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57" r:id="rId2"/>
    <p:sldId id="263" r:id="rId3"/>
    <p:sldId id="273" r:id="rId4"/>
    <p:sldId id="264" r:id="rId5"/>
    <p:sldId id="272" r:id="rId6"/>
    <p:sldId id="350" r:id="rId7"/>
    <p:sldId id="351" r:id="rId8"/>
    <p:sldId id="361" r:id="rId9"/>
    <p:sldId id="352" r:id="rId10"/>
    <p:sldId id="278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62" r:id="rId20"/>
    <p:sldId id="363" r:id="rId21"/>
    <p:sldId id="354" r:id="rId22"/>
    <p:sldId id="355" r:id="rId23"/>
    <p:sldId id="356" r:id="rId24"/>
    <p:sldId id="357" r:id="rId25"/>
    <p:sldId id="358" r:id="rId26"/>
    <p:sldId id="359" r:id="rId27"/>
    <p:sldId id="305" r:id="rId28"/>
    <p:sldId id="308" r:id="rId29"/>
    <p:sldId id="309" r:id="rId30"/>
    <p:sldId id="310" r:id="rId31"/>
    <p:sldId id="311" r:id="rId32"/>
    <p:sldId id="312" r:id="rId33"/>
    <p:sldId id="313" r:id="rId34"/>
    <p:sldId id="315" r:id="rId35"/>
    <p:sldId id="316" r:id="rId36"/>
    <p:sldId id="317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364" r:id="rId47"/>
    <p:sldId id="328" r:id="rId48"/>
    <p:sldId id="329" r:id="rId49"/>
    <p:sldId id="330" r:id="rId50"/>
    <p:sldId id="331" r:id="rId51"/>
    <p:sldId id="333" r:id="rId52"/>
    <p:sldId id="334" r:id="rId53"/>
    <p:sldId id="335" r:id="rId54"/>
    <p:sldId id="336" r:id="rId55"/>
    <p:sldId id="337" r:id="rId56"/>
    <p:sldId id="338" r:id="rId57"/>
    <p:sldId id="339" r:id="rId58"/>
    <p:sldId id="340" r:id="rId59"/>
    <p:sldId id="341" r:id="rId60"/>
    <p:sldId id="342" r:id="rId61"/>
    <p:sldId id="343" r:id="rId62"/>
    <p:sldId id="344" r:id="rId63"/>
    <p:sldId id="346" r:id="rId64"/>
    <p:sldId id="347" r:id="rId65"/>
    <p:sldId id="348" r:id="rId66"/>
    <p:sldId id="290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in NEGOITA" initials="FN" lastIdx="2" clrIdx="0">
    <p:extLst>
      <p:ext uri="{19B8F6BF-5375-455C-9EA6-DF929625EA0E}">
        <p15:presenceInfo xmlns:p15="http://schemas.microsoft.com/office/powerpoint/2012/main" userId="f860dd1a7dd95b0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3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rfayzi\Dropbox\QUB\PhD\Proposals\ELI%20Proposal\data\muon%20pro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54115812528769"/>
          <c:y val="7.9817520275524939E-2"/>
          <c:w val="0.7390738455592506"/>
          <c:h val="0.7654861710522192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total number of muons</c:v>
                </c:pt>
              </c:strCache>
            </c:strRef>
          </c:tx>
          <c:xVal>
            <c:numRef>
              <c:f>Sheet1!$A$3:$A$25</c:f>
              <c:numCache>
                <c:formatCode>General</c:formatCode>
                <c:ptCount val="23"/>
                <c:pt idx="0">
                  <c:v>0.25240400000000002</c:v>
                </c:pt>
                <c:pt idx="1">
                  <c:v>0.29567300000000002</c:v>
                </c:pt>
                <c:pt idx="2">
                  <c:v>0.29567300000000002</c:v>
                </c:pt>
                <c:pt idx="3">
                  <c:v>0.34615400000000002</c:v>
                </c:pt>
                <c:pt idx="4">
                  <c:v>0.39663500000000002</c:v>
                </c:pt>
                <c:pt idx="5">
                  <c:v>0.44711499999999998</c:v>
                </c:pt>
                <c:pt idx="6">
                  <c:v>0.48317300000000002</c:v>
                </c:pt>
                <c:pt idx="7">
                  <c:v>0.54807700000000004</c:v>
                </c:pt>
                <c:pt idx="8">
                  <c:v>0.59134600000000004</c:v>
                </c:pt>
                <c:pt idx="9">
                  <c:v>0.65625</c:v>
                </c:pt>
                <c:pt idx="10">
                  <c:v>0.69230800000000003</c:v>
                </c:pt>
                <c:pt idx="11">
                  <c:v>0.75</c:v>
                </c:pt>
                <c:pt idx="12">
                  <c:v>0.793269</c:v>
                </c:pt>
                <c:pt idx="13">
                  <c:v>0.836538</c:v>
                </c:pt>
                <c:pt idx="14">
                  <c:v>0.99519199999999997</c:v>
                </c:pt>
                <c:pt idx="15">
                  <c:v>1.2476</c:v>
                </c:pt>
                <c:pt idx="16">
                  <c:v>1.5144200000000001</c:v>
                </c:pt>
                <c:pt idx="17">
                  <c:v>1.7524</c:v>
                </c:pt>
                <c:pt idx="18">
                  <c:v>1.9976</c:v>
                </c:pt>
                <c:pt idx="19">
                  <c:v>2.2572100000000002</c:v>
                </c:pt>
                <c:pt idx="20">
                  <c:v>2.5168300000000001</c:v>
                </c:pt>
                <c:pt idx="21">
                  <c:v>2.74038</c:v>
                </c:pt>
                <c:pt idx="22">
                  <c:v>3</c:v>
                </c:pt>
              </c:numCache>
            </c:numRef>
          </c:xVal>
          <c:yVal>
            <c:numRef>
              <c:f>Sheet1!$B$3:$B$25</c:f>
              <c:numCache>
                <c:formatCode>General</c:formatCode>
                <c:ptCount val="23"/>
                <c:pt idx="0">
                  <c:v>3922.68</c:v>
                </c:pt>
                <c:pt idx="1">
                  <c:v>7903.72</c:v>
                </c:pt>
                <c:pt idx="2">
                  <c:v>9321.9</c:v>
                </c:pt>
                <c:pt idx="3">
                  <c:v>13521</c:v>
                </c:pt>
                <c:pt idx="4">
                  <c:v>16029.2</c:v>
                </c:pt>
                <c:pt idx="5">
                  <c:v>16682.8</c:v>
                </c:pt>
                <c:pt idx="6">
                  <c:v>16082.1</c:v>
                </c:pt>
                <c:pt idx="7">
                  <c:v>14444.6</c:v>
                </c:pt>
                <c:pt idx="8">
                  <c:v>13843.8</c:v>
                </c:pt>
                <c:pt idx="9">
                  <c:v>12642.6</c:v>
                </c:pt>
                <c:pt idx="10">
                  <c:v>11660.1</c:v>
                </c:pt>
                <c:pt idx="11">
                  <c:v>11168.2</c:v>
                </c:pt>
                <c:pt idx="12">
                  <c:v>10512.8</c:v>
                </c:pt>
                <c:pt idx="13">
                  <c:v>10293.9</c:v>
                </c:pt>
                <c:pt idx="14">
                  <c:v>9254.6299999999992</c:v>
                </c:pt>
                <c:pt idx="15">
                  <c:v>9140.9500000000007</c:v>
                </c:pt>
                <c:pt idx="16">
                  <c:v>9790.65</c:v>
                </c:pt>
                <c:pt idx="17">
                  <c:v>10768.1</c:v>
                </c:pt>
                <c:pt idx="18">
                  <c:v>11909.1</c:v>
                </c:pt>
                <c:pt idx="19">
                  <c:v>12722.6</c:v>
                </c:pt>
                <c:pt idx="20">
                  <c:v>12608.8</c:v>
                </c:pt>
                <c:pt idx="21">
                  <c:v>12550.2</c:v>
                </c:pt>
                <c:pt idx="22">
                  <c:v>12545.5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5402928"/>
        <c:axId val="335403712"/>
      </c:scatterChart>
      <c:valAx>
        <c:axId val="335402928"/>
        <c:scaling>
          <c:logBase val="10"/>
          <c:orientation val="minMax"/>
          <c:max val="3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/>
                  <a:t>Proton Energy (GeV</a:t>
                </a:r>
                <a:r>
                  <a:rPr lang="en-GB" dirty="0" smtClean="0"/>
                  <a:t>),</a:t>
                </a:r>
                <a:r>
                  <a:rPr lang="en-GB" baseline="0" dirty="0" smtClean="0"/>
                  <a:t> fig from[1]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42479867053383197"/>
              <c:y val="0.89494828209970956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crossAx val="335403712"/>
        <c:crossesAt val="0.1"/>
        <c:crossBetween val="midCat"/>
      </c:valAx>
      <c:valAx>
        <c:axId val="335403712"/>
        <c:scaling>
          <c:orientation val="minMax"/>
          <c:max val="180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/>
                  <a:t>Number of </a:t>
                </a:r>
                <a:r>
                  <a:rPr lang="en-GB" dirty="0" err="1" smtClean="0"/>
                  <a:t>Muons</a:t>
                </a:r>
                <a:r>
                  <a:rPr lang="en-GB" dirty="0" smtClean="0"/>
                  <a:t>/10</a:t>
                </a:r>
                <a:r>
                  <a:rPr lang="en-GB" baseline="30000" dirty="0" smtClean="0"/>
                  <a:t>9</a:t>
                </a:r>
                <a:r>
                  <a:rPr lang="en-GB" dirty="0" smtClean="0"/>
                  <a:t> protons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1.2674504258335471E-2"/>
              <c:y val="0.13864164665464521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crossAx val="335402928"/>
        <c:crossesAt val="0.1"/>
        <c:crossBetween val="midCat"/>
        <c:majorUnit val="5000"/>
      </c:valAx>
    </c:plotArea>
    <c:plotVisOnly val="1"/>
    <c:dispBlanksAs val="gap"/>
    <c:showDLblsOverMax val="0"/>
  </c:chart>
  <c:txPr>
    <a:bodyPr/>
    <a:lstStyle/>
    <a:p>
      <a:pPr>
        <a:defRPr sz="1100" b="1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91BE7-0301-4EF4-B161-AE7B8A4AD109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03179-F7AA-4F1B-8149-EB820F804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49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055A8C-4103-4DAF-AB35-1EF9D0A453AA}" type="slidenum">
              <a:rPr lang="en-US" altLang="en-US">
                <a:solidFill>
                  <a:prstClr val="black"/>
                </a:solidFill>
              </a:rPr>
              <a:pPr/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599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583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fld id="{FA101CB2-3BA6-4647-BE3F-19765982364A}" type="slidenum">
              <a:rPr lang="de-DE" altLang="de-DE" sz="1200" b="0" u="none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34</a:t>
            </a:fld>
            <a:endParaRPr lang="de-DE" altLang="de-DE" sz="1200" b="0" u="none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194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de-DE" smtClean="0"/>
              <a:t>10^21 W/cm2: regime of present PW laser systems: RPA favorable</a:t>
            </a:r>
          </a:p>
          <a:p>
            <a:r>
              <a:rPr lang="en-US" altLang="de-DE" smtClean="0"/>
              <a:t>Circular polarization important</a:t>
            </a:r>
          </a:p>
          <a:p>
            <a:r>
              <a:rPr lang="en-US" altLang="de-DE" smtClean="0"/>
              <a:t>Extremely short pulse: &lt; 1 fs</a:t>
            </a:r>
            <a:endParaRPr lang="de-DE" altLang="de-DE" smtClean="0"/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fld id="{A78D8568-A601-488C-B0CF-5F1575324458}" type="slidenum">
              <a:rPr lang="de-DE" altLang="de-DE" sz="1200" b="0" u="none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35</a:t>
            </a:fld>
            <a:endParaRPr lang="de-DE" altLang="de-DE" sz="1200" b="0" u="none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668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fld id="{E728B8A0-2B06-468B-AF4C-495D2A86FEFA}" type="slidenum">
              <a:rPr lang="de-DE" altLang="en-US" sz="1200" b="0" u="none" smtClean="0">
                <a:solidFill>
                  <a:schemeClr val="tx1"/>
                </a:solidFill>
                <a:latin typeface="Times New Roman" pitchFamily="18" charset="0"/>
              </a:rPr>
              <a:pPr/>
              <a:t>37</a:t>
            </a:fld>
            <a:endParaRPr lang="de-DE" altLang="en-US" sz="1200" b="0" u="none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3588" cy="3430588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343400"/>
            <a:ext cx="5028132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/>
          </a:p>
        </p:txBody>
      </p:sp>
    </p:spTree>
    <p:extLst>
      <p:ext uri="{BB962C8B-B14F-4D97-AF65-F5344CB8AC3E}">
        <p14:creationId xmlns:p14="http://schemas.microsoft.com/office/powerpoint/2010/main" val="105694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757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fld id="{9EADBA4B-12B4-415B-8B8E-7EF3E12788BE}" type="slidenum">
              <a:rPr lang="de-DE" altLang="de-DE" sz="1200" b="0" u="none" smtClean="0">
                <a:solidFill>
                  <a:schemeClr val="tx1"/>
                </a:solidFill>
                <a:latin typeface="Times New Roman" pitchFamily="18" charset="0"/>
              </a:rPr>
              <a:pPr/>
              <a:t>39</a:t>
            </a:fld>
            <a:endParaRPr lang="de-DE" altLang="de-DE" sz="1200" b="0" u="none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656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A6BC504-F470-474F-BF89-F74349E9DB99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9484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FFB899-9071-42B5-AC5B-CDC7B9A71E8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82146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9D8E70-DF9A-436B-8B3A-64BF1249E04C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889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55B302-7EBB-4AE6-807A-5BCFCB9EFCB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74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- Electrons can reach relativistic regime: I&gt; 10^18 W/cm2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Relativistic mass increases by factor gamma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Plasma frequency reduced in relativistic regime by </a:t>
            </a:r>
            <a:r>
              <a:rPr lang="en-US" dirty="0" err="1" smtClean="0"/>
              <a:t>sqrt</a:t>
            </a:r>
            <a:r>
              <a:rPr lang="en-US" dirty="0" smtClean="0"/>
              <a:t>(gamma)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>
                <a:sym typeface="Wingdings" panose="05000000000000000000" pitchFamily="2" charset="2"/>
              </a:rPr>
              <a:t> dense plasma: opaque for laser, cannot propagate, reflected : when </a:t>
            </a:r>
            <a:r>
              <a:rPr lang="en-US" dirty="0" err="1" smtClean="0">
                <a:sym typeface="Wingdings" panose="05000000000000000000" pitchFamily="2" charset="2"/>
              </a:rPr>
              <a:t>omega_las</a:t>
            </a:r>
            <a:r>
              <a:rPr lang="en-US" dirty="0" smtClean="0">
                <a:sym typeface="Wingdings" panose="05000000000000000000" pitchFamily="2" charset="2"/>
              </a:rPr>
              <a:t> &lt; </a:t>
            </a:r>
            <a:r>
              <a:rPr lang="en-US" dirty="0" err="1" smtClean="0">
                <a:sym typeface="Wingdings" panose="05000000000000000000" pitchFamily="2" charset="2"/>
              </a:rPr>
              <a:t>omega_p</a:t>
            </a:r>
            <a:endParaRPr lang="en-US" dirty="0" smtClean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  <a:defRPr/>
            </a:pPr>
            <a:r>
              <a:rPr lang="en-US" dirty="0" smtClean="0">
                <a:sym typeface="Wingdings" panose="05000000000000000000" pitchFamily="2" charset="2"/>
              </a:rPr>
              <a:t> after reduction: </a:t>
            </a:r>
            <a:r>
              <a:rPr lang="en-US" dirty="0" err="1" smtClean="0">
                <a:sym typeface="Wingdings" panose="05000000000000000000" pitchFamily="2" charset="2"/>
              </a:rPr>
              <a:t>omega_laser</a:t>
            </a:r>
            <a:r>
              <a:rPr lang="en-US" dirty="0" smtClean="0">
                <a:sym typeface="Wingdings" panose="05000000000000000000" pitchFamily="2" charset="2"/>
              </a:rPr>
              <a:t> &gt; </a:t>
            </a:r>
            <a:r>
              <a:rPr lang="en-US" dirty="0" err="1" smtClean="0">
                <a:sym typeface="Wingdings" panose="05000000000000000000" pitchFamily="2" charset="2"/>
              </a:rPr>
              <a:t>omega_p</a:t>
            </a:r>
            <a:r>
              <a:rPr lang="en-US" dirty="0" smtClean="0">
                <a:sym typeface="Wingdings" panose="05000000000000000000" pitchFamily="2" charset="2"/>
              </a:rPr>
              <a:t>’  relativistic transparency</a:t>
            </a:r>
          </a:p>
          <a:p>
            <a:pPr marL="171450" indent="-171450">
              <a:buFontTx/>
              <a:buChar char="-"/>
              <a:defRPr/>
            </a:pPr>
            <a:endParaRPr lang="en-US" dirty="0" smtClean="0">
              <a:sym typeface="Wingdings" panose="05000000000000000000" pitchFamily="2" charset="2"/>
            </a:endParaRPr>
          </a:p>
          <a:p>
            <a:pPr>
              <a:defRPr/>
            </a:pPr>
            <a:r>
              <a:rPr lang="en-US" dirty="0" smtClean="0"/>
              <a:t>if the e-m-oscillations are faster than the plasma oscillations (</a:t>
            </a:r>
            <a:r>
              <a:rPr lang="en-US" dirty="0" err="1" smtClean="0"/>
              <a:t>omega_p</a:t>
            </a:r>
            <a:r>
              <a:rPr lang="en-US" dirty="0" smtClean="0"/>
              <a:t>!) can react to their presence, the plasma charges cannot rearrange fast enough to shield the plasma volume from the outer field 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field can penetrate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If the e-m-oscillations are slower than the rearrangement time of the plasma charges, the wave is shielded from the inside. Energy conservation demands that the wave must be reflected.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reverse argumentation: for a given omega , the wave can only propagate inside a</a:t>
            </a:r>
          </a:p>
          <a:p>
            <a:pPr>
              <a:defRPr/>
            </a:pPr>
            <a:r>
              <a:rPr lang="en-US" dirty="0" smtClean="0"/>
              <a:t>plasma with a density smaller than </a:t>
            </a:r>
            <a:r>
              <a:rPr lang="en-US" dirty="0" err="1" smtClean="0"/>
              <a:t>n_crit</a:t>
            </a:r>
            <a:r>
              <a:rPr lang="en-US" dirty="0" smtClean="0"/>
              <a:t>:</a:t>
            </a:r>
          </a:p>
          <a:p>
            <a:pPr>
              <a:defRPr/>
            </a:pPr>
            <a:r>
              <a:rPr lang="en-US" dirty="0" err="1" smtClean="0"/>
              <a:t>n_e</a:t>
            </a:r>
            <a:r>
              <a:rPr lang="en-US" dirty="0" smtClean="0"/>
              <a:t> &lt; (omega^2 epsilon_0  </a:t>
            </a:r>
            <a:r>
              <a:rPr lang="en-US" dirty="0" err="1" smtClean="0"/>
              <a:t>m_e</a:t>
            </a:r>
            <a:r>
              <a:rPr lang="en-US" dirty="0" smtClean="0"/>
              <a:t>)/e^2 =: </a:t>
            </a:r>
            <a:r>
              <a:rPr lang="en-US" dirty="0" err="1" smtClean="0"/>
              <a:t>n_crit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n_crit</a:t>
            </a:r>
            <a:r>
              <a:rPr lang="en-US" dirty="0" smtClean="0"/>
              <a:t> is called critical density (at a given frequency)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n_e</a:t>
            </a:r>
            <a:r>
              <a:rPr lang="en-US" dirty="0" smtClean="0"/>
              <a:t> &lt; </a:t>
            </a:r>
            <a:r>
              <a:rPr lang="en-US" dirty="0" err="1" smtClean="0"/>
              <a:t>n_crit</a:t>
            </a:r>
            <a:r>
              <a:rPr lang="en-US" dirty="0" smtClean="0"/>
              <a:t> is called ”</a:t>
            </a:r>
            <a:r>
              <a:rPr lang="en-US" dirty="0" err="1" smtClean="0"/>
              <a:t>underdense</a:t>
            </a:r>
            <a:r>
              <a:rPr lang="en-US" dirty="0" smtClean="0"/>
              <a:t>“  : wave can only propagate in </a:t>
            </a:r>
            <a:r>
              <a:rPr lang="en-US" dirty="0" err="1" smtClean="0"/>
              <a:t>underdense</a:t>
            </a:r>
            <a:r>
              <a:rPr lang="en-US" dirty="0" smtClean="0"/>
              <a:t> plasma with </a:t>
            </a:r>
            <a:r>
              <a:rPr lang="en-US" dirty="0" err="1" smtClean="0"/>
              <a:t>undercritical</a:t>
            </a:r>
            <a:r>
              <a:rPr lang="en-US" dirty="0" smtClean="0"/>
              <a:t> electron density</a:t>
            </a:r>
          </a:p>
          <a:p>
            <a:pPr>
              <a:defRPr/>
            </a:pPr>
            <a:r>
              <a:rPr lang="en-US" dirty="0" err="1" smtClean="0"/>
              <a:t>n_e</a:t>
            </a:r>
            <a:r>
              <a:rPr lang="en-US" dirty="0" smtClean="0"/>
              <a:t> &gt; </a:t>
            </a:r>
            <a:r>
              <a:rPr lang="en-US" dirty="0" err="1" smtClean="0"/>
              <a:t>n_crit</a:t>
            </a:r>
            <a:r>
              <a:rPr lang="en-US" dirty="0" smtClean="0"/>
              <a:t> is called ”</a:t>
            </a:r>
            <a:r>
              <a:rPr lang="en-US" dirty="0" err="1" smtClean="0"/>
              <a:t>overdense</a:t>
            </a:r>
            <a:r>
              <a:rPr lang="en-US" dirty="0" smtClean="0"/>
              <a:t>“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 marL="171450" indent="-171450">
              <a:buFontTx/>
              <a:buChar char="-"/>
              <a:defRPr/>
            </a:pPr>
            <a:endParaRPr lang="de-DE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fld id="{D3C90D72-B30A-4405-ABB7-3E4CEEDC6B65}" type="slidenum">
              <a:rPr lang="de-DE" altLang="de-DE" sz="1200" b="0" u="none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28</a:t>
            </a:fld>
            <a:endParaRPr lang="de-DE" altLang="de-DE" sz="1200" b="0" u="none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162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de-DE" smtClean="0"/>
              <a:t>Ponderomotive force:  a </a:t>
            </a:r>
            <a:r>
              <a:rPr lang="en-US" altLang="de-DE" b="1" smtClean="0"/>
              <a:t>ponderomotive force</a:t>
            </a:r>
            <a:r>
              <a:rPr lang="en-US" altLang="de-DE" smtClean="0"/>
              <a:t> is a nonlinear force that a charged particle experiences in an </a:t>
            </a:r>
            <a:r>
              <a:rPr lang="en-US" altLang="de-DE" b="1" smtClean="0"/>
              <a:t>inhomogeneous oscillating    </a:t>
            </a:r>
          </a:p>
          <a:p>
            <a:r>
              <a:rPr lang="en-US" altLang="de-DE" b="1" smtClean="0"/>
              <a:t>                                electromagnetic  field</a:t>
            </a:r>
            <a:r>
              <a:rPr lang="en-US" altLang="de-DE" smtClean="0"/>
              <a:t>.</a:t>
            </a:r>
          </a:p>
          <a:p>
            <a:r>
              <a:rPr lang="en-US" altLang="de-DE" smtClean="0"/>
              <a:t>    charged particle in an inhomogeneous oscillating field not only oscillates at the frequency of </a:t>
            </a:r>
            <a:r>
              <a:rPr lang="en-US" altLang="de-DE" i="1" smtClean="0"/>
              <a:t>ω</a:t>
            </a:r>
            <a:r>
              <a:rPr lang="en-US" altLang="de-DE" smtClean="0"/>
              <a:t> but also drifts towards the weak-field area.</a:t>
            </a:r>
            <a:endParaRPr lang="de-DE" altLang="de-DE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fld id="{B6D764A9-F9FD-434C-8365-D14F9FF7D42F}" type="slidenum">
              <a:rPr lang="de-DE" altLang="de-DE" sz="1200" b="0" u="none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29</a:t>
            </a:fld>
            <a:endParaRPr lang="de-DE" altLang="de-DE" sz="1200" b="0" u="none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589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de-DE" smtClean="0"/>
              <a:t>2 helium gas jets, injector,accelerator, low density: larger bubble , easier injection</a:t>
            </a:r>
          </a:p>
          <a:p>
            <a:r>
              <a:rPr lang="en-US" altLang="de-DE" smtClean="0"/>
              <a:t>ICT: integrating current transformer </a:t>
            </a:r>
            <a:r>
              <a:rPr lang="en-US" altLang="de-DE" smtClean="0">
                <a:sym typeface="Wingdings" panose="05000000000000000000" pitchFamily="2" charset="2"/>
              </a:rPr>
              <a:t> measures the charge of the electron bunch</a:t>
            </a:r>
          </a:p>
          <a:p>
            <a:r>
              <a:rPr lang="en-US" altLang="de-DE" smtClean="0">
                <a:sym typeface="Wingdings" panose="05000000000000000000" pitchFamily="2" charset="2"/>
              </a:rPr>
              <a:t>Lanex: rare-earth screens (gadolinium mainly) for x-ray absorption</a:t>
            </a:r>
          </a:p>
          <a:p>
            <a:r>
              <a:rPr lang="en-US" altLang="de-DE" smtClean="0">
                <a:sym typeface="Wingdings" panose="05000000000000000000" pitchFamily="2" charset="2"/>
              </a:rPr>
              <a:t>Question: what about (fraction of) transmitted unfocused beam through the mirror hole ?? (diagnostics ??)</a:t>
            </a:r>
          </a:p>
          <a:p>
            <a:r>
              <a:rPr lang="en-US" altLang="de-DE" smtClean="0">
                <a:sym typeface="Wingdings" panose="05000000000000000000" pitchFamily="2" charset="2"/>
              </a:rPr>
              <a:t>Why not off-axis parabola ??</a:t>
            </a:r>
            <a:endParaRPr lang="de-DE" altLang="de-DE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fld id="{841CA44E-3669-4237-8248-C3D673D1ABFB}" type="slidenum">
              <a:rPr lang="de-DE" altLang="de-DE" sz="1200" b="0" u="none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31</a:t>
            </a:fld>
            <a:endParaRPr lang="de-DE" altLang="de-DE" sz="1200" b="0" u="none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06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de-DE" smtClean="0"/>
              <a:t>Final goal: laser acceleration for high-energy particle acceleration</a:t>
            </a:r>
          </a:p>
          <a:p>
            <a:r>
              <a:rPr lang="en-US" altLang="de-DE" smtClean="0"/>
              <a:t>Compare to present ‘vision’ at CERN:  Future Circular Collider (100 TeV, 80-100 km ring tunnel)</a:t>
            </a:r>
            <a:endParaRPr lang="de-DE" altLang="de-DE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fld id="{ACEDA17A-C860-4E36-831E-187521B79340}" type="slidenum">
              <a:rPr lang="de-DE" altLang="de-DE" sz="1200" b="0" u="none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32</a:t>
            </a:fld>
            <a:endParaRPr lang="de-DE" altLang="de-DE" sz="1200" b="0" u="none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256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de-DE" smtClean="0"/>
              <a:t>Now turn to ion acceleration</a:t>
            </a:r>
          </a:p>
          <a:p>
            <a:r>
              <a:rPr lang="en-US" altLang="de-DE" smtClean="0"/>
              <a:t>Carbo-hydrates on surfaces</a:t>
            </a:r>
            <a:r>
              <a:rPr lang="en-US" altLang="de-DE" smtClean="0">
                <a:sym typeface="Wingdings" panose="05000000000000000000" pitchFamily="2" charset="2"/>
              </a:rPr>
              <a:t> inevitable proton acceleration, unless heating is performed to clean surface</a:t>
            </a:r>
            <a:endParaRPr lang="de-DE" altLang="de-DE" smtClean="0"/>
          </a:p>
        </p:txBody>
      </p:sp>
      <p:sp>
        <p:nvSpPr>
          <p:cNvPr id="5427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 defTabSz="9271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fld id="{7EA9F71F-1378-424B-A37C-534F04289C13}" type="slidenum">
              <a:rPr lang="de-DE" altLang="de-DE" sz="1200" b="0" u="none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33</a:t>
            </a:fld>
            <a:endParaRPr lang="de-DE" altLang="de-DE" sz="1200" b="0" u="none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56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Passion Lumière Extreme</a:t>
            </a:r>
          </a:p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X-Palaiseau 23 Janvier 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S.Gales for the ELI-NP team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N°</a:t>
            </a:r>
          </a:p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46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Passion Lumière Extreme</a:t>
            </a:r>
          </a:p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X-Palaiseau 23 Janvier 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S.Gales for the ELI-NP team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N°</a:t>
            </a:r>
          </a:p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49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Passion Lumière Extreme</a:t>
            </a:r>
          </a:p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X-Palaiseau 23 Janvier 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S.Gales for the ELI-NP team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N°</a:t>
            </a:r>
          </a:p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78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983D449-FC98-4F71-BEFA-24F498A8FB93}" type="datetimeFigureOut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62C8582-EA8E-46C3-AEB6-78CB85507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03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983D449-FC98-4F71-BEFA-24F498A8FB93}" type="datetimeFigureOut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62C8582-EA8E-46C3-AEB6-78CB85507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59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983D449-FC98-4F71-BEFA-24F498A8FB93}" type="datetimeFigureOut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62C8582-EA8E-46C3-AEB6-78CB85507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73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983D449-FC98-4F71-BEFA-24F498A8FB93}" type="datetimeFigureOut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62C8582-EA8E-46C3-AEB6-78CB85507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84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983D449-FC98-4F71-BEFA-24F498A8FB93}" type="datetimeFigureOut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62C8582-EA8E-46C3-AEB6-78CB85507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81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983D449-FC98-4F71-BEFA-24F498A8FB93}" type="datetimeFigureOut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62C8582-EA8E-46C3-AEB6-78CB85507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59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983D449-FC98-4F71-BEFA-24F498A8FB93}" type="datetimeFigureOut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62C8582-EA8E-46C3-AEB6-78CB85507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04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983D449-FC98-4F71-BEFA-24F498A8FB93}" type="datetimeFigureOut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62C8582-EA8E-46C3-AEB6-78CB85507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6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Passion Lumière Extreme</a:t>
            </a:r>
          </a:p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X-Palaiseau 23 Janvier 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S.Gales for the ELI-NP team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N°</a:t>
            </a:r>
          </a:p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65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983D449-FC98-4F71-BEFA-24F498A8FB93}" type="datetimeFigureOut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62C8582-EA8E-46C3-AEB6-78CB85507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57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983D449-FC98-4F71-BEFA-24F498A8FB93}" type="datetimeFigureOut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62C8582-EA8E-46C3-AEB6-78CB85507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4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983D449-FC98-4F71-BEFA-24F498A8FB93}" type="datetimeFigureOut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62C8582-EA8E-46C3-AEB6-78CB85507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22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983D449-FC98-4F71-BEFA-24F498A8FB93}" type="datetimeFigureOut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62C8582-EA8E-46C3-AEB6-78CB85507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88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983D449-FC98-4F71-BEFA-24F498A8FB93}" type="datetimeFigureOut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62C8582-EA8E-46C3-AEB6-78CB85507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79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F079D75-91EE-49DE-B3BD-5328835F5B8F}" type="datetimeFigureOut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AABE596-5BFF-43FD-9B27-B9E67BF9F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60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688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Passion Lumière Extreme</a:t>
            </a:r>
          </a:p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X-Palaiseau 23 Janvier 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S.Gales for the ELI-NP team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N°</a:t>
            </a:r>
          </a:p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3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Passion Lumière Extreme</a:t>
            </a:r>
          </a:p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X-Palaiseau 23 Janvier 2014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S.Gales for the ELI-NP team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N°</a:t>
            </a:r>
          </a:p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9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Passion Lumière Extreme</a:t>
            </a:r>
          </a:p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X-Palaiseau 23 Janvier 2014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S.Gales for the ELI-NP team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N°</a:t>
            </a:r>
          </a:p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73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Passion Lumière Extreme</a:t>
            </a:r>
          </a:p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X-Palaiseau 23 Janvier 2014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S.Gales for the ELI-NP team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N°</a:t>
            </a:r>
          </a:p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45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Passion Lumière Extreme</a:t>
            </a:r>
          </a:p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X-Palaiseau 23 Janvier 2014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S.Gales for the ELI-NP team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N°</a:t>
            </a:r>
          </a:p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34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Passion Lumière Extreme</a:t>
            </a:r>
          </a:p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X-Palaiseau 23 Janvier 2014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S.Gales for the ELI-NP team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N°</a:t>
            </a:r>
          </a:p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Passion Lumière Extreme</a:t>
            </a:r>
          </a:p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X-Palaiseau 23 Janvier 2014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S.Gales for the ELI-NP team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rtlCol="0"/>
          <a:lstStyle>
            <a:lvl1pPr defTabSz="914400">
              <a:defRPr sz="1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N°</a:t>
            </a:r>
          </a:p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72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ain_ban"/>
          <p:cNvPicPr>
            <a:picLocks noChangeArrowheads="1"/>
          </p:cNvPicPr>
          <p:nvPr userDrawn="1"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18535" y="6602706"/>
            <a:ext cx="8763000" cy="3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ine 8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0"/>
            <a:ext cx="1329037" cy="81076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CasetăText 1"/>
          <p:cNvSpPr txBox="1"/>
          <p:nvPr userDrawn="1"/>
        </p:nvSpPr>
        <p:spPr>
          <a:xfrm>
            <a:off x="93134" y="6593218"/>
            <a:ext cx="8856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florin.negoita@eli-np.ro                                                        March 17, 2016                     </a:t>
            </a:r>
            <a:r>
              <a:rPr lang="en-US" sz="1400" b="1" baseline="0" dirty="0" smtClean="0">
                <a:solidFill>
                  <a:srgbClr val="C00000"/>
                </a:solidFill>
              </a:rPr>
              <a:t>  </a:t>
            </a:r>
            <a:r>
              <a:rPr lang="en-US" sz="1400" b="1" dirty="0" smtClean="0">
                <a:solidFill>
                  <a:srgbClr val="C00000"/>
                </a:solidFill>
              </a:rPr>
              <a:t>                               AYSS-2016, </a:t>
            </a:r>
            <a:r>
              <a:rPr lang="en-US" sz="1400" b="1" dirty="0" err="1" smtClean="0">
                <a:solidFill>
                  <a:srgbClr val="C00000"/>
                </a:solidFill>
              </a:rPr>
              <a:t>Dubna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34" y="0"/>
            <a:ext cx="1006366" cy="96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64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0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9.png"/><Relationship Id="rId5" Type="http://schemas.openxmlformats.org/officeDocument/2006/relationships/image" Target="../media/image78.wmf"/><Relationship Id="rId4" Type="http://schemas.openxmlformats.org/officeDocument/2006/relationships/oleObject" Target="../embeddings/oleObject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gif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gif"/><Relationship Id="rId4" Type="http://schemas.openxmlformats.org/officeDocument/2006/relationships/image" Target="../media/image138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59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7524328" y="156617"/>
            <a:ext cx="1476258" cy="983429"/>
            <a:chOff x="8929" y="517"/>
            <a:chExt cx="2160" cy="1440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449" y="517"/>
              <a:ext cx="967" cy="910"/>
            </a:xfrm>
            <a:prstGeom prst="rect">
              <a:avLst/>
            </a:prstGeom>
            <a:noFill/>
          </p:spPr>
        </p:pic>
        <p:sp>
          <p:nvSpPr>
            <p:cNvPr id="13" name="Text Box 5"/>
            <p:cNvSpPr txBox="1">
              <a:spLocks noChangeAspect="1" noChangeArrowheads="1"/>
            </p:cNvSpPr>
            <p:nvPr/>
          </p:nvSpPr>
          <p:spPr bwMode="auto">
            <a:xfrm>
              <a:off x="8929" y="1492"/>
              <a:ext cx="2160" cy="4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dirty="0">
                  <a:solidFill>
                    <a:srgbClr val="000099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Structural Instruments</a:t>
              </a:r>
              <a:endParaRPr lang="en-US" sz="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dirty="0">
                  <a:solidFill>
                    <a:srgbClr val="000099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2007-2013</a:t>
              </a:r>
              <a:endPara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42018" name="Picture 2" descr="C:\Users\Nicolae Zamfir\Documents\ELI\pictures\M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8" y="1172150"/>
            <a:ext cx="9144000" cy="572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207028"/>
            <a:ext cx="6716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Project co-financed by the European Regional Development Fund </a:t>
            </a:r>
            <a:endParaRPr lang="it-IT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515232" y="1124744"/>
            <a:ext cx="8640960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o-RO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ro-RO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9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</a:t>
            </a:r>
            <a:endParaRPr lang="ro-RO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Sectoral Operational Programme </a:t>
            </a:r>
            <a:endParaRPr lang="ro-RO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„Increase of Economic Competitiveness”</a:t>
            </a:r>
            <a:endParaRPr lang="ro-RO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“Investments for Your Future</a:t>
            </a:r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  <a:endParaRPr lang="ro-RO" sz="12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Extreme Light Infrastructure – Nuclear Physics (ELI-NP) 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it-IT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1472068" y="44489"/>
            <a:ext cx="925512" cy="982663"/>
            <a:chOff x="1849" y="517"/>
            <a:chExt cx="1355" cy="1440"/>
          </a:xfrm>
        </p:grpSpPr>
        <p:sp>
          <p:nvSpPr>
            <p:cNvPr id="7" name="Text Box 10"/>
            <p:cNvSpPr txBox="1">
              <a:spLocks noChangeAspect="1" noChangeArrowheads="1"/>
            </p:cNvSpPr>
            <p:nvPr/>
          </p:nvSpPr>
          <p:spPr bwMode="auto">
            <a:xfrm>
              <a:off x="1849" y="1461"/>
              <a:ext cx="1355" cy="49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o-RO" sz="700" b="1" dirty="0">
                  <a:solidFill>
                    <a:srgbClr val="000099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EUROPEAN UNION</a:t>
              </a:r>
              <a:endParaRPr lang="ro-RO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49" y="517"/>
              <a:ext cx="1355" cy="910"/>
            </a:xfrm>
            <a:prstGeom prst="rect">
              <a:avLst/>
            </a:prstGeom>
            <a:solidFill>
              <a:srgbClr val="000099"/>
            </a:solidFill>
          </p:spPr>
        </p:pic>
      </p:grpSp>
      <p:grpSp>
        <p:nvGrpSpPr>
          <p:cNvPr id="8" name="Group 1"/>
          <p:cNvGrpSpPr>
            <a:grpSpLocks noChangeAspect="1"/>
          </p:cNvGrpSpPr>
          <p:nvPr/>
        </p:nvGrpSpPr>
        <p:grpSpPr bwMode="auto">
          <a:xfrm>
            <a:off x="4600858" y="44489"/>
            <a:ext cx="612832" cy="966691"/>
            <a:chOff x="5357" y="320"/>
            <a:chExt cx="993" cy="1568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91" y="320"/>
              <a:ext cx="725" cy="984"/>
            </a:xfrm>
            <a:prstGeom prst="rect">
              <a:avLst/>
            </a:prstGeom>
            <a:solidFill>
              <a:srgbClr val="003399"/>
            </a:solidFill>
          </p:spPr>
        </p:pic>
        <p:sp>
          <p:nvSpPr>
            <p:cNvPr id="10" name="Text Box 2"/>
            <p:cNvSpPr txBox="1">
              <a:spLocks noChangeAspect="1" noChangeArrowheads="1"/>
            </p:cNvSpPr>
            <p:nvPr/>
          </p:nvSpPr>
          <p:spPr bwMode="auto">
            <a:xfrm>
              <a:off x="5357" y="1450"/>
              <a:ext cx="993" cy="4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500" b="1" dirty="0">
                  <a:solidFill>
                    <a:srgbClr val="000099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GOVERNMENT OF ROMANI</a:t>
              </a:r>
              <a:endParaRPr lang="it-IT" sz="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itlu 1"/>
          <p:cNvSpPr txBox="1">
            <a:spLocks/>
          </p:cNvSpPr>
          <p:nvPr/>
        </p:nvSpPr>
        <p:spPr bwMode="auto">
          <a:xfrm rot="21410455">
            <a:off x="-58307" y="5428408"/>
            <a:ext cx="87487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ELI-NP Project : Nuclear Physics with Lasers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Florin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Negoita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for ELI-NP team</a:t>
            </a:r>
            <a:endParaRPr lang="ro-RO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21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3704169"/>
            <a:ext cx="4176464" cy="315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58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2060848"/>
            <a:ext cx="471487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58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124745"/>
            <a:ext cx="4176463" cy="270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ELI_NP_Logo_First_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34"/>
            <a:ext cx="1761060" cy="10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56184" y="0"/>
            <a:ext cx="7668344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ELI–NP Gamma Beam System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rain_ban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025" y="1070769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559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2"/>
          <a:srcRect t="21155" b="-9613"/>
          <a:stretch/>
        </p:blipFill>
        <p:spPr>
          <a:xfrm>
            <a:off x="273424" y="804898"/>
            <a:ext cx="4302112" cy="2854800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920" y="116632"/>
            <a:ext cx="4231744" cy="3176124"/>
          </a:xfrm>
          <a:prstGeom prst="rect">
            <a:avLst/>
          </a:prstGeom>
        </p:spPr>
      </p:pic>
      <p:pic>
        <p:nvPicPr>
          <p:cNvPr id="7" name="I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090" y="3391684"/>
            <a:ext cx="4768872" cy="2495173"/>
          </a:xfrm>
          <a:prstGeom prst="rect">
            <a:avLst/>
          </a:prstGeom>
        </p:spPr>
      </p:pic>
      <p:pic>
        <p:nvPicPr>
          <p:cNvPr id="2" name="I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76" y="3143733"/>
            <a:ext cx="3960440" cy="2991073"/>
          </a:xfrm>
          <a:prstGeom prst="rect">
            <a:avLst/>
          </a:prstGeom>
        </p:spPr>
      </p:pic>
      <p:sp>
        <p:nvSpPr>
          <p:cNvPr id="3" name="Dreptunghi 2"/>
          <p:cNvSpPr/>
          <p:nvPr/>
        </p:nvSpPr>
        <p:spPr>
          <a:xfrm>
            <a:off x="169464" y="5985786"/>
            <a:ext cx="5988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ELIADE array:  8 segmented </a:t>
            </a:r>
            <a:r>
              <a:rPr lang="en-US" dirty="0" err="1">
                <a:latin typeface="Calibri" panose="020F0502020204030204" pitchFamily="34" charset="0"/>
              </a:rPr>
              <a:t>HPGe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Clover detectors </a:t>
            </a:r>
            <a:r>
              <a:rPr lang="en-US" dirty="0">
                <a:latin typeface="Calibri" panose="020F0502020204030204" pitchFamily="34" charset="0"/>
              </a:rPr>
              <a:t>@ 90° and 135</a:t>
            </a:r>
            <a:r>
              <a:rPr lang="en-US" dirty="0" smtClean="0">
                <a:latin typeface="Calibri" panose="020F0502020204030204" pitchFamily="34" charset="0"/>
              </a:rPr>
              <a:t>° with anti-Compton </a:t>
            </a:r>
            <a:r>
              <a:rPr lang="en-US" dirty="0">
                <a:latin typeface="Calibri" panose="020F0502020204030204" pitchFamily="34" charset="0"/>
              </a:rPr>
              <a:t>shields </a:t>
            </a:r>
            <a:r>
              <a:rPr lang="en-US" dirty="0" smtClean="0"/>
              <a:t>+ </a:t>
            </a:r>
            <a:r>
              <a:rPr lang="en-US" dirty="0" smtClean="0">
                <a:latin typeface="Calibri" panose="020F0502020204030204" pitchFamily="34" charset="0"/>
              </a:rPr>
              <a:t>4 </a:t>
            </a:r>
            <a:r>
              <a:rPr lang="en-US" dirty="0">
                <a:latin typeface="Calibri" panose="020F0502020204030204" pitchFamily="34" charset="0"/>
              </a:rPr>
              <a:t>LaBr</a:t>
            </a:r>
            <a:r>
              <a:rPr lang="en-US" sz="1200" dirty="0">
                <a:latin typeface="Calibri" panose="020F0502020204030204" pitchFamily="34" charset="0"/>
              </a:rPr>
              <a:t>3 </a:t>
            </a:r>
            <a:r>
              <a:rPr lang="en-US" dirty="0">
                <a:latin typeface="Calibri" panose="020F0502020204030204" pitchFamily="34" charset="0"/>
              </a:rPr>
              <a:t>detectors @ 90° </a:t>
            </a:r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1453920" y="0"/>
            <a:ext cx="3456384" cy="804898"/>
          </a:xfrm>
          <a:prstGeom prst="rect">
            <a:avLst/>
          </a:prstGeom>
          <a:solidFill>
            <a:schemeClr val="bg1"/>
          </a:solidFill>
          <a:ln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Photonuclear reaction with gamma beam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52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2"/>
          <a:srcRect t="13267" b="-1629"/>
          <a:stretch/>
        </p:blipFill>
        <p:spPr>
          <a:xfrm>
            <a:off x="35618" y="2214000"/>
            <a:ext cx="3612000" cy="4644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685800" y="-123849"/>
            <a:ext cx="8229600" cy="76041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/>
              <a:t>Gamma Above Neutron Threshold</a:t>
            </a:r>
            <a:endParaRPr lang="en-US" sz="32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72394" y="927899"/>
            <a:ext cx="3456262" cy="128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 smtClean="0"/>
              <a:t>Photonuclear reactions play a fundamental role in </a:t>
            </a:r>
            <a:r>
              <a:rPr lang="en-US" sz="2000" dirty="0" smtClean="0"/>
              <a:t>nucleosynthesis</a:t>
            </a:r>
            <a:r>
              <a:rPr lang="en-US" sz="1800" dirty="0" smtClean="0"/>
              <a:t> and accurate cross sections for (</a:t>
            </a:r>
            <a:r>
              <a:rPr lang="el-GR" sz="1800" dirty="0" smtClean="0"/>
              <a:t>γ</a:t>
            </a:r>
            <a:r>
              <a:rPr lang="en-US" sz="1800" dirty="0" smtClean="0"/>
              <a:t>,n) reactions are needed.</a:t>
            </a:r>
            <a:endParaRPr lang="en-US" sz="1800" dirty="0"/>
          </a:p>
        </p:txBody>
      </p:sp>
      <p:pic>
        <p:nvPicPr>
          <p:cNvPr id="9" name="I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006" y="2708920"/>
            <a:ext cx="2395166" cy="3995912"/>
          </a:xfrm>
          <a:prstGeom prst="rect">
            <a:avLst/>
          </a:prstGeom>
        </p:spPr>
      </p:pic>
      <p:pic>
        <p:nvPicPr>
          <p:cNvPr id="2" name="I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476672"/>
            <a:ext cx="2257329" cy="2232248"/>
          </a:xfrm>
          <a:prstGeom prst="rect">
            <a:avLst/>
          </a:prstGeom>
        </p:spPr>
      </p:pic>
      <p:sp>
        <p:nvSpPr>
          <p:cNvPr id="3" name="Dreptunghi 2"/>
          <p:cNvSpPr/>
          <p:nvPr/>
        </p:nvSpPr>
        <p:spPr>
          <a:xfrm>
            <a:off x="5948434" y="4231952"/>
            <a:ext cx="312340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1" dirty="0" smtClean="0">
                <a:latin typeface="Calibri" panose="020F0502020204030204" pitchFamily="34" charset="0"/>
              </a:rPr>
              <a:t>Understanding PDR and GDR</a:t>
            </a:r>
          </a:p>
          <a:p>
            <a:r>
              <a:rPr lang="en-US" b="1" dirty="0">
                <a:latin typeface="Calibri" panose="020F0502020204030204" pitchFamily="34" charset="0"/>
              </a:rPr>
              <a:t>t</a:t>
            </a:r>
            <a:r>
              <a:rPr lang="en-US" b="1" dirty="0" smtClean="0">
                <a:latin typeface="Calibri" panose="020F0502020204030204" pitchFamily="34" charset="0"/>
              </a:rPr>
              <a:t>hrough </a:t>
            </a:r>
            <a:r>
              <a:rPr lang="en-US" b="1" dirty="0">
                <a:latin typeface="Calibri" panose="020F0502020204030204" pitchFamily="34" charset="0"/>
              </a:rPr>
              <a:t>m</a:t>
            </a:r>
            <a:r>
              <a:rPr lang="en-US" b="1" dirty="0" smtClean="0">
                <a:latin typeface="Calibri" panose="020F0502020204030204" pitchFamily="34" charset="0"/>
              </a:rPr>
              <a:t>easurement </a:t>
            </a:r>
            <a:r>
              <a:rPr lang="en-US" b="1" dirty="0">
                <a:latin typeface="Calibri" panose="020F0502020204030204" pitchFamily="34" charset="0"/>
              </a:rPr>
              <a:t>of </a:t>
            </a:r>
            <a:r>
              <a:rPr lang="en-US" b="1" dirty="0" smtClean="0">
                <a:latin typeface="Calibri" panose="020F0502020204030204" pitchFamily="34" charset="0"/>
              </a:rPr>
              <a:t>the</a:t>
            </a:r>
          </a:p>
          <a:p>
            <a:r>
              <a:rPr lang="en-US" b="1" dirty="0" smtClean="0">
                <a:latin typeface="Calibri" panose="020F0502020204030204" pitchFamily="34" charset="0"/>
              </a:rPr>
              <a:t>absolute </a:t>
            </a:r>
            <a:r>
              <a:rPr lang="en-US" b="1" dirty="0">
                <a:latin typeface="Calibri" panose="020F0502020204030204" pitchFamily="34" charset="0"/>
              </a:rPr>
              <a:t>values of </a:t>
            </a:r>
            <a:r>
              <a:rPr lang="en-US" b="1" dirty="0" smtClean="0">
                <a:latin typeface="Calibri" panose="020F0502020204030204" pitchFamily="34" charset="0"/>
              </a:rPr>
              <a:t>B(E1)</a:t>
            </a:r>
          </a:p>
          <a:p>
            <a:r>
              <a:rPr lang="en-US" b="1" dirty="0" smtClean="0">
                <a:latin typeface="Calibri" panose="020F0502020204030204" pitchFamily="34" charset="0"/>
              </a:rPr>
              <a:t>and </a:t>
            </a:r>
            <a:r>
              <a:rPr lang="en-US" b="1" dirty="0">
                <a:latin typeface="Calibri" panose="020F0502020204030204" pitchFamily="34" charset="0"/>
              </a:rPr>
              <a:t>B(M1) for E* ≥ E</a:t>
            </a:r>
            <a:r>
              <a:rPr lang="en-US" sz="1100" b="1" dirty="0">
                <a:latin typeface="Calibri" panose="020F0502020204030204" pitchFamily="34" charset="0"/>
              </a:rPr>
              <a:t>B </a:t>
            </a:r>
            <a:endParaRPr lang="en-US" sz="1100" dirty="0">
              <a:latin typeface="Calibri" panose="020F0502020204030204" pitchFamily="34" charset="0"/>
            </a:endParaRPr>
          </a:p>
          <a:p>
            <a:r>
              <a:rPr lang="en-US" b="1" dirty="0" smtClean="0">
                <a:latin typeface="Calibri" panose="020F0502020204030204" pitchFamily="34" charset="0"/>
              </a:rPr>
              <a:t>and of </a:t>
            </a:r>
            <a:r>
              <a:rPr lang="en-US" b="1" dirty="0">
                <a:latin typeface="Calibri" panose="020F0502020204030204" pitchFamily="34" charset="0"/>
              </a:rPr>
              <a:t>the absolute </a:t>
            </a:r>
            <a:r>
              <a:rPr lang="en-US" b="1" dirty="0" smtClean="0">
                <a:latin typeface="Calibri" panose="020F0502020204030204" pitchFamily="34" charset="0"/>
              </a:rPr>
              <a:t>values</a:t>
            </a:r>
          </a:p>
          <a:p>
            <a:r>
              <a:rPr lang="en-US" b="1" dirty="0" smtClean="0">
                <a:latin typeface="Calibri" panose="020F0502020204030204" pitchFamily="34" charset="0"/>
              </a:rPr>
              <a:t>of </a:t>
            </a:r>
            <a:r>
              <a:rPr lang="en-US" b="1" dirty="0">
                <a:latin typeface="Calibri" panose="020F0502020204030204" pitchFamily="34" charset="0"/>
              </a:rPr>
              <a:t>the neutron and </a:t>
            </a:r>
            <a:r>
              <a:rPr lang="el-GR" dirty="0" smtClean="0">
                <a:latin typeface="Calibri" panose="020F0502020204030204" pitchFamily="34" charset="0"/>
              </a:rPr>
              <a:t>γ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</a:rPr>
              <a:t>branching </a:t>
            </a:r>
            <a:endParaRPr lang="en-US" b="1" dirty="0" smtClean="0">
              <a:latin typeface="Calibri" panose="020F0502020204030204" pitchFamily="34" charset="0"/>
            </a:endParaRPr>
          </a:p>
          <a:p>
            <a:r>
              <a:rPr lang="en-US" b="1" dirty="0" smtClean="0">
                <a:latin typeface="Calibri" panose="020F0502020204030204" pitchFamily="34" charset="0"/>
              </a:rPr>
              <a:t>ratio </a:t>
            </a:r>
            <a:endParaRPr lang="en-US" dirty="0"/>
          </a:p>
        </p:txBody>
      </p:sp>
      <p:pic>
        <p:nvPicPr>
          <p:cNvPr id="10" name="I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1535" y="1700808"/>
            <a:ext cx="3362465" cy="221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7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22" y="980728"/>
            <a:ext cx="8802755" cy="489654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1168" y="0"/>
            <a:ext cx="8429303" cy="980728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/>
              <a:t>Photonuclear reaction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/>
              <a:t>with charge particle emission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0916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41" y="416833"/>
            <a:ext cx="5976664" cy="352912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1169" y="0"/>
            <a:ext cx="8229600" cy="760413"/>
          </a:xfrm>
          <a:prstGeom prst="rect">
            <a:avLst/>
          </a:prstGeom>
        </p:spPr>
        <p:txBody>
          <a:bodyPr rtlCol="0">
            <a:normAutofit fontScale="8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/>
              <a:t>High energy resolution </a:t>
            </a:r>
            <a:endParaRPr lang="en-US" sz="3200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/>
              <a:t>studies </a:t>
            </a:r>
            <a:r>
              <a:rPr lang="en-US" sz="3200" b="1" dirty="0" smtClean="0"/>
              <a:t>of photo-fission</a:t>
            </a:r>
            <a:endParaRPr lang="en-US" sz="3200" b="1" dirty="0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936748"/>
            <a:ext cx="8064063" cy="276110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0088" y="6467388"/>
            <a:ext cx="8081217" cy="356982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/>
              <a:t>Ionization chambers with strip silicon detectors</a:t>
            </a:r>
            <a:endParaRPr lang="en-US" sz="1800" b="1" dirty="0"/>
          </a:p>
        </p:txBody>
      </p:sp>
      <p:pic>
        <p:nvPicPr>
          <p:cNvPr id="6" name="I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355" y="517217"/>
            <a:ext cx="2906893" cy="24797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940152" y="2848913"/>
            <a:ext cx="3290624" cy="72066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/>
              <a:t>An array of 12 modules of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/>
              <a:t>Thick Gas Electron Multipliers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/>
              <a:t>(</a:t>
            </a:r>
            <a:r>
              <a:rPr lang="en-US" sz="1800" b="1" dirty="0" err="1" smtClean="0"/>
              <a:t>ThGE</a:t>
            </a:r>
            <a:r>
              <a:rPr lang="en-US" sz="1800" b="1" dirty="0" err="1"/>
              <a:t>M</a:t>
            </a:r>
            <a:r>
              <a:rPr lang="en-US" sz="1800" b="1" dirty="0" smtClean="0"/>
              <a:t>)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3099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774746"/>
            <a:ext cx="5740705" cy="410987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1169" y="0"/>
            <a:ext cx="8229600" cy="760413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/>
              <a:t>IGISOL </a:t>
            </a:r>
            <a:r>
              <a:rPr lang="en-US" sz="3200" b="1" dirty="0" smtClean="0"/>
              <a:t>facility at ELI-NP</a:t>
            </a:r>
            <a:endParaRPr lang="en-US" sz="3200" b="1" dirty="0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622" y="618907"/>
            <a:ext cx="4820940" cy="2210177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440" y="622015"/>
            <a:ext cx="4536560" cy="1942889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582" y="2564904"/>
            <a:ext cx="3189103" cy="353733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596452" y="6021288"/>
            <a:ext cx="3440043" cy="760413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/>
              <a:t>Beam purification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/>
              <a:t>in magnetic separators needed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80973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9552" y="-9144"/>
            <a:ext cx="8229600" cy="980728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00CC"/>
                </a:solidFill>
              </a:rPr>
              <a:t>Gamma Beam Application:</a:t>
            </a:r>
            <a:br>
              <a:rPr lang="en-US" sz="3200" b="1" dirty="0" smtClean="0">
                <a:solidFill>
                  <a:srgbClr val="0000CC"/>
                </a:solidFill>
              </a:rPr>
            </a:br>
            <a:r>
              <a:rPr lang="en-US" sz="3200" b="1" dirty="0" smtClean="0">
                <a:solidFill>
                  <a:srgbClr val="0000CC"/>
                </a:solidFill>
              </a:rPr>
              <a:t>Isotope </a:t>
            </a:r>
            <a:r>
              <a:rPr lang="en-US" sz="3200" b="1" dirty="0">
                <a:solidFill>
                  <a:srgbClr val="0000CC"/>
                </a:solidFill>
              </a:rPr>
              <a:t>I</a:t>
            </a:r>
            <a:r>
              <a:rPr lang="en-US" sz="3200" b="1" dirty="0" smtClean="0">
                <a:solidFill>
                  <a:srgbClr val="0000CC"/>
                </a:solidFill>
              </a:rPr>
              <a:t>dentification through NRF</a:t>
            </a:r>
            <a:endParaRPr lang="en-US" sz="3200" b="1" dirty="0">
              <a:solidFill>
                <a:srgbClr val="0000CC"/>
              </a:solidFill>
            </a:endParaRPr>
          </a:p>
        </p:txBody>
      </p:sp>
      <p:pic>
        <p:nvPicPr>
          <p:cNvPr id="3" name="I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896" y="2681117"/>
            <a:ext cx="7002448" cy="2595896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896" y="794966"/>
            <a:ext cx="4282800" cy="2573334"/>
          </a:xfrm>
          <a:prstGeom prst="rect">
            <a:avLst/>
          </a:prstGeom>
        </p:spPr>
      </p:pic>
      <p:sp>
        <p:nvSpPr>
          <p:cNvPr id="5" name="Dreptunghi 4"/>
          <p:cNvSpPr/>
          <p:nvPr/>
        </p:nvSpPr>
        <p:spPr>
          <a:xfrm>
            <a:off x="179512" y="1267533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Scattering method </a:t>
            </a:r>
          </a:p>
        </p:txBody>
      </p:sp>
      <p:sp>
        <p:nvSpPr>
          <p:cNvPr id="7" name="Dreptunghi 6"/>
          <p:cNvSpPr/>
          <p:nvPr/>
        </p:nvSpPr>
        <p:spPr>
          <a:xfrm>
            <a:off x="0" y="3265016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Calibri" panose="020F0502020204030204" pitchFamily="34" charset="0"/>
              </a:rPr>
              <a:t>Transmision</a:t>
            </a:r>
            <a:r>
              <a:rPr lang="en-US" b="1" dirty="0" smtClean="0">
                <a:latin typeface="Calibri" panose="020F0502020204030204" pitchFamily="34" charset="0"/>
              </a:rPr>
              <a:t> method </a:t>
            </a:r>
          </a:p>
        </p:txBody>
      </p:sp>
      <p:pic>
        <p:nvPicPr>
          <p:cNvPr id="8" name="I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953000"/>
            <a:ext cx="5830801" cy="15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6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391169" y="0"/>
            <a:ext cx="8229600" cy="980728"/>
          </a:xfrm>
          <a:prstGeom prst="rect">
            <a:avLst/>
          </a:prstGeo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00CC"/>
                </a:solidFill>
              </a:rPr>
              <a:t>Gamma Beam Application:</a:t>
            </a:r>
            <a:br>
              <a:rPr lang="en-US" sz="3200" b="1" dirty="0" smtClean="0">
                <a:solidFill>
                  <a:srgbClr val="0000CC"/>
                </a:solidFill>
              </a:rPr>
            </a:br>
            <a:r>
              <a:rPr lang="en-US" sz="3200" b="1" dirty="0" smtClean="0">
                <a:solidFill>
                  <a:srgbClr val="0000CC"/>
                </a:solidFill>
              </a:rPr>
              <a:t>Production of Radioisotopes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7" name="Dreptunghi 6"/>
          <p:cNvSpPr/>
          <p:nvPr/>
        </p:nvSpPr>
        <p:spPr>
          <a:xfrm>
            <a:off x="553593" y="1052736"/>
            <a:ext cx="8100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Photonuclear </a:t>
            </a:r>
            <a:r>
              <a:rPr lang="en-US" dirty="0"/>
              <a:t>reactions with γ beams allow to produce certain radioisotopes, </a:t>
            </a:r>
          </a:p>
          <a:p>
            <a:r>
              <a:rPr lang="en-US" sz="1050" dirty="0"/>
              <a:t>47</a:t>
            </a:r>
            <a:r>
              <a:rPr lang="en-US" dirty="0"/>
              <a:t>Sc, </a:t>
            </a:r>
            <a:r>
              <a:rPr lang="en-US" sz="1050" dirty="0"/>
              <a:t>44</a:t>
            </a:r>
            <a:r>
              <a:rPr lang="en-US" dirty="0"/>
              <a:t>Ti, </a:t>
            </a:r>
            <a:r>
              <a:rPr lang="en-US" sz="1050" dirty="0"/>
              <a:t>67</a:t>
            </a:r>
            <a:r>
              <a:rPr lang="en-US" dirty="0"/>
              <a:t>Cu/(</a:t>
            </a:r>
            <a:r>
              <a:rPr lang="en-US" sz="1050" dirty="0"/>
              <a:t>64</a:t>
            </a:r>
            <a:r>
              <a:rPr lang="en-US" dirty="0"/>
              <a:t>Cu), </a:t>
            </a:r>
            <a:r>
              <a:rPr lang="en-US" sz="1050" dirty="0"/>
              <a:t>103</a:t>
            </a:r>
            <a:r>
              <a:rPr lang="en-US" dirty="0"/>
              <a:t>Pd, </a:t>
            </a:r>
            <a:r>
              <a:rPr lang="en-US" sz="1050" dirty="0"/>
              <a:t>117m</a:t>
            </a:r>
            <a:r>
              <a:rPr lang="en-US" dirty="0"/>
              <a:t>Sn, </a:t>
            </a:r>
            <a:r>
              <a:rPr lang="en-US" sz="1050" dirty="0"/>
              <a:t>169</a:t>
            </a:r>
            <a:r>
              <a:rPr lang="en-US" dirty="0"/>
              <a:t>Er, </a:t>
            </a:r>
            <a:r>
              <a:rPr lang="en-US" sz="1050" dirty="0"/>
              <a:t>195m</a:t>
            </a:r>
            <a:r>
              <a:rPr lang="en-US" dirty="0"/>
              <a:t>Pt , </a:t>
            </a:r>
            <a:r>
              <a:rPr lang="en-US" sz="1050" dirty="0"/>
              <a:t>225</a:t>
            </a:r>
            <a:r>
              <a:rPr lang="en-US" dirty="0"/>
              <a:t>Ac, </a:t>
            </a:r>
            <a:r>
              <a:rPr lang="en-US" sz="1050" dirty="0"/>
              <a:t>99</a:t>
            </a:r>
            <a:r>
              <a:rPr lang="en-US" dirty="0"/>
              <a:t>Mo (</a:t>
            </a:r>
            <a:r>
              <a:rPr lang="en-US" sz="1050" dirty="0"/>
              <a:t>99m</a:t>
            </a:r>
            <a:r>
              <a:rPr lang="en-US" dirty="0"/>
              <a:t>Tc), </a:t>
            </a:r>
            <a:r>
              <a:rPr lang="en-US" sz="1050" dirty="0"/>
              <a:t>111</a:t>
            </a:r>
            <a:r>
              <a:rPr lang="en-US" dirty="0"/>
              <a:t>In </a:t>
            </a:r>
          </a:p>
          <a:p>
            <a:r>
              <a:rPr lang="en-US" dirty="0"/>
              <a:t>with higher specific activity and/or more economically than with classical methods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New path for production of 99Mo/99mTc form 100Mo (~7% abundance):</a:t>
            </a:r>
            <a:endParaRPr lang="en-US" dirty="0"/>
          </a:p>
        </p:txBody>
      </p:sp>
      <p:pic>
        <p:nvPicPr>
          <p:cNvPr id="8" name="I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708920"/>
            <a:ext cx="5400600" cy="4241983"/>
          </a:xfrm>
          <a:prstGeom prst="rect">
            <a:avLst/>
          </a:prstGeom>
        </p:spPr>
      </p:pic>
      <p:sp>
        <p:nvSpPr>
          <p:cNvPr id="2" name="Dreptunghi 1"/>
          <p:cNvSpPr/>
          <p:nvPr/>
        </p:nvSpPr>
        <p:spPr>
          <a:xfrm>
            <a:off x="6011210" y="3573016"/>
            <a:ext cx="260847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99mTc is the most used</a:t>
            </a:r>
          </a:p>
          <a:p>
            <a:r>
              <a:rPr lang="en-US" dirty="0"/>
              <a:t>i</a:t>
            </a:r>
            <a:r>
              <a:rPr lang="en-US" dirty="0" smtClean="0"/>
              <a:t>sotope (in SPECT)</a:t>
            </a:r>
          </a:p>
          <a:p>
            <a:r>
              <a:rPr lang="en-US" dirty="0"/>
              <a:t>a</a:t>
            </a:r>
            <a:r>
              <a:rPr lang="en-US" dirty="0" smtClean="0"/>
              <a:t>ccounting for ~80%</a:t>
            </a:r>
          </a:p>
          <a:p>
            <a:r>
              <a:rPr lang="en-US" dirty="0" smtClean="0"/>
              <a:t>of all nuclear medicine</a:t>
            </a:r>
          </a:p>
          <a:p>
            <a:r>
              <a:rPr lang="en-US" dirty="0" smtClean="0"/>
              <a:t>diagnostic procedures</a:t>
            </a:r>
          </a:p>
        </p:txBody>
      </p:sp>
    </p:spTree>
    <p:extLst>
      <p:ext uri="{BB962C8B-B14F-4D97-AF65-F5344CB8AC3E}">
        <p14:creationId xmlns:p14="http://schemas.microsoft.com/office/powerpoint/2010/main" val="350228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" y="908720"/>
            <a:ext cx="9002531" cy="504056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91169" y="0"/>
            <a:ext cx="8229600" cy="620688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00CC"/>
                </a:solidFill>
              </a:rPr>
              <a:t>Gamma Beam Application: Positron Source</a:t>
            </a:r>
          </a:p>
        </p:txBody>
      </p:sp>
    </p:spTree>
    <p:extLst>
      <p:ext uri="{BB962C8B-B14F-4D97-AF65-F5344CB8AC3E}">
        <p14:creationId xmlns:p14="http://schemas.microsoft.com/office/powerpoint/2010/main" val="269244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62000" y="76200"/>
            <a:ext cx="7950200" cy="5191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sz="2800" b="1" u="sng" smtClean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Amplification of Ultra-Short Laser Pulses</a:t>
            </a:r>
            <a:endParaRPr lang="en-US" sz="2000" b="1" u="sng" dirty="0"/>
          </a:p>
        </p:txBody>
      </p:sp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78433" y="1057274"/>
            <a:ext cx="7186613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de-DE" sz="1800" b="0" u="none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Chirped </a:t>
            </a:r>
            <a:r>
              <a:rPr lang="en-US" altLang="de-DE" sz="1800" b="0" u="none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Puls</a:t>
            </a:r>
            <a:r>
              <a:rPr lang="en-US" altLang="de-DE" sz="1800" b="0" u="none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Amplification (CPA): </a:t>
            </a:r>
          </a:p>
          <a:p>
            <a:r>
              <a:rPr lang="en-US" altLang="de-DE" sz="1800" b="0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- very short laser pulse </a:t>
            </a:r>
            <a:r>
              <a:rPr lang="en-US" altLang="de-DE" sz="1800" b="0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altLang="de-DE" sz="1800" b="0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large bandwidth (30 fs: ca. 30 nm)</a:t>
            </a:r>
          </a:p>
          <a:p>
            <a:r>
              <a:rPr lang="en-US" altLang="de-DE" sz="1800" b="0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- direct amplification: would lead to destruction of amplifier medium</a:t>
            </a:r>
          </a:p>
          <a:p>
            <a:r>
              <a:rPr lang="en-US" altLang="de-DE" sz="1800" b="0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 peak pulse intensity needs to be reduced</a:t>
            </a:r>
            <a:endParaRPr lang="de-DE" altLang="de-DE" sz="1800" b="0" u="none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0" descr="probevorlesung_Page_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35567" r="42912" b="2257"/>
          <a:stretch>
            <a:fillRect/>
          </a:stretch>
        </p:blipFill>
        <p:spPr bwMode="auto">
          <a:xfrm>
            <a:off x="546745" y="2497137"/>
            <a:ext cx="46799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5298132" y="2497137"/>
            <a:ext cx="35194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800" b="0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pulse is stretched in time</a:t>
            </a:r>
          </a:p>
          <a:p>
            <a:r>
              <a:rPr lang="en-US" altLang="de-DE" sz="1800" b="0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by dispersive delays (gratings)</a:t>
            </a:r>
          </a:p>
          <a:p>
            <a:pPr>
              <a:buFontTx/>
              <a:buChar char="-"/>
            </a:pPr>
            <a:r>
              <a:rPr lang="en-US" altLang="de-DE" sz="1800" b="0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amplification</a:t>
            </a:r>
          </a:p>
          <a:p>
            <a:pPr>
              <a:buFontTx/>
              <a:buChar char="-"/>
            </a:pPr>
            <a:r>
              <a:rPr lang="en-US" altLang="de-DE" sz="1800" b="0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compression by reversed delay</a:t>
            </a:r>
            <a:endParaRPr lang="de-DE" altLang="de-DE" sz="1800" b="0" u="none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5400620" y="5767179"/>
            <a:ext cx="30283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600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G. </a:t>
            </a:r>
            <a:r>
              <a:rPr lang="en-US" altLang="de-DE" sz="1600" u="none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Mourou</a:t>
            </a:r>
            <a:r>
              <a:rPr lang="en-US" altLang="de-DE" sz="1600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D. </a:t>
            </a:r>
            <a:r>
              <a:rPr lang="en-US" altLang="de-DE" sz="1600" u="none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Strickland</a:t>
            </a:r>
          </a:p>
          <a:p>
            <a:r>
              <a:rPr lang="fr-FR" altLang="de-DE" sz="1600" u="none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Optics</a:t>
            </a:r>
            <a:r>
              <a:rPr lang="fr-FR" altLang="de-DE" sz="1600" u="none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altLang="de-DE" sz="1600" u="none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Comm</a:t>
            </a:r>
            <a:r>
              <a:rPr lang="fr-FR" altLang="de-DE" sz="1600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56, (1985) 219</a:t>
            </a:r>
            <a:r>
              <a:rPr lang="en-US" altLang="de-DE" sz="1600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altLang="de-DE" sz="1600" u="none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4"/>
          <p:cNvSpPr/>
          <p:nvPr/>
        </p:nvSpPr>
        <p:spPr bwMode="auto">
          <a:xfrm>
            <a:off x="6306196" y="4297362"/>
            <a:ext cx="1728787" cy="1008062"/>
          </a:xfrm>
          <a:prstGeom prst="rect">
            <a:avLst/>
          </a:prstGeom>
          <a:noFill/>
          <a:ln w="25400" cap="sq" cmpd="sng" algn="ctr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6379221" y="4584699"/>
            <a:ext cx="1633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800" b="0" u="none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Stored energy</a:t>
            </a:r>
            <a:endParaRPr lang="de-DE" altLang="de-DE" sz="1800" b="0" u="none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6237933" y="3927474"/>
            <a:ext cx="194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800" b="0" u="none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amplifier medium</a:t>
            </a:r>
            <a:endParaRPr lang="de-DE" altLang="de-DE" sz="1800" b="0" u="none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18"/>
          <p:cNvCxnSpPr>
            <a:cxnSpLocks noChangeShapeType="1"/>
          </p:cNvCxnSpPr>
          <p:nvPr/>
        </p:nvCxnSpPr>
        <p:spPr bwMode="auto">
          <a:xfrm>
            <a:off x="5371157" y="4729162"/>
            <a:ext cx="935038" cy="0"/>
          </a:xfrm>
          <a:prstGeom prst="straightConnector1">
            <a:avLst/>
          </a:prstGeom>
          <a:noFill/>
          <a:ln w="38100" cap="sq" algn="ctr">
            <a:solidFill>
              <a:srgbClr val="FF0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9"/>
          <p:cNvCxnSpPr>
            <a:cxnSpLocks noChangeShapeType="1"/>
          </p:cNvCxnSpPr>
          <p:nvPr/>
        </p:nvCxnSpPr>
        <p:spPr bwMode="auto">
          <a:xfrm>
            <a:off x="8034983" y="4729162"/>
            <a:ext cx="936625" cy="0"/>
          </a:xfrm>
          <a:prstGeom prst="straightConnector1">
            <a:avLst/>
          </a:prstGeom>
          <a:noFill/>
          <a:ln w="38100" cap="sq" algn="ctr">
            <a:solidFill>
              <a:srgbClr val="FF0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20"/>
          <p:cNvSpPr txBox="1">
            <a:spLocks noChangeArrowheads="1"/>
          </p:cNvSpPr>
          <p:nvPr/>
        </p:nvSpPr>
        <p:spPr bwMode="auto">
          <a:xfrm>
            <a:off x="5358457" y="4416425"/>
            <a:ext cx="88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800" b="0" u="none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input</a:t>
            </a:r>
          </a:p>
          <a:p>
            <a:r>
              <a:rPr lang="en-US" altLang="de-DE" sz="1800" b="0" u="none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energy</a:t>
            </a:r>
            <a:endParaRPr lang="de-DE" altLang="de-DE" sz="1800" b="0" u="none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7974657" y="4394200"/>
            <a:ext cx="890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800" b="0" u="none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output</a:t>
            </a:r>
          </a:p>
          <a:p>
            <a:r>
              <a:rPr lang="en-US" altLang="de-DE" sz="1800" b="0" u="none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energy</a:t>
            </a:r>
            <a:endParaRPr lang="de-DE" altLang="de-DE" sz="1800" b="0" u="none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24"/>
          <p:cNvCxnSpPr>
            <a:cxnSpLocks noChangeShapeType="1"/>
          </p:cNvCxnSpPr>
          <p:nvPr/>
        </p:nvCxnSpPr>
        <p:spPr bwMode="auto">
          <a:xfrm flipV="1">
            <a:off x="6737995" y="5305424"/>
            <a:ext cx="0" cy="503238"/>
          </a:xfrm>
          <a:prstGeom prst="straightConnector1">
            <a:avLst/>
          </a:prstGeom>
          <a:noFill/>
          <a:ln w="31750" cap="sq" algn="ctr">
            <a:solidFill>
              <a:schemeClr val="bg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25"/>
          <p:cNvCxnSpPr>
            <a:cxnSpLocks noChangeShapeType="1"/>
          </p:cNvCxnSpPr>
          <p:nvPr/>
        </p:nvCxnSpPr>
        <p:spPr bwMode="auto">
          <a:xfrm flipV="1">
            <a:off x="6953895" y="5305424"/>
            <a:ext cx="0" cy="503238"/>
          </a:xfrm>
          <a:prstGeom prst="straightConnector1">
            <a:avLst/>
          </a:prstGeom>
          <a:noFill/>
          <a:ln w="31750" cap="sq" algn="ctr">
            <a:solidFill>
              <a:schemeClr val="bg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26"/>
          <p:cNvCxnSpPr>
            <a:cxnSpLocks noChangeShapeType="1"/>
          </p:cNvCxnSpPr>
          <p:nvPr/>
        </p:nvCxnSpPr>
        <p:spPr bwMode="auto">
          <a:xfrm flipV="1">
            <a:off x="7171382" y="5305424"/>
            <a:ext cx="0" cy="503238"/>
          </a:xfrm>
          <a:prstGeom prst="straightConnector1">
            <a:avLst/>
          </a:prstGeom>
          <a:noFill/>
          <a:ln w="31750" cap="sq" algn="ctr">
            <a:solidFill>
              <a:schemeClr val="bg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flipV="1">
            <a:off x="7387282" y="5305424"/>
            <a:ext cx="0" cy="503238"/>
          </a:xfrm>
          <a:prstGeom prst="straightConnector1">
            <a:avLst/>
          </a:prstGeom>
          <a:noFill/>
          <a:ln w="31750" cap="sq" algn="ctr">
            <a:solidFill>
              <a:schemeClr val="bg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70954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33528" y="914400"/>
            <a:ext cx="9144000" cy="717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2006 – ELI on ESFRI Roadmap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en-US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ELI-PP 2007-2010 (FP7)</a:t>
            </a:r>
          </a:p>
          <a:p>
            <a:pPr lvl="1" eaLnBrk="0" fontAlgn="base" hangingPunct="0">
              <a:spcBef>
                <a:spcPct val="0"/>
              </a:spcBef>
              <a:spcAft>
                <a:spcPts val="300"/>
              </a:spcAft>
            </a:pP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ELI-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Beamlines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(Czech Republic)</a:t>
            </a:r>
          </a:p>
          <a:p>
            <a:pPr lvl="1" eaLnBrk="0" fontAlgn="base" hangingPunct="0">
              <a:spcBef>
                <a:spcPct val="0"/>
              </a:spcBef>
              <a:spcAft>
                <a:spcPts val="300"/>
              </a:spcAft>
            </a:pP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ELI-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Attoseconds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(Hungary)</a:t>
            </a:r>
          </a:p>
          <a:p>
            <a:pPr lvl="1" eaLnBrk="0" fontAlgn="base" hangingPunct="0">
              <a:spcBef>
                <a:spcPct val="0"/>
              </a:spcBef>
              <a:spcAft>
                <a:spcPts val="300"/>
              </a:spcAft>
            </a:pP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ELI-Nuclear Physics (Romania)</a:t>
            </a:r>
          </a:p>
          <a:p>
            <a:pPr lvl="1" eaLnBrk="0" fontAlgn="base" hangingPunct="0">
              <a:spcBef>
                <a:spcPct val="0"/>
              </a:spcBef>
              <a:spcAft>
                <a:spcPts val="300"/>
              </a:spcAft>
            </a:pP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EU Competitiveness Council December 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2009</a:t>
            </a:r>
          </a:p>
          <a:p>
            <a:pPr lvl="1" eaLnBrk="0" fontAlgn="base" hangingPunct="0">
              <a:spcBef>
                <a:spcPct val="0"/>
              </a:spcBef>
              <a:spcAft>
                <a:spcPts val="300"/>
              </a:spcAft>
            </a:pPr>
            <a:endParaRPr lang="en-US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ts val="300"/>
              </a:spcAft>
            </a:pP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Total investment: ~ 1 Billion Euro</a:t>
            </a:r>
          </a:p>
          <a:p>
            <a:pPr lvl="1" eaLnBrk="0" fontAlgn="base" hangingPunct="0">
              <a:spcBef>
                <a:spcPct val="0"/>
              </a:spcBef>
              <a:spcAft>
                <a:spcPts val="300"/>
              </a:spcAft>
            </a:pP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(mainly European Structural Funds)</a:t>
            </a:r>
            <a:endParaRPr lang="en-US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300"/>
              </a:spcAft>
            </a:pP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eaLnBrk="0" fontAlgn="base" hangingPunct="0">
              <a:spcBef>
                <a:spcPct val="0"/>
              </a:spcBef>
              <a:spcAft>
                <a:spcPts val="300"/>
              </a:spcAft>
            </a:pP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ELI-DC (Delivery Consortium): </a:t>
            </a:r>
          </a:p>
          <a:p>
            <a:pPr eaLnBrk="0" fontAlgn="base" hangingPunct="0">
              <a:spcBef>
                <a:spcPct val="0"/>
              </a:spcBef>
              <a:spcAft>
                <a:spcPts val="300"/>
              </a:spcAft>
            </a:pP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Czech Republic, Hungary, Romania, </a:t>
            </a:r>
          </a:p>
          <a:p>
            <a:pPr eaLnBrk="0" fontAlgn="base" hangingPunct="0">
              <a:spcBef>
                <a:spcPct val="0"/>
              </a:spcBef>
              <a:spcAft>
                <a:spcPts val="300"/>
              </a:spcAft>
            </a:pP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Italy, Germany, UK </a:t>
            </a:r>
          </a:p>
          <a:p>
            <a:pPr eaLnBrk="0" fontAlgn="base" hangingPunct="0">
              <a:spcBef>
                <a:spcPct val="0"/>
              </a:spcBef>
              <a:spcAft>
                <a:spcPts val="300"/>
              </a:spcAft>
            </a:pP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eaLnBrk="0" fontAlgn="base" hangingPunct="0">
              <a:spcBef>
                <a:spcPct val="0"/>
              </a:spcBef>
              <a:spcAft>
                <a:spcPts val="300"/>
              </a:spcAft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30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sp>
        <p:nvSpPr>
          <p:cNvPr id="8" name="Titlu 1"/>
          <p:cNvSpPr>
            <a:spLocks noGrp="1"/>
          </p:cNvSpPr>
          <p:nvPr>
            <p:ph type="title"/>
          </p:nvPr>
        </p:nvSpPr>
        <p:spPr>
          <a:xfrm>
            <a:off x="685800" y="0"/>
            <a:ext cx="7416800" cy="598475"/>
          </a:xfrm>
        </p:spPr>
        <p:txBody>
          <a:bodyPr anchorCtr="1"/>
          <a:lstStyle/>
          <a:p>
            <a:pPr eaLnBrk="1" hangingPunct="1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Extreme Light Infrastructure </a:t>
            </a:r>
            <a:endParaRPr lang="ro-RO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66860" y="990600"/>
            <a:ext cx="2958852" cy="434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513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3568" y="-26194"/>
            <a:ext cx="4386312" cy="55483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sz="2800" b="1" u="sng" smtClean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PW Lasers</a:t>
            </a:r>
            <a:endParaRPr lang="en-US" sz="2000" b="1" u="sng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086475" y="1212850"/>
            <a:ext cx="30575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kumimoji="1" lang="en-US" altLang="de-DE" sz="2000" b="0" u="none">
                <a:solidFill>
                  <a:srgbClr val="05791B"/>
                </a:solidFill>
                <a:latin typeface="Arial" pitchFamily="34" charset="0"/>
                <a:cs typeface="Arial" pitchFamily="34" charset="0"/>
              </a:rPr>
              <a:t>ns - Nd:glass systems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kumimoji="1" lang="en-US" altLang="de-DE" sz="2000" b="0" u="none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kumimoji="1" lang="en-US" altLang="de-DE" sz="2000" b="0" u="none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NIF (LLNL/US):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kumimoji="1" lang="en-US" altLang="de-DE" sz="2000" b="0" u="none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kumimoji="1" lang="en-US" altLang="de-DE" sz="1800" b="0" u="none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kumimoji="1" lang="en-US" altLang="de-DE" sz="1800" b="0" u="none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kumimoji="1" lang="en-US" altLang="de-DE" sz="1800" b="0" u="none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kumimoji="1" lang="en-US" altLang="de-DE" sz="1800" b="0" u="none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kumimoji="1" lang="en-US" altLang="de-DE" sz="1800" b="0" u="none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kumimoji="1" lang="en-US" altLang="de-DE" sz="1800" b="0" u="none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kumimoji="1" lang="en-US" altLang="de-DE" sz="2000" b="0" u="none">
                <a:solidFill>
                  <a:schemeClr val="hlink"/>
                </a:solidFill>
              </a:rPr>
              <a:t>  </a:t>
            </a:r>
            <a:r>
              <a:rPr kumimoji="1" lang="en-US" altLang="de-DE" sz="2000" b="0" u="none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- 4MJ, 4ns </a:t>
            </a:r>
            <a:r>
              <a:rPr kumimoji="1" lang="en-US" altLang="de-DE" sz="2000" b="0" u="none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 1 PW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kumimoji="1" lang="en-US" altLang="de-DE" sz="2000" b="0" u="none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- low rep-rate: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kumimoji="1" lang="en-US" altLang="de-DE" sz="2000" b="0" u="none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   &lt;3 shots per day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kumimoji="1" lang="en-US" altLang="de-DE" sz="2000" b="0" u="none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- very large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kumimoji="1" lang="en-US" altLang="de-DE" sz="2000" b="0" u="none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- high energy content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kumimoji="1" lang="en-US" altLang="de-DE" sz="2000" b="0" u="none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- other: </a:t>
            </a:r>
          </a:p>
          <a:p>
            <a:pPr>
              <a:lnSpc>
                <a:spcPct val="90000"/>
              </a:lnSpc>
            </a:pPr>
            <a:r>
              <a:rPr kumimoji="1" lang="en-US" altLang="de-DE" sz="2000" b="0" u="none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  LMJ (Bordeaux), </a:t>
            </a:r>
          </a:p>
          <a:p>
            <a:pPr>
              <a:lnSpc>
                <a:spcPct val="90000"/>
              </a:lnSpc>
            </a:pPr>
            <a:r>
              <a:rPr kumimoji="1" lang="en-US" altLang="de-DE" sz="2000" b="0" u="none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  Omega (Rochester),…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003550" y="1212850"/>
            <a:ext cx="31527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1" lang="en-US" altLang="de-DE" sz="2000" b="0" u="none" dirty="0" smtClean="0">
                <a:solidFill>
                  <a:srgbClr val="05791B"/>
                </a:solidFill>
                <a:latin typeface="Arial" pitchFamily="34" charset="0"/>
                <a:cs typeface="Arial" pitchFamily="34" charset="0"/>
              </a:rPr>
              <a:t>sub-</a:t>
            </a:r>
            <a:r>
              <a:rPr kumimoji="1" lang="en-US" altLang="de-DE" sz="2000" b="0" u="none" dirty="0" err="1" smtClean="0">
                <a:solidFill>
                  <a:srgbClr val="05791B"/>
                </a:solidFill>
                <a:latin typeface="Arial" pitchFamily="34" charset="0"/>
                <a:cs typeface="Arial" pitchFamily="34" charset="0"/>
              </a:rPr>
              <a:t>ps</a:t>
            </a:r>
            <a:r>
              <a:rPr kumimoji="1" lang="en-US" altLang="de-DE" sz="2000" b="0" u="none" dirty="0" smtClean="0">
                <a:solidFill>
                  <a:srgbClr val="05791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en-US" altLang="de-DE" sz="2000" b="0" u="none" dirty="0" err="1" smtClean="0">
                <a:solidFill>
                  <a:srgbClr val="05791B"/>
                </a:solidFill>
                <a:latin typeface="Arial" pitchFamily="34" charset="0"/>
                <a:cs typeface="Arial" pitchFamily="34" charset="0"/>
              </a:rPr>
              <a:t>Nd:glass</a:t>
            </a:r>
            <a:r>
              <a:rPr kumimoji="1" lang="en-US" altLang="de-DE" sz="2000" b="0" u="none" dirty="0" smtClean="0">
                <a:solidFill>
                  <a:srgbClr val="05791B"/>
                </a:solidFill>
                <a:latin typeface="Arial" pitchFamily="34" charset="0"/>
                <a:cs typeface="Arial" pitchFamily="34" charset="0"/>
              </a:rPr>
              <a:t> systems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à"/>
              <a:defRPr/>
            </a:pPr>
            <a:r>
              <a:rPr kumimoji="1" lang="en-US" altLang="de-DE" sz="2000" b="0" u="none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Vulcan (RAL/UK):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defRPr/>
            </a:pPr>
            <a:endParaRPr kumimoji="1" lang="en-US" altLang="de-DE" sz="2000" b="0" u="none" dirty="0" smtClean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kumimoji="1" lang="en-US" altLang="de-DE" sz="1800" b="0" u="none" dirty="0" smtClean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kumimoji="1" lang="en-US" altLang="de-DE" sz="1800" b="0" u="none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kumimoji="1" lang="en-US" altLang="de-DE" sz="1800" b="0" u="none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kumimoji="1" lang="en-US" altLang="de-DE" sz="1800" b="0" u="none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kumimoji="1" lang="en-US" altLang="de-DE" sz="1800" b="0" u="none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kumimoji="1" lang="en-US" altLang="de-DE" sz="1800" b="0" u="none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kumimoji="1" lang="en-US" altLang="de-DE" sz="2000" b="0" u="non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- 500J, 500fs </a:t>
            </a:r>
            <a:r>
              <a:rPr kumimoji="1" lang="en-US" altLang="de-DE" sz="2000" b="0" u="non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 1 PW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kumimoji="1" lang="en-US" altLang="de-DE" sz="2000" b="0" u="none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- med. rep-rate: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kumimoji="1" lang="en-US" altLang="de-DE" sz="2000" b="0" u="none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 ~ 1 shot per hour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kumimoji="1" lang="en-US" altLang="de-DE" sz="2000" b="0" u="none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- large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kumimoji="1" lang="en-US" altLang="de-DE" sz="2000" b="0" u="none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- medium energy content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kumimoji="1" lang="en-US" altLang="de-DE" sz="2000" b="0" u="none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other: PHELIX (GSI), Trident (Los Alamos), </a:t>
            </a:r>
          </a:p>
          <a:p>
            <a:pPr>
              <a:lnSpc>
                <a:spcPct val="90000"/>
              </a:lnSpc>
              <a:defRPr/>
            </a:pPr>
            <a:r>
              <a:rPr kumimoji="1" lang="en-US" altLang="de-DE" sz="2000" b="0" u="none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   Texas-PW (Austin) …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127125" y="665163"/>
            <a:ext cx="6721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lg" len="lg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kumimoji="1" lang="en-US" altLang="de-DE" sz="2000" b="0" u="none" dirty="0">
                <a:solidFill>
                  <a:srgbClr val="05791B"/>
                </a:solidFill>
                <a:latin typeface="Arial" pitchFamily="34" charset="0"/>
                <a:cs typeface="Arial" pitchFamily="34" charset="0"/>
              </a:rPr>
              <a:t>decrease the pulse duration or increase the pulse energy:</a:t>
            </a:r>
          </a:p>
        </p:txBody>
      </p:sp>
      <p:pic>
        <p:nvPicPr>
          <p:cNvPr id="6" name="Grafik 11" descr="Vulcan-Petawat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133600"/>
            <a:ext cx="274320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2" descr="nif-laser-bay-lln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2133600"/>
            <a:ext cx="298450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36513" y="1198563"/>
            <a:ext cx="3168651" cy="5094287"/>
            <a:chOff x="-36513" y="1198563"/>
            <a:chExt cx="3168651" cy="5093702"/>
          </a:xfrm>
        </p:grpSpPr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-36513" y="1198563"/>
              <a:ext cx="3168651" cy="5093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ap="sq">
                  <a:solidFill>
                    <a:srgbClr val="000000"/>
                  </a:solidFill>
                  <a:miter lim="800000"/>
                  <a:headEnd type="none" w="lg" len="lg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kumimoji="1" lang="en-US" altLang="de-DE" sz="2000" b="0" u="none" dirty="0">
                  <a:solidFill>
                    <a:srgbClr val="05791B"/>
                  </a:solidFill>
                  <a:latin typeface="Arial" pitchFamily="34" charset="0"/>
                  <a:cs typeface="Arial" pitchFamily="34" charset="0"/>
                </a:rPr>
                <a:t>fs - </a:t>
              </a:r>
              <a:r>
                <a:rPr kumimoji="1" lang="en-US" altLang="de-DE" sz="2000" b="0" u="none" dirty="0" err="1">
                  <a:solidFill>
                    <a:srgbClr val="05791B"/>
                  </a:solidFill>
                  <a:latin typeface="Arial" pitchFamily="34" charset="0"/>
                  <a:cs typeface="Arial" pitchFamily="34" charset="0"/>
                </a:rPr>
                <a:t>Ti:Sapphire</a:t>
              </a:r>
              <a:r>
                <a:rPr kumimoji="1" lang="en-US" altLang="de-DE" sz="2000" b="0" u="none" dirty="0">
                  <a:solidFill>
                    <a:srgbClr val="05791B"/>
                  </a:solidFill>
                  <a:latin typeface="Arial" pitchFamily="34" charset="0"/>
                  <a:cs typeface="Arial" pitchFamily="34" charset="0"/>
                </a:rPr>
                <a:t> systems</a:t>
              </a:r>
            </a:p>
            <a:p>
              <a:r>
                <a:rPr kumimoji="1" lang="en-US" altLang="de-DE" sz="2000" b="0" u="none" dirty="0">
                  <a:solidFill>
                    <a:schemeClr val="hlink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</a:t>
              </a:r>
              <a:r>
                <a:rPr kumimoji="1" lang="en-US" altLang="de-DE" sz="2000" b="0" u="none" dirty="0">
                  <a:solidFill>
                    <a:schemeClr val="hlink"/>
                  </a:solidFill>
                  <a:latin typeface="Arial" pitchFamily="34" charset="0"/>
                  <a:cs typeface="Arial" pitchFamily="34" charset="0"/>
                </a:rPr>
                <a:t> CETAL (</a:t>
              </a:r>
              <a:r>
                <a:rPr kumimoji="1" lang="en-US" altLang="de-DE" sz="2000" b="0" u="none" dirty="0" err="1">
                  <a:solidFill>
                    <a:schemeClr val="hlink"/>
                  </a:solidFill>
                  <a:latin typeface="Arial" pitchFamily="34" charset="0"/>
                  <a:cs typeface="Arial" pitchFamily="34" charset="0"/>
                </a:rPr>
                <a:t>Magurele</a:t>
              </a:r>
              <a:r>
                <a:rPr kumimoji="1" lang="en-US" altLang="de-DE" sz="2000" b="0" u="none" dirty="0">
                  <a:solidFill>
                    <a:schemeClr val="hlink"/>
                  </a:solidFill>
                  <a:latin typeface="Arial" pitchFamily="34" charset="0"/>
                  <a:cs typeface="Arial" pitchFamily="34" charset="0"/>
                </a:rPr>
                <a:t>):</a:t>
              </a:r>
            </a:p>
            <a:p>
              <a:endParaRPr kumimoji="1" lang="en-US" altLang="de-DE" sz="2000" b="0" u="none" dirty="0">
                <a:solidFill>
                  <a:schemeClr val="hlink"/>
                </a:solidFill>
              </a:endParaRPr>
            </a:p>
            <a:p>
              <a:endParaRPr kumimoji="1" lang="en-US" altLang="de-DE" sz="2000" b="0" u="none" dirty="0">
                <a:solidFill>
                  <a:schemeClr val="hlink"/>
                </a:solidFill>
              </a:endParaRPr>
            </a:p>
            <a:p>
              <a:endParaRPr kumimoji="1" lang="en-US" altLang="de-DE" sz="2000" b="0" u="none" dirty="0">
                <a:solidFill>
                  <a:schemeClr val="hlink"/>
                </a:solidFill>
              </a:endParaRPr>
            </a:p>
            <a:p>
              <a:endParaRPr kumimoji="1" lang="en-US" altLang="de-DE" sz="2000" b="0" u="none" dirty="0">
                <a:solidFill>
                  <a:schemeClr val="hlink"/>
                </a:solidFill>
              </a:endParaRPr>
            </a:p>
            <a:p>
              <a:endParaRPr kumimoji="1" lang="en-US" altLang="de-DE" sz="2000" b="0" u="none" dirty="0">
                <a:solidFill>
                  <a:schemeClr val="hlink"/>
                </a:solidFill>
              </a:endParaRPr>
            </a:p>
            <a:p>
              <a:endParaRPr kumimoji="1" lang="en-US" altLang="de-DE" sz="2000" b="0" u="none" dirty="0">
                <a:solidFill>
                  <a:schemeClr val="hlink"/>
                </a:solidFill>
              </a:endParaRPr>
            </a:p>
            <a:p>
              <a:endParaRPr kumimoji="1" lang="en-US" altLang="de-DE" sz="2000" b="0" u="none" dirty="0">
                <a:solidFill>
                  <a:schemeClr val="hlink"/>
                </a:solidFill>
              </a:endParaRPr>
            </a:p>
            <a:p>
              <a:r>
                <a:rPr kumimoji="1" lang="en-US" altLang="de-DE" sz="2000" b="0" u="none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- 5-30J, 5-30fs </a:t>
              </a:r>
              <a:r>
                <a:rPr kumimoji="1" lang="en-US" altLang="de-DE" sz="2000" b="0" u="none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 1 PW</a:t>
              </a:r>
            </a:p>
            <a:p>
              <a:r>
                <a:rPr kumimoji="1" lang="en-US" altLang="de-DE" sz="2000" b="0" u="none" dirty="0">
                  <a:solidFill>
                    <a:schemeClr val="hlink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- high rep-rate: </a:t>
              </a:r>
              <a:r>
                <a:rPr kumimoji="1" lang="en-US" altLang="de-DE" sz="2000" b="0" u="none" dirty="0" smtClean="0">
                  <a:solidFill>
                    <a:schemeClr val="hlink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~ 1 </a:t>
              </a:r>
              <a:r>
                <a:rPr kumimoji="1" lang="en-US" altLang="de-DE" sz="2000" b="0" u="none" dirty="0">
                  <a:solidFill>
                    <a:schemeClr val="hlink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Hz</a:t>
              </a:r>
            </a:p>
            <a:p>
              <a:r>
                <a:rPr kumimoji="1" lang="en-US" altLang="de-DE" sz="2000" b="0" u="none" dirty="0">
                  <a:solidFill>
                    <a:schemeClr val="hlink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- compact</a:t>
              </a:r>
            </a:p>
            <a:p>
              <a:r>
                <a:rPr kumimoji="1" lang="en-US" altLang="de-DE" sz="2000" b="0" u="none" dirty="0">
                  <a:solidFill>
                    <a:schemeClr val="hlink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- low energy content</a:t>
              </a:r>
            </a:p>
            <a:p>
              <a:pPr>
                <a:buFontTx/>
                <a:buChar char="-"/>
              </a:pPr>
              <a:r>
                <a:rPr kumimoji="1" lang="en-US" altLang="de-DE" sz="2000" b="0" u="none" dirty="0">
                  <a:solidFill>
                    <a:schemeClr val="hlink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 other: Dresden, JAERI,  </a:t>
              </a:r>
            </a:p>
            <a:p>
              <a:r>
                <a:rPr kumimoji="1" lang="en-US" altLang="de-DE" sz="2000" b="0" u="none" dirty="0">
                  <a:solidFill>
                    <a:schemeClr val="hlink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    KAERI, Hercules, Paris,</a:t>
              </a:r>
            </a:p>
            <a:p>
              <a:r>
                <a:rPr kumimoji="1" lang="en-US" altLang="de-DE" sz="2000" b="0" u="none" dirty="0">
                  <a:solidFill>
                    <a:schemeClr val="hlink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    ….</a:t>
              </a:r>
            </a:p>
          </p:txBody>
        </p:sp>
        <p:pic>
          <p:nvPicPr>
            <p:cNvPr id="11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275"/>
            <a:stretch>
              <a:fillRect/>
            </a:stretch>
          </p:blipFill>
          <p:spPr bwMode="auto">
            <a:xfrm>
              <a:off x="107504" y="2156606"/>
              <a:ext cx="2900809" cy="173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334128" y="-26194"/>
            <a:ext cx="3731323" cy="5191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800" b="1" u="sng" kern="0" dirty="0" smtClean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 </a:t>
            </a:r>
            <a:r>
              <a:rPr lang="en-US" sz="2800" b="1" u="sng" kern="0" dirty="0" smtClean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only ~W in average) </a:t>
            </a:r>
            <a:endParaRPr lang="en-US" sz="2000" b="1" u="sng" kern="0" dirty="0"/>
          </a:p>
        </p:txBody>
      </p:sp>
    </p:spTree>
    <p:extLst>
      <p:ext uri="{BB962C8B-B14F-4D97-AF65-F5344CB8AC3E}">
        <p14:creationId xmlns:p14="http://schemas.microsoft.com/office/powerpoint/2010/main" val="209840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96391"/>
            <a:ext cx="6635750" cy="7604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ELI–NP High Power Laser System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30200" y="3751263"/>
            <a:ext cx="8062913" cy="2895600"/>
            <a:chOff x="890278" y="3436770"/>
            <a:chExt cx="8063995" cy="2894878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/>
            <a:stretch/>
          </p:blipFill>
          <p:spPr bwMode="auto">
            <a:xfrm>
              <a:off x="890278" y="3693881"/>
              <a:ext cx="8063995" cy="2637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2290641" y="3436770"/>
              <a:ext cx="2495885" cy="3729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Parallelogram 5"/>
            <p:cNvSpPr/>
            <p:nvPr/>
          </p:nvSpPr>
          <p:spPr>
            <a:xfrm>
              <a:off x="6402818" y="3582784"/>
              <a:ext cx="630323" cy="258697"/>
            </a:xfrm>
            <a:prstGeom prst="parallelogram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V="1">
            <a:off x="6270625" y="2833688"/>
            <a:ext cx="2246313" cy="139382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349" name="Picture 16" descr="Screen Shot 2013-12-01 at 11.59.0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325" y="1978025"/>
            <a:ext cx="6011863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Box 17"/>
          <p:cNvSpPr txBox="1">
            <a:spLocks noChangeArrowheads="1"/>
          </p:cNvSpPr>
          <p:nvPr/>
        </p:nvSpPr>
        <p:spPr bwMode="auto">
          <a:xfrm rot="-1896596">
            <a:off x="6430963" y="3205163"/>
            <a:ext cx="176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>
                <a:solidFill>
                  <a:srgbClr val="0000FF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to compressors</a:t>
            </a:r>
          </a:p>
        </p:txBody>
      </p:sp>
      <p:sp>
        <p:nvSpPr>
          <p:cNvPr id="57351" name="TextBox 18"/>
          <p:cNvSpPr txBox="1">
            <a:spLocks noChangeArrowheads="1"/>
          </p:cNvSpPr>
          <p:nvPr/>
        </p:nvSpPr>
        <p:spPr bwMode="auto">
          <a:xfrm>
            <a:off x="279400" y="3298825"/>
            <a:ext cx="35956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i="1">
                <a:solidFill>
                  <a:srgbClr val="00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Based on the principle of OPCPA</a:t>
            </a:r>
          </a:p>
        </p:txBody>
      </p:sp>
      <p:sp>
        <p:nvSpPr>
          <p:cNvPr id="57352" name="TextBox 19"/>
          <p:cNvSpPr txBox="1">
            <a:spLocks noChangeArrowheads="1"/>
          </p:cNvSpPr>
          <p:nvPr/>
        </p:nvSpPr>
        <p:spPr bwMode="auto">
          <a:xfrm>
            <a:off x="5540375" y="1058863"/>
            <a:ext cx="353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2400" b="1" i="1">
                <a:solidFill>
                  <a:srgbClr val="0000FF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2  x   0.1 PW          10Hz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2400" b="1" i="1">
                <a:solidFill>
                  <a:srgbClr val="0000FF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2  x   1    PW           1 Hz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2400" b="1" i="1">
                <a:solidFill>
                  <a:srgbClr val="0000FF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2  x 10    PW      0.1 Hz</a:t>
            </a:r>
          </a:p>
        </p:txBody>
      </p:sp>
      <p:sp>
        <p:nvSpPr>
          <p:cNvPr id="57353" name="Rectangle 20"/>
          <p:cNvSpPr>
            <a:spLocks noChangeArrowheads="1"/>
          </p:cNvSpPr>
          <p:nvPr/>
        </p:nvSpPr>
        <p:spPr bwMode="auto">
          <a:xfrm>
            <a:off x="160338" y="1254125"/>
            <a:ext cx="33409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2800" i="1" dirty="0">
                <a:solidFill>
                  <a:srgbClr val="FF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THALES – France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2800" i="1" dirty="0">
                <a:solidFill>
                  <a:srgbClr val="FF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THALES - Romania</a:t>
            </a:r>
          </a:p>
        </p:txBody>
      </p:sp>
      <p:pic>
        <p:nvPicPr>
          <p:cNvPr id="57354" name="Picture 3" descr="ELI_NP_Logo_First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800"/>
            <a:ext cx="1760538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635896" y="1268760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2013-2018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379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93" y="116632"/>
            <a:ext cx="8229600" cy="764704"/>
          </a:xfrm>
        </p:spPr>
        <p:txBody>
          <a:bodyPr/>
          <a:lstStyle/>
          <a:p>
            <a:r>
              <a:rPr lang="en-US" sz="2800" b="1" u="sng" dirty="0" smtClean="0"/>
              <a:t>HPLS Specs</a:t>
            </a:r>
            <a:endParaRPr lang="en-US" sz="2800" b="1" u="sng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881336"/>
            <a:ext cx="6894367" cy="5423007"/>
          </a:xfrm>
          <a:prstGeom prst="rect">
            <a:avLst/>
          </a:prstGeom>
        </p:spPr>
      </p:pic>
      <p:sp>
        <p:nvSpPr>
          <p:cNvPr id="4" name="CasetăText 3"/>
          <p:cNvSpPr txBox="1"/>
          <p:nvPr/>
        </p:nvSpPr>
        <p:spPr>
          <a:xfrm>
            <a:off x="7793510" y="2373263"/>
            <a:ext cx="1170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~ 250 J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 ~ 25 fs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7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0"/>
            <a:ext cx="2313007" cy="504056"/>
          </a:xfrm>
        </p:spPr>
        <p:txBody>
          <a:bodyPr/>
          <a:lstStyle/>
          <a:p>
            <a:r>
              <a:rPr lang="en-US" sz="2800" b="1" u="sng" dirty="0" smtClean="0"/>
              <a:t>HPLS</a:t>
            </a:r>
            <a:endParaRPr lang="en-US" sz="28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404664"/>
            <a:ext cx="7416824" cy="295625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271" y="504057"/>
            <a:ext cx="9036496" cy="2780928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100 TW Amp.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8 SAGA HP Pump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Lasers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(16 SAGA total)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360916"/>
            <a:ext cx="5876023" cy="3081163"/>
          </a:xfrm>
          <a:prstGeom prst="rect">
            <a:avLst/>
          </a:prstGeom>
        </p:spPr>
      </p:pic>
      <p:sp>
        <p:nvSpPr>
          <p:cNvPr id="3" name="Dreptunghi 2"/>
          <p:cNvSpPr/>
          <p:nvPr/>
        </p:nvSpPr>
        <p:spPr>
          <a:xfrm>
            <a:off x="107504" y="330391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1 PW Amp.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6 </a:t>
            </a:r>
            <a:r>
              <a:rPr lang="en-US" b="1" dirty="0">
                <a:solidFill>
                  <a:srgbClr val="FF0000"/>
                </a:solidFill>
              </a:rPr>
              <a:t>GAIA HP Pump 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            Lasers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en-US" b="1" dirty="0">
                <a:solidFill>
                  <a:srgbClr val="FF0000"/>
                </a:solidFill>
              </a:rPr>
              <a:t>12 GAIA </a:t>
            </a:r>
            <a:r>
              <a:rPr lang="en-US" b="1" dirty="0" smtClean="0">
                <a:solidFill>
                  <a:srgbClr val="FF0000"/>
                </a:solidFill>
              </a:rPr>
              <a:t>total)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98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85914"/>
            <a:ext cx="6779096" cy="1143000"/>
          </a:xfrm>
        </p:spPr>
        <p:txBody>
          <a:bodyPr/>
          <a:lstStyle/>
          <a:p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High Power Laser System </a:t>
            </a:r>
            <a:endParaRPr lang="en-US" sz="3200" b="1" i="1" dirty="0"/>
          </a:p>
        </p:txBody>
      </p:sp>
      <p:pic>
        <p:nvPicPr>
          <p:cNvPr id="6" name="Picture 3" descr="ELI_NP_Logo_First_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833"/>
            <a:ext cx="1761060" cy="10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rain_ban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214785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MP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4333" y="1412776"/>
            <a:ext cx="4584171" cy="3438128"/>
          </a:xfrm>
          <a:prstGeom prst="rect">
            <a:avLst/>
          </a:prstGeom>
        </p:spPr>
      </p:pic>
      <p:pic>
        <p:nvPicPr>
          <p:cNvPr id="9" name="Picture 8" descr="Front End #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96" y="1412776"/>
            <a:ext cx="4488160" cy="3366120"/>
          </a:xfrm>
          <a:prstGeom prst="rect">
            <a:avLst/>
          </a:prstGeom>
        </p:spPr>
      </p:pic>
      <p:pic>
        <p:nvPicPr>
          <p:cNvPr id="10" name="Picture 9" descr="ATLAS100_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1" y="4293097"/>
            <a:ext cx="3847355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5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/>
          <a:lstStyle/>
          <a:p>
            <a:r>
              <a:rPr lang="en-US" sz="2800" b="1" u="sng" dirty="0" smtClean="0"/>
              <a:t>HPLS – Atlas 100 Pump Laser</a:t>
            </a:r>
            <a:endParaRPr lang="en-US" sz="28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44823"/>
            <a:ext cx="8075239" cy="468745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en-US" sz="2800" dirty="0" smtClean="0"/>
              <a:t>AMP 3 </a:t>
            </a:r>
            <a:r>
              <a:rPr lang="en-US" sz="2800" dirty="0"/>
              <a:t>– </a:t>
            </a:r>
            <a:r>
              <a:rPr lang="en-US" sz="2800" dirty="0" smtClean="0"/>
              <a:t>10PW</a:t>
            </a:r>
            <a:r>
              <a:rPr lang="en-US" sz="2800" dirty="0"/>
              <a:t>:</a:t>
            </a:r>
          </a:p>
          <a:p>
            <a:pPr marL="0" indent="0">
              <a:buNone/>
            </a:pPr>
            <a:r>
              <a:rPr lang="en-US" sz="2800" dirty="0" smtClean="0"/>
              <a:t>- 8 ATLAS 100 Pump </a:t>
            </a:r>
            <a:r>
              <a:rPr lang="en-US" sz="2800" dirty="0"/>
              <a:t>Lasers </a:t>
            </a:r>
            <a:r>
              <a:rPr lang="en-US" sz="2800" dirty="0" smtClean="0"/>
              <a:t>(16 ATLAS total/32 </a:t>
            </a:r>
            <a:r>
              <a:rPr lang="en-US" sz="2800" dirty="0"/>
              <a:t>PS)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414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5324"/>
            <a:ext cx="7848872" cy="667504"/>
          </a:xfrm>
        </p:spPr>
        <p:txBody>
          <a:bodyPr/>
          <a:lstStyle/>
          <a:p>
            <a:r>
              <a:rPr lang="en-US" sz="2800" b="1" dirty="0" smtClean="0"/>
              <a:t>10 PW Compressor chamber and Transport Mirrors 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35" y="3352552"/>
            <a:ext cx="4926023" cy="288476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3" y="756013"/>
            <a:ext cx="5335116" cy="2244601"/>
          </a:xfrm>
          <a:prstGeom prst="rect">
            <a:avLst/>
          </a:prstGeom>
        </p:spPr>
      </p:pic>
      <p:grpSp>
        <p:nvGrpSpPr>
          <p:cNvPr id="7" name="Group 3"/>
          <p:cNvGrpSpPr/>
          <p:nvPr/>
        </p:nvGrpSpPr>
        <p:grpSpPr>
          <a:xfrm>
            <a:off x="5508104" y="476672"/>
            <a:ext cx="3328818" cy="2254878"/>
            <a:chOff x="0" y="0"/>
            <a:chExt cx="3328818" cy="2353938"/>
          </a:xfrm>
        </p:grpSpPr>
        <p:grpSp>
          <p:nvGrpSpPr>
            <p:cNvPr id="8" name="Group 5"/>
            <p:cNvGrpSpPr/>
            <p:nvPr/>
          </p:nvGrpSpPr>
          <p:grpSpPr>
            <a:xfrm>
              <a:off x="129053" y="0"/>
              <a:ext cx="3199765" cy="2353938"/>
              <a:chOff x="129053" y="0"/>
              <a:chExt cx="3199765" cy="2353938"/>
            </a:xfrm>
          </p:grpSpPr>
          <p:pic>
            <p:nvPicPr>
              <p:cNvPr id="10" name="Picture 7"/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053" y="86988"/>
                <a:ext cx="3199765" cy="2266950"/>
              </a:xfrm>
              <a:prstGeom prst="rect">
                <a:avLst/>
              </a:prstGeom>
              <a:noFill/>
            </p:spPr>
          </p:pic>
          <p:sp>
            <p:nvSpPr>
              <p:cNvPr id="11" name="Rectangle 8"/>
              <p:cNvSpPr/>
              <p:nvPr/>
            </p:nvSpPr>
            <p:spPr>
              <a:xfrm>
                <a:off x="129053" y="1176259"/>
                <a:ext cx="151662" cy="242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2" name="Rectangle 9"/>
              <p:cNvSpPr/>
              <p:nvPr/>
            </p:nvSpPr>
            <p:spPr>
              <a:xfrm>
                <a:off x="1723883" y="0"/>
                <a:ext cx="151662" cy="242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>
                    <a:solidFill>
                      <a:schemeClr val="tx1"/>
                    </a:solidFill>
                  </a:rPr>
                  <a:t>L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0" y="1112839"/>
              <a:ext cx="328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H</a:t>
              </a:r>
            </a:p>
          </p:txBody>
        </p:sp>
      </p:grpSp>
      <p:pic>
        <p:nvPicPr>
          <p:cNvPr id="13" name="Picture 2" descr="MLD-mirror 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671" y="4005064"/>
            <a:ext cx="3484647" cy="233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reptunghi 3"/>
          <p:cNvSpPr/>
          <p:nvPr/>
        </p:nvSpPr>
        <p:spPr>
          <a:xfrm>
            <a:off x="5463772" y="2731550"/>
            <a:ext cx="35825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Flat mirrors 650mm x 880mm </a:t>
            </a:r>
          </a:p>
          <a:p>
            <a:r>
              <a:rPr lang="en-GB" dirty="0"/>
              <a:t>Weight: about </a:t>
            </a:r>
            <a:r>
              <a:rPr lang="en-GB" dirty="0" smtClean="0"/>
              <a:t>300 kg</a:t>
            </a:r>
          </a:p>
          <a:p>
            <a:r>
              <a:rPr lang="en-GB" dirty="0"/>
              <a:t>Cost: about </a:t>
            </a:r>
            <a:r>
              <a:rPr lang="en-GB" dirty="0" smtClean="0"/>
              <a:t>200.000Eur. </a:t>
            </a:r>
          </a:p>
          <a:p>
            <a:r>
              <a:rPr lang="en-GB" dirty="0"/>
              <a:t> </a:t>
            </a:r>
            <a:r>
              <a:rPr lang="en-GB" dirty="0" smtClean="0"/>
              <a:t>         with motors: 400.000Eur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6175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320800" y="0"/>
            <a:ext cx="589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711200" y="40005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410947" y="23334"/>
            <a:ext cx="693170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High power laser pulses:</a:t>
            </a:r>
          </a:p>
          <a:p>
            <a:r>
              <a:rPr lang="en-US" alt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            </a:t>
            </a:r>
            <a:r>
              <a:rPr lang="en-US" alt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definitions and orders 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of magnitude</a:t>
            </a:r>
            <a:endParaRPr lang="fr-FR" altLang="en-US" sz="28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68868" y="1053954"/>
            <a:ext cx="8737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1- Time scales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  Laser wave period for </a:t>
            </a:r>
            <a:r>
              <a:rPr lang="en-US" altLang="en-US" dirty="0"/>
              <a:t>1 eV (</a:t>
            </a:r>
            <a:r>
              <a:rPr lang="en-US" altLang="en-US" dirty="0">
                <a:sym typeface="Symbol" panose="05050102010706020507" pitchFamily="18" charset="2"/>
              </a:rPr>
              <a:t>1µm)</a:t>
            </a:r>
            <a:r>
              <a:rPr lang="en-US" altLang="en-US" sz="2000" dirty="0">
                <a:latin typeface="Times New Roman" panose="02020603050405020304" pitchFamily="18" charset="0"/>
              </a:rPr>
              <a:t> photons:      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T = 4.10</a:t>
            </a:r>
            <a:r>
              <a:rPr lang="en-US" altLang="en-US" sz="2000" baseline="30000" dirty="0">
                <a:solidFill>
                  <a:schemeClr val="accent2"/>
                </a:solidFill>
                <a:latin typeface="Times New Roman" panose="02020603050405020304" pitchFamily="18" charset="0"/>
              </a:rPr>
              <a:t>-15 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s = </a:t>
            </a:r>
            <a:r>
              <a:rPr lang="en-US" altLang="en-US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4 fs</a:t>
            </a:r>
          </a:p>
          <a:p>
            <a:pPr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  Pulse duration  </a:t>
            </a:r>
            <a:r>
              <a:rPr lang="en-US" altLang="en-US" sz="2000" dirty="0" smtClean="0">
                <a:latin typeface="Times New Roman" panose="02020603050405020304" pitchFamily="18" charset="0"/>
              </a:rPr>
              <a:t>(for ELI-NP)    </a:t>
            </a:r>
            <a:r>
              <a:rPr lang="en-US" altLang="en-US" sz="2000" dirty="0" smtClean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T  =  </a:t>
            </a:r>
            <a:r>
              <a:rPr lang="en-US" altLang="en-US" sz="20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25 </a:t>
            </a:r>
            <a:r>
              <a:rPr lang="en-US" altLang="en-US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fs</a:t>
            </a:r>
            <a:r>
              <a:rPr lang="en-US" altLang="en-US" sz="2000" dirty="0">
                <a:latin typeface="Times New Roman" panose="02020603050405020304" pitchFamily="18" charset="0"/>
              </a:rPr>
              <a:t>  </a:t>
            </a:r>
            <a:r>
              <a:rPr lang="en-US" altLang="en-US" sz="2000" dirty="0" smtClean="0">
                <a:latin typeface="Times New Roman" panose="02020603050405020304" pitchFamily="18" charset="0"/>
              </a:rPr>
              <a:t>( about </a:t>
            </a:r>
            <a:r>
              <a:rPr lang="en-US" altLang="en-US" sz="2000" dirty="0" smtClean="0">
                <a:latin typeface="Times New Roman" panose="02020603050405020304" pitchFamily="18" charset="0"/>
              </a:rPr>
              <a:t>6 </a:t>
            </a:r>
            <a:r>
              <a:rPr lang="en-US" altLang="en-US" sz="2000" dirty="0" smtClean="0">
                <a:latin typeface="Times New Roman" panose="02020603050405020304" pitchFamily="18" charset="0"/>
              </a:rPr>
              <a:t>periods)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  Bohr orbital electron period</a:t>
            </a:r>
            <a:r>
              <a:rPr lang="en-US" altLang="en-US" dirty="0">
                <a:latin typeface="Times New Roman" panose="02020603050405020304" pitchFamily="18" charset="0"/>
              </a:rPr>
              <a:t>      </a:t>
            </a:r>
            <a:r>
              <a:rPr lang="en-US" altLang="en-US" sz="2000" dirty="0">
                <a:solidFill>
                  <a:schemeClr val="accent2"/>
                </a:solidFill>
                <a:latin typeface="Symbol" panose="05050102010706020507" pitchFamily="18" charset="2"/>
              </a:rPr>
              <a:t>t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= 4 10 </a:t>
            </a:r>
            <a:r>
              <a:rPr lang="en-US" altLang="en-US" sz="2000" baseline="30000" dirty="0">
                <a:solidFill>
                  <a:schemeClr val="accent2"/>
                </a:solidFill>
                <a:latin typeface="Times New Roman" panose="02020603050405020304" pitchFamily="18" charset="0"/>
              </a:rPr>
              <a:t>–17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 Z</a:t>
            </a:r>
            <a:r>
              <a:rPr lang="en-US" altLang="en-US" sz="2000" baseline="30000" dirty="0">
                <a:solidFill>
                  <a:schemeClr val="accent2"/>
                </a:solidFill>
                <a:latin typeface="Times New Roman" panose="02020603050405020304" pitchFamily="18" charset="0"/>
              </a:rPr>
              <a:t>-2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  s   (Al: </a:t>
            </a:r>
            <a:r>
              <a:rPr lang="en-US" altLang="en-US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0.02 fs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; Ca:</a:t>
            </a:r>
            <a:r>
              <a:rPr lang="en-US" altLang="en-US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0.01fs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) </a:t>
            </a:r>
            <a:endParaRPr lang="fr-FR" altLang="en-US" dirty="0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-34332" y="3035779"/>
            <a:ext cx="91440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2 - Electric field scales</a:t>
            </a:r>
          </a:p>
          <a:p>
            <a:pPr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	Intra-nuclear electric field: 		 	</a:t>
            </a:r>
            <a:r>
              <a:rPr lang="en-US" altLang="en-US" sz="20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000" baseline="-250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 = 10</a:t>
            </a:r>
            <a:r>
              <a:rPr lang="en-US" altLang="en-US" sz="2000" baseline="30000" dirty="0">
                <a:solidFill>
                  <a:schemeClr val="accent2"/>
                </a:solidFill>
                <a:latin typeface="Times New Roman" panose="02020603050405020304" pitchFamily="18" charset="0"/>
              </a:rPr>
              <a:t>19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 V/cm</a:t>
            </a:r>
          </a:p>
          <a:p>
            <a:pPr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	Binding electric field in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hydrogenoid</a:t>
            </a:r>
            <a:r>
              <a:rPr lang="en-US" altLang="en-US" sz="2000" dirty="0">
                <a:latin typeface="Times New Roman" panose="02020603050405020304" pitchFamily="18" charset="0"/>
              </a:rPr>
              <a:t> atom	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000" baseline="-25000" dirty="0">
                <a:solidFill>
                  <a:schemeClr val="accent2"/>
                </a:solidFill>
                <a:latin typeface="Times New Roman" panose="02020603050405020304" pitchFamily="18" charset="0"/>
              </a:rPr>
              <a:t>e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 = (Z</a:t>
            </a:r>
            <a:r>
              <a:rPr lang="en-US" altLang="en-US" sz="2000" baseline="30000" dirty="0">
                <a:solidFill>
                  <a:schemeClr val="accent2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 /n</a:t>
            </a:r>
            <a:r>
              <a:rPr lang="en-US" altLang="en-US" sz="2000" baseline="30000" dirty="0">
                <a:solidFill>
                  <a:schemeClr val="accent2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) 2.7 10</a:t>
            </a:r>
            <a:r>
              <a:rPr lang="en-US" altLang="en-US" sz="2000" baseline="30000" dirty="0">
                <a:solidFill>
                  <a:schemeClr val="accent2"/>
                </a:solidFill>
                <a:latin typeface="Times New Roman" panose="02020603050405020304" pitchFamily="18" charset="0"/>
              </a:rPr>
              <a:t>9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 V/cm</a:t>
            </a:r>
          </a:p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2000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    F</a:t>
            </a:r>
            <a:r>
              <a:rPr lang="en-US" altLang="en-US" sz="2000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6 10</a:t>
            </a:r>
            <a:r>
              <a:rPr lang="en-US" altLang="en-US" sz="2000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	 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V/cm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2000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  F</a:t>
            </a:r>
            <a:r>
              <a:rPr lang="en-US" altLang="en-US" sz="2000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2000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V/cm</a:t>
            </a:r>
            <a:endParaRPr lang="en-US" altLang="en-US" sz="2000" baseline="30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	</a:t>
            </a:r>
            <a:r>
              <a:rPr lang="en-US" altLang="en-US" sz="2000" dirty="0" smtClean="0">
                <a:latin typeface="Times New Roman" panose="02020603050405020304" pitchFamily="18" charset="0"/>
              </a:rPr>
              <a:t>Laser </a:t>
            </a:r>
            <a:r>
              <a:rPr lang="en-US" altLang="en-US" sz="2000" dirty="0">
                <a:latin typeface="Times New Roman" panose="02020603050405020304" pitchFamily="18" charset="0"/>
              </a:rPr>
              <a:t>wave electric field as a function of the intensity:	</a:t>
            </a:r>
            <a:r>
              <a:rPr lang="en-US" altLang="en-US" sz="20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000" baseline="-250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 = 13.7  I </a:t>
            </a:r>
            <a:r>
              <a:rPr lang="en-US" altLang="en-US" sz="2000" baseline="30000" dirty="0">
                <a:solidFill>
                  <a:schemeClr val="accent2"/>
                </a:solidFill>
                <a:latin typeface="Times New Roman" panose="02020603050405020304" pitchFamily="18" charset="0"/>
              </a:rPr>
              <a:t>0.5</a:t>
            </a:r>
            <a:r>
              <a:rPr lang="en-US" altLang="en-US" sz="2000" baseline="30000" dirty="0">
                <a:latin typeface="Times New Roman" panose="02020603050405020304" pitchFamily="18" charset="0"/>
              </a:rPr>
              <a:t>      </a:t>
            </a:r>
          </a:p>
          <a:p>
            <a:pPr>
              <a:spcBef>
                <a:spcPct val="50000"/>
              </a:spcBef>
            </a:pPr>
            <a:r>
              <a:rPr lang="en-US" altLang="en-US" sz="2000" baseline="30000" dirty="0" smtClean="0">
                <a:latin typeface="Times New Roman" panose="02020603050405020304" pitchFamily="18" charset="0"/>
              </a:rPr>
              <a:t>                                                                                                        </a:t>
            </a:r>
            <a:endParaRPr lang="en-US" altLang="en-US" sz="2000" baseline="300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	</a:t>
            </a:r>
            <a:r>
              <a:rPr lang="en-US" altLang="en-US" sz="2000" dirty="0" smtClean="0">
                <a:latin typeface="Times New Roman" panose="02020603050405020304" pitchFamily="18" charset="0"/>
              </a:rPr>
              <a:t>I (</a:t>
            </a:r>
            <a:r>
              <a:rPr lang="en-US" altLang="en-US" sz="2000" dirty="0">
                <a:latin typeface="Times New Roman" panose="02020603050405020304" pitchFamily="18" charset="0"/>
              </a:rPr>
              <a:t>W/cm</a:t>
            </a:r>
            <a:r>
              <a:rPr lang="en-US" altLang="en-US" sz="2000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2000" dirty="0">
                <a:latin typeface="Times New Roman" panose="02020603050405020304" pitchFamily="18" charset="0"/>
              </a:rPr>
              <a:t>)	10</a:t>
            </a:r>
            <a:r>
              <a:rPr lang="en-US" altLang="en-US" sz="2000" baseline="30000" dirty="0">
                <a:latin typeface="Times New Roman" panose="02020603050405020304" pitchFamily="18" charset="0"/>
              </a:rPr>
              <a:t>14</a:t>
            </a:r>
            <a:r>
              <a:rPr lang="en-US" altLang="en-US" sz="2000" dirty="0">
                <a:latin typeface="Times New Roman" panose="02020603050405020304" pitchFamily="18" charset="0"/>
              </a:rPr>
              <a:t>	</a:t>
            </a:r>
            <a:r>
              <a:rPr lang="en-US" altLang="en-US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10</a:t>
            </a:r>
            <a:r>
              <a:rPr lang="en-US" altLang="en-US" sz="2000" b="1" baseline="30000" dirty="0">
                <a:solidFill>
                  <a:schemeClr val="accent2"/>
                </a:solidFill>
                <a:latin typeface="Times New Roman" panose="02020603050405020304" pitchFamily="18" charset="0"/>
              </a:rPr>
              <a:t>20</a:t>
            </a:r>
            <a:r>
              <a:rPr lang="en-US" altLang="en-US" sz="2000" dirty="0">
                <a:latin typeface="Times New Roman" panose="02020603050405020304" pitchFamily="18" charset="0"/>
              </a:rPr>
              <a:t>	10</a:t>
            </a:r>
            <a:r>
              <a:rPr lang="en-US" altLang="en-US" sz="2000" baseline="30000" dirty="0">
                <a:latin typeface="Times New Roman" panose="02020603050405020304" pitchFamily="18" charset="0"/>
              </a:rPr>
              <a:t>22</a:t>
            </a:r>
            <a:r>
              <a:rPr lang="en-US" altLang="en-US" sz="2000" dirty="0">
                <a:latin typeface="Times New Roman" panose="02020603050405020304" pitchFamily="18" charset="0"/>
              </a:rPr>
              <a:t>	</a:t>
            </a:r>
            <a:r>
              <a:rPr lang="en-US" alt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10</a:t>
            </a:r>
            <a:r>
              <a:rPr lang="en-US" altLang="en-US" sz="2000" b="1" baseline="30000" dirty="0">
                <a:solidFill>
                  <a:srgbClr val="FF0066"/>
                </a:solidFill>
                <a:latin typeface="Times New Roman" panose="02020603050405020304" pitchFamily="18" charset="0"/>
              </a:rPr>
              <a:t>24</a:t>
            </a:r>
            <a:r>
              <a:rPr lang="en-US" altLang="en-US" sz="2000" dirty="0">
                <a:latin typeface="Times New Roman" panose="02020603050405020304" pitchFamily="18" charset="0"/>
              </a:rPr>
              <a:t>	10</a:t>
            </a:r>
            <a:r>
              <a:rPr lang="en-US" altLang="en-US" sz="2000" baseline="30000" dirty="0">
                <a:latin typeface="Times New Roman" panose="02020603050405020304" pitchFamily="18" charset="0"/>
              </a:rPr>
              <a:t>26 </a:t>
            </a:r>
          </a:p>
          <a:p>
            <a:pPr>
              <a:spcBef>
                <a:spcPct val="50000"/>
              </a:spcBef>
            </a:pPr>
            <a:r>
              <a:rPr lang="fr-FR" altLang="en-US" sz="2000" baseline="30000" dirty="0">
                <a:latin typeface="Times New Roman" panose="02020603050405020304" pitchFamily="18" charset="0"/>
              </a:rPr>
              <a:t>	</a:t>
            </a:r>
            <a:r>
              <a:rPr lang="fr-FR" altLang="en-US" sz="2000" dirty="0">
                <a:latin typeface="Times New Roman" panose="02020603050405020304" pitchFamily="18" charset="0"/>
              </a:rPr>
              <a:t>F</a:t>
            </a:r>
            <a:r>
              <a:rPr lang="fr-FR" altLang="en-US" sz="2000" baseline="-25000" dirty="0">
                <a:latin typeface="Times New Roman" panose="02020603050405020304" pitchFamily="18" charset="0"/>
              </a:rPr>
              <a:t>1</a:t>
            </a:r>
            <a:r>
              <a:rPr lang="fr-FR" altLang="en-US" sz="2000" dirty="0">
                <a:latin typeface="Times New Roman" panose="02020603050405020304" pitchFamily="18" charset="0"/>
              </a:rPr>
              <a:t>(V/cm)	10</a:t>
            </a:r>
            <a:r>
              <a:rPr lang="fr-FR" altLang="en-US" sz="2000" baseline="30000" dirty="0">
                <a:latin typeface="Times New Roman" panose="02020603050405020304" pitchFamily="18" charset="0"/>
              </a:rPr>
              <a:t>8</a:t>
            </a:r>
            <a:r>
              <a:rPr lang="fr-FR" altLang="en-US" sz="2000" dirty="0">
                <a:latin typeface="Times New Roman" panose="02020603050405020304" pitchFamily="18" charset="0"/>
              </a:rPr>
              <a:t>	</a:t>
            </a:r>
            <a:r>
              <a:rPr lang="fr-FR" altLang="en-US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10</a:t>
            </a:r>
            <a:r>
              <a:rPr lang="fr-FR" altLang="en-US" sz="2000" b="1" baseline="30000" dirty="0">
                <a:solidFill>
                  <a:schemeClr val="accent2"/>
                </a:solidFill>
                <a:latin typeface="Times New Roman" panose="02020603050405020304" pitchFamily="18" charset="0"/>
              </a:rPr>
              <a:t>11</a:t>
            </a:r>
            <a:r>
              <a:rPr lang="fr-FR" altLang="en-US" sz="2000" dirty="0">
                <a:latin typeface="Times New Roman" panose="02020603050405020304" pitchFamily="18" charset="0"/>
              </a:rPr>
              <a:t>	10</a:t>
            </a:r>
            <a:r>
              <a:rPr lang="fr-FR" altLang="en-US" sz="2000" baseline="30000" dirty="0">
                <a:latin typeface="Times New Roman" panose="02020603050405020304" pitchFamily="18" charset="0"/>
              </a:rPr>
              <a:t>12</a:t>
            </a:r>
            <a:r>
              <a:rPr lang="fr-FR" altLang="en-US" sz="2000" dirty="0">
                <a:latin typeface="Times New Roman" panose="02020603050405020304" pitchFamily="18" charset="0"/>
              </a:rPr>
              <a:t>	</a:t>
            </a:r>
            <a:r>
              <a:rPr lang="fr-FR" alt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10</a:t>
            </a:r>
            <a:r>
              <a:rPr lang="fr-FR" altLang="en-US" sz="2000" b="1" baseline="30000" dirty="0">
                <a:solidFill>
                  <a:srgbClr val="FF0066"/>
                </a:solidFill>
                <a:latin typeface="Times New Roman" panose="02020603050405020304" pitchFamily="18" charset="0"/>
              </a:rPr>
              <a:t>13</a:t>
            </a:r>
            <a:r>
              <a:rPr lang="fr-FR" altLang="en-US" sz="2000" dirty="0">
                <a:latin typeface="Times New Roman" panose="02020603050405020304" pitchFamily="18" charset="0"/>
              </a:rPr>
              <a:t>	10</a:t>
            </a:r>
            <a:r>
              <a:rPr lang="fr-FR" altLang="en-US" sz="2000" baseline="30000" dirty="0">
                <a:latin typeface="Times New Roman" panose="02020603050405020304" pitchFamily="18" charset="0"/>
              </a:rPr>
              <a:t>14</a:t>
            </a:r>
          </a:p>
        </p:txBody>
      </p:sp>
      <p:sp>
        <p:nvSpPr>
          <p:cNvPr id="2" name="Dreptunghi rotunjit 1"/>
          <p:cNvSpPr/>
          <p:nvPr/>
        </p:nvSpPr>
        <p:spPr>
          <a:xfrm>
            <a:off x="4267200" y="5257800"/>
            <a:ext cx="1219200" cy="13174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tăText 2"/>
          <p:cNvSpPr txBox="1"/>
          <p:nvPr/>
        </p:nvSpPr>
        <p:spPr>
          <a:xfrm>
            <a:off x="4235938" y="5364144"/>
            <a:ext cx="1370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66"/>
                </a:solidFill>
              </a:rPr>
              <a:t>10 PW/1 µm</a:t>
            </a:r>
            <a:r>
              <a:rPr lang="en-US" sz="1600" b="1" baseline="30000" dirty="0" smtClean="0">
                <a:solidFill>
                  <a:srgbClr val="FF0066"/>
                </a:solidFill>
              </a:rPr>
              <a:t>2</a:t>
            </a:r>
            <a:endParaRPr lang="en-US" sz="1600" b="1" baseline="30000" dirty="0">
              <a:solidFill>
                <a:srgbClr val="FF0066"/>
              </a:solidFill>
            </a:endParaRPr>
          </a:p>
        </p:txBody>
      </p:sp>
      <p:sp>
        <p:nvSpPr>
          <p:cNvPr id="4" name="Dreptunghi 3"/>
          <p:cNvSpPr/>
          <p:nvPr/>
        </p:nvSpPr>
        <p:spPr>
          <a:xfrm>
            <a:off x="6228050" y="5364144"/>
            <a:ext cx="29418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N9"/>
              </a:rPr>
              <a:t>normalized laser </a:t>
            </a:r>
            <a:r>
              <a:rPr lang="en-US" dirty="0" smtClean="0">
                <a:solidFill>
                  <a:srgbClr val="00B050"/>
                </a:solidFill>
                <a:latin typeface="N9"/>
              </a:rPr>
              <a:t>amplitude</a:t>
            </a:r>
          </a:p>
          <a:p>
            <a:r>
              <a:rPr lang="en-US" dirty="0">
                <a:solidFill>
                  <a:srgbClr val="00B050"/>
                </a:solidFill>
                <a:latin typeface="N9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N9"/>
              </a:rPr>
              <a:t>               a</a:t>
            </a:r>
            <a:r>
              <a:rPr lang="en-US" baseline="-25000" dirty="0" smtClean="0">
                <a:solidFill>
                  <a:srgbClr val="00B050"/>
                </a:solidFill>
                <a:latin typeface="N9"/>
              </a:rPr>
              <a:t>0</a:t>
            </a:r>
            <a:r>
              <a:rPr lang="en-US" dirty="0" smtClean="0">
                <a:solidFill>
                  <a:srgbClr val="00B050"/>
                </a:solidFill>
                <a:latin typeface="N9"/>
              </a:rPr>
              <a:t>= </a:t>
            </a:r>
            <a:r>
              <a:rPr lang="en-US" dirty="0" err="1" smtClean="0">
                <a:solidFill>
                  <a:srgbClr val="00B050"/>
                </a:solidFill>
                <a:latin typeface="N9"/>
              </a:rPr>
              <a:t>eA</a:t>
            </a:r>
            <a:r>
              <a:rPr lang="en-US" dirty="0" smtClean="0">
                <a:solidFill>
                  <a:srgbClr val="00B050"/>
                </a:solidFill>
                <a:latin typeface="N9"/>
              </a:rPr>
              <a:t> / m</a:t>
            </a:r>
            <a:r>
              <a:rPr lang="en-US" baseline="-25000" dirty="0" smtClean="0">
                <a:solidFill>
                  <a:srgbClr val="00B050"/>
                </a:solidFill>
                <a:latin typeface="N9"/>
              </a:rPr>
              <a:t>e</a:t>
            </a:r>
            <a:r>
              <a:rPr lang="en-US" dirty="0" smtClean="0">
                <a:solidFill>
                  <a:srgbClr val="00B050"/>
                </a:solidFill>
                <a:latin typeface="N9"/>
              </a:rPr>
              <a:t>c</a:t>
            </a:r>
            <a:r>
              <a:rPr lang="en-US" baseline="30000" dirty="0" smtClean="0">
                <a:solidFill>
                  <a:srgbClr val="00B050"/>
                </a:solidFill>
                <a:latin typeface="N9"/>
              </a:rPr>
              <a:t>2</a:t>
            </a:r>
            <a:endParaRPr lang="en-US" baseline="30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2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22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1108075" y="52388"/>
            <a:ext cx="6848475" cy="6492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800" b="1" u="sng" dirty="0" smtClean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Relativistic Laser-Plasma Interaction</a:t>
            </a:r>
            <a:endParaRPr lang="en-US" sz="2800" b="1" u="sng" dirty="0">
              <a:solidFill>
                <a:srgbClr val="EA1F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989013"/>
            <a:ext cx="9096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de-DE" sz="1800" b="0" u="none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800" b="0" u="none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focussed</a:t>
            </a:r>
            <a:r>
              <a:rPr lang="en-US" altLang="de-DE" sz="1800" b="0" u="none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laser intensities &gt; 10</a:t>
            </a:r>
            <a:r>
              <a:rPr lang="en-US" altLang="de-DE" sz="1800" b="0" u="none" baseline="30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altLang="de-DE" sz="1800" b="0" u="none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W/cm</a:t>
            </a:r>
            <a:r>
              <a:rPr lang="en-US" altLang="de-DE" sz="1800" b="0" u="none" baseline="30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de-DE" sz="1800" b="0" u="none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r>
              <a:rPr lang="en-US" altLang="de-DE" sz="1800" b="0" u="none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material ionizes, turns into plasma </a:t>
            </a: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altLang="de-DE" sz="1800" b="0" u="none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</a:t>
            </a: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accelerates target electrons</a:t>
            </a:r>
            <a:r>
              <a:rPr lang="en-US" altLang="de-DE" sz="1800" b="0" u="none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altLang="de-DE" sz="1800" b="0" u="none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340" name="Object 6"/>
          <p:cNvGraphicFramePr>
            <a:graphicFrameLocks noChangeAspect="1"/>
          </p:cNvGraphicFramePr>
          <p:nvPr/>
        </p:nvGraphicFramePr>
        <p:xfrm>
          <a:off x="5497513" y="1579563"/>
          <a:ext cx="3611562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Equation" r:id="rId5" imgW="2133600" imgH="241300" progId="Equation.3">
                  <p:embed/>
                </p:oleObj>
              </mc:Choice>
              <mc:Fallback>
                <p:oleObj name="Equation" r:id="rId5" imgW="2133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7513" y="1579563"/>
                        <a:ext cx="3611562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0" y="2205038"/>
            <a:ext cx="2624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de-DE" sz="1800" b="0" u="none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induced transparency:</a:t>
            </a:r>
            <a:endParaRPr lang="de-DE" altLang="de-DE" sz="1800" b="0" u="none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6" t="16000" r="7475" b="59581"/>
          <a:stretch>
            <a:fillRect/>
          </a:stretch>
        </p:blipFill>
        <p:spPr bwMode="auto">
          <a:xfrm>
            <a:off x="5219700" y="2636838"/>
            <a:ext cx="370363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179388" y="2719388"/>
            <a:ext cx="4824412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>
              <a:spcAft>
                <a:spcPts val="1800"/>
              </a:spcAft>
            </a:pP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light propagates in plasma:</a:t>
            </a:r>
          </a:p>
          <a:p>
            <a:pPr>
              <a:spcAft>
                <a:spcPts val="1200"/>
              </a:spcAft>
            </a:pP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dispersion relation </a:t>
            </a: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plasma frequency </a:t>
            </a:r>
          </a:p>
          <a:p>
            <a:endParaRPr lang="en-US" altLang="de-DE" sz="1800" b="0" u="none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de-DE" sz="1800" b="0" u="none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344" name="Group 12"/>
          <p:cNvGrpSpPr>
            <a:grpSpLocks/>
          </p:cNvGrpSpPr>
          <p:nvPr/>
        </p:nvGrpSpPr>
        <p:grpSpPr bwMode="auto">
          <a:xfrm>
            <a:off x="2700722" y="3124200"/>
            <a:ext cx="2130425" cy="935037"/>
            <a:chOff x="2658535" y="2708920"/>
            <a:chExt cx="2129489" cy="936104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699792" y="2708920"/>
              <a:ext cx="2088232" cy="936104"/>
            </a:xfrm>
            <a:prstGeom prst="rect">
              <a:avLst/>
            </a:prstGeom>
            <a:solidFill>
              <a:srgbClr val="FFFFCC"/>
            </a:solidFill>
            <a:ln w="15875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aphicFrame>
          <p:nvGraphicFramePr>
            <p:cNvPr id="14350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1339056"/>
                </p:ext>
              </p:extLst>
            </p:nvPr>
          </p:nvGraphicFramePr>
          <p:xfrm>
            <a:off x="2658535" y="2780439"/>
            <a:ext cx="2066017" cy="8598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9" name="Ecuaţie" r:id="rId8" imgW="1282680" imgH="533160" progId="Equation.3">
                    <p:embed/>
                  </p:oleObj>
                </mc:Choice>
                <mc:Fallback>
                  <p:oleObj name="Ecuaţie" r:id="rId8" imgW="1282680" imgH="533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8535" y="2780439"/>
                          <a:ext cx="2066017" cy="8598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345" name="Rectangle 13"/>
          <p:cNvSpPr>
            <a:spLocks noChangeArrowheads="1"/>
          </p:cNvSpPr>
          <p:nvPr/>
        </p:nvSpPr>
        <p:spPr bwMode="auto">
          <a:xfrm>
            <a:off x="179388" y="5021263"/>
            <a:ext cx="865981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altLang="de-DE" sz="1800" b="0" u="none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dense </a:t>
            </a: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(</a:t>
            </a:r>
            <a:r>
              <a:rPr lang="en-US" altLang="de-DE" sz="1800" b="0" u="none" dirty="0">
                <a:solidFill>
                  <a:srgbClr val="00B0F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w &lt; </a:t>
            </a:r>
            <a:r>
              <a:rPr lang="en-US" altLang="de-DE" sz="1800" b="0" u="none" dirty="0" err="1">
                <a:solidFill>
                  <a:srgbClr val="00B0F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r>
              <a:rPr lang="en-US" altLang="de-DE" sz="1800" b="0" u="none" baseline="-250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: light cannot propagate, is reflected from the </a:t>
            </a:r>
            <a:r>
              <a:rPr lang="en-US" altLang="de-DE" sz="1800" b="0" u="none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en-US" altLang="de-DE" sz="1800" b="0" u="none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relativistic intensities:  &lt;</a:t>
            </a:r>
            <a:r>
              <a:rPr lang="en-US" altLang="de-DE" sz="1800" b="0" u="none" dirty="0">
                <a:solidFill>
                  <a:srgbClr val="00B0F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can be large </a:t>
            </a: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de-DE" sz="1800" b="0" u="none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</a:t>
            </a:r>
            <a:r>
              <a:rPr lang="en-US" altLang="de-DE" sz="1800" b="0" u="none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becomes transparent </a:t>
            </a:r>
            <a:endParaRPr lang="de-DE" altLang="de-DE" sz="1800" b="0" u="none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6" name="TextBox 14"/>
          <p:cNvSpPr txBox="1">
            <a:spLocks noChangeArrowheads="1"/>
          </p:cNvSpPr>
          <p:nvPr/>
        </p:nvSpPr>
        <p:spPr bwMode="auto">
          <a:xfrm>
            <a:off x="2843213" y="4170363"/>
            <a:ext cx="1965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6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de-DE" sz="1600" b="0" u="none" baseline="-25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de-DE" sz="16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electron density</a:t>
            </a:r>
            <a:endParaRPr lang="de-DE" altLang="de-DE" sz="1600" b="0" u="none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084888" y="3860800"/>
            <a:ext cx="1150937" cy="288925"/>
          </a:xfrm>
          <a:prstGeom prst="ellipse">
            <a:avLst/>
          </a:prstGeom>
          <a:noFill/>
          <a:ln w="3175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8584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22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1108075" y="7938"/>
            <a:ext cx="6632575" cy="6492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800" b="1" u="sng" dirty="0" smtClean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Relativistic Self-Focusing</a:t>
            </a:r>
            <a:endParaRPr lang="en-US" sz="2800" b="1" u="sng" dirty="0">
              <a:solidFill>
                <a:srgbClr val="EA1F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6387" name="Picture 16" descr="probevorlesung_Page_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4" t="57722" r="11801"/>
          <a:stretch>
            <a:fillRect/>
          </a:stretch>
        </p:blipFill>
        <p:spPr bwMode="auto">
          <a:xfrm>
            <a:off x="2339975" y="3638550"/>
            <a:ext cx="66802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24"/>
          <p:cNvSpPr txBox="1">
            <a:spLocks noChangeArrowheads="1"/>
          </p:cNvSpPr>
          <p:nvPr/>
        </p:nvSpPr>
        <p:spPr bwMode="auto">
          <a:xfrm>
            <a:off x="4932363" y="2636838"/>
            <a:ext cx="39798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800" b="0" u="none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 are dragged by laser pulse:</a:t>
            </a:r>
          </a:p>
          <a:p>
            <a:r>
              <a:rPr lang="en-US" altLang="de-DE" sz="1800" b="0" u="none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enormous currents: ~ kA</a:t>
            </a: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quasi-static B-field: ~ 10</a:t>
            </a:r>
            <a:r>
              <a:rPr lang="en-US" altLang="de-DE" sz="1800" b="0" u="none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endParaRPr lang="de-DE" altLang="de-DE" sz="1800" b="0" u="none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9" name="TextBox 25"/>
          <p:cNvSpPr txBox="1">
            <a:spLocks noChangeArrowheads="1"/>
          </p:cNvSpPr>
          <p:nvPr/>
        </p:nvSpPr>
        <p:spPr bwMode="auto">
          <a:xfrm>
            <a:off x="20638" y="2636838"/>
            <a:ext cx="4838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800" b="0" u="none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electrons: pushed aside by light pressure</a:t>
            </a: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macroscopic charge separation</a:t>
            </a: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quasi-static E-field: ~ TV/m</a:t>
            </a:r>
            <a:endParaRPr lang="de-DE" altLang="de-DE" sz="1800" b="0" u="none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390" name="Group 47"/>
          <p:cNvGrpSpPr>
            <a:grpSpLocks/>
          </p:cNvGrpSpPr>
          <p:nvPr/>
        </p:nvGrpSpPr>
        <p:grpSpPr bwMode="auto">
          <a:xfrm>
            <a:off x="235118" y="821291"/>
            <a:ext cx="3832057" cy="1734582"/>
            <a:chOff x="306921" y="918544"/>
            <a:chExt cx="3833031" cy="1733265"/>
          </a:xfrm>
        </p:grpSpPr>
        <p:pic>
          <p:nvPicPr>
            <p:cNvPr id="16407" name="Picture 23" descr="probevorlesung_Page_1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" t="17072" r="57875" b="60039"/>
            <a:stretch>
              <a:fillRect/>
            </a:stretch>
          </p:blipFill>
          <p:spPr bwMode="auto">
            <a:xfrm>
              <a:off x="467544" y="1152128"/>
              <a:ext cx="3672408" cy="1484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08" name="Group 28"/>
            <p:cNvGrpSpPr>
              <a:grpSpLocks/>
            </p:cNvGrpSpPr>
            <p:nvPr/>
          </p:nvGrpSpPr>
          <p:grpSpPr bwMode="auto">
            <a:xfrm>
              <a:off x="2151336" y="918544"/>
              <a:ext cx="1096775" cy="358719"/>
              <a:chOff x="2151336" y="918544"/>
              <a:chExt cx="1096775" cy="358719"/>
            </a:xfrm>
          </p:grpSpPr>
          <p:sp>
            <p:nvSpPr>
              <p:cNvPr id="27" name="Rectangle 26"/>
              <p:cNvSpPr/>
              <p:nvPr/>
            </p:nvSpPr>
            <p:spPr bwMode="auto">
              <a:xfrm>
                <a:off x="2196358" y="1132911"/>
                <a:ext cx="1006731" cy="144352"/>
              </a:xfrm>
              <a:prstGeom prst="rect">
                <a:avLst/>
              </a:prstGeom>
              <a:solidFill>
                <a:schemeClr val="bg1"/>
              </a:solidFill>
              <a:ln w="12700" cap="sq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15" name="TextBox 27"/>
              <p:cNvSpPr txBox="1">
                <a:spLocks noChangeArrowheads="1"/>
              </p:cNvSpPr>
              <p:nvPr/>
            </p:nvSpPr>
            <p:spPr bwMode="auto">
              <a:xfrm>
                <a:off x="2151336" y="918544"/>
                <a:ext cx="109677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de-DE" sz="1600" u="none" dirty="0">
                    <a:solidFill>
                      <a:srgbClr val="006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electrons</a:t>
                </a:r>
                <a:endParaRPr lang="de-DE" altLang="de-DE" sz="1600" u="none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09" name="Group 34"/>
            <p:cNvGrpSpPr>
              <a:grpSpLocks/>
            </p:cNvGrpSpPr>
            <p:nvPr/>
          </p:nvGrpSpPr>
          <p:grpSpPr bwMode="auto">
            <a:xfrm>
              <a:off x="306921" y="1451912"/>
              <a:ext cx="1257075" cy="338554"/>
              <a:chOff x="306921" y="1451912"/>
              <a:chExt cx="1257075" cy="338554"/>
            </a:xfrm>
          </p:grpSpPr>
          <p:sp>
            <p:nvSpPr>
              <p:cNvPr id="33" name="Rectangle 32"/>
              <p:cNvSpPr/>
              <p:nvPr/>
            </p:nvSpPr>
            <p:spPr bwMode="auto">
              <a:xfrm>
                <a:off x="540174" y="1484297"/>
                <a:ext cx="863820" cy="217323"/>
              </a:xfrm>
              <a:prstGeom prst="rect">
                <a:avLst/>
              </a:prstGeom>
              <a:solidFill>
                <a:schemeClr val="bg1"/>
              </a:solidFill>
              <a:ln w="12700" cap="sq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13" name="TextBox 33"/>
              <p:cNvSpPr txBox="1">
                <a:spLocks noChangeArrowheads="1"/>
              </p:cNvSpPr>
              <p:nvPr/>
            </p:nvSpPr>
            <p:spPr bwMode="auto">
              <a:xfrm>
                <a:off x="306921" y="1451912"/>
                <a:ext cx="125707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de-DE" sz="1600" u="none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laser pulse</a:t>
                </a:r>
                <a:endParaRPr lang="de-DE" altLang="de-DE" sz="1600" u="none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Rectangle 42"/>
            <p:cNvSpPr/>
            <p:nvPr/>
          </p:nvSpPr>
          <p:spPr bwMode="auto">
            <a:xfrm>
              <a:off x="2555224" y="2420210"/>
              <a:ext cx="1584728" cy="209391"/>
            </a:xfrm>
            <a:prstGeom prst="rect">
              <a:avLst/>
            </a:prstGeom>
            <a:solidFill>
              <a:schemeClr val="bg1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411" name="TextBox 43"/>
            <p:cNvSpPr txBox="1">
              <a:spLocks noChangeArrowheads="1"/>
            </p:cNvSpPr>
            <p:nvPr/>
          </p:nvSpPr>
          <p:spPr bwMode="auto">
            <a:xfrm>
              <a:off x="2508276" y="2313255"/>
              <a:ext cx="138531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de-DE" sz="1600" u="none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electric field</a:t>
              </a:r>
              <a:endParaRPr lang="de-DE" altLang="de-DE" sz="1600" u="none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391" name="Group 48"/>
          <p:cNvGrpSpPr>
            <a:grpSpLocks/>
          </p:cNvGrpSpPr>
          <p:nvPr/>
        </p:nvGrpSpPr>
        <p:grpSpPr bwMode="auto">
          <a:xfrm>
            <a:off x="4795210" y="955406"/>
            <a:ext cx="3967790" cy="1964591"/>
            <a:chOff x="4795272" y="978872"/>
            <a:chExt cx="3968349" cy="1938163"/>
          </a:xfrm>
        </p:grpSpPr>
        <p:pic>
          <p:nvPicPr>
            <p:cNvPr id="16394" name="Picture 20" descr="probevorlesung_Page_1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24" t="14430" r="3926" b="60039"/>
            <a:stretch>
              <a:fillRect/>
            </a:stretch>
          </p:blipFill>
          <p:spPr bwMode="auto">
            <a:xfrm>
              <a:off x="4932040" y="980728"/>
              <a:ext cx="3744416" cy="165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95" name="Group 29"/>
            <p:cNvGrpSpPr>
              <a:grpSpLocks/>
            </p:cNvGrpSpPr>
            <p:nvPr/>
          </p:nvGrpSpPr>
          <p:grpSpPr bwMode="auto">
            <a:xfrm>
              <a:off x="6314879" y="978872"/>
              <a:ext cx="1415134" cy="338554"/>
              <a:chOff x="1787976" y="1003380"/>
              <a:chExt cx="1415134" cy="338554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2196494" y="1141684"/>
                <a:ext cx="1006616" cy="144429"/>
              </a:xfrm>
              <a:prstGeom prst="rect">
                <a:avLst/>
              </a:prstGeom>
              <a:solidFill>
                <a:schemeClr val="bg1"/>
              </a:solidFill>
              <a:ln w="12700" cap="sq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06" name="TextBox 31"/>
              <p:cNvSpPr txBox="1">
                <a:spLocks noChangeArrowheads="1"/>
              </p:cNvSpPr>
              <p:nvPr/>
            </p:nvSpPr>
            <p:spPr bwMode="auto">
              <a:xfrm>
                <a:off x="1787976" y="1003380"/>
                <a:ext cx="109677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de-DE" sz="1600" u="none" dirty="0">
                    <a:solidFill>
                      <a:srgbClr val="006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electrons</a:t>
                </a:r>
                <a:endParaRPr lang="de-DE" altLang="de-DE" sz="1600" u="none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396" name="Group 35"/>
            <p:cNvGrpSpPr>
              <a:grpSpLocks/>
            </p:cNvGrpSpPr>
            <p:nvPr/>
          </p:nvGrpSpPr>
          <p:grpSpPr bwMode="auto">
            <a:xfrm>
              <a:off x="4795272" y="1325434"/>
              <a:ext cx="1257075" cy="340932"/>
              <a:chOff x="331534" y="1360301"/>
              <a:chExt cx="1257075" cy="340932"/>
            </a:xfrm>
          </p:grpSpPr>
          <p:sp>
            <p:nvSpPr>
              <p:cNvPr id="37" name="Rectangle 36"/>
              <p:cNvSpPr/>
              <p:nvPr/>
            </p:nvSpPr>
            <p:spPr bwMode="auto">
              <a:xfrm>
                <a:off x="540153" y="1485384"/>
                <a:ext cx="863722" cy="215849"/>
              </a:xfrm>
              <a:prstGeom prst="rect">
                <a:avLst/>
              </a:prstGeom>
              <a:solidFill>
                <a:schemeClr val="bg1"/>
              </a:solidFill>
              <a:ln w="12700" cap="sq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04" name="TextBox 37"/>
              <p:cNvSpPr txBox="1">
                <a:spLocks noChangeArrowheads="1"/>
              </p:cNvSpPr>
              <p:nvPr/>
            </p:nvSpPr>
            <p:spPr bwMode="auto">
              <a:xfrm>
                <a:off x="331534" y="1360301"/>
                <a:ext cx="125707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de-DE" sz="1600" u="none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laser pulse</a:t>
                </a:r>
                <a:endParaRPr lang="de-DE" altLang="de-DE" sz="1600" u="none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397" name="Group 40"/>
            <p:cNvGrpSpPr>
              <a:grpSpLocks/>
            </p:cNvGrpSpPr>
            <p:nvPr/>
          </p:nvGrpSpPr>
          <p:grpSpPr bwMode="auto">
            <a:xfrm>
              <a:off x="6301063" y="2371789"/>
              <a:ext cx="1708869" cy="545246"/>
              <a:chOff x="6301063" y="2371789"/>
              <a:chExt cx="1708869" cy="545246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6301063" y="2421835"/>
                <a:ext cx="935169" cy="215849"/>
              </a:xfrm>
              <a:prstGeom prst="rect">
                <a:avLst/>
              </a:prstGeom>
              <a:solidFill>
                <a:schemeClr val="bg1"/>
              </a:solidFill>
              <a:ln w="12700" cap="sq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02" name="TextBox 39"/>
              <p:cNvSpPr txBox="1">
                <a:spLocks noChangeArrowheads="1"/>
              </p:cNvSpPr>
              <p:nvPr/>
            </p:nvSpPr>
            <p:spPr bwMode="auto">
              <a:xfrm>
                <a:off x="6443478" y="2371789"/>
                <a:ext cx="1566454" cy="545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de-DE" sz="1600" u="none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magnetic field</a:t>
                </a:r>
                <a:endParaRPr lang="de-DE" altLang="de-DE" sz="1600" u="none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398" name="Group 44"/>
            <p:cNvGrpSpPr>
              <a:grpSpLocks/>
            </p:cNvGrpSpPr>
            <p:nvPr/>
          </p:nvGrpSpPr>
          <p:grpSpPr bwMode="auto">
            <a:xfrm>
              <a:off x="7884370" y="1439694"/>
              <a:ext cx="879251" cy="338554"/>
              <a:chOff x="2181587" y="996529"/>
              <a:chExt cx="891591" cy="338554"/>
            </a:xfrm>
          </p:grpSpPr>
          <p:sp>
            <p:nvSpPr>
              <p:cNvPr id="46" name="Rectangle 45"/>
              <p:cNvSpPr/>
              <p:nvPr/>
            </p:nvSpPr>
            <p:spPr bwMode="auto">
              <a:xfrm>
                <a:off x="2195725" y="1113688"/>
                <a:ext cx="788903" cy="155538"/>
              </a:xfrm>
              <a:prstGeom prst="rect">
                <a:avLst/>
              </a:prstGeom>
              <a:solidFill>
                <a:schemeClr val="bg1"/>
              </a:solidFill>
              <a:ln w="12700" cap="sq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00" name="TextBox 46"/>
              <p:cNvSpPr txBox="1">
                <a:spLocks noChangeArrowheads="1"/>
              </p:cNvSpPr>
              <p:nvPr/>
            </p:nvSpPr>
            <p:spPr bwMode="auto">
              <a:xfrm>
                <a:off x="2181587" y="996529"/>
                <a:ext cx="891591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de-DE" sz="1600" u="none" dirty="0">
                    <a:solidFill>
                      <a:srgbClr val="006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current</a:t>
                </a:r>
                <a:endParaRPr lang="de-DE" altLang="de-DE" sz="1600" u="none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6392" name="Picture 49" descr="channel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4856163"/>
            <a:ext cx="2919412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Box 31"/>
          <p:cNvSpPr txBox="1">
            <a:spLocks noChangeArrowheads="1"/>
          </p:cNvSpPr>
          <p:nvPr/>
        </p:nvSpPr>
        <p:spPr bwMode="auto">
          <a:xfrm>
            <a:off x="8805863" y="6516688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800" u="none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de-DE" altLang="de-DE" sz="1800" u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412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ubtitlu 2"/>
          <p:cNvSpPr>
            <a:spLocks noGrp="1"/>
          </p:cNvSpPr>
          <p:nvPr>
            <p:ph type="subTitle" idx="4294967295"/>
          </p:nvPr>
        </p:nvSpPr>
        <p:spPr>
          <a:xfrm>
            <a:off x="76200" y="1138808"/>
            <a:ext cx="9144000" cy="4038600"/>
          </a:xfrm>
          <a:prstGeom prst="rect">
            <a:avLst/>
          </a:prstGeo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/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two 10 </a:t>
            </a:r>
            <a:r>
              <a:rPr lang="en-US" altLang="en-US" i="1" dirty="0" smtClean="0">
                <a:latin typeface="Times New Roman" pitchFamily="18" charset="0"/>
                <a:cs typeface="Times New Roman" pitchFamily="18" charset="0"/>
              </a:rPr>
              <a:t>PW </a:t>
            </a: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lasers, 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    output energy higher than </a:t>
            </a:r>
            <a:r>
              <a:rPr lang="en-US" altLang="en-US" i="1" dirty="0" smtClean="0">
                <a:latin typeface="Times New Roman" pitchFamily="18" charset="0"/>
                <a:cs typeface="Times New Roman" pitchFamily="18" charset="0"/>
              </a:rPr>
              <a:t>250 </a:t>
            </a: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J, </a:t>
            </a:r>
            <a:r>
              <a:rPr lang="en-US" altLang="en-US" i="1" dirty="0" smtClean="0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altLang="en-US" i="1" dirty="0" smtClean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fs,  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    intensity higher than 10</a:t>
            </a:r>
            <a:r>
              <a:rPr lang="en-US" altLang="en-US" i="1" baseline="30000" dirty="0"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W/cm</a:t>
            </a:r>
            <a:r>
              <a:rPr lang="en-US" altLang="en-US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/>
            <a:endParaRPr lang="en-US" altLang="en-US" i="1" dirty="0">
              <a:latin typeface="Times New Roman" pitchFamily="18" charset="0"/>
              <a:cs typeface="Times New Roman" pitchFamily="18" charset="0"/>
            </a:endParaRPr>
          </a:p>
          <a:p>
            <a:pPr marL="0" indent="0"/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  the most  brilliant γ beam, &lt;19.5 MeV, BW</a:t>
            </a:r>
            <a:r>
              <a:rPr lang="en-US" altLang="en-US" i="1" dirty="0" smtClean="0">
                <a:latin typeface="Times New Roman" pitchFamily="18" charset="0"/>
                <a:cs typeface="Times New Roman" pitchFamily="18" charset="0"/>
              </a:rPr>
              <a:t>:~10</a:t>
            </a:r>
            <a:r>
              <a:rPr lang="en-US" altLang="en-US" i="1" baseline="30000" dirty="0" smtClean="0">
                <a:latin typeface="Times New Roman" pitchFamily="18" charset="0"/>
                <a:cs typeface="Times New Roman" pitchFamily="18" charset="0"/>
              </a:rPr>
              <a:t>-3</a:t>
            </a:r>
            <a:endParaRPr lang="en-US" altLang="en-US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   produced by Compton scattering on a </a:t>
            </a:r>
            <a:r>
              <a:rPr lang="en-US" altLang="en-US" i="1" dirty="0" smtClean="0">
                <a:latin typeface="Times New Roman" pitchFamily="18" charset="0"/>
                <a:cs typeface="Times New Roman" pitchFamily="18" charset="0"/>
              </a:rPr>
              <a:t>720 </a:t>
            </a: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MeV   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i="1" dirty="0" smtClean="0">
                <a:latin typeface="Times New Roman" pitchFamily="18" charset="0"/>
                <a:cs typeface="Times New Roman" pitchFamily="18" charset="0"/>
              </a:rPr>
              <a:t>electron  </a:t>
            </a: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beam (</a:t>
            </a:r>
            <a:r>
              <a:rPr lang="en-US" altLang="en-US" i="1" dirty="0" smtClean="0">
                <a:latin typeface="Times New Roman" pitchFamily="18" charset="0"/>
                <a:cs typeface="Times New Roman" pitchFamily="18" charset="0"/>
              </a:rPr>
              <a:t>LINAC)</a:t>
            </a:r>
            <a:endParaRPr lang="ro-RO" altLang="en-US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" pitchFamily="2" charset="2"/>
              <a:buNone/>
            </a:pPr>
            <a:endParaRPr lang="ro-RO" altLang="en-US" i="1" dirty="0"/>
          </a:p>
        </p:txBody>
      </p:sp>
      <p:sp>
        <p:nvSpPr>
          <p:cNvPr id="107524" name="Rectangle 6"/>
          <p:cNvSpPr>
            <a:spLocks noChangeArrowheads="1"/>
          </p:cNvSpPr>
          <p:nvPr/>
        </p:nvSpPr>
        <p:spPr bwMode="auto">
          <a:xfrm>
            <a:off x="1025525" y="141985"/>
            <a:ext cx="7092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ELI – </a:t>
            </a:r>
            <a:r>
              <a:rPr lang="en-US" altLang="en-US" sz="4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Nuclear </a:t>
            </a:r>
            <a:r>
              <a:rPr lang="en-US" alt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Physics</a:t>
            </a:r>
            <a:endParaRPr lang="en-US" altLang="en-US" sz="4000" b="1" i="1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6" name="Picture 3" descr="ELI_NP_Logo_First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064"/>
            <a:ext cx="1760538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884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14475" y="-3175"/>
            <a:ext cx="5562600" cy="5191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800" b="1" u="sng" dirty="0" smtClean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Electron Laser-’Bubble-Acceleration</a:t>
            </a:r>
            <a:r>
              <a:rPr lang="en-US" sz="2800" b="1" u="sng" dirty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’ </a:t>
            </a:r>
            <a:endParaRPr lang="de-DE" sz="2800" b="1" u="sng" dirty="0">
              <a:solidFill>
                <a:srgbClr val="EA1F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84035" name="Text Box 3"/>
          <p:cNvSpPr txBox="1">
            <a:spLocks noChangeArrowheads="1"/>
          </p:cNvSpPr>
          <p:nvPr/>
        </p:nvSpPr>
        <p:spPr bwMode="auto">
          <a:xfrm>
            <a:off x="622300" y="1789113"/>
            <a:ext cx="184150" cy="396875"/>
          </a:xfrm>
          <a:prstGeom prst="rect">
            <a:avLst/>
          </a:prstGeom>
          <a:noFill/>
          <a:ln w="38100" cap="sq">
            <a:noFill/>
            <a:miter lim="800000"/>
            <a:headEnd type="none" w="lg" len="lg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de-DE" sz="2000" u="non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60325" y="979488"/>
            <a:ext cx="51085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lg" len="lg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de-DE" sz="1800" b="0" u="none" dirty="0">
                <a:solidFill>
                  <a:srgbClr val="0579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injector: </a:t>
            </a:r>
          </a:p>
          <a:p>
            <a:pPr>
              <a:buFontTx/>
              <a:buChar char="-"/>
            </a:pPr>
            <a:r>
              <a:rPr lang="en-US" altLang="de-DE" sz="1800" b="0" u="none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wave breaking already after first plasma period</a:t>
            </a:r>
          </a:p>
          <a:p>
            <a:pPr>
              <a:buFontTx/>
              <a:buChar char="-"/>
            </a:pPr>
            <a:r>
              <a:rPr lang="en-US" altLang="de-DE" sz="1800" b="0" u="none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creation of a soliton-like </a:t>
            </a:r>
            <a:r>
              <a:rPr lang="en-US" altLang="de-DE" sz="1800" b="0" u="none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en-US" altLang="de-DE" sz="1800" b="0" u="none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‘bubble’ </a:t>
            </a:r>
          </a:p>
          <a:p>
            <a:r>
              <a:rPr lang="en-US" altLang="de-DE" sz="1800" b="0" u="none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(depleted from electrons)</a:t>
            </a:r>
          </a:p>
          <a:p>
            <a:pPr>
              <a:buFontTx/>
              <a:buChar char="-"/>
            </a:pPr>
            <a:r>
              <a:rPr lang="en-US" altLang="de-DE" sz="1800" b="0" u="none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electrons continuously trapped into bubble</a:t>
            </a:r>
          </a:p>
          <a:p>
            <a:r>
              <a:rPr lang="en-US" altLang="de-DE" sz="1800" b="0" u="none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acceleration</a:t>
            </a:r>
            <a:endParaRPr lang="en-US" altLang="de-DE" sz="1800" b="0" u="none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155575" y="6261100"/>
            <a:ext cx="5465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lg" len="lg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600" b="0" u="none" dirty="0">
                <a:solidFill>
                  <a:srgbClr val="0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de-DE" sz="1600" b="0" u="none" dirty="0" err="1">
                <a:solidFill>
                  <a:srgbClr val="0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Pukhov</a:t>
            </a:r>
            <a:r>
              <a:rPr lang="en-US" altLang="de-DE" sz="1600" b="0" u="none" dirty="0">
                <a:solidFill>
                  <a:srgbClr val="0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Meyer-</a:t>
            </a:r>
            <a:r>
              <a:rPr lang="en-US" altLang="de-DE" sz="1600" b="0" u="none" dirty="0" err="1">
                <a:solidFill>
                  <a:srgbClr val="0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en-US" altLang="de-DE" sz="1600" b="0" u="none" dirty="0">
                <a:solidFill>
                  <a:srgbClr val="0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de-DE" sz="1600" b="0" u="none" dirty="0" err="1">
                <a:solidFill>
                  <a:srgbClr val="0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Vehn</a:t>
            </a:r>
            <a:r>
              <a:rPr lang="en-US" altLang="de-DE" sz="1600" b="0" u="none" dirty="0">
                <a:solidFill>
                  <a:srgbClr val="0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Appl. Phys. B74 (2002) 355</a:t>
            </a:r>
          </a:p>
        </p:txBody>
      </p:sp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323850" y="5384800"/>
            <a:ext cx="30241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lg" len="lg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800" b="0" u="none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for short laser pulses (&lt;30 fs):</a:t>
            </a:r>
          </a:p>
          <a:p>
            <a:r>
              <a:rPr lang="en-US" altLang="de-DE" sz="1800" b="0" u="none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de-DE" sz="1800" b="0" u="none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 length &lt; </a:t>
            </a:r>
            <a:r>
              <a:rPr lang="en-US" altLang="de-DE" sz="1800" b="0" u="none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altLang="de-DE" sz="1800" b="0" u="none" baseline="-25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pic>
        <p:nvPicPr>
          <p:cNvPr id="19463" name="Picture 12" descr="mtv_shortpu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3100388"/>
            <a:ext cx="2959100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2565400" y="3808413"/>
            <a:ext cx="7826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lg" len="lg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2000" u="none"/>
              <a:t>laser</a:t>
            </a:r>
          </a:p>
        </p:txBody>
      </p:sp>
      <p:pic>
        <p:nvPicPr>
          <p:cNvPr id="1946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5524" r="543" b="23259"/>
          <a:stretch>
            <a:fillRect/>
          </a:stretch>
        </p:blipFill>
        <p:spPr bwMode="auto">
          <a:xfrm>
            <a:off x="3497263" y="3087688"/>
            <a:ext cx="5472112" cy="2551112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6" name="Line 15"/>
          <p:cNvSpPr>
            <a:spLocks noChangeShapeType="1"/>
          </p:cNvSpPr>
          <p:nvPr/>
        </p:nvSpPr>
        <p:spPr bwMode="auto">
          <a:xfrm>
            <a:off x="5424488" y="6029325"/>
            <a:ext cx="2462212" cy="0"/>
          </a:xfrm>
          <a:prstGeom prst="line">
            <a:avLst/>
          </a:prstGeom>
          <a:noFill/>
          <a:ln w="41275">
            <a:solidFill>
              <a:srgbClr val="6699FF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Text Box 16"/>
          <p:cNvSpPr txBox="1">
            <a:spLocks noChangeArrowheads="1"/>
          </p:cNvSpPr>
          <p:nvPr/>
        </p:nvSpPr>
        <p:spPr bwMode="auto">
          <a:xfrm>
            <a:off x="4986338" y="5672138"/>
            <a:ext cx="2249487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93000"/>
              </a:lnSpc>
              <a:buClr>
                <a:srgbClr val="FFFFFF"/>
              </a:buClr>
              <a:buSzPct val="100000"/>
              <a:buFont typeface="Gill Sans"/>
              <a:buNone/>
            </a:pPr>
            <a:r>
              <a:rPr lang="en-GB" altLang="de-DE" sz="1800" b="0" u="none">
                <a:solidFill>
                  <a:srgbClr val="6699FF"/>
                </a:solidFill>
                <a:latin typeface="Arial" panose="020B0604020202020204" pitchFamily="34" charset="0"/>
              </a:rPr>
              <a:t>plasma wavelength</a:t>
            </a:r>
          </a:p>
        </p:txBody>
      </p:sp>
      <p:sp>
        <p:nvSpPr>
          <p:cNvPr id="19468" name="Line 37"/>
          <p:cNvSpPr>
            <a:spLocks noChangeShapeType="1"/>
          </p:cNvSpPr>
          <p:nvPr/>
        </p:nvSpPr>
        <p:spPr bwMode="auto">
          <a:xfrm>
            <a:off x="7235825" y="5770563"/>
            <a:ext cx="650875" cy="1587"/>
          </a:xfrm>
          <a:prstGeom prst="line">
            <a:avLst/>
          </a:prstGeom>
          <a:noFill/>
          <a:ln w="44450">
            <a:solidFill>
              <a:srgbClr val="FF99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9" name="Text Box 38"/>
          <p:cNvSpPr txBox="1">
            <a:spLocks noChangeArrowheads="1"/>
          </p:cNvSpPr>
          <p:nvPr/>
        </p:nvSpPr>
        <p:spPr bwMode="auto">
          <a:xfrm>
            <a:off x="7862888" y="5637213"/>
            <a:ext cx="128587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93000"/>
              </a:lnSpc>
              <a:buClr>
                <a:srgbClr val="FFFFFF"/>
              </a:buClr>
              <a:buSzPct val="100000"/>
              <a:buFont typeface="Gill Sans"/>
              <a:buNone/>
            </a:pPr>
            <a:r>
              <a:rPr lang="en-GB" altLang="de-DE" sz="1800" b="0" u="none">
                <a:solidFill>
                  <a:srgbClr val="FF9900"/>
                </a:solidFill>
                <a:latin typeface="Arial" panose="020B0604020202020204" pitchFamily="34" charset="0"/>
              </a:rPr>
              <a:t>laser pulse</a:t>
            </a:r>
          </a:p>
        </p:txBody>
      </p:sp>
      <p:sp>
        <p:nvSpPr>
          <p:cNvPr id="19470" name="Oval 39"/>
          <p:cNvSpPr>
            <a:spLocks noChangeArrowheads="1"/>
          </p:cNvSpPr>
          <p:nvPr/>
        </p:nvSpPr>
        <p:spPr bwMode="auto">
          <a:xfrm>
            <a:off x="7235825" y="3856038"/>
            <a:ext cx="650875" cy="1058862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endParaRPr lang="de-DE" altLang="de-DE"/>
          </a:p>
        </p:txBody>
      </p:sp>
      <p:sp>
        <p:nvSpPr>
          <p:cNvPr id="19471" name="Line 40"/>
          <p:cNvSpPr>
            <a:spLocks noChangeShapeType="1"/>
          </p:cNvSpPr>
          <p:nvPr/>
        </p:nvSpPr>
        <p:spPr bwMode="auto">
          <a:xfrm flipH="1" flipV="1">
            <a:off x="9063038" y="3929063"/>
            <a:ext cx="1587" cy="896937"/>
          </a:xfrm>
          <a:prstGeom prst="line">
            <a:avLst/>
          </a:prstGeom>
          <a:noFill/>
          <a:ln w="41275">
            <a:solidFill>
              <a:srgbClr val="FF99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72" name="Picture 16" descr="Osterhoff_Seminar RWTH_Aachen_2011-01-31_Seite_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2" t="24036" r="5901" b="26508"/>
          <a:stretch>
            <a:fillRect/>
          </a:stretch>
        </p:blipFill>
        <p:spPr bwMode="auto">
          <a:xfrm>
            <a:off x="5651500" y="692150"/>
            <a:ext cx="29591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3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7900" y="-26988"/>
            <a:ext cx="7153275" cy="5191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800" b="1" u="sng" dirty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Laser-Accelerated Electron </a:t>
            </a:r>
            <a:r>
              <a:rPr lang="en-US" sz="2800" b="1" u="sng" dirty="0" smtClean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Beams</a:t>
            </a:r>
            <a:endParaRPr lang="de-DE" sz="2800" b="1" u="sng" dirty="0">
              <a:solidFill>
                <a:srgbClr val="EA1F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2" name="TextBox 11"/>
          <p:cNvSpPr txBox="1">
            <a:spLocks noChangeArrowheads="1"/>
          </p:cNvSpPr>
          <p:nvPr/>
        </p:nvSpPr>
        <p:spPr bwMode="auto">
          <a:xfrm>
            <a:off x="624996" y="6015154"/>
            <a:ext cx="80701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2000" u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record at BELLA (Berkeley, SUA):   4.2 GeV in 9 cm capillary</a:t>
            </a:r>
          </a:p>
          <a:p>
            <a:r>
              <a:rPr lang="en-US" sz="1600" u="none" dirty="0" smtClean="0">
                <a:solidFill>
                  <a:srgbClr val="C00000"/>
                </a:solidFill>
              </a:rPr>
              <a:t>                           Phys</a:t>
            </a:r>
            <a:r>
              <a:rPr lang="en-US" sz="1600" u="none" dirty="0">
                <a:solidFill>
                  <a:srgbClr val="C00000"/>
                </a:solidFill>
              </a:rPr>
              <a:t>. Rev. Lett. 113, 245002 </a:t>
            </a:r>
            <a:r>
              <a:rPr lang="en-US" sz="1600" u="none" dirty="0" smtClean="0">
                <a:solidFill>
                  <a:srgbClr val="C00000"/>
                </a:solidFill>
              </a:rPr>
              <a:t>– (December 2014)</a:t>
            </a:r>
            <a:endParaRPr lang="en-US" sz="1600" u="none" dirty="0">
              <a:solidFill>
                <a:srgbClr val="C00000"/>
              </a:solidFill>
            </a:endParaRPr>
          </a:p>
        </p:txBody>
      </p:sp>
      <p:pic>
        <p:nvPicPr>
          <p:cNvPr id="2253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59451" r="51183" b="20499"/>
          <a:stretch>
            <a:fillRect/>
          </a:stretch>
        </p:blipFill>
        <p:spPr bwMode="auto">
          <a:xfrm>
            <a:off x="1280288" y="1703600"/>
            <a:ext cx="6759574" cy="437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2"/>
          <p:cNvSpPr txBox="1">
            <a:spLocks noChangeArrowheads="1"/>
          </p:cNvSpPr>
          <p:nvPr/>
        </p:nvSpPr>
        <p:spPr bwMode="auto">
          <a:xfrm>
            <a:off x="138587" y="757241"/>
            <a:ext cx="855727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de-DE" sz="1800" b="0" u="none" dirty="0" smtClean="0">
              <a:solidFill>
                <a:srgbClr val="00B0F0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altLang="de-DE" sz="1800" b="0" u="none" dirty="0" smtClean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                  Laser</a:t>
            </a:r>
            <a:r>
              <a:rPr lang="en-US" altLang="de-DE" sz="1800" b="0" u="none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: 1PW, 30 J, 30 fs   </a:t>
            </a:r>
            <a:r>
              <a:rPr lang="en-US" altLang="de-DE" sz="1800" b="0" u="none" dirty="0">
                <a:solidFill>
                  <a:srgbClr val="00B0F0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 3</a:t>
            </a:r>
            <a:r>
              <a:rPr lang="en-US" altLang="de-DE" sz="1900" u="none" baseline="30000" dirty="0">
                <a:solidFill>
                  <a:srgbClr val="00B0F0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r>
              <a:rPr lang="en-US" altLang="de-DE" sz="1800" b="0" u="none" dirty="0">
                <a:solidFill>
                  <a:srgbClr val="00B0F0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10</a:t>
            </a:r>
            <a:r>
              <a:rPr lang="en-US" altLang="de-DE" sz="1800" b="0" u="none" baseline="30000" dirty="0">
                <a:solidFill>
                  <a:srgbClr val="00B0F0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19</a:t>
            </a:r>
            <a:r>
              <a:rPr lang="en-US" altLang="de-DE" sz="1800" b="0" u="none" dirty="0">
                <a:solidFill>
                  <a:srgbClr val="00B0F0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W/cm</a:t>
            </a:r>
            <a:r>
              <a:rPr lang="en-US" altLang="de-DE" sz="1800" b="0" u="none" baseline="30000" dirty="0">
                <a:solidFill>
                  <a:srgbClr val="00B0F0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          25 mm focal diameter: in center gap (2 mm) between gas </a:t>
            </a:r>
            <a:r>
              <a:rPr lang="en-US" altLang="de-DE" sz="1800" b="0" u="none" dirty="0" smtClean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jets  =&gt; 3 GeV electrons    </a:t>
            </a:r>
            <a:endParaRPr lang="de-DE" altLang="de-DE" sz="1800" b="0" u="none" dirty="0">
              <a:solidFill>
                <a:srgbClr val="00B0F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536" name="TextBox 3"/>
          <p:cNvSpPr txBox="1">
            <a:spLocks noChangeArrowheads="1"/>
          </p:cNvSpPr>
          <p:nvPr/>
        </p:nvSpPr>
        <p:spPr bwMode="auto">
          <a:xfrm>
            <a:off x="1371600" y="485185"/>
            <a:ext cx="88868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de-DE" sz="1800" b="0" u="none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ual-stage </a:t>
            </a: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</a:t>
            </a:r>
            <a:r>
              <a:rPr lang="en-US" altLang="de-DE" sz="1800" b="0" u="none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acceleration: </a:t>
            </a:r>
            <a:endParaRPr lang="en-US" altLang="de-DE" sz="1800" b="0" u="none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800" b="0" u="none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de-DE" sz="1800" b="0" u="none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 </a:t>
            </a:r>
            <a:r>
              <a:rPr lang="en-US" altLang="de-DE" sz="1800" b="0" u="none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acceleration at </a:t>
            </a:r>
            <a:r>
              <a:rPr lang="en-US" altLang="de-DE" sz="1800" b="0" u="none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Gwangyu</a:t>
            </a:r>
            <a:endParaRPr lang="en-US" altLang="de-DE" sz="1800" b="0" u="none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de-DE" sz="1800" b="0" u="none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</a:t>
            </a:r>
            <a:r>
              <a:rPr lang="en-US" altLang="de-DE" sz="1800" b="0" u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</a:t>
            </a:r>
            <a:r>
              <a:rPr lang="en-US" altLang="de-DE" sz="1800" b="0" u="none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(Korea)</a:t>
            </a:r>
            <a:endParaRPr lang="de-DE" altLang="de-DE" sz="1800" b="0" u="none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7" name="TextBox 4"/>
          <p:cNvSpPr txBox="1">
            <a:spLocks noChangeArrowheads="1"/>
          </p:cNvSpPr>
          <p:nvPr/>
        </p:nvSpPr>
        <p:spPr bwMode="auto">
          <a:xfrm>
            <a:off x="1979613" y="2060575"/>
            <a:ext cx="13922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600" b="0" u="none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 m, 1.33 T</a:t>
            </a:r>
            <a:endParaRPr lang="de-DE" altLang="de-DE" sz="1600" b="0" u="none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4568239" y="4831667"/>
            <a:ext cx="1103312" cy="360363"/>
          </a:xfrm>
          <a:prstGeom prst="ellipse">
            <a:avLst/>
          </a:prstGeom>
          <a:noFill/>
          <a:ln w="254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444208" y="5323047"/>
            <a:ext cx="1008063" cy="279400"/>
          </a:xfrm>
          <a:prstGeom prst="ellipse">
            <a:avLst/>
          </a:prstGeom>
          <a:noFill/>
          <a:ln w="254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40" name="TextBox 6"/>
          <p:cNvSpPr txBox="1">
            <a:spLocks noChangeArrowheads="1"/>
          </p:cNvSpPr>
          <p:nvPr/>
        </p:nvSpPr>
        <p:spPr bwMode="auto">
          <a:xfrm>
            <a:off x="6480720" y="5566019"/>
            <a:ext cx="935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600" b="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  <a:endParaRPr lang="de-DE" altLang="de-DE" sz="1600" b="0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41" name="TextBox 15"/>
          <p:cNvSpPr txBox="1">
            <a:spLocks noChangeArrowheads="1"/>
          </p:cNvSpPr>
          <p:nvPr/>
        </p:nvSpPr>
        <p:spPr bwMode="auto">
          <a:xfrm>
            <a:off x="3371025" y="4662598"/>
            <a:ext cx="1289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600" b="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endParaRPr lang="de-DE" altLang="de-DE" sz="1600" b="0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2286000" y="1720452"/>
            <a:ext cx="3729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lg" len="lg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600" b="0" u="none" dirty="0">
                <a:solidFill>
                  <a:srgbClr val="040000"/>
                </a:solidFill>
                <a:latin typeface="Arial" panose="020B0604020202020204" pitchFamily="34" charset="0"/>
              </a:rPr>
              <a:t>H.T. Kim et al., PRL 111,165002 (2013)</a:t>
            </a:r>
            <a:endParaRPr lang="de-DE" altLang="de-DE" sz="1600" b="0" u="none" dirty="0">
              <a:solidFill>
                <a:srgbClr val="04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7900" y="-26988"/>
            <a:ext cx="7153275" cy="10080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800" b="1" u="sng" dirty="0" smtClean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Perspective: ‘Staging’ -</a:t>
            </a:r>
            <a:br>
              <a:rPr lang="en-US" sz="2800" b="1" u="sng" dirty="0" smtClean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 b="1" u="sng" dirty="0" smtClean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Cascaded Electron Acceleration</a:t>
            </a:r>
            <a:endParaRPr lang="de-DE" sz="2800" b="1" u="sng" dirty="0">
              <a:solidFill>
                <a:srgbClr val="EA1F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4579" name="Picture 3" descr="strawman-colli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4720" r="3476" b="7983"/>
          <a:stretch>
            <a:fillRect/>
          </a:stretch>
        </p:blipFill>
        <p:spPr bwMode="auto">
          <a:xfrm>
            <a:off x="1042988" y="3500438"/>
            <a:ext cx="6697662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0" y="6237288"/>
            <a:ext cx="7772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 </a:t>
            </a:r>
            <a:r>
              <a:rPr lang="en-US" altLang="de-DE" sz="1800" b="0" u="none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Leemans</a:t>
            </a: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Physics Today (March 2009): BELLA project (Berkeley)</a:t>
            </a:r>
            <a:endParaRPr lang="de-DE" altLang="de-DE" sz="1800" b="0" u="none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80975" y="1630363"/>
            <a:ext cx="7343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requires: controlled, periodic, rapid plasma formation via discharge</a:t>
            </a: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laser-pulse injection into each stage</a:t>
            </a:r>
            <a:endParaRPr lang="de-DE" altLang="de-DE" sz="1800" b="0" u="none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168275" y="2206625"/>
            <a:ext cx="81486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Char char="-"/>
            </a:pP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refocusing of electron beams is inevitable to efficiently suppress beam-quality</a:t>
            </a: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degeneration due to </a:t>
            </a:r>
            <a:r>
              <a:rPr lang="en-US" altLang="de-DE" sz="1800" b="0" u="none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-phase </a:t>
            </a:r>
            <a:r>
              <a:rPr lang="en-US" altLang="de-DE" sz="1800" b="0" u="none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decoherence</a:t>
            </a:r>
            <a:endParaRPr lang="de-DE" altLang="de-DE" sz="1800" b="0" u="none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0" y="3059113"/>
            <a:ext cx="6573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de-DE" sz="1800" b="0" u="none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vision of a (cascaded) laser-driven  electron-positron collider:</a:t>
            </a:r>
            <a:endParaRPr lang="de-DE" altLang="de-DE" sz="1800" b="0" u="none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4" name="TextBox 9"/>
          <p:cNvSpPr txBox="1">
            <a:spLocks noChangeArrowheads="1"/>
          </p:cNvSpPr>
          <p:nvPr/>
        </p:nvSpPr>
        <p:spPr bwMode="auto">
          <a:xfrm>
            <a:off x="0" y="981075"/>
            <a:ext cx="580231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de-DE" sz="1800" b="0" u="none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‘staging’: </a:t>
            </a: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adapt the concept of cascaded acceleration cavities</a:t>
            </a:r>
            <a:endParaRPr lang="de-DE" altLang="de-DE" sz="1800" b="0" u="none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5" name="TextBox 8"/>
          <p:cNvSpPr txBox="1">
            <a:spLocks noChangeArrowheads="1"/>
          </p:cNvSpPr>
          <p:nvPr/>
        </p:nvSpPr>
        <p:spPr bwMode="auto">
          <a:xfrm>
            <a:off x="8685213" y="6516688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800" u="none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de-DE" altLang="de-DE" sz="1800" u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7" name="Text Box 7"/>
          <p:cNvSpPr txBox="1">
            <a:spLocks noChangeArrowheads="1"/>
          </p:cNvSpPr>
          <p:nvPr/>
        </p:nvSpPr>
        <p:spPr bwMode="auto">
          <a:xfrm>
            <a:off x="2297113" y="44450"/>
            <a:ext cx="4225925" cy="523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Laser-Ion Acceleration</a:t>
            </a:r>
            <a:endParaRPr lang="de-DE" sz="1800" u="none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3" name="Textfeld 5"/>
          <p:cNvSpPr txBox="1">
            <a:spLocks noChangeArrowheads="1"/>
          </p:cNvSpPr>
          <p:nvPr/>
        </p:nvSpPr>
        <p:spPr bwMode="auto">
          <a:xfrm>
            <a:off x="971550" y="755650"/>
            <a:ext cx="7129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800" b="0" u="none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‘Traditional’ mechanism: </a:t>
            </a:r>
            <a:r>
              <a:rPr lang="en-US" altLang="de-DE" sz="1800" b="0" u="none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Normal Sheath Acceleration (TNSA)</a:t>
            </a:r>
            <a:endParaRPr lang="de-DE" altLang="de-DE" sz="1800" b="0" u="non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Textfeld 7"/>
          <p:cNvSpPr txBox="1">
            <a:spLocks noChangeArrowheads="1"/>
          </p:cNvSpPr>
          <p:nvPr/>
        </p:nvSpPr>
        <p:spPr bwMode="auto">
          <a:xfrm>
            <a:off x="4572000" y="3429000"/>
            <a:ext cx="407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de-DE" sz="1800" b="0" u="none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 thick (metallic) foil targets (~</a:t>
            </a:r>
            <a:r>
              <a:rPr lang="en-US" altLang="de-DE" sz="1800" b="0" u="none">
                <a:solidFill>
                  <a:srgbClr val="000099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de-DE" sz="1800" b="0" u="none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  <a:endParaRPr lang="de-DE" altLang="de-DE" sz="1800" b="0" u="none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605" name="Group 13"/>
          <p:cNvGrpSpPr>
            <a:grpSpLocks/>
          </p:cNvGrpSpPr>
          <p:nvPr/>
        </p:nvGrpSpPr>
        <p:grpSpPr bwMode="auto">
          <a:xfrm>
            <a:off x="7235825" y="5878513"/>
            <a:ext cx="1800225" cy="708025"/>
            <a:chOff x="3766" y="3950"/>
            <a:chExt cx="943" cy="328"/>
          </a:xfrm>
        </p:grpSpPr>
        <p:sp>
          <p:nvSpPr>
            <p:cNvPr id="25621" name="Rectangle 10"/>
            <p:cNvSpPr>
              <a:spLocks noChangeArrowheads="1"/>
            </p:cNvSpPr>
            <p:nvPr/>
          </p:nvSpPr>
          <p:spPr bwMode="auto">
            <a:xfrm>
              <a:off x="3766" y="3950"/>
              <a:ext cx="942" cy="301"/>
            </a:xfrm>
            <a:prstGeom prst="rect">
              <a:avLst/>
            </a:prstGeom>
            <a:solidFill>
              <a:srgbClr val="FFFF99"/>
            </a:solidFill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de-DE" altLang="de-DE"/>
            </a:p>
          </p:txBody>
        </p:sp>
        <p:graphicFrame>
          <p:nvGraphicFramePr>
            <p:cNvPr id="25622" name="Object 6"/>
            <p:cNvGraphicFramePr>
              <a:graphicFrameLocks noChangeAspect="1"/>
            </p:cNvGraphicFramePr>
            <p:nvPr/>
          </p:nvGraphicFramePr>
          <p:xfrm>
            <a:off x="3804" y="3984"/>
            <a:ext cx="905" cy="2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3" name="Equation" r:id="rId4" imgW="901309" imgH="291973" progId="Equation.3">
                    <p:embed/>
                  </p:oleObj>
                </mc:Choice>
                <mc:Fallback>
                  <p:oleObj name="Equation" r:id="rId4" imgW="901309" imgH="29197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4" y="3984"/>
                          <a:ext cx="905" cy="2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606" name="TextBox 22"/>
          <p:cNvSpPr txBox="1">
            <a:spLocks noChangeArrowheads="1"/>
          </p:cNvSpPr>
          <p:nvPr/>
        </p:nvSpPr>
        <p:spPr bwMode="auto">
          <a:xfrm>
            <a:off x="4643438" y="1371600"/>
            <a:ext cx="3762375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>
              <a:spcAft>
                <a:spcPts val="600"/>
              </a:spcAft>
              <a:buFontTx/>
              <a:buChar char="-"/>
            </a:pP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acceleration</a:t>
            </a:r>
          </a:p>
          <a:p>
            <a:pPr>
              <a:buFontTx/>
              <a:buChar char="-"/>
            </a:pP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hot (MeV) electrons penetrate the</a:t>
            </a:r>
          </a:p>
          <a:p>
            <a:pPr>
              <a:spcAft>
                <a:spcPts val="600"/>
              </a:spcAft>
            </a:pP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US" altLang="de-DE" sz="1800" b="0" u="none" dirty="0">
                <a:solidFill>
                  <a:srgbClr val="00B0F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m) foil</a:t>
            </a: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quasi-static field forms normal to</a:t>
            </a:r>
          </a:p>
          <a:p>
            <a:pPr>
              <a:spcAft>
                <a:spcPts val="600"/>
              </a:spcAft>
            </a:pP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target surface</a:t>
            </a: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source size &gt; laser spot</a:t>
            </a:r>
            <a:endParaRPr lang="de-DE" altLang="de-DE" sz="1800" b="0" u="none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7" name="TextBox 23"/>
          <p:cNvSpPr txBox="1">
            <a:spLocks noChangeArrowheads="1"/>
          </p:cNvSpPr>
          <p:nvPr/>
        </p:nvSpPr>
        <p:spPr bwMode="auto">
          <a:xfrm>
            <a:off x="4645025" y="5951538"/>
            <a:ext cx="2570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de-DE" sz="1800" b="0" u="none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conversion efficiency:</a:t>
            </a:r>
          </a:p>
          <a:p>
            <a:pPr>
              <a:buClr>
                <a:srgbClr val="FF0000"/>
              </a:buClr>
            </a:pPr>
            <a:r>
              <a:rPr lang="en-US" altLang="de-DE" sz="1800" b="0" u="none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de-DE" sz="1800" b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laser to ions) </a:t>
            </a:r>
            <a:endParaRPr lang="de-DE" altLang="de-DE" sz="1800" b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608" name="Group 31"/>
          <p:cNvGrpSpPr>
            <a:grpSpLocks/>
          </p:cNvGrpSpPr>
          <p:nvPr/>
        </p:nvGrpSpPr>
        <p:grpSpPr bwMode="auto">
          <a:xfrm>
            <a:off x="107950" y="1341438"/>
            <a:ext cx="4608513" cy="4772025"/>
            <a:chOff x="251520" y="1340768"/>
            <a:chExt cx="4608512" cy="4772234"/>
          </a:xfrm>
        </p:grpSpPr>
        <p:pic>
          <p:nvPicPr>
            <p:cNvPr id="25614" name="Picture 18" descr="tnsa-1.tif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340768"/>
              <a:ext cx="4385115" cy="4772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5" name="TextBox 19"/>
            <p:cNvSpPr txBox="1">
              <a:spLocks noChangeArrowheads="1"/>
            </p:cNvSpPr>
            <p:nvPr/>
          </p:nvSpPr>
          <p:spPr bwMode="auto">
            <a:xfrm>
              <a:off x="251520" y="1772816"/>
              <a:ext cx="187220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de-DE" sz="2400" u="non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Laser</a:t>
              </a:r>
            </a:p>
            <a:p>
              <a:r>
                <a:rPr lang="en-US" altLang="de-DE" sz="1800" u="non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&gt; 10</a:t>
              </a:r>
              <a:r>
                <a:rPr lang="en-US" altLang="de-DE" sz="1800" u="none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US" altLang="de-DE" sz="1800" u="non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W/cm</a:t>
              </a:r>
              <a:r>
                <a:rPr lang="en-US" altLang="de-DE" sz="1800" u="none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de-DE" altLang="de-DE" sz="1800" u="none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16" name="TextBox 20"/>
            <p:cNvSpPr txBox="1">
              <a:spLocks noChangeArrowheads="1"/>
            </p:cNvSpPr>
            <p:nvPr/>
          </p:nvSpPr>
          <p:spPr bwMode="auto">
            <a:xfrm>
              <a:off x="2123728" y="1556792"/>
              <a:ext cx="8640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de-DE" sz="2400" u="non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foil</a:t>
              </a:r>
              <a:endParaRPr lang="de-DE" altLang="de-DE" sz="240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17" name="TextBox 21"/>
            <p:cNvSpPr txBox="1">
              <a:spLocks noChangeArrowheads="1"/>
            </p:cNvSpPr>
            <p:nvPr/>
          </p:nvSpPr>
          <p:spPr bwMode="auto">
            <a:xfrm>
              <a:off x="3203848" y="5085184"/>
              <a:ext cx="12241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de-DE" sz="2400" u="none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altLang="de-DE" sz="2400" u="none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e, hot</a:t>
              </a:r>
              <a:endParaRPr lang="de-DE" altLang="de-DE" sz="2400" u="none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18" name="TextBox 25"/>
            <p:cNvSpPr txBox="1">
              <a:spLocks noChangeArrowheads="1"/>
            </p:cNvSpPr>
            <p:nvPr/>
          </p:nvSpPr>
          <p:spPr bwMode="auto">
            <a:xfrm>
              <a:off x="467544" y="4365104"/>
              <a:ext cx="271099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de-DE" altLang="de-DE" sz="1800" b="0" u="non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hot electron propagation</a:t>
              </a:r>
            </a:p>
            <a:p>
              <a:r>
                <a:rPr lang="de-DE" altLang="de-DE" sz="1800" b="0" u="non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 energy, </a:t>
              </a:r>
              <a:r>
                <a:rPr lang="el-GR" altLang="de-DE" sz="1800" b="0" u="non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de-DE" altLang="de-DE" sz="1800" b="0" u="non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charge</a:t>
              </a:r>
            </a:p>
          </p:txBody>
        </p:sp>
        <p:cxnSp>
          <p:nvCxnSpPr>
            <p:cNvPr id="25619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2411760" y="3861048"/>
              <a:ext cx="0" cy="576064"/>
            </a:xfrm>
            <a:prstGeom prst="straightConnector1">
              <a:avLst/>
            </a:prstGeom>
            <a:noFill/>
            <a:ln w="34925" cap="sq" algn="ctr">
              <a:solidFill>
                <a:schemeClr val="bg2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620" name="Rectangle 28"/>
            <p:cNvSpPr>
              <a:spLocks noChangeArrowheads="1"/>
            </p:cNvSpPr>
            <p:nvPr/>
          </p:nvSpPr>
          <p:spPr bwMode="auto">
            <a:xfrm>
              <a:off x="3131840" y="1558533"/>
              <a:ext cx="172819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de-DE" altLang="de-DE" sz="1800" b="0" u="none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MeV/u protons</a:t>
              </a:r>
            </a:p>
            <a:p>
              <a:r>
                <a:rPr lang="de-DE" altLang="de-DE" sz="1800" b="0" u="none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ions</a:t>
              </a:r>
            </a:p>
          </p:txBody>
        </p:sp>
      </p:grpSp>
      <p:sp>
        <p:nvSpPr>
          <p:cNvPr id="25609" name="Rectangle 30"/>
          <p:cNvSpPr>
            <a:spLocks noChangeArrowheads="1"/>
          </p:cNvSpPr>
          <p:nvPr/>
        </p:nvSpPr>
        <p:spPr bwMode="auto">
          <a:xfrm>
            <a:off x="4643438" y="3860800"/>
            <a:ext cx="4465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source: CH contamination on foil </a:t>
            </a: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surfaces (typically ~50Å)</a:t>
            </a: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source:  foil bulk material/</a:t>
            </a: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proton removal by heating.</a:t>
            </a:r>
            <a:endParaRPr lang="de-DE" altLang="de-DE" sz="1800" b="0" u="none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10" name="TextBox 35"/>
          <p:cNvSpPr txBox="1">
            <a:spLocks noChangeArrowheads="1"/>
          </p:cNvSpPr>
          <p:nvPr/>
        </p:nvSpPr>
        <p:spPr bwMode="auto">
          <a:xfrm>
            <a:off x="0" y="6165850"/>
            <a:ext cx="47450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400" b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publications: E.L. Clark et al., PRL 84 (2000) 670</a:t>
            </a:r>
          </a:p>
          <a:p>
            <a:r>
              <a:rPr lang="en-US" altLang="de-DE" sz="1400" b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R. </a:t>
            </a:r>
            <a:r>
              <a:rPr lang="en-US" altLang="de-DE" sz="1400" b="0" u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Snavely</a:t>
            </a:r>
            <a:r>
              <a:rPr lang="en-US" altLang="de-DE" sz="1400" b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PRL 85 (2000) 2945 </a:t>
            </a:r>
            <a:endParaRPr lang="de-DE" altLang="de-DE" sz="1400" b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11" name="TextBox 39"/>
          <p:cNvSpPr txBox="1">
            <a:spLocks noChangeArrowheads="1"/>
          </p:cNvSpPr>
          <p:nvPr/>
        </p:nvSpPr>
        <p:spPr bwMode="auto">
          <a:xfrm>
            <a:off x="4629150" y="5084763"/>
            <a:ext cx="4046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de-DE" sz="1800" b="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800" b="0" u="none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charge field:</a:t>
            </a:r>
          </a:p>
          <a:p>
            <a:r>
              <a:rPr lang="en-US" altLang="de-DE" sz="1800" b="0" u="none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de-DE" sz="1800" b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~ </a:t>
            </a:r>
            <a:r>
              <a:rPr lang="en-US" altLang="de-DE" sz="1800" b="0" u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de-DE" sz="1800" b="0" u="none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  <a:r>
              <a:rPr lang="en-US" altLang="de-DE" sz="1800" b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de-DE" sz="1800" b="0" u="none" dirty="0" err="1"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altLang="de-DE" sz="1800" b="0" u="none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Debye</a:t>
            </a:r>
            <a:r>
              <a:rPr lang="en-US" altLang="de-DE" sz="1800" b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MeV/</a:t>
            </a:r>
            <a:r>
              <a:rPr lang="en-US" altLang="de-DE" sz="1800" b="0" u="none" dirty="0"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de-DE" sz="1800" b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= 10</a:t>
            </a:r>
            <a:r>
              <a:rPr lang="en-US" altLang="de-DE" sz="1800" b="0" u="none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altLang="de-DE" sz="1800" b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V/m</a:t>
            </a:r>
          </a:p>
        </p:txBody>
      </p:sp>
      <p:cxnSp>
        <p:nvCxnSpPr>
          <p:cNvPr id="25612" name="Straight Arrow Connector 41"/>
          <p:cNvCxnSpPr>
            <a:cxnSpLocks noChangeShapeType="1"/>
          </p:cNvCxnSpPr>
          <p:nvPr/>
        </p:nvCxnSpPr>
        <p:spPr bwMode="auto">
          <a:xfrm flipH="1" flipV="1">
            <a:off x="3708400" y="4005263"/>
            <a:ext cx="1295400" cy="1079500"/>
          </a:xfrm>
          <a:prstGeom prst="straightConnector1">
            <a:avLst/>
          </a:prstGeom>
          <a:noFill/>
          <a:ln w="19050" cap="sq" algn="ctr">
            <a:solidFill>
              <a:schemeClr val="bg2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302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7" name="Text Box 7"/>
          <p:cNvSpPr txBox="1">
            <a:spLocks noChangeArrowheads="1"/>
          </p:cNvSpPr>
          <p:nvPr/>
        </p:nvSpPr>
        <p:spPr bwMode="auto">
          <a:xfrm>
            <a:off x="1555750" y="-3175"/>
            <a:ext cx="6061075" cy="523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Hole-Boring vs. Light Sail Regime</a:t>
            </a:r>
            <a:endParaRPr lang="de-DE" sz="1800" u="none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700" name="Picture 3" descr="RP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t="6618" r="27521" b="13965"/>
          <a:stretch>
            <a:fillRect/>
          </a:stretch>
        </p:blipFill>
        <p:spPr bwMode="auto">
          <a:xfrm>
            <a:off x="468313" y="1844675"/>
            <a:ext cx="15113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 descr="RP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3203" r="29831" b="13506"/>
          <a:stretch>
            <a:fillRect/>
          </a:stretch>
        </p:blipFill>
        <p:spPr bwMode="auto">
          <a:xfrm>
            <a:off x="2887663" y="1844675"/>
            <a:ext cx="13970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RPA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6862" r="27757" b="10799"/>
          <a:stretch>
            <a:fillRect/>
          </a:stretch>
        </p:blipFill>
        <p:spPr bwMode="auto">
          <a:xfrm>
            <a:off x="5003800" y="1844675"/>
            <a:ext cx="15128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6" descr="RPA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6635" r="27888" b="10442"/>
          <a:stretch>
            <a:fillRect/>
          </a:stretch>
        </p:blipFill>
        <p:spPr bwMode="auto">
          <a:xfrm>
            <a:off x="7089775" y="1844675"/>
            <a:ext cx="165893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7"/>
          <p:cNvSpPr txBox="1">
            <a:spLocks noChangeArrowheads="1"/>
          </p:cNvSpPr>
          <p:nvPr/>
        </p:nvSpPr>
        <p:spPr bwMode="auto">
          <a:xfrm>
            <a:off x="-36513" y="908050"/>
            <a:ext cx="871220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de-DE" sz="1800" b="0" u="none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800" b="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sail regime: </a:t>
            </a:r>
          </a:p>
          <a:p>
            <a:pPr>
              <a:buClr>
                <a:srgbClr val="FF0000"/>
              </a:buClr>
            </a:pPr>
            <a:r>
              <a:rPr lang="en-US" altLang="de-DE" sz="18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the target is sufficiently thin for the laser pulse to punch through the</a:t>
            </a:r>
          </a:p>
          <a:p>
            <a:pPr>
              <a:buClr>
                <a:srgbClr val="FF0000"/>
              </a:buClr>
            </a:pPr>
            <a:r>
              <a:rPr lang="en-US" altLang="de-DE" sz="18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target and accelerate a slab of plasma as a single object </a:t>
            </a:r>
            <a:endParaRPr lang="de-DE" altLang="de-DE" sz="1800" b="0" u="none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5" name="Rectangle 8"/>
          <p:cNvSpPr>
            <a:spLocks noChangeArrowheads="1"/>
          </p:cNvSpPr>
          <p:nvPr/>
        </p:nvSpPr>
        <p:spPr bwMode="auto">
          <a:xfrm>
            <a:off x="179388" y="3644900"/>
            <a:ext cx="25558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de-DE" sz="16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 thin foil (d~5-10 nm)</a:t>
            </a:r>
          </a:p>
          <a:p>
            <a:r>
              <a:rPr lang="en-US" altLang="de-DE" sz="16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circularly polarized laser pulse: focused on an ultra-thin foil</a:t>
            </a:r>
          </a:p>
          <a:p>
            <a:r>
              <a:rPr lang="en-US" altLang="de-DE" sz="16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de-DE" sz="16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ionizing the foil.</a:t>
            </a:r>
            <a:endParaRPr lang="de-DE" altLang="de-DE" sz="1600" b="0" u="none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6" name="TextBox 11"/>
          <p:cNvSpPr txBox="1">
            <a:spLocks noChangeArrowheads="1"/>
          </p:cNvSpPr>
          <p:nvPr/>
        </p:nvSpPr>
        <p:spPr bwMode="auto">
          <a:xfrm>
            <a:off x="2576513" y="3644900"/>
            <a:ext cx="2282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de-DE" altLang="de-DE" sz="16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 leave the foil </a:t>
            </a:r>
          </a:p>
        </p:txBody>
      </p:sp>
      <p:sp>
        <p:nvSpPr>
          <p:cNvPr id="29707" name="TextBox 12"/>
          <p:cNvSpPr txBox="1">
            <a:spLocks noChangeArrowheads="1"/>
          </p:cNvSpPr>
          <p:nvPr/>
        </p:nvSpPr>
        <p:spPr bwMode="auto">
          <a:xfrm>
            <a:off x="5292725" y="3644900"/>
            <a:ext cx="1049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de-DE" altLang="de-DE" sz="16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sail </a:t>
            </a:r>
          </a:p>
        </p:txBody>
      </p:sp>
      <p:sp>
        <p:nvSpPr>
          <p:cNvPr id="29708" name="TextBox 13"/>
          <p:cNvSpPr txBox="1">
            <a:spLocks noChangeArrowheads="1"/>
          </p:cNvSpPr>
          <p:nvPr/>
        </p:nvSpPr>
        <p:spPr bwMode="auto">
          <a:xfrm>
            <a:off x="7067550" y="3644900"/>
            <a:ext cx="1825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de-DE" altLang="de-DE" sz="16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 pull ions</a:t>
            </a:r>
          </a:p>
        </p:txBody>
      </p:sp>
      <p:sp>
        <p:nvSpPr>
          <p:cNvPr id="29709" name="TextBox 14"/>
          <p:cNvSpPr txBox="1">
            <a:spLocks noChangeArrowheads="1"/>
          </p:cNvSpPr>
          <p:nvPr/>
        </p:nvSpPr>
        <p:spPr bwMode="auto">
          <a:xfrm>
            <a:off x="-7938" y="5075238"/>
            <a:ext cx="232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de-DE" sz="1800" b="0" u="none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800" b="0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hole boring regime:</a:t>
            </a:r>
            <a:endParaRPr lang="de-DE" altLang="de-DE" sz="1800" b="0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10" name="TextBox 15"/>
          <p:cNvSpPr txBox="1">
            <a:spLocks noChangeArrowheads="1"/>
          </p:cNvSpPr>
          <p:nvPr/>
        </p:nvSpPr>
        <p:spPr bwMode="auto">
          <a:xfrm>
            <a:off x="-3175" y="5445125"/>
            <a:ext cx="48021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Char char="-"/>
            </a:pPr>
            <a:r>
              <a:rPr lang="en-US" altLang="de-DE" sz="18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laser pulse interacts with semi-infinite target</a:t>
            </a:r>
          </a:p>
          <a:p>
            <a:r>
              <a:rPr lang="en-US" altLang="de-DE" sz="18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US" altLang="de-DE" sz="1800" b="0" u="none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overdense</a:t>
            </a:r>
            <a:r>
              <a:rPr lang="en-US" altLang="de-DE" sz="18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plasma: opaque)</a:t>
            </a:r>
          </a:p>
          <a:p>
            <a:r>
              <a:rPr lang="en-US" altLang="de-DE" sz="18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de-DE" sz="18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material ahead of it as a piston</a:t>
            </a:r>
          </a:p>
          <a:p>
            <a:r>
              <a:rPr lang="en-US" altLang="de-DE" sz="18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no interaction with the target rear surface</a:t>
            </a:r>
            <a:endParaRPr lang="de-DE" altLang="de-DE" sz="1800" b="0" u="none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11" name="Picture 16" descr="piston-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t="65750" r="59512" b="14720"/>
          <a:stretch>
            <a:fillRect/>
          </a:stretch>
        </p:blipFill>
        <p:spPr bwMode="auto">
          <a:xfrm>
            <a:off x="5435600" y="4365625"/>
            <a:ext cx="28082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21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7" name="Text Box 7"/>
          <p:cNvSpPr txBox="1">
            <a:spLocks noChangeArrowheads="1"/>
          </p:cNvSpPr>
          <p:nvPr/>
        </p:nvSpPr>
        <p:spPr bwMode="auto">
          <a:xfrm>
            <a:off x="958850" y="-3175"/>
            <a:ext cx="7573963" cy="523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Comparison: TNSA </a:t>
            </a:r>
            <a:r>
              <a:rPr lang="en-US" sz="2800" dirty="0" err="1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vs</a:t>
            </a:r>
            <a:r>
              <a:rPr lang="en-US" sz="2800" dirty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RPA @ 10</a:t>
            </a:r>
            <a:r>
              <a:rPr lang="en-US" sz="2800" baseline="30000" dirty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  <a:r>
              <a:rPr lang="en-US" sz="2800" dirty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W/cm</a:t>
            </a:r>
            <a:r>
              <a:rPr lang="en-US" sz="2800" baseline="30000" dirty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de-DE" sz="1800" u="none" baseline="300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1748" name="Picture 3" descr="zepf-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t="14177" r="22318" b="26530"/>
          <a:stretch>
            <a:fillRect/>
          </a:stretch>
        </p:blipFill>
        <p:spPr bwMode="auto">
          <a:xfrm>
            <a:off x="2789238" y="692150"/>
            <a:ext cx="603091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-1588" y="5529263"/>
            <a:ext cx="8123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RPA dominates for realistic intensities using </a:t>
            </a:r>
            <a:r>
              <a:rPr lang="en-US" altLang="de-DE" sz="1800" b="0" i="1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 polarization</a:t>
            </a: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excellent longitudinal emittance possible: </a:t>
            </a:r>
            <a:r>
              <a:rPr lang="en-US" altLang="de-DE" sz="1800" b="0" u="none" dirty="0" err="1">
                <a:solidFill>
                  <a:srgbClr val="00B0F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de-DE" sz="1800" b="0" u="none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de-DE" sz="1800" b="0" u="none" dirty="0" err="1">
                <a:solidFill>
                  <a:srgbClr val="00B0F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de-DE" sz="1800" b="0" u="none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10 MeV * 5 fs ~ 5.10</a:t>
            </a:r>
            <a:r>
              <a:rPr lang="en-US" altLang="de-DE" sz="1800" b="0" u="none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 s</a:t>
            </a:r>
          </a:p>
          <a:p>
            <a:r>
              <a:rPr lang="en-US" altLang="de-DE" sz="18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extremely short pulse duration: foil thickness/c ~ 100 </a:t>
            </a:r>
            <a:r>
              <a:rPr lang="en-US" altLang="de-DE" sz="1800" b="0" u="none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attoseconds</a:t>
            </a:r>
            <a:endParaRPr lang="de-DE" altLang="de-DE" sz="1800" b="0" u="none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0" y="2852738"/>
            <a:ext cx="2838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800" b="0" u="none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 all protons in small</a:t>
            </a:r>
          </a:p>
          <a:p>
            <a:r>
              <a:rPr lang="en-US" altLang="de-DE" sz="1800" b="0" u="none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phase-space volume</a:t>
            </a:r>
            <a:endParaRPr lang="de-DE" altLang="de-DE" sz="1800" b="0" u="none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1" name="TextBox 6"/>
          <p:cNvSpPr txBox="1">
            <a:spLocks noChangeArrowheads="1"/>
          </p:cNvSpPr>
          <p:nvPr/>
        </p:nvSpPr>
        <p:spPr bwMode="auto">
          <a:xfrm>
            <a:off x="0" y="4583113"/>
            <a:ext cx="2095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800" b="0" u="none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beam is </a:t>
            </a:r>
          </a:p>
          <a:p>
            <a:r>
              <a:rPr lang="en-US" altLang="de-DE" sz="1800" b="0" u="none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quasi-neutral</a:t>
            </a:r>
          </a:p>
        </p:txBody>
      </p:sp>
    </p:spTree>
    <p:extLst>
      <p:ext uri="{BB962C8B-B14F-4D97-AF65-F5344CB8AC3E}">
        <p14:creationId xmlns:p14="http://schemas.microsoft.com/office/powerpoint/2010/main" val="373495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 bwMode="auto">
          <a:xfrm>
            <a:off x="3309143" y="2636483"/>
            <a:ext cx="2755900" cy="2160587"/>
          </a:xfrm>
          <a:prstGeom prst="rect">
            <a:avLst/>
          </a:prstGeom>
          <a:solidFill>
            <a:srgbClr val="FFFF99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5099" name="Text Box 11"/>
          <p:cNvSpPr txBox="1">
            <a:spLocks noChangeArrowheads="1"/>
          </p:cNvSpPr>
          <p:nvPr/>
        </p:nvSpPr>
        <p:spPr bwMode="auto">
          <a:xfrm>
            <a:off x="2104231" y="-53212"/>
            <a:ext cx="7127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Summary: Laser </a:t>
            </a:r>
            <a:r>
              <a:rPr lang="en-US" sz="2800" dirty="0" smtClean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Acceleration</a:t>
            </a:r>
            <a:endParaRPr lang="de-DE" sz="2800" dirty="0">
              <a:solidFill>
                <a:srgbClr val="EA1F0A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PGothic" pitchFamily="34" charset="-128"/>
            </a:endParaRP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159543" y="1196620"/>
            <a:ext cx="3889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7" tIns="43638" rIns="87277" bIns="43638" anchor="ctr"/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1" lang="en-US" altLang="de-DE" sz="2000" b="0" u="none" dirty="0">
                <a:solidFill>
                  <a:srgbClr val="0579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acceleration (gas jet)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-56357" y="1734783"/>
            <a:ext cx="41386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7" tIns="43638" rIns="87277" bIns="43638" anchor="ctr"/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1" lang="en-US" altLang="de-DE" sz="2000" u="none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LWFA </a:t>
            </a:r>
            <a:r>
              <a:rPr kumimoji="1" lang="en-US" altLang="de-DE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de-DE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de-DE" sz="2000" b="0" u="none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(laser wake-field acceleration)</a:t>
            </a:r>
          </a:p>
        </p:txBody>
      </p:sp>
      <p:pic>
        <p:nvPicPr>
          <p:cNvPr id="2560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" y="2347558"/>
            <a:ext cx="288131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Rectangle 2"/>
          <p:cNvSpPr>
            <a:spLocks noChangeArrowheads="1"/>
          </p:cNvSpPr>
          <p:nvPr/>
        </p:nvSpPr>
        <p:spPr bwMode="auto">
          <a:xfrm>
            <a:off x="5477332" y="1196620"/>
            <a:ext cx="34559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7" tIns="43638" rIns="87277" bIns="43638" anchor="ctr"/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1" lang="en-US" altLang="de-DE" sz="2000" b="0" u="none">
                <a:solidFill>
                  <a:srgbClr val="0579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acceleration (thin foil)</a:t>
            </a:r>
          </a:p>
        </p:txBody>
      </p:sp>
      <p:sp>
        <p:nvSpPr>
          <p:cNvPr id="25609" name="Rectangle 4"/>
          <p:cNvSpPr>
            <a:spLocks noChangeArrowheads="1"/>
          </p:cNvSpPr>
          <p:nvPr/>
        </p:nvSpPr>
        <p:spPr bwMode="auto">
          <a:xfrm>
            <a:off x="4576535" y="1652887"/>
            <a:ext cx="44275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7" tIns="43638" rIns="87277" bIns="43638" anchor="ctr"/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1" lang="en-US" altLang="de-DE" sz="2000" u="none" dirty="0" smtClean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TNSA &amp; RPA </a:t>
            </a:r>
            <a:r>
              <a:rPr kumimoji="1" lang="en-US" altLang="de-DE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de-DE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de-DE" sz="2000" b="0" u="none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(radiation-pressure acceleration)</a:t>
            </a:r>
          </a:p>
        </p:txBody>
      </p:sp>
      <p:sp>
        <p:nvSpPr>
          <p:cNvPr id="25610" name="Text Box 17"/>
          <p:cNvSpPr txBox="1">
            <a:spLocks noChangeArrowheads="1"/>
          </p:cNvSpPr>
          <p:nvPr/>
        </p:nvSpPr>
        <p:spPr bwMode="auto">
          <a:xfrm>
            <a:off x="3309143" y="2636483"/>
            <a:ext cx="269398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pPr>
              <a:buClr>
                <a:srgbClr val="EA1F0A"/>
              </a:buClr>
              <a:buFont typeface="Wingdings" panose="05000000000000000000" pitchFamily="2" charset="2"/>
              <a:buChar char="§"/>
            </a:pPr>
            <a:r>
              <a:rPr lang="en-US" altLang="de-DE" sz="2000" b="0" u="none" dirty="0"/>
              <a:t> </a:t>
            </a:r>
            <a:r>
              <a:rPr lang="en-US" altLang="de-DE" sz="20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~ TV/m</a:t>
            </a:r>
          </a:p>
          <a:p>
            <a:pPr>
              <a:buClr>
                <a:srgbClr val="EA1F0A"/>
              </a:buClr>
              <a:buFont typeface="Wingdings" panose="05000000000000000000" pitchFamily="2" charset="2"/>
              <a:buChar char="§"/>
            </a:pPr>
            <a:r>
              <a:rPr lang="en-US" altLang="de-DE" sz="20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2000" b="0" u="none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de-DE" sz="2000" b="0" u="none" baseline="-25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de-DE" sz="20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≤ GeV</a:t>
            </a:r>
          </a:p>
          <a:p>
            <a:pPr>
              <a:buClr>
                <a:srgbClr val="EA1F0A"/>
              </a:buClr>
              <a:buFont typeface="Wingdings" panose="05000000000000000000" pitchFamily="2" charset="2"/>
              <a:buChar char="§"/>
            </a:pPr>
            <a:r>
              <a:rPr lang="en-US" altLang="de-DE" sz="20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2000" b="0" u="none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de-DE" sz="2000" b="0" u="none" baseline="-25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en-US" altLang="de-DE" sz="20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≤ 150 MeV/u</a:t>
            </a:r>
          </a:p>
          <a:p>
            <a:pPr>
              <a:buClr>
                <a:srgbClr val="EA1F0A"/>
              </a:buClr>
              <a:buFont typeface="Wingdings" panose="05000000000000000000" pitchFamily="2" charset="2"/>
              <a:buChar char="§"/>
            </a:pPr>
            <a:r>
              <a:rPr lang="en-US" altLang="de-DE" sz="20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charge ~ 10’s of </a:t>
            </a:r>
            <a:r>
              <a:rPr lang="en-US" altLang="de-DE" sz="2000" b="0" u="none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en-US" altLang="de-DE" sz="2000" b="0" u="none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EA1F0A"/>
              </a:buClr>
              <a:buFont typeface="Wingdings" panose="05000000000000000000" pitchFamily="2" charset="2"/>
              <a:buChar char="§"/>
            </a:pPr>
            <a:r>
              <a:rPr lang="en-US" altLang="de-DE" sz="20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2000" b="0" u="none" dirty="0">
                <a:solidFill>
                  <a:srgbClr val="0000CC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de-DE" sz="20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E/E ~ 1-2% (e</a:t>
            </a:r>
            <a:r>
              <a:rPr lang="en-US" altLang="de-DE" sz="2000" b="0" u="none" baseline="30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de-DE" sz="20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rgbClr val="EA1F0A"/>
              </a:buClr>
            </a:pPr>
            <a:r>
              <a:rPr lang="en-US" altLang="de-DE" sz="20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~ 10-20% (ion)</a:t>
            </a:r>
          </a:p>
          <a:p>
            <a:pPr>
              <a:buClr>
                <a:srgbClr val="EA1F0A"/>
              </a:buClr>
              <a:buFont typeface="Wingdings" panose="05000000000000000000" pitchFamily="2" charset="2"/>
              <a:buChar char="§"/>
            </a:pPr>
            <a:r>
              <a:rPr lang="en-US" altLang="de-DE" sz="20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2000" b="0" u="none" dirty="0">
                <a:solidFill>
                  <a:srgbClr val="0000CC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e</a:t>
            </a:r>
            <a:r>
              <a:rPr lang="en-US" altLang="de-DE" sz="20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</a:t>
            </a:r>
            <a:r>
              <a:rPr lang="en-US" altLang="de-DE" sz="2000" b="0" u="none" baseline="30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altLang="de-DE" sz="20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mm </a:t>
            </a:r>
            <a:r>
              <a:rPr lang="en-US" altLang="de-DE" sz="2000" b="0" u="none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de-DE" sz="20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611" name="Text Box 31"/>
          <p:cNvSpPr txBox="1">
            <a:spLocks noChangeArrowheads="1"/>
          </p:cNvSpPr>
          <p:nvPr/>
        </p:nvSpPr>
        <p:spPr bwMode="auto">
          <a:xfrm>
            <a:off x="5161856" y="5474139"/>
            <a:ext cx="37988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de-DE" altLang="de-DE" sz="1600" b="0" u="none" dirty="0">
                <a:solidFill>
                  <a:srgbClr val="0000CC"/>
                </a:solidFill>
                <a:latin typeface="Arial" panose="020B0604020202020204" pitchFamily="34" charset="0"/>
              </a:rPr>
              <a:t>A. Henig et al., PRL 103 (2009) 245003.</a:t>
            </a:r>
          </a:p>
        </p:txBody>
      </p:sp>
      <p:pic>
        <p:nvPicPr>
          <p:cNvPr id="25612" name="Picture 2" descr="RP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393" y="2420583"/>
            <a:ext cx="27463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6" name="Textfeld 17"/>
          <p:cNvSpPr txBox="1">
            <a:spLocks noChangeArrowheads="1"/>
          </p:cNvSpPr>
          <p:nvPr/>
        </p:nvSpPr>
        <p:spPr bwMode="auto">
          <a:xfrm>
            <a:off x="994368" y="531893"/>
            <a:ext cx="71643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2000" b="0" u="none" dirty="0">
                <a:solidFill>
                  <a:schemeClr val="tx1"/>
                </a:solidFill>
              </a:rPr>
              <a:t>  </a:t>
            </a:r>
            <a:r>
              <a:rPr lang="en-US" altLang="de-DE" sz="2000" b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high-power  (100 TW </a:t>
            </a:r>
            <a:r>
              <a:rPr lang="en-US" altLang="de-DE" sz="2000" b="0" u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10 </a:t>
            </a:r>
            <a:r>
              <a:rPr lang="en-US" altLang="de-DE" sz="2000" b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), short-pulse (few fs) lasers</a:t>
            </a:r>
          </a:p>
          <a:p>
            <a:r>
              <a:rPr lang="en-US" altLang="de-DE" sz="2000" b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focused intensity on target:  10</a:t>
            </a:r>
            <a:r>
              <a:rPr lang="en-US" altLang="de-DE" sz="2000" b="0" u="none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altLang="de-DE" sz="2000" b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en-US" altLang="de-DE" sz="2000" b="0" u="none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altLang="de-DE" sz="2000" b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W/cm</a:t>
            </a:r>
            <a:r>
              <a:rPr lang="en-US" altLang="de-DE" sz="2000" b="0" u="none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de-DE" altLang="de-DE" sz="2000" b="0" u="none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>
            <a:spLocks noChangeArrowheads="1"/>
          </p:cNvSpPr>
          <p:nvPr/>
        </p:nvSpPr>
        <p:spPr bwMode="auto">
          <a:xfrm>
            <a:off x="1710531" y="2545995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400" b="0" u="none" dirty="0">
                <a:solidFill>
                  <a:schemeClr val="tx1"/>
                </a:solidFill>
              </a:rPr>
              <a:t>laser</a:t>
            </a:r>
          </a:p>
          <a:p>
            <a:r>
              <a:rPr lang="en-US" altLang="de-DE" sz="1400" b="0" u="none" dirty="0">
                <a:solidFill>
                  <a:schemeClr val="tx1"/>
                </a:solidFill>
              </a:rPr>
              <a:t>pulse</a:t>
            </a:r>
            <a:endParaRPr lang="de-DE" altLang="de-DE" sz="1400" b="0" u="none" dirty="0">
              <a:solidFill>
                <a:schemeClr val="tx1"/>
              </a:solidFill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1816893" y="3068283"/>
            <a:ext cx="287338" cy="1008062"/>
          </a:xfrm>
          <a:prstGeom prst="ellipse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feld 18"/>
          <p:cNvSpPr txBox="1">
            <a:spLocks noChangeArrowheads="1"/>
          </p:cNvSpPr>
          <p:nvPr/>
        </p:nvSpPr>
        <p:spPr bwMode="auto">
          <a:xfrm>
            <a:off x="1083468" y="4093808"/>
            <a:ext cx="884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400" b="0" u="none">
                <a:solidFill>
                  <a:schemeClr val="tx1"/>
                </a:solidFill>
              </a:rPr>
              <a:t>“bubble”</a:t>
            </a:r>
            <a:endParaRPr lang="de-DE" altLang="de-DE" sz="1400" b="0" u="none">
              <a:solidFill>
                <a:schemeClr val="tx1"/>
              </a:solidFill>
            </a:endParaRPr>
          </a:p>
        </p:txBody>
      </p:sp>
      <p:sp>
        <p:nvSpPr>
          <p:cNvPr id="20" name="Textfeld 19"/>
          <p:cNvSpPr txBox="1">
            <a:spLocks noChangeArrowheads="1"/>
          </p:cNvSpPr>
          <p:nvPr/>
        </p:nvSpPr>
        <p:spPr bwMode="auto">
          <a:xfrm>
            <a:off x="377031" y="2463445"/>
            <a:ext cx="1173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400" b="0" u="none">
                <a:solidFill>
                  <a:schemeClr val="tx1"/>
                </a:solidFill>
              </a:rPr>
              <a:t>accelerated</a:t>
            </a:r>
          </a:p>
          <a:p>
            <a:r>
              <a:rPr lang="en-US" altLang="de-DE" sz="1400" b="0" u="none">
                <a:solidFill>
                  <a:schemeClr val="tx1"/>
                </a:solidFill>
              </a:rPr>
              <a:t>electrons</a:t>
            </a:r>
            <a:endParaRPr lang="de-DE" altLang="de-DE" sz="1400" b="0" u="none">
              <a:solidFill>
                <a:schemeClr val="tx1"/>
              </a:solidFill>
            </a:endParaRPr>
          </a:p>
        </p:txBody>
      </p:sp>
      <p:cxnSp>
        <p:nvCxnSpPr>
          <p:cNvPr id="22" name="Gerade Verbindung mit Pfeil 21"/>
          <p:cNvCxnSpPr>
            <a:cxnSpLocks noChangeShapeType="1"/>
            <a:stCxn id="19" idx="0"/>
          </p:cNvCxnSpPr>
          <p:nvPr/>
        </p:nvCxnSpPr>
        <p:spPr bwMode="auto">
          <a:xfrm rot="5400000" flipH="1" flipV="1">
            <a:off x="1374774" y="3867589"/>
            <a:ext cx="376238" cy="76200"/>
          </a:xfrm>
          <a:prstGeom prst="straightConnector1">
            <a:avLst/>
          </a:prstGeom>
          <a:noFill/>
          <a:ln w="127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Gerade Verbindung mit Pfeil 23"/>
          <p:cNvCxnSpPr>
            <a:cxnSpLocks noChangeShapeType="1"/>
            <a:stCxn id="20" idx="2"/>
          </p:cNvCxnSpPr>
          <p:nvPr/>
        </p:nvCxnSpPr>
        <p:spPr bwMode="auto">
          <a:xfrm rot="16200000" flipH="1">
            <a:off x="880268" y="3069870"/>
            <a:ext cx="514350" cy="349250"/>
          </a:xfrm>
          <a:prstGeom prst="straightConnector1">
            <a:avLst/>
          </a:prstGeom>
          <a:noFill/>
          <a:ln w="127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feld 26"/>
          <p:cNvSpPr txBox="1">
            <a:spLocks noChangeArrowheads="1"/>
          </p:cNvSpPr>
          <p:nvPr/>
        </p:nvSpPr>
        <p:spPr bwMode="auto">
          <a:xfrm>
            <a:off x="296068" y="3835045"/>
            <a:ext cx="987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400" b="0" u="none">
                <a:solidFill>
                  <a:schemeClr val="tx1"/>
                </a:solidFill>
              </a:rPr>
              <a:t>wakefield</a:t>
            </a:r>
            <a:endParaRPr lang="de-DE" altLang="de-DE" sz="1400" b="0" u="none">
              <a:solidFill>
                <a:schemeClr val="tx1"/>
              </a:solidFill>
            </a:endParaRPr>
          </a:p>
        </p:txBody>
      </p:sp>
      <p:sp>
        <p:nvSpPr>
          <p:cNvPr id="36884" name="TextBox 20"/>
          <p:cNvSpPr txBox="1">
            <a:spLocks noChangeArrowheads="1"/>
          </p:cNvSpPr>
          <p:nvPr/>
        </p:nvSpPr>
        <p:spPr bwMode="auto">
          <a:xfrm>
            <a:off x="-30269" y="5272678"/>
            <a:ext cx="4633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16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altLang="de-DE" sz="1600" b="0" u="none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Esarey</a:t>
            </a:r>
            <a:r>
              <a:rPr lang="en-US" altLang="de-DE" sz="1600" b="0" u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Rev. Mod. Phys. 81 (2009) 1229</a:t>
            </a:r>
            <a:endParaRPr lang="de-DE" altLang="de-DE" sz="1600" b="0" u="none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17"/>
          <p:cNvSpPr txBox="1">
            <a:spLocks noChangeArrowheads="1"/>
          </p:cNvSpPr>
          <p:nvPr/>
        </p:nvSpPr>
        <p:spPr bwMode="auto">
          <a:xfrm>
            <a:off x="-179694" y="5563832"/>
            <a:ext cx="49327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2000" b="0" u="none" dirty="0">
                <a:solidFill>
                  <a:schemeClr val="tx1"/>
                </a:solidFill>
              </a:rPr>
              <a:t>  </a:t>
            </a:r>
            <a:r>
              <a:rPr lang="en-US" altLang="de-DE" sz="2000" b="0" u="none" dirty="0" smtClean="0">
                <a:solidFill>
                  <a:schemeClr val="tx1"/>
                </a:solidFill>
              </a:rPr>
              <a:t>Main application: X-ray source, XFEL</a:t>
            </a:r>
          </a:p>
          <a:p>
            <a:r>
              <a:rPr lang="en-US" altLang="de-DE" sz="2000" b="0" u="none" dirty="0">
                <a:solidFill>
                  <a:schemeClr val="tx1"/>
                </a:solidFill>
              </a:rPr>
              <a:t> </a:t>
            </a:r>
            <a:r>
              <a:rPr lang="en-US" altLang="de-DE" sz="2000" b="0" u="none" dirty="0" smtClean="0">
                <a:solidFill>
                  <a:schemeClr val="tx1"/>
                </a:solidFill>
              </a:rPr>
              <a:t>            for material and life sciences</a:t>
            </a:r>
          </a:p>
        </p:txBody>
      </p:sp>
      <p:sp>
        <p:nvSpPr>
          <p:cNvPr id="25" name="Textfeld 17"/>
          <p:cNvSpPr txBox="1">
            <a:spLocks noChangeArrowheads="1"/>
          </p:cNvSpPr>
          <p:nvPr/>
        </p:nvSpPr>
        <p:spPr bwMode="auto">
          <a:xfrm>
            <a:off x="4606099" y="5758413"/>
            <a:ext cx="42995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2000" b="0" u="none" dirty="0">
                <a:solidFill>
                  <a:schemeClr val="tx1"/>
                </a:solidFill>
              </a:rPr>
              <a:t>  </a:t>
            </a:r>
            <a:r>
              <a:rPr lang="en-US" altLang="de-DE" sz="2000" b="0" u="none" dirty="0" smtClean="0">
                <a:solidFill>
                  <a:schemeClr val="tx1"/>
                </a:solidFill>
              </a:rPr>
              <a:t>Main application: </a:t>
            </a:r>
            <a:r>
              <a:rPr lang="en-US" altLang="de-DE" sz="2000" b="0" u="none" dirty="0" err="1" smtClean="0">
                <a:solidFill>
                  <a:schemeClr val="tx1"/>
                </a:solidFill>
              </a:rPr>
              <a:t>hadrontherapy</a:t>
            </a:r>
            <a:endParaRPr lang="en-US" altLang="de-DE" sz="2000" b="0" u="none" dirty="0" smtClean="0">
              <a:solidFill>
                <a:schemeClr val="tx1"/>
              </a:solidFill>
            </a:endParaRPr>
          </a:p>
        </p:txBody>
      </p:sp>
      <p:sp>
        <p:nvSpPr>
          <p:cNvPr id="26" name="Textfeld 17"/>
          <p:cNvSpPr txBox="1">
            <a:spLocks noChangeArrowheads="1"/>
          </p:cNvSpPr>
          <p:nvPr/>
        </p:nvSpPr>
        <p:spPr bwMode="auto">
          <a:xfrm>
            <a:off x="1364969" y="6186271"/>
            <a:ext cx="58192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de-DE" sz="2000" b="0" u="none" dirty="0">
                <a:solidFill>
                  <a:srgbClr val="C00000"/>
                </a:solidFill>
              </a:rPr>
              <a:t>  </a:t>
            </a:r>
            <a:r>
              <a:rPr lang="en-US" altLang="de-DE" sz="2000" b="0" u="none" dirty="0" smtClean="0">
                <a:solidFill>
                  <a:srgbClr val="C00000"/>
                </a:solidFill>
              </a:rPr>
              <a:t>Main focus at ELI-Beamlines (Czech Republic)</a:t>
            </a:r>
          </a:p>
        </p:txBody>
      </p:sp>
    </p:spTree>
    <p:extLst>
      <p:ext uri="{BB962C8B-B14F-4D97-AF65-F5344CB8AC3E}">
        <p14:creationId xmlns:p14="http://schemas.microsoft.com/office/powerpoint/2010/main" val="36248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Text Box 2"/>
          <p:cNvSpPr txBox="1">
            <a:spLocks noChangeArrowheads="1"/>
          </p:cNvSpPr>
          <p:nvPr/>
        </p:nvSpPr>
        <p:spPr bwMode="auto">
          <a:xfrm>
            <a:off x="1476375" y="0"/>
            <a:ext cx="6096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Astrophysical r process: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                waiting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point N=126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PGothic" pitchFamily="34" charset="-128"/>
              <a:sym typeface="Symbol" pitchFamily="18" charset="2"/>
            </a:endParaRPr>
          </a:p>
        </p:txBody>
      </p:sp>
      <p:pic>
        <p:nvPicPr>
          <p:cNvPr id="10243" name="Picture 3" descr="nuklidkarte-r-proces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1125538"/>
            <a:ext cx="835342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-29696" y="5682298"/>
            <a:ext cx="65166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en-US" sz="2000" b="0" u="none" dirty="0">
                <a:solidFill>
                  <a:schemeClr val="bg1">
                    <a:lumMod val="50000"/>
                  </a:schemeClr>
                </a:solidFill>
                <a:ea typeface="MS PGothic" pitchFamily="34" charset="-128"/>
              </a:rPr>
              <a:t>- waiting point N=126: bottleneck for nucleosynthesis</a:t>
            </a:r>
          </a:p>
          <a:p>
            <a:r>
              <a:rPr lang="en-US" altLang="en-US" sz="2000" b="0" u="none" dirty="0">
                <a:solidFill>
                  <a:schemeClr val="bg1">
                    <a:lumMod val="50000"/>
                  </a:schemeClr>
                </a:solidFill>
                <a:ea typeface="MS PGothic" pitchFamily="34" charset="-128"/>
              </a:rPr>
              <a:t>  of actinides</a:t>
            </a:r>
          </a:p>
          <a:p>
            <a:r>
              <a:rPr lang="en-US" altLang="en-US" sz="2000" b="0" u="none" dirty="0">
                <a:solidFill>
                  <a:schemeClr val="bg1">
                    <a:lumMod val="50000"/>
                  </a:schemeClr>
                </a:solidFill>
                <a:ea typeface="MS PGothic" pitchFamily="34" charset="-128"/>
              </a:rPr>
              <a:t>- last region of r process </a:t>
            </a:r>
            <a:r>
              <a:rPr lang="en-US" altLang="en-US" sz="2000" b="0" u="none" dirty="0">
                <a:solidFill>
                  <a:schemeClr val="bg1">
                    <a:lumMod val="50000"/>
                  </a:schemeClr>
                </a:solidFill>
                <a:latin typeface="LMU CompatilFact" pitchFamily="2" charset="0"/>
                <a:ea typeface="MS PGothic" pitchFamily="34" charset="-128"/>
              </a:rPr>
              <a:t>‘</a:t>
            </a:r>
            <a:r>
              <a:rPr lang="en-US" altLang="en-US" sz="2000" b="0" u="none" dirty="0">
                <a:solidFill>
                  <a:schemeClr val="bg1">
                    <a:lumMod val="50000"/>
                  </a:schemeClr>
                </a:solidFill>
                <a:ea typeface="MS PGothic" pitchFamily="34" charset="-128"/>
              </a:rPr>
              <a:t>close</a:t>
            </a:r>
            <a:r>
              <a:rPr lang="en-US" altLang="en-US" sz="2000" b="0" u="none" dirty="0">
                <a:solidFill>
                  <a:schemeClr val="bg1">
                    <a:lumMod val="50000"/>
                  </a:schemeClr>
                </a:solidFill>
                <a:latin typeface="LMU CompatilFact" pitchFamily="2" charset="0"/>
                <a:ea typeface="MS PGothic" pitchFamily="34" charset="-128"/>
              </a:rPr>
              <a:t>’</a:t>
            </a:r>
            <a:r>
              <a:rPr lang="en-US" altLang="en-US" sz="2000" b="0" u="none" dirty="0">
                <a:solidFill>
                  <a:schemeClr val="bg1">
                    <a:lumMod val="50000"/>
                  </a:schemeClr>
                </a:solidFill>
                <a:ea typeface="MS PGothic" pitchFamily="34" charset="-128"/>
              </a:rPr>
              <a:t> to stability</a:t>
            </a:r>
          </a:p>
        </p:txBody>
      </p:sp>
      <p:pic>
        <p:nvPicPr>
          <p:cNvPr id="10245" name="Picture 5" descr="early-universe-cowan_sneede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389313"/>
            <a:ext cx="2757488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43884" y="978269"/>
            <a:ext cx="57695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>
              <a:buClr>
                <a:srgbClr val="CC0000"/>
              </a:buClr>
              <a:buFont typeface="Wingdings" pitchFamily="2" charset="2"/>
              <a:buChar char="Ø"/>
            </a:pPr>
            <a:r>
              <a:rPr lang="de-DE" altLang="en-US" sz="2000" b="0" u="none" dirty="0">
                <a:solidFill>
                  <a:srgbClr val="009900"/>
                </a:solidFill>
              </a:rPr>
              <a:t> r process:</a:t>
            </a:r>
            <a:r>
              <a:rPr lang="de-DE" altLang="en-US" sz="2000" b="0" u="none" dirty="0"/>
              <a:t> </a:t>
            </a:r>
          </a:p>
          <a:p>
            <a:r>
              <a:rPr lang="de-DE" altLang="en-US" sz="2000" b="0" u="none" dirty="0"/>
              <a:t>  </a:t>
            </a:r>
            <a:r>
              <a:rPr lang="de-DE" altLang="en-US" sz="2000" b="0" u="none" dirty="0">
                <a:solidFill>
                  <a:schemeClr val="bg1">
                    <a:lumMod val="50000"/>
                  </a:schemeClr>
                </a:solidFill>
              </a:rPr>
              <a:t>- path for heavy nuclei far in ‚terra incognita‘</a:t>
            </a:r>
          </a:p>
          <a:p>
            <a:r>
              <a:rPr lang="de-DE" altLang="en-US" sz="2000" b="0" u="none" dirty="0">
                <a:solidFill>
                  <a:schemeClr val="bg1">
                    <a:lumMod val="50000"/>
                  </a:schemeClr>
                </a:solidFill>
              </a:rPr>
              <a:t>  - astrophysical site(s) still unknown</a:t>
            </a:r>
            <a:r>
              <a:rPr lang="de-DE" altLang="en-US" sz="2000" b="0" u="none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endParaRPr lang="de-DE" altLang="en-US" sz="2000" b="0" u="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3355" name="Line 11"/>
          <p:cNvSpPr>
            <a:spLocks noChangeShapeType="1"/>
          </p:cNvSpPr>
          <p:nvPr/>
        </p:nvSpPr>
        <p:spPr bwMode="auto">
          <a:xfrm flipV="1">
            <a:off x="7897813" y="4503738"/>
            <a:ext cx="0" cy="2159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3356" name="Line 12"/>
          <p:cNvSpPr>
            <a:spLocks noChangeShapeType="1"/>
          </p:cNvSpPr>
          <p:nvPr/>
        </p:nvSpPr>
        <p:spPr bwMode="auto">
          <a:xfrm>
            <a:off x="7897813" y="4503738"/>
            <a:ext cx="360362" cy="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3357" name="Line 13"/>
          <p:cNvSpPr>
            <a:spLocks noChangeShapeType="1"/>
          </p:cNvSpPr>
          <p:nvPr/>
        </p:nvSpPr>
        <p:spPr bwMode="auto">
          <a:xfrm flipH="1" flipV="1">
            <a:off x="8256588" y="4503738"/>
            <a:ext cx="0" cy="2159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3362" name="Oval 18"/>
          <p:cNvSpPr>
            <a:spLocks noChangeArrowheads="1"/>
          </p:cNvSpPr>
          <p:nvPr/>
        </p:nvSpPr>
        <p:spPr bwMode="auto">
          <a:xfrm>
            <a:off x="6011863" y="3573463"/>
            <a:ext cx="360362" cy="215900"/>
          </a:xfrm>
          <a:prstGeom prst="ellipse">
            <a:avLst/>
          </a:prstGeom>
          <a:noFill/>
          <a:ln w="2540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51" name="Text Box 19"/>
          <p:cNvSpPr txBox="1">
            <a:spLocks noChangeArrowheads="1"/>
          </p:cNvSpPr>
          <p:nvPr/>
        </p:nvSpPr>
        <p:spPr bwMode="auto">
          <a:xfrm>
            <a:off x="7624763" y="4264025"/>
            <a:ext cx="908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de-DE" altLang="en-US" sz="1000" u="none">
                <a:latin typeface="Arial" pitchFamily="34" charset="0"/>
              </a:rPr>
              <a:t>Au, Pt, Ir,Os</a:t>
            </a:r>
          </a:p>
        </p:txBody>
      </p:sp>
    </p:spTree>
    <p:extLst>
      <p:ext uri="{BB962C8B-B14F-4D97-AF65-F5344CB8AC3E}">
        <p14:creationId xmlns:p14="http://schemas.microsoft.com/office/powerpoint/2010/main" val="378721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-24232"/>
            <a:ext cx="6048672" cy="4512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Fission – Fusion Mechanism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96873" y="5085184"/>
            <a:ext cx="368883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de-DE" altLang="en-US" sz="2000" b="0" u="none" baseline="30000" dirty="0">
                <a:solidFill>
                  <a:srgbClr val="CC0000"/>
                </a:solidFill>
              </a:rPr>
              <a:t>232</a:t>
            </a:r>
            <a:r>
              <a:rPr lang="de-DE" altLang="en-US" sz="2000" b="0" u="none" dirty="0">
                <a:solidFill>
                  <a:srgbClr val="CC0000"/>
                </a:solidFill>
              </a:rPr>
              <a:t>Th:</a:t>
            </a:r>
          </a:p>
          <a:p>
            <a:r>
              <a:rPr lang="de-DE" altLang="en-US" sz="2000" b="0" u="none" dirty="0">
                <a:solidFill>
                  <a:schemeClr val="bg1">
                    <a:lumMod val="50000"/>
                  </a:schemeClr>
                </a:solidFill>
              </a:rPr>
              <a:t>&lt;A</a:t>
            </a:r>
            <a:r>
              <a:rPr lang="de-DE" altLang="en-US" sz="2000" b="0" u="none" baseline="-25000" dirty="0">
                <a:solidFill>
                  <a:schemeClr val="bg1">
                    <a:lumMod val="50000"/>
                  </a:schemeClr>
                </a:solidFill>
              </a:rPr>
              <a:t>L&gt;</a:t>
            </a:r>
            <a:r>
              <a:rPr lang="de-DE" altLang="en-US" sz="2000" b="0" u="none" dirty="0">
                <a:solidFill>
                  <a:schemeClr val="bg1">
                    <a:lumMod val="50000"/>
                  </a:schemeClr>
                </a:solidFill>
              </a:rPr>
              <a:t> ~ 91, </a:t>
            </a:r>
            <a:endParaRPr lang="de-DE" altLang="en-US" sz="2000" b="0" u="none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altLang="en-US" sz="2000" b="0" u="none" dirty="0">
                <a:solidFill>
                  <a:schemeClr val="bg1">
                    <a:lumMod val="50000"/>
                  </a:schemeClr>
                </a:solidFill>
                <a:latin typeface="Symbol" pitchFamily="18" charset="2"/>
              </a:rPr>
              <a:t>  </a:t>
            </a:r>
            <a:r>
              <a:rPr lang="de-DE" altLang="en-US" sz="2000" b="0" u="none" dirty="0" smtClean="0">
                <a:solidFill>
                  <a:schemeClr val="bg1">
                    <a:lumMod val="50000"/>
                  </a:schemeClr>
                </a:solidFill>
                <a:latin typeface="Symbol" pitchFamily="18" charset="2"/>
              </a:rPr>
              <a:t>           D</a:t>
            </a:r>
            <a:r>
              <a:rPr lang="de-DE" altLang="en-US" sz="2000" b="0" u="none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de-DE" altLang="en-US" sz="2000" b="0" u="none" baseline="-25000" dirty="0" smtClean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de-DE" altLang="en-US" sz="2000" b="0" u="non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en-US" sz="2000" b="0" u="none" dirty="0">
                <a:solidFill>
                  <a:schemeClr val="bg1">
                    <a:lumMod val="50000"/>
                  </a:schemeClr>
                </a:solidFill>
              </a:rPr>
              <a:t>~ 14 amu (FWHM)</a:t>
            </a:r>
          </a:p>
          <a:p>
            <a:r>
              <a:rPr lang="de-DE" altLang="en-US" sz="2000" b="0" u="none" dirty="0"/>
              <a:t>  </a:t>
            </a:r>
            <a:r>
              <a:rPr lang="de-DE" altLang="en-US" sz="2000" b="0" u="none" dirty="0" smtClean="0"/>
              <a:t>        </a:t>
            </a:r>
            <a:r>
              <a:rPr lang="de-DE" altLang="en-US" sz="2000" b="0" u="none" dirty="0" smtClean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de-DE" altLang="en-US" sz="2000" b="0" u="none" dirty="0" smtClean="0">
                <a:solidFill>
                  <a:srgbClr val="C00000"/>
                </a:solidFill>
              </a:rPr>
              <a:t>AL </a:t>
            </a:r>
            <a:r>
              <a:rPr lang="de-DE" altLang="en-US" sz="2000" b="0" u="none" dirty="0">
                <a:solidFill>
                  <a:srgbClr val="C00000"/>
                </a:solidFill>
              </a:rPr>
              <a:t>~ 22 amu (10%)</a:t>
            </a:r>
          </a:p>
          <a:p>
            <a:r>
              <a:rPr lang="de-DE" altLang="en-US" sz="2000" b="0" u="none" dirty="0">
                <a:solidFill>
                  <a:schemeClr val="bg1">
                    <a:lumMod val="50000"/>
                  </a:schemeClr>
                </a:solidFill>
              </a:rPr>
              <a:t>&lt;Z</a:t>
            </a:r>
            <a:r>
              <a:rPr lang="de-DE" altLang="en-US" sz="2000" b="0" u="none" baseline="-25000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de-DE" altLang="en-US" sz="2000" b="0" u="none" dirty="0">
                <a:solidFill>
                  <a:schemeClr val="bg1">
                    <a:lumMod val="50000"/>
                  </a:schemeClr>
                </a:solidFill>
              </a:rPr>
              <a:t>&gt; ~ 37.5   (Rb,Sr)</a:t>
            </a:r>
          </a:p>
        </p:txBody>
      </p: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1401162" y="2947284"/>
            <a:ext cx="3170838" cy="2785972"/>
            <a:chOff x="3061" y="527"/>
            <a:chExt cx="1357" cy="1262"/>
          </a:xfrm>
        </p:grpSpPr>
        <p:pic>
          <p:nvPicPr>
            <p:cNvPr id="9" name="Picture 12" descr="fissionyield-235u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527"/>
              <a:ext cx="1357" cy="1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3424" y="1022"/>
              <a:ext cx="2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r>
                <a:rPr lang="de-DE" altLang="en-US" sz="2000" b="0" u="none">
                  <a:solidFill>
                    <a:srgbClr val="CC0000"/>
                  </a:solidFill>
                  <a:latin typeface="Arial" pitchFamily="34" charset="0"/>
                </a:rPr>
                <a:t>F</a:t>
              </a:r>
              <a:r>
                <a:rPr lang="de-DE" altLang="en-US" sz="2000" b="0" u="none" baseline="-25000">
                  <a:solidFill>
                    <a:srgbClr val="CC0000"/>
                  </a:solidFill>
                  <a:latin typeface="Arial" pitchFamily="34" charset="0"/>
                </a:rPr>
                <a:t>L</a:t>
              </a:r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3878" y="1026"/>
              <a:ext cx="28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r>
                <a:rPr lang="de-DE" altLang="en-US" sz="2000" b="0" u="none" dirty="0">
                  <a:solidFill>
                    <a:srgbClr val="CC0000"/>
                  </a:solidFill>
                  <a:latin typeface="Arial" pitchFamily="34" charset="0"/>
                </a:rPr>
                <a:t>F</a:t>
              </a:r>
              <a:r>
                <a:rPr lang="de-DE" altLang="en-US" sz="2000" b="0" u="none" baseline="-25000" dirty="0">
                  <a:solidFill>
                    <a:srgbClr val="CC0000"/>
                  </a:solidFill>
                  <a:latin typeface="Arial" pitchFamily="34" charset="0"/>
                </a:rPr>
                <a:t>H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2226" y="3587010"/>
            <a:ext cx="1489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Mass distribution</a:t>
            </a:r>
          </a:p>
          <a:p>
            <a:r>
              <a:rPr lang="en-GB" sz="1400" b="1" dirty="0" smtClean="0">
                <a:solidFill>
                  <a:srgbClr val="C00000"/>
                </a:solidFill>
              </a:rPr>
              <a:t>in </a:t>
            </a:r>
            <a:r>
              <a:rPr lang="en-GB" sz="1400" b="1" dirty="0" err="1" smtClean="0">
                <a:solidFill>
                  <a:srgbClr val="C00000"/>
                </a:solidFill>
              </a:rPr>
              <a:t>Th</a:t>
            </a:r>
            <a:r>
              <a:rPr lang="en-GB" sz="1400" b="1" dirty="0" smtClean="0">
                <a:solidFill>
                  <a:srgbClr val="C00000"/>
                </a:solidFill>
              </a:rPr>
              <a:t> fission</a:t>
            </a:r>
            <a:endParaRPr lang="en-GB" sz="1400" b="1" dirty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5" b="2612"/>
          <a:stretch/>
        </p:blipFill>
        <p:spPr bwMode="auto">
          <a:xfrm>
            <a:off x="4954076" y="2467461"/>
            <a:ext cx="4152900" cy="42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31" y="457483"/>
            <a:ext cx="5904656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/>
          <p:cNvSpPr/>
          <p:nvPr/>
        </p:nvSpPr>
        <p:spPr>
          <a:xfrm>
            <a:off x="6931599" y="6371128"/>
            <a:ext cx="2155513" cy="3443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48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013232" y="6350"/>
            <a:ext cx="4452373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In-flight Separator for ELI-NP</a:t>
            </a:r>
            <a:endParaRPr lang="de-DE" sz="1800" b="1" u="none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584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27261" r="11427" b="21657"/>
          <a:stretch>
            <a:fillRect/>
          </a:stretch>
        </p:blipFill>
        <p:spPr bwMode="auto">
          <a:xfrm>
            <a:off x="54697" y="1340768"/>
            <a:ext cx="89630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3"/>
          <p:cNvSpPr txBox="1">
            <a:spLocks noChangeArrowheads="1"/>
          </p:cNvSpPr>
          <p:nvPr/>
        </p:nvSpPr>
        <p:spPr bwMode="auto">
          <a:xfrm>
            <a:off x="1169988" y="692696"/>
            <a:ext cx="6181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2000" b="0" u="none" dirty="0">
                <a:solidFill>
                  <a:schemeClr val="bg1">
                    <a:lumMod val="50000"/>
                  </a:schemeClr>
                </a:solidFill>
              </a:rPr>
              <a:t>concept proposed by H. </a:t>
            </a:r>
            <a:r>
              <a:rPr lang="en-US" altLang="de-DE" sz="2000" b="0" u="none" dirty="0" err="1">
                <a:solidFill>
                  <a:schemeClr val="bg1">
                    <a:lumMod val="50000"/>
                  </a:schemeClr>
                </a:solidFill>
              </a:rPr>
              <a:t>Geissel</a:t>
            </a:r>
            <a:r>
              <a:rPr lang="en-US" altLang="de-DE" sz="2000" b="0" u="none" dirty="0">
                <a:solidFill>
                  <a:schemeClr val="bg1">
                    <a:lumMod val="50000"/>
                  </a:schemeClr>
                </a:solidFill>
              </a:rPr>
              <a:t> (GSI/U Giessen</a:t>
            </a:r>
            <a:r>
              <a:rPr lang="en-US" altLang="de-DE" sz="2000" b="0" u="none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de-DE" altLang="de-DE" sz="2000" b="0" u="none" dirty="0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de-DE" altLang="de-DE" sz="2000" b="0" u="none" dirty="0" smtClean="0">
                <a:solidFill>
                  <a:schemeClr val="bg1">
                    <a:lumMod val="50000"/>
                  </a:schemeClr>
                </a:solidFill>
              </a:rPr>
              <a:t>or separation of nuclei of interest from all other</a:t>
            </a:r>
          </a:p>
          <a:p>
            <a:r>
              <a:rPr lang="de-DE" altLang="de-DE" sz="2000" b="0" u="none" dirty="0" smtClean="0">
                <a:solidFill>
                  <a:schemeClr val="bg1">
                    <a:lumMod val="50000"/>
                  </a:schemeClr>
                </a:solidFill>
              </a:rPr>
              <a:t> accelerated particles and reaction products</a:t>
            </a:r>
            <a:endParaRPr lang="en-US" altLang="de-DE" sz="2000" b="0" u="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8739188" y="6516688"/>
            <a:ext cx="441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800" b="0" u="none">
                <a:latin typeface="Arial" pitchFamily="34" charset="0"/>
                <a:cs typeface="Arial" pitchFamily="34" charset="0"/>
              </a:rPr>
              <a:t>28</a:t>
            </a:r>
            <a:endParaRPr lang="de-DE" altLang="de-DE" sz="1800" b="0" u="none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39552" y="5501025"/>
            <a:ext cx="67124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2000" u="none" dirty="0" smtClean="0">
                <a:solidFill>
                  <a:srgbClr val="0070C0"/>
                </a:solidFill>
                <a:latin typeface="+mn-lt"/>
              </a:rPr>
              <a:t>Measuring basic properties of N~126 nuclei:      masses</a:t>
            </a:r>
          </a:p>
          <a:p>
            <a:r>
              <a:rPr lang="en-US" altLang="de-DE" sz="2000" u="none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de-DE" sz="2000" u="none" dirty="0" smtClean="0">
                <a:solidFill>
                  <a:srgbClr val="0070C0"/>
                </a:solidFill>
                <a:latin typeface="+mn-lt"/>
              </a:rPr>
              <a:t>                                                                                       lifetimes</a:t>
            </a:r>
          </a:p>
          <a:p>
            <a:r>
              <a:rPr lang="en-US" altLang="de-DE" sz="2000" u="none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de-DE" sz="2000" u="none" dirty="0" smtClean="0">
                <a:solidFill>
                  <a:srgbClr val="0070C0"/>
                </a:solidFill>
                <a:latin typeface="+mn-lt"/>
              </a:rPr>
              <a:t>                                                                                       decay modes </a:t>
            </a:r>
            <a:endParaRPr lang="de-DE" altLang="de-DE" sz="2000" u="none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370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219200"/>
            <a:ext cx="9144000" cy="5540375"/>
          </a:xfrm>
          <a:prstGeom prst="rect">
            <a:avLst/>
          </a:prstGeom>
          <a:solidFill>
            <a:srgbClr val="FFFF00">
              <a:alpha val="50195"/>
            </a:srgbClr>
          </a:solidFill>
        </p:spPr>
      </p:pic>
      <p:sp>
        <p:nvSpPr>
          <p:cNvPr id="5" name="Oval Callout 4"/>
          <p:cNvSpPr>
            <a:spLocks noChangeArrowheads="1"/>
          </p:cNvSpPr>
          <p:nvPr/>
        </p:nvSpPr>
        <p:spPr bwMode="auto">
          <a:xfrm>
            <a:off x="7092950" y="3124200"/>
            <a:ext cx="1727200" cy="892175"/>
          </a:xfrm>
          <a:prstGeom prst="wedgeEllipseCallout">
            <a:avLst>
              <a:gd name="adj1" fmla="val -78125"/>
              <a:gd name="adj2" fmla="val -24731"/>
            </a:avLst>
          </a:prstGeom>
          <a:solidFill>
            <a:srgbClr val="FFFF00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cs typeface="Arial" pitchFamily="34" charset="0"/>
              </a:rPr>
              <a:t>ELI</a:t>
            </a:r>
            <a:r>
              <a:rPr lang="ro-RO" sz="2400" b="1" dirty="0">
                <a:solidFill>
                  <a:srgbClr val="0070C0"/>
                </a:solidFill>
                <a:cs typeface="Arial" pitchFamily="34" charset="0"/>
              </a:rPr>
              <a:t>-NP</a:t>
            </a:r>
            <a:endParaRPr lang="en-US" sz="2400" b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6227762" y="1196975"/>
            <a:ext cx="1944637" cy="1690688"/>
          </a:xfrm>
          <a:prstGeom prst="wedgeRoundRectCallout">
            <a:avLst>
              <a:gd name="adj1" fmla="val -26066"/>
              <a:gd name="adj2" fmla="val -50322"/>
              <a:gd name="adj3" fmla="val 16667"/>
            </a:avLst>
          </a:prstGeom>
          <a:solidFill>
            <a:srgbClr val="FFFF99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12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IFIN-HH</a:t>
            </a:r>
            <a:endParaRPr lang="en-US" sz="1200" b="1" dirty="0">
              <a:solidFill>
                <a:srgbClr val="1F497D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Tandem accelerators Cyclotrons</a:t>
            </a:r>
          </a:p>
          <a:p>
            <a:pPr algn="ctr">
              <a:defRPr/>
            </a:pPr>
            <a:r>
              <a:rPr lang="el-GR" sz="1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– Irradiator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Advanced Detectors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Biophysics 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Environmental Physics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Radioisotopes</a:t>
            </a:r>
          </a:p>
          <a:p>
            <a:pPr algn="ctr">
              <a:defRPr/>
            </a:pPr>
            <a:endParaRPr lang="en-US" sz="1200" b="1" dirty="0">
              <a:solidFill>
                <a:prstClr val="white">
                  <a:lumMod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1600" b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323850" y="2338388"/>
            <a:ext cx="1449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000"/>
                </a:solidFill>
                <a:cs typeface="Arial" pitchFamily="34" charset="0"/>
              </a:rPr>
              <a:t>ring rail/road</a:t>
            </a:r>
          </a:p>
        </p:txBody>
      </p:sp>
      <p:sp>
        <p:nvSpPr>
          <p:cNvPr id="9" name="Up Arrow 8"/>
          <p:cNvSpPr/>
          <p:nvPr/>
        </p:nvSpPr>
        <p:spPr>
          <a:xfrm>
            <a:off x="2743200" y="1546225"/>
            <a:ext cx="228600" cy="381000"/>
          </a:xfrm>
          <a:prstGeom prst="upArrow">
            <a:avLst>
              <a:gd name="adj1" fmla="val 50000"/>
              <a:gd name="adj2" fmla="val 4662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343" name="TextBox 9"/>
          <p:cNvSpPr txBox="1">
            <a:spLocks noChangeArrowheads="1"/>
          </p:cNvSpPr>
          <p:nvPr/>
        </p:nvSpPr>
        <p:spPr bwMode="auto">
          <a:xfrm>
            <a:off x="1123950" y="1570038"/>
            <a:ext cx="161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000"/>
                </a:solidFill>
                <a:cs typeface="Arial" pitchFamily="34" charset="0"/>
              </a:rPr>
              <a:t>BUCHAREST</a:t>
            </a:r>
          </a:p>
        </p:txBody>
      </p:sp>
      <p:sp>
        <p:nvSpPr>
          <p:cNvPr id="11" name="Left-Right Arrow 10"/>
          <p:cNvSpPr/>
          <p:nvPr/>
        </p:nvSpPr>
        <p:spPr>
          <a:xfrm>
            <a:off x="684213" y="2205038"/>
            <a:ext cx="682625" cy="2286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345" name="Rectangle 4"/>
          <p:cNvSpPr>
            <a:spLocks noChangeArrowheads="1"/>
          </p:cNvSpPr>
          <p:nvPr/>
        </p:nvSpPr>
        <p:spPr bwMode="auto">
          <a:xfrm>
            <a:off x="179388" y="-60325"/>
            <a:ext cx="89646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Bucharest-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Magurele</a:t>
            </a:r>
            <a:endParaRPr lang="en-US" sz="3200" b="1" i="1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National Physics Institutes</a:t>
            </a:r>
          </a:p>
        </p:txBody>
      </p:sp>
      <p:sp>
        <p:nvSpPr>
          <p:cNvPr id="16" name="Oval 15"/>
          <p:cNvSpPr/>
          <p:nvPr/>
        </p:nvSpPr>
        <p:spPr>
          <a:xfrm>
            <a:off x="2438400" y="4724400"/>
            <a:ext cx="1447800" cy="1371600"/>
          </a:xfrm>
          <a:prstGeom prst="ellipse">
            <a:avLst/>
          </a:prstGeom>
          <a:noFill/>
          <a:ln w="412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ounded Rectangular Callout 12"/>
          <p:cNvSpPr>
            <a:spLocks noChangeArrowheads="1"/>
          </p:cNvSpPr>
          <p:nvPr/>
        </p:nvSpPr>
        <p:spPr bwMode="auto">
          <a:xfrm>
            <a:off x="251520" y="4899025"/>
            <a:ext cx="2010668" cy="1511300"/>
          </a:xfrm>
          <a:prstGeom prst="wedgeRoundRectCallout">
            <a:avLst>
              <a:gd name="adj1" fmla="val -16654"/>
              <a:gd name="adj2" fmla="val -50424"/>
              <a:gd name="adj3" fmla="val 16667"/>
            </a:avLst>
          </a:prstGeom>
          <a:solidFill>
            <a:srgbClr val="FFFF99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1200" b="1" dirty="0">
                <a:solidFill>
                  <a:srgbClr val="0070C0"/>
                </a:solidFill>
                <a:cs typeface="Arial" pitchFamily="34" charset="0"/>
              </a:rPr>
              <a:t>Lasers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70C0"/>
                </a:solidFill>
                <a:cs typeface="Arial" pitchFamily="34" charset="0"/>
              </a:rPr>
              <a:t>Plasma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70C0"/>
                </a:solidFill>
                <a:cs typeface="Arial" pitchFamily="34" charset="0"/>
              </a:rPr>
              <a:t>Optoelectronics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70C0"/>
                </a:solidFill>
                <a:cs typeface="Arial" pitchFamily="34" charset="0"/>
              </a:rPr>
              <a:t>Material Physics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70C0"/>
                </a:solidFill>
                <a:cs typeface="Arial" pitchFamily="34" charset="0"/>
              </a:rPr>
              <a:t>Theoretical Physics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70C0"/>
                </a:solidFill>
                <a:cs typeface="Arial" pitchFamily="34" charset="0"/>
              </a:rPr>
              <a:t>Particle Physics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70C0"/>
                </a:solidFill>
                <a:cs typeface="Arial" pitchFamily="34" charset="0"/>
              </a:rPr>
              <a:t>Information Technologies</a:t>
            </a:r>
          </a:p>
        </p:txBody>
      </p:sp>
      <p:pic>
        <p:nvPicPr>
          <p:cNvPr id="14349" name="Picture 4" descr="PICT0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75" y="4651375"/>
            <a:ext cx="32512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Callout 13"/>
          <p:cNvSpPr/>
          <p:nvPr/>
        </p:nvSpPr>
        <p:spPr>
          <a:xfrm>
            <a:off x="5868144" y="4776192"/>
            <a:ext cx="1600200" cy="381000"/>
          </a:xfrm>
          <a:prstGeom prst="wedgeEllipseCallout">
            <a:avLst>
              <a:gd name="adj1" fmla="val 54436"/>
              <a:gd name="adj2" fmla="val 16665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EEECE1">
                    <a:lumMod val="50000"/>
                  </a:srgbClr>
                </a:solidFill>
              </a:rPr>
              <a:t>ELI-</a:t>
            </a:r>
            <a:r>
              <a:rPr lang="ro-RO" sz="2400" b="1" dirty="0">
                <a:solidFill>
                  <a:srgbClr val="EEECE1">
                    <a:lumMod val="50000"/>
                  </a:srgbClr>
                </a:solidFill>
              </a:rPr>
              <a:t>NP</a:t>
            </a:r>
            <a:endParaRPr lang="en-US" sz="2400" b="1" dirty="0">
              <a:solidFill>
                <a:srgbClr val="EEECE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50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19"/>
            <a:ext cx="9144000" cy="13194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Reactions in Plasma</a:t>
            </a:r>
          </a:p>
          <a:p>
            <a:pPr algn="ctr"/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of screening factor in nuclear reactions </a:t>
            </a:r>
          </a:p>
          <a:p>
            <a:pPr algn="ctr"/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astrophysical interest</a:t>
            </a:r>
          </a:p>
          <a:p>
            <a:pPr algn="ctr"/>
            <a:r>
              <a:rPr lang="en-GB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roposal of S. </a:t>
            </a:r>
            <a:r>
              <a:rPr lang="en-GB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Tudisco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– INFN-LNS (Italy)</a:t>
            </a:r>
          </a:p>
        </p:txBody>
      </p:sp>
      <p:pic>
        <p:nvPicPr>
          <p:cNvPr id="4" name="Immagine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56793"/>
            <a:ext cx="563326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72" y="2028100"/>
            <a:ext cx="3232149" cy="24479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54" y="5589240"/>
            <a:ext cx="3564531" cy="42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6"/>
          <p:cNvSpPr>
            <a:spLocks noChangeArrowheads="1"/>
          </p:cNvSpPr>
          <p:nvPr/>
        </p:nvSpPr>
        <p:spPr bwMode="auto">
          <a:xfrm>
            <a:off x="5701471" y="5183911"/>
            <a:ext cx="20313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 dirty="0"/>
              <a:t>Salpeter formula: </a:t>
            </a:r>
          </a:p>
        </p:txBody>
      </p:sp>
      <p:sp>
        <p:nvSpPr>
          <p:cNvPr id="8" name="Rettangolo 66"/>
          <p:cNvSpPr>
            <a:spLocks noChangeArrowheads="1"/>
          </p:cNvSpPr>
          <p:nvPr/>
        </p:nvSpPr>
        <p:spPr bwMode="auto">
          <a:xfrm>
            <a:off x="5609692" y="4476025"/>
            <a:ext cx="35591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 dirty="0" smtClean="0"/>
              <a:t>Extrapolation toward low energy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 dirty="0" smtClean="0"/>
              <a:t>is complicated by screening</a:t>
            </a:r>
            <a:endParaRPr lang="it-IT" altLang="en-US" sz="2000" dirty="0"/>
          </a:p>
        </p:txBody>
      </p:sp>
      <p:sp>
        <p:nvSpPr>
          <p:cNvPr id="9" name="Text Box 62"/>
          <p:cNvSpPr txBox="1">
            <a:spLocks noChangeArrowheads="1"/>
          </p:cNvSpPr>
          <p:nvPr/>
        </p:nvSpPr>
        <p:spPr bwMode="auto">
          <a:xfrm>
            <a:off x="5886699" y="1561231"/>
            <a:ext cx="29065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</a:t>
            </a:r>
            <a:r>
              <a:rPr lang="en-US" altLang="en-US" sz="1600" baseline="-25000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(E) =</a:t>
            </a:r>
            <a:r>
              <a:rPr lang="en-US" altLang="en-US" sz="1600" dirty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altLang="en-US" sz="1600" dirty="0">
                <a:latin typeface="Comic Sans MS" pitchFamily="66" charset="0"/>
                <a:sym typeface="Symbol" pitchFamily="18" charset="2"/>
              </a:rPr>
              <a:t> 1/E  </a:t>
            </a:r>
            <a:r>
              <a:rPr lang="en-US" altLang="en-US" sz="1600" dirty="0" err="1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exp</a:t>
            </a:r>
            <a:r>
              <a:rPr lang="en-US" altLang="en-US" sz="1600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(-2)  </a:t>
            </a:r>
            <a:r>
              <a:rPr lang="en-US" altLang="en-US" sz="1600" dirty="0">
                <a:solidFill>
                  <a:srgbClr val="00FF00"/>
                </a:solidFill>
                <a:latin typeface="Comic Sans MS" pitchFamily="66" charset="0"/>
                <a:sym typeface="Symbol" pitchFamily="18" charset="2"/>
              </a:rPr>
              <a:t>S(E)</a:t>
            </a:r>
            <a:r>
              <a:rPr lang="en-US" altLang="en-US" sz="1600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320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3065" y="0"/>
            <a:ext cx="7704856" cy="531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of screening factor – The method and cases</a:t>
            </a:r>
          </a:p>
        </p:txBody>
      </p:sp>
      <p:grpSp>
        <p:nvGrpSpPr>
          <p:cNvPr id="10" name="Gruppo 68"/>
          <p:cNvGrpSpPr>
            <a:grpSpLocks/>
          </p:cNvGrpSpPr>
          <p:nvPr/>
        </p:nvGrpSpPr>
        <p:grpSpPr bwMode="auto">
          <a:xfrm>
            <a:off x="430517" y="821474"/>
            <a:ext cx="4321175" cy="3023566"/>
            <a:chOff x="2411760" y="620688"/>
            <a:chExt cx="4320480" cy="3024336"/>
          </a:xfrm>
        </p:grpSpPr>
        <p:grpSp>
          <p:nvGrpSpPr>
            <p:cNvPr id="11" name="Gruppo 42"/>
            <p:cNvGrpSpPr>
              <a:grpSpLocks/>
            </p:cNvGrpSpPr>
            <p:nvPr/>
          </p:nvGrpSpPr>
          <p:grpSpPr bwMode="auto">
            <a:xfrm>
              <a:off x="2411760" y="620688"/>
              <a:ext cx="4320480" cy="3024336"/>
              <a:chOff x="467544" y="764704"/>
              <a:chExt cx="4464496" cy="3168352"/>
            </a:xfrm>
          </p:grpSpPr>
          <p:sp>
            <p:nvSpPr>
              <p:cNvPr id="17" name="Rettangolo 34"/>
              <p:cNvSpPr>
                <a:spLocks noChangeArrowheads="1"/>
              </p:cNvSpPr>
              <p:nvPr/>
            </p:nvSpPr>
            <p:spPr bwMode="auto">
              <a:xfrm>
                <a:off x="467544" y="764052"/>
                <a:ext cx="4464496" cy="3169004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0000FF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it-IT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18" name="Immagin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68" y="980728"/>
                <a:ext cx="3744416" cy="2808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CasellaDiTesto 54"/>
            <p:cNvSpPr txBox="1">
              <a:spLocks noChangeArrowheads="1"/>
            </p:cNvSpPr>
            <p:nvPr/>
          </p:nvSpPr>
          <p:spPr bwMode="auto">
            <a:xfrm>
              <a:off x="2483768" y="620688"/>
              <a:ext cx="12241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CA" altLang="en-US" sz="1800">
                  <a:solidFill>
                    <a:srgbClr val="0000FF"/>
                  </a:solidFill>
                </a:rPr>
                <a:t>Peta-Watts </a:t>
              </a:r>
            </a:p>
          </p:txBody>
        </p:sp>
        <p:sp>
          <p:nvSpPr>
            <p:cNvPr id="13" name="Freccia giù 55"/>
            <p:cNvSpPr>
              <a:spLocks noChangeArrowheads="1"/>
            </p:cNvSpPr>
            <p:nvPr/>
          </p:nvSpPr>
          <p:spPr bwMode="auto">
            <a:xfrm>
              <a:off x="2916504" y="1051976"/>
              <a:ext cx="142852" cy="217543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3366FF">
                <a:alpha val="32941"/>
              </a:srgbClr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CasellaDiTesto 62"/>
            <p:cNvSpPr txBox="1">
              <a:spLocks noChangeArrowheads="1"/>
            </p:cNvSpPr>
            <p:nvPr/>
          </p:nvSpPr>
          <p:spPr bwMode="auto">
            <a:xfrm>
              <a:off x="4860032" y="3140968"/>
              <a:ext cx="1163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200"/>
                <a:t>10</a:t>
              </a:r>
              <a:r>
                <a:rPr lang="it-IT" altLang="en-US" sz="1200" baseline="30000"/>
                <a:t>18</a:t>
              </a:r>
              <a:r>
                <a:rPr lang="it-IT" altLang="en-US" sz="1200"/>
                <a:t> Atoms/cm</a:t>
              </a:r>
              <a:r>
                <a:rPr lang="it-IT" altLang="en-US" sz="1200" baseline="30000"/>
                <a:t>3</a:t>
              </a:r>
            </a:p>
          </p:txBody>
        </p:sp>
        <p:cxnSp>
          <p:nvCxnSpPr>
            <p:cNvPr id="16" name="Connettore 2 64"/>
            <p:cNvCxnSpPr>
              <a:cxnSpLocks noChangeShapeType="1"/>
            </p:cNvCxnSpPr>
            <p:nvPr/>
          </p:nvCxnSpPr>
          <p:spPr bwMode="auto">
            <a:xfrm flipH="1" flipV="1">
              <a:off x="4787866" y="3068614"/>
              <a:ext cx="144439" cy="2159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0" name="Immagine 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03" y="942239"/>
            <a:ext cx="3254375" cy="280828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291903" y="3761485"/>
            <a:ext cx="36012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Times New Roman" charset="0"/>
                <a:ea typeface="ＭＳ Ｐゴシック" charset="0"/>
              </a:rPr>
              <a:t>D.C. </a:t>
            </a:r>
            <a:r>
              <a:rPr lang="en-GB" sz="1200" dirty="0" err="1">
                <a:latin typeface="Times New Roman" charset="0"/>
                <a:ea typeface="ＭＳ Ｐゴシック" charset="0"/>
              </a:rPr>
              <a:t>Carrol</a:t>
            </a:r>
            <a:r>
              <a:rPr lang="en-GB" sz="1200" dirty="0">
                <a:latin typeface="Times New Roman" charset="0"/>
                <a:ea typeface="ＭＳ Ｐゴシック" charset="0"/>
              </a:rPr>
              <a:t> et al., New J. of Phys. 12 (2010) 045020</a:t>
            </a:r>
            <a:endParaRPr lang="en-GB" sz="1200" dirty="0"/>
          </a:p>
        </p:txBody>
      </p:sp>
      <p:sp>
        <p:nvSpPr>
          <p:cNvPr id="22" name="Rettangolo 87"/>
          <p:cNvSpPr>
            <a:spLocks noChangeArrowheads="1"/>
          </p:cNvSpPr>
          <p:nvPr/>
        </p:nvSpPr>
        <p:spPr bwMode="auto">
          <a:xfrm>
            <a:off x="6686820" y="942239"/>
            <a:ext cx="12160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en-US" sz="1400" dirty="0"/>
              <a:t>6×10</a:t>
            </a:r>
            <a:r>
              <a:rPr lang="pl-PL" altLang="en-US" sz="1400" baseline="30000" dirty="0"/>
              <a:t>20</a:t>
            </a:r>
            <a:r>
              <a:rPr lang="pl-PL" altLang="en-US" sz="1400" dirty="0"/>
              <a:t> W/cm</a:t>
            </a:r>
            <a:r>
              <a:rPr lang="pl-PL" altLang="en-US" sz="1400" baseline="30000" dirty="0"/>
              <a:t>2</a:t>
            </a:r>
            <a:endParaRPr lang="it-IT" altLang="en-US" sz="1400" baseline="30000" dirty="0"/>
          </a:p>
        </p:txBody>
      </p:sp>
      <p:pic>
        <p:nvPicPr>
          <p:cNvPr id="23" name="Immagin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0" y="4071242"/>
            <a:ext cx="3096198" cy="2382094"/>
          </a:xfrm>
          <a:prstGeom prst="rect">
            <a:avLst/>
          </a:prstGeom>
          <a:noFill/>
          <a:ln w="222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magin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310" y="4071242"/>
            <a:ext cx="3015687" cy="2382094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tangolo 66"/>
          <p:cNvSpPr>
            <a:spLocks noChangeArrowheads="1"/>
          </p:cNvSpPr>
          <p:nvPr/>
        </p:nvSpPr>
        <p:spPr bwMode="auto">
          <a:xfrm>
            <a:off x="6501997" y="4359200"/>
            <a:ext cx="25268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 dirty="0" smtClean="0"/>
              <a:t>The method requires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 dirty="0" smtClean="0"/>
              <a:t>measuring high energy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 dirty="0"/>
              <a:t>n</a:t>
            </a:r>
            <a:r>
              <a:rPr lang="it-IT" altLang="en-US" sz="2000" dirty="0" smtClean="0"/>
              <a:t>eutrons.</a:t>
            </a:r>
            <a:endParaRPr lang="it-IT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850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b="-22575"/>
          <a:stretch>
            <a:fillRect/>
          </a:stretch>
        </p:blipFill>
        <p:spPr bwMode="auto">
          <a:xfrm>
            <a:off x="46694" y="4238614"/>
            <a:ext cx="4211960" cy="284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76" y="3744734"/>
            <a:ext cx="4132152" cy="311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4524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96" y="936237"/>
            <a:ext cx="3702104" cy="242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991" y="989000"/>
            <a:ext cx="3686009" cy="242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06226" y="-14468"/>
            <a:ext cx="7704856" cy="531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(de-)excitations in plasma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3690" y="457200"/>
            <a:ext cx="6192688" cy="531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Proposal of </a:t>
            </a:r>
            <a:r>
              <a:rPr lang="en-GB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F.Hannachi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(CENBG)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43808" y="1010837"/>
            <a:ext cx="1576264" cy="11368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NEET observed in cold targets.</a:t>
            </a:r>
          </a:p>
          <a:p>
            <a:r>
              <a:rPr lang="en-GB" b="1" dirty="0" smtClean="0">
                <a:solidFill>
                  <a:srgbClr val="00B050"/>
                </a:solidFill>
              </a:rPr>
              <a:t>Never observed </a:t>
            </a:r>
          </a:p>
          <a:p>
            <a:r>
              <a:rPr lang="en-GB" b="1" dirty="0" smtClean="0">
                <a:solidFill>
                  <a:srgbClr val="00B050"/>
                </a:solidFill>
              </a:rPr>
              <a:t>in plasma</a:t>
            </a:r>
            <a:r>
              <a:rPr lang="en-GB" b="1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33855" y="2684432"/>
            <a:ext cx="1224136" cy="7728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b="1" dirty="0" smtClean="0">
                <a:solidFill>
                  <a:srgbClr val="0070C0"/>
                </a:solidFill>
              </a:rPr>
              <a:t>NEEC was never observed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5395" y="3562582"/>
            <a:ext cx="4525306" cy="7728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Significant changes in lifetimes are predicted in plasma conditions:</a:t>
            </a:r>
          </a:p>
        </p:txBody>
      </p:sp>
    </p:spTree>
    <p:extLst>
      <p:ext uri="{BB962C8B-B14F-4D97-AF65-F5344CB8AC3E}">
        <p14:creationId xmlns:p14="http://schemas.microsoft.com/office/powerpoint/2010/main" val="408486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3104" y="0"/>
            <a:ext cx="8301344" cy="531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excitations in plasma: </a:t>
            </a:r>
            <a:r>
              <a:rPr lang="en-GB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84m</a:t>
            </a:r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 case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2105" y="636190"/>
            <a:ext cx="9144000" cy="271096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rgbClr val="0000FF"/>
                </a:solidFill>
              </a:rPr>
              <a:t>Calculation of nuclear excitation rates by NEET and NEEC: </a:t>
            </a:r>
            <a:endParaRPr lang="en-US" sz="26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smtClean="0">
                <a:solidFill>
                  <a:srgbClr val="0000FF"/>
                </a:solidFill>
              </a:rPr>
              <a:t>    </a:t>
            </a:r>
            <a:r>
              <a:rPr lang="en-US" sz="2600" dirty="0" smtClean="0">
                <a:solidFill>
                  <a:srgbClr val="0000FF"/>
                </a:solidFill>
              </a:rPr>
              <a:t>need </a:t>
            </a:r>
            <a:r>
              <a:rPr lang="en-US" sz="2600" dirty="0" smtClean="0">
                <a:solidFill>
                  <a:srgbClr val="0000FF"/>
                </a:solidFill>
              </a:rPr>
              <a:t>of a description of the atomic states in plasmas</a:t>
            </a:r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endParaRPr lang="en-US" dirty="0" smtClean="0">
              <a:solidFill>
                <a:srgbClr val="0000FF"/>
              </a:solidFill>
            </a:endParaRPr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ISOMEX </a:t>
            </a:r>
            <a:r>
              <a:rPr lang="en-US" sz="1600" dirty="0" smtClean="0"/>
              <a:t>based on a </a:t>
            </a:r>
            <a:r>
              <a:rPr lang="en-US" sz="1600" dirty="0" smtClean="0">
                <a:solidFill>
                  <a:srgbClr val="FF0000"/>
                </a:solidFill>
              </a:rPr>
              <a:t>Relativistic Average Atom Model </a:t>
            </a:r>
            <a:r>
              <a:rPr lang="en-US" sz="1600" dirty="0" smtClean="0"/>
              <a:t>under Local Thermodynamic Equilibrium (LTE) hypothesis: all the ions in plasmas are described by one average ion</a:t>
            </a:r>
          </a:p>
          <a:p>
            <a:pPr lvl="1"/>
            <a:r>
              <a:rPr lang="en-US" sz="1600" dirty="0" smtClean="0"/>
              <a:t>New model developed at CENBG</a:t>
            </a:r>
            <a:endParaRPr lang="en-US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859027" y="1531165"/>
            <a:ext cx="7745421" cy="764610"/>
            <a:chOff x="683568" y="1274343"/>
            <a:chExt cx="7745421" cy="764610"/>
          </a:xfrm>
        </p:grpSpPr>
        <p:sp>
          <p:nvSpPr>
            <p:cNvPr id="5" name="Rectangle 4"/>
            <p:cNvSpPr/>
            <p:nvPr/>
          </p:nvSpPr>
          <p:spPr>
            <a:xfrm>
              <a:off x="2555776" y="1340768"/>
              <a:ext cx="864096" cy="648072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 smtClean="0">
                  <a:solidFill>
                    <a:srgbClr val="008000"/>
                  </a:solidFill>
                </a:rPr>
                <a:t>Atom</a:t>
              </a:r>
              <a:endParaRPr lang="fr-FR" dirty="0">
                <a:solidFill>
                  <a:srgbClr val="008000"/>
                </a:solidFill>
              </a:endParaRPr>
            </a:p>
          </p:txBody>
        </p:sp>
        <p:pic>
          <p:nvPicPr>
            <p:cNvPr id="6" name="Image 15" descr="latex-image-1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1582316"/>
              <a:ext cx="177800" cy="190500"/>
            </a:xfrm>
            <a:prstGeom prst="rect">
              <a:avLst/>
            </a:prstGeom>
          </p:spPr>
        </p:pic>
        <p:pic>
          <p:nvPicPr>
            <p:cNvPr id="7" name="Image 16" descr="latex-image-1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0264" y="1582316"/>
              <a:ext cx="177800" cy="1905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292080" y="1340768"/>
              <a:ext cx="1008112" cy="64807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0000FF"/>
                  </a:solidFill>
                </a:rPr>
                <a:t>Nucleus</a:t>
              </a:r>
              <a:endParaRPr lang="fr-FR" dirty="0">
                <a:solidFill>
                  <a:srgbClr val="0000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51920" y="1340768"/>
              <a:ext cx="1008112" cy="64807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C00000"/>
                  </a:solidFill>
                </a:rPr>
                <a:t>Plasma</a:t>
              </a:r>
              <a:endParaRPr lang="fr-FR" dirty="0">
                <a:solidFill>
                  <a:srgbClr val="C00000"/>
                </a:solidFill>
              </a:endParaRPr>
            </a:p>
          </p:txBody>
        </p:sp>
        <p:sp>
          <p:nvSpPr>
            <p:cNvPr id="10" name="Accolade fermante 20"/>
            <p:cNvSpPr/>
            <p:nvPr/>
          </p:nvSpPr>
          <p:spPr>
            <a:xfrm>
              <a:off x="6377741" y="1274343"/>
              <a:ext cx="354499" cy="764610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21"/>
            <p:cNvSpPr txBox="1"/>
            <p:nvPr/>
          </p:nvSpPr>
          <p:spPr>
            <a:xfrm>
              <a:off x="6876256" y="1454160"/>
              <a:ext cx="1552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Very</a:t>
              </a:r>
              <a:r>
                <a:rPr lang="fr-FR" dirty="0" smtClean="0"/>
                <a:t> </a:t>
              </a:r>
              <a:r>
                <a:rPr lang="fr-FR" dirty="0" err="1" smtClean="0"/>
                <a:t>difficult</a:t>
              </a:r>
              <a:r>
                <a:rPr lang="fr-FR" dirty="0" smtClean="0"/>
                <a:t> !</a:t>
              </a:r>
              <a:endParaRPr lang="fr-FR" dirty="0"/>
            </a:p>
          </p:txBody>
        </p:sp>
        <p:pic>
          <p:nvPicPr>
            <p:cNvPr id="12" name="Image 4" descr="latex-image-1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1556792"/>
              <a:ext cx="1752600" cy="266700"/>
            </a:xfrm>
            <a:prstGeom prst="rect">
              <a:avLst/>
            </a:prstGeom>
          </p:spPr>
        </p:pic>
      </p:grpSp>
      <p:sp>
        <p:nvSpPr>
          <p:cNvPr id="15" name="ZoneTexte 22"/>
          <p:cNvSpPr txBox="1"/>
          <p:nvPr/>
        </p:nvSpPr>
        <p:spPr>
          <a:xfrm>
            <a:off x="5694423" y="2910184"/>
            <a:ext cx="3054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Gosselin et al., </a:t>
            </a:r>
            <a:r>
              <a:rPr lang="fr-FR" sz="1400" dirty="0" err="1" smtClean="0"/>
              <a:t>Private</a:t>
            </a:r>
            <a:r>
              <a:rPr lang="fr-FR" sz="1400" dirty="0" smtClean="0"/>
              <a:t> Communication</a:t>
            </a:r>
            <a:endParaRPr lang="fr-FR" sz="1400" dirty="0"/>
          </a:p>
        </p:txBody>
      </p:sp>
      <p:pic>
        <p:nvPicPr>
          <p:cNvPr id="16" name="Picture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4" y="3114584"/>
            <a:ext cx="3794761" cy="191564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62202" y="5065406"/>
            <a:ext cx="5957598" cy="16021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</a:rPr>
              <a:t>Experiment proposed: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0070C0"/>
                </a:solidFill>
              </a:rPr>
              <a:t> </a:t>
            </a:r>
            <a:r>
              <a:rPr lang="en-GB" sz="1600" b="1" dirty="0" smtClean="0">
                <a:solidFill>
                  <a:srgbClr val="0070C0"/>
                </a:solidFill>
              </a:rPr>
              <a:t> one 10 PW beam used to produce</a:t>
            </a:r>
          </a:p>
          <a:p>
            <a:r>
              <a:rPr lang="en-GB" sz="1600" b="1" dirty="0">
                <a:solidFill>
                  <a:srgbClr val="0070C0"/>
                </a:solidFill>
              </a:rPr>
              <a:t> </a:t>
            </a:r>
            <a:r>
              <a:rPr lang="en-GB" sz="1600" b="1" dirty="0" smtClean="0">
                <a:solidFill>
                  <a:srgbClr val="0070C0"/>
                </a:solidFill>
              </a:rPr>
              <a:t>       isomeric state in a solid target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0070C0"/>
                </a:solidFill>
              </a:rPr>
              <a:t> </a:t>
            </a:r>
            <a:r>
              <a:rPr lang="en-GB" sz="1600" b="1" dirty="0" smtClean="0">
                <a:solidFill>
                  <a:srgbClr val="0070C0"/>
                </a:solidFill>
              </a:rPr>
              <a:t>one uncompressed beam focussed to</a:t>
            </a:r>
          </a:p>
          <a:p>
            <a:r>
              <a:rPr lang="en-GB" sz="1600" b="1" dirty="0">
                <a:solidFill>
                  <a:srgbClr val="0070C0"/>
                </a:solidFill>
              </a:rPr>
              <a:t> </a:t>
            </a:r>
            <a:r>
              <a:rPr lang="en-GB" sz="1600" b="1" dirty="0" smtClean="0">
                <a:solidFill>
                  <a:srgbClr val="0070C0"/>
                </a:solidFill>
              </a:rPr>
              <a:t>     10</a:t>
            </a:r>
            <a:r>
              <a:rPr lang="en-GB" sz="1600" b="1" baseline="30000" dirty="0" smtClean="0">
                <a:solidFill>
                  <a:srgbClr val="0070C0"/>
                </a:solidFill>
              </a:rPr>
              <a:t>15</a:t>
            </a:r>
            <a:r>
              <a:rPr lang="en-GB" sz="1600" b="1" dirty="0" smtClean="0">
                <a:solidFill>
                  <a:srgbClr val="0070C0"/>
                </a:solidFill>
              </a:rPr>
              <a:t> W/cm</a:t>
            </a:r>
            <a:r>
              <a:rPr lang="en-GB" sz="1600" b="1" baseline="30000" dirty="0" smtClean="0">
                <a:solidFill>
                  <a:srgbClr val="0070C0"/>
                </a:solidFill>
              </a:rPr>
              <a:t>2</a:t>
            </a:r>
            <a:r>
              <a:rPr lang="en-GB" sz="1600" b="1" dirty="0" smtClean="0">
                <a:solidFill>
                  <a:srgbClr val="0070C0"/>
                </a:solidFill>
              </a:rPr>
              <a:t> used to produce plasma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0070C0"/>
                </a:solidFill>
              </a:rPr>
              <a:t> </a:t>
            </a:r>
            <a:r>
              <a:rPr lang="en-GB" sz="1600" b="1" dirty="0" smtClean="0">
                <a:solidFill>
                  <a:srgbClr val="0070C0"/>
                </a:solidFill>
              </a:rPr>
              <a:t>measure delayed gamma from isomer</a:t>
            </a:r>
          </a:p>
          <a:p>
            <a:r>
              <a:rPr lang="en-GB" sz="1600" b="1" dirty="0">
                <a:solidFill>
                  <a:srgbClr val="0070C0"/>
                </a:solidFill>
              </a:rPr>
              <a:t> </a:t>
            </a:r>
            <a:r>
              <a:rPr lang="en-GB" sz="1600" b="1" dirty="0" smtClean="0">
                <a:solidFill>
                  <a:srgbClr val="0070C0"/>
                </a:solidFill>
              </a:rPr>
              <a:t>     de-excitation</a:t>
            </a:r>
          </a:p>
        </p:txBody>
      </p:sp>
      <p:pic>
        <p:nvPicPr>
          <p:cNvPr id="18" name="Picture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142" y="3155528"/>
            <a:ext cx="4772304" cy="3369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6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03104" y="0"/>
            <a:ext cx="8301344" cy="531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excitation in plasma: </a:t>
            </a:r>
            <a:r>
              <a:rPr lang="en-GB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case</a:t>
            </a:r>
          </a:p>
          <a:p>
            <a:pPr algn="ctr"/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Proposal of K. </a:t>
            </a:r>
            <a:r>
              <a:rPr lang="en-GB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Spohr</a:t>
            </a:r>
            <a:r>
              <a:rPr lang="en-GB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al.(SUPA)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7080" y="908720"/>
            <a:ext cx="9056920" cy="18790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b="1" dirty="0" smtClean="0"/>
              <a:t>The 1809 </a:t>
            </a:r>
            <a:r>
              <a:rPr lang="en-GB" sz="1600" b="1" dirty="0" err="1"/>
              <a:t>keV</a:t>
            </a:r>
            <a:r>
              <a:rPr lang="en-GB" sz="1600" b="1" dirty="0"/>
              <a:t> </a:t>
            </a:r>
            <a:r>
              <a:rPr lang="en-GB" sz="1600" b="1" dirty="0" smtClean="0"/>
              <a:t>gamma emission </a:t>
            </a:r>
            <a:r>
              <a:rPr lang="en-GB" sz="1600" b="1" dirty="0"/>
              <a:t>associated with the decay of </a:t>
            </a:r>
            <a:r>
              <a:rPr lang="en-GB" sz="1600" b="1" baseline="30000" dirty="0" smtClean="0"/>
              <a:t>26</a:t>
            </a:r>
            <a:r>
              <a:rPr lang="en-GB" sz="1600" b="1" dirty="0" smtClean="0"/>
              <a:t>Al ( T</a:t>
            </a:r>
            <a:r>
              <a:rPr lang="en-GB" sz="1600" b="1" baseline="-25000" dirty="0" smtClean="0"/>
              <a:t>1/2</a:t>
            </a:r>
            <a:r>
              <a:rPr lang="en-GB" sz="1600" b="1" dirty="0" smtClean="0"/>
              <a:t>=7.2×10</a:t>
            </a:r>
            <a:r>
              <a:rPr lang="en-GB" sz="1600" b="1" baseline="30000" dirty="0" smtClean="0"/>
              <a:t>5</a:t>
            </a:r>
            <a:r>
              <a:rPr lang="en-GB" sz="1600" dirty="0"/>
              <a:t> </a:t>
            </a:r>
            <a:r>
              <a:rPr lang="en-GB" sz="1600" b="1" dirty="0" smtClean="0"/>
              <a:t>y) ground </a:t>
            </a:r>
            <a:r>
              <a:rPr lang="en-GB" sz="1600" b="1" dirty="0"/>
              <a:t>state </a:t>
            </a:r>
            <a:r>
              <a:rPr lang="en-GB" sz="1600" b="1" dirty="0" smtClean="0"/>
              <a:t>was first observed gamma ray proving on-going nucleosynthesis. </a:t>
            </a:r>
            <a:endParaRPr lang="en-GB" sz="1600" b="1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b="1" dirty="0" smtClean="0"/>
              <a:t>Still highly relevant observable in astrophysics.</a:t>
            </a:r>
            <a:endParaRPr lang="en-GB" sz="1600" b="1" dirty="0"/>
          </a:p>
          <a:p>
            <a:r>
              <a:rPr lang="en-GB" sz="2000" b="1" dirty="0" smtClean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4" y="2787799"/>
            <a:ext cx="4319715" cy="407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47" y="1840422"/>
            <a:ext cx="4262754" cy="488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818" y="1840422"/>
            <a:ext cx="48812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b="1" dirty="0"/>
              <a:t>Lifetime changes in high temperature plasma  predicted </a:t>
            </a:r>
            <a:r>
              <a:rPr lang="en-GB" sz="1600" b="1" dirty="0">
                <a:solidFill>
                  <a:srgbClr val="C00000"/>
                </a:solidFill>
              </a:rPr>
              <a:t>up to a factor of </a:t>
            </a:r>
            <a:r>
              <a:rPr lang="en-GB" sz="1600" b="1" dirty="0" smtClean="0">
                <a:solidFill>
                  <a:srgbClr val="C00000"/>
                </a:solidFill>
              </a:rPr>
              <a:t>10</a:t>
            </a:r>
            <a:r>
              <a:rPr lang="en-GB" sz="1600" b="1" baseline="30000" dirty="0" smtClean="0">
                <a:solidFill>
                  <a:srgbClr val="C00000"/>
                </a:solidFill>
              </a:rPr>
              <a:t>9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 smtClean="0"/>
              <a:t>by </a:t>
            </a:r>
            <a:r>
              <a:rPr lang="en-GB" sz="1600" b="1" dirty="0" err="1"/>
              <a:t>A.Coc</a:t>
            </a:r>
            <a:r>
              <a:rPr lang="en-GB" sz="1600" b="1" dirty="0"/>
              <a:t>, </a:t>
            </a:r>
            <a:r>
              <a:rPr lang="en-GB" sz="1600" b="1" dirty="0" err="1"/>
              <a:t>M.G.Porquet</a:t>
            </a:r>
            <a:r>
              <a:rPr lang="en-GB" sz="1600" b="1" dirty="0"/>
              <a:t> F. </a:t>
            </a:r>
            <a:r>
              <a:rPr lang="en-GB" sz="1600" b="1" dirty="0" err="1"/>
              <a:t>Nowacki</a:t>
            </a:r>
            <a:r>
              <a:rPr lang="en-GB" sz="1600" b="1" dirty="0"/>
              <a:t> [PRC61(199)015801]</a:t>
            </a:r>
          </a:p>
        </p:txBody>
      </p:sp>
    </p:spTree>
    <p:extLst>
      <p:ext uri="{BB962C8B-B14F-4D97-AF65-F5344CB8AC3E}">
        <p14:creationId xmlns:p14="http://schemas.microsoft.com/office/powerpoint/2010/main" val="171101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116632"/>
            <a:ext cx="6408712" cy="6629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 b="1" dirty="0" smtClean="0">
                <a:solidFill>
                  <a:srgbClr val="00B0F0"/>
                </a:solidFill>
              </a:rPr>
              <a:t>Neutron </a:t>
            </a:r>
            <a:r>
              <a:rPr lang="en-GB" sz="3200" b="1" dirty="0" smtClean="0">
                <a:solidFill>
                  <a:srgbClr val="00B0F0"/>
                </a:solidFill>
              </a:rPr>
              <a:t>production 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" y="3140968"/>
            <a:ext cx="6232502" cy="338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1" y="779623"/>
            <a:ext cx="53244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264" y="702242"/>
            <a:ext cx="38100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6"/>
          <p:cNvSpPr>
            <a:spLocks noChangeArrowheads="1"/>
          </p:cNvSpPr>
          <p:nvPr/>
        </p:nvSpPr>
        <p:spPr bwMode="auto">
          <a:xfrm>
            <a:off x="6234847" y="3772776"/>
            <a:ext cx="272581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/>
              <a:t>M. Roth et al.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2000" dirty="0" smtClean="0"/>
              <a:t>PRL</a:t>
            </a:r>
            <a:r>
              <a:rPr lang="en-GB" sz="2000" dirty="0"/>
              <a:t> </a:t>
            </a:r>
            <a:r>
              <a:rPr lang="en-GB" sz="2000" b="1" dirty="0" smtClean="0"/>
              <a:t>110</a:t>
            </a:r>
            <a:r>
              <a:rPr lang="en-GB" sz="2000" dirty="0" smtClean="0"/>
              <a:t>, 044802</a:t>
            </a:r>
            <a:r>
              <a:rPr lang="en-GB" sz="2000" dirty="0"/>
              <a:t> (2013</a:t>
            </a:r>
            <a:r>
              <a:rPr lang="en-GB" sz="2000" dirty="0" smtClean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sz="2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2000" dirty="0" smtClean="0"/>
              <a:t>More than 10</a:t>
            </a:r>
            <a:r>
              <a:rPr lang="en-GB" sz="2000" baseline="30000" dirty="0" smtClean="0"/>
              <a:t>10</a:t>
            </a:r>
            <a:r>
              <a:rPr lang="en-GB" sz="2000" dirty="0" smtClean="0"/>
              <a:t> n/pulse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2000" dirty="0" smtClean="0"/>
              <a:t>Expected at ELI-NP</a:t>
            </a:r>
          </a:p>
        </p:txBody>
      </p:sp>
      <p:sp>
        <p:nvSpPr>
          <p:cNvPr id="8" name="Rettangolo 66"/>
          <p:cNvSpPr>
            <a:spLocks noChangeArrowheads="1"/>
          </p:cNvSpPr>
          <p:nvPr/>
        </p:nvSpPr>
        <p:spPr bwMode="auto">
          <a:xfrm>
            <a:off x="755576" y="3140968"/>
            <a:ext cx="31815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/>
              <a:t>Trident facility (Los Alamos)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3319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t="979" r="-311" b="-979"/>
          <a:stretch/>
        </p:blipFill>
        <p:spPr bwMode="auto">
          <a:xfrm>
            <a:off x="381000" y="732274"/>
            <a:ext cx="5410200" cy="2743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982" y="3609034"/>
            <a:ext cx="621030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0"/>
          <p:cNvSpPr txBox="1"/>
          <p:nvPr/>
        </p:nvSpPr>
        <p:spPr>
          <a:xfrm>
            <a:off x="1752600" y="77800"/>
            <a:ext cx="6192688" cy="531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Production in Photonuclear Reactions</a:t>
            </a:r>
            <a:endParaRPr lang="en-GB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tangolo 66"/>
          <p:cNvSpPr>
            <a:spLocks noChangeArrowheads="1"/>
          </p:cNvSpPr>
          <p:nvPr/>
        </p:nvSpPr>
        <p:spPr bwMode="auto">
          <a:xfrm>
            <a:off x="6209463" y="1828800"/>
            <a:ext cx="291778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/>
              <a:t>Proposal of I. </a:t>
            </a:r>
            <a:r>
              <a:rPr lang="en-GB" altLang="en-US" sz="2000" dirty="0" err="1" smtClean="0"/>
              <a:t>Pomerantz</a:t>
            </a:r>
            <a:r>
              <a:rPr lang="en-GB" altLang="en-US" sz="2000" dirty="0" smtClean="0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2000" dirty="0" smtClean="0"/>
              <a:t>Univ. Tel-Aviv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sz="2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2000" dirty="0" smtClean="0"/>
              <a:t>more than 10</a:t>
            </a:r>
            <a:r>
              <a:rPr lang="en-GB" sz="2000" baseline="30000" dirty="0" smtClean="0"/>
              <a:t>9</a:t>
            </a:r>
            <a:r>
              <a:rPr lang="en-GB" sz="2000" dirty="0" smtClean="0"/>
              <a:t> n/pulse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2000" dirty="0" smtClean="0"/>
              <a:t>with </a:t>
            </a:r>
            <a:r>
              <a:rPr lang="en-GB" sz="2000" b="1" dirty="0" smtClean="0">
                <a:solidFill>
                  <a:srgbClr val="00B050"/>
                </a:solidFill>
              </a:rPr>
              <a:t>50 </a:t>
            </a:r>
            <a:r>
              <a:rPr lang="en-GB" sz="2000" b="1" dirty="0" err="1" smtClean="0">
                <a:solidFill>
                  <a:srgbClr val="00B050"/>
                </a:solidFill>
              </a:rPr>
              <a:t>ps</a:t>
            </a:r>
            <a:r>
              <a:rPr lang="en-GB" sz="2000" b="1" dirty="0" smtClean="0">
                <a:solidFill>
                  <a:srgbClr val="00B050"/>
                </a:solidFill>
              </a:rPr>
              <a:t> pulse duration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2000" dirty="0"/>
              <a:t>e</a:t>
            </a:r>
            <a:r>
              <a:rPr lang="en-GB" sz="2000" dirty="0" smtClean="0"/>
              <a:t>xpected at ELI-NP</a:t>
            </a:r>
          </a:p>
        </p:txBody>
      </p:sp>
    </p:spTree>
    <p:extLst>
      <p:ext uri="{BB962C8B-B14F-4D97-AF65-F5344CB8AC3E}">
        <p14:creationId xmlns:p14="http://schemas.microsoft.com/office/powerpoint/2010/main" val="9616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93501"/>
            <a:ext cx="5472608" cy="604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 b="1" dirty="0" smtClean="0">
                <a:solidFill>
                  <a:srgbClr val="00B0F0"/>
                </a:solidFill>
              </a:rPr>
              <a:t>Laser TDR1: High B-Fields</a:t>
            </a:r>
          </a:p>
        </p:txBody>
      </p:sp>
      <p:pic>
        <p:nvPicPr>
          <p:cNvPr id="19458" name="Picture 2" descr="Photographs of a capacitor-coil target from (a) its side and (b) its fron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36" y="946560"/>
            <a:ext cx="430967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925182"/>
            <a:ext cx="3703971" cy="273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Peak normalized profile of the magnetic flux density along the path of probe, which was calculated with the initial shape of the U-turn coil used in this experiment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03" y="3658740"/>
            <a:ext cx="3990158" cy="272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6"/>
          <p:cNvSpPr>
            <a:spLocks noChangeArrowheads="1"/>
          </p:cNvSpPr>
          <p:nvPr/>
        </p:nvSpPr>
        <p:spPr bwMode="auto">
          <a:xfrm>
            <a:off x="6103502" y="4060611"/>
            <a:ext cx="294788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/>
              <a:t>All above phenomena 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/>
              <a:t>proposed to be studied </a:t>
            </a:r>
            <a:endParaRPr lang="en-GB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a</a:t>
            </a:r>
            <a:r>
              <a:rPr lang="en-GB" altLang="en-US" sz="2000" dirty="0" smtClean="0"/>
              <a:t>nd also large magnetic splitting of nuclear level.</a:t>
            </a:r>
            <a:endParaRPr lang="en-GB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000" dirty="0"/>
          </a:p>
        </p:txBody>
      </p:sp>
      <p:sp>
        <p:nvSpPr>
          <p:cNvPr id="8" name="Rettangolo 66"/>
          <p:cNvSpPr>
            <a:spLocks noChangeArrowheads="1"/>
          </p:cNvSpPr>
          <p:nvPr/>
        </p:nvSpPr>
        <p:spPr bwMode="auto">
          <a:xfrm>
            <a:off x="1691680" y="3263238"/>
            <a:ext cx="44380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 smtClean="0"/>
              <a:t>Nature Scientific Report 3 (2013)1170</a:t>
            </a:r>
            <a:endParaRPr lang="en-GB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3326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4871536" y="728537"/>
          <a:ext cx="403244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4768847" y="3913851"/>
            <a:ext cx="41399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 err="1" smtClean="0"/>
              <a:t>Bungau</a:t>
            </a:r>
            <a:r>
              <a:rPr lang="en-GB" sz="1050" dirty="0"/>
              <a:t>, Adriana, and Robert </a:t>
            </a:r>
            <a:r>
              <a:rPr lang="en-GB" sz="1050" dirty="0" err="1"/>
              <a:t>Cywinski</a:t>
            </a:r>
            <a:r>
              <a:rPr lang="en-GB" sz="1050" dirty="0"/>
              <a:t>. "Impact of the Energy of </a:t>
            </a:r>
            <a:r>
              <a:rPr lang="en-GB" sz="1050" dirty="0" smtClean="0"/>
              <a:t>the Proton </a:t>
            </a:r>
            <a:r>
              <a:rPr lang="en-GB" sz="1050" dirty="0"/>
              <a:t>Driver on </a:t>
            </a:r>
            <a:r>
              <a:rPr lang="en-GB" sz="1050" dirty="0" err="1"/>
              <a:t>Muon</a:t>
            </a:r>
            <a:r>
              <a:rPr lang="en-GB" sz="1050" dirty="0"/>
              <a:t> Production." </a:t>
            </a:r>
            <a:r>
              <a:rPr lang="en-GB" sz="1050" i="1" dirty="0"/>
              <a:t>IPAC</a:t>
            </a:r>
            <a:r>
              <a:rPr lang="en-GB" sz="1050" dirty="0"/>
              <a:t> 10 (2010): 259.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544" y="11349"/>
            <a:ext cx="8652464" cy="5486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production: </a:t>
            </a:r>
            <a:endParaRPr lang="en-GB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</a:t>
            </a:r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catalysed fusion (</a:t>
            </a:r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</a:t>
            </a:r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CF)</a:t>
            </a:r>
          </a:p>
        </p:txBody>
      </p:sp>
      <p:sp>
        <p:nvSpPr>
          <p:cNvPr id="5" name="Rectangle 4"/>
          <p:cNvSpPr/>
          <p:nvPr/>
        </p:nvSpPr>
        <p:spPr>
          <a:xfrm>
            <a:off x="-20039" y="3577550"/>
            <a:ext cx="507605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Principle of </a:t>
            </a:r>
            <a:r>
              <a:rPr lang="en-GB" sz="1600" b="1" dirty="0" smtClean="0">
                <a:sym typeface="Symbol"/>
              </a:rPr>
              <a:t></a:t>
            </a:r>
            <a:r>
              <a:rPr lang="en-GB" sz="1600" b="1" dirty="0" smtClean="0"/>
              <a:t>CF: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sz="1600" dirty="0" smtClean="0"/>
              <a:t>μ</a:t>
            </a:r>
            <a:r>
              <a:rPr lang="en-GB" sz="1600" baseline="30000" dirty="0" smtClean="0"/>
              <a:t>-</a:t>
            </a:r>
            <a:r>
              <a:rPr lang="en-GB" sz="1600" dirty="0" smtClean="0"/>
              <a:t> replaces bound electrons efficiently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in D and T atoms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600" dirty="0" smtClean="0"/>
              <a:t>Due to their larger mass (same as the mass of a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proton), it dramatically reduced the size of the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potential barrier, enabling the atomic nuclei to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come </a:t>
            </a:r>
            <a:r>
              <a:rPr lang="en-GB" sz="1600" dirty="0"/>
              <a:t>closer =&gt; enhanced fusion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600" dirty="0" smtClean="0"/>
              <a:t>Reaction chain stopped by </a:t>
            </a:r>
            <a:r>
              <a:rPr lang="el-GR" sz="1600" dirty="0" smtClean="0"/>
              <a:t>μ</a:t>
            </a:r>
            <a:r>
              <a:rPr lang="en-GB" sz="1600" baseline="30000" dirty="0" smtClean="0"/>
              <a:t>-  </a:t>
            </a:r>
            <a:r>
              <a:rPr lang="en-GB" sz="1600" dirty="0" smtClean="0"/>
              <a:t>decay (</a:t>
            </a:r>
            <a:r>
              <a:rPr lang="en-GB" sz="1600" dirty="0" smtClean="0">
                <a:sym typeface="Symbol"/>
              </a:rPr>
              <a:t></a:t>
            </a:r>
            <a:r>
              <a:rPr lang="en-GB" sz="1600" baseline="-25000" dirty="0" smtClean="0">
                <a:sym typeface="Symbol"/>
              </a:rPr>
              <a:t></a:t>
            </a:r>
            <a:r>
              <a:rPr lang="en-GB" sz="1600" dirty="0" smtClean="0">
                <a:sym typeface="Symbol"/>
              </a:rPr>
              <a:t>=</a:t>
            </a:r>
            <a:r>
              <a:rPr lang="en-GB" sz="1600" dirty="0" smtClean="0"/>
              <a:t>2.2 </a:t>
            </a:r>
            <a:r>
              <a:rPr lang="en-GB" sz="1600" dirty="0" smtClean="0">
                <a:sym typeface="Symbol"/>
              </a:rPr>
              <a:t></a:t>
            </a:r>
            <a:r>
              <a:rPr lang="en-GB" sz="1600" dirty="0" smtClean="0"/>
              <a:t>s)</a:t>
            </a:r>
          </a:p>
          <a:p>
            <a:r>
              <a:rPr lang="en-GB" sz="1600" dirty="0" smtClean="0"/>
              <a:t>      and </a:t>
            </a:r>
            <a:r>
              <a:rPr lang="en-GB" sz="1600" dirty="0"/>
              <a:t>by </a:t>
            </a:r>
            <a:r>
              <a:rPr lang="el-GR" sz="1600" dirty="0"/>
              <a:t>μ</a:t>
            </a:r>
            <a:r>
              <a:rPr lang="en-GB" sz="1600" baseline="30000" dirty="0"/>
              <a:t>-</a:t>
            </a:r>
            <a:r>
              <a:rPr lang="en-GB" sz="1600" dirty="0"/>
              <a:t> sticking on He </a:t>
            </a:r>
            <a:r>
              <a:rPr lang="en-GB" sz="1600" dirty="0" smtClean="0"/>
              <a:t>nuclei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600" dirty="0" smtClean="0"/>
              <a:t>Well studied process: </a:t>
            </a:r>
          </a:p>
          <a:p>
            <a:r>
              <a:rPr lang="en-GB" sz="1600" dirty="0" smtClean="0"/>
              <a:t>      F.C. Frank, Nature 160(1947)525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L.W. Alvarez et al. Phys. Rev. 105(1957) 1127,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</a:t>
            </a:r>
            <a:r>
              <a:rPr lang="en-US" sz="1600" dirty="0" smtClean="0"/>
              <a:t>D</a:t>
            </a:r>
            <a:r>
              <a:rPr lang="en-US" sz="1600" dirty="0"/>
              <a:t>. </a:t>
            </a:r>
            <a:r>
              <a:rPr lang="en-US" sz="1600" dirty="0" err="1"/>
              <a:t>Balin</a:t>
            </a:r>
            <a:r>
              <a:rPr lang="en-US" sz="1600" dirty="0"/>
              <a:t> et al., Phys. Part. </a:t>
            </a:r>
            <a:r>
              <a:rPr lang="en-US" sz="1600" dirty="0" err="1"/>
              <a:t>Nucl</a:t>
            </a:r>
            <a:r>
              <a:rPr lang="en-US" sz="1600" dirty="0"/>
              <a:t>. 42, 185 (2011).</a:t>
            </a:r>
            <a:endParaRPr lang="en-GB" sz="16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8" t="4363" r="9526" b="22446"/>
          <a:stretch/>
        </p:blipFill>
        <p:spPr bwMode="auto">
          <a:xfrm>
            <a:off x="108148" y="842045"/>
            <a:ext cx="4643736" cy="278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937321" y="4794261"/>
            <a:ext cx="38682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Nano-second duration </a:t>
            </a:r>
            <a:r>
              <a:rPr lang="en-GB" b="1" dirty="0" err="1" smtClean="0">
                <a:solidFill>
                  <a:srgbClr val="0070C0"/>
                </a:solidFill>
              </a:rPr>
              <a:t>moun</a:t>
            </a:r>
            <a:r>
              <a:rPr lang="en-GB" b="1" dirty="0" smtClean="0">
                <a:solidFill>
                  <a:srgbClr val="0070C0"/>
                </a:solidFill>
              </a:rPr>
              <a:t> source can be produced at 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ELI-NP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with ~400 MeV protons </a:t>
            </a:r>
          </a:p>
          <a:p>
            <a:pPr marL="355600" lvl="1" indent="-355600">
              <a:buFont typeface="Symbol" pitchFamily="18" charset="2"/>
              <a:buChar char="Þ"/>
            </a:pPr>
            <a:r>
              <a:rPr lang="en-GB" b="1" dirty="0" smtClean="0">
                <a:solidFill>
                  <a:srgbClr val="0070C0"/>
                </a:solidFill>
              </a:rPr>
              <a:t> Other applications: </a:t>
            </a:r>
          </a:p>
          <a:p>
            <a:pPr marL="0" lvl="1"/>
            <a:r>
              <a:rPr lang="en-GB" b="1" dirty="0" smtClean="0">
                <a:solidFill>
                  <a:srgbClr val="0070C0"/>
                </a:solidFill>
              </a:rPr>
              <a:t>               - </a:t>
            </a:r>
            <a:r>
              <a:rPr lang="en-GB" b="1" dirty="0" err="1" smtClean="0">
                <a:solidFill>
                  <a:srgbClr val="0070C0"/>
                </a:solidFill>
              </a:rPr>
              <a:t>muon</a:t>
            </a:r>
            <a:r>
              <a:rPr lang="en-GB" b="1" dirty="0" smtClean="0">
                <a:solidFill>
                  <a:srgbClr val="0070C0"/>
                </a:solidFill>
              </a:rPr>
              <a:t>-spin relaxation to</a:t>
            </a:r>
          </a:p>
          <a:p>
            <a:pPr marL="0" lvl="1"/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                 study hyperfine fields)</a:t>
            </a:r>
            <a:endParaRPr lang="en-GB" dirty="0" smtClean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68847" y="4311662"/>
            <a:ext cx="4205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Current </a:t>
            </a:r>
            <a:r>
              <a:rPr lang="en-GB" sz="1200" dirty="0" err="1" smtClean="0"/>
              <a:t>moun</a:t>
            </a:r>
            <a:r>
              <a:rPr lang="en-GB" sz="1200" dirty="0" smtClean="0"/>
              <a:t> facilities </a:t>
            </a:r>
            <a:r>
              <a:rPr lang="en-GB" sz="1200" dirty="0"/>
              <a:t>around the </a:t>
            </a:r>
            <a:r>
              <a:rPr lang="en-GB" sz="1200" dirty="0" smtClean="0"/>
              <a:t>world: ISIS (UK), </a:t>
            </a:r>
          </a:p>
          <a:p>
            <a:r>
              <a:rPr lang="en-GB" sz="1200" dirty="0" smtClean="0"/>
              <a:t>TRIUMF(Canada),  PSI(Switzerland), J-PARC (Japan),  JINR(Russia)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78623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-44747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Generation: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plasma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confinement</a:t>
            </a:r>
            <a:endParaRPr lang="en-GB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0" y="909360"/>
            <a:ext cx="7128792" cy="45048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05780" y="5380672"/>
            <a:ext cx="86587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Compact Magnetic Photo-Fusion (CMPF) device in open magnetic topology for high neutron flux production and study burning process in different types of fusion fuels (D-D, D-T and p-</a:t>
            </a:r>
            <a:r>
              <a:rPr lang="en-US" sz="1600" b="1" baseline="30000" dirty="0">
                <a:solidFill>
                  <a:srgbClr val="0070C0"/>
                </a:solidFill>
              </a:rPr>
              <a:t>11</a:t>
            </a:r>
            <a:r>
              <a:rPr lang="en-US" sz="1600" b="1" dirty="0">
                <a:solidFill>
                  <a:srgbClr val="0070C0"/>
                </a:solidFill>
              </a:rPr>
              <a:t>B</a:t>
            </a:r>
            <a:r>
              <a:rPr lang="en-US" sz="1600" b="1" dirty="0" smtClean="0">
                <a:solidFill>
                  <a:srgbClr val="0070C0"/>
                </a:solidFill>
              </a:rPr>
              <a:t>). Enhanced neutron production is based on trapping of </a:t>
            </a:r>
            <a:r>
              <a:rPr lang="en-US" sz="1600" b="1" dirty="0">
                <a:solidFill>
                  <a:srgbClr val="0070C0"/>
                </a:solidFill>
              </a:rPr>
              <a:t>high density </a:t>
            </a:r>
            <a:endParaRPr lang="en-US" sz="16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(</a:t>
            </a:r>
            <a:r>
              <a:rPr lang="en-US" sz="1600" b="1" dirty="0">
                <a:solidFill>
                  <a:srgbClr val="0070C0"/>
                </a:solidFill>
              </a:rPr>
              <a:t>10</a:t>
            </a:r>
            <a:r>
              <a:rPr lang="en-US" sz="1600" b="1" baseline="30000" dirty="0">
                <a:solidFill>
                  <a:srgbClr val="0070C0"/>
                </a:solidFill>
              </a:rPr>
              <a:t>18</a:t>
            </a:r>
            <a:r>
              <a:rPr lang="en-US" sz="1600" b="1" dirty="0">
                <a:solidFill>
                  <a:srgbClr val="0070C0"/>
                </a:solidFill>
              </a:rPr>
              <a:t>cm</a:t>
            </a:r>
            <a:r>
              <a:rPr lang="en-US" sz="1600" b="1" baseline="30000" dirty="0">
                <a:solidFill>
                  <a:srgbClr val="0070C0"/>
                </a:solidFill>
              </a:rPr>
              <a:t>–3</a:t>
            </a:r>
            <a:r>
              <a:rPr lang="en-US" sz="1600" b="1" dirty="0">
                <a:solidFill>
                  <a:srgbClr val="0070C0"/>
                </a:solidFill>
              </a:rPr>
              <a:t> – 10</a:t>
            </a:r>
            <a:r>
              <a:rPr lang="en-US" sz="1600" b="1" baseline="30000" dirty="0">
                <a:solidFill>
                  <a:srgbClr val="0070C0"/>
                </a:solidFill>
              </a:rPr>
              <a:t>19</a:t>
            </a:r>
            <a:r>
              <a:rPr lang="en-US" sz="1600" b="1" dirty="0">
                <a:solidFill>
                  <a:srgbClr val="0070C0"/>
                </a:solidFill>
              </a:rPr>
              <a:t>cm</a:t>
            </a:r>
            <a:r>
              <a:rPr lang="en-US" sz="1600" b="1" baseline="30000" dirty="0">
                <a:solidFill>
                  <a:srgbClr val="0070C0"/>
                </a:solidFill>
              </a:rPr>
              <a:t>–3</a:t>
            </a:r>
            <a:r>
              <a:rPr lang="en-US" sz="1600" b="1" dirty="0">
                <a:solidFill>
                  <a:srgbClr val="0070C0"/>
                </a:solidFill>
              </a:rPr>
              <a:t>) and high temperature (tens of </a:t>
            </a:r>
            <a:r>
              <a:rPr lang="en-US" sz="1600" b="1" dirty="0" err="1">
                <a:solidFill>
                  <a:srgbClr val="0070C0"/>
                </a:solidFill>
              </a:rPr>
              <a:t>keV</a:t>
            </a:r>
            <a:r>
              <a:rPr lang="en-US" sz="1600" b="1" dirty="0">
                <a:solidFill>
                  <a:srgbClr val="0070C0"/>
                </a:solidFill>
              </a:rPr>
              <a:t>) magnetized </a:t>
            </a:r>
            <a:r>
              <a:rPr lang="en-US" sz="1600" b="1" dirty="0" smtClean="0">
                <a:solidFill>
                  <a:srgbClr val="0070C0"/>
                </a:solidFill>
              </a:rPr>
              <a:t>plasmas</a:t>
            </a:r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(about </a:t>
            </a:r>
            <a:r>
              <a:rPr lang="en-US" sz="1600" b="1" dirty="0">
                <a:solidFill>
                  <a:srgbClr val="0070C0"/>
                </a:solidFill>
              </a:rPr>
              <a:t>120 T</a:t>
            </a:r>
            <a:r>
              <a:rPr lang="en-US" sz="1600" b="1" dirty="0" smtClean="0">
                <a:solidFill>
                  <a:srgbClr val="0070C0"/>
                </a:solidFill>
              </a:rPr>
              <a:t>) for duration of order of microsecond.</a:t>
            </a:r>
            <a:endParaRPr lang="en-GB" sz="1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8368" y="911360"/>
            <a:ext cx="3672408" cy="13152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Proposal of </a:t>
            </a:r>
          </a:p>
          <a:p>
            <a:pPr algn="ctr"/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</a:t>
            </a:r>
            <a:r>
              <a:rPr lang="en-GB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Moustaizis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</a:t>
            </a:r>
          </a:p>
          <a:p>
            <a:pPr algn="ctr"/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(Univ. Crete)</a:t>
            </a:r>
          </a:p>
        </p:txBody>
      </p:sp>
    </p:spTree>
    <p:extLst>
      <p:ext uri="{BB962C8B-B14F-4D97-AF65-F5344CB8AC3E}">
        <p14:creationId xmlns:p14="http://schemas.microsoft.com/office/powerpoint/2010/main" val="275588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5" name="Picture 3" descr="C:\Users\NICOLA~1\AppData\Local\Temp\Rar$DIa0.575\DSC_0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6684"/>
            <a:ext cx="5911978" cy="394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Nicolae Zamfir\Documents\ELI\pictures\Santier\ELI-NP_28aug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82823"/>
            <a:ext cx="5354732" cy="357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200" y="-101649"/>
            <a:ext cx="5602752" cy="65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lnSpc>
                <a:spcPct val="150000"/>
              </a:lnSpc>
              <a:spcAft>
                <a:spcPct val="0"/>
              </a:spcAft>
            </a:pPr>
            <a:r>
              <a:rPr lang="en-US" altLang="fr-FR" sz="2800" b="1" dirty="0" smtClean="0">
                <a:latin typeface="Helvetica Neue"/>
                <a:ea typeface="Helvetica Neue"/>
                <a:cs typeface="Helvetica Neue"/>
              </a:rPr>
              <a:t>EL-NP Buildings</a:t>
            </a:r>
            <a:r>
              <a:rPr lang="en-US" altLang="fr-FR" sz="2800" b="1" dirty="0">
                <a:latin typeface="Helvetica Neue"/>
                <a:ea typeface="Helvetica Neue"/>
                <a:cs typeface="Helvetica Neue"/>
              </a:rPr>
              <a:t>, 33000 m</a:t>
            </a:r>
            <a:r>
              <a:rPr lang="en-US" altLang="fr-FR" sz="2800" b="1" baseline="30000" dirty="0">
                <a:latin typeface="Helvetica Neue"/>
                <a:ea typeface="Helvetica Neue"/>
                <a:cs typeface="Helvetica Neue"/>
              </a:rPr>
              <a:t>2</a:t>
            </a:r>
            <a:r>
              <a:rPr lang="en-US" altLang="fr-FR" sz="2800" b="1" dirty="0">
                <a:latin typeface="Helvetica Neue"/>
                <a:ea typeface="Helvetica Neue"/>
                <a:cs typeface="Helvetica Neue"/>
              </a:rPr>
              <a:t> total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84300" y="738570"/>
            <a:ext cx="29402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lnSpc>
                <a:spcPct val="150000"/>
              </a:lnSpc>
              <a:spcAft>
                <a:spcPct val="0"/>
              </a:spcAft>
            </a:pPr>
            <a:r>
              <a:rPr lang="en-US" altLang="fr-FR" sz="2400" dirty="0">
                <a:solidFill>
                  <a:prstClr val="black"/>
                </a:solidFill>
                <a:latin typeface="Helvetica Neue"/>
                <a:ea typeface="Helvetica Neue"/>
                <a:cs typeface="Helvetica Neue"/>
              </a:rPr>
              <a:t>Experimental area, </a:t>
            </a:r>
          </a:p>
          <a:p>
            <a:pPr marL="342900" indent="-342900" fontAlgn="base">
              <a:lnSpc>
                <a:spcPct val="150000"/>
              </a:lnSpc>
              <a:spcAft>
                <a:spcPct val="0"/>
              </a:spcAft>
            </a:pPr>
            <a:r>
              <a:rPr lang="en-US" altLang="fr-FR" sz="2400" dirty="0">
                <a:solidFill>
                  <a:prstClr val="black"/>
                </a:solidFill>
                <a:latin typeface="Helvetica Neue"/>
                <a:ea typeface="Helvetica Neue"/>
                <a:cs typeface="Helvetica Neue"/>
              </a:rPr>
              <a:t>Office building, </a:t>
            </a:r>
          </a:p>
          <a:p>
            <a:pPr marL="342900" indent="-342900" fontAlgn="base">
              <a:lnSpc>
                <a:spcPct val="150000"/>
              </a:lnSpc>
              <a:spcAft>
                <a:spcPct val="0"/>
              </a:spcAft>
            </a:pPr>
            <a:r>
              <a:rPr lang="en-US" altLang="fr-FR" sz="2400" dirty="0">
                <a:solidFill>
                  <a:prstClr val="black"/>
                </a:solidFill>
                <a:latin typeface="Helvetica Neue"/>
                <a:ea typeface="Helvetica Neue"/>
                <a:cs typeface="Helvetica Neue"/>
              </a:rPr>
              <a:t>Guest house, </a:t>
            </a:r>
          </a:p>
          <a:p>
            <a:pPr marL="342900" indent="-342900" fontAlgn="base">
              <a:lnSpc>
                <a:spcPct val="150000"/>
              </a:lnSpc>
              <a:spcAft>
                <a:spcPct val="0"/>
              </a:spcAft>
            </a:pPr>
            <a:r>
              <a:rPr lang="en-US" altLang="fr-FR" sz="2400" dirty="0">
                <a:solidFill>
                  <a:prstClr val="black"/>
                </a:solidFill>
                <a:latin typeface="Helvetica Neue"/>
                <a:ea typeface="Helvetica Neue"/>
                <a:cs typeface="Helvetica Neue"/>
              </a:rPr>
              <a:t>Canteen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5236336"/>
            <a:ext cx="2908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Building to be ready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June 2016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7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0" y="123110"/>
            <a:ext cx="9793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High-density high-temperature plasma confinement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ith laser driven B-field ( </a:t>
            </a: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kTesla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nanosecond duration)</a:t>
            </a:r>
            <a:endParaRPr lang="en-GB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7650" y="6039291"/>
            <a:ext cx="3348880" cy="8187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Proposal of </a:t>
            </a:r>
          </a:p>
          <a:p>
            <a:pPr algn="ctr"/>
            <a:r>
              <a:rPr lang="en-GB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 J. Santos et al. (CELIA)</a:t>
            </a:r>
            <a:endParaRPr lang="en-GB" sz="2000" b="1" dirty="0" smtClean="0">
              <a:solidFill>
                <a:srgbClr val="00B0F0"/>
              </a:solidFill>
            </a:endParaRPr>
          </a:p>
        </p:txBody>
      </p:sp>
      <p:pic>
        <p:nvPicPr>
          <p:cNvPr id="6" name="Picture 2" descr="Photographs of a capacitor-coil target from (a) its side and (b) its fron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56" y="988726"/>
            <a:ext cx="430967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349" y="954107"/>
            <a:ext cx="4004651" cy="295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eak normalized profile of the magnetic flux density along the path of probe, which was calculated with the initial shape of the U-turn coil used in this experiment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48827"/>
            <a:ext cx="3990158" cy="272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66"/>
          <p:cNvSpPr>
            <a:spLocks noChangeArrowheads="1"/>
          </p:cNvSpPr>
          <p:nvPr/>
        </p:nvSpPr>
        <p:spPr bwMode="auto">
          <a:xfrm>
            <a:off x="1187624" y="3386476"/>
            <a:ext cx="36923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 smtClean="0"/>
              <a:t>Nature Scientific Report 3 (2013)1170</a:t>
            </a:r>
            <a:endParaRPr lang="it-IT" alt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4139952" y="3909569"/>
            <a:ext cx="48865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Application to: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B0F0"/>
                </a:solidFill>
              </a:rPr>
              <a:t>Nuclear (de-)excitation in plasma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B0F0"/>
                </a:solidFill>
              </a:rPr>
              <a:t>Nuclear reaction in plasma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B0F0"/>
                </a:solidFill>
              </a:rPr>
              <a:t>Neutron generation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baseline="30000" dirty="0" smtClean="0">
                <a:solidFill>
                  <a:srgbClr val="00B0F0"/>
                </a:solidFill>
              </a:rPr>
              <a:t>11</a:t>
            </a:r>
            <a:r>
              <a:rPr lang="en-US" sz="2000" b="1" dirty="0" smtClean="0">
                <a:solidFill>
                  <a:srgbClr val="00B0F0"/>
                </a:solidFill>
              </a:rPr>
              <a:t>B-p fusion and alpha generation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B0F0"/>
                </a:solidFill>
              </a:rPr>
              <a:t>Astrophysics,  etc.</a:t>
            </a:r>
            <a:endParaRPr lang="en-GB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4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0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Configurations for Nuclear Physics Experiments</a:t>
            </a:r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" y="1047163"/>
            <a:ext cx="3096344" cy="3498454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68" y="1047163"/>
            <a:ext cx="2952328" cy="3312368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480" y="1047163"/>
            <a:ext cx="2948340" cy="330437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5301208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Requirements: </a:t>
            </a:r>
          </a:p>
          <a:p>
            <a:pPr lvl="1"/>
            <a:r>
              <a:rPr lang="en-US" sz="2000" b="1" dirty="0" smtClean="0">
                <a:solidFill>
                  <a:srgbClr val="0070C0"/>
                </a:solidFill>
              </a:rPr>
              <a:t>- all configuration in the same interaction chamber</a:t>
            </a:r>
          </a:p>
          <a:p>
            <a:pPr lvl="1"/>
            <a:r>
              <a:rPr lang="en-US" sz="2000" b="1" dirty="0" smtClean="0">
                <a:solidFill>
                  <a:srgbClr val="0070C0"/>
                </a:solidFill>
              </a:rPr>
              <a:t>- direction of acceleration keep the same for all configurations </a:t>
            </a:r>
          </a:p>
          <a:p>
            <a:pPr lvl="1"/>
            <a:r>
              <a:rPr lang="en-US" sz="2000" b="1" dirty="0" smtClean="0">
                <a:solidFill>
                  <a:srgbClr val="0070C0"/>
                </a:solidFill>
              </a:rPr>
              <a:t>- uncompressed pulses for “red” beam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7164" y="4653457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Focal length for all parabolas: 1500 mm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2523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0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Chamber</a:t>
            </a:r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64704"/>
            <a:ext cx="8876148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70C0"/>
                </a:solidFill>
              </a:rPr>
              <a:t>Shape: Rectangular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70C0"/>
                </a:solidFill>
              </a:rPr>
              <a:t>Material: aluminium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70C0"/>
                </a:solidFill>
              </a:rPr>
              <a:t>Volume:  3</a:t>
            </a:r>
            <a:r>
              <a:rPr lang="en-GB" sz="2000" b="1" dirty="0" smtClean="0">
                <a:solidFill>
                  <a:srgbClr val="0070C0"/>
                </a:solidFill>
                <a:sym typeface="Symbol"/>
              </a:rPr>
              <a:t></a:t>
            </a:r>
            <a:r>
              <a:rPr lang="en-GB" sz="2000" b="1" dirty="0" smtClean="0">
                <a:solidFill>
                  <a:srgbClr val="0070C0"/>
                </a:solidFill>
              </a:rPr>
              <a:t>4x2 (=24)</a:t>
            </a:r>
            <a:r>
              <a:rPr lang="en-GB" sz="2000" b="1" dirty="0" smtClean="0">
                <a:solidFill>
                  <a:srgbClr val="0070C0"/>
                </a:solidFill>
                <a:sym typeface="Symbol"/>
              </a:rPr>
              <a:t></a:t>
            </a:r>
            <a:r>
              <a:rPr lang="en-GB" sz="2000" b="1" dirty="0" smtClean="0">
                <a:solidFill>
                  <a:srgbClr val="0070C0"/>
                </a:solidFill>
              </a:rPr>
              <a:t>m</a:t>
            </a:r>
            <a:r>
              <a:rPr lang="en-GB" sz="2000" b="1" baseline="30000" dirty="0" smtClean="0">
                <a:solidFill>
                  <a:srgbClr val="0070C0"/>
                </a:solidFill>
              </a:rPr>
              <a:t>3</a:t>
            </a:r>
            <a:endParaRPr lang="en-GB" sz="20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70C0"/>
                </a:solidFill>
              </a:rPr>
              <a:t>Vacuum: </a:t>
            </a:r>
          </a:p>
          <a:p>
            <a:r>
              <a:rPr lang="en-GB" sz="2000" b="1" dirty="0">
                <a:solidFill>
                  <a:srgbClr val="0070C0"/>
                </a:solidFill>
              </a:rPr>
              <a:t> </a:t>
            </a:r>
            <a:r>
              <a:rPr lang="en-GB" sz="2000" b="1" dirty="0" smtClean="0">
                <a:solidFill>
                  <a:srgbClr val="0070C0"/>
                </a:solidFill>
              </a:rPr>
              <a:t>  10</a:t>
            </a:r>
            <a:r>
              <a:rPr lang="en-GB" sz="2000" b="1" baseline="30000" dirty="0" smtClean="0">
                <a:solidFill>
                  <a:srgbClr val="0070C0"/>
                </a:solidFill>
              </a:rPr>
              <a:t>-6</a:t>
            </a:r>
            <a:r>
              <a:rPr lang="en-GB" sz="2000" b="1" dirty="0" smtClean="0">
                <a:solidFill>
                  <a:srgbClr val="0070C0"/>
                </a:solidFill>
              </a:rPr>
              <a:t> mbar (empty chamber)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70C0"/>
                </a:solidFill>
              </a:rPr>
              <a:t>Pump-down to </a:t>
            </a:r>
          </a:p>
          <a:p>
            <a:r>
              <a:rPr lang="en-GB" sz="2000" b="1" dirty="0">
                <a:solidFill>
                  <a:srgbClr val="0070C0"/>
                </a:solidFill>
              </a:rPr>
              <a:t> </a:t>
            </a:r>
            <a:r>
              <a:rPr lang="en-GB" sz="2000" b="1" dirty="0" smtClean="0">
                <a:solidFill>
                  <a:srgbClr val="0070C0"/>
                </a:solidFill>
              </a:rPr>
              <a:t>    5x10</a:t>
            </a:r>
            <a:r>
              <a:rPr lang="en-GB" sz="2000" b="1" baseline="30000" dirty="0" smtClean="0">
                <a:solidFill>
                  <a:srgbClr val="0070C0"/>
                </a:solidFill>
              </a:rPr>
              <a:t>-6</a:t>
            </a:r>
            <a:r>
              <a:rPr lang="en-GB" sz="2000" b="1" dirty="0" smtClean="0">
                <a:solidFill>
                  <a:srgbClr val="0070C0"/>
                </a:solidFill>
              </a:rPr>
              <a:t> mbar: 45 min.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70C0"/>
                </a:solidFill>
              </a:rPr>
              <a:t>Multiple flanges and ports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0070C0"/>
                </a:solidFill>
              </a:rPr>
              <a:t>Isolation of optical </a:t>
            </a:r>
            <a:r>
              <a:rPr lang="en-GB" sz="2000" b="1" dirty="0" smtClean="0">
                <a:solidFill>
                  <a:srgbClr val="0070C0"/>
                </a:solidFill>
              </a:rPr>
              <a:t>table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0070C0"/>
                </a:solidFill>
              </a:rPr>
              <a:t>Removable roof </a:t>
            </a:r>
            <a:r>
              <a:rPr lang="en-GB" sz="2000" b="1" dirty="0" smtClean="0">
                <a:solidFill>
                  <a:srgbClr val="0070C0"/>
                </a:solidFill>
              </a:rPr>
              <a:t>and</a:t>
            </a:r>
          </a:p>
          <a:p>
            <a:r>
              <a:rPr lang="en-GB" sz="2000" b="1" dirty="0">
                <a:solidFill>
                  <a:srgbClr val="0070C0"/>
                </a:solidFill>
              </a:rPr>
              <a:t> </a:t>
            </a:r>
            <a:r>
              <a:rPr lang="en-GB" sz="2000" b="1" dirty="0" smtClean="0">
                <a:solidFill>
                  <a:srgbClr val="0070C0"/>
                </a:solidFill>
              </a:rPr>
              <a:t>    side </a:t>
            </a:r>
            <a:r>
              <a:rPr lang="en-GB" sz="2000" b="1" dirty="0">
                <a:solidFill>
                  <a:srgbClr val="0070C0"/>
                </a:solidFill>
              </a:rPr>
              <a:t>flanges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b="1" dirty="0">
              <a:solidFill>
                <a:srgbClr val="0070C0"/>
              </a:solidFill>
            </a:endParaRPr>
          </a:p>
          <a:p>
            <a:endParaRPr lang="en-GB" sz="2000" b="1" dirty="0">
              <a:solidFill>
                <a:srgbClr val="0070C0"/>
              </a:solidFill>
            </a:endParaRPr>
          </a:p>
          <a:p>
            <a:r>
              <a:rPr lang="en-GB" sz="2000" b="1" dirty="0" smtClean="0">
                <a:solidFill>
                  <a:srgbClr val="0070C0"/>
                </a:solidFill>
              </a:rPr>
              <a:t> </a:t>
            </a:r>
          </a:p>
          <a:p>
            <a:endParaRPr lang="en-GB" sz="20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70C0"/>
                </a:solidFill>
              </a:rPr>
              <a:t>Access on top for target </a:t>
            </a:r>
            <a:r>
              <a:rPr lang="en-GB" sz="2000" b="1" dirty="0">
                <a:solidFill>
                  <a:srgbClr val="0070C0"/>
                </a:solidFill>
              </a:rPr>
              <a:t>exchange </a:t>
            </a:r>
            <a:r>
              <a:rPr lang="en-GB" sz="2000" b="1" dirty="0" smtClean="0">
                <a:solidFill>
                  <a:srgbClr val="0070C0"/>
                </a:solidFill>
              </a:rPr>
              <a:t>system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70C0"/>
                </a:solidFill>
              </a:rPr>
              <a:t>Internal crane for heavy equipment (mirrors) manipulation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70C0"/>
                </a:solidFill>
              </a:rPr>
              <a:t>Door for access inside through a cleanroom attached to the chamber</a:t>
            </a:r>
          </a:p>
          <a:p>
            <a:r>
              <a:rPr lang="en-GB" sz="2000" b="1" dirty="0">
                <a:solidFill>
                  <a:srgbClr val="0070C0"/>
                </a:solidFill>
              </a:rPr>
              <a:t> </a:t>
            </a:r>
            <a:r>
              <a:rPr lang="en-GB" sz="2000" b="1" dirty="0" smtClean="0">
                <a:solidFill>
                  <a:srgbClr val="0070C0"/>
                </a:solidFill>
              </a:rPr>
              <a:t>                                                                                                   (not shown)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b="1" dirty="0" smtClean="0">
              <a:solidFill>
                <a:srgbClr val="0070C0"/>
              </a:solidFill>
            </a:endParaRPr>
          </a:p>
        </p:txBody>
      </p:sp>
      <p:pic>
        <p:nvPicPr>
          <p:cNvPr id="5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20688"/>
            <a:ext cx="5348605" cy="4709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367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814" y="1006703"/>
            <a:ext cx="3312368" cy="33612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-108520" y="-86160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Systems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Target Exchange systems</a:t>
            </a:r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D:\ELI Nuclear Physics\UVT\schite\Ansamblu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8" r="28423"/>
          <a:stretch/>
        </p:blipFill>
        <p:spPr bwMode="auto">
          <a:xfrm>
            <a:off x="167868" y="784583"/>
            <a:ext cx="2448272" cy="2716425"/>
          </a:xfrm>
          <a:prstGeom prst="rect">
            <a:avLst/>
          </a:prstGeom>
          <a:noFill/>
          <a:extLst/>
        </p:spPr>
      </p:pic>
      <p:pic>
        <p:nvPicPr>
          <p:cNvPr id="5" name="Picture 4" descr="C:\Users\negoita\Downloads\IMG_087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33183"/>
            <a:ext cx="1966595" cy="1475105"/>
          </a:xfrm>
          <a:prstGeom prst="rect">
            <a:avLst/>
          </a:prstGeom>
          <a:noFill/>
          <a:extLst/>
        </p:spPr>
      </p:pic>
      <p:sp>
        <p:nvSpPr>
          <p:cNvPr id="6" name="Rectangle 5"/>
          <p:cNvSpPr/>
          <p:nvPr/>
        </p:nvSpPr>
        <p:spPr>
          <a:xfrm>
            <a:off x="-2119" y="3570812"/>
            <a:ext cx="48965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Needs for targets: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70C0"/>
                </a:solidFill>
              </a:rPr>
              <a:t>On-site fabrication and qualification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70C0"/>
                </a:solidFill>
              </a:rPr>
              <a:t>Target automatic movement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     and alignments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70C0"/>
                </a:solidFill>
              </a:rPr>
              <a:t>Tape (continuous) target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70C0"/>
                </a:solidFill>
              </a:rPr>
              <a:t>In-situ proton/carbon cleaning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70C0"/>
                </a:solidFill>
              </a:rPr>
              <a:t>Gas targets also foreseen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70C0"/>
                </a:solidFill>
              </a:rPr>
              <a:t>Second target (gas or fixed foil) </a:t>
            </a:r>
          </a:p>
          <a:p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    possible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70C0"/>
                </a:solidFill>
              </a:rPr>
              <a:t>Activated (used) targets handling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894426" y="4367993"/>
            <a:ext cx="4536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Needs Target Exchange System: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70C0"/>
                </a:solidFill>
              </a:rPr>
              <a:t>Changing target AND diagnostics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70C0"/>
                </a:solidFill>
              </a:rPr>
              <a:t>Simple: only 3 translations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70C0"/>
                </a:solidFill>
              </a:rPr>
              <a:t>Remote controlled</a:t>
            </a:r>
          </a:p>
          <a:p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    (not fully automatized)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70C0"/>
                </a:solidFill>
              </a:rPr>
              <a:t>Mounted on top to keep</a:t>
            </a:r>
          </a:p>
          <a:p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    horizontal plane for diagnostics</a:t>
            </a:r>
          </a:p>
          <a:p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    (no enough space below chamber)</a:t>
            </a:r>
          </a:p>
        </p:txBody>
      </p:sp>
    </p:spTree>
    <p:extLst>
      <p:ext uri="{BB962C8B-B14F-4D97-AF65-F5344CB8AC3E}">
        <p14:creationId xmlns:p14="http://schemas.microsoft.com/office/powerpoint/2010/main" val="412758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5035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Active and passive diagnostics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5760" y="624634"/>
            <a:ext cx="88924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70C0"/>
                </a:solidFill>
              </a:rPr>
              <a:t>A full range of active and passive detector employed by high-power laser experiments at other facilities and adapted to ELI-NP: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70C0"/>
                </a:solidFill>
              </a:rPr>
              <a:t>proton or ion spectrometers</a:t>
            </a:r>
          </a:p>
          <a:p>
            <a:pPr lvl="3"/>
            <a:r>
              <a:rPr lang="en-GB" sz="2000" b="1" dirty="0" smtClean="0">
                <a:solidFill>
                  <a:srgbClr val="0070C0"/>
                </a:solidFill>
              </a:rPr>
              <a:t>        - passive: Thomson parabola + IPs, RCF stacks</a:t>
            </a:r>
          </a:p>
          <a:p>
            <a:pPr lvl="2"/>
            <a:r>
              <a:rPr lang="en-GB" sz="2000" b="1" dirty="0" smtClean="0">
                <a:solidFill>
                  <a:srgbClr val="0070C0"/>
                </a:solidFill>
              </a:rPr>
              <a:t> 	  - active</a:t>
            </a:r>
            <a:r>
              <a:rPr lang="en-GB" sz="2000" b="1" dirty="0">
                <a:solidFill>
                  <a:srgbClr val="0070C0"/>
                </a:solidFill>
              </a:rPr>
              <a:t>: Thomson </a:t>
            </a:r>
            <a:r>
              <a:rPr lang="en-GB" sz="2000" b="1" dirty="0" smtClean="0">
                <a:solidFill>
                  <a:srgbClr val="0070C0"/>
                </a:solidFill>
              </a:rPr>
              <a:t>parabola + scintillator</a:t>
            </a:r>
          </a:p>
          <a:p>
            <a:pPr lvl="2"/>
            <a:r>
              <a:rPr lang="en-GB" sz="2000" b="1" dirty="0">
                <a:solidFill>
                  <a:srgbClr val="0070C0"/>
                </a:solidFill>
              </a:rPr>
              <a:t> </a:t>
            </a:r>
            <a:r>
              <a:rPr lang="en-GB" sz="2000" b="1" dirty="0" smtClean="0">
                <a:solidFill>
                  <a:srgbClr val="0070C0"/>
                </a:solidFill>
              </a:rPr>
              <a:t>                             (or </a:t>
            </a:r>
            <a:r>
              <a:rPr lang="en-GB" sz="2000" b="1" dirty="0" err="1" smtClean="0">
                <a:solidFill>
                  <a:srgbClr val="0070C0"/>
                </a:solidFill>
              </a:rPr>
              <a:t>MCP+screen</a:t>
            </a:r>
            <a:r>
              <a:rPr lang="en-GB" sz="2000" b="1" dirty="0" smtClean="0">
                <a:solidFill>
                  <a:srgbClr val="0070C0"/>
                </a:solidFill>
              </a:rPr>
              <a:t>) + CCD                                                                                   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70C0"/>
                </a:solidFill>
              </a:rPr>
              <a:t>gamma detectors: </a:t>
            </a:r>
          </a:p>
          <a:p>
            <a:pPr lvl="2"/>
            <a:r>
              <a:rPr lang="en-GB" sz="2000" b="1" dirty="0" smtClean="0">
                <a:solidFill>
                  <a:srgbClr val="0070C0"/>
                </a:solidFill>
              </a:rPr>
              <a:t>                - prompt spectrum</a:t>
            </a:r>
          </a:p>
          <a:p>
            <a:pPr lvl="2"/>
            <a:r>
              <a:rPr lang="en-GB" sz="2000" b="1" dirty="0">
                <a:solidFill>
                  <a:srgbClr val="0070C0"/>
                </a:solidFill>
              </a:rPr>
              <a:t> </a:t>
            </a:r>
            <a:r>
              <a:rPr lang="en-GB" sz="2000" b="1" dirty="0" smtClean="0">
                <a:solidFill>
                  <a:srgbClr val="0070C0"/>
                </a:solidFill>
              </a:rPr>
              <a:t>               - short lived states with in-situ LaBr3 scintillators</a:t>
            </a:r>
          </a:p>
          <a:p>
            <a:pPr lvl="2"/>
            <a:r>
              <a:rPr lang="en-GB" sz="2000" b="1" dirty="0" smtClean="0">
                <a:solidFill>
                  <a:srgbClr val="0070C0"/>
                </a:solidFill>
              </a:rPr>
              <a:t>	   - off-line (activation) detectors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70C0"/>
                </a:solidFill>
              </a:rPr>
              <a:t>neutron detectors: scintillators, bubble detectors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70C0"/>
                </a:solidFill>
              </a:rPr>
              <a:t>plasma diagnostics and  electromagnetic fields (Optical, THz, XUV) including fast probe beams</a:t>
            </a:r>
          </a:p>
          <a:p>
            <a:endParaRPr lang="en-GB" sz="2000" b="1" dirty="0" smtClean="0">
              <a:solidFill>
                <a:srgbClr val="0070C0"/>
              </a:solidFill>
            </a:endParaRPr>
          </a:p>
          <a:p>
            <a:r>
              <a:rPr lang="en-GB" sz="2000" b="1" dirty="0" smtClean="0">
                <a:solidFill>
                  <a:srgbClr val="0070C0"/>
                </a:solidFill>
              </a:rPr>
              <a:t>Several detectors specific to ELI-NP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70C0"/>
                </a:solidFill>
              </a:rPr>
              <a:t>Decay station with Ge detectors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70C0"/>
                </a:solidFill>
              </a:rPr>
              <a:t>Recoil separator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70C0"/>
                </a:solidFill>
              </a:rPr>
              <a:t>Stopping gas cell and RFQ and MR-TOF or Penning traps</a:t>
            </a:r>
            <a:endParaRPr lang="en-GB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4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1"/>
          <p:cNvSpPr txBox="1">
            <a:spLocks/>
          </p:cNvSpPr>
          <p:nvPr/>
        </p:nvSpPr>
        <p:spPr>
          <a:xfrm>
            <a:off x="51207" y="-79236"/>
            <a:ext cx="3899337" cy="8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GB" b="1" dirty="0" smtClean="0">
                <a:solidFill>
                  <a:srgbClr val="0070C0"/>
                </a:solidFill>
              </a:rPr>
              <a:t>In-situ gamma spectroscopy and on-line digital processing  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390" y="692696"/>
            <a:ext cx="4779896" cy="3060228"/>
            <a:chOff x="79511" y="73642"/>
            <a:chExt cx="4779896" cy="3060228"/>
          </a:xfrm>
        </p:grpSpPr>
        <p:sp>
          <p:nvSpPr>
            <p:cNvPr id="10" name="Rectangle 9"/>
            <p:cNvSpPr/>
            <p:nvPr/>
          </p:nvSpPr>
          <p:spPr>
            <a:xfrm>
              <a:off x="1378424" y="827963"/>
              <a:ext cx="232012" cy="4803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227037" y="219000"/>
              <a:ext cx="552734" cy="653243"/>
            </a:xfrm>
            <a:prstGeom prst="triangle">
              <a:avLst/>
            </a:prstGeom>
            <a:gradFill flip="none" rotWithShape="1"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lin ang="54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830026" y="353626"/>
              <a:ext cx="0" cy="38398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1173708" y="269254"/>
              <a:ext cx="436728" cy="552735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stCxn id="10" idx="2"/>
            </p:cNvCxnSpPr>
            <p:nvPr/>
          </p:nvCxnSpPr>
          <p:spPr>
            <a:xfrm rot="16200000" flipH="1">
              <a:off x="1360438" y="1442323"/>
              <a:ext cx="493173" cy="225188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9" idx="0"/>
            </p:cNvCxnSpPr>
            <p:nvPr/>
          </p:nvCxnSpPr>
          <p:spPr>
            <a:xfrm flipH="1">
              <a:off x="1192527" y="1801504"/>
              <a:ext cx="527094" cy="138499"/>
            </a:xfrm>
            <a:prstGeom prst="line">
              <a:avLst/>
            </a:prstGeom>
            <a:ln w="34925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34" idx="1"/>
            </p:cNvCxnSpPr>
            <p:nvPr/>
          </p:nvCxnSpPr>
          <p:spPr>
            <a:xfrm flipV="1">
              <a:off x="1719619" y="1770726"/>
              <a:ext cx="758517" cy="30779"/>
            </a:xfrm>
            <a:prstGeom prst="line">
              <a:avLst/>
            </a:prstGeom>
            <a:ln w="34925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65683" y="2549095"/>
              <a:ext cx="4277700" cy="584775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C00000"/>
                  </a:solidFill>
                </a:rPr>
                <a:t>TNT</a:t>
              </a:r>
              <a:r>
                <a:rPr lang="en-GB" sz="1600" dirty="0" smtClean="0"/>
                <a:t>   14 bits; 100 MS/s</a:t>
              </a:r>
            </a:p>
            <a:p>
              <a:r>
                <a:rPr lang="en-GB" sz="1600" dirty="0" smtClean="0"/>
                <a:t>with PSA optimized for  Ge detectors</a:t>
              </a:r>
              <a:endParaRPr lang="en-GB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798" y="1940003"/>
              <a:ext cx="1529458" cy="338554"/>
            </a:xfrm>
            <a:prstGeom prst="rect">
              <a:avLst/>
            </a:prstGeom>
            <a:noFill/>
            <a:ln w="317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Fast Amplifiers</a:t>
              </a:r>
              <a:endParaRPr lang="en-GB" sz="1600" dirty="0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173708" y="2274559"/>
              <a:ext cx="0" cy="274536"/>
            </a:xfrm>
            <a:prstGeom prst="line">
              <a:avLst/>
            </a:prstGeom>
            <a:ln w="34925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2478136" y="1478338"/>
              <a:ext cx="2381271" cy="584775"/>
            </a:xfrm>
            <a:prstGeom prst="rect">
              <a:avLst/>
            </a:prstGeom>
            <a:noFill/>
            <a:ln w="317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Oscilloscope</a:t>
              </a:r>
            </a:p>
            <a:p>
              <a:r>
                <a:rPr lang="en-GB" sz="1600" dirty="0" smtClean="0"/>
                <a:t>(Traces @ 250 MS/s)</a:t>
              </a:r>
              <a:endParaRPr lang="en-GB" sz="16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92238" y="759723"/>
              <a:ext cx="926857" cy="584775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LaBr</a:t>
              </a:r>
              <a:r>
                <a:rPr lang="en-GB" sz="1600" baseline="-25000" dirty="0" smtClean="0"/>
                <a:t>3</a:t>
              </a:r>
            </a:p>
            <a:p>
              <a:r>
                <a:rPr lang="en-GB" sz="1600" dirty="0" smtClean="0"/>
                <a:t>detector</a:t>
              </a:r>
              <a:endParaRPr lang="en-GB" sz="1600" dirty="0"/>
            </a:p>
          </p:txBody>
        </p:sp>
        <p:sp>
          <p:nvSpPr>
            <p:cNvPr id="38" name="Isosceles Triangle 37"/>
            <p:cNvSpPr/>
            <p:nvPr/>
          </p:nvSpPr>
          <p:spPr>
            <a:xfrm rot="16200000">
              <a:off x="830026" y="375486"/>
              <a:ext cx="343682" cy="343682"/>
            </a:xfrm>
            <a:prstGeom prst="triangl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511" y="785925"/>
              <a:ext cx="628698" cy="338554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laser</a:t>
              </a:r>
              <a:endParaRPr lang="en-GB" sz="1600" baseline="-25000" dirty="0" smtClean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4430" y="313141"/>
              <a:ext cx="697627" cy="338554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/>
                <a:t>Zr</a:t>
              </a:r>
              <a:r>
                <a:rPr lang="en-GB" sz="1600" dirty="0" smtClean="0"/>
                <a:t> foil</a:t>
              </a:r>
              <a:endParaRPr lang="en-GB" sz="16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48658" y="73642"/>
              <a:ext cx="766557" cy="338554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proton</a:t>
              </a:r>
              <a:endParaRPr lang="en-GB" sz="1600" baseline="-25000" dirty="0" smtClean="0"/>
            </a:p>
          </p:txBody>
        </p:sp>
      </p:grpSp>
      <p:pic>
        <p:nvPicPr>
          <p:cNvPr id="13314" name="Picture 2" descr="D:\ELI Nuclear Physics\experiments\laser-isomers\Figures\new_pic\tir124_122keV_bidi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546" y="4241932"/>
            <a:ext cx="4675748" cy="236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ELI Nuclear Physics\experiments\laser-isomers\poze_exp_tandem\P140314_09.19_[0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94169" y="381952"/>
            <a:ext cx="2658197" cy="199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ELI Nuclear Physics\experiments\laser-isomers\Photo exp LULI\2014-04-18 15.38.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20" y="49730"/>
            <a:ext cx="2668216" cy="200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D:\ELI Nuclear Physics\experiments\laser-isomers\Figures\new_pic\tir124_257keV_bidi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69" y="2395405"/>
            <a:ext cx="3791081" cy="196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reptunghi 2"/>
          <p:cNvSpPr/>
          <p:nvPr/>
        </p:nvSpPr>
        <p:spPr>
          <a:xfrm>
            <a:off x="2085935" y="647808"/>
            <a:ext cx="17924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33CC"/>
                </a:solidFill>
              </a:rPr>
              <a:t>LULI experiment</a:t>
            </a:r>
          </a:p>
          <a:p>
            <a:pPr algn="ctr"/>
            <a:r>
              <a:rPr lang="en-GB" sz="1600" b="1" baseline="30000" dirty="0" smtClean="0">
                <a:solidFill>
                  <a:srgbClr val="FF33CC"/>
                </a:solidFill>
              </a:rPr>
              <a:t>90</a:t>
            </a:r>
            <a:r>
              <a:rPr lang="en-GB" sz="1600" b="1" dirty="0" smtClean="0">
                <a:solidFill>
                  <a:srgbClr val="FF33CC"/>
                </a:solidFill>
              </a:rPr>
              <a:t>Zr(</a:t>
            </a:r>
            <a:r>
              <a:rPr lang="en-GB" sz="1600" b="1" dirty="0" err="1" smtClean="0">
                <a:solidFill>
                  <a:srgbClr val="FF33CC"/>
                </a:solidFill>
              </a:rPr>
              <a:t>p,n</a:t>
            </a:r>
            <a:r>
              <a:rPr lang="en-GB" sz="1600" b="1" dirty="0" smtClean="0">
                <a:solidFill>
                  <a:srgbClr val="FF33CC"/>
                </a:solidFill>
              </a:rPr>
              <a:t>)</a:t>
            </a:r>
            <a:r>
              <a:rPr lang="en-GB" sz="1600" b="1" baseline="30000" dirty="0" smtClean="0">
                <a:solidFill>
                  <a:srgbClr val="FF33CC"/>
                </a:solidFill>
              </a:rPr>
              <a:t>90</a:t>
            </a:r>
            <a:r>
              <a:rPr lang="en-GB" sz="1600" b="1" dirty="0" smtClean="0">
                <a:solidFill>
                  <a:srgbClr val="FF33CC"/>
                </a:solidFill>
              </a:rPr>
              <a:t>Nb</a:t>
            </a:r>
            <a:endParaRPr lang="en-GB" sz="1600" b="1" dirty="0">
              <a:solidFill>
                <a:srgbClr val="FF33CC"/>
              </a:solidFill>
            </a:endParaRPr>
          </a:p>
        </p:txBody>
      </p:sp>
      <p:pic>
        <p:nvPicPr>
          <p:cNvPr id="30" name="Picture 2" descr="D:\ELI Nuclear Physics\experiments\laser-isomers\Figures\new_pic\tir124_122keV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09" y="3927342"/>
            <a:ext cx="4194203" cy="284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D:\ELI Nuclear Physics\experiments\laser-isomers\Figures\new_pic\tir124_257keV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6" y="3937516"/>
            <a:ext cx="3129060" cy="154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tăText 3"/>
          <p:cNvSpPr txBox="1"/>
          <p:nvPr/>
        </p:nvSpPr>
        <p:spPr>
          <a:xfrm>
            <a:off x="3621048" y="4054753"/>
            <a:ext cx="70532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000" b="1" dirty="0" smtClean="0"/>
              <a:t>5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21897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2"/>
          <p:cNvGrpSpPr/>
          <p:nvPr/>
        </p:nvGrpSpPr>
        <p:grpSpPr>
          <a:xfrm>
            <a:off x="4900855" y="725716"/>
            <a:ext cx="3744416" cy="2378248"/>
            <a:chOff x="35496" y="1081089"/>
            <a:chExt cx="4032448" cy="273828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496" y="1081089"/>
              <a:ext cx="4032448" cy="2738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13"/>
            <p:cNvSpPr/>
            <p:nvPr/>
          </p:nvSpPr>
          <p:spPr>
            <a:xfrm>
              <a:off x="3291688" y="1452356"/>
              <a:ext cx="676542" cy="4842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19872" y="1268760"/>
              <a:ext cx="64807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21928" b="2492"/>
          <a:stretch>
            <a:fillRect/>
          </a:stretch>
        </p:blipFill>
        <p:spPr bwMode="auto">
          <a:xfrm>
            <a:off x="879130" y="703973"/>
            <a:ext cx="2808312" cy="263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3952" y="-67027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Fast Transport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ystem to the Decay Station for high resolution gamma spectroscopy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98617" y="3451332"/>
          <a:ext cx="8964488" cy="29345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7323"/>
                <a:gridCol w="4256248"/>
                <a:gridCol w="4180917"/>
              </a:tblGrid>
              <a:tr h="385897">
                <a:tc>
                  <a:txBody>
                    <a:bodyPr/>
                    <a:lstStyle/>
                    <a:p>
                      <a:pPr algn="ctr"/>
                      <a:endParaRPr lang="ro-RO" sz="1600" b="1" dirty="0">
                        <a:latin typeface="Comic Sans MS" pitchFamily="66" charset="0"/>
                      </a:endParaRPr>
                    </a:p>
                  </a:txBody>
                  <a:tcPr vert="vert27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omic Sans MS" pitchFamily="66" charset="0"/>
                        </a:rPr>
                        <a:t>Fast Tape Station  Transport System</a:t>
                      </a:r>
                      <a:endParaRPr lang="ro-RO" sz="1600" b="0" dirty="0">
                        <a:latin typeface="Comic Sans MS" pitchFamily="66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omic Sans MS" pitchFamily="66" charset="0"/>
                        </a:rPr>
                        <a:t>Gas-jet Transport System</a:t>
                      </a:r>
                      <a:endParaRPr lang="ro-RO" sz="1600" b="0" dirty="0">
                        <a:latin typeface="Comic Sans MS" pitchFamily="66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58872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1600" b="1" dirty="0" smtClean="0"/>
                        <a:t>Pro’s</a:t>
                      </a:r>
                      <a:endParaRPr lang="ro-RO" sz="1600" b="1" dirty="0"/>
                    </a:p>
                  </a:txBody>
                  <a:tcPr vert="vert270"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 Constant (measurable) transport efficiency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  No servicing required over large operating time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 Well</a:t>
                      </a:r>
                      <a:r>
                        <a:rPr lang="en-US" sz="1600" baseline="0" dirty="0" smtClean="0"/>
                        <a:t> defined transport time</a:t>
                      </a:r>
                      <a:endParaRPr lang="ro-RO" sz="1600" dirty="0"/>
                    </a:p>
                  </a:txBody>
                  <a:tcPr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  Suitable for both linear and non-linear long  transport paths (a) </a:t>
                      </a:r>
                      <a:endParaRPr lang="ro-RO" sz="1600" dirty="0"/>
                    </a:p>
                  </a:txBody>
                  <a:tcPr anchor="ctr">
                    <a:solidFill>
                      <a:srgbClr val="66FF66"/>
                    </a:solidFill>
                  </a:tcPr>
                </a:tc>
              </a:tr>
              <a:tr h="658872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1600" b="1" dirty="0" smtClean="0"/>
                        <a:t>Limitations</a:t>
                      </a:r>
                      <a:endParaRPr lang="ro-RO" sz="1600" b="1" dirty="0"/>
                    </a:p>
                  </a:txBody>
                  <a:tcPr vert="vert270" anchor="ctr">
                    <a:solidFill>
                      <a:srgbClr val="F8F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600" dirty="0" smtClean="0"/>
                        <a:t>  Tested speeds of up to 5 m/s (pre-acceleration could improve transport times)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ro-RO" sz="1600" dirty="0"/>
                    </a:p>
                  </a:txBody>
                  <a:tcPr anchor="ctr">
                    <a:solidFill>
                      <a:srgbClr val="F8FD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  Variable transport efficiency 45-65% over several running hours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  Wide distribution of the transport time  typically in the range of 0.4-1 s for a 7 m path </a:t>
                      </a:r>
                      <a:endParaRPr lang="ro-RO" sz="1600" dirty="0"/>
                    </a:p>
                  </a:txBody>
                  <a:tcPr anchor="ctr">
                    <a:solidFill>
                      <a:srgbClr val="F8FDB9"/>
                    </a:solidFill>
                  </a:tcPr>
                </a:tc>
              </a:tr>
              <a:tr h="658872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1600" b="1" dirty="0" smtClean="0"/>
                        <a:t>Con’s</a:t>
                      </a:r>
                      <a:endParaRPr lang="ro-RO" sz="1600" b="1" dirty="0"/>
                    </a:p>
                  </a:txBody>
                  <a:tcPr vert="vert270" anchor="ctr">
                    <a:solidFill>
                      <a:srgbClr val="F8937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  Mechanically challenging for transport over large distances and/or non-linear paths</a:t>
                      </a:r>
                      <a:endParaRPr lang="ro-RO" sz="1600" dirty="0"/>
                    </a:p>
                  </a:txBody>
                  <a:tcPr anchor="ctr">
                    <a:solidFill>
                      <a:srgbClr val="F8937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  Need for regular maintenance each 1-2 UT’s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  Changer the filter ?</a:t>
                      </a:r>
                      <a:endParaRPr lang="ro-RO" sz="1600" dirty="0"/>
                    </a:p>
                  </a:txBody>
                  <a:tcPr anchor="ctr">
                    <a:solidFill>
                      <a:srgbClr val="F89378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 rot="16200000">
            <a:off x="3235641" y="1895093"/>
            <a:ext cx="296743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M. </a:t>
            </a:r>
            <a:r>
              <a:rPr lang="en-US" sz="1200" dirty="0" err="1" smtClean="0"/>
              <a:t>Eibach</a:t>
            </a:r>
            <a:r>
              <a:rPr lang="en-US" sz="1200" dirty="0" smtClean="0"/>
              <a:t> et al., NIM A 613 (2010) 226</a:t>
            </a:r>
            <a:endParaRPr lang="ro-RO" sz="12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557078" y="1692512"/>
            <a:ext cx="2164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Ph. </a:t>
            </a:r>
            <a:r>
              <a:rPr lang="en-US" sz="1400" dirty="0" err="1" smtClean="0"/>
              <a:t>Dessagne</a:t>
            </a:r>
            <a:r>
              <a:rPr lang="en-US" sz="1400" dirty="0" smtClean="0"/>
              <a:t> et al., </a:t>
            </a:r>
          </a:p>
          <a:p>
            <a:r>
              <a:rPr lang="en-US" sz="1400" dirty="0" smtClean="0"/>
              <a:t>DESIR @ SPIRAL2 TDR </a:t>
            </a:r>
            <a:endParaRPr lang="ro-RO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848579" y="558823"/>
            <a:ext cx="226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C00000"/>
                </a:solidFill>
              </a:rPr>
              <a:t>Carbon clusters aerosol  </a:t>
            </a:r>
          </a:p>
          <a:p>
            <a:pPr algn="ctr"/>
            <a:r>
              <a:rPr lang="en-GB" sz="1200" b="1" dirty="0" smtClean="0">
                <a:solidFill>
                  <a:srgbClr val="C00000"/>
                </a:solidFill>
              </a:rPr>
              <a:t>(Mainz reactor)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97760" y="3171800"/>
            <a:ext cx="4338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0070C0"/>
                </a:solidFill>
              </a:rPr>
              <a:t>Other aerosol  possible:  </a:t>
            </a:r>
            <a:r>
              <a:rPr lang="en-GB" sz="1200" b="1" dirty="0" err="1" smtClean="0">
                <a:solidFill>
                  <a:srgbClr val="0070C0"/>
                </a:solidFill>
              </a:rPr>
              <a:t>NaI</a:t>
            </a:r>
            <a:r>
              <a:rPr lang="en-GB" sz="1200" b="1" dirty="0" smtClean="0">
                <a:solidFill>
                  <a:srgbClr val="0070C0"/>
                </a:solidFill>
              </a:rPr>
              <a:t> (600 °C) or PbCl</a:t>
            </a:r>
            <a:r>
              <a:rPr lang="en-GB" sz="1200" b="1" baseline="-25000" dirty="0" smtClean="0">
                <a:solidFill>
                  <a:srgbClr val="0070C0"/>
                </a:solidFill>
              </a:rPr>
              <a:t>2</a:t>
            </a:r>
            <a:r>
              <a:rPr lang="en-GB" sz="1200" b="1" dirty="0" smtClean="0">
                <a:solidFill>
                  <a:srgbClr val="0070C0"/>
                </a:solidFill>
              </a:rPr>
              <a:t> (430 °C)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58668" y="2590150"/>
            <a:ext cx="1445125" cy="4459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Filter to catch aerosols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Ge detectors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3318" y="6327828"/>
            <a:ext cx="8762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70C0"/>
                </a:solidFill>
              </a:rPr>
              <a:t>M</a:t>
            </a:r>
            <a:r>
              <a:rPr lang="en-GB" sz="1600" b="1" dirty="0" smtClean="0">
                <a:solidFill>
                  <a:srgbClr val="0070C0"/>
                </a:solidFill>
              </a:rPr>
              <a:t>ixed solution:  aerosol + tape system at ELI-NP (S.-W. Xu et al., PRC 71 (2005) 054318)</a:t>
            </a:r>
          </a:p>
        </p:txBody>
      </p:sp>
    </p:spTree>
    <p:extLst>
      <p:ext uri="{BB962C8B-B14F-4D97-AF65-F5344CB8AC3E}">
        <p14:creationId xmlns:p14="http://schemas.microsoft.com/office/powerpoint/2010/main" val="35602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 rot="16200000" flipV="1">
            <a:off x="-3335771" y="3330544"/>
            <a:ext cx="6858004" cy="196913"/>
          </a:xfrm>
          <a:prstGeom prst="rect">
            <a:avLst/>
          </a:prstGeom>
          <a:gradFill flip="none" rotWithShape="1">
            <a:gsLst>
              <a:gs pos="89000">
                <a:schemeClr val="tx2">
                  <a:lumMod val="75000"/>
                  <a:alpha val="6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TextBox 69"/>
          <p:cNvSpPr txBox="1"/>
          <p:nvPr/>
        </p:nvSpPr>
        <p:spPr>
          <a:xfrm>
            <a:off x="149064" y="37888"/>
            <a:ext cx="4407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33CC"/>
                </a:solidFill>
              </a:rPr>
              <a:t>P</a:t>
            </a:r>
            <a:r>
              <a:rPr lang="en-GB" sz="2000" b="1" dirty="0" smtClean="0">
                <a:solidFill>
                  <a:srgbClr val="FF33CC"/>
                </a:solidFill>
              </a:rPr>
              <a:t>roduction of short duration</a:t>
            </a:r>
          </a:p>
          <a:p>
            <a:pPr algn="ctr"/>
            <a:r>
              <a:rPr lang="en-GB" sz="2000" b="1" dirty="0" smtClean="0">
                <a:solidFill>
                  <a:srgbClr val="FF33CC"/>
                </a:solidFill>
              </a:rPr>
              <a:t>mono-energetic neutron pulses</a:t>
            </a:r>
          </a:p>
          <a:p>
            <a:pPr algn="ctr"/>
            <a:r>
              <a:rPr lang="en-GB" sz="2000" b="1" dirty="0">
                <a:solidFill>
                  <a:srgbClr val="FF33CC"/>
                </a:solidFill>
              </a:rPr>
              <a:t>E</a:t>
            </a:r>
            <a:r>
              <a:rPr lang="en-GB" sz="2000" b="1" dirty="0" smtClean="0">
                <a:solidFill>
                  <a:srgbClr val="FF33CC"/>
                </a:solidFill>
              </a:rPr>
              <a:t>xperiment  at  Titan/LLNL (USA)</a:t>
            </a:r>
            <a:endParaRPr lang="en-GB" sz="2000" b="1" dirty="0">
              <a:solidFill>
                <a:srgbClr val="FF33CC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86" y="1725972"/>
            <a:ext cx="8594635" cy="3835284"/>
            <a:chOff x="919415" y="3067901"/>
            <a:chExt cx="8594635" cy="3835284"/>
          </a:xfrm>
        </p:grpSpPr>
        <p:grpSp>
          <p:nvGrpSpPr>
            <p:cNvPr id="8" name="Group 7"/>
            <p:cNvGrpSpPr/>
            <p:nvPr/>
          </p:nvGrpSpPr>
          <p:grpSpPr>
            <a:xfrm>
              <a:off x="2887136" y="5157452"/>
              <a:ext cx="4445912" cy="1365033"/>
              <a:chOff x="2174117" y="2999676"/>
              <a:chExt cx="4445912" cy="1365033"/>
            </a:xfrm>
          </p:grpSpPr>
          <p:sp>
            <p:nvSpPr>
              <p:cNvPr id="54" name="Isosceles Triangle 53"/>
              <p:cNvSpPr/>
              <p:nvPr/>
            </p:nvSpPr>
            <p:spPr>
              <a:xfrm rot="5400000">
                <a:off x="3672792" y="2721435"/>
                <a:ext cx="448188" cy="1911957"/>
              </a:xfrm>
              <a:prstGeom prst="triangle">
                <a:avLst>
                  <a:gd name="adj" fmla="val 50001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Isosceles Triangle 5"/>
              <p:cNvSpPr/>
              <p:nvPr/>
            </p:nvSpPr>
            <p:spPr>
              <a:xfrm rot="16200000">
                <a:off x="2334279" y="3286136"/>
                <a:ext cx="449721" cy="770046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Isosceles Triangle 6"/>
              <p:cNvSpPr/>
              <p:nvPr/>
            </p:nvSpPr>
            <p:spPr>
              <a:xfrm rot="5400000">
                <a:off x="3239970" y="3179202"/>
                <a:ext cx="427791" cy="1005841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  <a:alpha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Isosceles Triangle 51"/>
              <p:cNvSpPr/>
              <p:nvPr/>
            </p:nvSpPr>
            <p:spPr>
              <a:xfrm rot="16200000">
                <a:off x="4548784" y="2293465"/>
                <a:ext cx="1365033" cy="2777456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  <a:alpha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Isosceles Triangle 54"/>
              <p:cNvSpPr/>
              <p:nvPr/>
            </p:nvSpPr>
            <p:spPr>
              <a:xfrm rot="16200000">
                <a:off x="5497124" y="2773116"/>
                <a:ext cx="442703" cy="1803103"/>
              </a:xfrm>
              <a:prstGeom prst="triangle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919415" y="3067901"/>
              <a:ext cx="7771953" cy="2531576"/>
              <a:chOff x="94086" y="3733515"/>
              <a:chExt cx="7771953" cy="2531576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2023371" y="4668482"/>
                <a:ext cx="150743" cy="1054386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994917" y="4478009"/>
                <a:ext cx="118394" cy="3494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3" name="Connecteur droit 22"/>
              <p:cNvCxnSpPr/>
              <p:nvPr/>
            </p:nvCxnSpPr>
            <p:spPr>
              <a:xfrm rot="5400000" flipH="1" flipV="1">
                <a:off x="1831809" y="4580450"/>
                <a:ext cx="523222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ZoneTexte 24"/>
              <p:cNvSpPr txBox="1"/>
              <p:nvPr/>
            </p:nvSpPr>
            <p:spPr>
              <a:xfrm>
                <a:off x="591854" y="5017079"/>
                <a:ext cx="12579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Target: </a:t>
                </a:r>
              </a:p>
              <a:p>
                <a:pPr algn="ctr"/>
                <a:r>
                  <a:rPr lang="fr-FR" sz="1400" dirty="0" smtClean="0"/>
                  <a:t>PET/Al 23 μm</a:t>
                </a:r>
                <a:endParaRPr lang="en-US" sz="1400" dirty="0"/>
              </a:p>
            </p:txBody>
          </p:sp>
          <p:cxnSp>
            <p:nvCxnSpPr>
              <p:cNvPr id="26" name="Connecteur droit 25"/>
              <p:cNvCxnSpPr/>
              <p:nvPr/>
            </p:nvCxnSpPr>
            <p:spPr>
              <a:xfrm rot="10800000">
                <a:off x="2138925" y="4581245"/>
                <a:ext cx="393635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Cylindre 26"/>
              <p:cNvSpPr/>
              <p:nvPr/>
            </p:nvSpPr>
            <p:spPr>
              <a:xfrm rot="16200000">
                <a:off x="2737307" y="4120168"/>
                <a:ext cx="348847" cy="747781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95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2359119" y="4005093"/>
                <a:ext cx="10985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Cylinder</a:t>
                </a:r>
              </a:p>
              <a:p>
                <a:pPr algn="ctr"/>
                <a:endParaRPr lang="en-US" sz="1400" dirty="0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1977908" y="4299479"/>
                <a:ext cx="6625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1 mm</a:t>
                </a:r>
              </a:p>
              <a:p>
                <a:pPr algn="ctr"/>
                <a:endParaRPr lang="en-US" sz="1200" dirty="0"/>
              </a:p>
            </p:txBody>
          </p:sp>
          <p:grpSp>
            <p:nvGrpSpPr>
              <p:cNvPr id="2" name="Grouper 35"/>
              <p:cNvGrpSpPr/>
              <p:nvPr/>
            </p:nvGrpSpPr>
            <p:grpSpPr>
              <a:xfrm>
                <a:off x="4562218" y="4005093"/>
                <a:ext cx="563983" cy="893263"/>
                <a:chOff x="4433370" y="3483736"/>
                <a:chExt cx="563983" cy="893263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4594994" y="3483736"/>
                  <a:ext cx="247720" cy="893263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9" name="Triangle isocèle 38"/>
                <p:cNvSpPr/>
                <p:nvPr/>
              </p:nvSpPr>
              <p:spPr>
                <a:xfrm rot="5400000">
                  <a:off x="4464506" y="3811234"/>
                  <a:ext cx="247004" cy="30927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0" name="Triangle isocèle 39"/>
                <p:cNvSpPr/>
                <p:nvPr/>
              </p:nvSpPr>
              <p:spPr>
                <a:xfrm rot="16200000">
                  <a:off x="4716546" y="3808568"/>
                  <a:ext cx="252337" cy="30927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8" name="ZoneTexte 47"/>
              <p:cNvSpPr txBox="1"/>
              <p:nvPr/>
            </p:nvSpPr>
            <p:spPr>
              <a:xfrm>
                <a:off x="3065339" y="4111131"/>
                <a:ext cx="180653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Distance</a:t>
                </a:r>
              </a:p>
              <a:p>
                <a:pPr algn="ctr"/>
                <a:r>
                  <a:rPr lang="en-US" sz="1000" dirty="0" smtClean="0"/>
                  <a:t>Pinhole-end of Cyl.</a:t>
                </a:r>
              </a:p>
              <a:p>
                <a:pPr algn="ctr"/>
                <a:endParaRPr lang="en-US" sz="1000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526757" y="4420489"/>
                <a:ext cx="205280" cy="127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3" name="Connecteur droit 52"/>
              <p:cNvCxnSpPr>
                <a:stCxn id="50" idx="3"/>
                <a:endCxn id="27" idx="3"/>
              </p:cNvCxnSpPr>
              <p:nvPr/>
            </p:nvCxnSpPr>
            <p:spPr>
              <a:xfrm flipH="1">
                <a:off x="3285621" y="4484479"/>
                <a:ext cx="1446416" cy="9579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riangle isocèle 55"/>
              <p:cNvSpPr/>
              <p:nvPr/>
            </p:nvSpPr>
            <p:spPr>
              <a:xfrm rot="5400000">
                <a:off x="1166537" y="3833941"/>
                <a:ext cx="444462" cy="139449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Triangle isocèle 56"/>
              <p:cNvSpPr/>
              <p:nvPr/>
            </p:nvSpPr>
            <p:spPr>
              <a:xfrm>
                <a:off x="2587472" y="4502381"/>
                <a:ext cx="702492" cy="1254397"/>
              </a:xfrm>
              <a:prstGeom prst="triangle">
                <a:avLst/>
              </a:prstGeom>
              <a:gradFill flip="none" rotWithShape="1">
                <a:gsLst>
                  <a:gs pos="28000">
                    <a:srgbClr val="FFC000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8" name="Connecteur droit 57"/>
              <p:cNvCxnSpPr/>
              <p:nvPr/>
            </p:nvCxnSpPr>
            <p:spPr>
              <a:xfrm rot="10800000" flipV="1">
                <a:off x="2640477" y="4761143"/>
                <a:ext cx="634973" cy="1591"/>
              </a:xfrm>
              <a:prstGeom prst="line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ZoneTexte 58"/>
              <p:cNvSpPr txBox="1"/>
              <p:nvPr/>
            </p:nvSpPr>
            <p:spPr>
              <a:xfrm>
                <a:off x="2612879" y="4704053"/>
                <a:ext cx="6625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3 mm</a:t>
                </a:r>
              </a:p>
              <a:p>
                <a:pPr algn="ctr"/>
                <a:endParaRPr lang="en-US" sz="12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94086" y="4299246"/>
                <a:ext cx="9955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Main Pulse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2237266" y="5526427"/>
                <a:ext cx="144139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Split pulse</a:t>
                </a:r>
              </a:p>
              <a:p>
                <a:pPr algn="ctr"/>
                <a:r>
                  <a:rPr lang="fr-FR" sz="1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=10% of Main</a:t>
                </a:r>
              </a:p>
              <a:p>
                <a:pPr algn="ctr"/>
                <a:r>
                  <a:rPr lang="fr-FR" sz="1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(~50 </a:t>
                </a:r>
                <a:r>
                  <a:rPr lang="fr-FR" sz="14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ps</a:t>
                </a:r>
                <a:r>
                  <a:rPr lang="fr-FR" sz="1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delay</a:t>
                </a:r>
                <a:r>
                  <a:rPr lang="fr-FR" sz="1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) </a:t>
                </a:r>
                <a:endParaRPr lang="fr-FR" sz="1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4282891" y="4863191"/>
                <a:ext cx="11399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2">
                        <a:lumMod val="25000"/>
                      </a:schemeClr>
                    </a:solidFill>
                  </a:rPr>
                  <a:t>Pinhole</a:t>
                </a:r>
                <a:endParaRPr lang="en-US" sz="1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6620024" y="4049523"/>
                <a:ext cx="235909" cy="78102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3" name="Connecteur droit 48"/>
              <p:cNvCxnSpPr/>
              <p:nvPr/>
            </p:nvCxnSpPr>
            <p:spPr>
              <a:xfrm rot="10800000" flipV="1">
                <a:off x="6626707" y="3987212"/>
                <a:ext cx="240061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 w="med" len="sm"/>
                <a:tailEnd type="triangle" w="med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/>
              <p:cNvSpPr/>
              <p:nvPr/>
            </p:nvSpPr>
            <p:spPr>
              <a:xfrm>
                <a:off x="6866768" y="4049870"/>
                <a:ext cx="235909" cy="78102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5" name="Connecteur droit 51"/>
              <p:cNvCxnSpPr/>
              <p:nvPr/>
            </p:nvCxnSpPr>
            <p:spPr>
              <a:xfrm flipH="1" flipV="1">
                <a:off x="7080374" y="4823955"/>
                <a:ext cx="325308" cy="11093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60"/>
              <p:cNvCxnSpPr/>
              <p:nvPr/>
            </p:nvCxnSpPr>
            <p:spPr>
              <a:xfrm rot="10800000" flipV="1">
                <a:off x="6855933" y="3987213"/>
                <a:ext cx="240061" cy="1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triangle" w="med" len="sm"/>
                <a:tailEnd type="triangle" w="med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ZoneTexte 61"/>
              <p:cNvSpPr txBox="1"/>
              <p:nvPr/>
            </p:nvSpPr>
            <p:spPr>
              <a:xfrm>
                <a:off x="6457363" y="3737229"/>
                <a:ext cx="6230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 smtClean="0">
                    <a:solidFill>
                      <a:srgbClr val="000090"/>
                    </a:solidFill>
                  </a:rPr>
                  <a:t>2 mm</a:t>
                </a:r>
                <a:endParaRPr lang="fr-FR" sz="1000" dirty="0">
                  <a:solidFill>
                    <a:srgbClr val="000090"/>
                  </a:solidFill>
                </a:endParaRPr>
              </a:p>
            </p:txBody>
          </p:sp>
          <p:sp>
            <p:nvSpPr>
              <p:cNvPr id="49" name="ZoneTexte 63"/>
              <p:cNvSpPr txBox="1"/>
              <p:nvPr/>
            </p:nvSpPr>
            <p:spPr>
              <a:xfrm>
                <a:off x="7243028" y="4844309"/>
                <a:ext cx="6230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bg1">
                        <a:lumMod val="50000"/>
                      </a:schemeClr>
                    </a:solidFill>
                  </a:rPr>
                  <a:t>Al support</a:t>
                </a:r>
                <a:endParaRPr lang="fr-FR" sz="1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51" name="Connecteur droit 52"/>
              <p:cNvCxnSpPr/>
              <p:nvPr/>
            </p:nvCxnSpPr>
            <p:spPr>
              <a:xfrm rot="10800000" flipV="1">
                <a:off x="5062279" y="4480650"/>
                <a:ext cx="1531304" cy="9495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ZoneTexte 46"/>
              <p:cNvSpPr txBox="1"/>
              <p:nvPr/>
            </p:nvSpPr>
            <p:spPr>
              <a:xfrm>
                <a:off x="5667157" y="5170968"/>
                <a:ext cx="125793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000090"/>
                    </a:solidFill>
                  </a:rPr>
                  <a:t>Catcher:</a:t>
                </a:r>
              </a:p>
              <a:p>
                <a:pPr algn="ctr"/>
                <a:r>
                  <a:rPr lang="en-US" sz="1400" dirty="0" err="1" smtClean="0">
                    <a:solidFill>
                      <a:srgbClr val="000090"/>
                    </a:solidFill>
                  </a:rPr>
                  <a:t>LiF</a:t>
                </a:r>
                <a:endParaRPr lang="en-US" sz="1400" dirty="0" smtClean="0">
                  <a:solidFill>
                    <a:srgbClr val="000090"/>
                  </a:solidFill>
                </a:endParaRPr>
              </a:p>
              <a:p>
                <a:pPr algn="ctr"/>
                <a:endParaRPr lang="en-US" sz="1400" dirty="0">
                  <a:solidFill>
                    <a:srgbClr val="000090"/>
                  </a:solidFill>
                </a:endParaRP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6777028" y="3733515"/>
                <a:ext cx="6230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 smtClean="0"/>
                  <a:t>2 mm</a:t>
                </a:r>
                <a:endParaRPr lang="fr-FR" sz="1000" dirty="0"/>
              </a:p>
            </p:txBody>
          </p:sp>
          <p:cxnSp>
            <p:nvCxnSpPr>
              <p:cNvPr id="64" name="Connecteur droit 51"/>
              <p:cNvCxnSpPr/>
              <p:nvPr/>
            </p:nvCxnSpPr>
            <p:spPr>
              <a:xfrm flipV="1">
                <a:off x="6422659" y="4830552"/>
                <a:ext cx="262529" cy="388136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  <a:headEnd type="none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8110203" y="3530607"/>
              <a:ext cx="140384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70C0"/>
                  </a:solidFill>
                </a:rPr>
                <a:t>+ 11 neutron-</a:t>
              </a:r>
              <a:r>
                <a:rPr lang="en-GB" sz="1400" b="1" dirty="0" err="1" smtClean="0">
                  <a:solidFill>
                    <a:srgbClr val="0070C0"/>
                  </a:solidFill>
                </a:rPr>
                <a:t>tof</a:t>
              </a:r>
              <a:endParaRPr lang="en-GB" sz="1400" b="1" dirty="0">
                <a:solidFill>
                  <a:srgbClr val="0070C0"/>
                </a:solidFill>
              </a:endParaRPr>
            </a:p>
            <a:p>
              <a:pPr algn="ctr"/>
              <a:r>
                <a:rPr lang="en-GB" sz="1400" b="1" dirty="0" smtClean="0">
                  <a:solidFill>
                    <a:srgbClr val="0070C0"/>
                  </a:solidFill>
                </a:rPr>
                <a:t>detectors</a:t>
              </a:r>
            </a:p>
            <a:p>
              <a:endParaRPr lang="en-GB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82431" y="6533853"/>
              <a:ext cx="58233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="1" dirty="0" smtClean="0"/>
                <a:t>Longer focal length for more energetic protons</a:t>
              </a:r>
              <a:endParaRPr lang="en-US" b="1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4963" y="3184525"/>
              <a:ext cx="854075" cy="49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6" name="Rectangle 65"/>
          <p:cNvSpPr/>
          <p:nvPr/>
        </p:nvSpPr>
        <p:spPr>
          <a:xfrm>
            <a:off x="313893" y="1124688"/>
            <a:ext cx="4465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 smtClean="0"/>
              <a:t>Spokesperson: J. Fuchs (LULI) et al.</a:t>
            </a:r>
            <a:endParaRPr lang="en-US" b="1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73431" y="5947320"/>
            <a:ext cx="4789388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Detailed study of the method in: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               T.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effectLst/>
                <a:cs typeface="Arial" pitchFamily="34" charset="0"/>
              </a:rPr>
              <a:t>Toncian</a:t>
            </a:r>
            <a:r>
              <a:rPr kumimoji="0" lang="en-US" altLang="en-US" sz="1400" b="1" i="0" u="none" strike="noStrike" cap="none" normalizeH="0" dirty="0" smtClean="0">
                <a:ln>
                  <a:noFill/>
                </a:ln>
                <a:effectLst/>
                <a:cs typeface="Arial" pitchFamily="34" charset="0"/>
              </a:rPr>
              <a:t> at al.,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AIP Advances 1, 022142 (2011)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1" i="0" u="none" strike="noStrike" cap="none" normalizeH="0" baseline="0" dirty="0" smtClean="0">
              <a:ln>
                <a:noFill/>
              </a:ln>
              <a:solidFill>
                <a:srgbClr val="006197"/>
              </a:solidFill>
              <a:effectLst/>
              <a:latin typeface="inherit"/>
              <a:cs typeface="Arial" pitchFamily="34" charset="0"/>
            </a:endParaRPr>
          </a:p>
        </p:txBody>
      </p:sp>
      <p:pic>
        <p:nvPicPr>
          <p:cNvPr id="29698" name="Picture 2" descr="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2225"/>
            <a:ext cx="66675" cy="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image of FIG. 8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35" y="4916158"/>
            <a:ext cx="2294907" cy="190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image of FIG. 9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324" y="3309519"/>
            <a:ext cx="1937118" cy="151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5" descr="D:\pc7\CRISP\WP14\Titan-LLNL\Photos_shipping\Detector_#01#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4" r="6066" b="8820"/>
          <a:stretch/>
        </p:blipFill>
        <p:spPr bwMode="auto">
          <a:xfrm>
            <a:off x="4722752" y="37888"/>
            <a:ext cx="2096128" cy="106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http://www.caen.it/documents/work_EcommerceProduct/884/V174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4" r="21925"/>
          <a:stretch/>
        </p:blipFill>
        <p:spPr bwMode="auto">
          <a:xfrm>
            <a:off x="8049248" y="-8153"/>
            <a:ext cx="1122706" cy="209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itre 1"/>
          <p:cNvSpPr txBox="1">
            <a:spLocks/>
          </p:cNvSpPr>
          <p:nvPr/>
        </p:nvSpPr>
        <p:spPr>
          <a:xfrm>
            <a:off x="4370618" y="1094487"/>
            <a:ext cx="3009963" cy="492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Plastic scintillator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(4x4x12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cm</a:t>
            </a:r>
            <a:r>
              <a:rPr kumimoji="0" 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couplet to PMT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1" name="Titre 1"/>
          <p:cNvSpPr txBox="1">
            <a:spLocks/>
          </p:cNvSpPr>
          <p:nvPr/>
        </p:nvSpPr>
        <p:spPr>
          <a:xfrm>
            <a:off x="6890550" y="501401"/>
            <a:ext cx="1453144" cy="46032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channel switch </a:t>
            </a:r>
          </a:p>
          <a:p>
            <a:pPr>
              <a:spcBef>
                <a:spcPct val="0"/>
              </a:spcBef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capacitor digitizer</a:t>
            </a:r>
          </a:p>
        </p:txBody>
      </p:sp>
    </p:spTree>
    <p:extLst>
      <p:ext uri="{BB962C8B-B14F-4D97-AF65-F5344CB8AC3E}">
        <p14:creationId xmlns:p14="http://schemas.microsoft.com/office/powerpoint/2010/main" val="255421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881829" y="-71425"/>
            <a:ext cx="508478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GB" sz="2000" b="1" dirty="0" smtClean="0">
                <a:solidFill>
                  <a:srgbClr val="0070C0"/>
                </a:solidFill>
              </a:rPr>
              <a:t>Fast neutron detection with plastic scintillator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1"/>
          <p:cNvGrpSpPr/>
          <p:nvPr/>
        </p:nvGrpSpPr>
        <p:grpSpPr>
          <a:xfrm>
            <a:off x="4428015" y="396432"/>
            <a:ext cx="4314076" cy="2563683"/>
            <a:chOff x="4386976" y="351997"/>
            <a:chExt cx="4778495" cy="318159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9852" y="351997"/>
              <a:ext cx="4635619" cy="318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itre 1"/>
            <p:cNvSpPr txBox="1">
              <a:spLocks/>
            </p:cNvSpPr>
            <p:nvPr/>
          </p:nvSpPr>
          <p:spPr>
            <a:xfrm rot="16200000">
              <a:off x="3118445" y="1716392"/>
              <a:ext cx="2822811" cy="2857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noProof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Signal (mV)</a:t>
              </a:r>
              <a:endPara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8" name="TextBox 3"/>
            <p:cNvSpPr txBox="1"/>
            <p:nvPr/>
          </p:nvSpPr>
          <p:spPr>
            <a:xfrm>
              <a:off x="6726879" y="2287938"/>
              <a:ext cx="10422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w</a:t>
              </a:r>
              <a:r>
                <a:rPr lang="en-GB" b="1" dirty="0" smtClean="0">
                  <a:solidFill>
                    <a:srgbClr val="FF0000"/>
                  </a:solidFill>
                </a:rPr>
                <a:t>ithout</a:t>
              </a:r>
            </a:p>
            <a:p>
              <a:r>
                <a:rPr lang="en-GB" b="1" dirty="0" smtClean="0">
                  <a:solidFill>
                    <a:srgbClr val="FF0000"/>
                  </a:solidFill>
                </a:rPr>
                <a:t>selection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14"/>
            <p:cNvSpPr txBox="1"/>
            <p:nvPr/>
          </p:nvSpPr>
          <p:spPr>
            <a:xfrm>
              <a:off x="5985594" y="1455212"/>
              <a:ext cx="10422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w</a:t>
              </a:r>
              <a:r>
                <a:rPr lang="en-GB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ith </a:t>
              </a:r>
            </a:p>
            <a:p>
              <a:r>
                <a:rPr lang="en-GB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selection</a:t>
              </a:r>
              <a:endParaRPr lang="en-GB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" name="TextBox 15"/>
            <p:cNvSpPr txBox="1"/>
            <p:nvPr/>
          </p:nvSpPr>
          <p:spPr>
            <a:xfrm>
              <a:off x="5797382" y="492120"/>
              <a:ext cx="2073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Background (no </a:t>
              </a:r>
              <a:r>
                <a:rPr lang="en-GB" b="1" dirty="0" err="1" smtClean="0"/>
                <a:t>LiF</a:t>
              </a:r>
              <a:r>
                <a:rPr lang="en-GB" b="1" dirty="0" smtClean="0"/>
                <a:t>)</a:t>
              </a:r>
              <a:endParaRPr lang="en-GB" b="1" dirty="0"/>
            </a:p>
          </p:txBody>
        </p:sp>
      </p:grpSp>
      <p:grpSp>
        <p:nvGrpSpPr>
          <p:cNvPr id="11" name="Group 13"/>
          <p:cNvGrpSpPr/>
          <p:nvPr/>
        </p:nvGrpSpPr>
        <p:grpSpPr>
          <a:xfrm>
            <a:off x="389689" y="449345"/>
            <a:ext cx="3647800" cy="2436366"/>
            <a:chOff x="5397195" y="4033300"/>
            <a:chExt cx="3647800" cy="243636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195" y="4033300"/>
              <a:ext cx="3647800" cy="243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3" name="Straight Arrow Connector 7"/>
            <p:cNvCxnSpPr/>
            <p:nvPr/>
          </p:nvCxnSpPr>
          <p:spPr>
            <a:xfrm>
              <a:off x="6660232" y="5445224"/>
              <a:ext cx="1090191" cy="0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stealt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5"/>
            <p:cNvSpPr txBox="1"/>
            <p:nvPr/>
          </p:nvSpPr>
          <p:spPr>
            <a:xfrm>
              <a:off x="6660232" y="5140655"/>
              <a:ext cx="971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</a:rPr>
                <a:t>30 cm Pb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itre 1"/>
          <p:cNvSpPr txBox="1">
            <a:spLocks/>
          </p:cNvSpPr>
          <p:nvPr/>
        </p:nvSpPr>
        <p:spPr>
          <a:xfrm>
            <a:off x="3828487" y="2939964"/>
            <a:ext cx="508478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Bef>
                <a:spcPct val="0"/>
              </a:spcBef>
            </a:pPr>
            <a:r>
              <a:rPr lang="en-GB" sz="2000" b="1" dirty="0" smtClean="0">
                <a:solidFill>
                  <a:srgbClr val="0070C0"/>
                </a:solidFill>
                <a:latin typeface="+mj-lt"/>
              </a:rPr>
              <a:t>On-going Geant4 simulation to extract n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eutron</a:t>
            </a:r>
            <a:r>
              <a:rPr kumimoji="0" lang="en-GB" sz="2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spectrum from the measured waveform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2" name="TextBox 5"/>
          <p:cNvSpPr txBox="1"/>
          <p:nvPr/>
        </p:nvSpPr>
        <p:spPr>
          <a:xfrm>
            <a:off x="23297" y="3350312"/>
            <a:ext cx="80283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b="1" dirty="0" smtClean="0">
                <a:solidFill>
                  <a:srgbClr val="C00000"/>
                </a:solidFill>
              </a:rPr>
              <a:t>High granularity detector system proposed at ELI-NP:  </a:t>
            </a:r>
          </a:p>
          <a:p>
            <a:r>
              <a:rPr lang="en-GB" sz="1400" b="1" dirty="0" smtClean="0">
                <a:solidFill>
                  <a:srgbClr val="C00000"/>
                </a:solidFill>
              </a:rPr>
              <a:t>              small volume and ~ 1000 segments   =&gt; Single neutron event in detector per shot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b="1" dirty="0" smtClean="0">
                <a:solidFill>
                  <a:srgbClr val="C00000"/>
                </a:solidFill>
              </a:rPr>
              <a:t>Try </a:t>
            </a:r>
            <a:r>
              <a:rPr lang="en-GB" sz="1400" b="1" dirty="0" err="1" smtClean="0">
                <a:solidFill>
                  <a:srgbClr val="C00000"/>
                </a:solidFill>
              </a:rPr>
              <a:t>SiPM</a:t>
            </a:r>
            <a:r>
              <a:rPr lang="en-GB" sz="1400" b="1" dirty="0" smtClean="0">
                <a:solidFill>
                  <a:srgbClr val="C00000"/>
                </a:solidFill>
              </a:rPr>
              <a:t>  (silicon photomultipliers) instead of  dynode PMT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b="1" dirty="0" smtClean="0">
                <a:solidFill>
                  <a:srgbClr val="C00000"/>
                </a:solidFill>
              </a:rPr>
              <a:t>PA shielding against EMP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b="1" dirty="0">
                <a:solidFill>
                  <a:srgbClr val="C00000"/>
                </a:solidFill>
              </a:rPr>
              <a:t>t</a:t>
            </a:r>
            <a:r>
              <a:rPr lang="en-GB" sz="1400" b="1" dirty="0" smtClean="0">
                <a:solidFill>
                  <a:srgbClr val="C00000"/>
                </a:solidFill>
              </a:rPr>
              <a:t>est gating (polarization needed is ~ tens V)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400" b="1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400" b="1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400" b="1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400" b="1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400" b="1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400" b="1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400" b="1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400" b="1" dirty="0" smtClean="0">
              <a:solidFill>
                <a:srgbClr val="C00000"/>
              </a:solidFill>
            </a:endParaRPr>
          </a:p>
          <a:p>
            <a:endParaRPr lang="en-GB" sz="1400" b="1" dirty="0" smtClean="0">
              <a:solidFill>
                <a:srgbClr val="C00000"/>
              </a:solidFill>
            </a:endParaRPr>
          </a:p>
          <a:p>
            <a:endParaRPr lang="en-GB" sz="1400" b="1" dirty="0">
              <a:solidFill>
                <a:srgbClr val="C00000"/>
              </a:solidFill>
            </a:endParaRPr>
          </a:p>
        </p:txBody>
      </p:sp>
      <p:pic>
        <p:nvPicPr>
          <p:cNvPr id="63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28" y="4600410"/>
            <a:ext cx="2019001" cy="177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79" y="6383711"/>
            <a:ext cx="19748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ttangolo 13"/>
          <p:cNvSpPr/>
          <p:nvPr/>
        </p:nvSpPr>
        <p:spPr>
          <a:xfrm>
            <a:off x="972945" y="4816102"/>
            <a:ext cx="587150" cy="4468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  <a:t>SiPM</a:t>
            </a:r>
            <a:endParaRPr lang="it-IT" dirty="0">
              <a:solidFill>
                <a:srgbClr val="C000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66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681" y="4327281"/>
            <a:ext cx="2609850" cy="21113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Dreptunghi 66"/>
          <p:cNvSpPr/>
          <p:nvPr/>
        </p:nvSpPr>
        <p:spPr>
          <a:xfrm>
            <a:off x="3001099" y="4568101"/>
            <a:ext cx="31635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Char char="-"/>
            </a:pPr>
            <a:r>
              <a:rPr lang="en-GB" altLang="en-US" sz="1600" dirty="0" smtClean="0">
                <a:solidFill>
                  <a:srgbClr val="C00000"/>
                </a:solidFill>
              </a:rPr>
              <a:t> compact</a:t>
            </a:r>
          </a:p>
          <a:p>
            <a:pPr eaLnBrk="1" hangingPunct="1">
              <a:buFontTx/>
              <a:buChar char="-"/>
            </a:pPr>
            <a:r>
              <a:rPr lang="en-GB" altLang="en-US" sz="1600" dirty="0" smtClean="0">
                <a:solidFill>
                  <a:srgbClr val="C00000"/>
                </a:solidFill>
              </a:rPr>
              <a:t> high </a:t>
            </a:r>
            <a:r>
              <a:rPr lang="en-GB" altLang="en-US" sz="1600" dirty="0">
                <a:solidFill>
                  <a:srgbClr val="C00000"/>
                </a:solidFill>
              </a:rPr>
              <a:t>photo-detection efficiency </a:t>
            </a:r>
          </a:p>
          <a:p>
            <a:pPr eaLnBrk="1" hangingPunct="1">
              <a:buFontTx/>
              <a:buChar char="-"/>
            </a:pPr>
            <a:r>
              <a:rPr lang="en-GB" altLang="en-US" sz="1600" dirty="0" smtClean="0">
                <a:solidFill>
                  <a:srgbClr val="C00000"/>
                </a:solidFill>
              </a:rPr>
              <a:t> high </a:t>
            </a:r>
            <a:r>
              <a:rPr lang="en-GB" altLang="en-US" sz="1600" dirty="0">
                <a:solidFill>
                  <a:srgbClr val="C00000"/>
                </a:solidFill>
              </a:rPr>
              <a:t>gain</a:t>
            </a:r>
          </a:p>
          <a:p>
            <a:pPr eaLnBrk="1" hangingPunct="1">
              <a:buFontTx/>
              <a:buChar char="-"/>
            </a:pPr>
            <a:r>
              <a:rPr lang="en-GB" altLang="en-US" sz="1600" dirty="0" smtClean="0">
                <a:solidFill>
                  <a:srgbClr val="C00000"/>
                </a:solidFill>
              </a:rPr>
              <a:t> single </a:t>
            </a:r>
            <a:r>
              <a:rPr lang="en-GB" altLang="en-US" sz="1600" dirty="0">
                <a:solidFill>
                  <a:srgbClr val="C00000"/>
                </a:solidFill>
              </a:rPr>
              <a:t>photon sensibility</a:t>
            </a:r>
          </a:p>
          <a:p>
            <a:pPr eaLnBrk="1" hangingPunct="1">
              <a:buFontTx/>
              <a:buChar char="-"/>
            </a:pPr>
            <a:r>
              <a:rPr lang="en-GB" altLang="en-US" sz="1600" dirty="0" smtClean="0">
                <a:solidFill>
                  <a:srgbClr val="C00000"/>
                </a:solidFill>
              </a:rPr>
              <a:t> excellent </a:t>
            </a:r>
            <a:r>
              <a:rPr lang="en-GB" altLang="en-US" sz="1600" dirty="0">
                <a:solidFill>
                  <a:srgbClr val="C00000"/>
                </a:solidFill>
              </a:rPr>
              <a:t>timing performance</a:t>
            </a:r>
          </a:p>
          <a:p>
            <a:pPr eaLnBrk="1" hangingPunct="1">
              <a:buFontTx/>
              <a:buChar char="-"/>
            </a:pPr>
            <a:r>
              <a:rPr lang="en-GB" altLang="en-US" sz="1600" dirty="0" smtClean="0">
                <a:solidFill>
                  <a:srgbClr val="C00000"/>
                </a:solidFill>
              </a:rPr>
              <a:t> low </a:t>
            </a:r>
            <a:r>
              <a:rPr lang="en-GB" altLang="en-US" sz="1600" dirty="0">
                <a:solidFill>
                  <a:srgbClr val="C00000"/>
                </a:solidFill>
              </a:rPr>
              <a:t>operative voltage</a:t>
            </a:r>
          </a:p>
          <a:p>
            <a:pPr eaLnBrk="1" hangingPunct="1">
              <a:buFontTx/>
              <a:buChar char="-"/>
            </a:pPr>
            <a:r>
              <a:rPr lang="en-GB" altLang="en-US" sz="1600" dirty="0" smtClean="0">
                <a:solidFill>
                  <a:srgbClr val="C00000"/>
                </a:solidFill>
              </a:rPr>
              <a:t> insensitivity </a:t>
            </a:r>
            <a:r>
              <a:rPr lang="en-GB" altLang="en-US" sz="1600" dirty="0">
                <a:solidFill>
                  <a:srgbClr val="C00000"/>
                </a:solidFill>
              </a:rPr>
              <a:t>to large </a:t>
            </a:r>
            <a:r>
              <a:rPr lang="en-GB" altLang="en-US" sz="1600" dirty="0" smtClean="0">
                <a:solidFill>
                  <a:srgbClr val="C00000"/>
                </a:solidFill>
              </a:rPr>
              <a:t>electric</a:t>
            </a:r>
          </a:p>
          <a:p>
            <a:pPr eaLnBrk="1" hangingPunct="1"/>
            <a:r>
              <a:rPr lang="en-GB" altLang="en-US" sz="1600" dirty="0">
                <a:solidFill>
                  <a:srgbClr val="C00000"/>
                </a:solidFill>
              </a:rPr>
              <a:t> </a:t>
            </a:r>
            <a:r>
              <a:rPr lang="en-GB" altLang="en-US" sz="1600" dirty="0" smtClean="0">
                <a:solidFill>
                  <a:srgbClr val="C00000"/>
                </a:solidFill>
              </a:rPr>
              <a:t> and </a:t>
            </a:r>
            <a:r>
              <a:rPr lang="en-GB" altLang="en-US" sz="1600" dirty="0">
                <a:solidFill>
                  <a:srgbClr val="C00000"/>
                </a:solidFill>
              </a:rPr>
              <a:t>magnetic fields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478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032" y="865107"/>
            <a:ext cx="3744416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899592" y="24433"/>
            <a:ext cx="7812360" cy="452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GB" sz="2000" b="1" dirty="0" smtClean="0">
                <a:solidFill>
                  <a:srgbClr val="0070C0"/>
                </a:solidFill>
              </a:rPr>
              <a:t>X-ray </a:t>
            </a:r>
            <a:r>
              <a:rPr lang="en-GB" sz="2000" b="1" dirty="0" err="1">
                <a:solidFill>
                  <a:srgbClr val="0070C0"/>
                </a:solidFill>
              </a:rPr>
              <a:t>B</a:t>
            </a:r>
            <a:r>
              <a:rPr lang="en-GB" sz="2000" b="1" dirty="0" err="1" smtClean="0">
                <a:solidFill>
                  <a:srgbClr val="0070C0"/>
                </a:solidFill>
              </a:rPr>
              <a:t>acklighter</a:t>
            </a:r>
            <a:r>
              <a:rPr lang="en-GB" sz="2000" b="1" dirty="0" smtClean="0">
                <a:solidFill>
                  <a:srgbClr val="0070C0"/>
                </a:solidFill>
              </a:rPr>
              <a:t> for High Density Plasma Characterisation 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65"/>
          <p:cNvSpPr/>
          <p:nvPr/>
        </p:nvSpPr>
        <p:spPr>
          <a:xfrm>
            <a:off x="2843808" y="395372"/>
            <a:ext cx="4465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 smtClean="0"/>
              <a:t>Proposal of D. </a:t>
            </a:r>
            <a:r>
              <a:rPr lang="en-US" b="1" dirty="0" err="1" smtClean="0"/>
              <a:t>Stutman</a:t>
            </a:r>
            <a:r>
              <a:rPr lang="en-US" b="1" dirty="0" smtClean="0"/>
              <a:t> et al.</a:t>
            </a:r>
            <a:endParaRPr lang="en-US" b="1" dirty="0"/>
          </a:p>
        </p:txBody>
      </p:sp>
      <p:pic>
        <p:nvPicPr>
          <p:cNvPr id="7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482" y="3105494"/>
            <a:ext cx="1327785" cy="28435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65"/>
          <p:cNvSpPr/>
          <p:nvPr/>
        </p:nvSpPr>
        <p:spPr>
          <a:xfrm>
            <a:off x="3709483" y="5949024"/>
            <a:ext cx="13277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b="1" dirty="0" smtClean="0"/>
              <a:t>Zoom around</a:t>
            </a:r>
          </a:p>
          <a:p>
            <a:pPr>
              <a:buNone/>
            </a:pPr>
            <a:r>
              <a:rPr lang="en-US" sz="1200" b="1" dirty="0" smtClean="0"/>
              <a:t>target position</a:t>
            </a:r>
            <a:endParaRPr lang="en-US" sz="1200" b="1" dirty="0"/>
          </a:p>
        </p:txBody>
      </p:sp>
      <p:pic>
        <p:nvPicPr>
          <p:cNvPr id="12" name="Picture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74562" b="-2222"/>
          <a:stretch/>
        </p:blipFill>
        <p:spPr bwMode="auto">
          <a:xfrm>
            <a:off x="3739314" y="782832"/>
            <a:ext cx="1512000" cy="22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9" t="-1" r="26078" b="-3845"/>
          <a:stretch/>
        </p:blipFill>
        <p:spPr bwMode="auto">
          <a:xfrm>
            <a:off x="5619029" y="1796507"/>
            <a:ext cx="2880000" cy="23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3" r="-580"/>
          <a:stretch/>
        </p:blipFill>
        <p:spPr bwMode="auto">
          <a:xfrm>
            <a:off x="6285029" y="4310997"/>
            <a:ext cx="1548000" cy="221869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65"/>
          <p:cNvSpPr/>
          <p:nvPr/>
        </p:nvSpPr>
        <p:spPr>
          <a:xfrm>
            <a:off x="5364088" y="865107"/>
            <a:ext cx="2437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b="1" dirty="0" smtClean="0"/>
              <a:t>Two target density profiles assumed in the simulation, and calculated X-ray intensity profiles.</a:t>
            </a:r>
            <a:endParaRPr lang="en-US" sz="1400" b="1" dirty="0"/>
          </a:p>
        </p:txBody>
      </p:sp>
      <p:sp>
        <p:nvSpPr>
          <p:cNvPr id="16" name="Dreptunghi 15"/>
          <p:cNvSpPr/>
          <p:nvPr/>
        </p:nvSpPr>
        <p:spPr>
          <a:xfrm>
            <a:off x="107504" y="542034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Droid Sans Fallback"/>
              </a:rPr>
              <a:t>Using </a:t>
            </a:r>
            <a:r>
              <a:rPr lang="en-US" dirty="0" err="1" smtClean="0">
                <a:latin typeface="Times New Roman" panose="02020603050405020304" pitchFamily="18" charset="0"/>
                <a:ea typeface="Droid Sans Fallback"/>
              </a:rPr>
              <a:t>betatron</a:t>
            </a:r>
            <a:r>
              <a:rPr lang="en-US" dirty="0" smtClean="0">
                <a:latin typeface="Times New Roman" panose="02020603050405020304" pitchFamily="18" charset="0"/>
                <a:ea typeface="Droid Sans Fallback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Droid Sans Fallback"/>
              </a:rPr>
              <a:t>emission </a:t>
            </a:r>
            <a:r>
              <a:rPr lang="en-US" dirty="0" err="1" smtClean="0">
                <a:latin typeface="Times New Roman" panose="02020603050405020304" pitchFamily="18" charset="0"/>
                <a:ea typeface="Droid Sans Fallback"/>
              </a:rPr>
              <a:t>occuring</a:t>
            </a:r>
            <a:endParaRPr lang="en-US" dirty="0" smtClean="0">
              <a:latin typeface="Times New Roman" panose="02020603050405020304" pitchFamily="18" charset="0"/>
              <a:ea typeface="Droid Sans Fallback"/>
            </a:endParaRPr>
          </a:p>
          <a:p>
            <a:r>
              <a:rPr lang="en-US" dirty="0" smtClean="0">
                <a:latin typeface="Times New Roman" panose="02020603050405020304" pitchFamily="18" charset="0"/>
                <a:ea typeface="Droid Sans Fallback"/>
              </a:rPr>
              <a:t>during </a:t>
            </a:r>
            <a:r>
              <a:rPr lang="en-US" dirty="0">
                <a:latin typeface="Times New Roman" panose="02020603050405020304" pitchFamily="18" charset="0"/>
                <a:ea typeface="Droid Sans Fallback"/>
              </a:rPr>
              <a:t>LWFA electron </a:t>
            </a:r>
            <a:r>
              <a:rPr lang="en-US" dirty="0" smtClean="0">
                <a:latin typeface="Times New Roman" panose="02020603050405020304" pitchFamily="18" charset="0"/>
                <a:ea typeface="Droid Sans Fallback"/>
              </a:rPr>
              <a:t>acceleration</a:t>
            </a:r>
          </a:p>
          <a:p>
            <a:r>
              <a:rPr lang="en-US" dirty="0" smtClean="0">
                <a:latin typeface="Times New Roman" panose="02020603050405020304" pitchFamily="18" charset="0"/>
                <a:ea typeface="Droid Sans Fallback"/>
              </a:rPr>
              <a:t>in gas as probe beam for high</a:t>
            </a:r>
          </a:p>
          <a:p>
            <a:r>
              <a:rPr lang="en-US" dirty="0" smtClean="0">
                <a:latin typeface="Times New Roman" panose="02020603050405020304" pitchFamily="18" charset="0"/>
              </a:rPr>
              <a:t>density plasma.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10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59756" y="102013"/>
            <a:ext cx="7283450" cy="565150"/>
          </a:xfrm>
          <a:prstGeom prst="rect">
            <a:avLst/>
          </a:prstGeo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3200" b="1" dirty="0" smtClean="0">
                <a:latin typeface="Times New Roman" panose="02020603050405020304" pitchFamily="18" charset="0"/>
              </a:rPr>
              <a:t>Timelines and Human </a:t>
            </a:r>
            <a:r>
              <a:rPr lang="en-US" altLang="en-US" sz="3200" b="1" dirty="0">
                <a:latin typeface="Times New Roman" panose="02020603050405020304" pitchFamily="18" charset="0"/>
              </a:rPr>
              <a:t>Resources  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71" y="2521186"/>
            <a:ext cx="5745361" cy="366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6654960" y="3006464"/>
            <a:ext cx="14033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100" b="1" dirty="0">
                <a:latin typeface="Garamond" panose="02020404030301010803" pitchFamily="18" charset="0"/>
              </a:rPr>
              <a:t>Technical Staff (18)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6765318" y="3272371"/>
            <a:ext cx="1150937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100" b="1" dirty="0">
                <a:latin typeface="Garamond" panose="02020404030301010803" pitchFamily="18" charset="0"/>
              </a:rPr>
              <a:t>Eng. Staff  (18)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6778005" y="3666866"/>
            <a:ext cx="1331912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100" b="1" dirty="0">
                <a:latin typeface="Garamond" panose="02020404030301010803" pitchFamily="18" charset="0"/>
              </a:rPr>
              <a:t>PhD students (50)</a:t>
            </a: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6829611" y="4435915"/>
            <a:ext cx="1655762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100" b="1" dirty="0">
                <a:latin typeface="Garamond" panose="02020404030301010803" pitchFamily="18" charset="0"/>
              </a:rPr>
              <a:t>Jr. researchers (107)</a:t>
            </a: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6783249" y="5490014"/>
            <a:ext cx="1655762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100" b="1" dirty="0">
                <a:latin typeface="Garamond" panose="02020404030301010803" pitchFamily="18" charset="0"/>
              </a:rPr>
              <a:t>Senior researchers (20)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6777699" y="5708433"/>
            <a:ext cx="1793567" cy="26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100" b="1" dirty="0">
                <a:latin typeface="Garamond" panose="02020404030301010803" pitchFamily="18" charset="0"/>
              </a:rPr>
              <a:t>Head of Res. Activities (5)</a:t>
            </a: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1066800" y="6230938"/>
            <a:ext cx="5715000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857250" y="6086475"/>
            <a:ext cx="533400" cy="2301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176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176053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63" name="AutoShape 19"/>
          <p:cNvSpPr>
            <a:spLocks noChangeArrowheads="1"/>
          </p:cNvSpPr>
          <p:nvPr/>
        </p:nvSpPr>
        <p:spPr bwMode="auto">
          <a:xfrm>
            <a:off x="411237" y="4714173"/>
            <a:ext cx="182563" cy="144463"/>
          </a:xfrm>
          <a:prstGeom prst="roundRect">
            <a:avLst>
              <a:gd name="adj" fmla="val 1111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4" name="AutoShape 20"/>
          <p:cNvSpPr>
            <a:spLocks noChangeArrowheads="1"/>
          </p:cNvSpPr>
          <p:nvPr/>
        </p:nvSpPr>
        <p:spPr bwMode="auto">
          <a:xfrm>
            <a:off x="857250" y="6096715"/>
            <a:ext cx="182562" cy="144463"/>
          </a:xfrm>
          <a:prstGeom prst="roundRect">
            <a:avLst>
              <a:gd name="adj" fmla="val 1111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5" name="AutoShape 21"/>
          <p:cNvSpPr>
            <a:spLocks noChangeArrowheads="1"/>
          </p:cNvSpPr>
          <p:nvPr/>
        </p:nvSpPr>
        <p:spPr bwMode="auto">
          <a:xfrm>
            <a:off x="2547937" y="6096715"/>
            <a:ext cx="203200" cy="198438"/>
          </a:xfrm>
          <a:prstGeom prst="roundRect">
            <a:avLst>
              <a:gd name="adj" fmla="val 806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6" name="AutoShape 22"/>
          <p:cNvSpPr>
            <a:spLocks noChangeArrowheads="1"/>
          </p:cNvSpPr>
          <p:nvPr/>
        </p:nvSpPr>
        <p:spPr bwMode="auto">
          <a:xfrm>
            <a:off x="4276725" y="6096715"/>
            <a:ext cx="182562" cy="144463"/>
          </a:xfrm>
          <a:prstGeom prst="roundRect">
            <a:avLst>
              <a:gd name="adj" fmla="val 1111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7" name="AutoShape 23"/>
          <p:cNvSpPr>
            <a:spLocks noChangeArrowheads="1"/>
          </p:cNvSpPr>
          <p:nvPr/>
        </p:nvSpPr>
        <p:spPr bwMode="auto">
          <a:xfrm>
            <a:off x="6196311" y="6087567"/>
            <a:ext cx="296862" cy="236538"/>
          </a:xfrm>
          <a:prstGeom prst="roundRect">
            <a:avLst>
              <a:gd name="adj" fmla="val 671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1252285" y="5914107"/>
            <a:ext cx="5369147" cy="2293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900" dirty="0">
                <a:latin typeface="Calibri" panose="020F0502020204030204" pitchFamily="34" charset="0"/>
              </a:rPr>
              <a:t> </a:t>
            </a:r>
            <a:r>
              <a:rPr lang="en-US" altLang="en-US" sz="900" dirty="0" smtClean="0">
                <a:latin typeface="Calibri" panose="020F0502020204030204" pitchFamily="34" charset="0"/>
              </a:rPr>
              <a:t>                         2013                  2014                   2015                    2016                  2017                   2018                   2019</a:t>
            </a:r>
            <a:endParaRPr lang="en-US" altLang="en-US" sz="900" dirty="0">
              <a:latin typeface="Calibri" panose="020F0502020204030204" pitchFamily="34" charset="0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950734" y="832236"/>
            <a:ext cx="6402275" cy="11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marL="274638" indent="-274638">
              <a:tabLst>
                <a:tab pos="274638" algn="l"/>
                <a:tab pos="731838" algn="l"/>
                <a:tab pos="1189038" algn="l"/>
                <a:tab pos="1646238" algn="l"/>
                <a:tab pos="2103438" algn="l"/>
                <a:tab pos="2560638" algn="l"/>
                <a:tab pos="3017838" algn="l"/>
                <a:tab pos="3475038" algn="l"/>
                <a:tab pos="3932238" algn="l"/>
                <a:tab pos="4389438" algn="l"/>
                <a:tab pos="4846638" algn="l"/>
                <a:tab pos="5303838" algn="l"/>
                <a:tab pos="5761038" algn="l"/>
                <a:tab pos="6218238" algn="l"/>
                <a:tab pos="6675438" algn="l"/>
                <a:tab pos="7132638" algn="l"/>
                <a:tab pos="7589838" algn="l"/>
                <a:tab pos="8047038" algn="l"/>
                <a:tab pos="8504238" algn="l"/>
                <a:tab pos="8961438" algn="l"/>
                <a:tab pos="94186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74638" algn="l"/>
                <a:tab pos="731838" algn="l"/>
                <a:tab pos="1189038" algn="l"/>
                <a:tab pos="1646238" algn="l"/>
                <a:tab pos="2103438" algn="l"/>
                <a:tab pos="2560638" algn="l"/>
                <a:tab pos="3017838" algn="l"/>
                <a:tab pos="3475038" algn="l"/>
                <a:tab pos="3932238" algn="l"/>
                <a:tab pos="4389438" algn="l"/>
                <a:tab pos="4846638" algn="l"/>
                <a:tab pos="5303838" algn="l"/>
                <a:tab pos="5761038" algn="l"/>
                <a:tab pos="6218238" algn="l"/>
                <a:tab pos="6675438" algn="l"/>
                <a:tab pos="7132638" algn="l"/>
                <a:tab pos="7589838" algn="l"/>
                <a:tab pos="8047038" algn="l"/>
                <a:tab pos="8504238" algn="l"/>
                <a:tab pos="8961438" algn="l"/>
                <a:tab pos="94186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74638" algn="l"/>
                <a:tab pos="731838" algn="l"/>
                <a:tab pos="1189038" algn="l"/>
                <a:tab pos="1646238" algn="l"/>
                <a:tab pos="2103438" algn="l"/>
                <a:tab pos="2560638" algn="l"/>
                <a:tab pos="3017838" algn="l"/>
                <a:tab pos="3475038" algn="l"/>
                <a:tab pos="3932238" algn="l"/>
                <a:tab pos="4389438" algn="l"/>
                <a:tab pos="4846638" algn="l"/>
                <a:tab pos="5303838" algn="l"/>
                <a:tab pos="5761038" algn="l"/>
                <a:tab pos="6218238" algn="l"/>
                <a:tab pos="6675438" algn="l"/>
                <a:tab pos="7132638" algn="l"/>
                <a:tab pos="7589838" algn="l"/>
                <a:tab pos="8047038" algn="l"/>
                <a:tab pos="8504238" algn="l"/>
                <a:tab pos="8961438" algn="l"/>
                <a:tab pos="94186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74638" algn="l"/>
                <a:tab pos="731838" algn="l"/>
                <a:tab pos="1189038" algn="l"/>
                <a:tab pos="1646238" algn="l"/>
                <a:tab pos="2103438" algn="l"/>
                <a:tab pos="2560638" algn="l"/>
                <a:tab pos="3017838" algn="l"/>
                <a:tab pos="3475038" algn="l"/>
                <a:tab pos="3932238" algn="l"/>
                <a:tab pos="4389438" algn="l"/>
                <a:tab pos="4846638" algn="l"/>
                <a:tab pos="5303838" algn="l"/>
                <a:tab pos="5761038" algn="l"/>
                <a:tab pos="6218238" algn="l"/>
                <a:tab pos="6675438" algn="l"/>
                <a:tab pos="7132638" algn="l"/>
                <a:tab pos="7589838" algn="l"/>
                <a:tab pos="8047038" algn="l"/>
                <a:tab pos="8504238" algn="l"/>
                <a:tab pos="8961438" algn="l"/>
                <a:tab pos="94186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74638" algn="l"/>
                <a:tab pos="731838" algn="l"/>
                <a:tab pos="1189038" algn="l"/>
                <a:tab pos="1646238" algn="l"/>
                <a:tab pos="2103438" algn="l"/>
                <a:tab pos="2560638" algn="l"/>
                <a:tab pos="3017838" algn="l"/>
                <a:tab pos="3475038" algn="l"/>
                <a:tab pos="3932238" algn="l"/>
                <a:tab pos="4389438" algn="l"/>
                <a:tab pos="4846638" algn="l"/>
                <a:tab pos="5303838" algn="l"/>
                <a:tab pos="5761038" algn="l"/>
                <a:tab pos="6218238" algn="l"/>
                <a:tab pos="6675438" algn="l"/>
                <a:tab pos="7132638" algn="l"/>
                <a:tab pos="7589838" algn="l"/>
                <a:tab pos="8047038" algn="l"/>
                <a:tab pos="8504238" algn="l"/>
                <a:tab pos="8961438" algn="l"/>
                <a:tab pos="94186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4638" algn="l"/>
                <a:tab pos="731838" algn="l"/>
                <a:tab pos="1189038" algn="l"/>
                <a:tab pos="1646238" algn="l"/>
                <a:tab pos="2103438" algn="l"/>
                <a:tab pos="2560638" algn="l"/>
                <a:tab pos="3017838" algn="l"/>
                <a:tab pos="3475038" algn="l"/>
                <a:tab pos="3932238" algn="l"/>
                <a:tab pos="4389438" algn="l"/>
                <a:tab pos="4846638" algn="l"/>
                <a:tab pos="5303838" algn="l"/>
                <a:tab pos="5761038" algn="l"/>
                <a:tab pos="6218238" algn="l"/>
                <a:tab pos="6675438" algn="l"/>
                <a:tab pos="7132638" algn="l"/>
                <a:tab pos="7589838" algn="l"/>
                <a:tab pos="8047038" algn="l"/>
                <a:tab pos="8504238" algn="l"/>
                <a:tab pos="8961438" algn="l"/>
                <a:tab pos="94186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4638" algn="l"/>
                <a:tab pos="731838" algn="l"/>
                <a:tab pos="1189038" algn="l"/>
                <a:tab pos="1646238" algn="l"/>
                <a:tab pos="2103438" algn="l"/>
                <a:tab pos="2560638" algn="l"/>
                <a:tab pos="3017838" algn="l"/>
                <a:tab pos="3475038" algn="l"/>
                <a:tab pos="3932238" algn="l"/>
                <a:tab pos="4389438" algn="l"/>
                <a:tab pos="4846638" algn="l"/>
                <a:tab pos="5303838" algn="l"/>
                <a:tab pos="5761038" algn="l"/>
                <a:tab pos="6218238" algn="l"/>
                <a:tab pos="6675438" algn="l"/>
                <a:tab pos="7132638" algn="l"/>
                <a:tab pos="7589838" algn="l"/>
                <a:tab pos="8047038" algn="l"/>
                <a:tab pos="8504238" algn="l"/>
                <a:tab pos="8961438" algn="l"/>
                <a:tab pos="94186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4638" algn="l"/>
                <a:tab pos="731838" algn="l"/>
                <a:tab pos="1189038" algn="l"/>
                <a:tab pos="1646238" algn="l"/>
                <a:tab pos="2103438" algn="l"/>
                <a:tab pos="2560638" algn="l"/>
                <a:tab pos="3017838" algn="l"/>
                <a:tab pos="3475038" algn="l"/>
                <a:tab pos="3932238" algn="l"/>
                <a:tab pos="4389438" algn="l"/>
                <a:tab pos="4846638" algn="l"/>
                <a:tab pos="5303838" algn="l"/>
                <a:tab pos="5761038" algn="l"/>
                <a:tab pos="6218238" algn="l"/>
                <a:tab pos="6675438" algn="l"/>
                <a:tab pos="7132638" algn="l"/>
                <a:tab pos="7589838" algn="l"/>
                <a:tab pos="8047038" algn="l"/>
                <a:tab pos="8504238" algn="l"/>
                <a:tab pos="8961438" algn="l"/>
                <a:tab pos="94186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4638" algn="l"/>
                <a:tab pos="731838" algn="l"/>
                <a:tab pos="1189038" algn="l"/>
                <a:tab pos="1646238" algn="l"/>
                <a:tab pos="2103438" algn="l"/>
                <a:tab pos="2560638" algn="l"/>
                <a:tab pos="3017838" algn="l"/>
                <a:tab pos="3475038" algn="l"/>
                <a:tab pos="3932238" algn="l"/>
                <a:tab pos="4389438" algn="l"/>
                <a:tab pos="4846638" algn="l"/>
                <a:tab pos="5303838" algn="l"/>
                <a:tab pos="5761038" algn="l"/>
                <a:tab pos="6218238" algn="l"/>
                <a:tab pos="6675438" algn="l"/>
                <a:tab pos="7132638" algn="l"/>
                <a:tab pos="7589838" algn="l"/>
                <a:tab pos="8047038" algn="l"/>
                <a:tab pos="8504238" algn="l"/>
                <a:tab pos="8961438" algn="l"/>
                <a:tab pos="94186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85750" indent="-285750" hangingPunct="1">
              <a:buSzPct val="45000"/>
              <a:buFont typeface="Wingdings" panose="05000000000000000000" pitchFamily="2" charset="2"/>
              <a:buChar char="Ø"/>
            </a:pPr>
            <a:r>
              <a:rPr lang="en-US" altLang="en-US" b="1" dirty="0" smtClean="0">
                <a:latin typeface="Times New Roman" panose="02020603050405020304" pitchFamily="18" charset="0"/>
              </a:rPr>
              <a:t>2015: Design Reports for experiments</a:t>
            </a:r>
            <a:endParaRPr lang="en-US" altLang="en-US" b="1" dirty="0">
              <a:latin typeface="Times New Roman" panose="02020603050405020304" pitchFamily="18" charset="0"/>
            </a:endParaRPr>
          </a:p>
          <a:p>
            <a:pPr marL="285750" indent="-285750" hangingPunct="1">
              <a:buSzPct val="45000"/>
              <a:buFont typeface="Wingdings" panose="05000000000000000000" pitchFamily="2" charset="2"/>
              <a:buChar char="Ø"/>
            </a:pPr>
            <a:r>
              <a:rPr lang="en-US" altLang="en-US" b="1" dirty="0" smtClean="0">
                <a:latin typeface="Times New Roman" panose="02020603050405020304" pitchFamily="18" charset="0"/>
              </a:rPr>
              <a:t>End 2015</a:t>
            </a:r>
            <a:r>
              <a:rPr lang="en-US" altLang="en-US" b="1" dirty="0">
                <a:latin typeface="Times New Roman" panose="02020603050405020304" pitchFamily="18" charset="0"/>
              </a:rPr>
              <a:t>: Construction of buildings completion</a:t>
            </a:r>
          </a:p>
          <a:p>
            <a:pPr marL="285750" indent="-285750" hangingPunct="1">
              <a:buSzPct val="45000"/>
              <a:buFont typeface="Wingdings" panose="05000000000000000000" pitchFamily="2" charset="2"/>
              <a:buChar char="Ø"/>
            </a:pPr>
            <a:r>
              <a:rPr lang="en-US" altLang="en-US" b="1" dirty="0" smtClean="0">
                <a:latin typeface="Times New Roman" panose="02020603050405020304" pitchFamily="18" charset="0"/>
              </a:rPr>
              <a:t>2016-2018:  </a:t>
            </a:r>
            <a:r>
              <a:rPr lang="en-US" altLang="en-US" b="1" dirty="0">
                <a:latin typeface="Times New Roman" panose="02020603050405020304" pitchFamily="18" charset="0"/>
              </a:rPr>
              <a:t>Lasers and Gamma Beam </a:t>
            </a:r>
            <a:r>
              <a:rPr lang="en-US" altLang="en-US" b="1" dirty="0" smtClean="0">
                <a:latin typeface="Times New Roman" panose="02020603050405020304" pitchFamily="18" charset="0"/>
              </a:rPr>
              <a:t>System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instalation</a:t>
            </a:r>
            <a:endParaRPr lang="en-US" altLang="en-US" b="1" dirty="0">
              <a:latin typeface="Times New Roman" panose="02020603050405020304" pitchFamily="18" charset="0"/>
            </a:endParaRPr>
          </a:p>
          <a:p>
            <a:pPr marL="285750" indent="-285750" hangingPunct="1">
              <a:buSzPct val="45000"/>
              <a:buFont typeface="Wingdings" panose="05000000000000000000" pitchFamily="2" charset="2"/>
              <a:buChar char="Ø"/>
            </a:pPr>
            <a:r>
              <a:rPr lang="en-US" altLang="en-US" b="1" dirty="0" smtClean="0">
                <a:latin typeface="Times New Roman" panose="02020603050405020304" pitchFamily="18" charset="0"/>
              </a:rPr>
              <a:t>2019: Start operation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" name="CasetăText 1"/>
          <p:cNvSpPr txBox="1"/>
          <p:nvPr/>
        </p:nvSpPr>
        <p:spPr>
          <a:xfrm>
            <a:off x="4901481" y="2260362"/>
            <a:ext cx="3418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See http://www.eli-np.ro/jobs</a:t>
            </a:r>
          </a:p>
          <a:p>
            <a:r>
              <a:rPr lang="en-US" sz="2000" b="1" i="1" dirty="0" smtClean="0">
                <a:solidFill>
                  <a:srgbClr val="C00000"/>
                </a:solidFill>
              </a:rPr>
              <a:t>for open positions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964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1" r="26804" b="28495"/>
          <a:stretch/>
        </p:blipFill>
        <p:spPr bwMode="auto">
          <a:xfrm>
            <a:off x="-51561" y="581504"/>
            <a:ext cx="4427984" cy="18722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00" y="2492898"/>
            <a:ext cx="4110568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971600" y="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Beam-dump</a:t>
            </a:r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381" y="626908"/>
            <a:ext cx="5832648" cy="60932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73687" y="5392794"/>
            <a:ext cx="57258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70C0"/>
                </a:solidFill>
              </a:rPr>
              <a:t>Total mass of beam-dump:  525 tons</a:t>
            </a:r>
            <a:endParaRPr lang="en-GB" sz="2000" b="1" dirty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0070C0"/>
                </a:solidFill>
              </a:rPr>
              <a:t>A</a:t>
            </a:r>
            <a:r>
              <a:rPr lang="en-GB" sz="2000" b="1" dirty="0" smtClean="0">
                <a:solidFill>
                  <a:srgbClr val="0070C0"/>
                </a:solidFill>
              </a:rPr>
              <a:t>dditional shielding under evaluations:</a:t>
            </a:r>
          </a:p>
          <a:p>
            <a:r>
              <a:rPr lang="en-GB" sz="2000" b="1" dirty="0">
                <a:solidFill>
                  <a:srgbClr val="0070C0"/>
                </a:solidFill>
              </a:rPr>
              <a:t> </a:t>
            </a:r>
            <a:r>
              <a:rPr lang="en-GB" sz="2000" b="1" dirty="0" smtClean="0">
                <a:solidFill>
                  <a:srgbClr val="0070C0"/>
                </a:solidFill>
              </a:rPr>
              <a:t>     - to reduce </a:t>
            </a:r>
            <a:r>
              <a:rPr lang="en-GB" sz="2000" b="1" i="1" dirty="0" smtClean="0">
                <a:solidFill>
                  <a:srgbClr val="0070C0"/>
                </a:solidFill>
              </a:rPr>
              <a:t>prompt doses </a:t>
            </a:r>
            <a:r>
              <a:rPr lang="en-GB" sz="2000" b="1" dirty="0" smtClean="0">
                <a:solidFill>
                  <a:srgbClr val="0070C0"/>
                </a:solidFill>
              </a:rPr>
              <a:t>on corridor</a:t>
            </a:r>
          </a:p>
          <a:p>
            <a:r>
              <a:rPr lang="en-GB" sz="2000" b="1" dirty="0" smtClean="0">
                <a:solidFill>
                  <a:srgbClr val="0070C0"/>
                </a:solidFill>
              </a:rPr>
              <a:t>      - to access the target if </a:t>
            </a:r>
            <a:r>
              <a:rPr lang="en-GB" sz="2000" b="1" i="1" dirty="0" smtClean="0">
                <a:solidFill>
                  <a:srgbClr val="0070C0"/>
                </a:solidFill>
              </a:rPr>
              <a:t>activation</a:t>
            </a:r>
            <a:r>
              <a:rPr lang="en-GB" sz="2000" b="1" dirty="0" smtClean="0">
                <a:solidFill>
                  <a:srgbClr val="0070C0"/>
                </a:solidFill>
              </a:rPr>
              <a:t> too high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145509" y="575195"/>
            <a:ext cx="1584177" cy="524333"/>
            <a:chOff x="6012159" y="641870"/>
            <a:chExt cx="1584177" cy="524333"/>
          </a:xfrm>
        </p:grpSpPr>
        <p:sp>
          <p:nvSpPr>
            <p:cNvPr id="2" name="TextBox 1"/>
            <p:cNvSpPr txBox="1"/>
            <p:nvPr/>
          </p:nvSpPr>
          <p:spPr>
            <a:xfrm>
              <a:off x="6012159" y="641870"/>
              <a:ext cx="1420761" cy="405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8000" tIns="18000" rIns="18000" bIns="18000" rtlCol="0">
              <a:spAutoFit/>
            </a:bodyPr>
            <a:lstStyle/>
            <a:p>
              <a:r>
                <a:rPr lang="en-GB" sz="1200" b="1" dirty="0" smtClean="0"/>
                <a:t> 7.9 </a:t>
              </a:r>
              <a:r>
                <a:rPr lang="en-GB" sz="1200" b="1" dirty="0" smtClean="0">
                  <a:sym typeface="Symbol"/>
                </a:rPr>
                <a:t></a:t>
              </a:r>
              <a:r>
                <a:rPr lang="en-GB" sz="1200" b="1" dirty="0" err="1" smtClean="0"/>
                <a:t>Sv</a:t>
              </a:r>
              <a:r>
                <a:rPr lang="en-GB" sz="1200" b="1" dirty="0" smtClean="0"/>
                <a:t>/h @ 1 cm</a:t>
              </a:r>
            </a:p>
            <a:p>
              <a:r>
                <a:rPr lang="en-GB" sz="1200" b="1" dirty="0" smtClean="0"/>
                <a:t> 5.6 </a:t>
              </a:r>
              <a:r>
                <a:rPr lang="en-GB" sz="1200" b="1" dirty="0">
                  <a:sym typeface="Symbol"/>
                </a:rPr>
                <a:t></a:t>
              </a:r>
              <a:r>
                <a:rPr lang="en-GB" sz="1200" b="1" dirty="0" err="1"/>
                <a:t>Sv</a:t>
              </a:r>
              <a:r>
                <a:rPr lang="en-GB" sz="1200" b="1" dirty="0"/>
                <a:t>/h @ 1 </a:t>
              </a:r>
              <a:r>
                <a:rPr lang="en-GB" sz="1200" b="1" dirty="0" smtClean="0"/>
                <a:t>m</a:t>
              </a:r>
              <a:endParaRPr lang="en-GB" sz="1200" b="1" dirty="0"/>
            </a:p>
          </p:txBody>
        </p:sp>
        <p:cxnSp>
          <p:nvCxnSpPr>
            <p:cNvPr id="9" name="Straight Arrow Connector 8"/>
            <p:cNvCxnSpPr>
              <a:stCxn id="2" idx="3"/>
            </p:cNvCxnSpPr>
            <p:nvPr/>
          </p:nvCxnSpPr>
          <p:spPr>
            <a:xfrm>
              <a:off x="7432920" y="844712"/>
              <a:ext cx="163416" cy="32149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948461" y="3083206"/>
            <a:ext cx="1622974" cy="405683"/>
            <a:chOff x="6012160" y="641870"/>
            <a:chExt cx="1459559" cy="405683"/>
          </a:xfrm>
        </p:grpSpPr>
        <p:sp>
          <p:nvSpPr>
            <p:cNvPr id="14" name="TextBox 13"/>
            <p:cNvSpPr txBox="1"/>
            <p:nvPr/>
          </p:nvSpPr>
          <p:spPr>
            <a:xfrm>
              <a:off x="6012160" y="641870"/>
              <a:ext cx="1190926" cy="405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8000" tIns="18000" rIns="18000" bIns="18000" rtlCol="0">
              <a:spAutoFit/>
            </a:bodyPr>
            <a:lstStyle/>
            <a:p>
              <a:r>
                <a:rPr lang="en-GB" sz="1200" b="1" dirty="0" smtClean="0"/>
                <a:t> 67 </a:t>
              </a:r>
              <a:r>
                <a:rPr lang="en-GB" sz="1200" b="1" dirty="0" smtClean="0">
                  <a:sym typeface="Symbol"/>
                </a:rPr>
                <a:t></a:t>
              </a:r>
              <a:r>
                <a:rPr lang="en-GB" sz="1200" b="1" dirty="0" err="1" smtClean="0"/>
                <a:t>Sv</a:t>
              </a:r>
              <a:r>
                <a:rPr lang="en-GB" sz="1200" b="1" dirty="0" smtClean="0"/>
                <a:t>/h @ 1 cm</a:t>
              </a:r>
            </a:p>
            <a:p>
              <a:r>
                <a:rPr lang="en-GB" sz="1200" b="1" dirty="0" smtClean="0"/>
                <a:t> 44 </a:t>
              </a:r>
              <a:r>
                <a:rPr lang="en-GB" sz="1200" b="1" dirty="0">
                  <a:sym typeface="Symbol"/>
                </a:rPr>
                <a:t></a:t>
              </a:r>
              <a:r>
                <a:rPr lang="en-GB" sz="1200" b="1" dirty="0" err="1"/>
                <a:t>Sv</a:t>
              </a:r>
              <a:r>
                <a:rPr lang="en-GB" sz="1200" b="1" dirty="0"/>
                <a:t>/h @ 1 </a:t>
              </a:r>
              <a:r>
                <a:rPr lang="en-GB" sz="1200" b="1" dirty="0" smtClean="0"/>
                <a:t>m</a:t>
              </a:r>
              <a:endParaRPr lang="en-GB" sz="1200" b="1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7203086" y="872702"/>
              <a:ext cx="268633" cy="1748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8454438" y="3258157"/>
            <a:ext cx="531155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8000" tIns="18000" rIns="18000" bIns="18000" rtlCol="0">
            <a:spAutoFit/>
          </a:bodyPr>
          <a:lstStyle/>
          <a:p>
            <a:r>
              <a:rPr lang="en-GB" sz="1200" b="1" dirty="0" smtClean="0"/>
              <a:t>  Roof</a:t>
            </a:r>
            <a:endParaRPr lang="en-GB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093098" y="778036"/>
            <a:ext cx="826694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8000" tIns="18000" rIns="18000" bIns="18000" rtlCol="0">
            <a:spAutoFit/>
          </a:bodyPr>
          <a:lstStyle/>
          <a:p>
            <a:r>
              <a:rPr lang="en-GB" sz="1200" b="1" dirty="0" smtClean="0"/>
              <a:t>  North</a:t>
            </a:r>
          </a:p>
          <a:p>
            <a:r>
              <a:rPr lang="en-GB" sz="1200" b="1" dirty="0" smtClean="0"/>
              <a:t> Corridor</a:t>
            </a:r>
            <a:endParaRPr lang="en-GB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175621" y="778036"/>
            <a:ext cx="615934" cy="4672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en-GB" sz="1200" b="1" dirty="0" smtClean="0"/>
              <a:t>  </a:t>
            </a:r>
            <a:r>
              <a:rPr lang="en-GB" sz="1400" b="1" dirty="0" smtClean="0"/>
              <a:t>Top</a:t>
            </a:r>
          </a:p>
          <a:p>
            <a:pPr algn="ctr"/>
            <a:r>
              <a:rPr lang="en-GB" sz="1400" b="1" dirty="0" smtClean="0"/>
              <a:t> View</a:t>
            </a:r>
            <a:endParaRPr lang="en-GB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193761" y="3134994"/>
            <a:ext cx="678937" cy="4672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en-GB" sz="1200" b="1" dirty="0" smtClean="0"/>
              <a:t>  </a:t>
            </a:r>
            <a:r>
              <a:rPr lang="en-GB" sz="1400" b="1" dirty="0" smtClean="0"/>
              <a:t>Side</a:t>
            </a:r>
          </a:p>
          <a:p>
            <a:pPr algn="ctr"/>
            <a:r>
              <a:rPr lang="en-GB" sz="1400" b="1" dirty="0" smtClean="0"/>
              <a:t> View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51601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7573994" y="0"/>
            <a:ext cx="1500994" cy="1587260"/>
            <a:chOff x="7573994" y="0"/>
            <a:chExt cx="1500994" cy="1587260"/>
          </a:xfrm>
        </p:grpSpPr>
        <p:sp>
          <p:nvSpPr>
            <p:cNvPr id="26" name="Rectangle 25"/>
            <p:cNvSpPr/>
            <p:nvPr/>
          </p:nvSpPr>
          <p:spPr>
            <a:xfrm>
              <a:off x="7591245" y="0"/>
              <a:ext cx="1311213" cy="1587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27" name="Picture 26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3994" y="116499"/>
              <a:ext cx="1500994" cy="913490"/>
            </a:xfrm>
            <a:prstGeom prst="rect">
              <a:avLst/>
            </a:prstGeom>
          </p:spPr>
        </p:pic>
      </p:grpSp>
      <p:sp>
        <p:nvSpPr>
          <p:cNvPr id="17305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79388" y="58249"/>
            <a:ext cx="7861300" cy="6771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GB" sz="3200" b="1" dirty="0" smtClean="0">
                <a:solidFill>
                  <a:srgbClr val="376092"/>
                </a:solidFill>
                <a:cs typeface="Arial" charset="0"/>
              </a:rPr>
              <a:t>Strong </a:t>
            </a:r>
            <a:r>
              <a:rPr lang="en-GB" sz="3200" b="1" dirty="0" smtClean="0">
                <a:solidFill>
                  <a:srgbClr val="376092"/>
                </a:solidFill>
                <a:cs typeface="Arial" charset="0"/>
              </a:rPr>
              <a:t>Field - QED </a:t>
            </a:r>
            <a:br>
              <a:rPr lang="en-GB" sz="3200" b="1" dirty="0" smtClean="0">
                <a:solidFill>
                  <a:srgbClr val="376092"/>
                </a:solidFill>
                <a:cs typeface="Arial" charset="0"/>
              </a:rPr>
            </a:br>
            <a:r>
              <a:rPr lang="en-GB" sz="3200" b="1" dirty="0" smtClean="0">
                <a:solidFill>
                  <a:srgbClr val="376092"/>
                </a:solidFill>
                <a:cs typeface="Arial" charset="0"/>
              </a:rPr>
              <a:t>with two 10PW </a:t>
            </a:r>
            <a:r>
              <a:rPr lang="en-GB" sz="3200" b="1" dirty="0">
                <a:solidFill>
                  <a:srgbClr val="376092"/>
                </a:solidFill>
                <a:cs typeface="Arial" charset="0"/>
              </a:rPr>
              <a:t>Beams</a:t>
            </a:r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252624" y="3700057"/>
            <a:ext cx="857893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prstClr val="black"/>
                </a:solidFill>
              </a:rPr>
              <a:t>Two main types of experiments are proposed in E6  interaction area:</a:t>
            </a:r>
          </a:p>
          <a:p>
            <a:pPr>
              <a:defRPr/>
            </a:pPr>
            <a:r>
              <a:rPr lang="en-GB" dirty="0" smtClean="0">
                <a:solidFill>
                  <a:prstClr val="black"/>
                </a:solidFill>
              </a:rPr>
              <a:t>(a)   Interaction </a:t>
            </a:r>
            <a:r>
              <a:rPr lang="en-GB" dirty="0">
                <a:solidFill>
                  <a:prstClr val="black"/>
                </a:solidFill>
              </a:rPr>
              <a:t>of </a:t>
            </a:r>
            <a:r>
              <a:rPr lang="en-GB" dirty="0" smtClean="0">
                <a:solidFill>
                  <a:prstClr val="black"/>
                </a:solidFill>
              </a:rPr>
              <a:t>multi-GeV </a:t>
            </a:r>
            <a:r>
              <a:rPr lang="en-GB" dirty="0">
                <a:solidFill>
                  <a:prstClr val="black"/>
                </a:solidFill>
              </a:rPr>
              <a:t>electron beam (Wakefield) </a:t>
            </a:r>
            <a:r>
              <a:rPr lang="en-GB" dirty="0" smtClean="0">
                <a:solidFill>
                  <a:prstClr val="black"/>
                </a:solidFill>
              </a:rPr>
              <a:t>with 10PW laser. Electrons accelerated from Gas targets.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73059" name="Rectangle 4"/>
          <p:cNvSpPr>
            <a:spLocks noChangeArrowheads="1"/>
          </p:cNvSpPr>
          <p:nvPr/>
        </p:nvSpPr>
        <p:spPr bwMode="auto">
          <a:xfrm>
            <a:off x="180554" y="6093296"/>
            <a:ext cx="87230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(b) 10PW </a:t>
            </a:r>
            <a:r>
              <a:rPr lang="en-GB" dirty="0">
                <a:solidFill>
                  <a:prstClr val="black"/>
                </a:solidFill>
              </a:rPr>
              <a:t>laser pulse interactions with dense </a:t>
            </a:r>
            <a:r>
              <a:rPr lang="en-GB" dirty="0" smtClean="0">
                <a:solidFill>
                  <a:prstClr val="black"/>
                </a:solidFill>
              </a:rPr>
              <a:t>plasma from Solid target. </a:t>
            </a:r>
            <a:r>
              <a:rPr lang="en-GB" dirty="0">
                <a:solidFill>
                  <a:prstClr val="black"/>
                </a:solidFill>
              </a:rPr>
              <a:t>Reaction rates are high due to high electron </a:t>
            </a:r>
            <a:r>
              <a:rPr lang="en-GB" dirty="0" smtClean="0">
                <a:solidFill>
                  <a:prstClr val="black"/>
                </a:solidFill>
              </a:rPr>
              <a:t> density.  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76465"/>
            <a:ext cx="737076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74198" y="894289"/>
            <a:ext cx="9069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ELI-NP with two 10PW synchronized laser beams will met the requirements </a:t>
            </a:r>
            <a:r>
              <a:rPr lang="en-GB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radiation reaction and pair creation </a:t>
            </a:r>
            <a:r>
              <a:rPr lang="en-GB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to electrons in intense EM fields:</a:t>
            </a:r>
            <a:endParaRPr lang="en-GB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beam for electron acceleration to high Lorentz factor </a:t>
            </a:r>
            <a:r>
              <a:rPr lang="en-GB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(10’s GeV) </a:t>
            </a:r>
            <a:endParaRPr lang="en-GB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laser intensity of 5x10</a:t>
            </a:r>
            <a:r>
              <a:rPr lang="en-GB" baseline="30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GB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Wcm</a:t>
            </a:r>
            <a:r>
              <a:rPr lang="en-GB" baseline="30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 </a:t>
            </a:r>
            <a:r>
              <a:rPr lang="en-GB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10PW focused to 5mm spot.</a:t>
            </a:r>
            <a:endParaRPr lang="en-GB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378378" y="2005900"/>
            <a:ext cx="2470038" cy="1557420"/>
            <a:chOff x="1922754" y="3535279"/>
            <a:chExt cx="3776717" cy="2387185"/>
          </a:xfrm>
        </p:grpSpPr>
        <p:sp>
          <p:nvSpPr>
            <p:cNvPr id="11" name="Freeform 9"/>
            <p:cNvSpPr/>
            <p:nvPr/>
          </p:nvSpPr>
          <p:spPr>
            <a:xfrm>
              <a:off x="2002971" y="4309703"/>
              <a:ext cx="1830761" cy="1525040"/>
            </a:xfrm>
            <a:custGeom>
              <a:avLst/>
              <a:gdLst>
                <a:gd name="connsiteX0" fmla="*/ 0 w 1830196"/>
                <a:gd name="connsiteY0" fmla="*/ 1525103 h 1525103"/>
                <a:gd name="connsiteX1" fmla="*/ 986972 w 1830196"/>
                <a:gd name="connsiteY1" fmla="*/ 392989 h 1525103"/>
                <a:gd name="connsiteX2" fmla="*/ 1277258 w 1830196"/>
                <a:gd name="connsiteY2" fmla="*/ 117217 h 1525103"/>
                <a:gd name="connsiteX3" fmla="*/ 1524000 w 1830196"/>
                <a:gd name="connsiteY3" fmla="*/ 1103 h 1525103"/>
                <a:gd name="connsiteX4" fmla="*/ 1727200 w 1830196"/>
                <a:gd name="connsiteY4" fmla="*/ 73674 h 1525103"/>
                <a:gd name="connsiteX5" fmla="*/ 1814286 w 1830196"/>
                <a:gd name="connsiteY5" fmla="*/ 305903 h 1525103"/>
                <a:gd name="connsiteX6" fmla="*/ 1828800 w 1830196"/>
                <a:gd name="connsiteY6" fmla="*/ 886474 h 1525103"/>
                <a:gd name="connsiteX7" fmla="*/ 1828800 w 1830196"/>
                <a:gd name="connsiteY7" fmla="*/ 1307389 h 152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0196" h="1525103">
                  <a:moveTo>
                    <a:pt x="0" y="1525103"/>
                  </a:moveTo>
                  <a:cubicBezTo>
                    <a:pt x="387048" y="1076370"/>
                    <a:pt x="774096" y="627637"/>
                    <a:pt x="986972" y="392989"/>
                  </a:cubicBezTo>
                  <a:cubicBezTo>
                    <a:pt x="1199848" y="158341"/>
                    <a:pt x="1187753" y="182531"/>
                    <a:pt x="1277258" y="117217"/>
                  </a:cubicBezTo>
                  <a:cubicBezTo>
                    <a:pt x="1366763" y="51903"/>
                    <a:pt x="1449010" y="8360"/>
                    <a:pt x="1524000" y="1103"/>
                  </a:cubicBezTo>
                  <a:cubicBezTo>
                    <a:pt x="1598990" y="-6154"/>
                    <a:pt x="1678819" y="22874"/>
                    <a:pt x="1727200" y="73674"/>
                  </a:cubicBezTo>
                  <a:cubicBezTo>
                    <a:pt x="1775581" y="124474"/>
                    <a:pt x="1797353" y="170436"/>
                    <a:pt x="1814286" y="305903"/>
                  </a:cubicBezTo>
                  <a:cubicBezTo>
                    <a:pt x="1831219" y="441370"/>
                    <a:pt x="1826381" y="719560"/>
                    <a:pt x="1828800" y="886474"/>
                  </a:cubicBezTo>
                  <a:cubicBezTo>
                    <a:pt x="1831219" y="1053388"/>
                    <a:pt x="1830009" y="1180388"/>
                    <a:pt x="1828800" y="1307389"/>
                  </a:cubicBezTo>
                </a:path>
              </a:pathLst>
            </a:custGeom>
            <a:noFill/>
            <a:ln w="28575">
              <a:solidFill>
                <a:srgbClr val="0C66D2"/>
              </a:solidFill>
              <a:tailEnd type="arrow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2599993" y="3789189"/>
              <a:ext cx="1187692" cy="11425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21"/>
            <p:cNvCxnSpPr/>
            <p:nvPr/>
          </p:nvCxnSpPr>
          <p:spPr>
            <a:xfrm flipV="1">
              <a:off x="2752424" y="3941535"/>
              <a:ext cx="1187692" cy="11425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22"/>
            <p:cNvCxnSpPr/>
            <p:nvPr/>
          </p:nvCxnSpPr>
          <p:spPr>
            <a:xfrm flipV="1">
              <a:off x="2904855" y="4093880"/>
              <a:ext cx="1187692" cy="11425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23"/>
            <p:cNvCxnSpPr/>
            <p:nvPr/>
          </p:nvCxnSpPr>
          <p:spPr>
            <a:xfrm flipV="1">
              <a:off x="3057286" y="4246225"/>
              <a:ext cx="1187692" cy="11425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3"/>
            <p:cNvSpPr/>
            <p:nvPr/>
          </p:nvSpPr>
          <p:spPr>
            <a:xfrm rot="6330576">
              <a:off x="3381431" y="3690658"/>
              <a:ext cx="812509" cy="501752"/>
            </a:xfrm>
            <a:custGeom>
              <a:avLst/>
              <a:gdLst>
                <a:gd name="connsiteX0" fmla="*/ 812800 w 812800"/>
                <a:gd name="connsiteY0" fmla="*/ 145143 h 335125"/>
                <a:gd name="connsiteX1" fmla="*/ 725714 w 812800"/>
                <a:gd name="connsiteY1" fmla="*/ 319314 h 335125"/>
                <a:gd name="connsiteX2" fmla="*/ 638628 w 812800"/>
                <a:gd name="connsiteY2" fmla="*/ 14514 h 335125"/>
                <a:gd name="connsiteX3" fmla="*/ 537028 w 812800"/>
                <a:gd name="connsiteY3" fmla="*/ 333829 h 335125"/>
                <a:gd name="connsiteX4" fmla="*/ 449943 w 812800"/>
                <a:gd name="connsiteY4" fmla="*/ 0 h 335125"/>
                <a:gd name="connsiteX5" fmla="*/ 348343 w 812800"/>
                <a:gd name="connsiteY5" fmla="*/ 333829 h 335125"/>
                <a:gd name="connsiteX6" fmla="*/ 304800 w 812800"/>
                <a:gd name="connsiteY6" fmla="*/ 116114 h 335125"/>
                <a:gd name="connsiteX7" fmla="*/ 0 w 812800"/>
                <a:gd name="connsiteY7" fmla="*/ 130629 h 335125"/>
                <a:gd name="connsiteX8" fmla="*/ 0 w 812800"/>
                <a:gd name="connsiteY8" fmla="*/ 130629 h 33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2800" h="335125">
                  <a:moveTo>
                    <a:pt x="812800" y="145143"/>
                  </a:moveTo>
                  <a:cubicBezTo>
                    <a:pt x="783771" y="243114"/>
                    <a:pt x="754743" y="341086"/>
                    <a:pt x="725714" y="319314"/>
                  </a:cubicBezTo>
                  <a:cubicBezTo>
                    <a:pt x="696685" y="297543"/>
                    <a:pt x="670076" y="12095"/>
                    <a:pt x="638628" y="14514"/>
                  </a:cubicBezTo>
                  <a:cubicBezTo>
                    <a:pt x="607180" y="16933"/>
                    <a:pt x="568475" y="336248"/>
                    <a:pt x="537028" y="333829"/>
                  </a:cubicBezTo>
                  <a:cubicBezTo>
                    <a:pt x="505580" y="331410"/>
                    <a:pt x="481390" y="0"/>
                    <a:pt x="449943" y="0"/>
                  </a:cubicBezTo>
                  <a:cubicBezTo>
                    <a:pt x="418496" y="0"/>
                    <a:pt x="372533" y="314477"/>
                    <a:pt x="348343" y="333829"/>
                  </a:cubicBezTo>
                  <a:cubicBezTo>
                    <a:pt x="324153" y="353181"/>
                    <a:pt x="362857" y="149981"/>
                    <a:pt x="304800" y="116114"/>
                  </a:cubicBezTo>
                  <a:cubicBezTo>
                    <a:pt x="246743" y="82247"/>
                    <a:pt x="0" y="130629"/>
                    <a:pt x="0" y="130629"/>
                  </a:cubicBezTo>
                  <a:lnTo>
                    <a:pt x="0" y="130629"/>
                  </a:lnTo>
                </a:path>
              </a:pathLst>
            </a:custGeom>
            <a:noFill/>
            <a:ln>
              <a:solidFill>
                <a:srgbClr val="008000"/>
              </a:solidFill>
              <a:tailEnd type="arrow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3681301" y="4973040"/>
              <a:ext cx="303275" cy="328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" name="TextBox 15"/>
            <p:cNvSpPr txBox="1">
              <a:spLocks noChangeArrowheads="1"/>
            </p:cNvSpPr>
            <p:nvPr/>
          </p:nvSpPr>
          <p:spPr bwMode="auto">
            <a:xfrm>
              <a:off x="1922754" y="3598536"/>
              <a:ext cx="1164720" cy="990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Laser</a:t>
              </a:r>
            </a:p>
            <a:p>
              <a:r>
                <a:rPr lang="en-GB" dirty="0" smtClean="0">
                  <a:solidFill>
                    <a:srgbClr val="FF0000"/>
                  </a:solidFill>
                </a:rPr>
                <a:t>field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27"/>
            <p:cNvSpPr txBox="1">
              <a:spLocks noChangeArrowheads="1"/>
            </p:cNvSpPr>
            <p:nvPr/>
          </p:nvSpPr>
          <p:spPr bwMode="auto">
            <a:xfrm>
              <a:off x="3879778" y="4931779"/>
              <a:ext cx="1819693" cy="990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tx2"/>
                  </a:solidFill>
                </a:rPr>
                <a:t>Electron trajectory</a:t>
              </a:r>
            </a:p>
          </p:txBody>
        </p:sp>
        <p:sp>
          <p:nvSpPr>
            <p:cNvPr id="20" name="TextBox 28"/>
            <p:cNvSpPr txBox="1">
              <a:spLocks noChangeArrowheads="1"/>
            </p:cNvSpPr>
            <p:nvPr/>
          </p:nvSpPr>
          <p:spPr bwMode="auto">
            <a:xfrm>
              <a:off x="4114776" y="3641287"/>
              <a:ext cx="1149584" cy="366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008000"/>
                  </a:solidFill>
                </a:rPr>
                <a:t>Radiation</a:t>
              </a: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488" y="2040541"/>
            <a:ext cx="6694487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883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7573994" y="-76200"/>
            <a:ext cx="1500994" cy="1587260"/>
            <a:chOff x="7573994" y="0"/>
            <a:chExt cx="1500994" cy="1587260"/>
          </a:xfrm>
        </p:grpSpPr>
        <p:sp>
          <p:nvSpPr>
            <p:cNvPr id="26" name="Rectangle 25"/>
            <p:cNvSpPr/>
            <p:nvPr/>
          </p:nvSpPr>
          <p:spPr>
            <a:xfrm>
              <a:off x="7591245" y="0"/>
              <a:ext cx="1311213" cy="1587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27" name="Picture 26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3994" y="116499"/>
              <a:ext cx="1500994" cy="913490"/>
            </a:xfrm>
            <a:prstGeom prst="rect">
              <a:avLst/>
            </a:prstGeom>
          </p:spPr>
        </p:pic>
      </p:grpSp>
      <p:sp>
        <p:nvSpPr>
          <p:cNvPr id="17305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07966"/>
            <a:ext cx="8084457" cy="10144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r>
              <a:rPr lang="en-GB" sz="2800" b="1" dirty="0">
                <a:solidFill>
                  <a:srgbClr val="376092"/>
                </a:solidFill>
                <a:cs typeface="Arial" charset="0"/>
              </a:rPr>
              <a:t>First investigations of the </a:t>
            </a:r>
            <a:r>
              <a:rPr lang="en-GB" sz="2800" b="1" dirty="0" smtClean="0">
                <a:solidFill>
                  <a:srgbClr val="376092"/>
                </a:solidFill>
                <a:cs typeface="Arial" charset="0"/>
              </a:rPr>
              <a:t/>
            </a:r>
            <a:br>
              <a:rPr lang="en-GB" sz="2800" b="1" dirty="0" smtClean="0">
                <a:solidFill>
                  <a:srgbClr val="376092"/>
                </a:solidFill>
                <a:cs typeface="Arial" charset="0"/>
              </a:rPr>
            </a:br>
            <a:r>
              <a:rPr lang="en-GB" sz="2800" b="1" dirty="0" smtClean="0">
                <a:solidFill>
                  <a:srgbClr val="376092"/>
                </a:solidFill>
                <a:cs typeface="Arial" charset="0"/>
              </a:rPr>
              <a:t>QED-plasma </a:t>
            </a:r>
            <a:r>
              <a:rPr lang="en-GB" sz="2800" b="1" dirty="0" smtClean="0">
                <a:solidFill>
                  <a:srgbClr val="376092"/>
                </a:solidFill>
                <a:cs typeface="Arial" charset="0"/>
              </a:rPr>
              <a:t>regime </a:t>
            </a:r>
            <a:r>
              <a:rPr lang="en-GB" sz="2800" b="1" dirty="0" smtClean="0">
                <a:solidFill>
                  <a:srgbClr val="376092"/>
                </a:solidFill>
                <a:cs typeface="Arial" charset="0"/>
              </a:rPr>
              <a:t>physics</a:t>
            </a:r>
            <a:endParaRPr lang="en-GB" sz="1800" b="1" dirty="0">
              <a:solidFill>
                <a:srgbClr val="376092"/>
              </a:solidFill>
              <a:cs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9333" y="2736304"/>
            <a:ext cx="5503656" cy="3653819"/>
            <a:chOff x="22530" y="179888"/>
            <a:chExt cx="6691960" cy="4038417"/>
          </a:xfrm>
        </p:grpSpPr>
        <p:sp>
          <p:nvSpPr>
            <p:cNvPr id="24" name="Rectangle 23"/>
            <p:cNvSpPr/>
            <p:nvPr/>
          </p:nvSpPr>
          <p:spPr>
            <a:xfrm>
              <a:off x="4030345" y="1643380"/>
              <a:ext cx="2684145" cy="257492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5"/>
            <p:cNvSpPr>
              <a:spLocks noChangeArrowheads="1"/>
            </p:cNvSpPr>
            <p:nvPr/>
          </p:nvSpPr>
          <p:spPr bwMode="auto">
            <a:xfrm rot="4506943">
              <a:off x="972820" y="850265"/>
              <a:ext cx="647065" cy="34798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30" y="179888"/>
              <a:ext cx="3397002" cy="2538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64600" y="790718"/>
            <a:ext cx="8965188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first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time: Measure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signatures of the onset of radiation damping due to the synchrotron radiation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arenBoth"/>
            </a:pPr>
            <a:r>
              <a:rPr lang="en-GB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 </a:t>
            </a:r>
            <a:r>
              <a:rPr lang="en-GB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scaling of </a:t>
            </a:r>
            <a:r>
              <a:rPr lang="en-GB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multi-MeV Gamma </a:t>
            </a:r>
            <a:r>
              <a:rPr lang="en-GB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emission with </a:t>
            </a:r>
            <a:r>
              <a:rPr lang="en-GB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laser intensity  </a:t>
            </a:r>
            <a:r>
              <a:rPr lang="en-GB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10</a:t>
            </a:r>
            <a:r>
              <a:rPr lang="en-GB" baseline="300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21</a:t>
            </a:r>
            <a:r>
              <a:rPr lang="en-GB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to </a:t>
            </a:r>
            <a:r>
              <a:rPr lang="en-GB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10</a:t>
            </a:r>
            <a:r>
              <a:rPr lang="en-GB" baseline="300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23 </a:t>
            </a:r>
            <a:r>
              <a:rPr lang="en-GB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Wcm</a:t>
            </a:r>
            <a:r>
              <a:rPr lang="en-GB" baseline="300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-2</a:t>
            </a:r>
            <a:r>
              <a:rPr lang="en-GB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 </a:t>
            </a:r>
            <a:endParaRPr lang="en-GB" dirty="0" smtClean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The angular profile of energetic photon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Charged particle spectra: Radiation reaction results in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 in the high energy part of the fast electron spectrum</a:t>
            </a:r>
            <a:r>
              <a:rPr lang="en-GB" dirty="0"/>
              <a:t>. </a:t>
            </a:r>
            <a:endParaRPr lang="en-GB" dirty="0" smtClean="0"/>
          </a:p>
        </p:txBody>
      </p:sp>
      <p:sp>
        <p:nvSpPr>
          <p:cNvPr id="32" name="Rectangle 31"/>
          <p:cNvSpPr/>
          <p:nvPr/>
        </p:nvSpPr>
        <p:spPr>
          <a:xfrm>
            <a:off x="5727718" y="6117905"/>
            <a:ext cx="2622596" cy="121771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2414446" y="5228456"/>
            <a:ext cx="2274893" cy="140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Times New Roman"/>
              </a:rPr>
              <a:t>Simulation results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Times New Roman"/>
              </a:rPr>
              <a:t>of </a:t>
            </a: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Times New Roman"/>
              </a:rPr>
              <a:t>angular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Times New Roman"/>
              </a:rPr>
              <a:t>distribution of </a:t>
            </a:r>
            <a:r>
              <a:rPr lang="en-GB" sz="1100" kern="0" dirty="0" smtClean="0">
                <a:solidFill>
                  <a:sysClr val="windowText" lastClr="000000"/>
                </a:solidFill>
                <a:ea typeface="MS Mincho"/>
                <a:cs typeface="Times New Roman"/>
              </a:rPr>
              <a:t>Gamma</a:t>
            </a: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Times New Roman"/>
              </a:rPr>
              <a:t>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Times New Roman"/>
              </a:rPr>
              <a:t>photons produced by (a) skin depth emission in a solid targets, and (b) the RESE mechanism in which electrons propagate backwards into the incoming laser light. </a:t>
            </a: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Times New Roman"/>
              </a:rPr>
              <a:t> </a:t>
            </a:r>
            <a:r>
              <a:rPr lang="en-GB" sz="1100" kern="0" dirty="0" smtClean="0">
                <a:solidFill>
                  <a:sysClr val="windowText" lastClr="000000"/>
                </a:solidFill>
                <a:ea typeface="MS Mincho"/>
                <a:cs typeface="Times New Roman"/>
              </a:rPr>
              <a:t>[CS Brady, 2014]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MS Mincho"/>
              <a:cs typeface="Times New Roman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671" y="5516078"/>
            <a:ext cx="2427138" cy="1362126"/>
          </a:xfrm>
          <a:prstGeom prst="rect">
            <a:avLst/>
          </a:prstGeom>
        </p:spPr>
      </p:pic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0" y="5383457"/>
            <a:ext cx="334083" cy="15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</a:rPr>
              <a:t>(a)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MS Mincho"/>
            </a:endParaRP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1770211" y="5413389"/>
            <a:ext cx="333756" cy="15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</a:rPr>
              <a:t>(b)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MS Mincho"/>
            </a:endParaRP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4747194" y="5310570"/>
            <a:ext cx="1386385" cy="12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lvl="1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kern="0" dirty="0" smtClean="0">
                <a:solidFill>
                  <a:sysClr val="windowText" lastClr="000000"/>
                </a:solidFill>
                <a:ea typeface="MS Mincho"/>
                <a:cs typeface="Times New Roman"/>
              </a:rPr>
              <a:t>Detectors proposed</a:t>
            </a: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Times New Roman"/>
              </a:rPr>
              <a:t> for angular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Times New Roman"/>
              </a:rPr>
              <a:t>emission of </a:t>
            </a: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Times New Roman"/>
              </a:rPr>
              <a:t>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Times New Roman"/>
              </a:rPr>
              <a:t>energetic </a:t>
            </a: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  <a:cs typeface="Times New Roman"/>
              </a:rPr>
              <a:t>photonics.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MS Mincho"/>
              <a:cs typeface="Times New Roman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101930" y="7196933"/>
            <a:ext cx="2860898" cy="118249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3" name="Picture 42" descr="\\130.159.68.19\Group\Experiments\2012_McKenna_Gemini\Photos\IMG_21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9978" t="43602" r="19149"/>
          <a:stretch>
            <a:fillRect/>
          </a:stretch>
        </p:blipFill>
        <p:spPr bwMode="auto">
          <a:xfrm>
            <a:off x="6202545" y="5192164"/>
            <a:ext cx="2678786" cy="1477196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38" name="Picture 2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48" b="19658"/>
          <a:stretch/>
        </p:blipFill>
        <p:spPr bwMode="auto">
          <a:xfrm>
            <a:off x="3657600" y="2513542"/>
            <a:ext cx="5206927" cy="251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tăText 3"/>
          <p:cNvSpPr txBox="1"/>
          <p:nvPr/>
        </p:nvSpPr>
        <p:spPr>
          <a:xfrm>
            <a:off x="4363403" y="4186393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F#20</a:t>
            </a:r>
          </a:p>
          <a:p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smtClean="0">
                <a:solidFill>
                  <a:srgbClr val="FF0000"/>
                </a:solidFill>
              </a:rPr>
              <a:t>10 m)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Conector drept cu săgeată 5"/>
          <p:cNvCxnSpPr/>
          <p:nvPr/>
        </p:nvCxnSpPr>
        <p:spPr>
          <a:xfrm flipV="1">
            <a:off x="5148064" y="3887259"/>
            <a:ext cx="2425930" cy="540186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586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925" y="-7602"/>
            <a:ext cx="83202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b="0" i="0" u="none" strike="noStrike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Combined</a:t>
            </a:r>
            <a:r>
              <a:rPr lang="ro-RO" sz="2000" b="0" i="0" u="none" strike="noStrike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o-RO" sz="2000" b="0" i="0" u="none" strike="noStrike" dirty="0" smtClean="0">
                <a:solidFill>
                  <a:srgbClr val="0070C0"/>
                </a:solidFill>
                <a:latin typeface="Arial" panose="020B0604020202020204" pitchFamily="34" charset="0"/>
              </a:rPr>
              <a:t>laser - gamma </a:t>
            </a:r>
            <a:r>
              <a:rPr lang="ro-RO" sz="2000" b="0" i="0" u="none" strike="noStrike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experiments</a:t>
            </a:r>
            <a:r>
              <a:rPr lang="en-US" sz="2000" b="0" i="0" u="none" strike="noStrike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endParaRPr lang="ro-RO" sz="2000" b="0" i="0" u="none" strike="noStrike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en-US" sz="20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1. </a:t>
            </a:r>
            <a:r>
              <a:rPr lang="ro-RO" sz="2000" dirty="0" smtClean="0">
                <a:solidFill>
                  <a:srgbClr val="000000"/>
                </a:solidFill>
              </a:rPr>
              <a:t>Electron </a:t>
            </a:r>
            <a:r>
              <a:rPr lang="ro-RO" sz="2000" dirty="0" err="1">
                <a:solidFill>
                  <a:srgbClr val="000000"/>
                </a:solidFill>
              </a:rPr>
              <a:t>induced</a:t>
            </a:r>
            <a:r>
              <a:rPr lang="ro-RO" sz="2000" dirty="0">
                <a:solidFill>
                  <a:srgbClr val="000000"/>
                </a:solidFill>
              </a:rPr>
              <a:t> nuclear </a:t>
            </a:r>
            <a:r>
              <a:rPr lang="ro-RO" sz="2000" dirty="0" err="1" smtClean="0">
                <a:solidFill>
                  <a:srgbClr val="000000"/>
                </a:solidFill>
              </a:rPr>
              <a:t>processes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   </a:t>
            </a:r>
            <a:r>
              <a:rPr lang="ro-RO" sz="2000" dirty="0" err="1" smtClean="0">
                <a:solidFill>
                  <a:srgbClr val="000000"/>
                </a:solidFill>
              </a:rPr>
              <a:t>investigated</a:t>
            </a:r>
            <a:r>
              <a:rPr lang="ro-RO" sz="2000" dirty="0" smtClean="0">
                <a:solidFill>
                  <a:srgbClr val="000000"/>
                </a:solidFill>
              </a:rPr>
              <a:t> </a:t>
            </a:r>
            <a:r>
              <a:rPr lang="ro-RO" sz="2000" dirty="0" err="1">
                <a:solidFill>
                  <a:srgbClr val="000000"/>
                </a:solidFill>
              </a:rPr>
              <a:t>with</a:t>
            </a:r>
            <a:r>
              <a:rPr lang="ro-RO" sz="2000" dirty="0">
                <a:solidFill>
                  <a:srgbClr val="000000"/>
                </a:solidFill>
              </a:rPr>
              <a:t> gamma </a:t>
            </a:r>
            <a:r>
              <a:rPr lang="ro-RO" sz="2000" dirty="0" err="1" smtClean="0">
                <a:solidFill>
                  <a:srgbClr val="000000"/>
                </a:solidFill>
              </a:rPr>
              <a:t>beams</a:t>
            </a: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" y="3249728"/>
            <a:ext cx="4568618" cy="331237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6307"/>
            <a:ext cx="4006080" cy="284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8950663" y="4552948"/>
            <a:ext cx="355680" cy="516960"/>
          </a:xfrm>
          <a:custGeom>
            <a:avLst/>
            <a:gdLst>
              <a:gd name="G0" fmla="*/ 1088 1 2"/>
              <a:gd name="G1" fmla="*/ 1582 1 2"/>
              <a:gd name="G2" fmla="+- 1582 0 0"/>
              <a:gd name="G3" fmla="+- 10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088" y="0"/>
                </a:lnTo>
                <a:lnTo>
                  <a:pt x="1088" y="1582"/>
                </a:lnTo>
                <a:lnTo>
                  <a:pt x="0" y="158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2540" b="1">
                <a:solidFill>
                  <a:srgbClr val="00FF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g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4775481" y="4119007"/>
            <a:ext cx="1427040" cy="394560"/>
          </a:xfrm>
          <a:custGeom>
            <a:avLst/>
            <a:gdLst>
              <a:gd name="G0" fmla="*/ 4369 1 2"/>
              <a:gd name="G1" fmla="*/ 1209 1 2"/>
              <a:gd name="G2" fmla="+- 1209 0 0"/>
              <a:gd name="G3" fmla="+- 436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4369" y="0"/>
                </a:lnTo>
                <a:lnTo>
                  <a:pt x="4369" y="1209"/>
                </a:lnTo>
                <a:lnTo>
                  <a:pt x="0" y="12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1814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  7</a:t>
            </a:r>
            <a:r>
              <a:rPr lang="en-US" altLang="en-US" sz="1814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00 MeV e-</a:t>
            </a:r>
          </a:p>
          <a:p>
            <a:pPr>
              <a:lnSpc>
                <a:spcPct val="100000"/>
              </a:lnSpc>
            </a:pPr>
            <a:r>
              <a:rPr lang="en-US" altLang="en-US" sz="1814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~100 MeV </a:t>
            </a:r>
            <a:r>
              <a:rPr lang="el-GR" altLang="en-US" sz="1814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γ</a:t>
            </a:r>
            <a:r>
              <a:rPr lang="en-US" altLang="en-US" sz="1814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endParaRPr lang="en-US" altLang="en-US" sz="1814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7774183" y="4112308"/>
            <a:ext cx="383040" cy="364320"/>
          </a:xfrm>
          <a:custGeom>
            <a:avLst/>
            <a:gdLst>
              <a:gd name="G0" fmla="*/ 1176 1 2"/>
              <a:gd name="G1" fmla="*/ 1116 1 2"/>
              <a:gd name="G2" fmla="+- 1116 0 0"/>
              <a:gd name="G3" fmla="+- 1176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176" y="0"/>
                </a:lnTo>
                <a:lnTo>
                  <a:pt x="1176" y="1116"/>
                </a:lnTo>
                <a:lnTo>
                  <a:pt x="0" y="111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814" b="1">
                <a:solidFill>
                  <a:srgbClr val="FF0000"/>
                </a:solidFill>
                <a:ea typeface="ＭＳ Ｐゴシック" panose="020B0600070205080204" pitchFamily="34" charset="-128"/>
              </a:rPr>
              <a:t>e-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7764103" y="4974868"/>
            <a:ext cx="442080" cy="364320"/>
          </a:xfrm>
          <a:custGeom>
            <a:avLst/>
            <a:gdLst>
              <a:gd name="G0" fmla="*/ 1354 1 2"/>
              <a:gd name="G1" fmla="*/ 1116 1 2"/>
              <a:gd name="G2" fmla="+- 1116 0 0"/>
              <a:gd name="G3" fmla="+- 1354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354" y="0"/>
                </a:lnTo>
                <a:lnTo>
                  <a:pt x="1354" y="1116"/>
                </a:lnTo>
                <a:lnTo>
                  <a:pt x="0" y="111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814" b="1">
                <a:solidFill>
                  <a:srgbClr val="0000FF"/>
                </a:solidFill>
                <a:ea typeface="ＭＳ Ｐゴシック" panose="020B0600070205080204" pitchFamily="34" charset="-128"/>
              </a:rPr>
              <a:t>e+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7343108" y="6019587"/>
            <a:ext cx="1565280" cy="364320"/>
          </a:xfrm>
          <a:custGeom>
            <a:avLst/>
            <a:gdLst>
              <a:gd name="G0" fmla="*/ 4793 1 2"/>
              <a:gd name="G1" fmla="*/ 1116 1 2"/>
              <a:gd name="G2" fmla="+- 1116 0 0"/>
              <a:gd name="G3" fmla="+- 4793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4793" y="0"/>
                </a:lnTo>
                <a:lnTo>
                  <a:pt x="4793" y="1116"/>
                </a:lnTo>
                <a:lnTo>
                  <a:pt x="0" y="111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1814" dirty="0">
                <a:ea typeface="ＭＳ Ｐゴシック" panose="020B0600070205080204" pitchFamily="34" charset="-128"/>
              </a:rPr>
              <a:t>D. </a:t>
            </a:r>
            <a:r>
              <a:rPr lang="en-US" altLang="en-US" sz="1814" dirty="0" err="1">
                <a:ea typeface="ＭＳ Ｐゴシック" panose="020B0600070205080204" pitchFamily="34" charset="-128"/>
              </a:rPr>
              <a:t>Habs</a:t>
            </a:r>
            <a:r>
              <a:rPr lang="en-US" altLang="en-US" sz="1814" dirty="0">
                <a:ea typeface="ＭＳ Ｐゴシック" panose="020B0600070205080204" pitchFamily="34" charset="-128"/>
              </a:rPr>
              <a:t> et al.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672" y="414987"/>
            <a:ext cx="2957668" cy="294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3"/>
          <p:cNvSpPr/>
          <p:nvPr/>
        </p:nvSpPr>
        <p:spPr>
          <a:xfrm>
            <a:off x="50600" y="1257100"/>
            <a:ext cx="8320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2. Electron – Laser beam interaction </a:t>
            </a:r>
          </a:p>
        </p:txBody>
      </p:sp>
      <p:sp>
        <p:nvSpPr>
          <p:cNvPr id="15" name="Rectangle 3"/>
          <p:cNvSpPr/>
          <p:nvPr/>
        </p:nvSpPr>
        <p:spPr>
          <a:xfrm>
            <a:off x="50600" y="1609531"/>
            <a:ext cx="832021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3. </a:t>
            </a:r>
            <a:r>
              <a:rPr lang="ro-RO" sz="2000" dirty="0" smtClean="0">
                <a:solidFill>
                  <a:srgbClr val="00B0F0"/>
                </a:solidFill>
              </a:rPr>
              <a:t>Gamma </a:t>
            </a:r>
            <a:r>
              <a:rPr lang="ro-RO" sz="2000" dirty="0" err="1" smtClean="0">
                <a:solidFill>
                  <a:srgbClr val="00B0F0"/>
                </a:solidFill>
              </a:rPr>
              <a:t>assisted</a:t>
            </a:r>
            <a:r>
              <a:rPr lang="ro-RO" sz="2000" dirty="0" smtClean="0">
                <a:solidFill>
                  <a:srgbClr val="00B0F0"/>
                </a:solidFill>
              </a:rPr>
              <a:t> electron-</a:t>
            </a:r>
            <a:r>
              <a:rPr lang="ro-RO" sz="2000" dirty="0" err="1" smtClean="0">
                <a:solidFill>
                  <a:srgbClr val="00B0F0"/>
                </a:solidFill>
              </a:rPr>
              <a:t>positron</a:t>
            </a:r>
            <a:r>
              <a:rPr lang="ro-RO" sz="2000" dirty="0" smtClean="0">
                <a:solidFill>
                  <a:srgbClr val="00B0F0"/>
                </a:solidFill>
              </a:rPr>
              <a:t> pair</a:t>
            </a:r>
            <a:endParaRPr lang="en-US" sz="2000" dirty="0">
              <a:solidFill>
                <a:srgbClr val="00B0F0"/>
              </a:solidFill>
            </a:endParaRPr>
          </a:p>
          <a:p>
            <a:r>
              <a:rPr lang="en-US" sz="2000" dirty="0" smtClean="0">
                <a:solidFill>
                  <a:srgbClr val="00B0F0"/>
                </a:solidFill>
              </a:rPr>
              <a:t>    </a:t>
            </a:r>
            <a:r>
              <a:rPr lang="ro-RO" sz="2000" dirty="0" err="1" smtClean="0">
                <a:solidFill>
                  <a:srgbClr val="00B0F0"/>
                </a:solidFill>
              </a:rPr>
              <a:t>production</a:t>
            </a:r>
            <a:r>
              <a:rPr lang="ro-RO" sz="2000" dirty="0" smtClean="0">
                <a:solidFill>
                  <a:srgbClr val="00B0F0"/>
                </a:solidFill>
              </a:rPr>
              <a:t> in vacuum</a:t>
            </a:r>
            <a:r>
              <a:rPr lang="ro-RO" sz="2000" dirty="0" smtClean="0">
                <a:solidFill>
                  <a:srgbClr val="000000"/>
                </a:solidFill>
              </a:rPr>
              <a:t>; 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4. </a:t>
            </a:r>
            <a:r>
              <a:rPr lang="en-US" sz="2000" dirty="0" smtClean="0">
                <a:solidFill>
                  <a:srgbClr val="000000"/>
                </a:solidFill>
              </a:rPr>
              <a:t>QED </a:t>
            </a:r>
            <a:r>
              <a:rPr lang="en-US" sz="2000" dirty="0">
                <a:solidFill>
                  <a:srgbClr val="000000"/>
                </a:solidFill>
              </a:rPr>
              <a:t>birefringence</a:t>
            </a:r>
            <a:r>
              <a:rPr lang="ro-RO" sz="2000" dirty="0">
                <a:solidFill>
                  <a:srgbClr val="000000"/>
                </a:solidFill>
              </a:rPr>
              <a:t> </a:t>
            </a:r>
            <a:r>
              <a:rPr lang="ro-RO" sz="2000" dirty="0" err="1" smtClean="0">
                <a:solidFill>
                  <a:srgbClr val="000000"/>
                </a:solidFill>
              </a:rPr>
              <a:t>studies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b="0" i="0" u="none" strike="noStrike" baseline="0" dirty="0" smtClean="0">
                <a:solidFill>
                  <a:srgbClr val="000000"/>
                </a:solidFill>
              </a:rPr>
              <a:t>5. </a:t>
            </a:r>
            <a:r>
              <a:rPr lang="en-US" sz="2000" dirty="0">
                <a:solidFill>
                  <a:srgbClr val="000000"/>
                </a:solidFill>
              </a:rPr>
              <a:t>Dark field search (Four-wave</a:t>
            </a:r>
          </a:p>
          <a:p>
            <a:r>
              <a:rPr lang="en-US" sz="2000" dirty="0">
                <a:solidFill>
                  <a:srgbClr val="000000"/>
                </a:solidFill>
              </a:rPr>
              <a:t>    mixing in the vacuum)</a:t>
            </a:r>
          </a:p>
          <a:p>
            <a:endParaRPr lang="en-US" sz="2400" b="0" i="0" u="none" strike="noStrike" baseline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1135"/>
            <a:ext cx="8229600" cy="562074"/>
          </a:xfrm>
        </p:spPr>
        <p:txBody>
          <a:bodyPr/>
          <a:lstStyle/>
          <a:p>
            <a:r>
              <a:rPr lang="fr-FR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Laser-TDR4:</a:t>
            </a:r>
            <a:r>
              <a:rPr lang="ro-RO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in </a:t>
            </a:r>
            <a:r>
              <a:rPr lang="en-US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fr-FR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Sciences</a:t>
            </a:r>
            <a:endParaRPr lang="fr-FR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2554" y="3875599"/>
            <a:ext cx="806489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• </a:t>
            </a:r>
            <a:r>
              <a:rPr lang="en-US" dirty="0">
                <a:solidFill>
                  <a:srgbClr val="00B0F0"/>
                </a:solidFill>
              </a:rPr>
              <a:t>testing new materials for fusion and fission energy application</a:t>
            </a:r>
            <a:endParaRPr lang="fr-FR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• testing of new materials for accelerator components</a:t>
            </a:r>
            <a:endParaRPr lang="fr-FR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• testing materials for space science (electronics components,</a:t>
            </a:r>
            <a:endParaRPr lang="fr-FR" dirty="0">
              <a:solidFill>
                <a:srgbClr val="00B0F0"/>
              </a:solidFill>
            </a:endParaRPr>
          </a:p>
          <a:p>
            <a:r>
              <a:rPr lang="en-US" dirty="0" smtClean="0">
                <a:solidFill>
                  <a:srgbClr val="00B0F0"/>
                </a:solidFill>
              </a:rPr>
              <a:t>  hypervelocity </a:t>
            </a:r>
            <a:r>
              <a:rPr lang="en-US" dirty="0">
                <a:solidFill>
                  <a:srgbClr val="00B0F0"/>
                </a:solidFill>
              </a:rPr>
              <a:t>impacts</a:t>
            </a:r>
            <a:r>
              <a:rPr lang="en-US" dirty="0" smtClean="0">
                <a:solidFill>
                  <a:srgbClr val="00B0F0"/>
                </a:solidFill>
              </a:rPr>
              <a:t>)</a:t>
            </a:r>
          </a:p>
          <a:p>
            <a:endParaRPr lang="fr-FR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• surface and volume modification; micro- and </a:t>
            </a:r>
            <a:r>
              <a:rPr lang="en-US" dirty="0" err="1">
                <a:solidFill>
                  <a:srgbClr val="00B0F0"/>
                </a:solidFill>
              </a:rPr>
              <a:t>nano</a:t>
            </a:r>
            <a:r>
              <a:rPr lang="en-US" dirty="0">
                <a:solidFill>
                  <a:srgbClr val="00B0F0"/>
                </a:solidFill>
              </a:rPr>
              <a:t>-technology)</a:t>
            </a:r>
            <a:endParaRPr lang="fr-FR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• biological science research (effects on bio-molecules, </a:t>
            </a:r>
            <a:r>
              <a:rPr lang="en-US" dirty="0" smtClean="0">
                <a:solidFill>
                  <a:srgbClr val="00B0F0"/>
                </a:solidFill>
              </a:rPr>
              <a:t>cells of short </a:t>
            </a:r>
          </a:p>
          <a:p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  duration gamma/electron/particle pulses)</a:t>
            </a:r>
            <a:endParaRPr lang="fr-FR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• testing radiation hardness and developments of detectors</a:t>
            </a:r>
            <a:endParaRPr lang="fr-FR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• irradiated optical components </a:t>
            </a:r>
            <a:r>
              <a:rPr lang="en-US" dirty="0" smtClean="0">
                <a:solidFill>
                  <a:srgbClr val="00B0F0"/>
                </a:solidFill>
              </a:rPr>
              <a:t>testing</a:t>
            </a:r>
          </a:p>
          <a:p>
            <a:endParaRPr lang="en-US" sz="2000" dirty="0">
              <a:solidFill>
                <a:srgbClr val="00B0F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20" y="979106"/>
            <a:ext cx="8685360" cy="2484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11560" y="3448001"/>
            <a:ext cx="8376480" cy="58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 marL="342900" indent="-338138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93000"/>
              </a:lnSpc>
              <a:spcAft>
                <a:spcPts val="1293"/>
              </a:spcAft>
            </a:pPr>
            <a:r>
              <a:rPr lang="en-US" altLang="en-US" sz="1814" dirty="0">
                <a:solidFill>
                  <a:srgbClr val="000000"/>
                </a:solidFill>
              </a:rPr>
              <a:t>SEM W probe                       SEM C probe                                     SEM Be probe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-1260648" y="547245"/>
            <a:ext cx="8229600" cy="56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Effects of direct short-pulse laser irradiation: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2759"/>
            <a:ext cx="7776864" cy="4392488"/>
          </a:xfrm>
          <a:prstGeom prst="rect">
            <a:avLst/>
          </a:prstGeom>
        </p:spPr>
      </p:pic>
      <p:sp>
        <p:nvSpPr>
          <p:cNvPr id="5" name="Dreptunghi 4"/>
          <p:cNvSpPr/>
          <p:nvPr/>
        </p:nvSpPr>
        <p:spPr>
          <a:xfrm>
            <a:off x="2267744" y="0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cs typeface="Arial" panose="020B0604020202020204" pitchFamily="34" charset="0"/>
              </a:rPr>
              <a:t>Laser-TDR4:</a:t>
            </a:r>
            <a:r>
              <a:rPr lang="ro-RO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accent1"/>
                </a:solidFill>
                <a:cs typeface="Arial" panose="020B0604020202020204" pitchFamily="34" charset="0"/>
              </a:rPr>
              <a:t>Applications in </a:t>
            </a:r>
            <a:r>
              <a:rPr lang="en-US" dirty="0" smtClean="0">
                <a:solidFill>
                  <a:schemeClr val="accent1"/>
                </a:solidFill>
                <a:cs typeface="Arial" panose="020B0604020202020204" pitchFamily="34" charset="0"/>
              </a:rPr>
              <a:t>Life </a:t>
            </a:r>
            <a:r>
              <a:rPr lang="fr-FR" dirty="0" smtClean="0">
                <a:solidFill>
                  <a:schemeClr val="accent1"/>
                </a:solidFill>
                <a:cs typeface="Arial" panose="020B0604020202020204" pitchFamily="34" charset="0"/>
              </a:rPr>
              <a:t>Sciences</a:t>
            </a:r>
            <a:endParaRPr lang="en-US" dirty="0"/>
          </a:p>
        </p:txBody>
      </p:sp>
      <p:sp>
        <p:nvSpPr>
          <p:cNvPr id="6" name="Dreptunghi 5"/>
          <p:cNvSpPr/>
          <p:nvPr/>
        </p:nvSpPr>
        <p:spPr>
          <a:xfrm>
            <a:off x="95796" y="4919390"/>
            <a:ext cx="29086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cs typeface="Arial" panose="020B0604020202020204" pitchFamily="34" charset="0"/>
              </a:rPr>
              <a:t>Combined irradiation with electrons, gammas, protons, heavy ions, neutrons produced </a:t>
            </a:r>
          </a:p>
          <a:p>
            <a:r>
              <a:rPr lang="en-US" dirty="0" smtClean="0">
                <a:solidFill>
                  <a:schemeClr val="accent1"/>
                </a:solidFill>
                <a:cs typeface="Arial" panose="020B0604020202020204" pitchFamily="34" charset="0"/>
              </a:rPr>
              <a:t>by 2 x 1 PW @ 1 Hz</a:t>
            </a:r>
            <a:endParaRPr lang="en-US" dirty="0"/>
          </a:p>
        </p:txBody>
      </p:sp>
      <p:pic>
        <p:nvPicPr>
          <p:cNvPr id="7" name="I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005" y="3356992"/>
            <a:ext cx="594753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stituent număr diapozitiv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6924" y="5805264"/>
            <a:ext cx="3151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ELI-NP Team</a:t>
            </a:r>
            <a:r>
              <a:rPr lang="en-US" sz="2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March 5, 2013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18" name="Picture 2" descr="C:\Users\Io\Desktop\PagGar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380" y="0"/>
            <a:ext cx="9548908" cy="684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000" y="3119438"/>
            <a:ext cx="1910600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29540" y="6034062"/>
            <a:ext cx="3550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1450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95400" y="1524000"/>
            <a:ext cx="6934200" cy="416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marL="274638" indent="-274638">
              <a:tabLst>
                <a:tab pos="274638" algn="l"/>
                <a:tab pos="731838" algn="l"/>
                <a:tab pos="1189038" algn="l"/>
                <a:tab pos="1646238" algn="l"/>
                <a:tab pos="2103438" algn="l"/>
                <a:tab pos="2560638" algn="l"/>
                <a:tab pos="3017838" algn="l"/>
                <a:tab pos="3475038" algn="l"/>
                <a:tab pos="3932238" algn="l"/>
                <a:tab pos="4389438" algn="l"/>
                <a:tab pos="4846638" algn="l"/>
                <a:tab pos="5303838" algn="l"/>
                <a:tab pos="5761038" algn="l"/>
                <a:tab pos="6218238" algn="l"/>
                <a:tab pos="6675438" algn="l"/>
                <a:tab pos="7132638" algn="l"/>
                <a:tab pos="7589838" algn="l"/>
                <a:tab pos="8047038" algn="l"/>
                <a:tab pos="8504238" algn="l"/>
                <a:tab pos="8961438" algn="l"/>
                <a:tab pos="94186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74638" algn="l"/>
                <a:tab pos="731838" algn="l"/>
                <a:tab pos="1189038" algn="l"/>
                <a:tab pos="1646238" algn="l"/>
                <a:tab pos="2103438" algn="l"/>
                <a:tab pos="2560638" algn="l"/>
                <a:tab pos="3017838" algn="l"/>
                <a:tab pos="3475038" algn="l"/>
                <a:tab pos="3932238" algn="l"/>
                <a:tab pos="4389438" algn="l"/>
                <a:tab pos="4846638" algn="l"/>
                <a:tab pos="5303838" algn="l"/>
                <a:tab pos="5761038" algn="l"/>
                <a:tab pos="6218238" algn="l"/>
                <a:tab pos="6675438" algn="l"/>
                <a:tab pos="7132638" algn="l"/>
                <a:tab pos="7589838" algn="l"/>
                <a:tab pos="8047038" algn="l"/>
                <a:tab pos="8504238" algn="l"/>
                <a:tab pos="8961438" algn="l"/>
                <a:tab pos="94186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74638" algn="l"/>
                <a:tab pos="731838" algn="l"/>
                <a:tab pos="1189038" algn="l"/>
                <a:tab pos="1646238" algn="l"/>
                <a:tab pos="2103438" algn="l"/>
                <a:tab pos="2560638" algn="l"/>
                <a:tab pos="3017838" algn="l"/>
                <a:tab pos="3475038" algn="l"/>
                <a:tab pos="3932238" algn="l"/>
                <a:tab pos="4389438" algn="l"/>
                <a:tab pos="4846638" algn="l"/>
                <a:tab pos="5303838" algn="l"/>
                <a:tab pos="5761038" algn="l"/>
                <a:tab pos="6218238" algn="l"/>
                <a:tab pos="6675438" algn="l"/>
                <a:tab pos="7132638" algn="l"/>
                <a:tab pos="7589838" algn="l"/>
                <a:tab pos="8047038" algn="l"/>
                <a:tab pos="8504238" algn="l"/>
                <a:tab pos="8961438" algn="l"/>
                <a:tab pos="94186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74638" algn="l"/>
                <a:tab pos="731838" algn="l"/>
                <a:tab pos="1189038" algn="l"/>
                <a:tab pos="1646238" algn="l"/>
                <a:tab pos="2103438" algn="l"/>
                <a:tab pos="2560638" algn="l"/>
                <a:tab pos="3017838" algn="l"/>
                <a:tab pos="3475038" algn="l"/>
                <a:tab pos="3932238" algn="l"/>
                <a:tab pos="4389438" algn="l"/>
                <a:tab pos="4846638" algn="l"/>
                <a:tab pos="5303838" algn="l"/>
                <a:tab pos="5761038" algn="l"/>
                <a:tab pos="6218238" algn="l"/>
                <a:tab pos="6675438" algn="l"/>
                <a:tab pos="7132638" algn="l"/>
                <a:tab pos="7589838" algn="l"/>
                <a:tab pos="8047038" algn="l"/>
                <a:tab pos="8504238" algn="l"/>
                <a:tab pos="8961438" algn="l"/>
                <a:tab pos="94186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74638" algn="l"/>
                <a:tab pos="731838" algn="l"/>
                <a:tab pos="1189038" algn="l"/>
                <a:tab pos="1646238" algn="l"/>
                <a:tab pos="2103438" algn="l"/>
                <a:tab pos="2560638" algn="l"/>
                <a:tab pos="3017838" algn="l"/>
                <a:tab pos="3475038" algn="l"/>
                <a:tab pos="3932238" algn="l"/>
                <a:tab pos="4389438" algn="l"/>
                <a:tab pos="4846638" algn="l"/>
                <a:tab pos="5303838" algn="l"/>
                <a:tab pos="5761038" algn="l"/>
                <a:tab pos="6218238" algn="l"/>
                <a:tab pos="6675438" algn="l"/>
                <a:tab pos="7132638" algn="l"/>
                <a:tab pos="7589838" algn="l"/>
                <a:tab pos="8047038" algn="l"/>
                <a:tab pos="8504238" algn="l"/>
                <a:tab pos="8961438" algn="l"/>
                <a:tab pos="94186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4638" algn="l"/>
                <a:tab pos="731838" algn="l"/>
                <a:tab pos="1189038" algn="l"/>
                <a:tab pos="1646238" algn="l"/>
                <a:tab pos="2103438" algn="l"/>
                <a:tab pos="2560638" algn="l"/>
                <a:tab pos="3017838" algn="l"/>
                <a:tab pos="3475038" algn="l"/>
                <a:tab pos="3932238" algn="l"/>
                <a:tab pos="4389438" algn="l"/>
                <a:tab pos="4846638" algn="l"/>
                <a:tab pos="5303838" algn="l"/>
                <a:tab pos="5761038" algn="l"/>
                <a:tab pos="6218238" algn="l"/>
                <a:tab pos="6675438" algn="l"/>
                <a:tab pos="7132638" algn="l"/>
                <a:tab pos="7589838" algn="l"/>
                <a:tab pos="8047038" algn="l"/>
                <a:tab pos="8504238" algn="l"/>
                <a:tab pos="8961438" algn="l"/>
                <a:tab pos="94186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4638" algn="l"/>
                <a:tab pos="731838" algn="l"/>
                <a:tab pos="1189038" algn="l"/>
                <a:tab pos="1646238" algn="l"/>
                <a:tab pos="2103438" algn="l"/>
                <a:tab pos="2560638" algn="l"/>
                <a:tab pos="3017838" algn="l"/>
                <a:tab pos="3475038" algn="l"/>
                <a:tab pos="3932238" algn="l"/>
                <a:tab pos="4389438" algn="l"/>
                <a:tab pos="4846638" algn="l"/>
                <a:tab pos="5303838" algn="l"/>
                <a:tab pos="5761038" algn="l"/>
                <a:tab pos="6218238" algn="l"/>
                <a:tab pos="6675438" algn="l"/>
                <a:tab pos="7132638" algn="l"/>
                <a:tab pos="7589838" algn="l"/>
                <a:tab pos="8047038" algn="l"/>
                <a:tab pos="8504238" algn="l"/>
                <a:tab pos="8961438" algn="l"/>
                <a:tab pos="94186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4638" algn="l"/>
                <a:tab pos="731838" algn="l"/>
                <a:tab pos="1189038" algn="l"/>
                <a:tab pos="1646238" algn="l"/>
                <a:tab pos="2103438" algn="l"/>
                <a:tab pos="2560638" algn="l"/>
                <a:tab pos="3017838" algn="l"/>
                <a:tab pos="3475038" algn="l"/>
                <a:tab pos="3932238" algn="l"/>
                <a:tab pos="4389438" algn="l"/>
                <a:tab pos="4846638" algn="l"/>
                <a:tab pos="5303838" algn="l"/>
                <a:tab pos="5761038" algn="l"/>
                <a:tab pos="6218238" algn="l"/>
                <a:tab pos="6675438" algn="l"/>
                <a:tab pos="7132638" algn="l"/>
                <a:tab pos="7589838" algn="l"/>
                <a:tab pos="8047038" algn="l"/>
                <a:tab pos="8504238" algn="l"/>
                <a:tab pos="8961438" algn="l"/>
                <a:tab pos="94186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4638" algn="l"/>
                <a:tab pos="731838" algn="l"/>
                <a:tab pos="1189038" algn="l"/>
                <a:tab pos="1646238" algn="l"/>
                <a:tab pos="2103438" algn="l"/>
                <a:tab pos="2560638" algn="l"/>
                <a:tab pos="3017838" algn="l"/>
                <a:tab pos="3475038" algn="l"/>
                <a:tab pos="3932238" algn="l"/>
                <a:tab pos="4389438" algn="l"/>
                <a:tab pos="4846638" algn="l"/>
                <a:tab pos="5303838" algn="l"/>
                <a:tab pos="5761038" algn="l"/>
                <a:tab pos="6218238" algn="l"/>
                <a:tab pos="6675438" algn="l"/>
                <a:tab pos="7132638" algn="l"/>
                <a:tab pos="7589838" algn="l"/>
                <a:tab pos="8047038" algn="l"/>
                <a:tab pos="8504238" algn="l"/>
                <a:tab pos="8961438" algn="l"/>
                <a:tab pos="94186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 hangingPunct="1">
              <a:buSzPct val="45000"/>
            </a:pP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1.   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Introduction (done)</a:t>
            </a:r>
          </a:p>
          <a:p>
            <a:pPr marL="0" indent="0" hangingPunct="1">
              <a:buSzPct val="45000"/>
            </a:pPr>
            <a:endParaRPr lang="en-US" altLang="en-US" sz="20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0" indent="0" hangingPunct="1">
              <a:buSzPct val="45000"/>
            </a:pPr>
            <a:endParaRPr lang="en-US" altLang="en-US" sz="20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0" indent="0" hangingPunct="1">
              <a:buSzPct val="45000"/>
            </a:pP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2.   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sym typeface="ZapfDingbats" pitchFamily="82" charset="2"/>
              </a:rPr>
              <a:t> ELI-NP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Gamma Beam System</a:t>
            </a:r>
          </a:p>
          <a:p>
            <a:pPr marL="0" indent="0" hangingPunct="1">
              <a:buSzPct val="45000"/>
            </a:pPr>
            <a:endParaRPr lang="en-US" altLang="en-US" sz="6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0" indent="0">
              <a:buSzPct val="45000"/>
            </a:pP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sym typeface="ZapfDingbats" pitchFamily="82" charset="2"/>
              </a:rPr>
              <a:t>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Nuclear Physics with Gamma beam (and applications)</a:t>
            </a:r>
          </a:p>
          <a:p>
            <a:pPr marL="0" indent="0" hangingPunct="1">
              <a:buSzPct val="45000"/>
            </a:pPr>
            <a:endParaRPr lang="en-US" altLang="en-US" sz="20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0" indent="0" hangingPunct="1">
              <a:buSzPct val="45000"/>
            </a:pPr>
            <a:endParaRPr lang="en-US" altLang="en-US" sz="2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0" indent="0">
              <a:buSzPct val="45000"/>
            </a:pP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3.   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sym typeface="ZapfDingbats" pitchFamily="82" charset="2"/>
              </a:rPr>
              <a:t>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ELI-NP High Power Laser System</a:t>
            </a:r>
            <a:endParaRPr lang="en-US" altLang="en-US" sz="2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0" indent="0">
              <a:buSzPct val="45000"/>
            </a:pPr>
            <a:endParaRPr lang="en-US" altLang="en-US" sz="7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0" indent="0">
              <a:buSzPct val="45000"/>
            </a:pP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sym typeface="ZapfDingbats" pitchFamily="82" charset="2"/>
              </a:rPr>
              <a:t> Particle (Electron and Ion) acceleration with lasers</a:t>
            </a:r>
          </a:p>
          <a:p>
            <a:pPr marL="0" indent="0">
              <a:buSzPct val="45000"/>
            </a:pPr>
            <a:endParaRPr lang="en-US" altLang="en-US" sz="600" b="1" dirty="0" smtClean="0">
              <a:solidFill>
                <a:srgbClr val="0070C0"/>
              </a:solidFill>
              <a:latin typeface="Times New Roman" panose="02020603050405020304" pitchFamily="18" charset="0"/>
              <a:sym typeface="ZapfDingbats" pitchFamily="82" charset="2"/>
            </a:endParaRPr>
          </a:p>
          <a:p>
            <a:pPr marL="0" indent="0">
              <a:buSzPct val="45000"/>
            </a:pP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sym typeface="ZapfDingbats" pitchFamily="82" charset="2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sym typeface="ZapfDingbats" pitchFamily="82" charset="2"/>
              </a:rPr>
              <a:t>       Nuclear Physics with Lasers (and applications)</a:t>
            </a:r>
          </a:p>
          <a:p>
            <a:pPr marL="0" indent="0">
              <a:buSzPct val="45000"/>
            </a:pPr>
            <a:endParaRPr lang="en-US" altLang="en-US" sz="600" b="1" dirty="0" smtClean="0">
              <a:solidFill>
                <a:srgbClr val="0070C0"/>
              </a:solidFill>
              <a:latin typeface="Times New Roman" panose="02020603050405020304" pitchFamily="18" charset="0"/>
              <a:sym typeface="ZapfDingbats" pitchFamily="82" charset="2"/>
            </a:endParaRPr>
          </a:p>
          <a:p>
            <a:pPr marL="0" indent="0">
              <a:buSzPct val="45000"/>
            </a:pP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sym typeface="ZapfDingbats" pitchFamily="82" charset="2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sym typeface="ZapfDingbats" pitchFamily="82" charset="2"/>
              </a:rPr>
              <a:t>       High Fields Physics and QED</a:t>
            </a:r>
            <a:endParaRPr lang="en-US" altLang="en-US" sz="20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0" indent="0" hangingPunct="1">
              <a:buSzPct val="45000"/>
            </a:pP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    </a:t>
            </a:r>
            <a:endParaRPr lang="en-US" altLang="en-US" sz="2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>
          <a:xfrm>
            <a:off x="914400" y="685800"/>
            <a:ext cx="2362200" cy="565150"/>
          </a:xfrm>
          <a:prstGeom prst="rect">
            <a:avLst/>
          </a:prstGeom>
          <a:ln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Content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2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 l="6093" t="17654" r="9558" b="24663"/>
          <a:stretch>
            <a:fillRect/>
          </a:stretch>
        </p:blipFill>
        <p:spPr bwMode="auto">
          <a:xfrm>
            <a:off x="109851" y="1654217"/>
            <a:ext cx="4191000" cy="186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tăText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2934" y="3574561"/>
            <a:ext cx="4358886" cy="1778051"/>
          </a:xfrm>
          <a:prstGeom prst="rect">
            <a:avLst/>
          </a:prstGeom>
          <a:blipFill rotWithShape="1">
            <a:blip r:embed="rId3"/>
            <a:stretch>
              <a:fillRect t="-1712" b="-4452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ea typeface="+mn-ea"/>
                <a:cs typeface="+mn-cs"/>
              </a:rPr>
              <a:t> 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7"/>
              <p:cNvSpPr txBox="1"/>
              <p:nvPr/>
            </p:nvSpPr>
            <p:spPr>
              <a:xfrm>
                <a:off x="4571820" y="1596541"/>
                <a:ext cx="4065215" cy="1267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en-US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(1+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1+</m:t>
                          </m:r>
                          <m:f>
                            <m:fPr>
                              <m:type m:val="li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𝑠𝑚𝑎𝑙𝑙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)≈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𝛾𝜃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type m:val="li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</m:sub>
                              </m:sSub>
                            </m:num>
                            <m:den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</m:den>
                      </m:f>
                    </m:oMath>
                  </m:oMathPara>
                </a14:m>
                <a:endParaRPr lang="en-US" b="0" dirty="0" smtClean="0"/>
              </a:p>
            </p:txBody>
          </p:sp>
        </mc:Choice>
        <mc:Fallback>
          <p:sp>
            <p:nvSpPr>
              <p:cNvPr id="5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820" y="1596541"/>
                <a:ext cx="4065215" cy="12678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8"/>
              <p:cNvSpPr txBox="1"/>
              <p:nvPr/>
            </p:nvSpPr>
            <p:spPr>
              <a:xfrm>
                <a:off x="4729664" y="3109978"/>
                <a:ext cx="1676400" cy="508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𝜸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𝟒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𝜸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𝜺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6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664" y="3109978"/>
                <a:ext cx="1676400" cy="50847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9"/>
              <p:cNvSpPr txBox="1"/>
              <p:nvPr/>
            </p:nvSpPr>
            <p:spPr>
              <a:xfrm>
                <a:off x="7170800" y="3147552"/>
                <a:ext cx="14662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cs typeface="+mn-cs"/>
                        </a:rPr>
                        <m:t>𝛾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cs typeface="+mn-cs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cs typeface="+mn-cs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800" y="3147552"/>
                <a:ext cx="1466235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114754" r="-12448" b="-177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stomShape 2"/>
          <p:cNvSpPr>
            <a:spLocks noChangeArrowheads="1"/>
          </p:cNvSpPr>
          <p:nvPr/>
        </p:nvSpPr>
        <p:spPr bwMode="auto">
          <a:xfrm>
            <a:off x="457200" y="842479"/>
            <a:ext cx="7705725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The </a:t>
            </a:r>
            <a:r>
              <a:rPr lang="ro-RO" sz="2000" dirty="0">
                <a:solidFill>
                  <a:srgbClr val="000000"/>
                </a:solidFill>
                <a:latin typeface="Calibri"/>
                <a:cs typeface="Calibri"/>
              </a:rPr>
              <a:t>γ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ray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beams 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are produced by the inverse Compton scattering of laser photons from relativistic electrons.</a:t>
            </a:r>
          </a:p>
          <a:p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CasetăText 8"/>
          <p:cNvSpPr txBox="1"/>
          <p:nvPr/>
        </p:nvSpPr>
        <p:spPr>
          <a:xfrm>
            <a:off x="1447269" y="-34627"/>
            <a:ext cx="6071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Laser Compton Scattering (LCS) gamma source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11" name="Imagine 10"/>
          <p:cNvPicPr>
            <a:picLocks noChangeAspect="1"/>
          </p:cNvPicPr>
          <p:nvPr/>
        </p:nvPicPr>
        <p:blipFill rotWithShape="1">
          <a:blip r:embed="rId7"/>
          <a:srcRect t="1" b="48806"/>
          <a:stretch/>
        </p:blipFill>
        <p:spPr>
          <a:xfrm>
            <a:off x="4546699" y="3429000"/>
            <a:ext cx="4328371" cy="3168052"/>
          </a:xfrm>
          <a:prstGeom prst="rect">
            <a:avLst/>
          </a:prstGeom>
        </p:spPr>
      </p:pic>
      <p:sp>
        <p:nvSpPr>
          <p:cNvPr id="15" name="Dreptunghi rotunjit 14"/>
          <p:cNvSpPr/>
          <p:nvPr/>
        </p:nvSpPr>
        <p:spPr>
          <a:xfrm>
            <a:off x="8010525" y="4263638"/>
            <a:ext cx="304800" cy="21779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setăText 15"/>
          <p:cNvSpPr txBox="1"/>
          <p:nvPr/>
        </p:nvSpPr>
        <p:spPr>
          <a:xfrm>
            <a:off x="6238180" y="5518256"/>
            <a:ext cx="1772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Collimator to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select only 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highest energies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46" y="3620963"/>
            <a:ext cx="3368869" cy="271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33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32965"/>
            <a:ext cx="7924800" cy="3223647"/>
          </a:xfrm>
          <a:prstGeom prst="rect">
            <a:avLst/>
          </a:prstGeom>
        </p:spPr>
      </p:pic>
      <p:pic>
        <p:nvPicPr>
          <p:cNvPr id="5" name="Picture 16" descr="Macintosh HD:Users:ur:Desktop:Attachments:fig1-3.pd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25" t="31873" r="21869" b="29841"/>
          <a:stretch/>
        </p:blipFill>
        <p:spPr bwMode="auto">
          <a:xfrm>
            <a:off x="5587448" y="3992958"/>
            <a:ext cx="3264438" cy="2690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61109" y="3872150"/>
            <a:ext cx="4644008" cy="2448272"/>
            <a:chOff x="1856306" y="1271598"/>
            <a:chExt cx="7163985" cy="3244822"/>
          </a:xfrm>
        </p:grpSpPr>
        <p:sp>
          <p:nvSpPr>
            <p:cNvPr id="7" name="Rectangle 6"/>
            <p:cNvSpPr/>
            <p:nvPr/>
          </p:nvSpPr>
          <p:spPr>
            <a:xfrm>
              <a:off x="5627723" y="3214670"/>
              <a:ext cx="1674812" cy="1301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78545" y="3078146"/>
              <a:ext cx="530228" cy="5937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Immagine 2" descr="recirculatorb.tif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670"/>
            <a:stretch/>
          </p:blipFill>
          <p:spPr bwMode="auto">
            <a:xfrm>
              <a:off x="1856306" y="1271598"/>
              <a:ext cx="7163985" cy="3115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39837" y="-30458"/>
            <a:ext cx="6779096" cy="7604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ELI–NP Gamma Beam 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endParaRPr lang="en-US" sz="40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Conector drept cu săgeată 11"/>
          <p:cNvCxnSpPr/>
          <p:nvPr/>
        </p:nvCxnSpPr>
        <p:spPr>
          <a:xfrm flipH="1">
            <a:off x="3200400" y="1209427"/>
            <a:ext cx="304801" cy="6262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tăText 21"/>
          <p:cNvSpPr txBox="1"/>
          <p:nvPr/>
        </p:nvSpPr>
        <p:spPr>
          <a:xfrm>
            <a:off x="3037330" y="610202"/>
            <a:ext cx="1673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70C0"/>
                </a:solidFill>
              </a:rPr>
              <a:t>E</a:t>
            </a:r>
            <a:r>
              <a:rPr lang="en-US" sz="1600" b="1" baseline="-25000" dirty="0" err="1" smtClean="0">
                <a:solidFill>
                  <a:srgbClr val="0070C0"/>
                </a:solidFill>
              </a:rPr>
              <a:t>e</a:t>
            </a:r>
            <a:r>
              <a:rPr lang="en-US" sz="1600" b="1" dirty="0" smtClean="0">
                <a:solidFill>
                  <a:srgbClr val="0070C0"/>
                </a:solidFill>
              </a:rPr>
              <a:t> max. 720 MeV</a:t>
            </a:r>
          </a:p>
          <a:p>
            <a:r>
              <a:rPr lang="en-US" sz="1600" b="1" dirty="0" smtClean="0">
                <a:solidFill>
                  <a:srgbClr val="0070C0"/>
                </a:solidFill>
              </a:rPr>
              <a:t>E</a:t>
            </a:r>
            <a:r>
              <a:rPr lang="el-GR" sz="1600" b="1" baseline="-25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600" b="1" dirty="0" smtClean="0">
                <a:solidFill>
                  <a:srgbClr val="0070C0"/>
                </a:solidFill>
              </a:rPr>
              <a:t> max. 19.5 MeV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25" name="CasetăText 24"/>
          <p:cNvSpPr txBox="1"/>
          <p:nvPr/>
        </p:nvSpPr>
        <p:spPr>
          <a:xfrm>
            <a:off x="5915013" y="688143"/>
            <a:ext cx="1673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70C0"/>
                </a:solidFill>
              </a:rPr>
              <a:t>E</a:t>
            </a:r>
            <a:r>
              <a:rPr lang="en-US" sz="1600" b="1" baseline="-25000" dirty="0" err="1" smtClean="0">
                <a:solidFill>
                  <a:srgbClr val="0070C0"/>
                </a:solidFill>
              </a:rPr>
              <a:t>e</a:t>
            </a:r>
            <a:r>
              <a:rPr lang="en-US" sz="1600" b="1" dirty="0" smtClean="0">
                <a:solidFill>
                  <a:srgbClr val="0070C0"/>
                </a:solidFill>
              </a:rPr>
              <a:t> max. 300 MeV</a:t>
            </a:r>
          </a:p>
          <a:p>
            <a:r>
              <a:rPr lang="en-US" sz="1600" b="1" dirty="0" smtClean="0">
                <a:solidFill>
                  <a:srgbClr val="0070C0"/>
                </a:solidFill>
              </a:rPr>
              <a:t>E</a:t>
            </a:r>
            <a:r>
              <a:rPr lang="el-GR" sz="1600" b="1" baseline="-25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600" b="1" dirty="0" smtClean="0">
                <a:solidFill>
                  <a:srgbClr val="0070C0"/>
                </a:solidFill>
              </a:rPr>
              <a:t> max. 3.5 MeV</a:t>
            </a:r>
            <a:endParaRPr lang="en-US" sz="1600" b="1" dirty="0">
              <a:solidFill>
                <a:srgbClr val="0070C0"/>
              </a:solidFill>
            </a:endParaRPr>
          </a:p>
        </p:txBody>
      </p:sp>
      <p:cxnSp>
        <p:nvCxnSpPr>
          <p:cNvPr id="26" name="Conector drept cu săgeată 25"/>
          <p:cNvCxnSpPr/>
          <p:nvPr/>
        </p:nvCxnSpPr>
        <p:spPr>
          <a:xfrm flipH="1">
            <a:off x="6096000" y="1194977"/>
            <a:ext cx="533400" cy="6406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tăText 30"/>
          <p:cNvSpPr txBox="1"/>
          <p:nvPr/>
        </p:nvSpPr>
        <p:spPr>
          <a:xfrm>
            <a:off x="2656980" y="3582976"/>
            <a:ext cx="3947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Interaction lasers :   2 J / 1 </a:t>
            </a:r>
            <a:r>
              <a:rPr lang="en-US" b="1" dirty="0" err="1" smtClean="0">
                <a:solidFill>
                  <a:srgbClr val="00B050"/>
                </a:solidFill>
              </a:rPr>
              <a:t>ps</a:t>
            </a:r>
            <a:r>
              <a:rPr lang="en-US" b="1" dirty="0" smtClean="0">
                <a:solidFill>
                  <a:srgbClr val="00B050"/>
                </a:solidFill>
              </a:rPr>
              <a:t> @  100 Hz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2" name="CasetăText 31"/>
          <p:cNvSpPr txBox="1"/>
          <p:nvPr/>
        </p:nvSpPr>
        <p:spPr>
          <a:xfrm>
            <a:off x="335966" y="6188078"/>
            <a:ext cx="4452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Laser </a:t>
            </a:r>
            <a:r>
              <a:rPr lang="en-US" sz="1600" b="1" dirty="0" err="1" smtClean="0">
                <a:solidFill>
                  <a:srgbClr val="00B050"/>
                </a:solidFill>
              </a:rPr>
              <a:t>Recirculator</a:t>
            </a:r>
            <a:r>
              <a:rPr lang="en-US" sz="1600" b="1" dirty="0" smtClean="0">
                <a:solidFill>
                  <a:srgbClr val="00B050"/>
                </a:solidFill>
              </a:rPr>
              <a:t> (Mirror system)  with 32 passes 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33" name="CasetăText 32"/>
          <p:cNvSpPr txBox="1"/>
          <p:nvPr/>
        </p:nvSpPr>
        <p:spPr>
          <a:xfrm>
            <a:off x="6127178" y="5915242"/>
            <a:ext cx="3076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Spot size corresponds to max. energy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4419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6|2.2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6|2.2|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</TotalTime>
  <Words>4567</Words>
  <Application>Microsoft Office PowerPoint</Application>
  <PresentationFormat>Expunere pe ecran (4:3)</PresentationFormat>
  <Paragraphs>847</Paragraphs>
  <Slides>66</Slides>
  <Notes>14</Notes>
  <HiddenSlides>0</HiddenSlides>
  <MMClips>0</MMClips>
  <ScaleCrop>false</ScaleCrop>
  <HeadingPairs>
    <vt:vector size="8" baseType="variant">
      <vt:variant>
        <vt:lpstr>Fonturi utilizate</vt:lpstr>
      </vt:variant>
      <vt:variant>
        <vt:i4>21</vt:i4>
      </vt:variant>
      <vt:variant>
        <vt:lpstr>Temă</vt:lpstr>
      </vt:variant>
      <vt:variant>
        <vt:i4>1</vt:i4>
      </vt:variant>
      <vt:variant>
        <vt:lpstr>Servere OLE încorporate</vt:lpstr>
      </vt:variant>
      <vt:variant>
        <vt:i4>2</vt:i4>
      </vt:variant>
      <vt:variant>
        <vt:lpstr>Titluri diapozitive</vt:lpstr>
      </vt:variant>
      <vt:variant>
        <vt:i4>66</vt:i4>
      </vt:variant>
    </vt:vector>
  </HeadingPairs>
  <TitlesOfParts>
    <vt:vector size="90" baseType="lpstr">
      <vt:lpstr>Microsoft YaHei</vt:lpstr>
      <vt:lpstr>MS Mincho</vt:lpstr>
      <vt:lpstr>ＭＳ Ｐゴシック</vt:lpstr>
      <vt:lpstr>ＭＳ Ｐゴシック</vt:lpstr>
      <vt:lpstr>Arial</vt:lpstr>
      <vt:lpstr>Calibri</vt:lpstr>
      <vt:lpstr>Cambria Math</vt:lpstr>
      <vt:lpstr>Comic Sans MS</vt:lpstr>
      <vt:lpstr>Droid Sans Fallback</vt:lpstr>
      <vt:lpstr>Garamond</vt:lpstr>
      <vt:lpstr>Gill Sans</vt:lpstr>
      <vt:lpstr>Helvetica</vt:lpstr>
      <vt:lpstr>Helvetica Neue</vt:lpstr>
      <vt:lpstr>inherit</vt:lpstr>
      <vt:lpstr>LMU CompatilFact</vt:lpstr>
      <vt:lpstr>N9</vt:lpstr>
      <vt:lpstr>Symbol</vt:lpstr>
      <vt:lpstr>Times New Roman</vt:lpstr>
      <vt:lpstr>WenQuanYi Micro Hei</vt:lpstr>
      <vt:lpstr>Wingdings</vt:lpstr>
      <vt:lpstr>ZapfDingbats</vt:lpstr>
      <vt:lpstr>Thème Office</vt:lpstr>
      <vt:lpstr>Equation</vt:lpstr>
      <vt:lpstr>Microsoft Equation 3.0</vt:lpstr>
      <vt:lpstr>Prezentare PowerPoint</vt:lpstr>
      <vt:lpstr>      Extreme Light Infrastructure </vt:lpstr>
      <vt:lpstr>Prezentare PowerPoint</vt:lpstr>
      <vt:lpstr>Prezentare PowerPoint</vt:lpstr>
      <vt:lpstr>Prezentare PowerPoint</vt:lpstr>
      <vt:lpstr>Timelines and Human Resources  </vt:lpstr>
      <vt:lpstr>Prezentare PowerPoint</vt:lpstr>
      <vt:lpstr>Prezentare PowerPoint</vt:lpstr>
      <vt:lpstr>ELI–NP Gamma Beam System</vt:lpstr>
      <vt:lpstr>ELI–NP Gamma Beam System</vt:lpstr>
      <vt:lpstr>Prezentare PowerPoint</vt:lpstr>
      <vt:lpstr>Gamma Above Neutron Threshold</vt:lpstr>
      <vt:lpstr>Prezentare PowerPoint</vt:lpstr>
      <vt:lpstr>Prezentare PowerPoint</vt:lpstr>
      <vt:lpstr>Prezentare PowerPoint</vt:lpstr>
      <vt:lpstr>Prezentare PowerPoint</vt:lpstr>
      <vt:lpstr>Gamma Beam Application: Production of Radioisotopes</vt:lpstr>
      <vt:lpstr>Prezentare PowerPoint</vt:lpstr>
      <vt:lpstr>Prezentare PowerPoint</vt:lpstr>
      <vt:lpstr>Prezentare PowerPoint</vt:lpstr>
      <vt:lpstr>ELI–NP High Power Laser System</vt:lpstr>
      <vt:lpstr>HPLS Specs</vt:lpstr>
      <vt:lpstr>HPLS</vt:lpstr>
      <vt:lpstr>High Power Laser System </vt:lpstr>
      <vt:lpstr>HPLS – Atlas 100 Pump Laser</vt:lpstr>
      <vt:lpstr>10 PW Compressor chamber and Transport Mirrors </vt:lpstr>
      <vt:lpstr>Prezentare PowerPoint</vt:lpstr>
      <vt:lpstr>Relativistic Laser-Plasma Interaction</vt:lpstr>
      <vt:lpstr>Relativistic Self-Focusing</vt:lpstr>
      <vt:lpstr>Electron Laser-’Bubble-Acceleration’ </vt:lpstr>
      <vt:lpstr>Laser-Accelerated Electron Beams</vt:lpstr>
      <vt:lpstr>Perspective: ‘Staging’ - Cascaded Electron Acceleration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Strong Field - QED  with two 10PW Beams</vt:lpstr>
      <vt:lpstr>First investigations of the  QED-plasma regime physics</vt:lpstr>
      <vt:lpstr>Prezentare PowerPoint</vt:lpstr>
      <vt:lpstr>Laser-TDR4: Applications in Material Sciences</vt:lpstr>
      <vt:lpstr>Prezentare PowerPoint</vt:lpstr>
      <vt:lpstr>Prezentare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Nicolae Zamfir</dc:creator>
  <cp:lastModifiedBy>Florin NEGOITA</cp:lastModifiedBy>
  <cp:revision>28</cp:revision>
  <dcterms:created xsi:type="dcterms:W3CDTF">2015-08-30T16:01:27Z</dcterms:created>
  <dcterms:modified xsi:type="dcterms:W3CDTF">2016-03-17T06:14:36Z</dcterms:modified>
</cp:coreProperties>
</file>