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85" r:id="rId10"/>
    <p:sldId id="265" r:id="rId11"/>
    <p:sldId id="266" r:id="rId12"/>
    <p:sldId id="268" r:id="rId13"/>
    <p:sldId id="269" r:id="rId14"/>
    <p:sldId id="270" r:id="rId15"/>
    <p:sldId id="286" r:id="rId16"/>
    <p:sldId id="288" r:id="rId17"/>
    <p:sldId id="28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6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3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1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6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4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9D12-E8BD-481D-9EE4-9CAE8B116E77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37C9-7134-4FC0-9B1F-8D5EF398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7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Когерентные неустойчивости в коллайдере </a:t>
            </a:r>
            <a:r>
              <a:rPr lang="en-US" sz="3200" b="1" dirty="0"/>
              <a:t>NICA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П.Р. Зенкевич, А.А. Коломиец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2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Затухание Ландау из-за зависимости</a:t>
            </a:r>
            <a:br>
              <a:rPr lang="ru-RU" sz="2400" dirty="0" smtClean="0"/>
            </a:br>
            <a:r>
              <a:rPr lang="ru-RU" sz="2400" dirty="0" smtClean="0"/>
              <a:t>кулоновской силы от координат, обнаруженное В. Корниловым при численных расчетах с помощью программы </a:t>
            </a:r>
            <a:r>
              <a:rPr lang="en-US" sz="2400" dirty="0" smtClean="0"/>
              <a:t>“PATRICK”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3004530" cy="21791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41" y="1930392"/>
            <a:ext cx="27813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1490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Декремент затухания для первых двух мод и К-В пучка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132169"/>
            <a:ext cx="3429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Декремент затухания для первой </a:t>
            </a:r>
            <a:r>
              <a:rPr lang="ru-RU" dirty="0" smtClean="0"/>
              <a:t>моды</a:t>
            </a:r>
            <a:r>
              <a:rPr lang="en-US" dirty="0" smtClean="0"/>
              <a:t> </a:t>
            </a:r>
            <a:r>
              <a:rPr lang="ru-RU" dirty="0" smtClean="0"/>
              <a:t>для К-В пучка и </a:t>
            </a:r>
            <a:r>
              <a:rPr lang="ru-RU" dirty="0" err="1" smtClean="0"/>
              <a:t>Гауссовского</a:t>
            </a:r>
            <a:r>
              <a:rPr lang="ru-RU" dirty="0" smtClean="0"/>
              <a:t> пучка.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0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Затухание Ландау из-за зависимости</a:t>
            </a:r>
            <a:br>
              <a:rPr lang="ru-RU" sz="2200" dirty="0"/>
            </a:br>
            <a:r>
              <a:rPr lang="ru-RU" sz="2200" dirty="0"/>
              <a:t>кулоновской силы от координат, обнаруженное В. Корниловым при численных расчетах с помощью программы </a:t>
            </a:r>
            <a:r>
              <a:rPr lang="en-US" sz="2200" dirty="0"/>
              <a:t>“PATRICK”</a:t>
            </a:r>
            <a:endParaRPr lang="ru-RU" sz="2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2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1556792"/>
            <a:ext cx="28670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1649" y="3575701"/>
            <a:ext cx="3960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Декремент затухания для  моды с </a:t>
            </a:r>
            <a:r>
              <a:rPr lang="en-US" i="1" dirty="0"/>
              <a:t>k</a:t>
            </a:r>
            <a:r>
              <a:rPr lang="ru-RU" dirty="0"/>
              <a:t>=2.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38695" y="3975229"/>
                <a:ext cx="6984776" cy="153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 В коллайдере НИКА </a:t>
                </a:r>
                <a:r>
                  <a:rPr lang="ru-RU" dirty="0" smtClean="0"/>
                  <a:t>максимальное </a:t>
                </a:r>
                <a:r>
                  <a:rPr lang="ru-RU" dirty="0"/>
                  <a:t>значение параметра  </a:t>
                </a:r>
                <a:r>
                  <a:rPr lang="en-US" i="1" dirty="0"/>
                  <a:t>q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=1.7</m:t>
                    </m:r>
                  </m:oMath>
                </a14:m>
                <a:r>
                  <a:rPr lang="ru-RU" dirty="0"/>
                  <a:t>, а сгусток близок к </a:t>
                </a:r>
                <a:r>
                  <a:rPr lang="ru-RU" dirty="0" err="1"/>
                  <a:t>Гауссовскому</a:t>
                </a:r>
                <a:r>
                  <a:rPr lang="ru-RU" dirty="0"/>
                  <a:t>. Ввиду малого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 (см. Табл. 3) мы можем сделать вывод, что  при максимальном кулоновском сдвиге устойчивость обеспечивается внутренним затуханием Ландау, связанным с кулоновским полем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95" y="3975229"/>
                <a:ext cx="6984776" cy="1530484"/>
              </a:xfrm>
              <a:prstGeom prst="rect">
                <a:avLst/>
              </a:prstGeom>
              <a:blipFill rotWithShape="1">
                <a:blip r:embed="rId3"/>
                <a:stretch>
                  <a:fillRect l="-786" t="-1992" r="-786" b="-5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42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Затухание Ландау из-за нелинейности структуры.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340768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Заметим, что в структуре коллайдера НИКА существует довольно заметная собственная нелинейность, стабилизирующая поперечные когерентные колебания. Для иллюстрации приведем зависимость амплитуды дипольных колебаний  несгруппированного пучка с нулевым пространственным зарядом от числа оборотов, рассчитанную для одного из вариантов структуры коллайдера НИКА.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Объект 3" descr="DUMPF"/>
          <p:cNvPicPr>
            <a:picLocks noGrp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70" y="2510319"/>
            <a:ext cx="3446698" cy="2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54829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Зависимость амплитуды дипольных колебаний  несгруппированного пучка с нулевым пространственным зарядом от числа оборотов в коллайдере НИКА.</a:t>
            </a:r>
            <a:r>
              <a:rPr lang="ru-RU" sz="1400" b="1" dirty="0"/>
              <a:t>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87624" y="5071517"/>
                <a:ext cx="7272807" cy="1051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/>
                  <a:t>Наглядно видно затухание колебаний со временем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𝑑𝑒𝑐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=288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𝑇</m:t>
                    </m:r>
                  </m:oMath>
                </a14:m>
                <a:r>
                  <a:rPr lang="ru-RU" sz="1200" dirty="0"/>
                  <a:t>, что соответствует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∆</m:t>
                        </m:r>
                        <m:r>
                          <a:rPr lang="ru-RU" sz="1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𝑑𝑒𝑐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~5∙</m:t>
                    </m:r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1200" dirty="0"/>
                  <a:t>. При расчете учитывались следующие факторы: 1) краевые поля квадрупольных магнитов; 2) нелинейность ведущего поля дипольных магнитов. Хроматичность была скомпенсирована до нуля с помощью системы коррекции хроматичности, которая во втором порядке по теории возмущений также приводит к появлению зависимости бетатронной частоты от амплитуды.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071517"/>
                <a:ext cx="7272807" cy="1051698"/>
              </a:xfrm>
              <a:prstGeom prst="rect">
                <a:avLst/>
              </a:prstGeom>
              <a:blipFill rotWithShape="1">
                <a:blip r:embed="rId3"/>
                <a:stretch>
                  <a:fillRect l="-84" b="-4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3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dirty="0"/>
              <a:t>Сильная неустойчивость  из-за связи поперечных мод (</a:t>
            </a:r>
            <a:r>
              <a:rPr lang="en-US" sz="2200" dirty="0"/>
              <a:t>TMCI</a:t>
            </a:r>
            <a:r>
              <a:rPr lang="ru-RU" sz="2200" dirty="0"/>
              <a:t> – </a:t>
            </a:r>
            <a:r>
              <a:rPr lang="en-US" sz="2200" dirty="0"/>
              <a:t>Transverse Modes Coupling Instability</a:t>
            </a:r>
            <a:r>
              <a:rPr lang="ru-RU" sz="2200" dirty="0"/>
              <a:t>).</a:t>
            </a:r>
            <a:br>
              <a:rPr lang="ru-RU" sz="2200" dirty="0"/>
            </a:b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r>
                  <a:rPr lang="ru-RU" sz="4300" dirty="0"/>
                  <a:t>Э</a:t>
                </a:r>
                <a:r>
                  <a:rPr lang="ru-RU" sz="5600" dirty="0"/>
                  <a:t>та неустойчивость была впервые исследована с помощью модели двух частиц в предположении постоянного вейка с амплитудой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5600" dirty="0"/>
                  <a:t>. В рамках этой модели показано, что устойчивость движения зависит от параметра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5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 sz="5600">
                              <a:latin typeface="Cambria Math"/>
                            </a:rPr>
                            <m:t>Υ</m:t>
                          </m:r>
                        </m:e>
                        <m:sub>
                          <m:r>
                            <a:rPr lang="ru-RU" sz="5600">
                              <a:latin typeface="Cambria Math"/>
                            </a:rPr>
                            <m:t>⊥</m:t>
                          </m:r>
                        </m:sub>
                        <m:sup>
                          <m:r>
                            <a:rPr lang="en-US" sz="5600" i="1">
                              <a:latin typeface="Cambria Math"/>
                            </a:rPr>
                            <m:t>𝑡𝑝</m:t>
                          </m:r>
                        </m:sup>
                      </m:sSubSup>
                      <m:r>
                        <a:rPr lang="ru-RU" sz="5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5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56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5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56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5600" i="1">
                              <a:latin typeface="Cambria Math"/>
                            </a:rPr>
                            <m:t>4</m:t>
                          </m:r>
                          <m:r>
                            <a:rPr lang="ru-RU" sz="5600" i="1">
                              <a:latin typeface="Cambria Math"/>
                            </a:rPr>
                            <m:t>𝛾</m:t>
                          </m:r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5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5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⊥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56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56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5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5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560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5600">
                                      <a:latin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ru-RU" sz="5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5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5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5600" dirty="0"/>
              </a:p>
              <a:p>
                <a:r>
                  <a:rPr lang="ru-RU" sz="5600" dirty="0"/>
                  <a:t>	Если значение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56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5600">
                            <a:latin typeface="Cambria Math"/>
                          </a:rPr>
                          <m:t>Υ</m:t>
                        </m:r>
                      </m:e>
                      <m:sub>
                        <m:r>
                          <a:rPr lang="ru-RU" sz="560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5600" i="1">
                            <a:latin typeface="Cambria Math"/>
                          </a:rPr>
                          <m:t>𝑡𝑝</m:t>
                        </m:r>
                      </m:sup>
                    </m:sSubSup>
                    <m:r>
                      <a:rPr lang="ru-RU" sz="5600">
                        <a:latin typeface="Cambria Math"/>
                      </a:rPr>
                      <m:t>≥2</m:t>
                    </m:r>
                  </m:oMath>
                </a14:m>
                <a:r>
                  <a:rPr lang="ru-RU" sz="5600" dirty="0"/>
                  <a:t>, то возникает быстрая неустойчивость, которая приводит к гибели сгустка. Формально причиной этой неустойчивости является связь «суммовой» (</a:t>
                </a:r>
                <a14:m>
                  <m:oMath xmlns:m="http://schemas.openxmlformats.org/officeDocument/2006/math">
                    <m:r>
                      <a:rPr lang="ru-RU" sz="5600" i="1">
                        <a:latin typeface="Cambria Math"/>
                      </a:rPr>
                      <m:t>𝑢</m:t>
                    </m:r>
                    <m:r>
                      <a:rPr lang="ru-RU" sz="5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(</m:t>
                        </m:r>
                        <m:r>
                          <a:rPr lang="ru-RU" sz="5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5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5600" i="1">
                        <a:latin typeface="Cambria Math"/>
                      </a:rPr>
                      <m:t>)/2</m:t>
                    </m:r>
                  </m:oMath>
                </a14:m>
                <a:r>
                  <a:rPr lang="ru-RU" sz="5600" dirty="0"/>
                  <a:t> )  и «разностной» моды (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/>
                      </a:rPr>
                      <m:t>𝑣</m:t>
                    </m:r>
                    <m:r>
                      <a:rPr lang="ru-RU" sz="5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(</m:t>
                        </m:r>
                        <m:r>
                          <a:rPr lang="ru-RU" sz="5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56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5600" i="1">
                        <a:latin typeface="Cambria Math"/>
                      </a:rPr>
                      <m:t>)/2</m:t>
                    </m:r>
                  </m:oMath>
                </a14:m>
                <a:r>
                  <a:rPr lang="ru-RU" sz="5600" dirty="0"/>
                  <a:t> 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ru-RU" sz="5600" dirty="0"/>
                  <a:t> - координаты двух частиц. На низких частотах основным источником вейка для коллайдера </a:t>
                </a:r>
                <a:r>
                  <a:rPr lang="en-US" sz="5600" dirty="0"/>
                  <a:t>NICA</a:t>
                </a:r>
                <a:r>
                  <a:rPr lang="ru-RU" sz="5600" dirty="0"/>
                  <a:t> является конечная проводимость стенок камеры. Соответствующий </a:t>
                </a:r>
                <a:r>
                  <a:rPr lang="ru-RU" sz="5600" dirty="0" err="1"/>
                  <a:t>вейк</a:t>
                </a:r>
                <a:r>
                  <a:rPr lang="ru-RU" sz="5600" dirty="0"/>
                  <a:t> отнюдь не является постоянным, а падает как </a:t>
                </a:r>
                <a14:m>
                  <m:oMath xmlns:m="http://schemas.openxmlformats.org/officeDocument/2006/math">
                    <m:r>
                      <a:rPr lang="ru-RU" sz="5600" i="1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ru-RU" sz="5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5600" i="1">
                            <a:latin typeface="Cambria Math"/>
                          </a:rPr>
                          <m:t>𝑧</m:t>
                        </m:r>
                      </m:e>
                    </m:rad>
                  </m:oMath>
                </a14:m>
                <a:r>
                  <a:rPr lang="ru-RU" sz="5600" dirty="0"/>
                  <a:t>. Принимая (для грубой оценки 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/>
                      </a:rPr>
                      <m:t>𝑧</m:t>
                    </m:r>
                    <m:r>
                      <a:rPr lang="ru-RU" sz="5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5600" dirty="0"/>
                  <a:t>), получим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5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ru-RU" sz="5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5600" i="1">
                        <a:latin typeface="Cambria Math"/>
                      </a:rPr>
                      <m:t>=0.146</m:t>
                    </m:r>
                  </m:oMath>
                </a14:m>
                <a:r>
                  <a:rPr lang="ru-RU" sz="5600" dirty="0"/>
                  <a:t> см</a:t>
                </a:r>
                <a:r>
                  <a:rPr lang="ru-RU" sz="5600" baseline="30000" dirty="0"/>
                  <a:t>-2</a:t>
                </a:r>
                <a:r>
                  <a:rPr lang="ru-RU" sz="5600" dirty="0"/>
                  <a:t>. Подстановка цифр этого значения вейка в Ур. (4) показывает, что предельная интенсивность примерно на 2 порядка превосходит интенсивность сгустка в накопителе НИКА, и, таким образом, эта неустойчивость не опасна. </a:t>
                </a:r>
              </a:p>
              <a:p>
                <a:r>
                  <a:rPr lang="ru-RU" sz="5600" dirty="0"/>
                  <a:t>            Заметим, что модель двух крупных частиц очень грубая. Более корректным методом является применение интегрального уравнения </a:t>
                </a:r>
                <a:r>
                  <a:rPr lang="ru-RU" sz="5600" dirty="0" err="1"/>
                  <a:t>Захерера</a:t>
                </a:r>
                <a:r>
                  <a:rPr lang="ru-RU" sz="5600" dirty="0"/>
                  <a:t> [10]. При малой интенсивности решение этого уравнения находится в виде набора изолированных мод. При увеличении тока возникает связь этих мод, которая (при некотором пороговом значении тока) приводит к возникновению быстрой неустойчивости.  Численные расчеты показывают, что предельная интенсивность, рассчитанная по этой теории, примерно в 2 раза выше, чем для модели  крупных частиц. Эта классическая теория не учитывает сил пространственного заряда, которые дополнительно увеличивают предел по неустойчивости  связи синхробетатронных мод </a:t>
                </a:r>
                <a:r>
                  <a:rPr lang="ru-RU" sz="5600" dirty="0" smtClean="0"/>
                  <a:t>[</a:t>
                </a:r>
                <a:r>
                  <a:rPr lang="ru-RU" sz="5600" dirty="0" err="1" smtClean="0"/>
                  <a:t>А.Буров</a:t>
                </a:r>
                <a:r>
                  <a:rPr lang="ru-RU" sz="5600" dirty="0" smtClean="0"/>
                  <a:t>]. </a:t>
                </a:r>
                <a:endParaRPr lang="ru-RU" sz="5600" dirty="0"/>
              </a:p>
              <a:p>
                <a:endParaRPr lang="ru-RU" sz="4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8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. </a:t>
            </a:r>
            <a:r>
              <a:rPr lang="ru-RU" sz="2200" dirty="0"/>
              <a:t>Кулоновский сдвиг синхротронной частоты и потеря затухания Ландау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sz="1400" dirty="0"/>
                  <a:t>Действие продольных сил пространственного заряда приводит к сдвигу частоты синхротронных колебаний, величина которого определяется кулоновским </a:t>
                </a:r>
                <a:r>
                  <a:rPr lang="ru-RU" sz="1400" dirty="0" smtClean="0"/>
                  <a:t>параметром:</a:t>
                </a:r>
                <a:endParaRPr lang="ru-RU" sz="1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400">
                        <a:latin typeface="Cambria Math"/>
                      </a:rPr>
                      <m:t>Σ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𝑑𝑖𝑠</m:t>
                        </m:r>
                      </m:sub>
                    </m:sSub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/>
                  <a:t>	</a:t>
                </a:r>
              </a:p>
              <a:p>
                <a:pPr algn="just"/>
                <a:r>
                  <a:rPr lang="ru-RU" sz="1400" dirty="0"/>
                  <a:t>где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𝜂</m:t>
                    </m:r>
                  </m:oMath>
                </a14:m>
                <a:r>
                  <a:rPr lang="ru-RU" sz="1400" dirty="0"/>
                  <a:t> – коэффициент проскальзывания (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𝜂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𝑐𝑟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ru-RU" sz="1400" dirty="0"/>
                  <a:t> соответствует критической энергии),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/>
                  <a:t> – классический радиус иона,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400" dirty="0"/>
                  <a:t> – число ионов в сгустке,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ru-RU" sz="1400" dirty="0"/>
                  <a:t> – радиус машины,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𝛽</m:t>
                    </m:r>
                    <m:r>
                      <a:rPr lang="ru-RU" sz="1400" i="1">
                        <a:latin typeface="Cambria Math"/>
                      </a:rPr>
                      <m:t>,</m:t>
                    </m:r>
                    <m:r>
                      <a:rPr lang="ru-RU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ru-RU" sz="1400" dirty="0"/>
                  <a:t> – релятивистские параметры,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  <m:r>
                          <a:rPr lang="ru-RU" sz="1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sz="1400" dirty="0"/>
                  <a:t> – среднеквадратичная    длина сгустка,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𝑠</m:t>
                        </m:r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400" dirty="0"/>
                  <a:t> – синхротронная 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𝑑𝑖𝑠</m:t>
                        </m:r>
                      </m:sub>
                    </m:sSub>
                  </m:oMath>
                </a14:m>
                <a:r>
                  <a:rPr lang="ru-RU" sz="1400" dirty="0"/>
                  <a:t> – коэффициент, зависящий от формы распределения в пространстве (для распределения   Гаусса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𝑑𝑖𝑠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1400" dirty="0"/>
                  <a:t>.). Величина сдвига синхротронной частоты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𝑅</m:t>
                    </m:r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ru-RU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𝑠𝑐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𝑠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sz="1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Σ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400" dirty="0"/>
                  <a:t>	</a:t>
                </a:r>
              </a:p>
              <a:p>
                <a:r>
                  <a:rPr lang="ru-RU" sz="1400" dirty="0"/>
                  <a:t>Расчетные значения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𝑅</m:t>
                    </m:r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ru-RU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приведены в Табл. 1.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3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379596"/>
                  </p:ext>
                </p:extLst>
              </p:nvPr>
            </p:nvGraphicFramePr>
            <p:xfrm>
              <a:off x="1907704" y="4869160"/>
              <a:ext cx="5401945" cy="675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5005"/>
                    <a:gridCol w="675005"/>
                    <a:gridCol w="675005"/>
                    <a:gridCol w="675005"/>
                    <a:gridCol w="675005"/>
                    <a:gridCol w="675640"/>
                    <a:gridCol w="675640"/>
                    <a:gridCol w="67564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</a:t>
                          </a:r>
                          <a:r>
                            <a:rPr lang="ru-RU" sz="1200">
                              <a:effectLst/>
                            </a:rPr>
                            <a:t> (ГэВ)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10.9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8.01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6.34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5.39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2.98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2.6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379596"/>
                  </p:ext>
                </p:extLst>
              </p:nvPr>
            </p:nvGraphicFramePr>
            <p:xfrm>
              <a:off x="1907704" y="4869160"/>
              <a:ext cx="5401945" cy="647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5005"/>
                    <a:gridCol w="675005"/>
                    <a:gridCol w="675005"/>
                    <a:gridCol w="675005"/>
                    <a:gridCol w="675005"/>
                    <a:gridCol w="675640"/>
                    <a:gridCol w="675640"/>
                    <a:gridCol w="675640"/>
                  </a:tblGrid>
                  <a:tr h="24599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E</a:t>
                          </a:r>
                          <a:r>
                            <a:rPr lang="ru-RU" sz="1200">
                              <a:effectLst/>
                            </a:rPr>
                            <a:t> (ГэВ)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1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01" t="-62121" r="-699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10.9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8.01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6.34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5.39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2.98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2.6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9026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многосгустковая</a:t>
            </a:r>
            <a:r>
              <a:rPr lang="ru-RU" sz="2000" dirty="0" smtClean="0"/>
              <a:t> дипольная </a:t>
            </a:r>
            <a:r>
              <a:rPr lang="ru-RU" sz="2000" dirty="0"/>
              <a:t>неустойчивость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6" descr="Figure-26-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4152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33376" y="1460327"/>
                <a:ext cx="7488832" cy="2279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/>
                  <a:t>Рассмотрим </a:t>
                </a:r>
                <a:r>
                  <a:rPr lang="ru-RU" sz="1200" dirty="0" err="1"/>
                  <a:t>многосгустковую</a:t>
                </a:r>
                <a:r>
                  <a:rPr lang="ru-RU" sz="1200" dirty="0"/>
                  <a:t> дипольную неустойчивость из-за конечной проводимости стенок камеры. В поперечном направлении, когда мы работаем с положительными и отрицательными частотами, спектр колебаний сгустка включает верхнюю и нижнюю боковые полосы частот вокруг частоты обращения,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𝑝𝑀</m:t>
                        </m:r>
                        <m:r>
                          <a:rPr lang="ru-RU" sz="1200" i="1">
                            <a:latin typeface="Cambria Math"/>
                          </a:rPr>
                          <m:t>+</m:t>
                        </m:r>
                        <m:r>
                          <a:rPr lang="ru-RU" sz="1200" i="1">
                            <a:latin typeface="Cambria Math"/>
                          </a:rPr>
                          <m:t>𝑄</m:t>
                        </m:r>
                        <m:r>
                          <a:rPr lang="ru-RU" sz="1200" i="1">
                            <a:latin typeface="Cambria Math"/>
                          </a:rPr>
                          <m:t>+</m:t>
                        </m:r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+</m:t>
                    </m:r>
                    <m:r>
                      <a:rPr lang="ru-RU" sz="12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sz="1200" dirty="0"/>
                  <a:t> 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𝑝𝑀</m:t>
                        </m:r>
                        <m:r>
                          <a:rPr lang="ru-RU" sz="1200" i="1">
                            <a:latin typeface="Cambria Math"/>
                          </a:rPr>
                          <m:t>−</m:t>
                        </m:r>
                        <m:r>
                          <a:rPr lang="ru-RU" sz="1200" i="1">
                            <a:latin typeface="Cambria Math"/>
                          </a:rPr>
                          <m:t>𝑄</m:t>
                        </m:r>
                        <m:r>
                          <a:rPr lang="ru-RU" sz="1200" i="1">
                            <a:latin typeface="Cambria Math"/>
                          </a:rPr>
                          <m:t>−</m:t>
                        </m:r>
                        <m:r>
                          <a:rPr lang="ru-RU" sz="1200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−</m:t>
                    </m:r>
                    <m:r>
                      <a:rPr lang="ru-RU" sz="1200" i="1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sz="1200" dirty="0"/>
                  <a:t> (где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𝑝</m:t>
                    </m:r>
                    <m:r>
                      <a:rPr lang="ru-RU" sz="1200" i="1">
                        <a:latin typeface="Cambria Math"/>
                      </a:rPr>
                      <m:t>,</m:t>
                    </m:r>
                    <m:r>
                      <a:rPr lang="ru-RU" sz="12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1200" dirty="0"/>
                  <a:t> - целые числа,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𝑀</m:t>
                    </m:r>
                  </m:oMath>
                </a14:m>
                <a:r>
                  <a:rPr lang="ru-RU" sz="1200" dirty="0"/>
                  <a:t> -число сгустков в кольце,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sz="1200" dirty="0"/>
                  <a:t> - бетатронная частота,   </a:t>
                </a:r>
                <a:r>
                  <a:rPr lang="en-US" sz="1200" dirty="0"/>
                  <a:t>s</a:t>
                </a:r>
                <a:r>
                  <a:rPr lang="ru-RU" sz="1200" dirty="0"/>
                  <a:t> = 0, 1,…, (</a:t>
                </a:r>
                <a:r>
                  <a:rPr lang="en-US" sz="1200" dirty="0"/>
                  <a:t>M</a:t>
                </a:r>
                <a:r>
                  <a:rPr lang="ru-RU" sz="1200" dirty="0"/>
                  <a:t>-1) – номер моды неустойчивости связанных сгустков). Для поперечного направления энергетический спектр центрируется вокруг хроматической частоты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𝜉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</a:rPr>
                          <m:t>𝜉</m:t>
                        </m:r>
                      </m:num>
                      <m:den>
                        <m:r>
                          <a:rPr lang="ru-RU" sz="1200" i="1">
                            <a:latin typeface="Cambria Math"/>
                          </a:rPr>
                          <m:t>𝜂</m:t>
                        </m:r>
                      </m:den>
                    </m:f>
                    <m:sSub>
                      <m:sSubPr>
                        <m:ctrlPr>
                          <a:rPr lang="ru-RU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200" dirty="0"/>
                  <a:t>. Это фундаментальное различие между продольной и поперечной неустойчивостью. </a:t>
                </a:r>
              </a:p>
              <a:p>
                <a:r>
                  <a:rPr lang="ru-RU" sz="1200" dirty="0"/>
                  <a:t>Реальная часть резистивного импеданса,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𝑅𝑒</m:t>
                    </m:r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2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ru-RU" sz="1200" i="1">
                            <a:latin typeface="Cambria Math"/>
                          </a:rPr>
                          <m:t>𝑅𝑊</m:t>
                        </m:r>
                      </m:sup>
                    </m:sSubSup>
                  </m:oMath>
                </a14:m>
                <a:r>
                  <a:rPr lang="ru-RU" sz="1200" dirty="0"/>
                  <a:t> обратно пропорциональна квадратному корню из частоты. Таким образом, наиболее опасной с точки зрения поперечной резистивной неустойчивости связанных сгустков является линия спектра, которая расположена на низшей отрицательной частоте (доминантная линия) - см. Рис.11.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76" y="1460327"/>
                <a:ext cx="7488832" cy="2279407"/>
              </a:xfrm>
              <a:prstGeom prst="rect">
                <a:avLst/>
              </a:prstGeom>
              <a:blipFill rotWithShape="1">
                <a:blip r:embed="rId3"/>
                <a:stretch>
                  <a:fillRect l="-81" r="-163" b="-1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89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Многосгустковая</a:t>
            </a:r>
            <a:r>
              <a:rPr lang="ru-RU" sz="2000" dirty="0" smtClean="0"/>
              <a:t> </a:t>
            </a:r>
            <a:r>
              <a:rPr lang="ru-RU" sz="2000" dirty="0"/>
              <a:t>дипольная </a:t>
            </a:r>
            <a:r>
              <a:rPr lang="ru-RU" sz="2000" dirty="0" smtClean="0"/>
              <a:t>неустойчивость 2.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0" descr="Figure-27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45271"/>
            <a:ext cx="4176464" cy="17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7863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31640" y="1587059"/>
                <a:ext cx="7200800" cy="1728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Скорость роста неустойчивости определяется следующим уравнением: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𝑚𝑠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1+</m:t>
                        </m:r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𝑒𝑀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ru-RU" i="1">
                            <a:latin typeface="Cambria Math"/>
                          </a:rPr>
                          <m:t>𝜋</m:t>
                        </m:r>
                        <m:r>
                          <a:rPr lang="ru-RU" i="1">
                            <a:latin typeface="Cambria Math"/>
                          </a:rPr>
                          <m:t>𝑄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𝑅𝑒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𝑅𝑊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−</m:t>
                    </m:r>
                    <m:r>
                      <a:rPr lang="ru-RU" i="1">
                        <a:latin typeface="Cambria Math"/>
                      </a:rPr>
                      <m:t>𝜒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dirty="0"/>
                  <a:t> - ток в центре сгустка,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dirty="0"/>
                  <a:t> - полная длина сгустка,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 - зарядовый и атомный номер иона,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𝜒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, </m:t>
                    </m:r>
                    <m:r>
                      <a:rPr lang="ru-RU" i="1">
                        <a:latin typeface="Cambria Math"/>
                      </a:rPr>
                      <m:t>𝛾</m:t>
                    </m:r>
                  </m:oMath>
                </a14:m>
                <a:r>
                  <a:rPr lang="ru-RU" dirty="0"/>
                  <a:t> – релятивистский фактор. Форм-фактор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−</m:t>
                    </m:r>
                    <m:r>
                      <a:rPr lang="ru-RU" i="1">
                        <a:latin typeface="Cambria Math"/>
                      </a:rPr>
                      <m:t>𝜒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показан на </a:t>
                </a:r>
                <a:r>
                  <a:rPr lang="ru-RU" dirty="0" smtClean="0"/>
                  <a:t>следующем рис.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587059"/>
                <a:ext cx="7200800" cy="1728935"/>
              </a:xfrm>
              <a:prstGeom prst="rect">
                <a:avLst/>
              </a:prstGeom>
              <a:blipFill rotWithShape="1">
                <a:blip r:embed="rId3"/>
                <a:stretch>
                  <a:fillRect l="-677" t="-1761" r="-254" b="-3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835696" y="5177033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Поперечный форм-фактор для резистивной неустойчивости связанных сгустков.</a:t>
            </a:r>
          </a:p>
        </p:txBody>
      </p:sp>
    </p:spTree>
    <p:extLst>
      <p:ext uri="{BB962C8B-B14F-4D97-AF65-F5344CB8AC3E}">
        <p14:creationId xmlns:p14="http://schemas.microsoft.com/office/powerpoint/2010/main" val="257562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Многосгустковая</a:t>
            </a:r>
            <a:r>
              <a:rPr lang="ru-RU" sz="2000" dirty="0"/>
              <a:t> дипольная неустойчивость </a:t>
            </a:r>
            <a:r>
              <a:rPr lang="ru-RU" sz="2000" dirty="0" smtClean="0"/>
              <a:t>3.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ru-RU" dirty="0"/>
                  <a:t>Для нулевой хроматичности только дипольная мода (</a:t>
                </a:r>
                <a:r>
                  <a:rPr lang="en-US" i="1" dirty="0"/>
                  <a:t>m</a:t>
                </a:r>
                <a:r>
                  <a:rPr lang="ru-RU" dirty="0"/>
                  <a:t>=0) может быть неустойчивой, так как квадрупольная мода и моды более высокого порядка действуют на более высоких частотах, где резистивный импеданс очень мал. Для длинных сгустков ниже критической энергии дипольная мода может быть стабилизирована за счет форм-фактора, однако, в этом случае квадрупольная мода может стать неустойчивой. </a:t>
                </a:r>
              </a:p>
              <a:p>
                <a:r>
                  <a:rPr lang="ru-RU" dirty="0"/>
                  <a:t>Рассмотрим численный пример для нулевой хроматичности 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𝜒</m:t>
                    </m:r>
                  </m:oMath>
                </a14:m>
                <a:r>
                  <a:rPr lang="ru-RU" dirty="0"/>
                  <a:t>=0). Пусть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𝑄</m:t>
                    </m:r>
                  </m:oMath>
                </a14:m>
                <a:r>
                  <a:rPr lang="ru-RU" dirty="0"/>
                  <a:t>=9.4, число связанных сгустков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</m:oMath>
                </a14:m>
                <a:r>
                  <a:rPr lang="ru-RU" dirty="0"/>
                  <a:t>=24. Тогда наиболее опасной является мода с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𝑝</m:t>
                    </m:r>
                    <m:r>
                      <a:rPr lang="ru-RU" i="1">
                        <a:latin typeface="Cambria Math"/>
                      </a:rPr>
                      <m:t>=−1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𝑠</m:t>
                    </m:r>
                    <m:r>
                      <a:rPr lang="ru-RU" i="1">
                        <a:latin typeface="Cambria Math"/>
                      </a:rPr>
                      <m:t>=10</m:t>
                    </m:r>
                  </m:oMath>
                </a14:m>
                <a:r>
                  <a:rPr lang="ru-RU" dirty="0"/>
                  <a:t>; для нее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=−0.6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. Параметр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≪1</m:t>
                    </m:r>
                  </m:oMath>
                </a14:m>
                <a:r>
                  <a:rPr lang="ru-RU" dirty="0"/>
                  <a:t> и для наиболее опасной моды с </a:t>
                </a:r>
                <a:r>
                  <a:rPr lang="en-US" i="1" dirty="0"/>
                  <a:t>m</a:t>
                </a:r>
                <a:r>
                  <a:rPr lang="ru-RU" dirty="0"/>
                  <a:t>=0  форм-фактор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=0.811</m:t>
                    </m:r>
                  </m:oMath>
                </a14:m>
                <a:r>
                  <a:rPr lang="ru-RU" dirty="0"/>
                  <a:t> (для синусоидальных мод). Для этой частоты в камере из нержавеющей стали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𝑅𝑒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𝑅𝑊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=192</m:t>
                    </m:r>
                  </m:oMath>
                </a14:m>
                <a:r>
                  <a:rPr lang="ru-RU" dirty="0"/>
                  <a:t> кОм/м. Примем число частиц в сгустке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=2.4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/>
                  <a:t>; вид ионов – золото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=79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=196); длина сгустка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dirty="0"/>
                  <a:t>= 0.6 м, энергия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𝐸</m:t>
                    </m:r>
                  </m:oMath>
                </a14:m>
                <a:r>
                  <a:rPr lang="ru-RU" dirty="0"/>
                  <a:t>=3. ГэВ. Расчет показал,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𝑖𝑛𝑠𝑡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≈200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. 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b="1" i="1" dirty="0" smtClean="0"/>
                  <a:t>Эта неустойчивость не подавляется затуханием Ландау. Требуется система демпфирования!</a:t>
                </a:r>
                <a:endParaRPr lang="ru-RU" b="1" i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752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25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Затухание Ландау из-за разброса по синхротронным частотам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algn="just"/>
                <a:r>
                  <a:rPr lang="ru-RU" dirty="0"/>
                  <a:t>При нулевом кулоновском параметре свободные дипольные колебания затухают из-за разброса по синхротронным частотам, который вызван нелинейностью ВЧ поля. При синусоидальном ускоряющем поле величина этого разброса определяется формулой (4, 9.51</a:t>
                </a:r>
                <a:r>
                  <a:rPr lang="ru-RU" dirty="0" smtClean="0"/>
                  <a:t>)</a:t>
                </a:r>
              </a:p>
              <a:p>
                <a:pPr algn="just"/>
                <a:r>
                  <a:rPr lang="ru-RU" dirty="0" smtClean="0"/>
                  <a:t>: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h</m:t>
                    </m:r>
                  </m:oMath>
                </a14:m>
                <a:r>
                  <a:rPr lang="ru-RU" dirty="0"/>
                  <a:t> - номер гармоники ускоряющего поля,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– частота обращения,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dirty="0"/>
                  <a:t> – полная длина сгустка в сек. Учитывая,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ru-RU" dirty="0"/>
                  <a:t> – длина кольца), запишем эту формулу в следующем виде: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r>
                            <a:rPr lang="ru-RU" i="1">
                              <a:latin typeface="Cambria Math"/>
                            </a:rPr>
                            <m:t>h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Подставляя значения параметров коллайдера НИКА, найдем, что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=0.01529</m:t>
                    </m:r>
                  </m:oMath>
                </a14:m>
                <a:r>
                  <a:rPr lang="ru-RU" dirty="0"/>
                  <a:t>. При увеличении кулоновского  параметра затухание Ландау падает. При некотором значении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𝑠𝑐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sub>
                    </m:sSub>
                  </m:oMath>
                </a14:m>
                <a:r>
                  <a:rPr lang="ru-RU" dirty="0"/>
                  <a:t> (зависящим от вида распределения по продольным инвариантам) оно становится равным нулю. Согласно работе [4], для </a:t>
                </a:r>
                <a:r>
                  <a:rPr lang="ru-RU" dirty="0" err="1"/>
                  <a:t>Гауссовского</a:t>
                </a:r>
                <a:r>
                  <a:rPr lang="ru-RU" dirty="0"/>
                  <a:t> распределения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𝑠𝑐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=0.025</m:t>
                    </m:r>
                  </m:oMath>
                </a14:m>
                <a:r>
                  <a:rPr lang="ru-RU" dirty="0"/>
                  <a:t>. Таким образом, сравнивая с расчетными значениями кулоновского сдвига, мы можем надеяться, что затухание Ландау падает не слишком сильно по сравнению со случаем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</m:sub>
                          <m:sup>
                            <m:r>
                              <a:rPr lang="ru-RU" i="1">
                                <a:latin typeface="Cambria Math"/>
                              </a:rPr>
                              <m:t>𝑠𝑐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𝑠</m:t>
                            </m:r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, и, следовательно, оценки устойчивости по классической теории можно применять.</a:t>
                </a:r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76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dirty="0"/>
              <a:t>Продольная микроволновая </a:t>
            </a:r>
            <a:r>
              <a:rPr lang="ru-RU" dirty="0" smtClean="0"/>
              <a:t>неустойчивость1.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200" dirty="0"/>
                  <a:t>Эта неустойчивость</a:t>
                </a:r>
                <a:r>
                  <a:rPr lang="ru-RU" sz="1200" i="1" dirty="0"/>
                  <a:t> </a:t>
                </a:r>
                <a:r>
                  <a:rPr lang="ru-RU" sz="1200" dirty="0"/>
                  <a:t>может возникать в сгруппированных пучках при тех же условиях, что и аналогичная поперечная неустойчивость. Критерий  подавления неустойчивости затуханием Ландау, связанным с разбросом по импульсу, записывается в следующей форме (</a:t>
                </a:r>
                <a:r>
                  <a:rPr lang="ru-RU" sz="1200" dirty="0" err="1"/>
                  <a:t>Гауссовское</a:t>
                </a:r>
                <a:r>
                  <a:rPr lang="ru-RU" sz="1200" dirty="0"/>
                  <a:t> распределение,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𝑙𝑜𝑛𝑔</m:t>
                        </m:r>
                      </m:sup>
                    </m:sSubSup>
                  </m:oMath>
                </a14:m>
                <a:r>
                  <a:rPr lang="ru-RU" sz="1200" dirty="0"/>
                  <a:t> - максимальный ток в сгустке) [3]: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2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200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sz="1200" i="1">
                            <a:latin typeface="Cambria Math"/>
                          </a:rPr>
                          <m:t>𝑙𝑜𝑛𝑔</m:t>
                        </m:r>
                      </m:sup>
                    </m:sSubSup>
                    <m:r>
                      <a:rPr lang="ru-RU" sz="1200" i="1">
                        <a:latin typeface="Cambria Math"/>
                      </a:rPr>
                      <m:t>≤2</m:t>
                    </m:r>
                    <m:r>
                      <a:rPr lang="ru-RU" sz="1200" i="1">
                        <a:latin typeface="Cambria Math"/>
                      </a:rPr>
                      <m:t>𝜋</m:t>
                    </m:r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ru-RU" sz="1200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ru-RU" sz="1200" i="1">
                            <a:latin typeface="Cambria Math"/>
                          </a:rPr>
                          <m:t>/</m:t>
                        </m:r>
                        <m:r>
                          <a:rPr lang="ru-RU" sz="1200" i="1">
                            <a:latin typeface="Cambria Math"/>
                          </a:rPr>
                          <m:t>𝑛</m:t>
                        </m:r>
                        <m:r>
                          <a:rPr lang="ru-RU" sz="1200" i="1">
                            <a:latin typeface="Cambria Math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ru-RU" sz="1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𝜂</m:t>
                        </m:r>
                      </m:e>
                    </m:d>
                    <m:sSup>
                      <m:sSupPr>
                        <m:ctrlPr>
                          <a:rPr lang="ru-RU" sz="1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ru-RU" sz="12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ru-RU" sz="12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200" dirty="0" smtClean="0"/>
                  <a:t>     </a:t>
                </a:r>
                <a:endParaRPr lang="ru-RU" sz="1200" dirty="0"/>
              </a:p>
              <a:p>
                <a:r>
                  <a:rPr lang="ru-RU" sz="1200" dirty="0"/>
                  <a:t>Соответственно, максимальное число частиц в </a:t>
                </a:r>
                <a:r>
                  <a:rPr lang="ru-RU" sz="1200" dirty="0" err="1"/>
                  <a:t>Гауссовского</a:t>
                </a:r>
                <a:r>
                  <a:rPr lang="ru-RU" sz="1200" dirty="0"/>
                  <a:t> сгустке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200" i="1">
                              <a:latin typeface="Cambria Math"/>
                            </a:rPr>
                            <m:t>𝑚𝑎𝑥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𝑙𝑜𝑛𝑔</m:t>
                          </m:r>
                        </m:sup>
                      </m:sSubSup>
                      <m:r>
                        <a:rPr lang="ru-RU" sz="1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1200" i="1">
                              <a:latin typeface="Cambria Math"/>
                            </a:rPr>
                            <m:t>2</m:t>
                          </m:r>
                          <m:r>
                            <a:rPr lang="ru-RU" sz="1200" i="1">
                              <a:latin typeface="Cambria Math"/>
                            </a:rPr>
                            <m:t>𝜋</m:t>
                          </m:r>
                        </m:e>
                      </m:rad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𝑐</m:t>
                          </m:r>
                          <m:r>
                            <a:rPr lang="ru-RU" sz="1200" i="1">
                              <a:latin typeface="Cambria Math"/>
                            </a:rPr>
                            <m:t>𝛽</m:t>
                          </m:r>
                          <m:r>
                            <a:rPr lang="ru-RU" sz="1200" i="1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latin typeface="Cambria Math"/>
                        </a:rPr>
                        <m:t>2</m:t>
                      </m:r>
                      <m:r>
                        <a:rPr lang="ru-RU" sz="1200" i="1">
                          <a:latin typeface="Cambria Math"/>
                        </a:rPr>
                        <m:t>𝜋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200" i="1">
                              <a:latin typeface="Cambria Math"/>
                            </a:rPr>
                            <m:t>/</m:t>
                          </m:r>
                          <m:r>
                            <a:rPr lang="ru-RU" sz="1200" i="1">
                              <a:latin typeface="Cambria Math"/>
                            </a:rPr>
                            <m:t>𝑛</m:t>
                          </m:r>
                          <m:r>
                            <a:rPr lang="ru-RU" sz="1200" i="1"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200" i="1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ru-RU" sz="12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ru-RU" sz="12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r>
                            <a:rPr lang="ru-RU" sz="1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12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200" dirty="0"/>
              </a:p>
              <a:p>
                <a:r>
                  <a:rPr lang="ru-RU" sz="1200" dirty="0"/>
                  <a:t>На </a:t>
                </a:r>
                <a:r>
                  <a:rPr lang="ru-RU" sz="1200" dirty="0" smtClean="0"/>
                  <a:t>. </a:t>
                </a:r>
                <a:r>
                  <a:rPr lang="ru-RU" sz="1200" dirty="0"/>
                  <a:t>изображен график продольных импедансов, полученных согласно расчетам А.А. Коломийца; эти же данные сведены в Табл. .  </a:t>
                </a:r>
                <a:endParaRPr lang="ru-RU" sz="1200" dirty="0" smtClean="0"/>
              </a:p>
              <a:p>
                <a:pPr marL="0" indent="0" algn="ctr">
                  <a:buNone/>
                </a:pPr>
                <a:r>
                  <a:rPr lang="ru-RU" sz="1200" dirty="0"/>
                  <a:t>Зависимость продольного импеданса от частоты.</a:t>
                </a:r>
                <a:endParaRPr lang="ru-RU" sz="1200" dirty="0" smtClean="0"/>
              </a:p>
              <a:p>
                <a:endParaRPr lang="ru-RU" sz="1200" dirty="0"/>
              </a:p>
              <a:p>
                <a:pPr marL="0" indent="0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50" y="4005064"/>
            <a:ext cx="43148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Введение.</a:t>
            </a:r>
          </a:p>
          <a:p>
            <a:r>
              <a:rPr lang="ru-RU" dirty="0"/>
              <a:t>2.  Поперечные когерентные неустойчивости.</a:t>
            </a:r>
          </a:p>
          <a:p>
            <a:pPr marL="0" indent="0">
              <a:buNone/>
            </a:pPr>
            <a:r>
              <a:rPr lang="ru-RU" dirty="0" smtClean="0"/>
              <a:t>                   2.</a:t>
            </a:r>
            <a:r>
              <a:rPr lang="en-US" dirty="0"/>
              <a:t>1</a:t>
            </a:r>
            <a:r>
              <a:rPr lang="ru-RU" dirty="0"/>
              <a:t>. Поперечная микроволновая неустойчивость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             2.</a:t>
            </a:r>
            <a:r>
              <a:rPr lang="en-US" dirty="0" smtClean="0"/>
              <a:t>2</a:t>
            </a:r>
            <a:r>
              <a:rPr lang="ru-RU" dirty="0" smtClean="0"/>
              <a:t>. Слабые неустойчивости «голова-хвост».</a:t>
            </a:r>
          </a:p>
          <a:p>
            <a:pPr marL="0" indent="0">
              <a:buNone/>
            </a:pPr>
            <a:r>
              <a:rPr lang="ru-RU" dirty="0" smtClean="0"/>
              <a:t>	   2.3. Сильная </a:t>
            </a:r>
            <a:r>
              <a:rPr lang="ru-RU" dirty="0"/>
              <a:t>неустойчивость  из-за связи поперечных мод (</a:t>
            </a:r>
            <a:r>
              <a:rPr lang="en-US" dirty="0"/>
              <a:t>TMCI</a:t>
            </a:r>
            <a:r>
              <a:rPr lang="ru-RU" dirty="0"/>
              <a:t> – </a:t>
            </a:r>
            <a:r>
              <a:rPr lang="en-US" dirty="0"/>
              <a:t>Transverse Modes Coupling Instability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	   2.4. Много сгустковая поперечная неустойчивость.</a:t>
            </a:r>
          </a:p>
          <a:p>
            <a:r>
              <a:rPr lang="ru-RU" dirty="0" smtClean="0"/>
              <a:t>3</a:t>
            </a:r>
            <a:r>
              <a:rPr lang="ru-RU" dirty="0"/>
              <a:t>. Продольные когерентные неустойчивости.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	 </a:t>
            </a:r>
            <a:r>
              <a:rPr lang="ru-RU" dirty="0" smtClean="0"/>
              <a:t>  3.1</a:t>
            </a:r>
            <a:r>
              <a:rPr lang="ru-RU" dirty="0"/>
              <a:t>. Кулоновский сдвиг синхротронной частоты и потеря затухания Ландау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3.2</a:t>
            </a:r>
            <a:r>
              <a:rPr lang="ru-RU" dirty="0"/>
              <a:t>. </a:t>
            </a:r>
            <a:r>
              <a:rPr lang="ru-RU" dirty="0" smtClean="0"/>
              <a:t>Продольная </a:t>
            </a:r>
            <a:r>
              <a:rPr lang="ru-RU" dirty="0"/>
              <a:t>микроволновая неустойчивость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3.3. Слабые продольные неустойчивости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3.4</a:t>
            </a:r>
            <a:r>
              <a:rPr lang="ru-RU" dirty="0"/>
              <a:t>. Продольные неустойчивости на модах резонаторов высокого порядка (</a:t>
            </a:r>
            <a:r>
              <a:rPr lang="en-US" dirty="0"/>
              <a:t>HOM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 smtClean="0"/>
              <a:t>	     4</a:t>
            </a:r>
            <a:r>
              <a:rPr lang="ru-RU" dirty="0"/>
              <a:t>.  Заключение.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07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Продольная микроволновая </a:t>
            </a:r>
            <a:r>
              <a:rPr lang="ru-RU" sz="2000" dirty="0" smtClean="0"/>
              <a:t>неустойчивость 2.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805149"/>
                  </p:ext>
                </p:extLst>
              </p:nvPr>
            </p:nvGraphicFramePr>
            <p:xfrm>
              <a:off x="1259632" y="1555527"/>
              <a:ext cx="6334126" cy="18596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5334"/>
                    <a:gridCol w="674532"/>
                    <a:gridCol w="675166"/>
                    <a:gridCol w="674532"/>
                    <a:gridCol w="675166"/>
                    <a:gridCol w="674532"/>
                    <a:gridCol w="675166"/>
                    <a:gridCol w="674532"/>
                    <a:gridCol w="675166"/>
                  </a:tblGrid>
                  <a:tr h="2159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1.496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1.677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1.866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1.982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2.095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2.248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2.382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ru-RU" sz="1200" baseline="-25000">
                              <a:effectLst/>
                            </a:rPr>
                            <a:t>||</a:t>
                          </a:r>
                          <a:r>
                            <a:rPr lang="ru-RU" sz="1200">
                              <a:effectLst/>
                            </a:rPr>
                            <a:t> (Ом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ru-RU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5</a:t>
                          </a:r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1.866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4.28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8.78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7.13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3.08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140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2.575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2.887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3.229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3.412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3.607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3.870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4.101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𝑙𝑜𝑛𝑔</m:t>
                                    </m:r>
                                  </m:sup>
                                </m:sSubSup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2.005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0.959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2.433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6.374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0.864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2.42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805149"/>
                  </p:ext>
                </p:extLst>
              </p:nvPr>
            </p:nvGraphicFramePr>
            <p:xfrm>
              <a:off x="1259632" y="1555527"/>
              <a:ext cx="6334126" cy="18609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5334"/>
                    <a:gridCol w="674532"/>
                    <a:gridCol w="675166"/>
                    <a:gridCol w="674532"/>
                    <a:gridCol w="675166"/>
                    <a:gridCol w="674532"/>
                    <a:gridCol w="675166"/>
                    <a:gridCol w="674532"/>
                    <a:gridCol w="675166"/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1.496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1.677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1.866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1.982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2.095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2.248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2.382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ru-RU" sz="1200" baseline="-25000">
                              <a:effectLst/>
                            </a:rPr>
                            <a:t>||</a:t>
                          </a:r>
                          <a:r>
                            <a:rPr lang="ru-RU" sz="1200">
                              <a:effectLst/>
                            </a:rPr>
                            <a:t> (Ом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ru-RU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5</a:t>
                          </a:r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1.866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4.28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1.52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8.78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7.13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3.08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245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140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2.575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2.887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3.229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3.412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3.607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3.870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4.101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50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54" t="-791429" r="-579085" b="-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2.005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0.959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2.433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6.374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0.864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1.878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2.42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267654"/>
                  </p:ext>
                </p:extLst>
              </p:nvPr>
            </p:nvGraphicFramePr>
            <p:xfrm>
              <a:off x="2857817" y="3933056"/>
              <a:ext cx="3428365" cy="14939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  <a:gridCol w="537845"/>
                    <a:gridCol w="661670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</a:rPr>
                            <a:t>||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Ом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en-US" sz="1200" baseline="30000">
                              <a:effectLst/>
                            </a:rPr>
                            <a:t>5</a:t>
                          </a:r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2.51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4.231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4.618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4.987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5.595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𝑙𝑜𝑛𝑔</m:t>
                                    </m:r>
                                  </m:sup>
                                </m:sSubSup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2.42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2.391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3.17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3.408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267654"/>
                  </p:ext>
                </p:extLst>
              </p:nvPr>
            </p:nvGraphicFramePr>
            <p:xfrm>
              <a:off x="2857817" y="3933056"/>
              <a:ext cx="3428365" cy="14952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  <a:gridCol w="537845"/>
                    <a:gridCol w="661670"/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2.897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</a:rPr>
                            <a:t>||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Ом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en-US" sz="1200" baseline="30000">
                              <a:effectLst/>
                            </a:rPr>
                            <a:t>5</a:t>
                          </a:r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2.51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r>
                            <a:rPr lang="ru-RU" sz="1200">
                              <a:effectLst/>
                              <a:sym typeface="Symbol"/>
                            </a:rPr>
                            <a:t></a:t>
                          </a: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4.231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4.618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4.987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5.595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150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2" t="-620000" r="-199468" b="-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2.42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2.391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3.17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3.408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7786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Продольная микроволновая </a:t>
            </a:r>
            <a:r>
              <a:rPr lang="ru-RU" dirty="0" smtClean="0"/>
              <a:t>неустойчивость 2.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algn="just"/>
                <a:r>
                  <a:rPr lang="ru-RU" dirty="0"/>
                  <a:t>Критерий  подавления неустойчивости затуханием Ландау, связанным с разбросом по импульсу, записывается в следующей форме (</a:t>
                </a:r>
                <a:r>
                  <a:rPr lang="ru-RU" dirty="0" err="1"/>
                  <a:t>Гауссовское</a:t>
                </a:r>
                <a:r>
                  <a:rPr lang="ru-RU" dirty="0"/>
                  <a:t> распределение,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𝑙𝑜𝑛𝑔</m:t>
                        </m:r>
                      </m:sup>
                    </m:sSubSup>
                  </m:oMath>
                </a14:m>
                <a:r>
                  <a:rPr lang="ru-RU" dirty="0"/>
                  <a:t> - максимальный ток в сгустке) [7]: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𝑚𝑎𝑥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𝑙𝑜𝑛𝑔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≤2</m:t>
                      </m:r>
                      <m:r>
                        <a:rPr lang="ru-RU" i="1">
                          <a:latin typeface="Cambria Math"/>
                        </a:rPr>
                        <m:t>𝜋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/>
                            </a:rPr>
                            <m:t>/</m:t>
                          </m:r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        где </a:t>
                </a:r>
                <a:r>
                  <a:rPr lang="ru-RU" dirty="0"/>
                  <a:t>продольный импеданс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𝑅𝑒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𝑙𝑜𝑛𝑔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dirty="0" smtClean="0"/>
                  <a:t>В этом уравнении </a:t>
                </a:r>
                <a:r>
                  <a:rPr lang="ru-RU" dirty="0"/>
                  <a:t>импеданс пространственного заряда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  <m:r>
                            <a:rPr lang="ru-RU" i="1"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/>
                        </a:rPr>
                        <m:t>[1+2</m:t>
                      </m:r>
                      <m:func>
                        <m:funcPr>
                          <m:ctrlPr>
                            <a:rPr lang="ru-RU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 Для наиболее опасной точки </a:t>
                </a:r>
                <a:r>
                  <a:rPr lang="en-US" i="1" dirty="0"/>
                  <a:t>E</a:t>
                </a:r>
                <a:r>
                  <a:rPr lang="ru-RU" dirty="0"/>
                  <a:t>=3.2 ГэВ/н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𝑠𝑐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=49.7</m:t>
                    </m:r>
                  </m:oMath>
                </a14:m>
                <a:r>
                  <a:rPr lang="ru-RU" dirty="0"/>
                  <a:t> Ом. Источником активной части импеданса могут являться различные элементы, наиболее опасными из которых являются резонаторы</a:t>
                </a:r>
                <a:r>
                  <a:rPr lang="ru-RU" dirty="0" smtClean="0"/>
                  <a:t>.. </a:t>
                </a:r>
                <a:r>
                  <a:rPr lang="ru-RU" dirty="0"/>
                  <a:t>Номер гармоники частоты обращения для этой моды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𝑚𝑜𝑑𝑒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=2045</m:t>
                    </m:r>
                  </m:oMath>
                </a14:m>
                <a:r>
                  <a:rPr lang="ru-RU" dirty="0"/>
                  <a:t>. Соответственно, найдем,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𝑅𝑒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𝑙𝑜𝑛𝑔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ru-RU" i="1">
                        <a:latin typeface="Cambria Math"/>
                      </a:rPr>
                      <m:t>=8.95</m:t>
                    </m:r>
                  </m:oMath>
                </a14:m>
                <a:r>
                  <a:rPr lang="ru-RU" dirty="0"/>
                  <a:t> Ом,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=50.5</m:t>
                    </m:r>
                  </m:oMath>
                </a14:m>
                <a:r>
                  <a:rPr lang="ru-RU" dirty="0"/>
                  <a:t> Ом. Предельное число частиц в сгустке связано с током соотношением:</a:t>
                </a:r>
              </a:p>
              <a:p>
                <a:pPr marL="0" indent="0" algn="ctr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bSup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𝐼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𝜋</m:t>
                        </m:r>
                      </m:e>
                    </m:rad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𝑐</m:t>
                        </m:r>
                        <m:r>
                          <a:rPr lang="ru-RU" i="1">
                            <a:latin typeface="Cambria Math"/>
                          </a:rPr>
                          <m:t>𝛽</m:t>
                        </m:r>
                        <m:r>
                          <a:rPr lang="ru-RU" i="1">
                            <a:latin typeface="Cambria Math"/>
                          </a:rPr>
                          <m:t>𝑒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	Для </a:t>
                </a:r>
                <a:r>
                  <a:rPr lang="ru-RU" dirty="0"/>
                  <a:t>каждой из мод для наиболее опасной энергии </a:t>
                </a:r>
                <a:r>
                  <a:rPr lang="en-US" i="1" dirty="0"/>
                  <a:t>E</a:t>
                </a:r>
                <a:r>
                  <a:rPr lang="ru-RU" dirty="0"/>
                  <a:t>=3.2 ГэВ/н было рассчитано значение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ru-RU" dirty="0"/>
                  <a:t>. Номера </a:t>
                </a:r>
                <a:r>
                  <a:rPr lang="ru-RU" dirty="0" smtClean="0"/>
                  <a:t>   	гармоник </a:t>
                </a:r>
                <a:r>
                  <a:rPr lang="ru-RU" dirty="0"/>
                  <a:t>и предельное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𝑚𝑎𝑥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ru-RU" dirty="0"/>
                  <a:t> приведены в Табл. 4. Мы видим, что запланированное число частиц в сгустке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=6∗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dirty="0"/>
                  <a:t> меньше предельного значения для всех мод.</a:t>
                </a:r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809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16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Неустойчивость азимутальных мод одиночного сгустка.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400" dirty="0"/>
                  <a:t>По аналогии с поперечным движением можно записать: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∆</m:t>
                      </m:r>
                      <m:r>
                        <a:rPr lang="en-US" sz="1400" i="1">
                          <a:latin typeface="Cambria Math"/>
                        </a:rPr>
                        <m:t>𝑄</m:t>
                      </m:r>
                      <m:r>
                        <a:rPr lang="ru-RU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∆</m:t>
                          </m:r>
                          <m:r>
                            <a:rPr lang="en-US" sz="1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𝑑𝑟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𝑑𝑎𝑚𝑝𝑖𝑛𝑔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  <a:p>
                <a:r>
                  <a:rPr lang="ru-RU" sz="1400" dirty="0" smtClean="0"/>
                  <a:t>Инкремент неустойчивости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ru-RU" sz="1400" dirty="0" smtClean="0"/>
                  <a:t> также можно оценить с помощью концепции «эффективного импеданса»..  Пренебрегая </a:t>
                </a:r>
                <a:r>
                  <a:rPr lang="ru-RU" sz="1400" dirty="0"/>
                  <a:t>связью колебаний и учитывая лишь первую, наиболее значительную радиальную моду, для </a:t>
                </a:r>
                <a:r>
                  <a:rPr lang="ru-RU" sz="1400" dirty="0" err="1"/>
                  <a:t>Гауссовского</a:t>
                </a:r>
                <a:r>
                  <a:rPr lang="ru-RU" sz="1400" dirty="0"/>
                  <a:t> пучка можно вывести следующее уравнение для сдвига частоты синхротронных колебаний </a:t>
                </a:r>
                <a:r>
                  <a:rPr lang="ru-RU" sz="1400" dirty="0" smtClean="0"/>
                  <a:t>(</a:t>
                </a:r>
                <a:r>
                  <a:rPr lang="en-US" sz="1400" dirty="0" smtClean="0"/>
                  <a:t>A. Chao</a:t>
                </a:r>
                <a:r>
                  <a:rPr lang="ru-RU" sz="1400" dirty="0" smtClean="0"/>
                  <a:t>):</a:t>
                </a:r>
                <a:endParaRPr lang="ru-RU" sz="1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−</m:t>
                    </m:r>
                    <m:r>
                      <a:rPr lang="ru-RU" sz="1400" i="1">
                        <a:latin typeface="Cambria Math"/>
                      </a:rPr>
                      <m:t>𝑙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(2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𝜋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Γ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𝜂</m:t>
                        </m:r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𝜔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/>
                  <a:t>	</a:t>
                </a:r>
              </a:p>
              <a:p>
                <a:r>
                  <a:rPr lang="ru-RU" sz="1400" dirty="0"/>
                  <a:t>Таким образом, инкремент определяется формулой: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(2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𝜋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Γ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𝜂</m:t>
                        </m:r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latin typeface="Cambria Math"/>
                      </a:rPr>
                      <m:t>𝑅𝑒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𝜔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/>
                  <a:t>	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</a:t>
                </a:r>
                <a:r>
                  <a:rPr lang="ru-RU" sz="1400" dirty="0" smtClean="0"/>
                  <a:t>Значение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𝑅𝑒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𝜔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/>
                  <a:t> вычислено в Приложении. Показано, что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𝑅𝑒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∥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𝜔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∥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ru-RU" sz="14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rad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∥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ru-RU" sz="1400" dirty="0"/>
                  <a:t>	</a:t>
                </a:r>
              </a:p>
              <a:p>
                <a:r>
                  <a:rPr lang="ru-RU" sz="1400" dirty="0"/>
                  <a:t>где константа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ru-RU" sz="1400" dirty="0"/>
                  <a:t>, имеющая размерность Ом, определяется следующей формулой: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∥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𝑐𝑜𝑛𝑑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</m:t>
                          </m:r>
                          <m:r>
                            <a:rPr lang="ru-RU" sz="1400" i="1">
                              <a:latin typeface="Cambria Math"/>
                            </a:rPr>
                            <m:t>𝜋</m:t>
                          </m:r>
                          <m:r>
                            <a:rPr lang="en-US" sz="1400" i="1">
                              <a:latin typeface="Cambria Math"/>
                            </a:rPr>
                            <m:t>𝑏</m:t>
                          </m:r>
                          <m:r>
                            <a:rPr lang="ru-RU" sz="1400" i="1">
                              <a:latin typeface="Cambria Math"/>
                            </a:rPr>
                            <m:t>с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𝑐𝑜𝑛𝑑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ru-RU" sz="1400" dirty="0"/>
              </a:p>
              <a:p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88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Неустойчивость азимутальных мод одиночного </a:t>
            </a:r>
            <a:r>
              <a:rPr lang="ru-RU" sz="2400" dirty="0" smtClean="0"/>
              <a:t>сгустка 2.С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400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𝑙</m:t>
                    </m:r>
                    <m:r>
                      <a:rPr lang="ru-RU" sz="1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для первых 5 мод приведены в нижеследующей таблице. В этой же таблице в третьей строке приведены значения инкрементов (в единицах бетатронной частоты) Для оценки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𝑑𝑎𝑚𝑝𝑖𝑛𝑔</m:t>
                        </m:r>
                      </m:sub>
                    </m:sSub>
                  </m:oMath>
                </a14:m>
                <a:r>
                  <a:rPr lang="ru-RU" sz="1400" dirty="0"/>
                  <a:t> используем следующую приближенную формулу[]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м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 sz="140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ru-RU" sz="1400" dirty="0"/>
              </a:p>
              <a:p>
                <a:pPr marL="0" indent="0">
                  <a:buNone/>
                </a:pPr>
                <a:r>
                  <a:rPr lang="ru-RU" sz="1400" dirty="0"/>
                  <a:t>	</a:t>
                </a:r>
              </a:p>
              <a:p>
                <a:pPr marL="0" indent="0" algn="ctr">
                  <a:buNone/>
                </a:pPr>
                <a:r>
                  <a:rPr lang="ru-RU" sz="1400" dirty="0"/>
                  <a:t>Табл. 5. Параметры высших мод продольных </a:t>
                </a:r>
                <a:r>
                  <a:rPr lang="ru-RU" sz="1400" dirty="0" smtClean="0"/>
                  <a:t>колебаний</a:t>
                </a:r>
              </a:p>
              <a:p>
                <a:pPr marL="0" indent="0" algn="ctr">
                  <a:buNone/>
                </a:pPr>
                <a:endParaRPr lang="ru-RU" sz="1400" dirty="0"/>
              </a:p>
              <a:p>
                <a:pPr marL="0" indent="0" algn="ctr">
                  <a:buNone/>
                </a:pPr>
                <a:endParaRPr lang="ru-RU" sz="1400" dirty="0" smtClean="0"/>
              </a:p>
              <a:p>
                <a:pPr marL="0" indent="0" algn="ctr">
                  <a:buNone/>
                </a:pPr>
                <a:endParaRPr lang="ru-RU" sz="1400" dirty="0" smtClean="0"/>
              </a:p>
              <a:p>
                <a:pPr marL="0" indent="0" algn="ctr">
                  <a:buNone/>
                </a:pPr>
                <a:endParaRPr lang="ru-RU" sz="1400" b="1" dirty="0" smtClean="0"/>
              </a:p>
              <a:p>
                <a:pPr marL="0" indent="0" algn="ctr">
                  <a:buNone/>
                </a:pPr>
                <a:r>
                  <a:rPr lang="ru-RU" sz="1400" dirty="0"/>
                  <a:t>Оценки показывают, что эти неустойчивости подавляются затуханием Ландау. </a:t>
                </a:r>
              </a:p>
              <a:p>
                <a:pPr marL="0" indent="0" algn="ctr">
                  <a:buNone/>
                </a:pPr>
                <a:endParaRPr lang="ru-RU" sz="1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00032"/>
                  </p:ext>
                </p:extLst>
              </p:nvPr>
            </p:nvGraphicFramePr>
            <p:xfrm>
              <a:off x="2051720" y="3573016"/>
              <a:ext cx="5113655" cy="554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480"/>
                    <a:gridCol w="864235"/>
                    <a:gridCol w="864235"/>
                    <a:gridCol w="864235"/>
                    <a:gridCol w="864235"/>
                    <a:gridCol w="864235"/>
                  </a:tblGrid>
                  <a:tr h="388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2.046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0.8523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0.7671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0.7123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3.97∙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4.99∙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3.20∙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1.75∙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9.50∙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00032"/>
                  </p:ext>
                </p:extLst>
              </p:nvPr>
            </p:nvGraphicFramePr>
            <p:xfrm>
              <a:off x="2051720" y="3573016"/>
              <a:ext cx="5113655" cy="554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92480"/>
                    <a:gridCol w="864235"/>
                    <a:gridCol w="864235"/>
                    <a:gridCol w="864235"/>
                    <a:gridCol w="864235"/>
                    <a:gridCol w="864235"/>
                  </a:tblGrid>
                  <a:tr h="1828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l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68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69" t="-116129" r="-545385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2.046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1.023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0.8523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0.7671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0.7123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49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769" t="-223333" r="-54538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92908" t="-223333" r="-402837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1549" t="-223333" r="-3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91549" t="-223333" r="-2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94326" t="-223333" r="-10141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90845" t="-223333" r="-704" b="-1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853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dirty="0"/>
              <a:t>Когерентные продольные неустойчивости из-за мод резонаторов высокого </a:t>
            </a:r>
            <a:r>
              <a:rPr lang="ru-RU" dirty="0" smtClean="0"/>
              <a:t>порядка </a:t>
            </a:r>
            <a:r>
              <a:rPr lang="en-US" dirty="0" smtClean="0"/>
              <a:t>(HOM – High Order Modes)</a:t>
            </a:r>
            <a:r>
              <a:rPr lang="ru-RU" dirty="0" smtClean="0"/>
              <a:t>.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sz="1400" dirty="0"/>
                  <a:t>Каждая из этих мод характеризуется своим номером моды, своей резонансной частотой и своими значениями шунтового импеданса и добротности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𝑠𝑖</m:t>
                        </m:r>
                      </m:sub>
                    </m:sSub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/>
                  <a:t>). В коллайдере НИКА имеются три ВЧ системы: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400" dirty="0"/>
                  <a:t>ВЧ-1. Барьерная станция для захвата инжектированных частиц (две станции).</a:t>
                </a:r>
              </a:p>
              <a:p>
                <a:pPr marL="0" lvl="0" indent="0">
                  <a:buNone/>
                </a:pPr>
                <a:r>
                  <a:rPr lang="ru-RU" sz="1400" dirty="0" smtClean="0"/>
                  <a:t>2.      ВЧ-2</a:t>
                </a:r>
                <a:r>
                  <a:rPr lang="ru-RU" sz="1400" dirty="0"/>
                  <a:t>. Резонатор с резонансной частотой, соответствующей 22 гармонике частоты обращения (4 резонатора) .</a:t>
                </a:r>
              </a:p>
              <a:p>
                <a:pPr lvl="0">
                  <a:buAutoNum type="arabicPeriod" startAt="3"/>
                </a:pPr>
                <a:r>
                  <a:rPr lang="ru-RU" sz="1400" dirty="0" smtClean="0"/>
                  <a:t>ВЧ-3</a:t>
                </a:r>
                <a:r>
                  <a:rPr lang="ru-RU" sz="1400" dirty="0"/>
                  <a:t>. Резонатор с резонансной частотой, соответствующей 66 гармонике </a:t>
                </a:r>
                <a:r>
                  <a:rPr lang="ru-RU" sz="1400" dirty="0" smtClean="0"/>
                  <a:t>частоты обращения</a:t>
                </a:r>
              </a:p>
              <a:p>
                <a:pPr algn="just">
                  <a:buFont typeface="Arial" panose="020B0604020202020204" pitchFamily="34" charset="0"/>
                  <a:buAutoNum type="arabicPeriod" startAt="3"/>
                </a:pPr>
                <a:r>
                  <a:rPr lang="ru-RU" sz="1400" dirty="0"/>
                  <a:t>Станции первой из этих систем, строго говоря, не являются резонаторами и, поэтому, не имеют высших резонансных мод. Импеданс связи с пучком для ускоряющих систем 2 и 3 имеет резонансный характер. Список резонансов для каждой из этих систем совместно с их расчетными параметрами приведен ниже</a:t>
                </a:r>
                <a:r>
                  <a:rPr lang="ru-RU" sz="14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ru-RU" sz="1400" dirty="0" smtClean="0"/>
                  <a:t>		Параметры </a:t>
                </a:r>
                <a:r>
                  <a:rPr lang="ru-RU" sz="1400" dirty="0"/>
                  <a:t>мод высокого порядка для резонатора системы ВЧ-2</a:t>
                </a:r>
                <a:r>
                  <a:rPr lang="ru-RU" sz="1400" dirty="0" smtClean="0"/>
                  <a:t>.</a:t>
                </a:r>
              </a:p>
              <a:p>
                <a:pPr marL="0" indent="0" algn="just">
                  <a:buNone/>
                </a:pPr>
                <a:endParaRPr lang="ru-RU" sz="1400" dirty="0"/>
              </a:p>
              <a:p>
                <a:pPr lvl="0">
                  <a:buAutoNum type="arabicPeriod" startAt="3"/>
                </a:pPr>
                <a:endParaRPr lang="ru-RU" sz="1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3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Параметры мод высокого порядка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26493"/>
              </p:ext>
            </p:extLst>
          </p:nvPr>
        </p:nvGraphicFramePr>
        <p:xfrm>
          <a:off x="2730733" y="2167052"/>
          <a:ext cx="4115435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735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Частота резонанса,  МГц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11776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18979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Продольный импеданс, Ом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4.9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6.74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19.8</a:t>
                      </a:r>
                      <a:r>
                        <a:rPr lang="ru-RU" sz="1200" dirty="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Добротность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1674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1857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3500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Система  </a:t>
            </a:r>
            <a:r>
              <a:rPr lang="ru-RU" dirty="0"/>
              <a:t>ВЧ-2.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Система </a:t>
            </a:r>
            <a:r>
              <a:rPr lang="ru-RU" dirty="0"/>
              <a:t>ВЧ-3.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55837" y="3588861"/>
          <a:ext cx="4632325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825"/>
                <a:gridCol w="723900"/>
                <a:gridCol w="723900"/>
                <a:gridCol w="723900"/>
                <a:gridCol w="723900"/>
                <a:gridCol w="7239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MHz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1061.2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1668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</a:t>
                      </a:r>
                      <a:r>
                        <a:rPr lang="ru-RU" sz="1200">
                          <a:effectLst/>
                        </a:rPr>
                        <a:t>(</a:t>
                      </a:r>
                      <a:r>
                        <a:rPr lang="en-US" sz="1200">
                          <a:effectLst/>
                        </a:rPr>
                        <a:t>Z</a:t>
                      </a:r>
                      <a:r>
                        <a:rPr lang="en-US" sz="1200" baseline="-25000">
                          <a:effectLst/>
                          <a:sym typeface="Symbol"/>
                        </a:rPr>
                        <a:t></a:t>
                      </a:r>
                      <a:r>
                        <a:rPr lang="ru-RU" sz="1200">
                          <a:effectLst/>
                        </a:rPr>
                        <a:t>), </a:t>
                      </a:r>
                      <a:r>
                        <a:rPr lang="en-US" sz="1200">
                          <a:effectLst/>
                        </a:rPr>
                        <a:t>Ohm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6.4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2.8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3.1</a:t>
                      </a:r>
                      <a:r>
                        <a:rPr lang="ru-RU" sz="1200" dirty="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 dirty="0">
                          <a:effectLst/>
                        </a:rPr>
                        <a:t>10</a:t>
                      </a:r>
                      <a:r>
                        <a:rPr lang="ru-RU" sz="1200" baseline="300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9.7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ru-RU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r>
                        <a:rPr lang="ru-RU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  <a:sym typeface="Symbol"/>
                        </a:rPr>
                        <a:t></a:t>
                      </a:r>
                      <a:r>
                        <a:rPr lang="en-US" sz="1200">
                          <a:effectLst/>
                        </a:rPr>
                        <a:t>10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  <a:sym typeface="Symbol"/>
                        </a:rPr>
                        <a:t>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23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Продольные моды когерентных колебаний.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algn="just"/>
                <a:r>
                  <a:rPr lang="ru-RU" dirty="0"/>
                  <a:t>Согласно теории </a:t>
                </a:r>
                <a:r>
                  <a:rPr lang="ru-RU" dirty="0" err="1"/>
                  <a:t>Захерера</a:t>
                </a:r>
                <a:r>
                  <a:rPr lang="ru-RU" dirty="0"/>
                  <a:t>, в  пучке может возбуждаться набор мод с различным азимутальным номером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ru-RU" dirty="0"/>
                  <a:t>. Инкремент моды с номером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ru-RU" dirty="0"/>
                  <a:t> определяется следующей формулой ([7], Ур. 9.69)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Ω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=(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𝑖𝑟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𝜋𝛽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𝑠𝑒𝑝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(∆</m:t>
                      </m:r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В этой формуле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Ω</m:t>
                    </m:r>
                  </m:oMath>
                </a14:m>
                <a:r>
                  <a:rPr lang="ru-RU" dirty="0"/>
                  <a:t> - частота, на которой развивается неустойчивость,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ru-RU" dirty="0"/>
                  <a:t> –длительность сгустка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</m:acc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den>
                    </m:f>
                  </m:oMath>
                </a14:m>
                <a:r>
                  <a:rPr lang="ru-RU" dirty="0"/>
                  <a:t>),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sub>
                    </m:sSub>
                    <m:acc>
                      <m:accPr>
                        <m:chr m:val="̂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ru-RU" dirty="0"/>
                  <a:t> есть изменение фазы резонатора во  время прохождения сгустка,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dirty="0"/>
                  <a:t> – импеданс резонатора на резонансной частоте),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𝑠𝑒𝑝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– так называемый фактор сепарации (в дальнейшем мы будем полагать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𝑠𝑒𝑝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/>
                      </a:rPr>
                      <m:t>=1</m:t>
                    </m:r>
                  </m:oMath>
                </a14:m>
                <a:r>
                  <a:rPr lang="ru-RU" dirty="0"/>
                  <a:t>),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ru-RU" dirty="0"/>
                  <a:t> - число сгустков.. Зависимость от номера моды определяет безразмерный форм-фактор</a:t>
                </a:r>
              </a:p>
              <a:p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ru-RU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acc>
                            <m:accPr>
                              <m:chr m:val="̂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𝑑𝑟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𝑑𝑟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– стационарная функция распределения по амплитуде синхротронных колебаний,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/>
                  <a:t> – функция Бесселя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ru-RU" dirty="0"/>
                  <a:t> - </a:t>
                </a:r>
                <a:r>
                  <a:rPr lang="ru-RU" dirty="0" err="1"/>
                  <a:t>го</a:t>
                </a:r>
                <a:r>
                  <a:rPr lang="ru-RU" dirty="0"/>
                  <a:t> порядка. Для распределения Гаусса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𝜋</m:t>
                        </m:r>
                        <m:acc>
                          <m:accPr>
                            <m:chr m:val="̂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  <m:acc>
                              <m:accPr>
                                <m:chr m:val="̂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 Подставляя в выражение для форм-фактора, получим: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ru-RU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  <m:r>
                          <a:rPr lang="ru-RU">
                            <a:latin typeface="Cambria Math"/>
                          </a:rPr>
                          <m:t>⁡</m:t>
                        </m:r>
                        <m:r>
                          <a:rPr lang="ru-RU" i="1">
                            <a:latin typeface="Cambria Math"/>
                          </a:rPr>
                          <m:t>(−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𝑥𝑑𝑥</m:t>
                    </m:r>
                  </m:oMath>
                </a14:m>
                <a:r>
                  <a:rPr lang="ru-RU" dirty="0"/>
                  <a:t>	</a:t>
                </a:r>
              </a:p>
              <a:p>
                <a:r>
                  <a:rPr lang="ru-RU" dirty="0"/>
                  <a:t>График зависимости форм-фактора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</m:oMath>
                </a14:m>
                <a:r>
                  <a:rPr lang="ru-RU" dirty="0"/>
                  <a:t> для различных значений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ru-RU" dirty="0"/>
                  <a:t> построен на </a:t>
                </a:r>
                <a:r>
                  <a:rPr lang="ru-RU" dirty="0" smtClean="0"/>
                  <a:t>следующем рисунке.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 r="-519" b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5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График </a:t>
                </a:r>
                <a:r>
                  <a:rPr lang="ru-RU" sz="2000" dirty="0"/>
                  <a:t>зависимости форм-фактора от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𝜓</m:t>
                    </m:r>
                  </m:oMath>
                </a14:m>
                <a:r>
                  <a:rPr lang="ru-RU" sz="2000" dirty="0"/>
                  <a:t> для различных значений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2000" dirty="0"/>
                  <a:t/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32" y="2060848"/>
            <a:ext cx="3246752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36812" y="4482537"/>
                <a:ext cx="56703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Зависимость форм-фактора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𝜓</m:t>
                    </m:r>
                  </m:oMath>
                </a14:m>
                <a:r>
                  <a:rPr lang="ru-RU" dirty="0"/>
                  <a:t> - изменения фазы резонатора во  время прохождения сгустка.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12" y="4482537"/>
                <a:ext cx="567037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96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35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ru-RU" dirty="0"/>
                  <a:t>В единицах бетатронной частоты инкремент неустойчивости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𝑖𝑛𝑠𝑡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Ω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 i="1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=(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 Устойчивость колебаний определяется затуханием Ландау, связанным с разбросом по некогерентным синхротронным частотам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𝛿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dirty="0"/>
                  <a:t>. Мода будет устойчива, если выполняется условие  (3-15). Подставим в это выражение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/>
                  <a:t> в следующем виде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𝑖𝑟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𝜂</m:t>
                            </m:r>
                          </m:e>
                        </m:d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4</m:t>
                            </m:r>
                            <m:r>
                              <a:rPr lang="ru-RU" i="1">
                                <a:latin typeface="Cambria Math"/>
                              </a:rPr>
                              <m:t>𝜋𝛽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den>
                    </m:f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𝑠𝑒𝑝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. Выделяя члены, зависящие от номера моды, получим: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r>
                        <a:rPr lang="ru-RU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Ω</m:t>
                      </m:r>
                      <m:r>
                        <a:rPr lang="ru-RU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Таким образом, наиболее опасной является мода, для которой функция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 максимальна. Результаты расчета по этой теории для наиболее опасных мод резонатора высокого порядка приведены в Табл. 1. В первой строке приведен номер моды (первое число – номер ВЧ системы, второе -  номер моды в порядке возрастания частоты), в четвертой графе таблицы приведен номер наиболее опасной моды.  В графах 5 и 6 приведены расчетные инкременты. Случай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=1</m:t>
                    </m:r>
                  </m:oMath>
                </a14:m>
                <a:r>
                  <a:rPr lang="ru-RU" dirty="0"/>
                  <a:t> описывает односгустковые колебания (5 строка),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=22</m:t>
                    </m:r>
                  </m:oMath>
                </a14:m>
                <a:r>
                  <a:rPr lang="ru-RU" dirty="0"/>
                  <a:t> – связанные многосгустковые колебания (6 строка). В 7 графе приведена скорость демпфирования данной моды из-за затухания Ландау для наиболее опасной кинетической энергии ионов. </a:t>
                </a:r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3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Мы видим, что высшие моды резонаторов в коллайдере НИКА не возбуждают когерентных синхротронных колебаний. Этот эффект связан с тем, что высокочастотные моды возбуждают моды </a:t>
            </a:r>
            <a:r>
              <a:rPr lang="ru-RU" sz="1600"/>
              <a:t>колебаний </a:t>
            </a:r>
            <a:r>
              <a:rPr lang="ru-RU" sz="1600" smtClean="0"/>
              <a:t>с </a:t>
            </a:r>
            <a:r>
              <a:rPr lang="ru-RU" sz="1600" dirty="0"/>
              <a:t>высоким </a:t>
            </a:r>
            <a:r>
              <a:rPr lang="ru-RU" sz="1600" dirty="0" err="1"/>
              <a:t>аазимутальным</a:t>
            </a:r>
            <a:r>
              <a:rPr lang="ru-RU" sz="1600" dirty="0"/>
              <a:t> номером, которые имеют малые инкременты и успешно подавляются затуханием Ландау из-за разброса синхротронных частот.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655445" y="1924335"/>
              <a:ext cx="5833110" cy="38776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2185"/>
                    <a:gridCol w="972185"/>
                    <a:gridCol w="972185"/>
                    <a:gridCol w="972185"/>
                    <a:gridCol w="972185"/>
                    <a:gridCol w="972185"/>
                  </a:tblGrid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f, MHz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595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905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1061.2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1668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, </a:t>
                          </a:r>
                          <a:r>
                            <a:rPr lang="ru-RU" sz="1200">
                              <a:effectLst/>
                            </a:rPr>
                            <a:t>Ом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4.9∙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6.4∙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2.8∙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3.1∙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11.36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14.96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22.75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26.67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41.93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𝑑𝑎𝑛𝑔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0.0846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0.0572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0.0386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0.0321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0.01943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𝑠𝑏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4.42∙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2.64∙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9.59∙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6.43∙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9.73∙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3.09∙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5.81∙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2.11∙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1.41∙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1.71∙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1.91∙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2.42∙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2.57∙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2.96∙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655445" y="1924335"/>
              <a:ext cx="5833110" cy="39547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2185"/>
                    <a:gridCol w="972185"/>
                    <a:gridCol w="972185"/>
                    <a:gridCol w="972185"/>
                    <a:gridCol w="972185"/>
                    <a:gridCol w="972185"/>
                  </a:tblGrid>
                  <a:tr h="520319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999">
                    <a:tc>
                      <a:txBody>
                        <a:bodyPr/>
                        <a:lstStyle/>
                        <a:p>
                          <a:pPr marL="179705"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f, MHz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595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905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1061.2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1668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5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208197" r="-501887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208197" r="-398750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208197" r="-301258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208197" r="-201258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208197" r="-100000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208197" r="-629" b="-757377"/>
                          </a:stretch>
                        </a:blipFill>
                      </a:tcPr>
                    </a:tc>
                  </a:tr>
                  <a:tr h="3785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303226" r="-501887" b="-6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11.36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14.96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22.75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26.67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41.93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661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403226" r="-501887" b="-5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547368" r="-501887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547368" r="-398750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547368" r="-301258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547368" r="-201258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547368" r="-100000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547368" r="-629" b="-492982"/>
                          </a:stretch>
                        </a:blipFill>
                      </a:tcPr>
                    </a:tc>
                  </a:tr>
                  <a:tr h="5676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396774" r="-501887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396774" r="-39875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396774" r="-30125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396774" r="-20125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396774" r="-10000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396774" r="-629" b="-202151"/>
                          </a:stretch>
                        </a:blipFill>
                      </a:tcPr>
                    </a:tc>
                  </a:tr>
                  <a:tr h="5676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496774" r="-501887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496774" r="-39875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496774" r="-301258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496774" r="-201258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496774" r="-10000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496774" r="-629" b="-102151"/>
                          </a:stretch>
                        </a:blipFill>
                      </a:tcPr>
                    </a:tc>
                  </a:tr>
                  <a:tr h="5716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590426" r="-501887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590426" r="-398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590426" r="-301258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590426" r="-201258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590426" r="-10000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590426" r="-629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/>
            </p:nvGraphicFramePr>
            <p:xfrm>
              <a:off x="1655445" y="1924335"/>
              <a:ext cx="5833110" cy="38776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2185"/>
                    <a:gridCol w="972185"/>
                    <a:gridCol w="972185"/>
                    <a:gridCol w="972185"/>
                    <a:gridCol w="972185"/>
                    <a:gridCol w="972185"/>
                  </a:tblGrid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f, MHz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595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905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1061.2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1668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, </a:t>
                          </a:r>
                          <a:r>
                            <a:rPr lang="ru-RU" sz="1200">
                              <a:effectLst/>
                            </a:rPr>
                            <a:t>Ом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4.9∙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6.4∙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2.8∙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3.1∙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11.36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14.96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22.75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26.67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41.93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𝑑𝑎𝑛𝑔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0.0846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0.0572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0.0386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0.0321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0.01943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𝑠𝑏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4.42∙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2.64∙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9.59∙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6.43∙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9.73∙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3.09∙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5.81∙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2.11∙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1.41∙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1.71∙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1.91∙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2.42∙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2.57∙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2.96∙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/>
            </p:nvGraphicFramePr>
            <p:xfrm>
              <a:off x="1655445" y="1924335"/>
              <a:ext cx="5833110" cy="39547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2185"/>
                    <a:gridCol w="972185"/>
                    <a:gridCol w="972185"/>
                    <a:gridCol w="972185"/>
                    <a:gridCol w="972185"/>
                    <a:gridCol w="972185"/>
                  </a:tblGrid>
                  <a:tr h="520319"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моды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,1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3,</a:t>
                          </a: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999">
                    <a:tc>
                      <a:txBody>
                        <a:bodyPr/>
                        <a:lstStyle/>
                        <a:p>
                          <a:pPr marL="179705" algn="ctr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f, MHz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595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905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1061.2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1668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5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208197" r="-501887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208197" r="-398750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208197" r="-301258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208197" r="-201258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208197" r="-100000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208197" r="-629" b="-757377"/>
                          </a:stretch>
                        </a:blipFill>
                      </a:tcPr>
                    </a:tc>
                  </a:tr>
                  <a:tr h="3785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303226" r="-501887" b="-6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11.36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14.96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22.75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26.67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41.93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661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403226" r="-501887" b="-5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179705"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547368" r="-501887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547368" r="-398750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547368" r="-301258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547368" r="-201258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547368" r="-100000" b="-4929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547368" r="-629" b="-492982"/>
                          </a:stretch>
                        </a:blipFill>
                      </a:tcPr>
                    </a:tc>
                  </a:tr>
                  <a:tr h="5676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396774" r="-501887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396774" r="-39875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396774" r="-30125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396774" r="-201258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396774" r="-100000" b="-2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396774" r="-629" b="-202151"/>
                          </a:stretch>
                        </a:blipFill>
                      </a:tcPr>
                    </a:tc>
                  </a:tr>
                  <a:tr h="5676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496774" r="-501887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496774" r="-39875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496774" r="-301258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496774" r="-201258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496774" r="-100000" b="-10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496774" r="-629" b="-102151"/>
                          </a:stretch>
                        </a:blipFill>
                      </a:tcPr>
                    </a:tc>
                  </a:tr>
                  <a:tr h="5716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629" t="-590426" r="-501887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590426" r="-39875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258" t="-590426" r="-301258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1258" t="-590426" r="-201258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8750" t="-590426" r="-100000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01887" t="-590426" r="-629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82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484784"/>
            <a:ext cx="32575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75656" y="4149080"/>
                <a:ext cx="6552728" cy="1834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 smtClean="0"/>
                  <a:t>В </a:t>
                </a:r>
                <a:r>
                  <a:rPr lang="ru-RU" sz="1400" dirty="0"/>
                  <a:t>настоящее время разрабатывается другой аналогичный проект с большим кулоновским сдвигом бетатронной частоты: проект синхротрона </a:t>
                </a:r>
                <a:r>
                  <a:rPr lang="en-US" sz="1400" dirty="0"/>
                  <a:t>SIS</a:t>
                </a:r>
                <a:r>
                  <a:rPr lang="ru-RU" sz="1400" dirty="0"/>
                  <a:t>100 (Дармштадт, Германия, </a:t>
                </a:r>
                <a:r>
                  <a:rPr lang="en-US" sz="1400" dirty="0"/>
                  <a:t>FAIR</a:t>
                </a:r>
                <a:r>
                  <a:rPr lang="ru-RU" sz="1400" dirty="0"/>
                  <a:t>). В синхротроне предполагается ускорять ионы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28+</m:t>
                        </m:r>
                      </m:sup>
                    </m:sSup>
                  </m:oMath>
                </a14:m>
                <a:r>
                  <a:rPr lang="ru-RU" sz="1400" dirty="0"/>
                  <a:t>; диапазон изменения энергии </a:t>
                </a:r>
                <a:r>
                  <a:rPr lang="en-US" sz="1400" i="1" dirty="0"/>
                  <a:t>E</a:t>
                </a:r>
                <a:r>
                  <a:rPr lang="ru-RU" sz="1400" dirty="0"/>
                  <a:t>=0.2-1.5 ГэВ/н. Проектный кулоновский сдвиг в синхротроне </a:t>
                </a:r>
                <a:r>
                  <a:rPr lang="en-US" sz="1400" dirty="0"/>
                  <a:t>SIS</a:t>
                </a:r>
                <a:r>
                  <a:rPr lang="ru-RU" sz="1400" dirty="0"/>
                  <a:t>100 изображен на следующем рисунке</a:t>
                </a:r>
                <a:r>
                  <a:rPr lang="ru-RU" sz="1400" dirty="0" smtClean="0"/>
                  <a:t>: Видно, что он заметно больше, чем в проекте НИКА. Сотрудники </a:t>
                </a:r>
                <a:r>
                  <a:rPr lang="en-US" sz="1400" dirty="0" smtClean="0"/>
                  <a:t>GSI</a:t>
                </a:r>
                <a:r>
                  <a:rPr lang="ru-RU" sz="1400" dirty="0" smtClean="0"/>
                  <a:t>сделали много интересных работ по численному моделированию  когерентных неустойчивостей, результаты которых мы использовали в настоящей работе.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49080"/>
                <a:ext cx="6552728" cy="1834285"/>
              </a:xfrm>
              <a:prstGeom prst="rect">
                <a:avLst/>
              </a:prstGeom>
              <a:blipFill rotWithShape="1">
                <a:blip r:embed="rId3"/>
                <a:stretch>
                  <a:fillRect l="-186" t="-332" r="-372" b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Заключение.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r>
                  <a:rPr lang="ru-RU" dirty="0"/>
                  <a:t>При проектировании элементов камеры коллайдера не соблюдалось особой аккуратности, в связи с чем а области высоких частот возникли многочисленные продольные резонансы. Анализ микроволновых неустойчивостей показал, что, тем не менее, колебания пучка устойчивы для всех резонансных мод. Основным источником резонансов являются сильфоны в камере арки и скачок диаметра камеры вблизи квадрупольных магнитов. Устранение этих дефектов позволяет практически полностью подавить все резонансы </a:t>
                </a:r>
                <a:r>
                  <a:rPr lang="ru-RU" dirty="0" smtClean="0"/>
                  <a:t>(В </a:t>
                </a:r>
                <a:r>
                  <a:rPr lang="ru-RU" dirty="0"/>
                  <a:t>коллайдере </a:t>
                </a:r>
                <a:r>
                  <a:rPr lang="en-US" dirty="0"/>
                  <a:t>NICA</a:t>
                </a:r>
                <a:r>
                  <a:rPr lang="ru-RU" dirty="0"/>
                  <a:t> основной причиной возбуждения поперечных когерентных  колебаний одиночного сгустка является импеданс, связанный с конечной проводимостью стенок. </a:t>
                </a:r>
              </a:p>
              <a:p>
                <a:r>
                  <a:rPr lang="ru-RU" dirty="0"/>
                  <a:t>Поперечные моды «голова-хвост» подавляются путем выбор хроматичности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𝜉</m:t>
                    </m:r>
                    <m:r>
                      <a:rPr lang="ru-RU" i="1">
                        <a:latin typeface="Cambria Math"/>
                      </a:rPr>
                      <m:t>~−2.,−3.</m:t>
                    </m:r>
                  </m:oMath>
                </a14:m>
                <a:r>
                  <a:rPr lang="ru-RU" dirty="0"/>
                  <a:t> При таком выборе хроматичности дипольная мода не возбуждается, а инкременты мод высшего порядка, оцененные с  помощью теории «эффективного импеданса», весьма малы. Эти слабые неустойчивости подавляются «внутренним затуханием», связанным с неравномерным распределением пространственного заряда (это затухание обнаружено группой </a:t>
                </a:r>
                <a:r>
                  <a:rPr lang="en-US" dirty="0"/>
                  <a:t>GSI </a:t>
                </a:r>
                <a:r>
                  <a:rPr lang="ru-RU" dirty="0"/>
                  <a:t>при численном моделировании). При малых значениях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ru-RU" dirty="0"/>
                  <a:t> эти неустойчивости подавляются   затуханием, вызванным нелинейностью структуры.</a:t>
                </a:r>
              </a:p>
              <a:p>
                <a:r>
                  <a:rPr lang="ru-RU" dirty="0"/>
                  <a:t>Конечная проводимость стенок камеры также возбуждает </a:t>
                </a:r>
                <a:r>
                  <a:rPr lang="ru-RU" dirty="0" err="1"/>
                  <a:t>многосгустковую</a:t>
                </a:r>
                <a:r>
                  <a:rPr lang="ru-RU" dirty="0"/>
                  <a:t> поперечную неустойчивость. Инкременты этой неустойчивости весьма значительны, и для ее подавления необходимо включить в кольцо поперечную демпфирующую систему обратной связи.</a:t>
                </a:r>
              </a:p>
              <a:p>
                <a:r>
                  <a:rPr lang="ru-RU" dirty="0"/>
                  <a:t>Инкременты продольных мод колебаний одиночного сгустка также оценивались с помощью теории  «эффективного импеданса». Инкременты этих неустойчивостей рассчитаны для случая, когда их основным источником является конечная проводимость стенок камеры. Эти неустойчивости также весьма слабы; основная опасность состоит в том, что затухание Ландау будет потеряно из-за кулоновского сдвига синхротронных частот. Оценки показывают, что в коллайдере НИКА потери затухания Ландау не происходит, и эти неустойчивости  подавляются затуханием Ландау, связанным с нелинейностью ВЧ поля.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09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7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/>
              <a:t>Другой возможной причиной продольных когерентных неустойчивостей одиночного сгустка являются паразитные моды высокого порядка (</a:t>
            </a:r>
            <a:r>
              <a:rPr lang="en-US" sz="1600" dirty="0"/>
              <a:t>HOM</a:t>
            </a:r>
            <a:r>
              <a:rPr lang="ru-RU" sz="1600" dirty="0"/>
              <a:t>) в резонаторах ускоряющей системы. Параметры этих мод (резонансная частота, добротность и значения импеданса связи с пучком на резонансе) были найдены с помощью численного моделирования. Эти моды имеют сравнительно высокие частоты и возбуждают высшие моды продольных колебаний. Инкременты этих высших мод падают из-за уменьшения форм-фактора. Оценки показали, что эти моды также будут подавляться затуханием Ландау, связанным с разбросом по синхротронной частоте.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smtClean="0"/>
              <a:t>В </a:t>
            </a:r>
            <a:r>
              <a:rPr lang="ru-RU" sz="1600" dirty="0" smtClean="0"/>
              <a:t>заключение несколько слов насчет расчета импедансов связи. Мелкие элементы камеры (пикапы и т.д.), если и дают вклад, то на высоких частотах. Однако, существует один важный элемент, не рассчитанный до сих пор ввиду отсутствия чертежей: </a:t>
            </a:r>
            <a:r>
              <a:rPr lang="ru-RU" sz="1600" dirty="0" err="1" smtClean="0"/>
              <a:t>кикер</a:t>
            </a:r>
            <a:r>
              <a:rPr lang="ru-RU" sz="1600" dirty="0" smtClean="0"/>
              <a:t> системы вывода.  Вклад </a:t>
            </a:r>
            <a:r>
              <a:rPr lang="ru-RU" sz="1600" dirty="0" err="1" smtClean="0"/>
              <a:t>кикера</a:t>
            </a:r>
            <a:r>
              <a:rPr lang="ru-RU" sz="1600" dirty="0" smtClean="0"/>
              <a:t> может быть очень значителен: так в </a:t>
            </a:r>
            <a:r>
              <a:rPr lang="en-US" sz="1600" dirty="0" smtClean="0"/>
              <a:t>SPS </a:t>
            </a:r>
            <a:r>
              <a:rPr lang="ru-RU" sz="1600" dirty="0" err="1" smtClean="0"/>
              <a:t>кикер</a:t>
            </a:r>
            <a:r>
              <a:rPr lang="ru-RU" sz="1600" dirty="0" smtClean="0"/>
              <a:t> создает около 50% импеданса на опасных частотах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280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Поперечные микроволновые </a:t>
            </a:r>
            <a:r>
              <a:rPr lang="ru-RU" sz="2000" dirty="0" err="1" smtClean="0"/>
              <a:t>неутойчивости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844824"/>
            <a:ext cx="43243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22068" y="3835328"/>
                <a:ext cx="4731936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𝑠𝑡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𝑠𝑐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i="1">
                        <a:latin typeface="Cambria Math"/>
                      </a:rPr>
                      <m:t>≤1</m:t>
                    </m:r>
                  </m:oMath>
                </a14:m>
                <a:r>
                  <a:rPr lang="ru-RU" dirty="0" smtClean="0"/>
                  <a:t>          </a:t>
                </a:r>
                <a:r>
                  <a:rPr lang="en-US" i="1" dirty="0" smtClean="0"/>
                  <a:t>Zotter criterion</a:t>
                </a:r>
                <a:endParaRPr lang="ru-RU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68" y="3835328"/>
                <a:ext cx="4731936" cy="656013"/>
              </a:xfrm>
              <a:prstGeom prst="rect">
                <a:avLst/>
              </a:prstGeom>
              <a:blipFill rotWithShape="1">
                <a:blip r:embed="rId3"/>
                <a:stretch>
                  <a:fillRect r="-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31640" y="4774911"/>
                <a:ext cx="6264696" cy="95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𝑠𝑡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𝐵𝐿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𝑠𝑐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1.7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ln</m:t>
                          </m:r>
                          <m:r>
                            <a:rPr lang="ru-RU">
                              <a:latin typeface="Cambria Math"/>
                            </a:rPr>
                            <m:t>⁡</m:t>
                          </m:r>
                          <m:r>
                            <a:rPr lang="ru-RU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𝑠𝑐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𝑟𝑒𝑠</m:t>
                                  </m:r>
                                </m:sup>
                              </m:sSubSup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≤1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ru-RU" b="0" i="1" smtClean="0">
                          <a:latin typeface="Cambria Math"/>
                        </a:rPr>
                        <m:t>        </m:t>
                      </m:r>
                      <m:r>
                        <a:rPr lang="en-US" b="0" i="1" smtClean="0">
                          <a:latin typeface="Cambria Math"/>
                        </a:rPr>
                        <m:t>𝐵𝑢𝑟𝑜𝑣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𝐿𝑒𝑏𝑒𝑑𝑒𝑣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𝑐𝑟𝑖𝑡𝑒𝑟𝑖𝑜𝑛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74911"/>
                <a:ext cx="6264696" cy="950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9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Список наиболее опасных мод и их характеристики устойчивости для наиболее опасной энергии (</a:t>
            </a:r>
            <a:r>
              <a:rPr lang="en-US" sz="2400" i="1" dirty="0"/>
              <a:t>E</a:t>
            </a:r>
            <a:r>
              <a:rPr lang="ru-RU" sz="2400" dirty="0"/>
              <a:t>=3.2 </a:t>
            </a:r>
            <a:r>
              <a:rPr lang="ru-RU" sz="2400" dirty="0" err="1"/>
              <a:t>Гэв</a:t>
            </a:r>
            <a:r>
              <a:rPr lang="ru-RU" sz="2400" dirty="0"/>
              <a:t>/аем).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683123"/>
                  </p:ext>
                </p:extLst>
              </p:nvPr>
            </p:nvGraphicFramePr>
            <p:xfrm>
              <a:off x="1403648" y="1844824"/>
              <a:ext cx="6077585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  <a:gridCol w="537845"/>
                    <a:gridCol w="661670"/>
                    <a:gridCol w="662305"/>
                    <a:gridCol w="662305"/>
                    <a:gridCol w="662305"/>
                    <a:gridCol w="66230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0.594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0.825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2.109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2.248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2.347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  <a:sym typeface="Symbol"/>
                            </a:rPr>
                            <a:t>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МОм/м)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1.576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3.76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6.92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30.89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141.35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16.18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1.023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1.420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3.211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3.631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3.870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4.041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𝑠𝑡</m:t>
                                    </m:r>
                                  </m:sub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𝐵𝐿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0.181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0.0932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0.0922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0.185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0.0809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0.147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𝑠𝑡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1.077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0.775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0.430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0.4065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0.362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0.305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0.522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0.277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683123"/>
                  </p:ext>
                </p:extLst>
              </p:nvPr>
            </p:nvGraphicFramePr>
            <p:xfrm>
              <a:off x="1403648" y="1844824"/>
              <a:ext cx="6077585" cy="16627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  <a:gridCol w="537845"/>
                    <a:gridCol w="661670"/>
                    <a:gridCol w="662305"/>
                    <a:gridCol w="662305"/>
                    <a:gridCol w="662305"/>
                    <a:gridCol w="662305"/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0.594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0.825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2.109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2.248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2.347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  <a:sym typeface="Symbol"/>
                            </a:rPr>
                            <a:t>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МОм/м)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2.78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1.576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3.76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6.92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30.89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10.13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141.35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16.18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340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97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493750" r="-430851" b="-3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1.023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1.420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2.565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2.717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3.211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3.631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3.870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4.041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316667" r="-430851" b="-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0.181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0.112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0.0932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0.0922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0.185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0.0809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0.147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833333" r="-430851" b="-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1.077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0.775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0.430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0.4065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0.362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0.305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0.522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0.277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024387"/>
                  </p:ext>
                </p:extLst>
              </p:nvPr>
            </p:nvGraphicFramePr>
            <p:xfrm>
              <a:off x="3563888" y="4077072"/>
              <a:ext cx="2228850" cy="1645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  <a:sym typeface="Symbol"/>
                            </a:rPr>
                            <a:t>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МОм/м)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26.6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8.24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4.185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4.614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𝑠𝑡</m:t>
                                    </m:r>
                                  </m:sub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𝐵𝐿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0.0582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𝑠𝑡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0.274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0.240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024387"/>
                  </p:ext>
                </p:extLst>
              </p:nvPr>
            </p:nvGraphicFramePr>
            <p:xfrm>
              <a:off x="3563888" y="4077072"/>
              <a:ext cx="2228850" cy="166274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8715"/>
                    <a:gridCol w="540385"/>
                    <a:gridCol w="539750"/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Номер резонанса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Частота (ГГц)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Z</a:t>
                          </a:r>
                          <a:r>
                            <a:rPr lang="en-US" sz="1200" baseline="-25000">
                              <a:effectLst/>
                              <a:sym typeface="Symbol"/>
                            </a:rPr>
                            <a:t></a:t>
                          </a:r>
                          <a:r>
                            <a:rPr lang="en-US" sz="1200">
                              <a:effectLst/>
                            </a:rPr>
                            <a:t> (</a:t>
                          </a:r>
                          <a:r>
                            <a:rPr lang="ru-RU" sz="1200">
                              <a:effectLst/>
                            </a:rPr>
                            <a:t>МОм/м)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26.6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8.24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Добротность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1.31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158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97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2" t="-478788" r="-94681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4.185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4.614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2" t="-318333" r="-94681" b="-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0.125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0.0582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2" t="-836667" r="-94681" b="-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0.274</a:t>
                          </a:r>
                          <a:endPara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0.240</a:t>
                          </a: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44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Анализ результатов</a:t>
            </a:r>
            <a:br>
              <a:rPr lang="ru-RU" sz="2400" dirty="0" smtClean="0"/>
            </a:b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ru-RU" dirty="0"/>
                  <a:t>В нижних строках Табл. 5 приведены расчетные параметры, характеризующие устойчивость этих мод: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ru-RU" dirty="0" smtClean="0"/>
                  <a:t>     В </a:t>
                </a:r>
                <a:r>
                  <a:rPr lang="ru-RU" dirty="0"/>
                  <a:t>строке 4 – номер моды</a:t>
                </a:r>
              </a:p>
              <a:p>
                <a:pPr marL="0" lvl="0" indent="0" algn="just">
                  <a:buNone/>
                </a:pPr>
                <a:r>
                  <a:rPr lang="ru-RU" dirty="0" smtClean="0"/>
                  <a:t>2.    В </a:t>
                </a:r>
                <a:r>
                  <a:rPr lang="ru-RU" dirty="0"/>
                  <a:t>строке 5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𝑠𝑡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𝐵𝐿</m:t>
                        </m:r>
                      </m:sup>
                    </m:sSubSup>
                  </m:oMath>
                </a14:m>
                <a:r>
                  <a:rPr lang="ru-RU" dirty="0"/>
                  <a:t> - коэффициент, характеризующий стабильность данной моды по теории Бурова-Лебедева.</a:t>
                </a:r>
              </a:p>
              <a:p>
                <a:pPr marL="0" lvl="0" indent="0" algn="just">
                  <a:buNone/>
                </a:pPr>
                <a:r>
                  <a:rPr lang="ru-RU" dirty="0" smtClean="0"/>
                  <a:t>3.    В </a:t>
                </a:r>
                <a:r>
                  <a:rPr lang="ru-RU" dirty="0"/>
                  <a:t>строке 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ru-RU" dirty="0"/>
                  <a:t> - коэффициент, характеризующий стабильность данной моды по классической теории.</a:t>
                </a:r>
              </a:p>
              <a:p>
                <a:pPr algn="just"/>
                <a:r>
                  <a:rPr lang="ru-RU" dirty="0"/>
                  <a:t>Анализ результатов показывает, что с точки зрения классической теории </a:t>
                </a:r>
                <a:r>
                  <a:rPr lang="ru-RU" dirty="0" smtClean="0"/>
                  <a:t>наиболее опасной является </a:t>
                </a:r>
                <a:r>
                  <a:rPr lang="ru-RU" dirty="0"/>
                  <a:t>мода с номером 1, которая находится на границе области устойчивости. Однако, и она имеет достаточный запас по устойчивости, если использовать теорию Б-Л.  </a:t>
                </a:r>
                <a:endParaRPr lang="ru-RU" dirty="0" smtClean="0"/>
              </a:p>
              <a:p>
                <a:pPr algn="just"/>
                <a:r>
                  <a:rPr lang="ru-RU" dirty="0" smtClean="0"/>
                  <a:t>Тем не менее, согласно известной шутке, «осторожность никогда не мешает», и, как показали расчеты Коломийца, все эти резонансы вызваны двумя причинами: 1) сильфонами; 2) скачком диаметра камеры вблизи квадрупольной линзы в арке. Если экранировать сильфоны и убрать скачок, резонансы исчезают.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887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05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Слабые неустойчивости «голова-хвост»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sz="1400" dirty="0" smtClean="0"/>
                  <a:t>Для оценки устойчивости мод высшего порядка может быть использована феноменологическая модель,  предложенная В. Корниловым из  группы </a:t>
                </a:r>
                <a:r>
                  <a:rPr lang="en-US" sz="1400" dirty="0"/>
                  <a:t>GSI</a:t>
                </a:r>
                <a:r>
                  <a:rPr lang="ru-RU" sz="1400" dirty="0"/>
                  <a:t>. Согласно этой модели [18], сдвиг бетатронной частоты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∆</m:t>
                    </m:r>
                    <m:r>
                      <a:rPr lang="en-US" sz="1400" i="1">
                        <a:latin typeface="Cambria Math"/>
                      </a:rPr>
                      <m:t>𝑄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∆</m:t>
                        </m:r>
                        <m:r>
                          <a:rPr lang="en-US" sz="1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𝑅</m:t>
                        </m:r>
                        <m:r>
                          <a:rPr lang="en-US" sz="14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𝑑𝑟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−</m:t>
                    </m:r>
                    <m:r>
                      <a:rPr lang="en-US" sz="14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𝑑𝑎𝑚𝑝𝑖𝑛𝑔</m:t>
                        </m:r>
                      </m:sub>
                    </m:sSub>
                  </m:oMath>
                </a14:m>
                <a:r>
                  <a:rPr lang="ru-RU" sz="1400" dirty="0"/>
                  <a:t>	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	В </a:t>
                </a:r>
                <a:r>
                  <a:rPr lang="ru-RU" sz="1400" dirty="0"/>
                  <a:t>этой формуле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𝑑𝑟</m:t>
                        </m:r>
                      </m:sub>
                    </m:sSub>
                  </m:oMath>
                </a14:m>
                <a:r>
                  <a:rPr lang="ru-RU" sz="1400" dirty="0"/>
                  <a:t> – инкремент, возбуждаемый </a:t>
                </a:r>
                <a:r>
                  <a:rPr lang="ru-RU" sz="1400" dirty="0" err="1"/>
                  <a:t>импедансами</a:t>
                </a:r>
                <a:r>
                  <a:rPr lang="ru-RU" sz="1400" dirty="0"/>
                  <a:t> кольца,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𝑑𝑎𝑚𝑝𝑖𝑛𝑔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– включает </a:t>
                </a:r>
                <a:r>
                  <a:rPr lang="ru-RU" sz="1400" dirty="0" smtClean="0"/>
                  <a:t>затухание Ландау </a:t>
                </a:r>
                <a:r>
                  <a:rPr lang="ru-RU" sz="1400" dirty="0"/>
                  <a:t>за счет нелинейности </a:t>
                </a:r>
                <a:r>
                  <a:rPr lang="ru-RU" sz="1400" dirty="0" smtClean="0"/>
                  <a:t>поперечных колебаний и  </a:t>
                </a:r>
                <a:r>
                  <a:rPr lang="ru-RU" sz="1400" dirty="0"/>
                  <a:t>затухание Ландау, вызванное разбросом кулоновского сдвига некогерентных частот </a:t>
                </a:r>
                <a:r>
                  <a:rPr lang="ru-RU" sz="1400" dirty="0" smtClean="0"/>
                  <a:t>пучка. Заметим, что эта формула, строго говоря, носит </a:t>
                </a:r>
                <a:r>
                  <a:rPr lang="ru-RU" sz="1400" dirty="0" err="1" smtClean="0"/>
                  <a:t>феноменогологический</a:t>
                </a:r>
                <a:r>
                  <a:rPr lang="ru-RU" sz="1400" dirty="0" smtClean="0"/>
                  <a:t> характер.</a:t>
                </a:r>
                <a:endParaRPr lang="ru-RU" sz="1400" dirty="0"/>
              </a:p>
              <a:p>
                <a:r>
                  <a:rPr lang="ru-RU" sz="1400" dirty="0" smtClean="0"/>
                  <a:t>Эта теория не учитывает пространственный заряд. Анализ эффектов пространственного заряда (А. Буров) показывает, что их влияние на динамику частиц зависит от параметра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𝑞</m:t>
                    </m:r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𝑠𝑐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ru-RU" sz="1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1400" dirty="0" smtClean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sz="1400" dirty="0" smtClean="0"/>
                  <a:t> </a:t>
                </a:r>
                <a:r>
                  <a:rPr lang="ru-RU" sz="1400" dirty="0"/>
                  <a:t>Зависимость параметра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𝑞</m:t>
                    </m:r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для коллайдера НИКА.</a:t>
                </a:r>
              </a:p>
              <a:p>
                <a:pPr marL="0" indent="0" algn="just">
                  <a:buNone/>
                </a:pPr>
                <a:r>
                  <a:rPr lang="ru-RU" sz="1400" dirty="0" smtClean="0"/>
                  <a:t>	Из этого графика видно, что значения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</a:rPr>
                      <m:t>𝑞</m:t>
                    </m:r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1400" dirty="0" smtClean="0"/>
                  <a:t> в коллайдере не очень велики 1.3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400" i="1">
                        <a:latin typeface="Cambria Math"/>
                      </a:rPr>
                      <m:t>𝑞</m:t>
                    </m:r>
                    <m:r>
                      <a:rPr lang="ru-RU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𝐸</m:t>
                    </m:r>
                    <m:r>
                      <a:rPr lang="ru-RU" sz="1400" b="0" i="1" smtClean="0">
                        <a:latin typeface="Cambria Math"/>
                      </a:rPr>
                      <m:t>)</m:t>
                    </m:r>
                    <m:r>
                      <a:rPr lang="ru-RU" sz="1400" b="0" i="1" smtClean="0">
                        <a:latin typeface="Cambria Math"/>
                        <a:ea typeface="Cambria Math"/>
                      </a:rPr>
                      <m:t>≤1.7</m:t>
                    </m:r>
                  </m:oMath>
                </a14:m>
                <a:r>
                  <a:rPr lang="ru-RU" sz="1400" dirty="0" smtClean="0"/>
                  <a:t>), что позволяет предположить, что инкременты неустойчивостей близки к инкрементам, рассчитанным для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ru-RU" sz="1400" dirty="0" smtClean="0"/>
                  <a:t>=0.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	</a:t>
                </a: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539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72" y="3356992"/>
            <a:ext cx="207645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17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Эффективный импеданс.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1400" dirty="0" smtClean="0"/>
                  <a:t>Для нулевой интенсивности инкремент поперечной неустойчивости можно вычислить с помощью эффективного  импеданса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 smtClean="0"/>
                  <a:t>, воспользовавшись следующей </a:t>
                </a:r>
                <a:r>
                  <a:rPr lang="ru-RU" sz="1400" dirty="0"/>
                  <a:t>формулой [</a:t>
                </a:r>
                <a:r>
                  <a:rPr lang="en-US" sz="1400" dirty="0" err="1"/>
                  <a:t>A.Chao</a:t>
                </a:r>
                <a:r>
                  <a:rPr lang="en-US" sz="1400" dirty="0"/>
                  <a:t>,</a:t>
                </a:r>
                <a:r>
                  <a:rPr lang="ru-RU" sz="1400" dirty="0"/>
                  <a:t> Ур.:6-205 :</a:t>
                </a:r>
                <a:endParaRPr lang="ru-RU" sz="1400" dirty="0" smtClean="0"/>
              </a:p>
              <a:p>
                <a:pPr marL="0" indent="0" algn="ctr">
                  <a:buNone/>
                </a:pP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−</m:t>
                    </m:r>
                    <m:r>
                      <a:rPr lang="ru-RU" sz="1400" i="1">
                        <a:latin typeface="Cambria Math"/>
                      </a:rPr>
                      <m:t>𝑙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>
                            <a:latin typeface="Cambria Math"/>
                          </a:rPr>
                          <m:t>Γ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  <m:r>
                          <a:rPr lang="ru-RU" sz="1400" i="1">
                            <a:latin typeface="Cambria Math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ru-RU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/>
                  <a:t>		</a:t>
                </a:r>
                <a:endParaRPr lang="ru-RU" sz="1400" dirty="0" smtClean="0"/>
              </a:p>
              <a:p>
                <a:pPr marL="0" indent="0">
                  <a:buNone/>
                </a:pPr>
                <a:r>
                  <a:rPr lang="ru-RU" sz="1400" dirty="0" smtClean="0"/>
                  <a:t>	В </a:t>
                </a:r>
                <a:r>
                  <a:rPr lang="ru-RU" sz="1400" dirty="0"/>
                  <a:t>этой формуле «эффективный  поперечный импеданс связи»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ru-RU" sz="1400" dirty="0"/>
                  <a:t> определяется следующей </a:t>
                </a:r>
                <a:r>
                  <a:rPr lang="ru-RU" sz="1400" dirty="0" smtClean="0"/>
                  <a:t>формулой </a:t>
                </a:r>
                <a:r>
                  <a:rPr lang="ru-RU" sz="1400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𝜉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=∞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𝜉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ru-RU" sz="1400" dirty="0"/>
                  <a:t>		</a:t>
                </a:r>
              </a:p>
              <a:p>
                <a:pPr algn="just"/>
                <a:r>
                  <a:rPr lang="ru-RU" sz="1400" dirty="0"/>
                  <a:t>           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ru-RU" sz="1400" dirty="0"/>
                  <a:t> – спектральная плотность пучка,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ru-RU" sz="1400" dirty="0"/>
                  <a:t> – бетатронная частота,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𝜉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𝜉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ru-RU" sz="1400" dirty="0"/>
                  <a:t>– сдвиг бетатронной частоты из-за хроматичности,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𝛽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𝑙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1400" dirty="0"/>
                  <a:t> </a:t>
                </a:r>
                <a:r>
                  <a:rPr lang="ru-RU" sz="1400" dirty="0"/>
                  <a:t>– номер моды «голова-хвост»,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400" dirty="0"/>
                  <a:t> – синхротронная частота. </a:t>
                </a:r>
                <a:r>
                  <a:rPr lang="ru-RU" sz="1400" dirty="0" smtClean="0"/>
                  <a:t>В  этом уравнении </a:t>
                </a:r>
                <a:endParaRPr lang="ru-RU" sz="1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ru-RU" sz="14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ru-RU" sz="1400">
                        <a:latin typeface="Cambria Math"/>
                      </a:rPr>
                      <m:t>⁡</m:t>
                    </m:r>
                    <m:r>
                      <a:rPr lang="ru-RU" sz="1400" i="1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/>
                  <a:t>	</a:t>
                </a:r>
              </a:p>
              <a:p>
                <a:pPr marL="0" indent="0">
                  <a:buNone/>
                </a:pPr>
                <a:r>
                  <a:rPr lang="ru-RU" sz="1400" dirty="0" smtClean="0"/>
                  <a:t>   </a:t>
                </a:r>
              </a:p>
              <a:p>
                <a:pPr marL="0" indent="0">
                  <a:buNone/>
                </a:pPr>
                <a:endParaRPr lang="ru-RU" sz="1400" dirty="0"/>
              </a:p>
              <a:p>
                <a:pPr marL="0" indent="0"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35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121447"/>
                  </p:ext>
                </p:extLst>
              </p:nvPr>
            </p:nvGraphicFramePr>
            <p:xfrm>
              <a:off x="1691680" y="5267154"/>
              <a:ext cx="6077585" cy="8058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2825"/>
                    <a:gridCol w="1012825"/>
                    <a:gridCol w="1012825"/>
                    <a:gridCol w="1012825"/>
                    <a:gridCol w="1012825"/>
                    <a:gridCol w="1013460"/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3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𝑅𝑒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(∆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0.219∙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0.43∙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7.879∙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2.29∙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/>
                                  </a:rPr>
                                  <m:t>7.896∙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121447"/>
                  </p:ext>
                </p:extLst>
              </p:nvPr>
            </p:nvGraphicFramePr>
            <p:xfrm>
              <a:off x="1691680" y="5267154"/>
              <a:ext cx="6077585" cy="833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2825"/>
                    <a:gridCol w="1012825"/>
                    <a:gridCol w="1012825"/>
                    <a:gridCol w="1012825"/>
                    <a:gridCol w="1012825"/>
                    <a:gridCol w="1013460"/>
                  </a:tblGrid>
                  <a:tr h="401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02" r="-50060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1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02" t="-92958" r="-5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602" t="-92958" r="-4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00602" t="-92958" r="-3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00602" t="-92958" r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00602" t="-92958" r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00602" t="-92958" r="-6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7744" y="486152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33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Табл.3. Инкременты мод «голова-хвост» в коллайдере НИКА.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339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6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Комментарии к формуле эффективного импеданса.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600" dirty="0" smtClean="0"/>
                  <a:t>Понятие </a:t>
                </a:r>
                <a:r>
                  <a:rPr lang="ru-RU" sz="1600" dirty="0"/>
                  <a:t>эффективного </a:t>
                </a:r>
                <a:r>
                  <a:rPr lang="ru-RU" sz="1600" dirty="0" smtClean="0"/>
                  <a:t>импеданса ценно тем, что оно объединяет свойства пучка и камеры. Напомним, что спектральная плотность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ru-RU" sz="16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ru-RU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  <m:r>
                          <a:rPr lang="en-US" sz="1600" i="1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exp</m:t>
                    </m:r>
                    <m:r>
                      <a:rPr lang="ru-RU" sz="1600">
                        <a:latin typeface="Cambria Math"/>
                      </a:rPr>
                      <m:t>⁡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ru-RU" sz="1600" i="1">
                        <a:latin typeface="Cambria Math"/>
                      </a:rPr>
                      <m:t>−</m:t>
                    </m:r>
                    <m:r>
                      <a:rPr lang="ru-RU" sz="1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ru-RU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]</a:t>
                </a:r>
                <a:endParaRPr lang="ru-RU" sz="1600" dirty="0" smtClean="0"/>
              </a:p>
              <a:p>
                <a:pPr marL="0" indent="0">
                  <a:buNone/>
                </a:pPr>
                <a:r>
                  <a:rPr lang="ru-RU" sz="1600" dirty="0"/>
                  <a:t> </a:t>
                </a:r>
                <a:r>
                  <a:rPr lang="ru-RU" sz="1600" dirty="0" smtClean="0"/>
                  <a:t>     Для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𝑙</m:t>
                    </m:r>
                  </m:oMath>
                </a14:m>
                <a:r>
                  <a:rPr lang="ru-RU" sz="1600" dirty="0" smtClean="0"/>
                  <a:t>=0 это монотонно спадающая функция, уменьшающаяся в </a:t>
                </a:r>
                <a:r>
                  <a:rPr lang="en-US" sz="1600" i="1" dirty="0" smtClean="0"/>
                  <a:t>e</a:t>
                </a:r>
                <a:r>
                  <a:rPr lang="ru-RU" sz="1600" i="1" dirty="0" smtClean="0"/>
                  <a:t> </a:t>
                </a:r>
                <a:r>
                  <a:rPr lang="ru-RU" sz="1600" dirty="0" smtClean="0"/>
                  <a:t>раз при частоте </a:t>
                </a:r>
              </a:p>
              <a:p>
                <a:pPr marL="0" indent="0">
                  <a:buNone/>
                </a:pPr>
                <a:r>
                  <a:rPr lang="ru-RU" sz="1600" dirty="0"/>
                  <a:t> </a:t>
                </a:r>
                <a:r>
                  <a:rPr lang="ru-RU" sz="16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16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1600" dirty="0" smtClean="0"/>
                  <a:t> При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𝑙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1600" dirty="0" smtClean="0"/>
                  <a:t> эта функция имеет максимум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𝑙</m:t>
                        </m:r>
                      </m:e>
                    </m:rad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1600" dirty="0" smtClean="0"/>
                  <a:t> В коллайдере НИКА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ru-RU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sz="1600" dirty="0" smtClean="0"/>
                  <a:t> Гц.</a:t>
                </a:r>
                <a:r>
                  <a:rPr lang="en-US" sz="1600" dirty="0" smtClean="0"/>
                  <a:t> </a:t>
                </a:r>
                <a:r>
                  <a:rPr lang="ru-RU" sz="1600" dirty="0" smtClean="0"/>
                  <a:t>Таким образом,  основной вклад  в импеданс, возбуждающий неустойчивости</a:t>
                </a:r>
              </a:p>
              <a:p>
                <a:pPr marL="0" indent="0">
                  <a:buNone/>
                </a:pPr>
                <a:r>
                  <a:rPr lang="ru-RU" altLang="ru-RU" sz="16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«голова-хвост</a:t>
                </a:r>
                <a:r>
                  <a:rPr lang="ru-RU" altLang="ru-RU" sz="16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»</a:t>
                </a:r>
                <a:r>
                  <a:rPr lang="ru-RU" sz="1600" dirty="0" smtClean="0"/>
                  <a:t> дает конечная проводимость стенок камеры. Различные «мелкие» устройства (пикапы и т.д.) создают </a:t>
                </a:r>
                <a:r>
                  <a:rPr lang="ru-RU" sz="1600" dirty="0" err="1" smtClean="0"/>
                  <a:t>вч</a:t>
                </a:r>
                <a:r>
                  <a:rPr lang="ru-RU" sz="1600" dirty="0" smtClean="0"/>
                  <a:t> импеданс связи, не влияющий на устойчивость низших мод колебаний одиночного сгустка. 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048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4999</Words>
  <Application>Microsoft Office PowerPoint</Application>
  <PresentationFormat>Экран (4:3)</PresentationFormat>
  <Paragraphs>525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Когерентные неустойчивости в коллайдере NICA</vt:lpstr>
      <vt:lpstr>Содержание</vt:lpstr>
      <vt:lpstr>Введение</vt:lpstr>
      <vt:lpstr>Поперечные микроволновые неутойчивости.</vt:lpstr>
      <vt:lpstr>Список наиболее опасных мод и их характеристики устойчивости для наиболее опасной энергии (E=3.2 Гэв/аем).</vt:lpstr>
      <vt:lpstr>Анализ результатов </vt:lpstr>
      <vt:lpstr>Слабые неустойчивости «голова-хвост»</vt:lpstr>
      <vt:lpstr>Эффективный импеданс.</vt:lpstr>
      <vt:lpstr>Комментарии к формуле эффективного импеданса.</vt:lpstr>
      <vt:lpstr>Затухание Ландау из-за зависимости кулоновской силы от координат, обнаруженное В. Корниловым при численных расчетах с помощью программы “PATRICK”</vt:lpstr>
      <vt:lpstr>Затухание Ландау из-за зависимости кулоновской силы от координат, обнаруженное В. Корниловым при численных расчетах с помощью программы “PATRICK”</vt:lpstr>
      <vt:lpstr>Затухание Ландау из-за нелинейности структуры.</vt:lpstr>
      <vt:lpstr> Сильная неустойчивость  из-за связи поперечных мод (TMCI – Transverse Modes Coupling Instability). </vt:lpstr>
      <vt:lpstr>. Кулоновский сдвиг синхротронной частоты и потеря затухания Ландау</vt:lpstr>
      <vt:lpstr>многосгустковая дипольная неустойчивость</vt:lpstr>
      <vt:lpstr>Многосгустковая дипольная неустойчивость 2.</vt:lpstr>
      <vt:lpstr>Многосгустковая дипольная неустойчивость 3.</vt:lpstr>
      <vt:lpstr>Затухание Ландау из-за разброса по синхротронным частотам</vt:lpstr>
      <vt:lpstr>Продольная микроволновая неустойчивость1. </vt:lpstr>
      <vt:lpstr>Продольная микроволновая неустойчивость 2.</vt:lpstr>
      <vt:lpstr>Продольная микроволновая неустойчивость 2.</vt:lpstr>
      <vt:lpstr>Неустойчивость азимутальных мод одиночного сгустка.</vt:lpstr>
      <vt:lpstr>Неустойчивость азимутальных мод одиночного сгустка 2.С</vt:lpstr>
      <vt:lpstr>Когерентные продольные неустойчивости из-за мод резонаторов высокого порядка (HOM – High Order Modes).  </vt:lpstr>
      <vt:lpstr>Параметры мод высокого порядка </vt:lpstr>
      <vt:lpstr>Продольные моды когерентных колебаний.</vt:lpstr>
      <vt:lpstr> График зависимости форм-фактора от ∆ψ для различных значений m </vt:lpstr>
      <vt:lpstr>Презентация PowerPoint</vt:lpstr>
      <vt:lpstr>Мы видим, что высшие моды резонаторов в коллайдере НИКА не возбуждают когерентных синхротронных колебаний. Этот эффект связан с тем, что высокочастотные моды возбуждают моды колебаний с высоким аазимутальным номером, которые имеют малые инкременты и успешно подавляются затуханием Ландау из-за разброса синхротронных частот.   </vt:lpstr>
      <vt:lpstr>Заключение.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50</cp:revision>
  <dcterms:created xsi:type="dcterms:W3CDTF">2018-11-23T08:00:57Z</dcterms:created>
  <dcterms:modified xsi:type="dcterms:W3CDTF">2018-12-22T08:40:08Z</dcterms:modified>
</cp:coreProperties>
</file>