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93" r:id="rId2"/>
    <p:sldId id="313" r:id="rId3"/>
    <p:sldId id="317" r:id="rId4"/>
    <p:sldId id="314" r:id="rId5"/>
    <p:sldId id="318" r:id="rId6"/>
    <p:sldId id="315" r:id="rId7"/>
    <p:sldId id="316" r:id="rId8"/>
    <p:sldId id="308" r:id="rId9"/>
    <p:sldId id="320" r:id="rId10"/>
    <p:sldId id="321" r:id="rId11"/>
    <p:sldId id="307" r:id="rId12"/>
    <p:sldId id="310" r:id="rId13"/>
    <p:sldId id="311" r:id="rId14"/>
    <p:sldId id="312" r:id="rId15"/>
    <p:sldId id="274" r:id="rId16"/>
    <p:sldId id="261" r:id="rId17"/>
    <p:sldId id="277" r:id="rId18"/>
    <p:sldId id="282" r:id="rId19"/>
    <p:sldId id="283" r:id="rId20"/>
    <p:sldId id="286" r:id="rId21"/>
    <p:sldId id="288" r:id="rId22"/>
    <p:sldId id="291" r:id="rId23"/>
    <p:sldId id="292" r:id="rId24"/>
    <p:sldId id="281" r:id="rId25"/>
    <p:sldId id="323" r:id="rId26"/>
    <p:sldId id="322" r:id="rId27"/>
    <p:sldId id="284" r:id="rId28"/>
    <p:sldId id="306" r:id="rId29"/>
    <p:sldId id="319" r:id="rId30"/>
  </p:sldIdLst>
  <p:sldSz cx="9144000" cy="6858000" type="screen4x3"/>
  <p:notesSz cx="6797675" cy="992822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FF00"/>
    <a:srgbClr val="FF3300"/>
    <a:srgbClr val="FF7C80"/>
    <a:srgbClr val="00CC00"/>
    <a:srgbClr val="0000CC"/>
    <a:srgbClr val="99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4660"/>
  </p:normalViewPr>
  <p:slideViewPr>
    <p:cSldViewPr>
      <p:cViewPr>
        <p:scale>
          <a:sx n="70" d="100"/>
          <a:sy n="70" d="100"/>
        </p:scale>
        <p:origin x="-1224" y="-21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2E4529A-B944-4077-B487-2DBA202F20B5}" type="datetimeFigureOut">
              <a:rPr lang="ru-RU" smtClean="0"/>
              <a:t>22.12.2018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907"/>
            <a:ext cx="5438140" cy="4467701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641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557B5D9-4495-45C1-8D59-20CF696C57D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1044403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7B5D9-4495-45C1-8D59-20CF696C57D2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53996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7B5D9-4495-45C1-8D59-20CF696C57D2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53996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17575" y="744538"/>
            <a:ext cx="4962525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57B5D9-4495-45C1-8D59-20CF696C57D2}" type="slidenum">
              <a:rPr lang="ru-RU" smtClean="0"/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539967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B9F555-A656-488C-A847-B2E94C480E42}" type="datetime1">
              <a:rPr lang="ru-RU" smtClean="0"/>
              <a:t>22.12.2018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7B76E-EE24-4426-9217-C5D1E04A9D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07182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2B3A821-75A5-4C06-ACAE-C3DA07DEC55C}" type="datetime1">
              <a:rPr lang="ru-RU" smtClean="0"/>
              <a:t>22.12.2018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7B76E-EE24-4426-9217-C5D1E04A9D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1631541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406BB60-B3B5-47B5-B595-4B48AAC1E4BC}" type="datetime1">
              <a:rPr lang="ru-RU" smtClean="0"/>
              <a:t>22.12.2018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7B76E-EE24-4426-9217-C5D1E04A9D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03660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1E3338-2093-467C-980B-9A54B4044FB7}" type="datetime1">
              <a:rPr lang="ru-RU" smtClean="0"/>
              <a:t>22.12.2018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7B76E-EE24-4426-9217-C5D1E04A9D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818827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18C8AC-83EE-4A40-A456-64A9D2DD5300}" type="datetime1">
              <a:rPr lang="ru-RU" smtClean="0"/>
              <a:t>22.12.2018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7B76E-EE24-4426-9217-C5D1E04A9D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994970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E5D17-46B4-4F06-AFAF-02B284D95D3E}" type="datetime1">
              <a:rPr lang="ru-RU" smtClean="0"/>
              <a:t>22.12.2018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7B76E-EE24-4426-9217-C5D1E04A9D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976892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3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F6B49A-32DD-4E27-BFD6-FE1AECC1A76B}" type="datetime1">
              <a:rPr lang="ru-RU" smtClean="0"/>
              <a:t>22.12.2018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7B76E-EE24-4426-9217-C5D1E04A9D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18196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4A3775-931C-4FA3-B9A2-3BD474665B53}" type="datetime1">
              <a:rPr lang="ru-RU" smtClean="0"/>
              <a:t>22.12.2018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7B76E-EE24-4426-9217-C5D1E04A9D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56192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AEFA9B-DAC6-4F56-9BB5-4349379C7260}" type="datetime1">
              <a:rPr lang="ru-RU" smtClean="0"/>
              <a:t>22.12.2018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7B76E-EE24-4426-9217-C5D1E04A9D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73041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2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435102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AFC83B-0B52-4533-A3B4-7B44B016F4BB}" type="datetime1">
              <a:rPr lang="ru-RU" smtClean="0"/>
              <a:t>22.12.2018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7B76E-EE24-4426-9217-C5D1E04A9D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1691418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EFA868-1BCE-4FED-BD33-CB82C7D5FEF0}" type="datetime1">
              <a:rPr lang="ru-RU" smtClean="0"/>
              <a:t>22.12.2018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7B76E-EE24-4426-9217-C5D1E04A9D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69387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1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99170F9-FBBD-4998-90DE-AB53C9D0BDE4}" type="datetime1">
              <a:rPr lang="ru-RU" smtClean="0"/>
              <a:t>22.12.2018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1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F7B76E-EE24-4426-9217-C5D1E04A9D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15462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1.png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5.png"/><Relationship Id="rId4" Type="http://schemas.openxmlformats.org/officeDocument/2006/relationships/image" Target="../media/image3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4.png"/><Relationship Id="rId4" Type="http://schemas.openxmlformats.org/officeDocument/2006/relationships/image" Target="../media/image38.jp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5.jpeg"/><Relationship Id="rId4" Type="http://schemas.openxmlformats.org/officeDocument/2006/relationships/image" Target="../media/image44.pn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8.png"/><Relationship Id="rId3" Type="http://schemas.microsoft.com/office/2007/relationships/hdphoto" Target="../media/hdphoto1.wdp"/><Relationship Id="rId7" Type="http://schemas.openxmlformats.org/officeDocument/2006/relationships/image" Target="../media/image31.png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10" Type="http://schemas.openxmlformats.org/officeDocument/2006/relationships/image" Target="../media/image50.png"/><Relationship Id="rId4" Type="http://schemas.openxmlformats.org/officeDocument/2006/relationships/image" Target="../media/image47.png"/><Relationship Id="rId9" Type="http://schemas.openxmlformats.org/officeDocument/2006/relationships/image" Target="../media/image49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png"/><Relationship Id="rId5" Type="http://schemas.openxmlformats.org/officeDocument/2006/relationships/image" Target="../media/image53.png"/><Relationship Id="rId4" Type="http://schemas.openxmlformats.org/officeDocument/2006/relationships/image" Target="../media/image52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6.png"/><Relationship Id="rId4" Type="http://schemas.openxmlformats.org/officeDocument/2006/relationships/image" Target="../media/image6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0000CC"/>
                </a:solidFill>
              </a:rPr>
              <a:t>Схема коллайдера </a:t>
            </a:r>
            <a:r>
              <a:rPr lang="en-US" sz="2800" dirty="0" smtClean="0">
                <a:solidFill>
                  <a:srgbClr val="0000CC"/>
                </a:solidFill>
              </a:rPr>
              <a:t>NICA</a:t>
            </a:r>
            <a:endParaRPr lang="ru-RU" sz="2800" dirty="0">
              <a:solidFill>
                <a:srgbClr val="0000CC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203848" y="6453338"/>
            <a:ext cx="3285771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dirty="0" smtClean="0"/>
              <a:t>JINR-BINP Meeting</a:t>
            </a:r>
            <a:r>
              <a:rPr lang="en-US" sz="1200" dirty="0"/>
              <a:t>, </a:t>
            </a:r>
            <a:r>
              <a:rPr lang="en-US" sz="1200" dirty="0" smtClean="0"/>
              <a:t>24-25 Dec, 2018, JINR, Dubna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5736202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7B76E-EE24-4426-9217-C5D1E04A9D3F}" type="slidenum">
              <a:rPr lang="ru-RU" smtClean="0"/>
              <a:t>10</a:t>
            </a:fld>
            <a:endParaRPr lang="ru-RU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4738"/>
          <a:stretch/>
        </p:blipFill>
        <p:spPr bwMode="auto">
          <a:xfrm>
            <a:off x="784943" y="332656"/>
            <a:ext cx="7776864" cy="63529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0"/>
            <a:ext cx="1619672" cy="400110"/>
          </a:xfrm>
          <a:prstGeom prst="rect">
            <a:avLst/>
          </a:prstGeom>
          <a:solidFill>
            <a:srgbClr val="00FF00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CC"/>
                </a:solidFill>
              </a:rPr>
              <a:t>Feed currents</a:t>
            </a:r>
            <a:endParaRPr lang="en-US" sz="2000" dirty="0" smtClean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85973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223393" y="1"/>
            <a:ext cx="550073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rgbClr val="0000CC"/>
                </a:solidFill>
              </a:rPr>
              <a:t>Ring-10 –</a:t>
            </a:r>
          </a:p>
          <a:p>
            <a:r>
              <a:rPr lang="en-US" b="1" i="1" dirty="0" smtClean="0">
                <a:solidFill>
                  <a:srgbClr val="0000CC"/>
                </a:solidFill>
              </a:rPr>
              <a:t> quads lengths adjusted to power all magnets in series</a:t>
            </a:r>
            <a:endParaRPr lang="ru-RU" b="1" i="1" dirty="0">
              <a:solidFill>
                <a:srgbClr val="0000CC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7092281" y="0"/>
            <a:ext cx="2051722" cy="400110"/>
          </a:xfrm>
          <a:prstGeom prst="rect">
            <a:avLst/>
          </a:prstGeom>
          <a:solidFill>
            <a:srgbClr val="00FF00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CC"/>
                </a:solidFill>
              </a:rPr>
              <a:t>Beta-functions</a:t>
            </a: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7B76E-EE24-4426-9217-C5D1E04A9D3F}" type="slidenum">
              <a:rPr lang="ru-RU" smtClean="0"/>
              <a:t>11</a:t>
            </a:fld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7596336" y="874799"/>
            <a:ext cx="1547664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0000CC"/>
                </a:solidFill>
              </a:rPr>
              <a:t>Linear optics</a:t>
            </a:r>
          </a:p>
          <a:p>
            <a:endParaRPr lang="en-US" sz="1400" dirty="0" smtClean="0">
              <a:solidFill>
                <a:srgbClr val="0000CC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0000CC"/>
                </a:solidFill>
              </a:rPr>
              <a:t>Beam Vertical separation magnets</a:t>
            </a:r>
          </a:p>
          <a:p>
            <a:endParaRPr lang="en-US" sz="1400" dirty="0" smtClean="0">
              <a:solidFill>
                <a:srgbClr val="0000CC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err="1" smtClean="0">
                <a:solidFill>
                  <a:srgbClr val="0000CC"/>
                </a:solidFill>
              </a:rPr>
              <a:t>MPD+ECool</a:t>
            </a:r>
            <a:r>
              <a:rPr lang="en-US" sz="1400" dirty="0" smtClean="0">
                <a:solidFill>
                  <a:srgbClr val="0000CC"/>
                </a:solidFill>
              </a:rPr>
              <a:t> solenoids</a:t>
            </a:r>
          </a:p>
          <a:p>
            <a:endParaRPr lang="en-US" sz="1400" dirty="0" smtClean="0">
              <a:solidFill>
                <a:srgbClr val="0000CC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0000CC"/>
                </a:solidFill>
              </a:rPr>
              <a:t>RF-system</a:t>
            </a:r>
          </a:p>
          <a:p>
            <a:endParaRPr lang="en-US" sz="1400" dirty="0" smtClean="0">
              <a:solidFill>
                <a:srgbClr val="0000CC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400" dirty="0" smtClean="0">
                <a:solidFill>
                  <a:srgbClr val="0000CC"/>
                </a:solidFill>
              </a:rPr>
              <a:t>Corrector magnets:</a:t>
            </a:r>
          </a:p>
          <a:p>
            <a:endParaRPr lang="en-US" sz="1400" dirty="0" smtClean="0">
              <a:solidFill>
                <a:srgbClr val="0000CC"/>
              </a:solidFill>
            </a:endParaRPr>
          </a:p>
          <a:p>
            <a:pPr marL="285750" indent="-285750">
              <a:buFontTx/>
              <a:buChar char="-"/>
            </a:pPr>
            <a:r>
              <a:rPr lang="en-US" sz="1400" dirty="0" smtClean="0">
                <a:solidFill>
                  <a:srgbClr val="0000CC"/>
                </a:solidFill>
              </a:rPr>
              <a:t>Closed Orbit</a:t>
            </a:r>
          </a:p>
          <a:p>
            <a:pPr marL="285750" indent="-285750">
              <a:buFontTx/>
              <a:buChar char="-"/>
            </a:pPr>
            <a:r>
              <a:rPr lang="en-US" sz="1400" dirty="0" smtClean="0">
                <a:solidFill>
                  <a:srgbClr val="0000CC"/>
                </a:solidFill>
              </a:rPr>
              <a:t>Chromaticity</a:t>
            </a:r>
          </a:p>
          <a:p>
            <a:pPr marL="285750" indent="-285750">
              <a:buFontTx/>
              <a:buChar char="-"/>
            </a:pPr>
            <a:r>
              <a:rPr lang="en-US" sz="1400" dirty="0" smtClean="0">
                <a:solidFill>
                  <a:srgbClr val="0000CC"/>
                </a:solidFill>
              </a:rPr>
              <a:t>X-Y-coupling</a:t>
            </a:r>
          </a:p>
          <a:p>
            <a:pPr marL="285750" indent="-285750">
              <a:buFontTx/>
              <a:buChar char="-"/>
            </a:pPr>
            <a:r>
              <a:rPr lang="en-US" sz="1400" dirty="0" smtClean="0">
                <a:solidFill>
                  <a:srgbClr val="0000CC"/>
                </a:solidFill>
              </a:rPr>
              <a:t>Edge fields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 smtClean="0">
              <a:solidFill>
                <a:srgbClr val="0000CC"/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 smtClean="0">
              <a:solidFill>
                <a:srgbClr val="0000CC"/>
              </a:solidFill>
            </a:endParaRPr>
          </a:p>
          <a:p>
            <a:endParaRPr lang="en-US" sz="1400" dirty="0" smtClean="0">
              <a:solidFill>
                <a:srgbClr val="0000CC"/>
              </a:solidFill>
            </a:endParaRPr>
          </a:p>
          <a:p>
            <a:endParaRPr lang="ru-RU" sz="1400" dirty="0">
              <a:solidFill>
                <a:srgbClr val="0000CC"/>
              </a:solidFill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392" y="655409"/>
            <a:ext cx="7228927" cy="59628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4648674" y="1988840"/>
            <a:ext cx="1433406" cy="156966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i="1" dirty="0" err="1" smtClean="0">
                <a:solidFill>
                  <a:srgbClr val="0000CC"/>
                </a:solidFill>
              </a:rPr>
              <a:t>Q</a:t>
            </a:r>
            <a:r>
              <a:rPr lang="en-US" sz="1600" i="1" dirty="0" err="1" smtClean="0">
                <a:solidFill>
                  <a:srgbClr val="0000CC"/>
                </a:solidFill>
              </a:rPr>
              <a:t>x,y</a:t>
            </a:r>
            <a:r>
              <a:rPr lang="en-US" sz="1600" i="1" dirty="0" smtClean="0">
                <a:solidFill>
                  <a:srgbClr val="0000CC"/>
                </a:solidFill>
              </a:rPr>
              <a:t> </a:t>
            </a:r>
            <a:r>
              <a:rPr lang="en-US" sz="2400" i="1" dirty="0" smtClean="0">
                <a:solidFill>
                  <a:srgbClr val="0000CC"/>
                </a:solidFill>
              </a:rPr>
              <a:t>= 9.44</a:t>
            </a:r>
          </a:p>
          <a:p>
            <a:r>
              <a:rPr lang="en-US" sz="2400" i="1" dirty="0" smtClean="0">
                <a:solidFill>
                  <a:srgbClr val="0000CC"/>
                </a:solidFill>
                <a:sym typeface="Symbol"/>
              </a:rPr>
              <a:t>* = 0.6m</a:t>
            </a:r>
          </a:p>
          <a:p>
            <a:endParaRPr lang="en-US" sz="2400" i="1" dirty="0" smtClean="0">
              <a:solidFill>
                <a:srgbClr val="0000CC"/>
              </a:solidFill>
            </a:endParaRPr>
          </a:p>
          <a:p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2125250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01432"/>
            <a:ext cx="6618330" cy="3851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7B76E-EE24-4426-9217-C5D1E04A9D3F}" type="slidenum">
              <a:rPr lang="ru-RU" smtClean="0"/>
              <a:t>12</a:t>
            </a:fld>
            <a:endParaRPr lang="ru-RU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18330" y="1268760"/>
            <a:ext cx="2525670" cy="33521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-1" y="0"/>
            <a:ext cx="2411761" cy="400110"/>
          </a:xfrm>
          <a:prstGeom prst="rect">
            <a:avLst/>
          </a:prstGeom>
          <a:solidFill>
            <a:srgbClr val="00FF00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CC"/>
                </a:solidFill>
              </a:rPr>
              <a:t>Collider quads spec.</a:t>
            </a:r>
            <a:endParaRPr lang="en-US" sz="2000" dirty="0" smtClean="0">
              <a:solidFill>
                <a:srgbClr val="0000CC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869160"/>
            <a:ext cx="8098478" cy="16884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Стрелка вправо 7"/>
          <p:cNvSpPr/>
          <p:nvPr/>
        </p:nvSpPr>
        <p:spPr>
          <a:xfrm rot="18615137">
            <a:off x="1789022" y="4691355"/>
            <a:ext cx="1543751" cy="216024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" name="Стрелка вправо 9"/>
          <p:cNvSpPr/>
          <p:nvPr/>
        </p:nvSpPr>
        <p:spPr>
          <a:xfrm rot="18615137">
            <a:off x="3445206" y="4691356"/>
            <a:ext cx="1543751" cy="216024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Стрелка вправо 10"/>
          <p:cNvSpPr/>
          <p:nvPr/>
        </p:nvSpPr>
        <p:spPr>
          <a:xfrm rot="15472865">
            <a:off x="5846455" y="4625677"/>
            <a:ext cx="1543751" cy="216024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51941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7B76E-EE24-4426-9217-C5D1E04A9D3F}" type="slidenum">
              <a:rPr lang="ru-RU" smtClean="0"/>
              <a:t>13</a:t>
            </a:fld>
            <a:endParaRPr lang="ru-RU"/>
          </a:p>
        </p:txBody>
      </p:sp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3" y="3717031"/>
            <a:ext cx="4280619" cy="314490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0" y="-30778"/>
            <a:ext cx="1444626" cy="461665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00B050"/>
                </a:solidFill>
              </a:rPr>
              <a:t>4.5 GeV\n</a:t>
            </a:r>
            <a:endParaRPr lang="ru-RU" sz="2400" dirty="0">
              <a:solidFill>
                <a:srgbClr val="00B050"/>
              </a:solidFill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3" y="332656"/>
            <a:ext cx="4280619" cy="314096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4649724" y="332656"/>
            <a:ext cx="1444626" cy="461665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00B050"/>
                </a:solidFill>
              </a:rPr>
              <a:t>3.0 GeV\n</a:t>
            </a:r>
            <a:endParaRPr lang="ru-RU" sz="2400" dirty="0">
              <a:solidFill>
                <a:srgbClr val="00B050"/>
              </a:solidFill>
            </a:endParaRP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753535"/>
            <a:ext cx="4279921" cy="31737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2627784" y="4167476"/>
            <a:ext cx="1444626" cy="461665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1</a:t>
            </a:r>
            <a:r>
              <a:rPr lang="en-US" sz="2400" dirty="0" smtClean="0">
                <a:solidFill>
                  <a:srgbClr val="00B050"/>
                </a:solidFill>
              </a:rPr>
              <a:t>.0 GeV\n</a:t>
            </a:r>
            <a:endParaRPr lang="ru-RU" sz="2400" dirty="0">
              <a:solidFill>
                <a:srgbClr val="00B050"/>
              </a:solidFill>
            </a:endParaRPr>
          </a:p>
        </p:txBody>
      </p:sp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7405" y="4196409"/>
            <a:ext cx="2080676" cy="4037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7092281" y="0"/>
            <a:ext cx="2051722" cy="400110"/>
          </a:xfrm>
          <a:prstGeom prst="rect">
            <a:avLst/>
          </a:prstGeom>
          <a:solidFill>
            <a:srgbClr val="00FF00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CC"/>
                </a:solidFill>
              </a:rPr>
              <a:t>Beta-functions</a:t>
            </a:r>
          </a:p>
        </p:txBody>
      </p:sp>
    </p:spTree>
    <p:extLst>
      <p:ext uri="{BB962C8B-B14F-4D97-AF65-F5344CB8AC3E}">
        <p14:creationId xmlns:p14="http://schemas.microsoft.com/office/powerpoint/2010/main" val="9702870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7B76E-EE24-4426-9217-C5D1E04A9D3F}" type="slidenum">
              <a:rPr lang="ru-RU" smtClean="0"/>
              <a:t>14</a:t>
            </a:fld>
            <a:endParaRPr lang="ru-RU"/>
          </a:p>
        </p:txBody>
      </p:sp>
      <p:sp>
        <p:nvSpPr>
          <p:cNvPr id="9" name="Прямоугольник 8"/>
          <p:cNvSpPr/>
          <p:nvPr/>
        </p:nvSpPr>
        <p:spPr>
          <a:xfrm>
            <a:off x="0" y="-30778"/>
            <a:ext cx="1444626" cy="461665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00B050"/>
                </a:solidFill>
              </a:rPr>
              <a:t>4.5 GeV\n</a:t>
            </a:r>
            <a:endParaRPr lang="ru-RU" sz="2400" dirty="0">
              <a:solidFill>
                <a:srgbClr val="00B050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61" y="3856740"/>
            <a:ext cx="3956412" cy="300804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Прямоугольник 10"/>
          <p:cNvSpPr/>
          <p:nvPr/>
        </p:nvSpPr>
        <p:spPr>
          <a:xfrm>
            <a:off x="2627784" y="4167476"/>
            <a:ext cx="1444626" cy="461665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sz="2400" dirty="0">
                <a:solidFill>
                  <a:srgbClr val="00B050"/>
                </a:solidFill>
              </a:rPr>
              <a:t>1</a:t>
            </a:r>
            <a:r>
              <a:rPr lang="en-US" sz="2400" dirty="0" smtClean="0">
                <a:solidFill>
                  <a:srgbClr val="00B050"/>
                </a:solidFill>
              </a:rPr>
              <a:t>.0 GeV\n</a:t>
            </a:r>
            <a:endParaRPr lang="ru-RU" sz="2400" dirty="0">
              <a:solidFill>
                <a:srgbClr val="00B050"/>
              </a:solidFill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7" y="434299"/>
            <a:ext cx="4040083" cy="29947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2410" y="794321"/>
            <a:ext cx="4017229" cy="29707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Прямоугольник 9"/>
          <p:cNvSpPr/>
          <p:nvPr/>
        </p:nvSpPr>
        <p:spPr>
          <a:xfrm>
            <a:off x="6444208" y="1268760"/>
            <a:ext cx="1444626" cy="461665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sz="2400" dirty="0" smtClean="0">
                <a:solidFill>
                  <a:srgbClr val="00B050"/>
                </a:solidFill>
              </a:rPr>
              <a:t>3.0 GeV\n</a:t>
            </a:r>
            <a:endParaRPr lang="ru-RU" sz="2400" dirty="0">
              <a:solidFill>
                <a:srgbClr val="00B050"/>
              </a:solidFill>
            </a:endParaRPr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4009197"/>
            <a:ext cx="2151415" cy="3165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7092281" y="0"/>
            <a:ext cx="2051722" cy="400110"/>
          </a:xfrm>
          <a:prstGeom prst="rect">
            <a:avLst/>
          </a:prstGeom>
          <a:solidFill>
            <a:srgbClr val="00FF00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CC"/>
                </a:solidFill>
              </a:rPr>
              <a:t>Beta-functions</a:t>
            </a:r>
          </a:p>
        </p:txBody>
      </p:sp>
    </p:spTree>
    <p:extLst>
      <p:ext uri="{BB962C8B-B14F-4D97-AF65-F5344CB8AC3E}">
        <p14:creationId xmlns:p14="http://schemas.microsoft.com/office/powerpoint/2010/main" val="9072871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73410"/>
            <a:ext cx="6103193" cy="60407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302993" y="4509120"/>
            <a:ext cx="1800200" cy="1477328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CC"/>
                </a:solidFill>
              </a:rPr>
              <a:t>sF1=43 T/m^2</a:t>
            </a:r>
          </a:p>
          <a:p>
            <a:r>
              <a:rPr lang="en-US" dirty="0" smtClean="0">
                <a:solidFill>
                  <a:srgbClr val="0000CC"/>
                </a:solidFill>
              </a:rPr>
              <a:t>sD1=173 T/m^2</a:t>
            </a:r>
          </a:p>
          <a:p>
            <a:endParaRPr lang="en-US" dirty="0" smtClean="0">
              <a:solidFill>
                <a:srgbClr val="0000CC"/>
              </a:solidFill>
            </a:endParaRPr>
          </a:p>
          <a:p>
            <a:r>
              <a:rPr lang="en-US" dirty="0" smtClean="0">
                <a:solidFill>
                  <a:srgbClr val="0000CC"/>
                </a:solidFill>
              </a:rPr>
              <a:t>sF2=43 </a:t>
            </a:r>
            <a:r>
              <a:rPr lang="en-US" dirty="0">
                <a:solidFill>
                  <a:srgbClr val="0000CC"/>
                </a:solidFill>
              </a:rPr>
              <a:t>T/m^2</a:t>
            </a:r>
          </a:p>
          <a:p>
            <a:r>
              <a:rPr lang="en-US" dirty="0" smtClean="0">
                <a:solidFill>
                  <a:srgbClr val="0000CC"/>
                </a:solidFill>
              </a:rPr>
              <a:t>sD2=173 </a:t>
            </a:r>
            <a:r>
              <a:rPr lang="en-US" dirty="0">
                <a:solidFill>
                  <a:srgbClr val="0000CC"/>
                </a:solidFill>
              </a:rPr>
              <a:t>T/m^2</a:t>
            </a:r>
          </a:p>
        </p:txBody>
      </p:sp>
      <p:sp>
        <p:nvSpPr>
          <p:cNvPr id="3" name="Стрелка вправо 2"/>
          <p:cNvSpPr/>
          <p:nvPr/>
        </p:nvSpPr>
        <p:spPr>
          <a:xfrm>
            <a:off x="4427984" y="5031760"/>
            <a:ext cx="2160240" cy="432048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8002" y="260649"/>
            <a:ext cx="958525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6645" y="1365281"/>
            <a:ext cx="2219325" cy="1657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995" y="3093761"/>
            <a:ext cx="2085975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2844" y="4956113"/>
            <a:ext cx="2200275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560144" y="-27296"/>
            <a:ext cx="2599609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rgbClr val="0000CC"/>
                </a:solidFill>
              </a:rPr>
              <a:t>Chromaticity correction</a:t>
            </a:r>
            <a:endParaRPr lang="ru-RU" b="1" i="1" dirty="0">
              <a:solidFill>
                <a:srgbClr val="0000CC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7B76E-EE24-4426-9217-C5D1E04A9D3F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64073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227" y="29673"/>
            <a:ext cx="5472608" cy="37182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164290" y="-27296"/>
            <a:ext cx="1995463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i="1" dirty="0" err="1" smtClean="0">
                <a:solidFill>
                  <a:srgbClr val="0000CC"/>
                </a:solidFill>
              </a:rPr>
              <a:t>Dy</a:t>
            </a:r>
            <a:r>
              <a:rPr lang="en-US" b="1" i="1" dirty="0" smtClean="0">
                <a:solidFill>
                  <a:srgbClr val="0000CC"/>
                </a:solidFill>
              </a:rPr>
              <a:t> –correction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8079171" y="342036"/>
            <a:ext cx="1045479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b="1" i="1" dirty="0">
                <a:solidFill>
                  <a:srgbClr val="0000CC"/>
                </a:solidFill>
              </a:rPr>
              <a:t>- skipped</a:t>
            </a:r>
            <a:endParaRPr lang="ru-RU" b="1" i="1" dirty="0">
              <a:solidFill>
                <a:srgbClr val="0000CC"/>
              </a:solidFill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861048"/>
            <a:ext cx="5829300" cy="2600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2644" y="3867741"/>
            <a:ext cx="2818740" cy="25936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7521" y="908720"/>
            <a:ext cx="3304507" cy="2682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7B76E-EE24-4426-9217-C5D1E04A9D3F}" type="slidenum">
              <a:rPr lang="ru-RU" smtClean="0"/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97391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6372202" y="-27296"/>
            <a:ext cx="2787551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rgbClr val="0000CC"/>
                </a:solidFill>
              </a:rPr>
              <a:t>X-Y Coupling suppression</a:t>
            </a:r>
            <a:endParaRPr lang="ru-RU" b="1" i="1" dirty="0">
              <a:solidFill>
                <a:srgbClr val="0000CC"/>
              </a:solidFill>
            </a:endParaRP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31676"/>
            <a:ext cx="7325300" cy="33057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504813" y="1844825"/>
            <a:ext cx="1676374" cy="203132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dirty="0" smtClean="0">
                <a:solidFill>
                  <a:srgbClr val="0000CC"/>
                </a:solidFill>
              </a:rPr>
              <a:t>4 skew quads /</a:t>
            </a:r>
          </a:p>
          <a:p>
            <a:pPr algn="r"/>
            <a:r>
              <a:rPr lang="en-US" dirty="0">
                <a:solidFill>
                  <a:srgbClr val="0000CC"/>
                </a:solidFill>
              </a:rPr>
              <a:t>h</a:t>
            </a:r>
            <a:r>
              <a:rPr lang="en-US" dirty="0" smtClean="0">
                <a:solidFill>
                  <a:srgbClr val="0000CC"/>
                </a:solidFill>
              </a:rPr>
              <a:t>alf ring [T/m]:</a:t>
            </a:r>
          </a:p>
          <a:p>
            <a:pPr algn="r"/>
            <a:endParaRPr lang="en-US" dirty="0" smtClean="0">
              <a:solidFill>
                <a:srgbClr val="0000CC"/>
              </a:solidFill>
            </a:endParaRPr>
          </a:p>
          <a:p>
            <a:pPr algn="r"/>
            <a:r>
              <a:rPr lang="en-US" dirty="0" smtClean="0">
                <a:solidFill>
                  <a:srgbClr val="0000CC"/>
                </a:solidFill>
              </a:rPr>
              <a:t>-2.48 </a:t>
            </a:r>
          </a:p>
          <a:p>
            <a:pPr algn="r"/>
            <a:r>
              <a:rPr lang="en-US" dirty="0" smtClean="0">
                <a:solidFill>
                  <a:srgbClr val="0000CC"/>
                </a:solidFill>
              </a:rPr>
              <a:t>0.18 </a:t>
            </a:r>
          </a:p>
          <a:p>
            <a:pPr algn="r"/>
            <a:r>
              <a:rPr lang="en-US" dirty="0" smtClean="0">
                <a:solidFill>
                  <a:srgbClr val="0000CC"/>
                </a:solidFill>
              </a:rPr>
              <a:t>0.57</a:t>
            </a:r>
          </a:p>
          <a:p>
            <a:pPr algn="r"/>
            <a:r>
              <a:rPr lang="en-US" dirty="0" smtClean="0">
                <a:solidFill>
                  <a:srgbClr val="0000CC"/>
                </a:solidFill>
              </a:rPr>
              <a:t>0.64</a:t>
            </a:r>
            <a:endParaRPr lang="en-US" dirty="0">
              <a:solidFill>
                <a:srgbClr val="0000CC"/>
              </a:solidFill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9266" y="3699072"/>
            <a:ext cx="3860891" cy="2717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32922" y="3699072"/>
            <a:ext cx="3870137" cy="27175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Стрелка вниз 2"/>
          <p:cNvSpPr/>
          <p:nvPr/>
        </p:nvSpPr>
        <p:spPr>
          <a:xfrm>
            <a:off x="8100392" y="342037"/>
            <a:ext cx="432048" cy="1502788"/>
          </a:xfrm>
          <a:prstGeom prst="down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7B76E-EE24-4426-9217-C5D1E04A9D3F}" type="slidenum">
              <a:rPr lang="ru-RU" smtClean="0"/>
              <a:t>17</a:t>
            </a:fld>
            <a:endParaRPr lang="ru-RU"/>
          </a:p>
        </p:txBody>
      </p:sp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4813" y="331676"/>
            <a:ext cx="3469999" cy="33057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5985351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7583" y="369332"/>
            <a:ext cx="4572000" cy="46672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7897124" y="0"/>
            <a:ext cx="1246876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Ring tune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283267" y="5237972"/>
            <a:ext cx="3960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9.10                      9.44</a:t>
            </a:r>
          </a:p>
        </p:txBody>
      </p:sp>
      <p:sp>
        <p:nvSpPr>
          <p:cNvPr id="5" name="Стрелка вправо 4"/>
          <p:cNvSpPr/>
          <p:nvPr/>
        </p:nvSpPr>
        <p:spPr>
          <a:xfrm rot="10800000">
            <a:off x="3097461" y="5283559"/>
            <a:ext cx="1543751" cy="432048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2878146" y="5760048"/>
            <a:ext cx="277068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3 % of focusing strength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7B76E-EE24-4426-9217-C5D1E04A9D3F}" type="slidenum">
              <a:rPr lang="ru-RU" smtClean="0"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76644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9217" y="591643"/>
            <a:ext cx="4438505" cy="63366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48680"/>
            <a:ext cx="4499992" cy="63093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7897124" y="0"/>
            <a:ext cx="1246876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Ring tune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2427567" y="0"/>
            <a:ext cx="45032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9.44                                9.10</a:t>
            </a:r>
          </a:p>
        </p:txBody>
      </p:sp>
      <p:sp>
        <p:nvSpPr>
          <p:cNvPr id="7" name="Стрелка вправо 6"/>
          <p:cNvSpPr/>
          <p:nvPr/>
        </p:nvSpPr>
        <p:spPr>
          <a:xfrm>
            <a:off x="3475184" y="45587"/>
            <a:ext cx="2104928" cy="432048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7B76E-EE24-4426-9217-C5D1E04A9D3F}" type="slidenum">
              <a:rPr lang="ru-RU" smtClean="0"/>
              <a:t>19</a:t>
            </a:fld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1770634" y="3575303"/>
            <a:ext cx="6264696" cy="369332"/>
          </a:xfrm>
          <a:prstGeom prst="rect">
            <a:avLst/>
          </a:prstGeom>
          <a:solidFill>
            <a:srgbClr val="FFFF00"/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CC"/>
                </a:solidFill>
              </a:rPr>
              <a:t>-</a:t>
            </a:r>
            <a:r>
              <a:rPr lang="en-US" b="1" dirty="0" smtClean="0">
                <a:solidFill>
                  <a:srgbClr val="0000CC"/>
                </a:solidFill>
              </a:rPr>
              <a:t>300 </a:t>
            </a:r>
            <a:r>
              <a:rPr lang="ru-RU" b="1" dirty="0" smtClean="0">
                <a:solidFill>
                  <a:srgbClr val="0000CC"/>
                </a:solidFill>
              </a:rPr>
              <a:t>А </a:t>
            </a:r>
            <a:r>
              <a:rPr lang="ru-RU" dirty="0" smtClean="0"/>
              <a:t>– </a:t>
            </a:r>
            <a:r>
              <a:rPr lang="en-US" dirty="0" smtClean="0"/>
              <a:t>to all quads (except FF)        </a:t>
            </a:r>
            <a:r>
              <a:rPr lang="en-US" b="1" dirty="0" smtClean="0">
                <a:solidFill>
                  <a:srgbClr val="0000CC"/>
                </a:solidFill>
              </a:rPr>
              <a:t>+0 </a:t>
            </a:r>
            <a:r>
              <a:rPr lang="ru-RU" b="1" dirty="0" smtClean="0">
                <a:solidFill>
                  <a:srgbClr val="0000CC"/>
                </a:solidFill>
              </a:rPr>
              <a:t>А</a:t>
            </a:r>
            <a:r>
              <a:rPr lang="ru-RU" dirty="0" smtClean="0"/>
              <a:t> </a:t>
            </a:r>
            <a:r>
              <a:rPr lang="en-US" dirty="0" smtClean="0"/>
              <a:t>to D-quads in arcs 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86407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7B76E-EE24-4426-9217-C5D1E04A9D3F}" type="slidenum">
              <a:rPr lang="ru-RU" smtClean="0"/>
              <a:t>2</a:t>
            </a:fld>
            <a:endParaRPr lang="ru-RU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84666"/>
            <a:ext cx="4107252" cy="321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Прямоугольник 2"/>
          <p:cNvSpPr/>
          <p:nvPr/>
        </p:nvSpPr>
        <p:spPr>
          <a:xfrm>
            <a:off x="0" y="0"/>
            <a:ext cx="2534861" cy="369332"/>
          </a:xfrm>
          <a:prstGeom prst="rect">
            <a:avLst/>
          </a:prstGeom>
          <a:solidFill>
            <a:srgbClr val="00FF00"/>
          </a:solidFill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CC"/>
                </a:solidFill>
              </a:rPr>
              <a:t>“</a:t>
            </a:r>
            <a:r>
              <a:rPr lang="en-US" dirty="0" err="1" smtClean="0">
                <a:solidFill>
                  <a:srgbClr val="0000CC"/>
                </a:solidFill>
              </a:rPr>
              <a:t>Nuclotron</a:t>
            </a:r>
            <a:r>
              <a:rPr lang="en-US" dirty="0" smtClean="0">
                <a:solidFill>
                  <a:srgbClr val="0000CC"/>
                </a:solidFill>
              </a:rPr>
              <a:t>” - technology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58" y="3573016"/>
            <a:ext cx="9131757" cy="31271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67430" y="369332"/>
            <a:ext cx="2634414" cy="29448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03182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8201" y="526114"/>
            <a:ext cx="4438903" cy="28679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7897124" y="0"/>
            <a:ext cx="1246876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Ring tune</a:t>
            </a:r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2427567" y="0"/>
            <a:ext cx="45032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9.44                                9.10</a:t>
            </a:r>
          </a:p>
        </p:txBody>
      </p:sp>
      <p:sp>
        <p:nvSpPr>
          <p:cNvPr id="6" name="Стрелка вправо 5"/>
          <p:cNvSpPr/>
          <p:nvPr/>
        </p:nvSpPr>
        <p:spPr>
          <a:xfrm>
            <a:off x="3475184" y="45587"/>
            <a:ext cx="2104928" cy="432048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510" y="3958064"/>
            <a:ext cx="4222287" cy="2808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3673" y="3958066"/>
            <a:ext cx="4327879" cy="28108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836777" y="501874"/>
            <a:ext cx="4287631" cy="291638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7B76E-EE24-4426-9217-C5D1E04A9D3F}" type="slidenum">
              <a:rPr lang="ru-RU" smtClean="0"/>
              <a:t>20</a:t>
            </a:fld>
            <a:endParaRPr lang="ru-RU"/>
          </a:p>
        </p:txBody>
      </p:sp>
      <p:sp>
        <p:nvSpPr>
          <p:cNvPr id="10" name="TextBox 9"/>
          <p:cNvSpPr txBox="1"/>
          <p:nvPr/>
        </p:nvSpPr>
        <p:spPr>
          <a:xfrm>
            <a:off x="3815118" y="4581128"/>
            <a:ext cx="1728191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CC"/>
                </a:solidFill>
              </a:rPr>
              <a:t>Beam size at IP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3275858" y="1045299"/>
            <a:ext cx="1388519" cy="369332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CC"/>
                </a:solidFill>
              </a:rPr>
              <a:t>Beam size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18327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302993" y="4509120"/>
            <a:ext cx="1800200" cy="1477328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CC"/>
                </a:solidFill>
              </a:rPr>
              <a:t>sF1=48 T/m^2</a:t>
            </a:r>
          </a:p>
          <a:p>
            <a:r>
              <a:rPr lang="en-US" dirty="0" smtClean="0">
                <a:solidFill>
                  <a:srgbClr val="0000CC"/>
                </a:solidFill>
              </a:rPr>
              <a:t>sD1=185 T/m^2</a:t>
            </a:r>
          </a:p>
          <a:p>
            <a:endParaRPr lang="en-US" dirty="0" smtClean="0">
              <a:solidFill>
                <a:srgbClr val="0000CC"/>
              </a:solidFill>
            </a:endParaRPr>
          </a:p>
          <a:p>
            <a:r>
              <a:rPr lang="en-US" dirty="0" smtClean="0">
                <a:solidFill>
                  <a:srgbClr val="0000CC"/>
                </a:solidFill>
              </a:rPr>
              <a:t>sF2=48 </a:t>
            </a:r>
            <a:r>
              <a:rPr lang="en-US" dirty="0">
                <a:solidFill>
                  <a:srgbClr val="0000CC"/>
                </a:solidFill>
              </a:rPr>
              <a:t>T/m^2</a:t>
            </a:r>
          </a:p>
          <a:p>
            <a:r>
              <a:rPr lang="en-US" dirty="0" smtClean="0">
                <a:solidFill>
                  <a:srgbClr val="0000CC"/>
                </a:solidFill>
              </a:rPr>
              <a:t>sD2=185 </a:t>
            </a:r>
            <a:r>
              <a:rPr lang="en-US" dirty="0">
                <a:solidFill>
                  <a:srgbClr val="0000CC"/>
                </a:solidFill>
              </a:rPr>
              <a:t>T/m^2</a:t>
            </a:r>
          </a:p>
        </p:txBody>
      </p:sp>
      <p:sp>
        <p:nvSpPr>
          <p:cNvPr id="3" name="Стрелка вправо 2"/>
          <p:cNvSpPr/>
          <p:nvPr/>
        </p:nvSpPr>
        <p:spPr>
          <a:xfrm>
            <a:off x="4427984" y="5031760"/>
            <a:ext cx="2160240" cy="432048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MosiaicBubbles/>
                    </a14:imgEffect>
                    <a14:imgEffect>
                      <a14:colorTemperature colorTemp="112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7938" y="385243"/>
            <a:ext cx="958525" cy="9361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/>
          <p:cNvSpPr txBox="1"/>
          <p:nvPr/>
        </p:nvSpPr>
        <p:spPr>
          <a:xfrm>
            <a:off x="6560144" y="-27296"/>
            <a:ext cx="2599609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rgbClr val="0000CC"/>
                </a:solidFill>
              </a:rPr>
              <a:t>Chromaticity correction</a:t>
            </a:r>
            <a:endParaRPr lang="ru-RU" b="1" i="1" dirty="0">
              <a:solidFill>
                <a:srgbClr val="0000CC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" y="-27295"/>
            <a:ext cx="73289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400" b="1" dirty="0"/>
              <a:t>9.10</a:t>
            </a:r>
          </a:p>
        </p:txBody>
      </p:sp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446" y="434368"/>
            <a:ext cx="5909469" cy="39110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Прямоугольник 14"/>
          <p:cNvSpPr/>
          <p:nvPr/>
        </p:nvSpPr>
        <p:spPr>
          <a:xfrm>
            <a:off x="7851789" y="317845"/>
            <a:ext cx="1292213" cy="369332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b="1" i="1" dirty="0" smtClean="0">
                <a:solidFill>
                  <a:srgbClr val="0000CC"/>
                </a:solidFill>
              </a:rPr>
              <a:t>preliminary</a:t>
            </a:r>
            <a:endParaRPr lang="ru-RU" b="1" i="1" dirty="0">
              <a:solidFill>
                <a:srgbClr val="0000CC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24805" y="1365281"/>
            <a:ext cx="2219325" cy="1657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8157" y="3093761"/>
            <a:ext cx="2085975" cy="1790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1006" y="4956113"/>
            <a:ext cx="2200275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7B76E-EE24-4426-9217-C5D1E04A9D3F}" type="slidenum">
              <a:rPr lang="ru-RU" smtClean="0"/>
              <a:t>21</a:t>
            </a:fld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60142" y="1527206"/>
            <a:ext cx="2190750" cy="1581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2024" y="3178503"/>
            <a:ext cx="226695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6976" y="4920682"/>
            <a:ext cx="2276475" cy="1581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6761770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256221"/>
            <a:ext cx="9144000" cy="219711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433" b="33210"/>
          <a:stretch/>
        </p:blipFill>
        <p:spPr bwMode="auto">
          <a:xfrm>
            <a:off x="177529" y="184667"/>
            <a:ext cx="2958706" cy="18260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156176" y="0"/>
            <a:ext cx="3001596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Correction magnets setup </a:t>
            </a:r>
            <a:endParaRPr lang="ru-RU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7409" y="184668"/>
            <a:ext cx="2044063" cy="14285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3" y="1613245"/>
            <a:ext cx="2089563" cy="14593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827584" y="1029838"/>
            <a:ext cx="1658596" cy="276999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srgbClr val="0000CC"/>
                </a:solidFill>
              </a:rPr>
              <a:t>Chromaticity correction</a:t>
            </a:r>
            <a:endParaRPr lang="ru-RU" sz="1200" dirty="0">
              <a:solidFill>
                <a:srgbClr val="0000CC"/>
              </a:solidFill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3650874" y="1011073"/>
            <a:ext cx="1627561" cy="276999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srgbClr val="0000CC"/>
                </a:solidFill>
              </a:rPr>
              <a:t>X-Y coupling correction</a:t>
            </a:r>
            <a:endParaRPr lang="ru-RU" sz="1200" dirty="0">
              <a:solidFill>
                <a:srgbClr val="0000CC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829996" y="2010729"/>
            <a:ext cx="1322011" cy="101566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0000CC"/>
                </a:solidFill>
              </a:rPr>
              <a:t>sF1=43 T/m^2</a:t>
            </a:r>
          </a:p>
          <a:p>
            <a:r>
              <a:rPr lang="en-US" sz="1200" dirty="0" smtClean="0">
                <a:solidFill>
                  <a:srgbClr val="0000CC"/>
                </a:solidFill>
              </a:rPr>
              <a:t>sD1=173 T/m^2</a:t>
            </a:r>
          </a:p>
          <a:p>
            <a:endParaRPr lang="en-US" sz="1200" dirty="0" smtClean="0">
              <a:solidFill>
                <a:srgbClr val="0000CC"/>
              </a:solidFill>
            </a:endParaRPr>
          </a:p>
          <a:p>
            <a:r>
              <a:rPr lang="en-US" sz="1200" dirty="0" smtClean="0">
                <a:solidFill>
                  <a:srgbClr val="0000CC"/>
                </a:solidFill>
              </a:rPr>
              <a:t>sF2=43 </a:t>
            </a:r>
            <a:r>
              <a:rPr lang="en-US" sz="1200" dirty="0">
                <a:solidFill>
                  <a:srgbClr val="0000CC"/>
                </a:solidFill>
              </a:rPr>
              <a:t>T/m^2</a:t>
            </a:r>
          </a:p>
          <a:p>
            <a:r>
              <a:rPr lang="en-US" sz="1200" dirty="0" smtClean="0">
                <a:solidFill>
                  <a:srgbClr val="0000CC"/>
                </a:solidFill>
              </a:rPr>
              <a:t>sD2=173 </a:t>
            </a:r>
            <a:r>
              <a:rPr lang="en-US" sz="1200" dirty="0">
                <a:solidFill>
                  <a:srgbClr val="0000CC"/>
                </a:solidFill>
              </a:rPr>
              <a:t>T/m^2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4446587" y="3666738"/>
            <a:ext cx="1100386" cy="584775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600" dirty="0" err="1" smtClean="0">
                <a:solidFill>
                  <a:srgbClr val="0000CC"/>
                </a:solidFill>
              </a:rPr>
              <a:t>Bx</a:t>
            </a:r>
            <a:r>
              <a:rPr lang="en-US" sz="1600" dirty="0" smtClean="0">
                <a:solidFill>
                  <a:srgbClr val="0000CC"/>
                </a:solidFill>
              </a:rPr>
              <a:t>=0.15 T</a:t>
            </a:r>
          </a:p>
          <a:p>
            <a:r>
              <a:rPr lang="en-US" sz="1600" dirty="0" smtClean="0">
                <a:solidFill>
                  <a:srgbClr val="0000CC"/>
                </a:solidFill>
              </a:rPr>
              <a:t>By=0.15 T</a:t>
            </a:r>
            <a:endParaRPr lang="en-US" sz="1600" dirty="0">
              <a:solidFill>
                <a:srgbClr val="0000CC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837471" y="2190419"/>
            <a:ext cx="1016892" cy="83099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srgbClr val="0000CC"/>
                </a:solidFill>
              </a:rPr>
              <a:t>[T/m]:   -2.48 </a:t>
            </a:r>
          </a:p>
          <a:p>
            <a:pPr algn="r"/>
            <a:r>
              <a:rPr lang="en-US" sz="1200" dirty="0" smtClean="0">
                <a:solidFill>
                  <a:srgbClr val="0000CC"/>
                </a:solidFill>
              </a:rPr>
              <a:t>0.18 </a:t>
            </a:r>
          </a:p>
          <a:p>
            <a:pPr algn="r"/>
            <a:r>
              <a:rPr lang="en-US" sz="1200" dirty="0" smtClean="0">
                <a:solidFill>
                  <a:srgbClr val="0000CC"/>
                </a:solidFill>
              </a:rPr>
              <a:t>0.57</a:t>
            </a:r>
          </a:p>
          <a:p>
            <a:pPr algn="r"/>
            <a:r>
              <a:rPr lang="en-US" sz="1200" dirty="0" smtClean="0">
                <a:solidFill>
                  <a:srgbClr val="0000CC"/>
                </a:solidFill>
              </a:rPr>
              <a:t>0.64</a:t>
            </a:r>
            <a:endParaRPr lang="en-US" sz="1200" dirty="0">
              <a:solidFill>
                <a:srgbClr val="0000CC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29996" y="3240560"/>
            <a:ext cx="1322011" cy="101566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dirty="0" smtClean="0">
                <a:solidFill>
                  <a:srgbClr val="0000CC"/>
                </a:solidFill>
              </a:rPr>
              <a:t>sF1=48 T/m^2</a:t>
            </a:r>
          </a:p>
          <a:p>
            <a:r>
              <a:rPr lang="en-US" sz="1200" dirty="0" smtClean="0">
                <a:solidFill>
                  <a:srgbClr val="0000CC"/>
                </a:solidFill>
              </a:rPr>
              <a:t>sD1=185 T/m^2</a:t>
            </a:r>
          </a:p>
          <a:p>
            <a:endParaRPr lang="en-US" sz="1200" dirty="0" smtClean="0">
              <a:solidFill>
                <a:srgbClr val="0000CC"/>
              </a:solidFill>
            </a:endParaRPr>
          </a:p>
          <a:p>
            <a:r>
              <a:rPr lang="en-US" sz="1200" dirty="0" smtClean="0">
                <a:solidFill>
                  <a:srgbClr val="0000CC"/>
                </a:solidFill>
              </a:rPr>
              <a:t>sF2=48 </a:t>
            </a:r>
            <a:r>
              <a:rPr lang="en-US" sz="1200" dirty="0">
                <a:solidFill>
                  <a:srgbClr val="0000CC"/>
                </a:solidFill>
              </a:rPr>
              <a:t>T/m^2</a:t>
            </a:r>
          </a:p>
          <a:p>
            <a:r>
              <a:rPr lang="en-US" sz="1200" dirty="0" smtClean="0">
                <a:solidFill>
                  <a:srgbClr val="0000CC"/>
                </a:solidFill>
              </a:rPr>
              <a:t>sD2=185 </a:t>
            </a:r>
            <a:r>
              <a:rPr lang="en-US" sz="1200" dirty="0">
                <a:solidFill>
                  <a:srgbClr val="0000CC"/>
                </a:solidFill>
              </a:rPr>
              <a:t>T/m^2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4363766" y="3407319"/>
            <a:ext cx="1183209" cy="276999"/>
          </a:xfrm>
          <a:prstGeom prst="rect">
            <a:avLst/>
          </a:prstGeom>
          <a:solidFill>
            <a:srgbClr val="FFFF00"/>
          </a:solidFill>
        </p:spPr>
        <p:txBody>
          <a:bodyPr wrap="none">
            <a:spAutoFit/>
          </a:bodyPr>
          <a:lstStyle/>
          <a:p>
            <a:r>
              <a:rPr lang="en-US" sz="1200" dirty="0" smtClean="0">
                <a:solidFill>
                  <a:srgbClr val="0000CC"/>
                </a:solidFill>
              </a:rPr>
              <a:t>Orbit correction</a:t>
            </a:r>
            <a:endParaRPr lang="ru-RU" sz="1200" dirty="0">
              <a:solidFill>
                <a:srgbClr val="0000CC"/>
              </a:solidFill>
            </a:endParaRPr>
          </a:p>
        </p:txBody>
      </p:sp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85047" y="621955"/>
            <a:ext cx="2208537" cy="14038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Прямоугольник 15"/>
          <p:cNvSpPr/>
          <p:nvPr/>
        </p:nvSpPr>
        <p:spPr>
          <a:xfrm>
            <a:off x="6469943" y="1011071"/>
            <a:ext cx="2374065" cy="276999"/>
          </a:xfrm>
          <a:prstGeom prst="rect">
            <a:avLst/>
          </a:prstGeom>
          <a:solidFill>
            <a:srgbClr val="FFFF00"/>
          </a:solidFill>
        </p:spPr>
        <p:txBody>
          <a:bodyPr wrap="square">
            <a:spAutoFit/>
          </a:bodyPr>
          <a:lstStyle/>
          <a:p>
            <a:r>
              <a:rPr lang="en-US" sz="1200" dirty="0" smtClean="0">
                <a:solidFill>
                  <a:srgbClr val="0000CC"/>
                </a:solidFill>
              </a:rPr>
              <a:t>Fringe fields correction</a:t>
            </a:r>
            <a:endParaRPr lang="ru-RU" sz="1200" dirty="0">
              <a:solidFill>
                <a:srgbClr val="0000CC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7064941" y="1994822"/>
            <a:ext cx="1184067" cy="101566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00CC"/>
                </a:solidFill>
              </a:rPr>
              <a:t>o</a:t>
            </a:r>
            <a:r>
              <a:rPr lang="en-US" sz="1200" dirty="0" smtClean="0">
                <a:solidFill>
                  <a:srgbClr val="0000CC"/>
                </a:solidFill>
              </a:rPr>
              <a:t>F1=150 T/m^3</a:t>
            </a:r>
          </a:p>
          <a:p>
            <a:r>
              <a:rPr lang="en-US" sz="1200" dirty="0">
                <a:solidFill>
                  <a:srgbClr val="0000CC"/>
                </a:solidFill>
              </a:rPr>
              <a:t>o</a:t>
            </a:r>
            <a:r>
              <a:rPr lang="en-US" sz="1200" dirty="0" smtClean="0">
                <a:solidFill>
                  <a:srgbClr val="0000CC"/>
                </a:solidFill>
              </a:rPr>
              <a:t>F2=60 T/m^2</a:t>
            </a:r>
          </a:p>
          <a:p>
            <a:endParaRPr lang="en-US" sz="1200" dirty="0" smtClean="0">
              <a:solidFill>
                <a:srgbClr val="0000CC"/>
              </a:solidFill>
            </a:endParaRPr>
          </a:p>
          <a:p>
            <a:r>
              <a:rPr lang="en-US" sz="1200" dirty="0">
                <a:solidFill>
                  <a:srgbClr val="0000CC"/>
                </a:solidFill>
              </a:rPr>
              <a:t>oF1=150 T/m^3</a:t>
            </a:r>
          </a:p>
          <a:p>
            <a:r>
              <a:rPr lang="en-US" sz="1200" dirty="0">
                <a:solidFill>
                  <a:srgbClr val="0000CC"/>
                </a:solidFill>
              </a:rPr>
              <a:t>oF2=60 T/m^2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2817339" y="3255865"/>
            <a:ext cx="1016892" cy="830997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pPr algn="r"/>
            <a:r>
              <a:rPr lang="en-US" sz="1200" dirty="0" smtClean="0">
                <a:solidFill>
                  <a:srgbClr val="0000CC"/>
                </a:solidFill>
              </a:rPr>
              <a:t>[T/m]:   -2.51 </a:t>
            </a:r>
          </a:p>
          <a:p>
            <a:pPr algn="r"/>
            <a:r>
              <a:rPr lang="en-US" sz="1200" dirty="0" smtClean="0">
                <a:solidFill>
                  <a:srgbClr val="0000CC"/>
                </a:solidFill>
              </a:rPr>
              <a:t>0.26 </a:t>
            </a:r>
          </a:p>
          <a:p>
            <a:pPr algn="r"/>
            <a:r>
              <a:rPr lang="en-US" sz="1200" dirty="0" smtClean="0">
                <a:solidFill>
                  <a:srgbClr val="0000CC"/>
                </a:solidFill>
              </a:rPr>
              <a:t>0.59</a:t>
            </a:r>
          </a:p>
          <a:p>
            <a:pPr algn="r"/>
            <a:r>
              <a:rPr lang="en-US" sz="1200" dirty="0" smtClean="0">
                <a:solidFill>
                  <a:srgbClr val="0000CC"/>
                </a:solidFill>
              </a:rPr>
              <a:t>0.61</a:t>
            </a:r>
            <a:endParaRPr lang="en-US" sz="1200" dirty="0">
              <a:solidFill>
                <a:srgbClr val="0000CC"/>
              </a:solidFill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064942" y="3162885"/>
            <a:ext cx="1184067" cy="1015663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1200" dirty="0">
                <a:solidFill>
                  <a:srgbClr val="0000CC"/>
                </a:solidFill>
              </a:rPr>
              <a:t>o</a:t>
            </a:r>
            <a:r>
              <a:rPr lang="en-US" sz="1200" dirty="0" smtClean="0">
                <a:solidFill>
                  <a:srgbClr val="0000CC"/>
                </a:solidFill>
              </a:rPr>
              <a:t>F1=150 T/m^3</a:t>
            </a:r>
          </a:p>
          <a:p>
            <a:r>
              <a:rPr lang="en-US" sz="1200" dirty="0">
                <a:solidFill>
                  <a:srgbClr val="0000CC"/>
                </a:solidFill>
              </a:rPr>
              <a:t>o</a:t>
            </a:r>
            <a:r>
              <a:rPr lang="en-US" sz="1200" dirty="0" smtClean="0">
                <a:solidFill>
                  <a:srgbClr val="0000CC"/>
                </a:solidFill>
              </a:rPr>
              <a:t>F2=60 T/m^2</a:t>
            </a:r>
          </a:p>
          <a:p>
            <a:endParaRPr lang="en-US" sz="1200" dirty="0" smtClean="0">
              <a:solidFill>
                <a:srgbClr val="0000CC"/>
              </a:solidFill>
            </a:endParaRPr>
          </a:p>
          <a:p>
            <a:r>
              <a:rPr lang="en-US" sz="1200" dirty="0">
                <a:solidFill>
                  <a:srgbClr val="0000CC"/>
                </a:solidFill>
              </a:rPr>
              <a:t>oF1=150 T/m^3</a:t>
            </a:r>
          </a:p>
          <a:p>
            <a:r>
              <a:rPr lang="en-US" sz="1200" dirty="0">
                <a:solidFill>
                  <a:srgbClr val="0000CC"/>
                </a:solidFill>
              </a:rPr>
              <a:t>oF2=60 T/m^2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2220701" y="3563723"/>
            <a:ext cx="5966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9.10</a:t>
            </a:r>
            <a:endParaRPr lang="en-US" b="1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2187861" y="2421251"/>
            <a:ext cx="5966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9.44</a:t>
            </a:r>
            <a:endParaRPr lang="en-US" b="1" dirty="0"/>
          </a:p>
        </p:txBody>
      </p:sp>
      <p:sp>
        <p:nvSpPr>
          <p:cNvPr id="22" name="Прямоугольник 21"/>
          <p:cNvSpPr/>
          <p:nvPr/>
        </p:nvSpPr>
        <p:spPr>
          <a:xfrm>
            <a:off x="8331579" y="3386928"/>
            <a:ext cx="5966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9.10</a:t>
            </a:r>
            <a:endParaRPr lang="en-US" b="1" dirty="0"/>
          </a:p>
        </p:txBody>
      </p:sp>
      <p:sp>
        <p:nvSpPr>
          <p:cNvPr id="23" name="Прямоугольник 22"/>
          <p:cNvSpPr/>
          <p:nvPr/>
        </p:nvSpPr>
        <p:spPr>
          <a:xfrm>
            <a:off x="8298739" y="2244455"/>
            <a:ext cx="59663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9.44</a:t>
            </a:r>
            <a:endParaRPr lang="en-US" b="1" dirty="0"/>
          </a:p>
        </p:txBody>
      </p:sp>
      <p:sp>
        <p:nvSpPr>
          <p:cNvPr id="24" name="Прямоугольник 23"/>
          <p:cNvSpPr/>
          <p:nvPr/>
        </p:nvSpPr>
        <p:spPr>
          <a:xfrm>
            <a:off x="4189161" y="3643286"/>
            <a:ext cx="30008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/>
              <a:t>+</a:t>
            </a:r>
            <a:endParaRPr lang="en-US" b="1" dirty="0"/>
          </a:p>
        </p:txBody>
      </p:sp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7B76E-EE24-4426-9217-C5D1E04A9D3F}" type="slidenum">
              <a:rPr lang="ru-RU" smtClean="0"/>
              <a:t>22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6543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290" y="1052736"/>
            <a:ext cx="9144000" cy="4591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156176" y="0"/>
            <a:ext cx="3001596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Correction magnets setup </a:t>
            </a:r>
            <a:endParaRPr lang="ru-RU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7211" y="0"/>
            <a:ext cx="3717123" cy="1166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7" y="5583598"/>
            <a:ext cx="3618997" cy="12189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7B76E-EE24-4426-9217-C5D1E04A9D3F}" type="slidenum">
              <a:rPr lang="ru-RU" smtClean="0"/>
              <a:t>23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037115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6156176" y="0"/>
            <a:ext cx="3001596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Correction magnets setup </a:t>
            </a:r>
            <a:endParaRPr lang="ru-RU" dirty="0"/>
          </a:p>
        </p:txBody>
      </p:sp>
      <p:pic>
        <p:nvPicPr>
          <p:cNvPr id="1127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79" y="369333"/>
            <a:ext cx="9144000" cy="216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0056" y="2965595"/>
            <a:ext cx="4252510" cy="21375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2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7269" y="2948733"/>
            <a:ext cx="4531221" cy="20537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Box 9"/>
          <p:cNvSpPr txBox="1"/>
          <p:nvPr/>
        </p:nvSpPr>
        <p:spPr>
          <a:xfrm>
            <a:off x="959257" y="2579399"/>
            <a:ext cx="3001596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 MC in Arcs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5292080" y="2596263"/>
            <a:ext cx="3001596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 MC in Straight sections</a:t>
            </a:r>
            <a:endParaRPr lang="ru-RU" dirty="0"/>
          </a:p>
        </p:txBody>
      </p:sp>
      <p:pic>
        <p:nvPicPr>
          <p:cNvPr id="11273" name="Picture 9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791" y="5288751"/>
            <a:ext cx="4223039" cy="134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7B76E-EE24-4426-9217-C5D1E04A9D3F}" type="slidenum">
              <a:rPr lang="ru-RU" smtClean="0"/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74216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7B76E-EE24-4426-9217-C5D1E04A9D3F}" type="slidenum">
              <a:rPr lang="ru-RU" smtClean="0"/>
              <a:t>25</a:t>
            </a:fld>
            <a:endParaRPr lang="ru-RU"/>
          </a:p>
        </p:txBody>
      </p:sp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564904"/>
            <a:ext cx="5800725" cy="1504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3779912" y="4509119"/>
            <a:ext cx="30015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smtClean="0">
                <a:solidFill>
                  <a:srgbClr val="0000CC"/>
                </a:solidFill>
              </a:rPr>
              <a:t>Спасибо !</a:t>
            </a:r>
            <a:endParaRPr lang="ru-RU" sz="320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848839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7B76E-EE24-4426-9217-C5D1E04A9D3F}" type="slidenum">
              <a:rPr lang="ru-RU" smtClean="0"/>
              <a:t>26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52486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7897124" y="0"/>
            <a:ext cx="1246876" cy="36933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Ring tune</a:t>
            </a: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660991" y="0"/>
            <a:ext cx="396044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9.10                      9.44</a:t>
            </a:r>
          </a:p>
        </p:txBody>
      </p:sp>
      <p:sp>
        <p:nvSpPr>
          <p:cNvPr id="5" name="Стрелка вправо 4"/>
          <p:cNvSpPr/>
          <p:nvPr/>
        </p:nvSpPr>
        <p:spPr>
          <a:xfrm rot="10800000">
            <a:off x="3475186" y="45587"/>
            <a:ext cx="1543751" cy="432048"/>
          </a:xfrm>
          <a:prstGeom prst="right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7" y="477635"/>
            <a:ext cx="9105893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209" y="3790949"/>
            <a:ext cx="9105893" cy="30670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7B76E-EE24-4426-9217-C5D1E04A9D3F}" type="slidenum">
              <a:rPr lang="ru-RU" smtClean="0"/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86977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-12103"/>
            <a:ext cx="342158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rgbClr val="0000CC"/>
                </a:solidFill>
              </a:rPr>
              <a:t>NICA collider magnets design</a:t>
            </a:r>
            <a:endParaRPr lang="ru-RU" b="1" i="1" dirty="0">
              <a:solidFill>
                <a:srgbClr val="0000CC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8135891" y="0"/>
            <a:ext cx="1008111" cy="40011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CC"/>
                </a:solidFill>
              </a:rPr>
              <a:t>Lattice</a:t>
            </a:r>
            <a:endParaRPr lang="ru-RU" sz="2000" dirty="0">
              <a:solidFill>
                <a:srgbClr val="0000CC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7B76E-EE24-4426-9217-C5D1E04A9D3F}" type="slidenum">
              <a:rPr lang="ru-RU" smtClean="0"/>
              <a:t>28</a:t>
            </a:fld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3" y="3789040"/>
            <a:ext cx="6876256" cy="30689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94" y="281593"/>
            <a:ext cx="8629650" cy="3771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Овал 2"/>
          <p:cNvSpPr/>
          <p:nvPr/>
        </p:nvSpPr>
        <p:spPr>
          <a:xfrm>
            <a:off x="2555776" y="3213203"/>
            <a:ext cx="720080" cy="806799"/>
          </a:xfrm>
          <a:prstGeom prst="ellipse">
            <a:avLst/>
          </a:prstGeom>
          <a:noFill/>
          <a:ln w="508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Овал 8"/>
          <p:cNvSpPr/>
          <p:nvPr/>
        </p:nvSpPr>
        <p:spPr>
          <a:xfrm>
            <a:off x="6588224" y="3209051"/>
            <a:ext cx="1440160" cy="918524"/>
          </a:xfrm>
          <a:prstGeom prst="ellipse">
            <a:avLst/>
          </a:prstGeom>
          <a:noFill/>
          <a:ln w="5080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96" y="260648"/>
            <a:ext cx="9036496" cy="3312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794" y="3717034"/>
            <a:ext cx="7429500" cy="2988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512257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" y="-12103"/>
            <a:ext cx="3275855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rgbClr val="0000CC"/>
                </a:solidFill>
              </a:rPr>
              <a:t>Ring + vertical beam separation</a:t>
            </a:r>
            <a:endParaRPr lang="ru-RU" b="1" i="1" dirty="0">
              <a:solidFill>
                <a:srgbClr val="0000CC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809" y="700810"/>
            <a:ext cx="7849091" cy="5901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888432" y="284311"/>
            <a:ext cx="23397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rgbClr val="0000CC"/>
                </a:solidFill>
              </a:rPr>
              <a:t>Ring symmetry =2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516145"/>
            <a:ext cx="3491880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CC"/>
                </a:solidFill>
              </a:rPr>
              <a:t>Two Beams </a:t>
            </a:r>
            <a:r>
              <a:rPr lang="en-US" b="1" dirty="0" smtClean="0">
                <a:solidFill>
                  <a:srgbClr val="0000CC"/>
                </a:solidFill>
                <a:sym typeface="Wingdings" panose="05000000000000000000" pitchFamily="2" charset="2"/>
              </a:rPr>
              <a:t> symmetric optics</a:t>
            </a:r>
            <a:r>
              <a:rPr lang="en-US" b="1" dirty="0" smtClean="0">
                <a:solidFill>
                  <a:srgbClr val="0000CC"/>
                </a:solidFill>
              </a:rPr>
              <a:t> </a:t>
            </a:r>
            <a:endParaRPr lang="ru-RU" b="1" dirty="0">
              <a:solidFill>
                <a:srgbClr val="0000CC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135891" y="0"/>
            <a:ext cx="1008111" cy="40011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CC"/>
                </a:solidFill>
              </a:rPr>
              <a:t>Lattice</a:t>
            </a:r>
            <a:endParaRPr lang="ru-RU" sz="2000" dirty="0">
              <a:solidFill>
                <a:srgbClr val="0000CC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7B76E-EE24-4426-9217-C5D1E04A9D3F}" type="slidenum">
              <a:rPr lang="ru-RU" smtClean="0"/>
              <a:t>29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6228185" y="172565"/>
            <a:ext cx="19077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rgbClr val="0000CC"/>
                </a:solidFill>
              </a:rPr>
              <a:t>Beta-IP = 0.6m</a:t>
            </a:r>
          </a:p>
          <a:p>
            <a:r>
              <a:rPr lang="en-US" b="1" i="1" dirty="0" smtClean="0">
                <a:solidFill>
                  <a:srgbClr val="0000CC"/>
                </a:solidFill>
              </a:rPr>
              <a:t>Beta-max=145m</a:t>
            </a:r>
            <a:endParaRPr lang="ru-RU" b="1" i="1" dirty="0">
              <a:solidFill>
                <a:srgbClr val="0000CC"/>
              </a:solidFill>
            </a:endParaRP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818895"/>
            <a:ext cx="9120079" cy="389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6022" y="4963550"/>
            <a:ext cx="8604447" cy="1299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Стрелка вниз 15"/>
          <p:cNvSpPr/>
          <p:nvPr/>
        </p:nvSpPr>
        <p:spPr>
          <a:xfrm rot="8676638">
            <a:off x="1735815" y="3949511"/>
            <a:ext cx="336001" cy="1254319"/>
          </a:xfrm>
          <a:prstGeom prst="down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 rot="12762650">
            <a:off x="7332446" y="4035813"/>
            <a:ext cx="337285" cy="1254319"/>
          </a:xfrm>
          <a:prstGeom prst="down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20138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6" grpId="0" animBg="1"/>
      <p:bldP spid="17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" y="-12103"/>
            <a:ext cx="3275855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rgbClr val="0000CC"/>
                </a:solidFill>
              </a:rPr>
              <a:t>Ring + vertical beam separation</a:t>
            </a:r>
            <a:endParaRPr lang="ru-RU" b="1" i="1" dirty="0">
              <a:solidFill>
                <a:srgbClr val="0000CC"/>
              </a:solidFill>
            </a:endParaRPr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809" y="700810"/>
            <a:ext cx="8003081" cy="60170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888432" y="284311"/>
            <a:ext cx="23397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rgbClr val="0000CC"/>
                </a:solidFill>
              </a:rPr>
              <a:t>Ring symmetry =2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516145"/>
            <a:ext cx="3491880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CC"/>
                </a:solidFill>
              </a:rPr>
              <a:t>Two Beams </a:t>
            </a:r>
            <a:r>
              <a:rPr lang="en-US" b="1" dirty="0" smtClean="0">
                <a:solidFill>
                  <a:srgbClr val="0000CC"/>
                </a:solidFill>
                <a:sym typeface="Wingdings" panose="05000000000000000000" pitchFamily="2" charset="2"/>
              </a:rPr>
              <a:t> symmetric optics</a:t>
            </a:r>
            <a:r>
              <a:rPr lang="en-US" b="1" dirty="0" smtClean="0">
                <a:solidFill>
                  <a:srgbClr val="0000CC"/>
                </a:solidFill>
              </a:rPr>
              <a:t> </a:t>
            </a:r>
            <a:endParaRPr lang="ru-RU" b="1" dirty="0">
              <a:solidFill>
                <a:srgbClr val="0000CC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092281" y="0"/>
            <a:ext cx="2051722" cy="400110"/>
          </a:xfrm>
          <a:prstGeom prst="rect">
            <a:avLst/>
          </a:prstGeom>
          <a:solidFill>
            <a:srgbClr val="00FF00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CC"/>
                </a:solidFill>
              </a:rPr>
              <a:t>Rings structure</a:t>
            </a:r>
            <a:endParaRPr lang="ru-RU" sz="2000" dirty="0">
              <a:solidFill>
                <a:srgbClr val="0000CC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7B76E-EE24-4426-9217-C5D1E04A9D3F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7158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58" y="188640"/>
            <a:ext cx="8578973" cy="31409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652120" y="620568"/>
            <a:ext cx="3491880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CC"/>
                </a:solidFill>
              </a:rPr>
              <a:t>Two Beams </a:t>
            </a:r>
            <a:r>
              <a:rPr lang="en-US" b="1" dirty="0" smtClean="0">
                <a:solidFill>
                  <a:srgbClr val="0000CC"/>
                </a:solidFill>
                <a:sym typeface="Wingdings" panose="05000000000000000000" pitchFamily="2" charset="2"/>
              </a:rPr>
              <a:t> symmetric optics</a:t>
            </a:r>
            <a:r>
              <a:rPr lang="en-US" b="1" dirty="0" smtClean="0">
                <a:solidFill>
                  <a:srgbClr val="0000CC"/>
                </a:solidFill>
              </a:rPr>
              <a:t> </a:t>
            </a:r>
            <a:endParaRPr lang="ru-RU" b="1" dirty="0">
              <a:solidFill>
                <a:srgbClr val="0000CC"/>
              </a:solidFill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431674" y="765619"/>
            <a:ext cx="3275855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rgbClr val="0000CC"/>
                </a:solidFill>
              </a:rPr>
              <a:t>Ring + vertical beam separation</a:t>
            </a:r>
            <a:endParaRPr lang="ru-RU" b="1" i="1" dirty="0">
              <a:solidFill>
                <a:srgbClr val="0000CC"/>
              </a:solidFill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429001"/>
            <a:ext cx="9170117" cy="3086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8135891" y="0"/>
            <a:ext cx="1008111" cy="40011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CC"/>
                </a:solidFill>
              </a:rPr>
              <a:t>Lattice</a:t>
            </a:r>
            <a:endParaRPr lang="ru-RU" sz="2000" dirty="0">
              <a:solidFill>
                <a:srgbClr val="0000CC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7B76E-EE24-4426-9217-C5D1E04A9D3F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385275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" y="-12103"/>
            <a:ext cx="3275855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rgbClr val="0000CC"/>
                </a:solidFill>
              </a:rPr>
              <a:t>Ring + vertical beam separation</a:t>
            </a:r>
            <a:endParaRPr lang="ru-RU" b="1" i="1" dirty="0">
              <a:solidFill>
                <a:srgbClr val="0000CC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888432" y="284311"/>
            <a:ext cx="233975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i="1" dirty="0" smtClean="0">
                <a:solidFill>
                  <a:srgbClr val="0000CC"/>
                </a:solidFill>
              </a:rPr>
              <a:t>Ring symmetry =2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516145"/>
            <a:ext cx="3491880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CC"/>
                </a:solidFill>
              </a:rPr>
              <a:t>Two Beams </a:t>
            </a:r>
            <a:r>
              <a:rPr lang="en-US" b="1" dirty="0" smtClean="0">
                <a:solidFill>
                  <a:srgbClr val="0000CC"/>
                </a:solidFill>
                <a:sym typeface="Wingdings" panose="05000000000000000000" pitchFamily="2" charset="2"/>
              </a:rPr>
              <a:t> symmetric optics</a:t>
            </a:r>
            <a:r>
              <a:rPr lang="en-US" b="1" dirty="0" smtClean="0">
                <a:solidFill>
                  <a:srgbClr val="0000CC"/>
                </a:solidFill>
              </a:rPr>
              <a:t> </a:t>
            </a:r>
            <a:endParaRPr lang="ru-RU" b="1" dirty="0">
              <a:solidFill>
                <a:srgbClr val="0000CC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8135891" y="0"/>
            <a:ext cx="1008111" cy="400110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CC"/>
                </a:solidFill>
              </a:rPr>
              <a:t>Lattice</a:t>
            </a:r>
            <a:endParaRPr lang="ru-RU" sz="2000" dirty="0">
              <a:solidFill>
                <a:srgbClr val="0000CC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7B76E-EE24-4426-9217-C5D1E04A9D3F}" type="slidenum">
              <a:rPr lang="ru-RU" smtClean="0"/>
              <a:t>5</a:t>
            </a:fld>
            <a:endParaRPr lang="ru-RU"/>
          </a:p>
        </p:txBody>
      </p:sp>
      <p:sp>
        <p:nvSpPr>
          <p:cNvPr id="13" name="TextBox 12"/>
          <p:cNvSpPr txBox="1"/>
          <p:nvPr/>
        </p:nvSpPr>
        <p:spPr>
          <a:xfrm>
            <a:off x="6228185" y="172565"/>
            <a:ext cx="190770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rgbClr val="0000CC"/>
                </a:solidFill>
              </a:rPr>
              <a:t>Beta-IP = 0.6m</a:t>
            </a:r>
          </a:p>
          <a:p>
            <a:r>
              <a:rPr lang="en-US" b="1" i="1" dirty="0" smtClean="0">
                <a:solidFill>
                  <a:srgbClr val="0000CC"/>
                </a:solidFill>
              </a:rPr>
              <a:t>Beta-max=145m</a:t>
            </a:r>
            <a:endParaRPr lang="ru-RU" b="1" i="1" dirty="0">
              <a:solidFill>
                <a:srgbClr val="0000CC"/>
              </a:solidFill>
            </a:endParaRPr>
          </a:p>
        </p:txBody>
      </p:sp>
      <p:pic>
        <p:nvPicPr>
          <p:cNvPr id="14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" y="818895"/>
            <a:ext cx="9120079" cy="389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16022" y="4963550"/>
            <a:ext cx="8604447" cy="12997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Стрелка вниз 15"/>
          <p:cNvSpPr/>
          <p:nvPr/>
        </p:nvSpPr>
        <p:spPr>
          <a:xfrm rot="8676638">
            <a:off x="1735815" y="3949511"/>
            <a:ext cx="336001" cy="1254319"/>
          </a:xfrm>
          <a:prstGeom prst="down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Стрелка вниз 16"/>
          <p:cNvSpPr/>
          <p:nvPr/>
        </p:nvSpPr>
        <p:spPr>
          <a:xfrm rot="12762650">
            <a:off x="7332446" y="4035813"/>
            <a:ext cx="337285" cy="1254319"/>
          </a:xfrm>
          <a:prstGeom prst="downArrow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9324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7B76E-EE24-4426-9217-C5D1E04A9D3F}" type="slidenum">
              <a:rPr lang="ru-RU" smtClean="0"/>
              <a:t>6</a:t>
            </a:fld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6238" y="1457325"/>
            <a:ext cx="8391525" cy="394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0"/>
            <a:ext cx="2051722" cy="707886"/>
          </a:xfrm>
          <a:prstGeom prst="rect">
            <a:avLst/>
          </a:prstGeom>
          <a:solidFill>
            <a:srgbClr val="00FF00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CC"/>
                </a:solidFill>
              </a:rPr>
              <a:t>Collider scheme plan view</a:t>
            </a:r>
            <a:endParaRPr lang="ru-RU" sz="2000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7537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7B76E-EE24-4426-9217-C5D1E04A9D3F}" type="slidenum">
              <a:rPr lang="ru-RU" smtClean="0"/>
              <a:t>7</a:t>
            </a:fld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01" y="1412776"/>
            <a:ext cx="9144000" cy="5326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" y="-12103"/>
            <a:ext cx="4067942" cy="369332"/>
          </a:xfrm>
          <a:prstGeom prst="rect">
            <a:avLst/>
          </a:prstGeom>
          <a:solidFill>
            <a:srgbClr val="00FF00"/>
          </a:solidFill>
        </p:spPr>
        <p:txBody>
          <a:bodyPr wrap="square" rtlCol="0">
            <a:spAutoFit/>
          </a:bodyPr>
          <a:lstStyle/>
          <a:p>
            <a:r>
              <a:rPr lang="en-US" b="1" i="1" dirty="0" smtClean="0">
                <a:solidFill>
                  <a:srgbClr val="0000CC"/>
                </a:solidFill>
              </a:rPr>
              <a:t>Collider electrical power supply scheme</a:t>
            </a:r>
            <a:endParaRPr lang="ru-RU" b="1" i="1" dirty="0">
              <a:solidFill>
                <a:srgbClr val="0000CC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047657" y="195001"/>
            <a:ext cx="3096343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CC"/>
                </a:solidFill>
              </a:rPr>
              <a:t>for 1 ring (2</a:t>
            </a:r>
            <a:r>
              <a:rPr lang="en-US" b="1" baseline="30000" dirty="0" smtClean="0">
                <a:solidFill>
                  <a:srgbClr val="0000CC"/>
                </a:solidFill>
              </a:rPr>
              <a:t>nd</a:t>
            </a:r>
            <a:r>
              <a:rPr lang="en-US" b="1" dirty="0" smtClean="0">
                <a:solidFill>
                  <a:srgbClr val="0000CC"/>
                </a:solidFill>
              </a:rPr>
              <a:t>-blue-upper)</a:t>
            </a:r>
            <a:endParaRPr lang="ru-RU" b="1" dirty="0">
              <a:solidFill>
                <a:srgbClr val="0000CC"/>
              </a:solidFill>
            </a:endParaRP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78847040"/>
              </p:ext>
            </p:extLst>
          </p:nvPr>
        </p:nvGraphicFramePr>
        <p:xfrm>
          <a:off x="179512" y="836712"/>
          <a:ext cx="1320800" cy="76200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08138"/>
                <a:gridCol w="712662"/>
              </a:tblGrid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Индекс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>
                          <a:effectLst/>
                        </a:rPr>
                        <a:t>Max </a:t>
                      </a:r>
                      <a:r>
                        <a:rPr lang="ru-RU" sz="1100" u="none" strike="noStrike">
                          <a:effectLst/>
                        </a:rPr>
                        <a:t>Ток, А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>
                          <a:effectLst/>
                        </a:rPr>
                        <a:t>2-PS-1</a:t>
                      </a:r>
                      <a:endParaRPr lang="de-DE" sz="1100" b="0" i="0" u="none" strike="noStrike">
                        <a:solidFill>
                          <a:srgbClr val="0000CC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>
                          <a:effectLst/>
                        </a:rPr>
                        <a:t>10500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>
                          <a:effectLst/>
                        </a:rPr>
                        <a:t>2-PS-2</a:t>
                      </a:r>
                      <a:endParaRPr lang="de-DE" sz="1100" b="0" i="0" u="none" strike="noStrike">
                        <a:solidFill>
                          <a:srgbClr val="0000CC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>
                          <a:effectLst/>
                        </a:rPr>
                        <a:t>1000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19050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>
                          <a:effectLst/>
                        </a:rPr>
                        <a:t>2-PS-3</a:t>
                      </a:r>
                      <a:endParaRPr lang="de-DE" sz="1100" b="0" i="0" u="none" strike="noStrike">
                        <a:solidFill>
                          <a:srgbClr val="0000CC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>
                          <a:effectLst/>
                        </a:rPr>
                        <a:t>600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62512704"/>
              </p:ext>
            </p:extLst>
          </p:nvPr>
        </p:nvGraphicFramePr>
        <p:xfrm>
          <a:off x="2033973" y="836712"/>
          <a:ext cx="2006600" cy="42862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181100"/>
                <a:gridCol w="825500"/>
              </a:tblGrid>
              <a:tr h="219075">
                <a:tc>
                  <a:txBody>
                    <a:bodyPr/>
                    <a:lstStyle/>
                    <a:p>
                      <a:pPr algn="l" fontAlgn="b"/>
                      <a:r>
                        <a:rPr lang="ru-RU" sz="1100" u="none" strike="noStrike" dirty="0">
                          <a:effectLst/>
                        </a:rPr>
                        <a:t>Индекс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>
                          <a:effectLst/>
                        </a:rPr>
                        <a:t>Max </a:t>
                      </a:r>
                      <a:r>
                        <a:rPr lang="ru-RU" sz="1100" u="none" strike="noStrike">
                          <a:effectLst/>
                        </a:rPr>
                        <a:t>Ток, А</a:t>
                      </a:r>
                      <a:endParaRPr lang="ru-RU" sz="1100" b="0" i="0" u="none" strike="noStrike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  <a:tr h="209550">
                <a:tc>
                  <a:txBody>
                    <a:bodyPr/>
                    <a:lstStyle/>
                    <a:p>
                      <a:pPr algn="l" fontAlgn="b"/>
                      <a:r>
                        <a:rPr lang="de-DE" sz="1100" u="none" strike="noStrike">
                          <a:effectLst/>
                        </a:rPr>
                        <a:t>2-APS-1… 2-APS-60</a:t>
                      </a:r>
                      <a:endParaRPr lang="de-DE" sz="1100" b="0" i="0" u="none" strike="noStrike">
                        <a:solidFill>
                          <a:srgbClr val="0000CC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ru-RU" sz="1100" u="none" strike="noStrike" dirty="0">
                          <a:effectLst/>
                        </a:rPr>
                        <a:t>300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8" name="Прямоугольник 7"/>
          <p:cNvSpPr/>
          <p:nvPr/>
        </p:nvSpPr>
        <p:spPr>
          <a:xfrm>
            <a:off x="-31190" y="411737"/>
            <a:ext cx="1706814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rgbClr val="0000CC"/>
                </a:solidFill>
              </a:rPr>
              <a:t>Main power supplies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2195736" y="457259"/>
            <a:ext cx="1623458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400" dirty="0" smtClean="0">
                <a:solidFill>
                  <a:srgbClr val="0000CC"/>
                </a:solidFill>
              </a:rPr>
              <a:t>Add power supplies</a:t>
            </a:r>
          </a:p>
        </p:txBody>
      </p:sp>
    </p:spTree>
    <p:extLst>
      <p:ext uri="{BB962C8B-B14F-4D97-AF65-F5344CB8AC3E}">
        <p14:creationId xmlns:p14="http://schemas.microsoft.com/office/powerpoint/2010/main" val="3725078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7B76E-EE24-4426-9217-C5D1E04A9D3F}" type="slidenum">
              <a:rPr lang="ru-RU" smtClean="0"/>
              <a:t>8</a:t>
            </a:fld>
            <a:endParaRPr lang="ru-RU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60110"/>
            <a:ext cx="6291212" cy="67922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0"/>
            <a:ext cx="1619672" cy="400110"/>
          </a:xfrm>
          <a:prstGeom prst="rect">
            <a:avLst/>
          </a:prstGeom>
          <a:solidFill>
            <a:srgbClr val="00FF00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CC"/>
                </a:solidFill>
              </a:rPr>
              <a:t>Feed currents</a:t>
            </a:r>
            <a:endParaRPr lang="en-US" sz="2000" dirty="0" smtClean="0">
              <a:solidFill>
                <a:srgbClr val="0000CC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594115"/>
            <a:ext cx="3096343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CC"/>
                </a:solidFill>
              </a:rPr>
              <a:t>for half ring (2</a:t>
            </a:r>
            <a:r>
              <a:rPr lang="en-US" b="1" baseline="30000" dirty="0" smtClean="0">
                <a:solidFill>
                  <a:srgbClr val="0000CC"/>
                </a:solidFill>
              </a:rPr>
              <a:t>nd</a:t>
            </a:r>
            <a:r>
              <a:rPr lang="en-US" b="1" dirty="0" smtClean="0">
                <a:solidFill>
                  <a:srgbClr val="0000CC"/>
                </a:solidFill>
              </a:rPr>
              <a:t>-blue-upper)</a:t>
            </a:r>
            <a:endParaRPr lang="ru-RU" b="1" dirty="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2503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9F7B76E-EE24-4426-9217-C5D1E04A9D3F}" type="slidenum">
              <a:rPr lang="ru-RU" smtClean="0"/>
              <a:t>9</a:t>
            </a:fld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4" y="1340768"/>
            <a:ext cx="8143875" cy="5172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0" y="0"/>
            <a:ext cx="1619672" cy="400110"/>
          </a:xfrm>
          <a:prstGeom prst="rect">
            <a:avLst/>
          </a:prstGeom>
          <a:solidFill>
            <a:srgbClr val="00FF00"/>
          </a:solidFill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CC"/>
                </a:solidFill>
              </a:rPr>
              <a:t>Feed currents</a:t>
            </a:r>
            <a:endParaRPr lang="en-US" sz="2000" dirty="0" smtClean="0">
              <a:solidFill>
                <a:srgbClr val="0000CC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0" y="594115"/>
            <a:ext cx="3096343" cy="36933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CC"/>
                </a:solidFill>
              </a:rPr>
              <a:t>for 1 ring (2</a:t>
            </a:r>
            <a:r>
              <a:rPr lang="en-US" b="1" baseline="30000" dirty="0" smtClean="0">
                <a:solidFill>
                  <a:srgbClr val="0000CC"/>
                </a:solidFill>
              </a:rPr>
              <a:t>nd</a:t>
            </a:r>
            <a:r>
              <a:rPr lang="en-US" b="1" dirty="0" smtClean="0">
                <a:solidFill>
                  <a:srgbClr val="0000CC"/>
                </a:solidFill>
              </a:rPr>
              <a:t>-blue-upper)</a:t>
            </a:r>
            <a:endParaRPr lang="ru-RU" b="1" dirty="0">
              <a:solidFill>
                <a:srgbClr val="0000CC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24128" y="226524"/>
            <a:ext cx="3419872" cy="3693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CC"/>
                </a:solidFill>
              </a:rPr>
              <a:t>Additional power supplies (APS)</a:t>
            </a:r>
            <a:endParaRPr lang="ru-RU" b="1" dirty="0">
              <a:solidFill>
                <a:srgbClr val="0000CC"/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082182" y="971436"/>
            <a:ext cx="4061818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i="1" dirty="0" smtClean="0">
                <a:solidFill>
                  <a:srgbClr val="0000CC"/>
                </a:solidFill>
              </a:rPr>
              <a:t>Currents values scaling with beam energy</a:t>
            </a:r>
            <a:endParaRPr lang="ru-RU" i="1" dirty="0">
              <a:solidFill>
                <a:srgbClr val="0000CC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923928" y="0"/>
            <a:ext cx="79220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dirty="0" smtClean="0">
                <a:solidFill>
                  <a:srgbClr val="0000CC"/>
                </a:solidFill>
              </a:rPr>
              <a:t>2-PS-1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97254" y="366482"/>
            <a:ext cx="2060415" cy="1579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268408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4562</TotalTime>
  <Words>424</Words>
  <Application>Microsoft Office PowerPoint</Application>
  <PresentationFormat>Экран (4:3)</PresentationFormat>
  <Paragraphs>191</Paragraphs>
  <Slides>29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Тема Office</vt:lpstr>
      <vt:lpstr>Схема коллайдера NICA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Серг</dc:creator>
  <cp:lastModifiedBy>Серг</cp:lastModifiedBy>
  <cp:revision>133</cp:revision>
  <cp:lastPrinted>2018-12-21T14:56:26Z</cp:lastPrinted>
  <dcterms:created xsi:type="dcterms:W3CDTF">2018-05-08T07:13:00Z</dcterms:created>
  <dcterms:modified xsi:type="dcterms:W3CDTF">2018-12-23T12:22:45Z</dcterms:modified>
</cp:coreProperties>
</file>