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53" r:id="rId4"/>
    <p:sldId id="332" r:id="rId5"/>
    <p:sldId id="342" r:id="rId6"/>
    <p:sldId id="343" r:id="rId7"/>
    <p:sldId id="352" r:id="rId8"/>
    <p:sldId id="345" r:id="rId9"/>
    <p:sldId id="344" r:id="rId10"/>
    <p:sldId id="351" r:id="rId11"/>
    <p:sldId id="346" r:id="rId12"/>
    <p:sldId id="347" r:id="rId13"/>
    <p:sldId id="348" r:id="rId14"/>
    <p:sldId id="350" r:id="rId15"/>
    <p:sldId id="296" r:id="rId16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1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FF00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8" autoAdjust="0"/>
    <p:restoredTop sz="94707" autoAdjust="0"/>
  </p:normalViewPr>
  <p:slideViewPr>
    <p:cSldViewPr>
      <p:cViewPr>
        <p:scale>
          <a:sx n="100" d="100"/>
          <a:sy n="100" d="100"/>
        </p:scale>
        <p:origin x="94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ru-RU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ru-RU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A4C40822-5AF6-46AD-B44E-70B2CD71370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68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ru-RU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4028E712-B650-422F-B830-3B0FB1E3550D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913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3C3FA-84AC-45E6-8E58-195292AC0470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526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712-B650-422F-B830-3B0FB1E3550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219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712-B650-422F-B830-3B0FB1E3550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407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712-B650-422F-B830-3B0FB1E3550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53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712-B650-422F-B830-3B0FB1E3550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151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712-B650-422F-B830-3B0FB1E3550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50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712-B650-422F-B830-3B0FB1E3550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868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712-B650-422F-B830-3B0FB1E3550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81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712-B650-422F-B830-3B0FB1E3550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37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712-B650-422F-B830-3B0FB1E3550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96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712-B650-422F-B830-3B0FB1E3550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228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712-B650-422F-B830-3B0FB1E3550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15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88" y="1519238"/>
            <a:ext cx="9140825" cy="1800225"/>
          </a:xfrm>
        </p:spPr>
        <p:txBody>
          <a:bodyPr/>
          <a:lstStyle>
            <a:lvl1pPr algn="ctr">
              <a:defRPr sz="28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8" y="3452813"/>
            <a:ext cx="9140825" cy="1800225"/>
          </a:xfrm>
        </p:spPr>
        <p:txBody>
          <a:bodyPr anchor="ctr"/>
          <a:lstStyle>
            <a:lvl1pPr marL="0" indent="0" algn="ctr">
              <a:defRPr sz="2000"/>
            </a:lvl1pPr>
          </a:lstStyle>
          <a:p>
            <a:pPr lvl="0"/>
            <a:r>
              <a:rPr lang="ru-RU" noProof="0" dirty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-1" y="6245225"/>
            <a:ext cx="7560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024D62-A264-4C7F-A1E2-8070E7DBA7BF}" type="slidenum">
              <a:rPr lang="ru-RU" smtClean="0"/>
              <a:pPr/>
              <a:t>‹#›</a:t>
            </a:fld>
            <a:r>
              <a:rPr lang="en-US" dirty="0" smtClean="0"/>
              <a:t>/15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19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0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08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 (первый уровень)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1" y="6245225"/>
            <a:ext cx="756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0906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CE4979F5-4389-4984-B4CF-A0ED7E1E36D8}" type="slidenum">
              <a:rPr lang="ru-RU" smtClean="0"/>
              <a:pPr/>
              <a:t>‹#›</a:t>
            </a:fld>
            <a:r>
              <a:rPr lang="en-US" dirty="0" smtClean="0"/>
              <a:t>/15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875"/>
            <a:ext cx="9140825" cy="1079500"/>
          </a:xfrm>
          <a:noFill/>
          <a:ln/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Допуски на качество поля магнитов Коллайдера.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Динамическая апертура Коллайдера — оптимизация, результаты</a:t>
            </a: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97200"/>
            <a:ext cx="9140825" cy="2519363"/>
          </a:xfrm>
          <a:noFill/>
          <a:ln/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ru-RU" dirty="0" smtClean="0"/>
              <a:t>Лаборатория физики высоких </a:t>
            </a:r>
            <a:r>
              <a:rPr lang="ru-RU" dirty="0"/>
              <a:t>энергий им. В.И. Векслера и А.М. Балдина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ru-RU" dirty="0" smtClean="0"/>
              <a:t>Объединённый институт ядерных исследований</a:t>
            </a:r>
            <a:r>
              <a:rPr lang="en-US" dirty="0" smtClean="0"/>
              <a:t>, </a:t>
            </a:r>
            <a:r>
              <a:rPr lang="ru-RU" dirty="0" smtClean="0"/>
              <a:t>г. Дубна</a:t>
            </a:r>
            <a:r>
              <a:rPr lang="en-US" dirty="0" smtClean="0"/>
              <a:t>, </a:t>
            </a:r>
            <a:r>
              <a:rPr lang="ru-RU" dirty="0" smtClean="0"/>
              <a:t>Россия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Рабочее совещание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ИЯФ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—ОИЯИ</a:t>
            </a:r>
            <a:b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проекту Коллайдера NICA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г. Дубна, Россия 24–25 декабря 2018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BBC7D-A73B-4136-A9D9-F8A2743CCFFE}" type="slidenum">
              <a:rPr lang="ru-RU" smtClean="0"/>
              <a:pPr/>
              <a:t>10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174625"/>
            <a:r>
              <a:rPr lang="ru-RU" dirty="0"/>
              <a:t>Версия № </a:t>
            </a:r>
            <a:r>
              <a:rPr lang="en-US" dirty="0"/>
              <a:t>9</a:t>
            </a:r>
            <a:r>
              <a:rPr lang="ru-RU" dirty="0"/>
              <a:t> (Продолж.)</a:t>
            </a:r>
            <a:br>
              <a:rPr lang="ru-RU" dirty="0"/>
            </a:br>
            <a:r>
              <a:rPr lang="ru-RU" dirty="0"/>
              <a:t>Рабочая точка 9,44/9,44. </a:t>
            </a:r>
            <a:r>
              <a:rPr lang="ru-RU" dirty="0" smtClean="0"/>
              <a:t>Найденная настройка</a:t>
            </a:r>
            <a:endParaRPr lang="ru-RU" sz="20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000" indent="0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" y="1080000"/>
            <a:ext cx="8035200" cy="5030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1143337"/>
            <a:ext cx="2778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5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0000 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частиц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после 2000 оборотов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выжило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07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частицы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46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BBC7D-A73B-4136-A9D9-F8A2743CCFFE}" type="slidenum">
              <a:rPr lang="ru-RU" smtClean="0"/>
              <a:pPr/>
              <a:t>11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174625"/>
            <a:r>
              <a:rPr lang="ru-RU" dirty="0"/>
              <a:t>Версия № </a:t>
            </a:r>
            <a:r>
              <a:rPr lang="en-US" dirty="0"/>
              <a:t>9</a:t>
            </a:r>
            <a:r>
              <a:rPr lang="ru-RU" dirty="0"/>
              <a:t> (Продолж.)</a:t>
            </a:r>
            <a:br>
              <a:rPr lang="ru-RU" dirty="0"/>
            </a:br>
            <a:r>
              <a:rPr lang="ru-RU" dirty="0"/>
              <a:t>Рабочая точка </a:t>
            </a:r>
            <a:r>
              <a:rPr lang="ru-RU" dirty="0" smtClean="0"/>
              <a:t>9,1/9,1. </a:t>
            </a:r>
            <a:r>
              <a:rPr lang="ru-RU" dirty="0"/>
              <a:t>Начальный фазовый портрет</a:t>
            </a:r>
            <a:endParaRPr lang="ru-RU" sz="20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000" indent="0"/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" y="1080000"/>
            <a:ext cx="8035200" cy="50308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2160" y="1143337"/>
            <a:ext cx="2577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10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0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00 частиц</a:t>
            </a:r>
            <a:br>
              <a:rPr lang="ru-RU" sz="2000" b="1" dirty="0" smtClean="0">
                <a:solidFill>
                  <a:srgbClr val="0000FF"/>
                </a:solidFill>
                <a:latin typeface="+mn-lt"/>
              </a:rPr>
            </a:br>
            <a:r>
              <a:rPr lang="ru-RU" sz="2000" b="1" dirty="0" smtClean="0">
                <a:latin typeface="+mn-lt"/>
              </a:rPr>
              <a:t>после 2000 оборотов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выжило 2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484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частиц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00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BBC7D-A73B-4136-A9D9-F8A2743CCFFE}" type="slidenum">
              <a:rPr lang="ru-RU" smtClean="0"/>
              <a:pPr/>
              <a:t>12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174625"/>
            <a:r>
              <a:rPr lang="ru-RU" dirty="0"/>
              <a:t>Версия № </a:t>
            </a:r>
            <a:r>
              <a:rPr lang="en-US" dirty="0"/>
              <a:t>9</a:t>
            </a:r>
            <a:r>
              <a:rPr lang="ru-RU" dirty="0"/>
              <a:t> (Продолж.)</a:t>
            </a:r>
            <a:br>
              <a:rPr lang="ru-RU" dirty="0"/>
            </a:br>
            <a:r>
              <a:rPr lang="ru-RU" dirty="0"/>
              <a:t>Рабочая точка </a:t>
            </a:r>
            <a:r>
              <a:rPr lang="ru-RU" dirty="0" smtClean="0"/>
              <a:t>9,1/9,1. </a:t>
            </a:r>
            <a:r>
              <a:rPr lang="ru-RU" dirty="0"/>
              <a:t>Найденная настройка</a:t>
            </a:r>
            <a:endParaRPr lang="ru-RU" sz="20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000" indent="0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" y="1080000"/>
            <a:ext cx="8035200" cy="5030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1143337"/>
            <a:ext cx="2778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10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0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00 частиц</a:t>
            </a:r>
            <a:br>
              <a:rPr lang="ru-RU" sz="2000" b="1" dirty="0" smtClean="0">
                <a:solidFill>
                  <a:srgbClr val="0000FF"/>
                </a:solidFill>
                <a:latin typeface="+mn-lt"/>
              </a:rPr>
            </a:br>
            <a:r>
              <a:rPr lang="ru-RU" sz="2000" b="1" dirty="0" smtClean="0">
                <a:latin typeface="+mn-lt"/>
              </a:rPr>
              <a:t>после 2000 оборотов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выжило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1942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частицы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01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027B7E-1D32-4122-B11F-C6D8962C4827}" type="slidenum">
              <a:rPr lang="ru-RU" smtClean="0"/>
              <a:pPr/>
              <a:t>13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174625"/>
            <a:r>
              <a:rPr lang="ru-RU" dirty="0"/>
              <a:t>Версия № </a:t>
            </a:r>
            <a:r>
              <a:rPr lang="en-US" dirty="0"/>
              <a:t>9</a:t>
            </a:r>
            <a:r>
              <a:rPr lang="en-US" dirty="0" smtClean="0"/>
              <a:t>, </a:t>
            </a:r>
            <a:r>
              <a:rPr lang="ru-RU" dirty="0"/>
              <a:t>Допуски на качество поля магнитов Коллайдера.</a:t>
            </a:r>
            <a:endParaRPr lang="en-US" sz="2000" b="1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9388" indent="0"/>
            <a:endParaRPr lang="en-US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55415"/>
              </p:ext>
            </p:extLst>
          </p:nvPr>
        </p:nvGraphicFramePr>
        <p:xfrm>
          <a:off x="162000" y="1080000"/>
          <a:ext cx="8820000" cy="4394200"/>
        </p:xfrm>
        <a:graphic>
          <a:graphicData uri="http://schemas.openxmlformats.org/drawingml/2006/table">
            <a:tbl>
              <a:tblPr firstRow="1" bandRow="1"/>
              <a:tblGrid>
                <a:gridCol w="17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Ошибка</a:t>
                      </a:r>
                      <a:endParaRPr lang="ru-RU" sz="18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Влияние на ДА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Искажение ЗО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912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Диполь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Квадруполь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Диполь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Квадруполь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Разброс эффективных длин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Целый резонанс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Параметрический резонанс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Влияет в горизонтальном направлении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Слабое влияние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Неточность расстановки в поперечной плоскости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Слабое влияние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Влияет через искажение ЗО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Слабое</a:t>
                      </a:r>
                      <a:r>
                        <a:rPr lang="ru-RU" sz="1800" b="0" baseline="0" dirty="0" smtClean="0"/>
                        <a:t> влияние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Влияет</a:t>
                      </a:r>
                      <a:endParaRPr lang="ru-RU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Поворот относительно продольной оси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Влияет через искажение ЗО</a:t>
                      </a:r>
                      <a:endParaRPr lang="ru-RU" sz="1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Возбуждение резонанса связи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Влияет в вертикальном направлении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Слабое влияние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6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027B7E-1D32-4122-B11F-C6D8962C4827}" type="slidenum">
              <a:rPr lang="ru-RU" smtClean="0"/>
              <a:pPr/>
              <a:t>14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174625"/>
            <a:r>
              <a:rPr lang="ru-RU" dirty="0"/>
              <a:t>Версия № </a:t>
            </a:r>
            <a:r>
              <a:rPr lang="en-US" dirty="0"/>
              <a:t>9</a:t>
            </a:r>
            <a:r>
              <a:rPr lang="en-US" dirty="0" smtClean="0"/>
              <a:t>, </a:t>
            </a:r>
            <a:r>
              <a:rPr lang="ru-RU" dirty="0"/>
              <a:t>Допуски на качество поля магнитов Коллайдера</a:t>
            </a:r>
            <a:r>
              <a:rPr lang="ru-RU" dirty="0" smtClean="0"/>
              <a:t>.</a:t>
            </a:r>
            <a:r>
              <a:rPr lang="en-US" dirty="0" smtClean="0"/>
              <a:t> (</a:t>
            </a:r>
            <a:r>
              <a:rPr lang="ru-RU" dirty="0" smtClean="0"/>
              <a:t>Продолж.</a:t>
            </a:r>
            <a:r>
              <a:rPr lang="en-US" dirty="0" smtClean="0"/>
              <a:t>)</a:t>
            </a:r>
            <a:endParaRPr lang="en-US" sz="2000" b="1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9388" indent="0"/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24431"/>
                  </p:ext>
                </p:extLst>
              </p:nvPr>
            </p:nvGraphicFramePr>
            <p:xfrm>
              <a:off x="163377" y="1080000"/>
              <a:ext cx="8817247" cy="4385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33724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730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Ошибка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Влияние на ДА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Искажение ЗО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30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Разброс эффективных длин диполей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Слабое</a:t>
                          </a:r>
                          <a:endParaRPr lang="ru-RU" sz="1800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/>
                            <a:t>Сильное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/>
                            <a:t>Допуск: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dknr</m:t>
                                  </m:r>
                                </m:e>
                                <m:sub>
                                  <m: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&lt;0,0003</m:t>
                              </m:r>
                            </m:oMath>
                          </a14:m>
                          <a:r>
                            <a:rPr lang="ru-RU" sz="1800" baseline="0" dirty="0" smtClean="0"/>
                            <a:t> отн. ед.</a:t>
                          </a:r>
                          <a:endParaRPr lang="ru-RU" sz="1800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730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Неточность расстановки диполей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Слабое</a:t>
                          </a:r>
                          <a:endParaRPr lang="ru-RU" sz="1800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/>
                            <a:t>Сильное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/>
                            <a:t>Допуск: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&lt;0,2</m:t>
                              </m:r>
                            </m:oMath>
                          </a14:m>
                          <a:r>
                            <a:rPr lang="ru-RU" sz="1800" baseline="0" dirty="0" smtClean="0"/>
                            <a:t> мрад</a:t>
                          </a:r>
                          <a:endParaRPr lang="ru-RU" sz="1800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730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Неточность расстановки квадруполей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Сильное</a:t>
                          </a:r>
                        </a:p>
                        <a:p>
                          <a:pPr algn="ctr"/>
                          <a:r>
                            <a:rPr lang="ru-RU" sz="1800" dirty="0" smtClean="0"/>
                            <a:t>Допуск</a:t>
                          </a:r>
                          <a:r>
                            <a:rPr lang="en-US" sz="18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&lt;0,3</m:t>
                              </m:r>
                            </m:oMath>
                          </a14:m>
                          <a:r>
                            <a:rPr lang="ru-RU" sz="1800" baseline="0" dirty="0" smtClean="0"/>
                            <a:t> мрад</a:t>
                          </a:r>
                          <a:endParaRPr lang="ru-RU" sz="1800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/>
                            <a:t>Сильное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/>
                            <a:t>Допуск: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&lt;0,1</m:t>
                              </m:r>
                            </m:oMath>
                          </a14:m>
                          <a:r>
                            <a:rPr lang="ru-RU" sz="1800" baseline="0" dirty="0" smtClean="0"/>
                            <a:t> мрад,</a:t>
                          </a:r>
                          <a:br>
                            <a:rPr lang="ru-RU" sz="1800" baseline="0" dirty="0" smtClean="0"/>
                          </a:b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&lt;0,</m:t>
                              </m:r>
                              <m:r>
                                <a:rPr lang="ru-RU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ru-RU" sz="1800" baseline="0" dirty="0" smtClean="0"/>
                            <a:t> мм</a:t>
                          </a:r>
                          <a:endParaRPr lang="ru-RU" sz="1800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730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Разброс эффективных длин квадруполей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/>
                            <a:t>Сильное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1800" dirty="0" smtClean="0"/>
                            <a:t>Допуск:</a:t>
                          </a:r>
                          <a:r>
                            <a:rPr lang="ru-RU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dknr</m:t>
                                  </m:r>
                                </m:e>
                                <m:sub>
                                  <m: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&lt;0,0002</m:t>
                              </m:r>
                            </m:oMath>
                          </a14:m>
                          <a:r>
                            <a:rPr lang="ru-RU" sz="1800" baseline="0" dirty="0" smtClean="0"/>
                            <a:t> отн. ед.</a:t>
                          </a:r>
                          <a:endParaRPr lang="ru-RU" sz="1800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Слабое</a:t>
                          </a:r>
                          <a:endParaRPr lang="ru-RU" sz="1800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424431"/>
                  </p:ext>
                </p:extLst>
              </p:nvPr>
            </p:nvGraphicFramePr>
            <p:xfrm>
              <a:off x="163377" y="1080000"/>
              <a:ext cx="8817247" cy="438500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33724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3240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7306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Ошибка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Влияние на ДА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Искажение ЗО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9135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Разброс эффективных длин диполей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Слабое</a:t>
                          </a:r>
                          <a:endParaRPr lang="ru-RU" sz="1800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616" marR="90616" marT="45308" marB="45308" anchor="ctr">
                        <a:blipFill rotWithShape="0">
                          <a:blip r:embed="rId3"/>
                          <a:stretch>
                            <a:fillRect l="-172368" t="-80667" r="-376" b="-3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9135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Неточность расстановки диполей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Слабое</a:t>
                          </a:r>
                          <a:endParaRPr lang="ru-RU" sz="1800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616" marR="90616" marT="45308" marB="45308" anchor="ctr">
                        <a:blipFill rotWithShape="0">
                          <a:blip r:embed="rId3"/>
                          <a:stretch>
                            <a:fillRect l="-172368" t="-180667" r="-376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9135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Неточность расстановки квадруполей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616" marR="90616" marT="45308" marB="45308" anchor="ctr">
                        <a:blipFill rotWithShape="0">
                          <a:blip r:embed="rId3"/>
                          <a:stretch>
                            <a:fillRect l="-72368" t="-280667" r="-100376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616" marR="90616" marT="45308" marB="45308" anchor="ctr">
                        <a:blipFill rotWithShape="0">
                          <a:blip r:embed="rId3"/>
                          <a:stretch>
                            <a:fillRect l="-172368" t="-280667" r="-376" b="-1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9135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/>
                            <a:t>Разброс эффективных длин квадруполей</a:t>
                          </a:r>
                          <a:endParaRPr lang="ru-RU" sz="1800" b="1" dirty="0"/>
                        </a:p>
                      </a:txBody>
                      <a:tcPr marL="90616" marR="90616" marT="45308" marB="45308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0616" marR="90616" marT="45308" marB="45308" anchor="ctr">
                        <a:blipFill rotWithShape="0">
                          <a:blip r:embed="rId3"/>
                          <a:stretch>
                            <a:fillRect l="-72368" t="-380667" r="-100376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/>
                            <a:t>Слабое</a:t>
                          </a:r>
                          <a:endParaRPr lang="ru-RU" sz="1800" dirty="0"/>
                        </a:p>
                      </a:txBody>
                      <a:tcPr marL="90616" marR="90616" marT="45308" marB="45308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71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8B58D9-2091-47A8-84EC-3016D9D69A10}" type="slidenum">
              <a:rPr lang="ru-RU" smtClean="0"/>
              <a:pPr/>
              <a:t>15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74625"/>
            <a:endParaRPr lang="ru-RU" sz="2000" b="1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anchor="ctr" anchorCtr="1"/>
          <a:lstStyle/>
          <a:p>
            <a:pPr marL="180000" indent="0" algn="ctr"/>
            <a:r>
              <a:rPr lang="ru-RU" sz="2800" b="1" dirty="0" smtClean="0"/>
              <a:t>Спасибо за внимание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BBC7D-A73B-4136-A9D9-F8A2743CCFFE}" type="slidenum">
              <a:rPr lang="ru-RU" smtClean="0"/>
              <a:pPr/>
              <a:t>2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174625"/>
            <a:r>
              <a:rPr lang="ru-RU" dirty="0" smtClean="0"/>
              <a:t>Предложение ИЯФ</a:t>
            </a:r>
            <a:br>
              <a:rPr lang="ru-RU" dirty="0" smtClean="0"/>
            </a:b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marL="180000" indent="0"/>
                <a:r>
                  <a:rPr lang="ru-RU" dirty="0" smtClean="0"/>
                  <a:t>Использовать для оптимизации динамической апертуры (ДА) Коллайдера два семейства октупольных линз:</a:t>
                </a:r>
                <a:endParaRPr lang="en-US" dirty="0" smtClean="0"/>
              </a:p>
              <a:p>
                <a:pPr marL="865800" lvl="1"/>
                <a:r>
                  <a:rPr lang="ru-RU" b="1" dirty="0" smtClean="0">
                    <a:solidFill>
                      <a:srgbClr val="FF0000"/>
                    </a:solidFill>
                  </a:rPr>
                  <a:t>вблизи </a:t>
                </a:r>
                <a:r>
                  <a:rPr lang="ru-RU" b="1" dirty="0">
                    <a:solidFill>
                      <a:srgbClr val="FF0000"/>
                    </a:solidFill>
                  </a:rPr>
                  <a:t>места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встречи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𝐌𝐂𝟏𝐖𝟐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𝐌𝐂𝟑𝟑𝐖𝟐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𝐌𝐂𝟏𝐄𝟐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𝐌𝐂𝟑𝟑𝐄𝟐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);</a:t>
                </a:r>
              </a:p>
              <a:p>
                <a:pPr marL="865800" lvl="1"/>
                <a:r>
                  <a:rPr lang="ru-RU" b="1" dirty="0" smtClean="0">
                    <a:solidFill>
                      <a:srgbClr val="0000FF"/>
                    </a:solidFill>
                  </a:rPr>
                  <a:t>в </a:t>
                </a:r>
                <a:r>
                  <a:rPr lang="ru-RU" b="1" dirty="0">
                    <a:solidFill>
                      <a:srgbClr val="0000FF"/>
                    </a:solidFill>
                  </a:rPr>
                  <a:t>линзах финального фокуса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𝐌𝐂𝟏𝐖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𝐌𝐂𝟐𝐖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𝐌𝐂𝟏𝐄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𝐌𝐂𝟐𝐄</m:t>
                    </m:r>
                  </m:oMath>
                </a14:m>
                <a:r>
                  <a:rPr lang="ru-RU" b="1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.</a:t>
                </a:r>
                <a:endParaRPr lang="ru-RU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605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000" y="2354576"/>
            <a:ext cx="5580000" cy="388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BBC7D-A73B-4136-A9D9-F8A2743CCFFE}" type="slidenum">
              <a:rPr lang="ru-RU" smtClean="0"/>
              <a:pPr/>
              <a:t>3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174625"/>
            <a:r>
              <a:rPr lang="ru-RU" dirty="0" smtClean="0"/>
              <a:t>Предложение ИЯФ (Продолж.)</a:t>
            </a:r>
            <a:br>
              <a:rPr lang="ru-RU" dirty="0" smtClean="0"/>
            </a:br>
            <a:r>
              <a:rPr lang="ru-RU" dirty="0"/>
              <a:t>Версия № </a:t>
            </a:r>
            <a:r>
              <a:rPr lang="en-US" dirty="0"/>
              <a:t>9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marL="180000" indent="0"/>
                <a:r>
                  <a:rPr lang="ru-RU" dirty="0" smtClean="0"/>
                  <a:t>Версия № 9 от № 8 отличается линзами (их длинами) в прямолинейных секциях. Для версии № 8 найденная оптимальная </a:t>
                </a:r>
                <a:r>
                  <a:rPr lang="ru-RU" dirty="0"/>
                  <a:t>настройка по семействам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ru-RU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ru-RU" dirty="0" smtClean="0"/>
                  <a:t> в единицах </a:t>
                </a:r>
                <a:r>
                  <a:rPr lang="en-US" dirty="0" smtClean="0"/>
                  <a:t>MAD-X</a:t>
                </a:r>
                <a:r>
                  <a:rPr lang="ru-RU" dirty="0" smtClean="0"/>
                  <a:t>:</a:t>
                </a:r>
                <a:endParaRPr lang="en-US" dirty="0"/>
              </a:p>
              <a:p>
                <a:pPr marL="18000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68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pPr marL="180000" indent="0"/>
                <a:r>
                  <a:rPr lang="ru-RU" dirty="0"/>
                  <a:t>обеспечивает диапазон значений ДА </a:t>
                </a:r>
                <a:r>
                  <a:rPr lang="ru-RU" dirty="0" smtClean="0"/>
                  <a:t>Коллайдера</a:t>
                </a:r>
                <a:r>
                  <a:rPr lang="en-US" dirty="0" smtClean="0"/>
                  <a:t> </a:t>
                </a:r>
                <a:r>
                  <a:rPr lang="ru-RU" dirty="0" smtClean="0"/>
                  <a:t>рабочей точке 9,44/9,44:</a:t>
                </a:r>
                <a:endParaRPr lang="en-US" dirty="0"/>
              </a:p>
              <a:p>
                <a:pPr marL="18000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мм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мрад</m:t>
                      </m:r>
                    </m:oMath>
                  </m:oMathPara>
                </a14:m>
                <a:endParaRPr lang="ru-RU" dirty="0" smtClean="0">
                  <a:ea typeface="Cambria Math" panose="02040503050406030204" pitchFamily="18" charset="0"/>
                </a:endParaRPr>
              </a:p>
              <a:p>
                <a:pPr marL="180000" indent="0"/>
                <a:r>
                  <a:rPr lang="ru-RU" dirty="0" smtClean="0">
                    <a:ea typeface="Cambria Math" panose="02040503050406030204" pitchFamily="18" charset="0"/>
                  </a:rPr>
                  <a:t>В рабочей точке 9,1/9,1 ДА приводиться (слайды ниже), но конкретное значение здесь не приводиться.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marL="522900" lvl="1" indent="-342900">
                  <a:buFont typeface="Times New Roman" panose="02020603050405020304" pitchFamily="18" charset="0"/>
                  <a:buChar char="!"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Для справки: 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ru-R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 соответствует градиенту линзы </a:t>
                </a:r>
                <a14:m>
                  <m:oMath xmlns:m="http://schemas.openxmlformats.org/officeDocument/2006/math">
                    <m:r>
                      <a:rPr lang="ru-R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𝟏𝟓𝟎𝟎</m:t>
                    </m:r>
                    <m:r>
                      <a:rPr lang="ru-R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ru-RU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Тл</m:t>
                        </m:r>
                      </m:num>
                      <m:den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.</a:t>
                </a:r>
                <a:br>
                  <a:rPr lang="ru-RU" b="1" dirty="0" smtClean="0">
                    <a:solidFill>
                      <a:srgbClr val="FF0000"/>
                    </a:solidFill>
                  </a:rPr>
                </a:br>
                <a:r>
                  <a:rPr lang="ru-RU" b="1" dirty="0" smtClean="0">
                    <a:solidFill>
                      <a:srgbClr val="FF0000"/>
                    </a:solidFill>
                  </a:rPr>
                  <a:t>Поэтому найденная ИЯФ настройка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ru-R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ru-RU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, т.е. градиент линзы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ru-RU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𝟓𝟎𝟎</m:t>
                    </m:r>
                    <m:r>
                      <a:rPr lang="ru-RU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ru-RU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Тл</m:t>
                        </m:r>
                      </m:num>
                      <m:den>
                        <m:sSup>
                          <m:sSupPr>
                            <m:ctrlP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) требует явно полюсных октупольных линз.</a:t>
                </a:r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605" r="-667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55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027B7E-1D32-4122-B11F-C6D8962C4827}" type="slidenum">
              <a:rPr lang="ru-RU" smtClean="0"/>
              <a:pPr/>
              <a:t>4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174625"/>
            <a:r>
              <a:rPr lang="ru-RU" dirty="0" smtClean="0"/>
              <a:t>Предложение ИЯФ </a:t>
            </a:r>
            <a:r>
              <a:rPr lang="ru-RU" dirty="0"/>
              <a:t>(Продолж.)</a:t>
            </a:r>
            <a:br>
              <a:rPr lang="ru-RU" dirty="0"/>
            </a:br>
            <a:r>
              <a:rPr lang="ru-RU" dirty="0"/>
              <a:t>Версия № </a:t>
            </a:r>
            <a:r>
              <a:rPr lang="ru-RU" dirty="0" smtClean="0"/>
              <a:t>9, рабочая точка </a:t>
            </a:r>
            <a:r>
              <a:rPr lang="ru-RU" dirty="0"/>
              <a:t>9,44/9,44</a:t>
            </a:r>
            <a:endParaRPr lang="ru-RU" sz="2000" b="1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numCol="1"/>
          <a:lstStyle/>
          <a:p>
            <a:pPr marL="180000" indent="0"/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0" y="1080000"/>
            <a:ext cx="8157600" cy="429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027B7E-1D32-4122-B11F-C6D8962C4827}" type="slidenum">
              <a:rPr lang="ru-RU" smtClean="0"/>
              <a:pPr/>
              <a:t>5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174625"/>
            <a:r>
              <a:rPr lang="ru-RU" dirty="0" smtClean="0"/>
              <a:t>Предложение ИЯФ </a:t>
            </a:r>
            <a:r>
              <a:rPr lang="ru-RU" dirty="0"/>
              <a:t>(Продолж.)</a:t>
            </a:r>
            <a:br>
              <a:rPr lang="ru-RU" dirty="0"/>
            </a:br>
            <a:r>
              <a:rPr lang="ru-RU" dirty="0"/>
              <a:t>Версия № </a:t>
            </a:r>
            <a:r>
              <a:rPr lang="ru-RU" dirty="0" smtClean="0"/>
              <a:t>9, рабочая точка </a:t>
            </a:r>
            <a:r>
              <a:rPr lang="ru-RU" dirty="0"/>
              <a:t>9,44/9,44</a:t>
            </a:r>
            <a:endParaRPr lang="ru-RU" sz="2000" b="1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numCol="1"/>
          <a:lstStyle/>
          <a:p>
            <a:pPr marL="180000" indent="0"/>
            <a:endParaRPr lang="en-US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2" y="1080000"/>
            <a:ext cx="9072696" cy="401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BBC7D-A73B-4136-A9D9-F8A2743CCFFE}" type="slidenum">
              <a:rPr lang="ru-RU" smtClean="0"/>
              <a:pPr/>
              <a:t>6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174625"/>
            <a:r>
              <a:rPr lang="ru-RU" dirty="0" smtClean="0"/>
              <a:t>Предложение ИЯФ (Продолж.)</a:t>
            </a:r>
            <a:br>
              <a:rPr lang="ru-RU" dirty="0" smtClean="0"/>
            </a:br>
            <a:r>
              <a:rPr lang="ru-RU" dirty="0"/>
              <a:t>Версия № </a:t>
            </a:r>
            <a:r>
              <a:rPr lang="en-US" dirty="0"/>
              <a:t>9</a:t>
            </a:r>
            <a:r>
              <a:rPr lang="ru-RU" dirty="0"/>
              <a:t>, </a:t>
            </a:r>
            <a:r>
              <a:rPr lang="ru-RU" dirty="0" smtClean="0"/>
              <a:t>рабочие точки: </a:t>
            </a:r>
            <a:r>
              <a:rPr lang="ru-RU" dirty="0"/>
              <a:t>9,44/9,44 и 9,1/9,1</a:t>
            </a:r>
            <a:endParaRPr lang="ru-RU" sz="20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000" indent="0"/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7984"/>
            <a:ext cx="9144000" cy="482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BBC7D-A73B-4136-A9D9-F8A2743CCFFE}" type="slidenum">
              <a:rPr lang="ru-RU" smtClean="0"/>
              <a:pPr/>
              <a:t>7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174625"/>
            <a:r>
              <a:rPr lang="ru-RU" dirty="0" smtClean="0"/>
              <a:t>Версия № </a:t>
            </a:r>
            <a:r>
              <a:rPr lang="en-US" dirty="0" smtClean="0"/>
              <a:t>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marL="180000" indent="0"/>
                <a:r>
                  <a:rPr lang="ru-RU" dirty="0" smtClean="0"/>
                  <a:t>В версии №9 для оптимизации ДА Коллайдера использовались линзы арки объединённые в четыре семейства:</a:t>
                </a:r>
                <a:endParaRPr lang="en-US" dirty="0" smtClean="0"/>
              </a:p>
              <a:p>
                <a:pPr marL="865800"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𝐌𝐂𝟐𝟓𝐖𝟐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𝐌𝐂𝟐𝟏𝐖𝟐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𝐌𝐂𝟏𝟕𝐖𝟐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𝐌𝐂𝟏𝟑𝐖𝟐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и</m:t>
                    </m:r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/>
                </a:r>
                <a:br>
                  <a:rPr lang="ru-RU" b="1" dirty="0" smtClean="0">
                    <a:solidFill>
                      <a:srgbClr val="FF0000"/>
                    </a:solidFill>
                  </a:rPr>
                </a:br>
                <a14:m>
                  <m:oMath xmlns:m="http://schemas.openxmlformats.org/officeDocument/2006/math">
                    <m:r>
                      <a:rPr lang="ru-RU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			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𝐌𝐂𝟐𝟓𝐄𝟐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𝐌𝐂𝟐𝟏𝐄𝟐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𝐌𝐂𝟏𝟕𝐄𝟐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𝐌𝐂𝟏𝟑𝐄𝟐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;</a:t>
                </a:r>
              </a:p>
              <a:p>
                <a:pPr marL="865800"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𝐌𝐂𝟐𝟑𝐖𝟐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𝐌𝐂𝟏𝟗𝐖𝟐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𝐌𝐂𝟏𝟓𝐖𝟐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𝐌𝐂𝟏𝟏𝐖𝟐</m:t>
                    </m:r>
                    <m:r>
                      <a:rPr lang="ru-RU" b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и</m:t>
                    </m:r>
                  </m:oMath>
                </a14:m>
                <a:r>
                  <a:rPr lang="ru-RU" b="1" dirty="0" smtClean="0">
                    <a:solidFill>
                      <a:srgbClr val="0000FF"/>
                    </a:solidFill>
                  </a:rPr>
                  <a:t/>
                </a:r>
                <a:br>
                  <a:rPr lang="ru-RU" b="1" dirty="0" smtClean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ru-RU" b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			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𝐌𝐂𝟐𝟑𝐄𝟐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𝐌𝐂𝟏𝟗𝐄𝟐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𝐌𝐂𝟏𝟓𝐄𝟐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𝐌𝐂𝟏𝟏𝐄𝟐</m:t>
                    </m:r>
                  </m:oMath>
                </a14:m>
                <a:r>
                  <a:rPr lang="ru-RU" b="1" dirty="0" smtClean="0">
                    <a:solidFill>
                      <a:srgbClr val="0000FF"/>
                    </a:solidFill>
                  </a:rPr>
                  <a:t>;</a:t>
                </a:r>
              </a:p>
              <a:p>
                <a:pPr marL="865800"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ru-RU" b="1" i="1" baseline="-2500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𝐌𝐂𝟐𝟒𝐖𝟐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𝐌𝐂𝟐𝟎𝐖𝟐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𝐌𝐂𝟏𝟔𝐖𝟐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𝐌𝐂𝟏𝟐𝐖𝟐</m:t>
                    </m:r>
                    <m:r>
                      <a:rPr lang="ru-RU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и</m:t>
                    </m:r>
                  </m:oMath>
                </a14:m>
                <a:r>
                  <a:rPr lang="ru-RU" b="1" dirty="0" smtClean="0">
                    <a:solidFill>
                      <a:srgbClr val="008000"/>
                    </a:solidFill>
                  </a:rPr>
                  <a:t/>
                </a:r>
                <a:br>
                  <a:rPr lang="ru-RU" b="1" dirty="0" smtClean="0">
                    <a:solidFill>
                      <a:srgbClr val="008000"/>
                    </a:solidFill>
                  </a:rPr>
                </a:br>
                <a14:m>
                  <m:oMath xmlns:m="http://schemas.openxmlformats.org/officeDocument/2006/math">
                    <m:r>
                      <a:rPr lang="ru-RU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			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𝐌𝐂𝟐𝟒𝐄𝟐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𝐌𝐂𝟐𝟎𝐄𝟐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𝐌𝐂𝟏𝟔𝐄𝟐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𝐌𝐂𝟏𝟐𝐄𝟐</m:t>
                    </m:r>
                  </m:oMath>
                </a14:m>
                <a:r>
                  <a:rPr lang="ru-RU" b="1" dirty="0" smtClean="0">
                    <a:solidFill>
                      <a:srgbClr val="008000"/>
                    </a:solidFill>
                  </a:rPr>
                  <a:t>;</a:t>
                </a:r>
              </a:p>
              <a:p>
                <a:pPr marL="865800"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ru-RU" b="1" i="1" baseline="-2500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𝐌𝐂𝟐𝟐𝐖𝟐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𝐌𝐂𝟏𝟖𝐖𝟐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𝐌𝐂𝟏𝟒𝐖𝟐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𝐌𝐂𝟏𝟎𝐖𝟐</m:t>
                    </m:r>
                    <m:r>
                      <a:rPr lang="ru-RU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и</m:t>
                    </m:r>
                  </m:oMath>
                </a14:m>
                <a:r>
                  <a:rPr lang="ru-RU" b="1" dirty="0" smtClean="0">
                    <a:solidFill>
                      <a:srgbClr val="7030A0"/>
                    </a:solidFill>
                  </a:rPr>
                  <a:t/>
                </a:r>
                <a:br>
                  <a:rPr lang="ru-RU" b="1" dirty="0" smtClean="0">
                    <a:solidFill>
                      <a:srgbClr val="7030A0"/>
                    </a:solidFill>
                  </a:rPr>
                </a:br>
                <a14:m>
                  <m:oMath xmlns:m="http://schemas.openxmlformats.org/officeDocument/2006/math">
                    <m:r>
                      <a:rPr lang="ru-RU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			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𝐌𝐂𝟐𝟐𝐄𝟐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𝐌𝐂𝟏𝟖𝐄𝟐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𝐌𝐂𝟏𝟒𝐄𝟐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𝐌𝐂𝟏𝟎𝐄𝟐</m:t>
                    </m:r>
                  </m:oMath>
                </a14:m>
                <a:r>
                  <a:rPr lang="ru-RU" b="1" dirty="0" smtClean="0">
                    <a:solidFill>
                      <a:srgbClr val="7030A0"/>
                    </a:solidFill>
                  </a:rPr>
                  <a:t>.</a:t>
                </a:r>
              </a:p>
              <a:p>
                <a:pPr marL="180000" lvl="1" indent="0">
                  <a:buNone/>
                </a:pPr>
                <a:r>
                  <a:rPr lang="ru-RU" sz="2000" dirty="0" smtClean="0"/>
                  <a:t>Для оптимизации ДА Коллайдера область значений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выбиралась в диапазоне от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ru-RU" sz="2000" dirty="0" smtClean="0"/>
                  <a:t> до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  <a:endParaRPr lang="ru-RU" sz="2000" dirty="0" smtClean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605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8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BBC7D-A73B-4136-A9D9-F8A2743CCFFE}" type="slidenum">
              <a:rPr lang="ru-RU" smtClean="0"/>
              <a:pPr/>
              <a:t>8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174625"/>
            <a:r>
              <a:rPr lang="ru-RU" dirty="0" smtClean="0"/>
              <a:t>Версия № </a:t>
            </a:r>
            <a:r>
              <a:rPr lang="en-US" dirty="0" smtClean="0"/>
              <a:t>9</a:t>
            </a:r>
            <a:r>
              <a:rPr lang="ru-RU" dirty="0" smtClean="0"/>
              <a:t> (Продолж.)</a:t>
            </a:r>
            <a:br>
              <a:rPr lang="ru-RU" dirty="0" smtClean="0"/>
            </a:br>
            <a:r>
              <a:rPr lang="ru-RU" dirty="0" smtClean="0"/>
              <a:t>Рабочая точка 9,44/9,44. Найденный результат оптимальной настройки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</p:spPr>
            <p:txBody>
              <a:bodyPr/>
              <a:lstStyle/>
              <a:p>
                <a:pPr marL="180000" indent="0"/>
                <a:r>
                  <a:rPr lang="ru-RU" sz="2000" dirty="0" smtClean="0"/>
                  <a:t>Найденная оптимальная настройка по </a:t>
                </a:r>
                <a:r>
                  <a:rPr lang="ru-RU" dirty="0"/>
                  <a:t>семействам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ru-RU" dirty="0" smtClean="0"/>
                  <a:t>:</a:t>
                </a:r>
                <a:endParaRPr lang="en-US" dirty="0" smtClean="0"/>
              </a:p>
              <a:p>
                <a:pPr marL="18000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=−4,65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=−9,4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=−9,2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−8,25 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ru-RU" dirty="0" smtClean="0"/>
              </a:p>
              <a:p>
                <a:pPr marL="180000" indent="0"/>
                <a:r>
                  <a:rPr lang="ru-RU" dirty="0" smtClean="0"/>
                  <a:t>обеспечивает диапазон значений ДА Коллайдера:</a:t>
                </a:r>
                <a:endParaRPr lang="en-US" dirty="0" smtClean="0"/>
              </a:p>
              <a:p>
                <a:pPr marL="18000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70 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 мм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∙мрад≤</m:t>
                      </m:r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≤81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мрад,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мм∙мрад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180000" indent="0"/>
                <a:endParaRPr lang="ru-RU" sz="2000" dirty="0"/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605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4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Рабочее совещание ИЯФ — ОИЯИ по проекту Коллайдера NICA, ОИЯИ, г. Дубна, Россия 24-25 декабря 2018 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6BBC7D-A73B-4136-A9D9-F8A2743CCFFE}" type="slidenum">
              <a:rPr lang="ru-RU" smtClean="0"/>
              <a:pPr/>
              <a:t>9</a:t>
            </a:fld>
            <a:r>
              <a:rPr lang="en-US" dirty="0" smtClean="0"/>
              <a:t>/15</a:t>
            </a:r>
            <a:endParaRPr lang="ru-RU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174625"/>
            <a:r>
              <a:rPr lang="ru-RU" dirty="0" smtClean="0"/>
              <a:t>Версия № </a:t>
            </a:r>
            <a:r>
              <a:rPr lang="en-US" dirty="0" smtClean="0"/>
              <a:t>9</a:t>
            </a:r>
            <a:r>
              <a:rPr lang="ru-RU" dirty="0" smtClean="0"/>
              <a:t> (Продолж.)</a:t>
            </a:r>
            <a:br>
              <a:rPr lang="ru-RU" dirty="0" smtClean="0"/>
            </a:br>
            <a:r>
              <a:rPr lang="ru-RU" dirty="0" smtClean="0"/>
              <a:t>Рабочая точка 9,44/9,44. Начальный фазовый портрет</a:t>
            </a:r>
            <a:endParaRPr lang="ru-RU" sz="20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80000" indent="0"/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" y="1080000"/>
            <a:ext cx="8035200" cy="5030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1143337"/>
            <a:ext cx="2577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5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</a:rPr>
              <a:t>0000 частиц</a:t>
            </a:r>
            <a:br>
              <a:rPr lang="ru-RU" sz="2000" b="1" dirty="0" smtClean="0">
                <a:solidFill>
                  <a:srgbClr val="0000FF"/>
                </a:solidFill>
                <a:latin typeface="+mn-lt"/>
              </a:rPr>
            </a:br>
            <a:r>
              <a:rPr lang="ru-RU" sz="2000" b="1" dirty="0" smtClean="0">
                <a:latin typeface="+mn-lt"/>
              </a:rPr>
              <a:t>после 2000 оборотов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выжило 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2229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частиц</a:t>
            </a:r>
            <a:endParaRPr lang="ru-RU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82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6533</TotalTime>
  <Words>694</Words>
  <Application>Microsoft Office PowerPoint</Application>
  <PresentationFormat>Экран (4:3)</PresentationFormat>
  <Paragraphs>128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Times New Roman</vt:lpstr>
      <vt:lpstr>Cambria Math</vt:lpstr>
      <vt:lpstr>Arial</vt:lpstr>
      <vt:lpstr>Оформление по умолчанию</vt:lpstr>
      <vt:lpstr>Допуски на качество поля магнитов Коллайдера. Динамическая апертура Коллайдера — оптимизация, результаты</vt:lpstr>
      <vt:lpstr>Предложение ИЯФ </vt:lpstr>
      <vt:lpstr>Предложение ИЯФ (Продолж.) Версия № 9</vt:lpstr>
      <vt:lpstr>Предложение ИЯФ (Продолж.) Версия № 9, рабочая точка 9,44/9,44</vt:lpstr>
      <vt:lpstr>Предложение ИЯФ (Продолж.) Версия № 9, рабочая точка 9,44/9,44</vt:lpstr>
      <vt:lpstr>Предложение ИЯФ (Продолж.) Версия № 9, рабочие точки: 9,44/9,44 и 9,1/9,1</vt:lpstr>
      <vt:lpstr>Версия № 9 </vt:lpstr>
      <vt:lpstr>Версия № 9 (Продолж.) Рабочая точка 9,44/9,44. Найденный результат оптимальной настройки</vt:lpstr>
      <vt:lpstr>Версия № 9 (Продолж.) Рабочая точка 9,44/9,44. Начальный фазовый портрет</vt:lpstr>
      <vt:lpstr>Версия № 9 (Продолж.) Рабочая точка 9,44/9,44. Найденная настройка</vt:lpstr>
      <vt:lpstr>Версия № 9 (Продолж.) Рабочая точка 9,1/9,1. Начальный фазовый портрет</vt:lpstr>
      <vt:lpstr>Версия № 9 (Продолж.) Рабочая точка 9,1/9,1. Найденная настройка</vt:lpstr>
      <vt:lpstr>Версия № 9, Допуски на качество поля магнитов Коллайдера.</vt:lpstr>
      <vt:lpstr>Версия № 9, Допуски на качество поля магнитов Коллайдера. (Продолж.)</vt:lpstr>
      <vt:lpstr>Презентация PowerPoint</vt:lpstr>
    </vt:vector>
  </TitlesOfParts>
  <Company>Wooster &amp; Co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Допуски на качество поля магнитов Коллайдера. Динамическая апертура Коллайдера — оптимизация, результаты</dc:title>
  <dc:creator>Philippov, A.V.</dc:creator>
  <cp:keywords>NICA project; Collider dynamic aperture</cp:keywords>
  <cp:lastModifiedBy>Philippov, A.V.</cp:lastModifiedBy>
  <cp:revision>601</cp:revision>
  <dcterms:created xsi:type="dcterms:W3CDTF">2009-02-14T10:26:22Z</dcterms:created>
  <dcterms:modified xsi:type="dcterms:W3CDTF">2018-12-24T09:19:09Z</dcterms:modified>
</cp:coreProperties>
</file>