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13"/>
  </p:notesMasterIdLst>
  <p:sldIdLst>
    <p:sldId id="256" r:id="rId2"/>
    <p:sldId id="261" r:id="rId3"/>
    <p:sldId id="262" r:id="rId4"/>
    <p:sldId id="269" r:id="rId5"/>
    <p:sldId id="260" r:id="rId6"/>
    <p:sldId id="263" r:id="rId7"/>
    <p:sldId id="264" r:id="rId8"/>
    <p:sldId id="265" r:id="rId9"/>
    <p:sldId id="266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857A-C5CA-49AB-96F9-3EB4519D1AA4}" type="datetimeFigureOut">
              <a:rPr lang="ru-RU" smtClean="0"/>
              <a:t>24.12.2018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2EC1-B8B5-43D0-93DE-C51D57FAB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6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7479EF-2D11-48A8-9071-3F2D4134FDB8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413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1254-EFB8-4EB1-9D21-3AD28EBFACA4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8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DAA1-3267-46D3-94FA-447B3350CAB6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9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8A79-FAF2-4F46-9A3B-1D1AA9AE27FB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1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AADF4A-295C-4557-8504-1041BABD537D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59414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8570-B46E-41E0-B0FF-3A30BF299E4E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4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A1D-CF28-4E63-8DFE-4FAEEE5D804B}" type="datetime1">
              <a:rPr lang="ru-RU" smtClean="0"/>
              <a:t>24.12.2018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3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69EF-99B5-4295-A87D-F8B63F901CCA}" type="datetime1">
              <a:rPr lang="ru-RU" smtClean="0"/>
              <a:t>24.12.2018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7C-4502-4600-80DD-E5CDC7AEB3B9}" type="datetime1">
              <a:rPr lang="ru-RU" smtClean="0"/>
              <a:t>24.12.2018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100A2162-45DB-4476-9FAA-809CC4DA03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490" y="99927"/>
            <a:ext cx="7964372" cy="51521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958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552C29-40A7-4DD1-95A1-62D1F2AFFBE7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659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4B1ADE-3FE0-41BB-A6CC-0F047942698D}" type="datetime1">
              <a:rPr lang="ru-RU" smtClean="0"/>
              <a:t>24.12.2018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24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E1CDE11-C7B1-4567-812E-CAE4437C0BC7}" type="datetime1">
              <a:rPr lang="ru-RU" smtClean="0"/>
              <a:t>24.12.2018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Динамика охлаждения интенсивного ионного пучка.      Денисов А.П.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FF5BF9B-B049-4BD0-AD20-B8D9FDCC62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268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83489-D64F-4254-9E57-9EC1B191F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1206416"/>
          </a:xfrm>
        </p:spPr>
        <p:txBody>
          <a:bodyPr/>
          <a:lstStyle/>
          <a:p>
            <a:r>
              <a:rPr lang="ru-RU" sz="3200" dirty="0"/>
              <a:t>Динамика охлаждения интенсивного ионного пучка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2B1D64-5D03-4F73-BB6F-446702EA5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347" y="4731391"/>
            <a:ext cx="6270922" cy="655075"/>
          </a:xfrm>
        </p:spPr>
        <p:txBody>
          <a:bodyPr>
            <a:normAutofit lnSpcReduction="10000"/>
          </a:bodyPr>
          <a:lstStyle/>
          <a:p>
            <a:pPr algn="r"/>
            <a:r>
              <a:rPr lang="ru-RU" u="sng" dirty="0"/>
              <a:t>Докладчик</a:t>
            </a:r>
            <a:r>
              <a:rPr lang="ru-RU" dirty="0"/>
              <a:t>:</a:t>
            </a:r>
          </a:p>
          <a:p>
            <a:pPr algn="r"/>
            <a:r>
              <a:rPr lang="ru-RU" dirty="0"/>
              <a:t>Денисов Андрей</a:t>
            </a:r>
          </a:p>
        </p:txBody>
      </p:sp>
    </p:spTree>
    <p:extLst>
      <p:ext uri="{BB962C8B-B14F-4D97-AF65-F5344CB8AC3E}">
        <p14:creationId xmlns:p14="http://schemas.microsoft.com/office/powerpoint/2010/main" val="2978895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605E001-909E-43DF-9E60-5AD7B4C8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10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D90E7D-631E-4CCF-85F8-7B949F70C9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Охлаждение во время накопления ионного пучка</a:t>
            </a:r>
            <a:r>
              <a:rPr lang="en-US" dirty="0"/>
              <a:t> (</a:t>
            </a:r>
            <a:r>
              <a:rPr lang="ru-RU" dirty="0"/>
              <a:t>2 </a:t>
            </a:r>
            <a:r>
              <a:rPr lang="en-US" dirty="0"/>
              <a:t>GeV / u)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C9626C-F86A-472D-813D-359F41232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76" y="1526555"/>
            <a:ext cx="7010400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55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6F7C997-54B3-4B54-B5AF-CFCCF531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11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D0CF88-AC1D-4FE9-AB73-2F95EFE28A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Дальнейшая работа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EFF87D-0D55-4D2E-9EBA-3B9E2C54FE7F}"/>
              </a:ext>
            </a:extLst>
          </p:cNvPr>
          <p:cNvSpPr/>
          <p:nvPr/>
        </p:nvSpPr>
        <p:spPr>
          <a:xfrm>
            <a:off x="784954" y="1000687"/>
            <a:ext cx="73179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Предполагается, что </a:t>
            </a:r>
            <a:r>
              <a:rPr lang="ru-RU" sz="1600" dirty="0" err="1"/>
              <a:t>внутрипучковое</a:t>
            </a:r>
            <a:r>
              <a:rPr lang="ru-RU" sz="1600" dirty="0"/>
              <a:t> рассеяние поможет охлаждать хвосты распределения</a:t>
            </a:r>
            <a:r>
              <a:rPr lang="en-US" sz="1600" dirty="0"/>
              <a:t> (</a:t>
            </a:r>
            <a:r>
              <a:rPr lang="ru-RU" sz="1600" dirty="0"/>
              <a:t>частицы с большими амплитудами колебаний).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Для дальнейших расчетов необходимо знать: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/>
              <a:t>Режимы инжекции (время между впуском новых частиц, планируется ли охлаждение во время накопления)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/>
              <a:t>Параметры оптики ионного пучка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/>
              <a:t>Учёт других эффектов (</a:t>
            </a:r>
            <a:r>
              <a:rPr lang="en-US" sz="1600" dirty="0"/>
              <a:t>beam-beam, </a:t>
            </a:r>
            <a:r>
              <a:rPr lang="ru-RU" sz="1600" dirty="0"/>
              <a:t>пространственный заряд, стохастическое охлаждение)</a:t>
            </a:r>
          </a:p>
        </p:txBody>
      </p:sp>
    </p:spTree>
    <p:extLst>
      <p:ext uri="{BB962C8B-B14F-4D97-AF65-F5344CB8AC3E}">
        <p14:creationId xmlns:p14="http://schemas.microsoft.com/office/powerpoint/2010/main" val="167855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9DAF337-8B78-4213-9E55-F5000324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2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DDD46A-DB08-4AFF-9AE2-0773093854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Электронное охлаждение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2BA6F-97DA-4662-9917-5FABCDBEF73B}"/>
                  </a:ext>
                </a:extLst>
              </p:cNvPr>
              <p:cNvSpPr txBox="1"/>
              <p:nvPr/>
            </p:nvSpPr>
            <p:spPr>
              <a:xfrm>
                <a:off x="843093" y="1681992"/>
                <a:ext cx="3323539" cy="737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𝑒𝑓𝑓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lit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2BA6F-97DA-4662-9917-5FABCDBEF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93" y="1681992"/>
                <a:ext cx="3323539" cy="7377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FF3B66D-BC29-41E6-B602-24909EC281A1}"/>
              </a:ext>
            </a:extLst>
          </p:cNvPr>
          <p:cNvSpPr txBox="1"/>
          <p:nvPr/>
        </p:nvSpPr>
        <p:spPr>
          <a:xfrm>
            <a:off x="796954" y="989901"/>
            <a:ext cx="814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Сила трения, действующая на ионы со стороны электронного пучка (в СО пучка)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1BC760F-5A8E-4553-9AE3-33917FFF8098}"/>
              </a:ext>
            </a:extLst>
          </p:cNvPr>
          <p:cNvGrpSpPr/>
          <p:nvPr/>
        </p:nvGrpSpPr>
        <p:grpSpPr>
          <a:xfrm>
            <a:off x="2261070" y="2941176"/>
            <a:ext cx="4932633" cy="3246216"/>
            <a:chOff x="853126" y="2978091"/>
            <a:chExt cx="4932633" cy="3246216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A1EE53B3-B666-4A6D-B5C2-586A8435F1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126" y="2978091"/>
              <a:ext cx="4932633" cy="3039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Прямоугольник 6">
                  <a:extLst>
                    <a:ext uri="{FF2B5EF4-FFF2-40B4-BE49-F238E27FC236}">
                      <a16:creationId xmlns:a16="http://schemas.microsoft.com/office/drawing/2014/main" id="{69C98DFD-45AE-4F44-A07A-2580A4819ED1}"/>
                    </a:ext>
                  </a:extLst>
                </p:cNvPr>
                <p:cNvSpPr/>
                <p:nvPr/>
              </p:nvSpPr>
              <p:spPr>
                <a:xfrm>
                  <a:off x="5233905" y="5832725"/>
                  <a:ext cx="4398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7" name="Прямоугольник 6">
                  <a:extLst>
                    <a:ext uri="{FF2B5EF4-FFF2-40B4-BE49-F238E27FC236}">
                      <a16:creationId xmlns:a16="http://schemas.microsoft.com/office/drawing/2014/main" id="{69C98DFD-45AE-4F44-A07A-2580A4819ED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3905" y="5832725"/>
                  <a:ext cx="439800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Прямоугольник 8">
                  <a:extLst>
                    <a:ext uri="{FF2B5EF4-FFF2-40B4-BE49-F238E27FC236}">
                      <a16:creationId xmlns:a16="http://schemas.microsoft.com/office/drawing/2014/main" id="{30AE15A6-72D9-440A-9409-B3CF682346CC}"/>
                    </a:ext>
                  </a:extLst>
                </p:cNvPr>
                <p:cNvSpPr/>
                <p:nvPr/>
              </p:nvSpPr>
              <p:spPr>
                <a:xfrm>
                  <a:off x="1376367" y="5832725"/>
                  <a:ext cx="672556" cy="391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9" name="Прямоугольник 8">
                  <a:extLst>
                    <a:ext uri="{FF2B5EF4-FFF2-40B4-BE49-F238E27FC236}">
                      <a16:creationId xmlns:a16="http://schemas.microsoft.com/office/drawing/2014/main" id="{30AE15A6-72D9-440A-9409-B3CF682346C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6367" y="5832725"/>
                  <a:ext cx="672556" cy="391582"/>
                </a:xfrm>
                <a:prstGeom prst="rect">
                  <a:avLst/>
                </a:prstGeom>
                <a:blipFill>
                  <a:blip r:embed="rId5"/>
                  <a:stretch>
                    <a:fillRect b="-937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2EF840B4-7E48-474B-A5B9-23C581DC7718}"/>
                </a:ext>
              </a:extLst>
            </p:cNvPr>
            <p:cNvCxnSpPr>
              <a:cxnSpLocks/>
            </p:cNvCxnSpPr>
            <p:nvPr/>
          </p:nvCxnSpPr>
          <p:spPr>
            <a:xfrm>
              <a:off x="1619075" y="3214224"/>
              <a:ext cx="0" cy="25670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Прямоугольник 13">
                  <a:extLst>
                    <a:ext uri="{FF2B5EF4-FFF2-40B4-BE49-F238E27FC236}">
                      <a16:creationId xmlns:a16="http://schemas.microsoft.com/office/drawing/2014/main" id="{9EE01A89-78BB-4C28-96AD-192571478C05}"/>
                    </a:ext>
                  </a:extLst>
                </p:cNvPr>
                <p:cNvSpPr/>
                <p:nvPr/>
              </p:nvSpPr>
              <p:spPr>
                <a:xfrm>
                  <a:off x="4519671" y="4680414"/>
                  <a:ext cx="714234" cy="685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4" name="Прямоугольник 13">
                  <a:extLst>
                    <a:ext uri="{FF2B5EF4-FFF2-40B4-BE49-F238E27FC236}">
                      <a16:creationId xmlns:a16="http://schemas.microsoft.com/office/drawing/2014/main" id="{9EE01A89-78BB-4C28-96AD-192571478C0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9671" y="4680414"/>
                  <a:ext cx="714234" cy="6857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25D22E1-99F2-4BC1-B443-7F0C233DE575}"/>
              </a:ext>
            </a:extLst>
          </p:cNvPr>
          <p:cNvSpPr/>
          <p:nvPr/>
        </p:nvSpPr>
        <p:spPr>
          <a:xfrm>
            <a:off x="4727387" y="1825779"/>
            <a:ext cx="39344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/>
              <a:t>(эмпирическая формула В.В. </a:t>
            </a:r>
            <a:r>
              <a:rPr lang="ru-RU" sz="1600" dirty="0" err="1"/>
              <a:t>Пархомчука</a:t>
            </a:r>
            <a:r>
              <a:rPr lang="ru-R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976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044ECD6-4891-4416-BA46-4F216917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3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AEFFA9-9AF3-42C5-A05D-EC9F69AFA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Инжекция новых частиц в охлажденный пучок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2564FB0D-E337-4075-96E4-A684276AB6EC}"/>
                  </a:ext>
                </a:extLst>
              </p:cNvPr>
              <p:cNvSpPr/>
              <p:nvPr/>
            </p:nvSpPr>
            <p:spPr>
              <a:xfrm>
                <a:off x="1009479" y="861335"/>
                <a:ext cx="5227328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Эксперимент по охлаждению ионов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+54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в </a:t>
                </a:r>
                <a:r>
                  <a:rPr lang="en-US" dirty="0"/>
                  <a:t>LEIR</a:t>
                </a:r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2564FB0D-E337-4075-96E4-A684276AB6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479" y="861335"/>
                <a:ext cx="5227328" cy="372410"/>
              </a:xfrm>
              <a:prstGeom prst="rect">
                <a:avLst/>
              </a:prstGeom>
              <a:blipFill>
                <a:blip r:embed="rId2"/>
                <a:stretch>
                  <a:fillRect l="-1050" t="-655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889BEEC9-E900-4D33-BD29-C9F68832823C}"/>
              </a:ext>
            </a:extLst>
          </p:cNvPr>
          <p:cNvGrpSpPr/>
          <p:nvPr/>
        </p:nvGrpSpPr>
        <p:grpSpPr>
          <a:xfrm>
            <a:off x="1048644" y="1479937"/>
            <a:ext cx="7761207" cy="2709021"/>
            <a:chOff x="1048644" y="1225323"/>
            <a:chExt cx="7761207" cy="2709021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2DAC5967-B51A-4904-A01C-DFB0D07ED79B}"/>
                </a:ext>
              </a:extLst>
            </p:cNvPr>
            <p:cNvGrpSpPr/>
            <p:nvPr/>
          </p:nvGrpSpPr>
          <p:grpSpPr>
            <a:xfrm>
              <a:off x="1098786" y="1476859"/>
              <a:ext cx="6838801" cy="2342179"/>
              <a:chOff x="1207843" y="949953"/>
              <a:chExt cx="7416019" cy="2539867"/>
            </a:xfrm>
          </p:grpSpPr>
          <p:pic>
            <p:nvPicPr>
              <p:cNvPr id="22" name="Picture 4">
                <a:extLst>
                  <a:ext uri="{FF2B5EF4-FFF2-40B4-BE49-F238E27FC236}">
                    <a16:creationId xmlns:a16="http://schemas.microsoft.com/office/drawing/2014/main" id="{D1FAC14E-5D7C-4DE5-80C9-EEEB2464E8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6576" y="949953"/>
                <a:ext cx="3487286" cy="2539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Рисунок 5">
                <a:extLst>
                  <a:ext uri="{FF2B5EF4-FFF2-40B4-BE49-F238E27FC236}">
                    <a16:creationId xmlns:a16="http://schemas.microsoft.com/office/drawing/2014/main" id="{8DEAECA5-463D-4F8B-AEC5-6556745EC3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7843" y="949954"/>
                <a:ext cx="3471833" cy="2539866"/>
              </a:xfrm>
              <a:prstGeom prst="rect">
                <a:avLst/>
              </a:prstGeom>
            </p:spPr>
          </p:pic>
        </p:grpSp>
        <p:sp>
          <p:nvSpPr>
            <p:cNvPr id="23" name="Стрелка: вниз 22">
              <a:extLst>
                <a:ext uri="{FF2B5EF4-FFF2-40B4-BE49-F238E27FC236}">
                  <a16:creationId xmlns:a16="http://schemas.microsoft.com/office/drawing/2014/main" id="{39D580A1-A9C0-425E-932C-23405687EC02}"/>
                </a:ext>
              </a:extLst>
            </p:cNvPr>
            <p:cNvSpPr/>
            <p:nvPr/>
          </p:nvSpPr>
          <p:spPr>
            <a:xfrm>
              <a:off x="8152082" y="1476859"/>
              <a:ext cx="149689" cy="2342179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E9BB3515-5780-4CDF-B9C3-E2F8135E875A}"/>
                </a:ext>
              </a:extLst>
            </p:cNvPr>
            <p:cNvSpPr/>
            <p:nvPr/>
          </p:nvSpPr>
          <p:spPr>
            <a:xfrm>
              <a:off x="8377168" y="3657345"/>
              <a:ext cx="40267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3.6</a:t>
              </a:r>
              <a:endParaRPr lang="ru-RU" sz="1200" dirty="0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F912251C-F03D-4071-BAF4-9663F1001D89}"/>
                </a:ext>
              </a:extLst>
            </p:cNvPr>
            <p:cNvSpPr/>
            <p:nvPr/>
          </p:nvSpPr>
          <p:spPr>
            <a:xfrm>
              <a:off x="8377168" y="1322970"/>
              <a:ext cx="2744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0</a:t>
              </a:r>
              <a:endParaRPr lang="ru-RU" sz="1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Прямоугольник 24">
                  <a:extLst>
                    <a:ext uri="{FF2B5EF4-FFF2-40B4-BE49-F238E27FC236}">
                      <a16:creationId xmlns:a16="http://schemas.microsoft.com/office/drawing/2014/main" id="{E536F248-6285-43E8-8018-AAB1DA5CD7AB}"/>
                    </a:ext>
                  </a:extLst>
                </p:cNvPr>
                <p:cNvSpPr/>
                <p:nvPr/>
              </p:nvSpPr>
              <p:spPr>
                <a:xfrm>
                  <a:off x="8377168" y="2437761"/>
                  <a:ext cx="43268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a14:m>
                  <a:r>
                    <a:rPr lang="en-US" sz="1400" dirty="0"/>
                    <a:t>, c</a:t>
                  </a:r>
                  <a:endParaRPr lang="ru-RU" sz="1400" dirty="0"/>
                </a:p>
              </p:txBody>
            </p:sp>
          </mc:Choice>
          <mc:Fallback xmlns="">
            <p:sp>
              <p:nvSpPr>
                <p:cNvPr id="25" name="Прямоугольник 24">
                  <a:extLst>
                    <a:ext uri="{FF2B5EF4-FFF2-40B4-BE49-F238E27FC236}">
                      <a16:creationId xmlns:a16="http://schemas.microsoft.com/office/drawing/2014/main" id="{E536F248-6285-43E8-8018-AAB1DA5CD7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7168" y="2437761"/>
                  <a:ext cx="432683" cy="307777"/>
                </a:xfrm>
                <a:prstGeom prst="rect">
                  <a:avLst/>
                </a:prstGeom>
                <a:blipFill>
                  <a:blip r:embed="rId5"/>
                  <a:stretch>
                    <a:fillRect t="-6000" r="-4225" b="-18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7892ECDD-66E7-45CA-8B83-57B30844F727}"/>
                </a:ext>
              </a:extLst>
            </p:cNvPr>
            <p:cNvGrpSpPr/>
            <p:nvPr/>
          </p:nvGrpSpPr>
          <p:grpSpPr>
            <a:xfrm>
              <a:off x="1048644" y="1225323"/>
              <a:ext cx="3348720" cy="276999"/>
              <a:chOff x="1048644" y="1225323"/>
              <a:chExt cx="3348720" cy="276999"/>
            </a:xfrm>
          </p:grpSpPr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3D694911-8836-41BF-B734-EBF37A2D6EF6}"/>
                  </a:ext>
                </a:extLst>
              </p:cNvPr>
              <p:cNvSpPr/>
              <p:nvPr/>
            </p:nvSpPr>
            <p:spPr>
              <a:xfrm>
                <a:off x="1048644" y="1225323"/>
                <a:ext cx="6527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/>
                  <a:t>-25 </a:t>
                </a:r>
                <a:r>
                  <a:rPr lang="ru-RU" sz="1200" dirty="0"/>
                  <a:t>мм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69109D21-71F2-4B54-A617-A103D08A2E63}"/>
                  </a:ext>
                </a:extLst>
              </p:cNvPr>
              <p:cNvSpPr/>
              <p:nvPr/>
            </p:nvSpPr>
            <p:spPr>
              <a:xfrm>
                <a:off x="3693325" y="1225323"/>
                <a:ext cx="7040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/>
                  <a:t>+</a:t>
                </a:r>
                <a:r>
                  <a:rPr lang="en-US" sz="1200" dirty="0"/>
                  <a:t>25 </a:t>
                </a:r>
                <a:r>
                  <a:rPr lang="ru-RU" sz="1200" dirty="0"/>
                  <a:t>мм</a:t>
                </a:r>
              </a:p>
            </p:txBody>
          </p:sp>
        </p:grp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F7A1155D-05CE-4222-9258-FDF228934DBE}"/>
                </a:ext>
              </a:extLst>
            </p:cNvPr>
            <p:cNvGrpSpPr/>
            <p:nvPr/>
          </p:nvGrpSpPr>
          <p:grpSpPr>
            <a:xfrm>
              <a:off x="4608756" y="1225323"/>
              <a:ext cx="3367773" cy="276999"/>
              <a:chOff x="4608756" y="1225323"/>
              <a:chExt cx="3367773" cy="276999"/>
            </a:xfrm>
          </p:grpSpPr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0E6A2C29-7A7A-425A-B0AE-E5B3A35E7A36}"/>
                  </a:ext>
                </a:extLst>
              </p:cNvPr>
              <p:cNvSpPr/>
              <p:nvPr/>
            </p:nvSpPr>
            <p:spPr>
              <a:xfrm>
                <a:off x="4608756" y="1225323"/>
                <a:ext cx="6527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/>
                  <a:t>-25 </a:t>
                </a:r>
                <a:r>
                  <a:rPr lang="ru-RU" sz="1200" dirty="0"/>
                  <a:t>мм</a:t>
                </a:r>
              </a:p>
            </p:txBody>
          </p:sp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4A5BC1C2-FBEA-4AD4-8A51-9BD477185D8E}"/>
                  </a:ext>
                </a:extLst>
              </p:cNvPr>
              <p:cNvSpPr/>
              <p:nvPr/>
            </p:nvSpPr>
            <p:spPr>
              <a:xfrm>
                <a:off x="7272490" y="1225323"/>
                <a:ext cx="70403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/>
                  <a:t>+</a:t>
                </a:r>
                <a:r>
                  <a:rPr lang="en-US" sz="1200" dirty="0"/>
                  <a:t>25 </a:t>
                </a:r>
                <a:r>
                  <a:rPr lang="ru-RU" sz="1200" dirty="0"/>
                  <a:t>мм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30F60757-3234-44EC-84E7-0B3190BE3B4E}"/>
                  </a:ext>
                </a:extLst>
              </p:cNvPr>
              <p:cNvSpPr/>
              <p:nvPr/>
            </p:nvSpPr>
            <p:spPr>
              <a:xfrm>
                <a:off x="1375015" y="4232827"/>
                <a:ext cx="242297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Размер пучка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1600" dirty="0"/>
                  <a:t>: 1</a:t>
                </a:r>
                <a:r>
                  <a:rPr lang="ru-RU" sz="1600" dirty="0"/>
                  <a:t>.9 см </a:t>
                </a:r>
              </a:p>
            </p:txBody>
          </p:sp>
        </mc:Choice>
        <mc:Fallback xmlns=""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30F60757-3234-44EC-84E7-0B3190BE3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015" y="4232827"/>
                <a:ext cx="2422971" cy="338554"/>
              </a:xfrm>
              <a:prstGeom prst="rect">
                <a:avLst/>
              </a:prstGeom>
              <a:blipFill>
                <a:blip r:embed="rId6"/>
                <a:stretch>
                  <a:fillRect l="-1511" t="-5357" r="-50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>
                <a:extLst>
                  <a:ext uri="{FF2B5EF4-FFF2-40B4-BE49-F238E27FC236}">
                    <a16:creationId xmlns:a16="http://schemas.microsoft.com/office/drawing/2014/main" id="{83B45847-0B08-431E-9541-FD446C8FE0E3}"/>
                  </a:ext>
                </a:extLst>
              </p:cNvPr>
              <p:cNvSpPr/>
              <p:nvPr/>
            </p:nvSpPr>
            <p:spPr>
              <a:xfrm>
                <a:off x="5118172" y="4232827"/>
                <a:ext cx="25431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Размер пучка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1600" dirty="0"/>
                  <a:t>: 1</a:t>
                </a:r>
                <a:r>
                  <a:rPr lang="ru-RU" sz="1600" dirty="0"/>
                  <a:t>.35 см </a:t>
                </a:r>
              </a:p>
            </p:txBody>
          </p:sp>
        </mc:Choice>
        <mc:Fallback xmlns="">
          <p:sp>
            <p:nvSpPr>
              <p:cNvPr id="31" name="Прямоугольник 30">
                <a:extLst>
                  <a:ext uri="{FF2B5EF4-FFF2-40B4-BE49-F238E27FC236}">
                    <a16:creationId xmlns:a16="http://schemas.microsoft.com/office/drawing/2014/main" id="{83B45847-0B08-431E-9541-FD446C8FE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172" y="4232827"/>
                <a:ext cx="2543197" cy="338554"/>
              </a:xfrm>
              <a:prstGeom prst="rect">
                <a:avLst/>
              </a:prstGeom>
              <a:blipFill>
                <a:blip r:embed="rId7"/>
                <a:stretch>
                  <a:fillRect l="-1439" t="-5357" r="-48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8E915FA-F809-4277-8530-042CDD2C2A23}"/>
              </a:ext>
            </a:extLst>
          </p:cNvPr>
          <p:cNvSpPr/>
          <p:nvPr/>
        </p:nvSpPr>
        <p:spPr>
          <a:xfrm>
            <a:off x="937980" y="4814366"/>
            <a:ext cx="78051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Во втором случае охлаждение ионов с большей амплитудой происходит медленней.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За счет ион-ионной релаксации</a:t>
            </a:r>
            <a:r>
              <a:rPr lang="en-US" dirty="0"/>
              <a:t> </a:t>
            </a:r>
            <a:r>
              <a:rPr lang="ru-RU" dirty="0"/>
              <a:t>разброс по импульсам новых инжектируемых частиц уменьшается, что повышает эффективность электронного охлаждения.</a:t>
            </a:r>
          </a:p>
        </p:txBody>
      </p:sp>
    </p:spTree>
    <p:extLst>
      <p:ext uri="{BB962C8B-B14F-4D97-AF65-F5344CB8AC3E}">
        <p14:creationId xmlns:p14="http://schemas.microsoft.com/office/powerpoint/2010/main" val="390647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044ECD6-4891-4416-BA46-4F216917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4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AEFFA9-9AF3-42C5-A05D-EC9F69AFAA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Инжекция новых частиц в охлажденный пучок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6DA6EE-3B5F-48CA-ADAB-6A307FD0BF50}"/>
                  </a:ext>
                </a:extLst>
              </p:cNvPr>
              <p:cNvSpPr txBox="1"/>
              <p:nvPr/>
            </p:nvSpPr>
            <p:spPr>
              <a:xfrm>
                <a:off x="796954" y="791486"/>
                <a:ext cx="7969618" cy="2342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Скорость охлаждения ионного пучка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∝1</m:t>
                    </m:r>
                    <m:r>
                      <m:rPr>
                        <m:lit/>
                      </m:rP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Если к уже охлажденным </a:t>
                </a:r>
                <a:r>
                  <a:rPr lang="en-US" dirty="0"/>
                  <a:t>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≈0</m:t>
                    </m:r>
                  </m:oMath>
                </a14:m>
                <a:r>
                  <a:rPr lang="en-US" dirty="0"/>
                  <a:t>) </a:t>
                </a:r>
                <a:r>
                  <a:rPr lang="ru-RU" dirty="0"/>
                  <a:t>частицам добавить </a:t>
                </a:r>
                <a:r>
                  <a:rPr lang="en-US" dirty="0"/>
                  <a:t>N </a:t>
                </a:r>
                <a:r>
                  <a:rPr lang="ru-RU" dirty="0"/>
                  <a:t>горячих частиц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)</a:t>
                </a:r>
                <a:r>
                  <a:rPr lang="en-US" dirty="0"/>
                  <a:t>, </a:t>
                </a:r>
                <a:endParaRPr lang="ru-RU" dirty="0"/>
              </a:p>
              <a:p>
                <a:r>
                  <a:rPr lang="ru-RU" dirty="0"/>
                  <a:t>то после выравнивания температур разброс по скоростям </a:t>
                </a:r>
              </a:p>
              <a:p>
                <a:r>
                  <a:rPr lang="ru-RU" dirty="0"/>
                  <a:t>уменьшится в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ru-RU" dirty="0"/>
                  <a:t> раз.</a:t>
                </a:r>
              </a:p>
              <a:p>
                <a:endParaRPr lang="ru-RU" dirty="0"/>
              </a:p>
              <a:p>
                <a:r>
                  <a:rPr lang="ru-RU" dirty="0"/>
                  <a:t>Скорость охлаждения возрастёт примерно в </a:t>
                </a:r>
                <a:r>
                  <a:rPr lang="en-US" dirty="0"/>
                  <a:t>3</a:t>
                </a:r>
                <a:r>
                  <a:rPr lang="ru-RU" dirty="0"/>
                  <a:t> раза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6DA6EE-3B5F-48CA-ADAB-6A307FD0B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54" y="791486"/>
                <a:ext cx="7969618" cy="2342180"/>
              </a:xfrm>
              <a:prstGeom prst="rect">
                <a:avLst/>
              </a:prstGeom>
              <a:blipFill>
                <a:blip r:embed="rId2"/>
                <a:stretch>
                  <a:fillRect l="-689" t="-1302" b="-3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1452CB3-CF0A-4DFD-AA74-C6D3D4BB282A}"/>
              </a:ext>
            </a:extLst>
          </p:cNvPr>
          <p:cNvGrpSpPr/>
          <p:nvPr/>
        </p:nvGrpSpPr>
        <p:grpSpPr>
          <a:xfrm>
            <a:off x="842229" y="3310009"/>
            <a:ext cx="4932633" cy="3246216"/>
            <a:chOff x="842229" y="3310009"/>
            <a:chExt cx="4932633" cy="3246216"/>
          </a:xfrm>
        </p:grpSpPr>
        <p:pic>
          <p:nvPicPr>
            <p:cNvPr id="13" name="Picture 4">
              <a:extLst>
                <a:ext uri="{FF2B5EF4-FFF2-40B4-BE49-F238E27FC236}">
                  <a16:creationId xmlns:a16="http://schemas.microsoft.com/office/drawing/2014/main" id="{AE48EAD0-CD42-464B-8011-11C1748DD4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229" y="3310009"/>
              <a:ext cx="4932633" cy="3039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Прямоугольник 13">
                  <a:extLst>
                    <a:ext uri="{FF2B5EF4-FFF2-40B4-BE49-F238E27FC236}">
                      <a16:creationId xmlns:a16="http://schemas.microsoft.com/office/drawing/2014/main" id="{CBECF55B-3C82-4CC1-93B0-649A470FEEED}"/>
                    </a:ext>
                  </a:extLst>
                </p:cNvPr>
                <p:cNvSpPr/>
                <p:nvPr/>
              </p:nvSpPr>
              <p:spPr>
                <a:xfrm>
                  <a:off x="5223008" y="6164643"/>
                  <a:ext cx="4398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4" name="Прямоугольник 13">
                  <a:extLst>
                    <a:ext uri="{FF2B5EF4-FFF2-40B4-BE49-F238E27FC236}">
                      <a16:creationId xmlns:a16="http://schemas.microsoft.com/office/drawing/2014/main" id="{CBECF55B-3C82-4CC1-93B0-649A470FEEE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3008" y="6164643"/>
                  <a:ext cx="439800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id="{3D14C1F2-D4EE-4F26-9251-F228C4A4FAB0}"/>
                    </a:ext>
                  </a:extLst>
                </p:cNvPr>
                <p:cNvSpPr/>
                <p:nvPr/>
              </p:nvSpPr>
              <p:spPr>
                <a:xfrm>
                  <a:off x="1365470" y="6164643"/>
                  <a:ext cx="672556" cy="3915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id="{3D14C1F2-D4EE-4F26-9251-F228C4A4FAB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5470" y="6164643"/>
                  <a:ext cx="672556" cy="391582"/>
                </a:xfrm>
                <a:prstGeom prst="rect">
                  <a:avLst/>
                </a:prstGeom>
                <a:blipFill>
                  <a:blip r:embed="rId5"/>
                  <a:stretch>
                    <a:fillRect b="-1093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302942CC-62B1-4207-B514-2B2E13D67C02}"/>
                </a:ext>
              </a:extLst>
            </p:cNvPr>
            <p:cNvCxnSpPr>
              <a:cxnSpLocks/>
            </p:cNvCxnSpPr>
            <p:nvPr/>
          </p:nvCxnSpPr>
          <p:spPr>
            <a:xfrm>
              <a:off x="1608178" y="3546142"/>
              <a:ext cx="0" cy="25670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Прямоугольник 16">
                  <a:extLst>
                    <a:ext uri="{FF2B5EF4-FFF2-40B4-BE49-F238E27FC236}">
                      <a16:creationId xmlns:a16="http://schemas.microsoft.com/office/drawing/2014/main" id="{F344DB9A-ADAB-4FFE-A0DE-276EAE6A70B5}"/>
                    </a:ext>
                  </a:extLst>
                </p:cNvPr>
                <p:cNvSpPr/>
                <p:nvPr/>
              </p:nvSpPr>
              <p:spPr>
                <a:xfrm>
                  <a:off x="4733730" y="4894886"/>
                  <a:ext cx="714234" cy="685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7" name="Прямоугольник 16">
                  <a:extLst>
                    <a:ext uri="{FF2B5EF4-FFF2-40B4-BE49-F238E27FC236}">
                      <a16:creationId xmlns:a16="http://schemas.microsoft.com/office/drawing/2014/main" id="{F344DB9A-ADAB-4FFE-A0DE-276EAE6A70B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3730" y="4894886"/>
                  <a:ext cx="714234" cy="6857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Стрелка: вниз 17">
              <a:extLst>
                <a:ext uri="{FF2B5EF4-FFF2-40B4-BE49-F238E27FC236}">
                  <a16:creationId xmlns:a16="http://schemas.microsoft.com/office/drawing/2014/main" id="{B6690064-CE55-4DB5-94A3-C94CBDF38B3B}"/>
                </a:ext>
              </a:extLst>
            </p:cNvPr>
            <p:cNvSpPr/>
            <p:nvPr/>
          </p:nvSpPr>
          <p:spPr>
            <a:xfrm>
              <a:off x="2754215" y="4370347"/>
              <a:ext cx="299378" cy="685765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Стрелка: вниз 18">
              <a:extLst>
                <a:ext uri="{FF2B5EF4-FFF2-40B4-BE49-F238E27FC236}">
                  <a16:creationId xmlns:a16="http://schemas.microsoft.com/office/drawing/2014/main" id="{6A969509-CE41-4E51-9179-C554E4322D03}"/>
                </a:ext>
              </a:extLst>
            </p:cNvPr>
            <p:cNvSpPr/>
            <p:nvPr/>
          </p:nvSpPr>
          <p:spPr>
            <a:xfrm>
              <a:off x="3752361" y="4894885"/>
              <a:ext cx="299378" cy="68576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Прямоугольник 19">
                  <a:extLst>
                    <a:ext uri="{FF2B5EF4-FFF2-40B4-BE49-F238E27FC236}">
                      <a16:creationId xmlns:a16="http://schemas.microsoft.com/office/drawing/2014/main" id="{7E1DAE79-0E9C-4C70-9EF2-7F0FED5FE353}"/>
                    </a:ext>
                  </a:extLst>
                </p:cNvPr>
                <p:cNvSpPr/>
                <p:nvPr/>
              </p:nvSpPr>
              <p:spPr>
                <a:xfrm>
                  <a:off x="3694929" y="4403826"/>
                  <a:ext cx="46275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0" name="Прямоугольник 19">
                  <a:extLst>
                    <a:ext uri="{FF2B5EF4-FFF2-40B4-BE49-F238E27FC236}">
                      <a16:creationId xmlns:a16="http://schemas.microsoft.com/office/drawing/2014/main" id="{7E1DAE79-0E9C-4C70-9EF2-7F0FED5FE35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94929" y="4403826"/>
                  <a:ext cx="462754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Прямоугольник 20">
                  <a:extLst>
                    <a:ext uri="{FF2B5EF4-FFF2-40B4-BE49-F238E27FC236}">
                      <a16:creationId xmlns:a16="http://schemas.microsoft.com/office/drawing/2014/main" id="{D09D545F-A221-46E2-9EF6-AED2AF273ED7}"/>
                    </a:ext>
                  </a:extLst>
                </p:cNvPr>
                <p:cNvSpPr/>
                <p:nvPr/>
              </p:nvSpPr>
              <p:spPr>
                <a:xfrm>
                  <a:off x="2551500" y="3858228"/>
                  <a:ext cx="7048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1" name="Прямоугольник 20">
                  <a:extLst>
                    <a:ext uri="{FF2B5EF4-FFF2-40B4-BE49-F238E27FC236}">
                      <a16:creationId xmlns:a16="http://schemas.microsoft.com/office/drawing/2014/main" id="{D09D545F-A221-46E2-9EF6-AED2AF273E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1500" y="3858228"/>
                  <a:ext cx="704808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1004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686272-DC45-49FE-88E6-7A49460C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5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508792-A1BB-46E4-85DB-AAF73EBCD5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Оценка времен охлаждения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FB913BF-C40E-45C8-9BC6-2FDF22FBEEA3}"/>
                  </a:ext>
                </a:extLst>
              </p:cNvPr>
              <p:cNvSpPr txBox="1"/>
              <p:nvPr/>
            </p:nvSpPr>
            <p:spPr>
              <a:xfrm>
                <a:off x="943761" y="1681992"/>
                <a:ext cx="3003130" cy="6850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Λ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FB913BF-C40E-45C8-9BC6-2FDF22FBE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761" y="1681992"/>
                <a:ext cx="3003130" cy="685059"/>
              </a:xfrm>
              <a:prstGeom prst="rect">
                <a:avLst/>
              </a:prstGeom>
              <a:blipFill>
                <a:blip r:embed="rId2"/>
                <a:stretch>
                  <a:fillRect b="-8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BDC108-D4B8-4146-B5D4-A8EED14FD51A}"/>
                  </a:ext>
                </a:extLst>
              </p:cNvPr>
              <p:cNvSpPr txBox="1"/>
              <p:nvPr/>
            </p:nvSpPr>
            <p:spPr>
              <a:xfrm>
                <a:off x="943761" y="5395472"/>
                <a:ext cx="3805529" cy="709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  <m:sup>
                                      <m:r>
                                        <a:rPr lang="ru-RU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Λ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BDC108-D4B8-4146-B5D4-A8EED14FD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761" y="5395472"/>
                <a:ext cx="3805529" cy="709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D274270-AB26-477E-9CA7-9BC95E3FC58D}"/>
              </a:ext>
            </a:extLst>
          </p:cNvPr>
          <p:cNvSpPr/>
          <p:nvPr/>
        </p:nvSpPr>
        <p:spPr>
          <a:xfrm>
            <a:off x="843093" y="1097297"/>
            <a:ext cx="682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Характерное время охлаждения электронным пучком (в СО пучка)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B4D30A2-967B-4D6D-AA8A-FCFC22E4D1C5}"/>
              </a:ext>
            </a:extLst>
          </p:cNvPr>
          <p:cNvSpPr/>
          <p:nvPr/>
        </p:nvSpPr>
        <p:spPr>
          <a:xfrm>
            <a:off x="843093" y="3254773"/>
            <a:ext cx="7412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Характерное время релаксации температуру между ионами (в СО пучка)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B7554EE-5D8A-4E10-9CA3-8AF5A0F1F447}"/>
                  </a:ext>
                </a:extLst>
              </p:cNvPr>
              <p:cNvSpPr txBox="1"/>
              <p:nvPr/>
            </p:nvSpPr>
            <p:spPr>
              <a:xfrm>
                <a:off x="943761" y="4008391"/>
                <a:ext cx="2160271" cy="9135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B7554EE-5D8A-4E10-9CA3-8AF5A0F1F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761" y="4008391"/>
                <a:ext cx="2160271" cy="9135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61094C0-E6D3-41DA-9986-D5CE6EE2A3A0}"/>
              </a:ext>
            </a:extLst>
          </p:cNvPr>
          <p:cNvSpPr/>
          <p:nvPr/>
        </p:nvSpPr>
        <p:spPr>
          <a:xfrm>
            <a:off x="3532901" y="4097666"/>
            <a:ext cx="476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Приближенное описание диффузии импульса </a:t>
            </a:r>
          </a:p>
          <a:p>
            <a:r>
              <a:rPr lang="ru-RU" dirty="0"/>
              <a:t>в ионном пучке</a:t>
            </a:r>
          </a:p>
        </p:txBody>
      </p:sp>
    </p:spTree>
    <p:extLst>
      <p:ext uri="{BB962C8B-B14F-4D97-AF65-F5344CB8AC3E}">
        <p14:creationId xmlns:p14="http://schemas.microsoft.com/office/powerpoint/2010/main" val="179914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C686272-DC45-49FE-88E6-7A49460C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6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508792-A1BB-46E4-85DB-AAF73EBCD5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Оценка времен охлаждения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876CD884-259C-4304-9986-83F861FFF5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8762326"/>
                  </p:ext>
                </p:extLst>
              </p:nvPr>
            </p:nvGraphicFramePr>
            <p:xfrm>
              <a:off x="1104551" y="976393"/>
              <a:ext cx="7317995" cy="2373313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2460771">
                      <a:extLst>
                        <a:ext uri="{9D8B030D-6E8A-4147-A177-3AD203B41FA5}">
                          <a16:colId xmlns:a16="http://schemas.microsoft.com/office/drawing/2014/main" val="833491935"/>
                        </a:ext>
                      </a:extLst>
                    </a:gridCol>
                    <a:gridCol w="1224792">
                      <a:extLst>
                        <a:ext uri="{9D8B030D-6E8A-4147-A177-3AD203B41FA5}">
                          <a16:colId xmlns:a16="http://schemas.microsoft.com/office/drawing/2014/main" val="3333564300"/>
                        </a:ext>
                      </a:extLst>
                    </a:gridCol>
                    <a:gridCol w="1191237">
                      <a:extLst>
                        <a:ext uri="{9D8B030D-6E8A-4147-A177-3AD203B41FA5}">
                          <a16:colId xmlns:a16="http://schemas.microsoft.com/office/drawing/2014/main" val="167928270"/>
                        </a:ext>
                      </a:extLst>
                    </a:gridCol>
                    <a:gridCol w="1249960">
                      <a:extLst>
                        <a:ext uri="{9D8B030D-6E8A-4147-A177-3AD203B41FA5}">
                          <a16:colId xmlns:a16="http://schemas.microsoft.com/office/drawing/2014/main" val="3136813088"/>
                        </a:ext>
                      </a:extLst>
                    </a:gridCol>
                    <a:gridCol w="1191235">
                      <a:extLst>
                        <a:ext uri="{9D8B030D-6E8A-4147-A177-3AD203B41FA5}">
                          <a16:colId xmlns:a16="http://schemas.microsoft.com/office/drawing/2014/main" val="14629416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E, GeV / u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2.0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3.0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4.5</a:t>
                          </a:r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0597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55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833267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\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𝑚𝑟𝑎𝑑</m:t>
                              </m:r>
                            </m:oMath>
                          </a14:m>
                          <a:r>
                            <a:rPr lang="en-US" dirty="0"/>
                            <a:t> (unnormalized)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 \ 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95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 \ 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81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 \ 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85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1.1 \ 0.75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471453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Ions per bunch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2∙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2∙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2.4∙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2.3∙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399892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</a:t>
                          </a:r>
                          <a:r>
                            <a:rPr lang="ru-RU" dirty="0"/>
                            <a:t>с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160</a:t>
                          </a:r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2370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</a:t>
                          </a:r>
                          <a:r>
                            <a:rPr lang="ru-RU" dirty="0"/>
                            <a:t>с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0.05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149312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876CD884-259C-4304-9986-83F861FFF5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8762326"/>
                  </p:ext>
                </p:extLst>
              </p:nvPr>
            </p:nvGraphicFramePr>
            <p:xfrm>
              <a:off x="1104551" y="976393"/>
              <a:ext cx="7317995" cy="2373313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2460771">
                      <a:extLst>
                        <a:ext uri="{9D8B030D-6E8A-4147-A177-3AD203B41FA5}">
                          <a16:colId xmlns:a16="http://schemas.microsoft.com/office/drawing/2014/main" val="833491935"/>
                        </a:ext>
                      </a:extLst>
                    </a:gridCol>
                    <a:gridCol w="1224792">
                      <a:extLst>
                        <a:ext uri="{9D8B030D-6E8A-4147-A177-3AD203B41FA5}">
                          <a16:colId xmlns:a16="http://schemas.microsoft.com/office/drawing/2014/main" val="3333564300"/>
                        </a:ext>
                      </a:extLst>
                    </a:gridCol>
                    <a:gridCol w="1191237">
                      <a:extLst>
                        <a:ext uri="{9D8B030D-6E8A-4147-A177-3AD203B41FA5}">
                          <a16:colId xmlns:a16="http://schemas.microsoft.com/office/drawing/2014/main" val="167928270"/>
                        </a:ext>
                      </a:extLst>
                    </a:gridCol>
                    <a:gridCol w="1249960">
                      <a:extLst>
                        <a:ext uri="{9D8B030D-6E8A-4147-A177-3AD203B41FA5}">
                          <a16:colId xmlns:a16="http://schemas.microsoft.com/office/drawing/2014/main" val="3136813088"/>
                        </a:ext>
                      </a:extLst>
                    </a:gridCol>
                    <a:gridCol w="1191235">
                      <a:extLst>
                        <a:ext uri="{9D8B030D-6E8A-4147-A177-3AD203B41FA5}">
                          <a16:colId xmlns:a16="http://schemas.microsoft.com/office/drawing/2014/main" val="14629416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E, GeV / u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2.0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3.0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4.5</a:t>
                          </a:r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80597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101639" r="-197525" b="-4442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55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83326755"/>
                      </a:ext>
                    </a:extLst>
                  </a:tr>
                  <a:tr h="51911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144706" r="-197525" b="-21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 \ 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95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 \ 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81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1 \ 0</a:t>
                          </a:r>
                          <a:r>
                            <a:rPr lang="en-US" dirty="0"/>
                            <a:t>.</a:t>
                          </a:r>
                          <a:r>
                            <a:rPr lang="ru-RU" dirty="0"/>
                            <a:t>85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1.1 \ 0.75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471453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Ions per bunch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995" t="-340984" r="-297015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10256" t="-340984" r="-206154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90244" t="-340984" r="-96098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12755" t="-340984" r="-510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99892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440984" r="-197525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160</a:t>
                          </a:r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2370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t="-540984" r="-197525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0.05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  <a:endParaRPr lang="ru-RU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  <a:endParaRPr lang="ru-RU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1493122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466D5FE-1B0F-40B3-B7B5-D94C5A5C1C8B}"/>
                  </a:ext>
                </a:extLst>
              </p:cNvPr>
              <p:cNvSpPr/>
              <p:nvPr/>
            </p:nvSpPr>
            <p:spPr>
              <a:xfrm>
                <a:off x="1104550" y="3735009"/>
                <a:ext cx="7317995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Времена ион-ионной релаксации много меньше времен электронного охлаждения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Если число новых частиц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ru-RU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(</a:t>
                </a:r>
                <a:r>
                  <a:rPr lang="ru-RU" sz="1600" dirty="0"/>
                  <a:t>число частиц в имеющемся пучке), то результирующая температура будет много меньше температуры инжектируемых частиц.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После ион-ионной релаксации, разброс по импульсам в ионном пучке мал, поэтому скорость электронного охлаждения будет выше, чем  если бы необходимо было охлаждать отдельно новую порцию ионов.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466D5FE-1B0F-40B3-B7B5-D94C5A5C1C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550" y="3735009"/>
                <a:ext cx="7317995" cy="2554545"/>
              </a:xfrm>
              <a:prstGeom prst="rect">
                <a:avLst/>
              </a:prstGeom>
              <a:blipFill>
                <a:blip r:embed="rId3"/>
                <a:stretch>
                  <a:fillRect l="-333" t="-716" b="-2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145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605E001-909E-43DF-9E60-5AD7B4C8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7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D90E7D-631E-4CCF-85F8-7B949F70C9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Моделирование охлаждения ионного пучка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E739E50-A9F2-4DE7-BDCF-AD99409323ED}"/>
                  </a:ext>
                </a:extLst>
              </p:cNvPr>
              <p:cNvSpPr/>
              <p:nvPr/>
            </p:nvSpPr>
            <p:spPr>
              <a:xfrm>
                <a:off x="773090" y="718082"/>
                <a:ext cx="7964371" cy="5765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Моделирование эффекта производилось в предположении точечного воздействия силы трения и </a:t>
                </a:r>
                <a:r>
                  <a:rPr lang="en-US" sz="1600" dirty="0"/>
                  <a:t>IBS </a:t>
                </a:r>
                <a:r>
                  <a:rPr lang="ru-RU" sz="1600" dirty="0"/>
                  <a:t>на ионный пучок. Пространственный заряд и </a:t>
                </a:r>
                <a:r>
                  <a:rPr lang="en-US" sz="1600" dirty="0"/>
                  <a:t>beam-beam </a:t>
                </a:r>
                <a:r>
                  <a:rPr lang="ru-RU" sz="1600" dirty="0"/>
                  <a:t>взаимодействие не учитывалось.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Бетатронные частоты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≈9.44  </m:t>
                    </m:r>
                    <m:r>
                      <m:rPr>
                        <m:lit/>
                      </m:rP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9.44 </m:t>
                    </m:r>
                  </m:oMath>
                </a14:m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Результаты представлены для поперечного движения ионов.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Сила трения вычислялась по формуле </a:t>
                </a:r>
                <a:br>
                  <a:rPr lang="ru-RU" sz="1600" dirty="0"/>
                </a:br>
                <a:br>
                  <a:rPr lang="ru-RU" sz="1600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acc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Λ</m:t>
                        </m:r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16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m:rPr>
                                <m:lit/>
                              </m:rPr>
                              <a:rPr lang="en-US" sz="16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Оценка величины диффузии ионов производилась с использованием следующей эмпирически полученной формулы, учитывающей среднеквадратичную скорость ионов в пучке.</a:t>
                </a:r>
                <a:br>
                  <a:rPr lang="ru-RU" sz="1600" dirty="0"/>
                </a:br>
                <a:endParaRPr lang="ru-RU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ru-RU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1600" dirty="0"/>
                  <a:t>Для расчета диффузии концентрация вычислялась локально для каждой тестовой частицы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E739E50-A9F2-4DE7-BDCF-AD99409323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090" y="718082"/>
                <a:ext cx="7964371" cy="5765424"/>
              </a:xfrm>
              <a:prstGeom prst="rect">
                <a:avLst/>
              </a:prstGeom>
              <a:blipFill>
                <a:blip r:embed="rId2"/>
                <a:stretch>
                  <a:fillRect l="-306" t="-317" b="-4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28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605E001-909E-43DF-9E60-5AD7B4C8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8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D90E7D-631E-4CCF-85F8-7B949F70C9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Моделирование охлаждения ионного пучка (2 </a:t>
            </a:r>
            <a:r>
              <a:rPr lang="en-US" dirty="0"/>
              <a:t>GeV / u)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98D6578-1225-4F71-A0E1-526C170F1C60}"/>
              </a:ext>
            </a:extLst>
          </p:cNvPr>
          <p:cNvSpPr/>
          <p:nvPr/>
        </p:nvSpPr>
        <p:spPr>
          <a:xfrm>
            <a:off x="903608" y="8513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Охлаждение целого пучка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A35FC2C-AF2B-435D-B054-11856A0179EC}"/>
              </a:ext>
            </a:extLst>
          </p:cNvPr>
          <p:cNvGrpSpPr/>
          <p:nvPr/>
        </p:nvGrpSpPr>
        <p:grpSpPr>
          <a:xfrm>
            <a:off x="1174476" y="1598811"/>
            <a:ext cx="7010400" cy="4829175"/>
            <a:chOff x="1174476" y="1598811"/>
            <a:chExt cx="7010400" cy="4829175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35C4605D-176E-4449-B364-7DEB603544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4476" y="1598811"/>
              <a:ext cx="7010400" cy="482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Стрелка: вниз 9">
              <a:extLst>
                <a:ext uri="{FF2B5EF4-FFF2-40B4-BE49-F238E27FC236}">
                  <a16:creationId xmlns:a16="http://schemas.microsoft.com/office/drawing/2014/main" id="{CAC5F00B-8897-41A0-AA57-CA3E590D1764}"/>
                </a:ext>
              </a:extLst>
            </p:cNvPr>
            <p:cNvSpPr/>
            <p:nvPr/>
          </p:nvSpPr>
          <p:spPr>
            <a:xfrm rot="3957042">
              <a:off x="2555633" y="2641601"/>
              <a:ext cx="196804" cy="41484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трелка: вниз 10">
              <a:extLst>
                <a:ext uri="{FF2B5EF4-FFF2-40B4-BE49-F238E27FC236}">
                  <a16:creationId xmlns:a16="http://schemas.microsoft.com/office/drawing/2014/main" id="{E8DFEB27-4DB6-4C54-9430-24F8561629E8}"/>
                </a:ext>
              </a:extLst>
            </p:cNvPr>
            <p:cNvSpPr/>
            <p:nvPr/>
          </p:nvSpPr>
          <p:spPr>
            <a:xfrm>
              <a:off x="6633487" y="4844349"/>
              <a:ext cx="196804" cy="41484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392A740-BDBF-4E29-BEB8-7F00B0038012}"/>
                </a:ext>
              </a:extLst>
            </p:cNvPr>
            <p:cNvSpPr/>
            <p:nvPr/>
          </p:nvSpPr>
          <p:spPr>
            <a:xfrm>
              <a:off x="2809660" y="2089857"/>
              <a:ext cx="335897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IBS </a:t>
              </a:r>
              <a:r>
                <a:rPr lang="ru-RU" sz="1600" dirty="0"/>
                <a:t>мало,</a:t>
              </a:r>
              <a:br>
                <a:rPr lang="ru-RU" sz="1600" dirty="0"/>
              </a:br>
              <a:r>
                <a:rPr lang="ru-RU" sz="1600" dirty="0"/>
                <a:t>охлаждается сравнительно быстро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50E4FBE8-7914-40FB-ACF1-FCC8B0689FD7}"/>
                </a:ext>
              </a:extLst>
            </p:cNvPr>
            <p:cNvSpPr/>
            <p:nvPr/>
          </p:nvSpPr>
          <p:spPr>
            <a:xfrm>
              <a:off x="5158707" y="4173834"/>
              <a:ext cx="294956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/>
                <a:t>Нагрев в результате </a:t>
              </a:r>
              <a:r>
                <a:rPr lang="en-US" sz="1600" dirty="0"/>
                <a:t>IBS </a:t>
              </a:r>
              <a:r>
                <a:rPr lang="ru-RU" sz="1600" dirty="0"/>
                <a:t>компенсирует силу трения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00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605E001-909E-43DF-9E60-5AD7B4C8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BF9B-B049-4BD0-AD20-B8D9FDCC6220}" type="slidenum">
              <a:rPr lang="ru-RU" smtClean="0"/>
              <a:t>9</a:t>
            </a:fld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D90E7D-631E-4CCF-85F8-7B949F70C9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Моделирование охлаждения ионного пучка</a:t>
            </a:r>
            <a:r>
              <a:rPr lang="en-US" dirty="0"/>
              <a:t> (</a:t>
            </a:r>
            <a:r>
              <a:rPr lang="ru-RU" dirty="0"/>
              <a:t>2 </a:t>
            </a:r>
            <a:r>
              <a:rPr lang="en-US" dirty="0"/>
              <a:t>GeV / u)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9B6E2A1-F985-488E-979F-9163C4024F18}"/>
              </a:ext>
            </a:extLst>
          </p:cNvPr>
          <p:cNvSpPr/>
          <p:nvPr/>
        </p:nvSpPr>
        <p:spPr>
          <a:xfrm>
            <a:off x="903607" y="851352"/>
            <a:ext cx="5337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Охлаждение после инжекции новой порции ионов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9AACACC-E9BD-4A95-A8CA-3721A018B8E5}"/>
              </a:ext>
            </a:extLst>
          </p:cNvPr>
          <p:cNvGrpSpPr/>
          <p:nvPr/>
        </p:nvGrpSpPr>
        <p:grpSpPr>
          <a:xfrm>
            <a:off x="1023937" y="1550122"/>
            <a:ext cx="7096125" cy="4829175"/>
            <a:chOff x="1023937" y="1550122"/>
            <a:chExt cx="7096125" cy="4829175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259770BE-738F-4623-811C-219BE3483E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937" y="1550122"/>
              <a:ext cx="7096125" cy="482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95D5B325-F925-4F9D-8DFE-1A2038E74C02}"/>
                </a:ext>
              </a:extLst>
            </p:cNvPr>
            <p:cNvSpPr/>
            <p:nvPr/>
          </p:nvSpPr>
          <p:spPr>
            <a:xfrm>
              <a:off x="2514096" y="2080621"/>
              <a:ext cx="3175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/>
                <a:t>Вклад от </a:t>
              </a:r>
              <a:r>
                <a:rPr lang="en-US" sz="1600" dirty="0"/>
                <a:t>IBS</a:t>
              </a:r>
              <a:r>
                <a:rPr lang="ru-RU" sz="1600" dirty="0"/>
                <a:t> практически не меняется (</a:t>
              </a:r>
              <a:r>
                <a:rPr lang="en-US" sz="1600" dirty="0"/>
                <a:t>IBS </a:t>
              </a:r>
              <a:r>
                <a:rPr lang="ru-RU" sz="1600" dirty="0"/>
                <a:t>велико)</a:t>
              </a:r>
              <a:r>
                <a:rPr lang="en-US" sz="1600" dirty="0"/>
                <a:t> </a:t>
              </a:r>
              <a:endParaRPr lang="ru-RU" sz="1600" dirty="0"/>
            </a:p>
          </p:txBody>
        </p:sp>
        <p:sp>
          <p:nvSpPr>
            <p:cNvPr id="10" name="Стрелка: вниз 9">
              <a:extLst>
                <a:ext uri="{FF2B5EF4-FFF2-40B4-BE49-F238E27FC236}">
                  <a16:creationId xmlns:a16="http://schemas.microsoft.com/office/drawing/2014/main" id="{4CA8EB60-6D5E-44CF-BE0F-64A1695A66A9}"/>
                </a:ext>
              </a:extLst>
            </p:cNvPr>
            <p:cNvSpPr/>
            <p:nvPr/>
          </p:nvSpPr>
          <p:spPr>
            <a:xfrm>
              <a:off x="7594069" y="4901570"/>
              <a:ext cx="196804" cy="41484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4DE99D1F-CEA6-45BF-A615-94CDF229A947}"/>
                </a:ext>
              </a:extLst>
            </p:cNvPr>
            <p:cNvSpPr/>
            <p:nvPr/>
          </p:nvSpPr>
          <p:spPr>
            <a:xfrm>
              <a:off x="5080087" y="4074037"/>
              <a:ext cx="28170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600" dirty="0"/>
                <a:t>Однако время охлаждения меньше (</a:t>
              </a:r>
              <a:r>
                <a:rPr lang="en-US" sz="1600" dirty="0"/>
                <a:t>&lt; 50 c)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09552155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резк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резк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2613</TotalTime>
  <Words>561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Franklin Gothic Book</vt:lpstr>
      <vt:lpstr>Обрезка</vt:lpstr>
      <vt:lpstr>Динамика охлаждения интенсивного ионного пучка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охлаждения интенсивного ионного пучка</dc:title>
  <dc:creator>Andrey Denisov</dc:creator>
  <cp:lastModifiedBy>Andrey Denisov</cp:lastModifiedBy>
  <cp:revision>23</cp:revision>
  <dcterms:created xsi:type="dcterms:W3CDTF">2018-12-21T16:35:22Z</dcterms:created>
  <dcterms:modified xsi:type="dcterms:W3CDTF">2018-12-24T09:44:56Z</dcterms:modified>
</cp:coreProperties>
</file>