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020" r:id="rId1"/>
  </p:sldMasterIdLst>
  <p:notesMasterIdLst>
    <p:notesMasterId r:id="rId7"/>
  </p:notesMasterIdLst>
  <p:sldIdLst>
    <p:sldId id="278" r:id="rId2"/>
    <p:sldId id="279" r:id="rId3"/>
    <p:sldId id="277" r:id="rId4"/>
    <p:sldId id="268" r:id="rId5"/>
    <p:sldId id="272" r:id="rId6"/>
  </p:sldIdLst>
  <p:sldSz cx="12192000" cy="6858000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CFFCC"/>
    <a:srgbClr val="800080"/>
    <a:srgbClr val="CCFFFF"/>
    <a:srgbClr val="666633"/>
    <a:srgbClr val="006600"/>
    <a:srgbClr val="FF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>
        <p:scale>
          <a:sx n="50" d="100"/>
          <a:sy n="50" d="100"/>
        </p:scale>
        <p:origin x="538" y="605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3115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7950" y="739775"/>
            <a:ext cx="6581775" cy="37036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ru-RU" altLang="ru-RU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300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7950" y="739775"/>
            <a:ext cx="6581775" cy="37036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ru-RU" altLang="ru-RU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25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7950" y="739775"/>
            <a:ext cx="6581775" cy="37036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ru-RU" altLang="ru-RU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829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7950" y="739775"/>
            <a:ext cx="6581775" cy="37036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ru-RU" altLang="ru-RU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284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2870AC-7996-604A-92D6-C930E14E8CE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5761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B8AC84-FF67-D14C-ADB4-1269BAB4FA8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5248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FB469-6DAF-104F-B024-DADF8CAEBF8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64497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462831-1C02-EF44-9D1B-E4EDF504048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98113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EAA29F-2FB3-7640-A77B-5E8D6E4229C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35614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CC241C-6FEA-B847-B9B7-E3959493D06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970804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EF1055-7E47-C443-9BF8-633A7ACC858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64235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B2653D-AD71-EB49-AF43-01D3972CC0D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27592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0586C8-D27D-4543-986F-D0EEF55B89A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62956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pPr>
              <a:defRPr/>
            </a:pPr>
            <a:fld id="{AF9A6F4B-A9C8-5643-81E2-17320A9F3DC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1764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3AF75A-74D3-A848-8822-D3A56FB0FEE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15726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5D7DB8-CD4D-4A4F-877C-2DA59DE3A3F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43744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D5C254-D6D4-464D-A745-73CAABB1414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542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3B2D3A-EB6E-094E-A401-903320E1201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54535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7CC0E-8220-C541-B979-DB3248D15C7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7908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F10B8E-9914-A540-9BA1-661D72921BC0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6018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BAAFC2-3CDB-D54F-835A-930A7235479D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1051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8FBE713B-7243-D44B-A0B5-E116C8E5EC8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88473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  <p:sldLayoutId id="2147484032" r:id="rId12"/>
    <p:sldLayoutId id="2147484033" r:id="rId13"/>
    <p:sldLayoutId id="2147484034" r:id="rId14"/>
    <p:sldLayoutId id="2147484035" r:id="rId15"/>
    <p:sldLayoutId id="2147484036" r:id="rId16"/>
    <p:sldLayoutId id="214748403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4"/>
          <p:cNvSpPr>
            <a:spLocks noChangeArrowheads="1"/>
          </p:cNvSpPr>
          <p:nvPr/>
        </p:nvSpPr>
        <p:spPr bwMode="auto">
          <a:xfrm>
            <a:off x="2063750" y="549276"/>
            <a:ext cx="8135938" cy="4635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 sz="2400">
                <a:solidFill>
                  <a:schemeClr val="tx1"/>
                </a:solidFill>
                <a:latin typeface="Corbel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 sz="2000">
                <a:solidFill>
                  <a:schemeClr val="tx1"/>
                </a:solidFill>
                <a:latin typeface="Corbel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>
                <a:solidFill>
                  <a:schemeClr val="tx1"/>
                </a:solidFill>
                <a:latin typeface="Corbel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 sz="1600">
                <a:solidFill>
                  <a:schemeClr val="tx1"/>
                </a:solidFill>
                <a:latin typeface="Corbel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 sz="1400">
                <a:solidFill>
                  <a:schemeClr val="tx1"/>
                </a:solidFill>
                <a:latin typeface="Corbe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 sz="1400">
                <a:solidFill>
                  <a:schemeClr val="tx1"/>
                </a:solidFill>
                <a:latin typeface="Corbe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 sz="1400">
                <a:solidFill>
                  <a:schemeClr val="tx1"/>
                </a:solidFill>
                <a:latin typeface="Corbe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 sz="1400">
                <a:solidFill>
                  <a:schemeClr val="tx1"/>
                </a:solidFill>
                <a:latin typeface="Corbe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 sz="1400">
                <a:solidFill>
                  <a:schemeClr val="tx1"/>
                </a:solidFill>
                <a:latin typeface="Corbel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charset="2"/>
              <a:buNone/>
            </a:pPr>
            <a:r>
              <a:rPr lang="en-US" altLang="ru-RU" sz="3200" b="1" dirty="0">
                <a:solidFill>
                  <a:srgbClr val="CC0000"/>
                </a:solidFill>
                <a:latin typeface="Arial" charset="0"/>
                <a:ea typeface="Arial" charset="0"/>
                <a:cs typeface="Arial" charset="0"/>
              </a:rPr>
              <a:t>Jury’s recommendation on the award of the Bruno </a:t>
            </a:r>
            <a:r>
              <a:rPr lang="en-US" altLang="ru-RU" sz="3200" b="1" dirty="0" err="1">
                <a:solidFill>
                  <a:srgbClr val="CC0000"/>
                </a:solidFill>
                <a:latin typeface="Arial" charset="0"/>
                <a:ea typeface="Arial" charset="0"/>
                <a:cs typeface="Arial" charset="0"/>
              </a:rPr>
              <a:t>Pontecorvo</a:t>
            </a:r>
            <a:r>
              <a:rPr lang="en-US" altLang="ru-RU" sz="3200" b="1" dirty="0">
                <a:solidFill>
                  <a:srgbClr val="CC0000"/>
                </a:solidFill>
                <a:latin typeface="Arial" charset="0"/>
                <a:ea typeface="Arial" charset="0"/>
                <a:cs typeface="Arial" charset="0"/>
              </a:rPr>
              <a:t> Prize 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charset="2"/>
              <a:buNone/>
            </a:pPr>
            <a:r>
              <a:rPr lang="en-US" altLang="ru-RU" sz="3200" b="1" dirty="0">
                <a:solidFill>
                  <a:srgbClr val="CC0000"/>
                </a:solidFill>
                <a:latin typeface="Arial" charset="0"/>
                <a:ea typeface="Arial" charset="0"/>
                <a:cs typeface="Arial" charset="0"/>
              </a:rPr>
              <a:t>for 2018 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charset="2"/>
              <a:buNone/>
            </a:pPr>
            <a:endParaRPr lang="en-US" altLang="ru-RU" sz="2800" b="1" dirty="0">
              <a:solidFill>
                <a:srgbClr val="000099"/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charset="2"/>
              <a:buNone/>
            </a:pPr>
            <a:endParaRPr lang="en-US" altLang="ru-RU" sz="2800" b="1" dirty="0">
              <a:solidFill>
                <a:srgbClr val="000099"/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charset="2"/>
              <a:buNone/>
            </a:pPr>
            <a:r>
              <a:rPr lang="en-US" altLang="ru-RU" b="1" dirty="0">
                <a:solidFill>
                  <a:srgbClr val="000099"/>
                </a:solidFill>
                <a:latin typeface="Arial" charset="0"/>
                <a:ea typeface="Arial" charset="0"/>
                <a:cs typeface="Arial" charset="0"/>
              </a:rPr>
              <a:t>125th session of the JINR Scientific Council 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charset="2"/>
              <a:buNone/>
            </a:pPr>
            <a:r>
              <a:rPr lang="en-US" altLang="ru-RU" b="1" dirty="0">
                <a:solidFill>
                  <a:srgbClr val="000099"/>
                </a:solidFill>
                <a:latin typeface="Arial" charset="0"/>
                <a:ea typeface="Arial" charset="0"/>
                <a:cs typeface="Arial" charset="0"/>
              </a:rPr>
              <a:t>21-22 February 2019 </a:t>
            </a:r>
            <a:endParaRPr lang="ru-RU" altLang="ru-RU" b="1" dirty="0">
              <a:solidFill>
                <a:srgbClr val="000099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4"/>
          <p:cNvSpPr>
            <a:spLocks noChangeArrowheads="1"/>
          </p:cNvSpPr>
          <p:nvPr/>
        </p:nvSpPr>
        <p:spPr bwMode="auto">
          <a:xfrm>
            <a:off x="2063750" y="549276"/>
            <a:ext cx="8135938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 sz="2400">
                <a:solidFill>
                  <a:schemeClr val="tx1"/>
                </a:solidFill>
                <a:latin typeface="Corbel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 sz="2000">
                <a:solidFill>
                  <a:schemeClr val="tx1"/>
                </a:solidFill>
                <a:latin typeface="Corbel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>
                <a:solidFill>
                  <a:schemeClr val="tx1"/>
                </a:solidFill>
                <a:latin typeface="Corbel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 sz="1600">
                <a:solidFill>
                  <a:schemeClr val="tx1"/>
                </a:solidFill>
                <a:latin typeface="Corbel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 sz="1400">
                <a:solidFill>
                  <a:schemeClr val="tx1"/>
                </a:solidFill>
                <a:latin typeface="Corbe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 sz="1400">
                <a:solidFill>
                  <a:schemeClr val="tx1"/>
                </a:solidFill>
                <a:latin typeface="Corbe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 sz="1400">
                <a:solidFill>
                  <a:schemeClr val="tx1"/>
                </a:solidFill>
                <a:latin typeface="Corbe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 sz="1400">
                <a:solidFill>
                  <a:schemeClr val="tx1"/>
                </a:solidFill>
                <a:latin typeface="Corbe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 sz="1400">
                <a:solidFill>
                  <a:schemeClr val="tx1"/>
                </a:solidFill>
                <a:latin typeface="Corbel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charset="2"/>
              <a:buNone/>
            </a:pPr>
            <a:r>
              <a:rPr lang="en-US" sz="2800" dirty="0">
                <a:solidFill>
                  <a:srgbClr val="000099"/>
                </a:solidFill>
                <a:latin typeface="Arial" charset="0"/>
                <a:ea typeface="Arial" charset="0"/>
                <a:cs typeface="Arial" charset="0"/>
              </a:rPr>
              <a:t>The Bruno </a:t>
            </a:r>
            <a:r>
              <a:rPr lang="en-US" sz="2800" dirty="0" err="1">
                <a:solidFill>
                  <a:srgbClr val="000099"/>
                </a:solidFill>
                <a:latin typeface="Arial" charset="0"/>
                <a:ea typeface="Arial" charset="0"/>
                <a:cs typeface="Arial" charset="0"/>
              </a:rPr>
              <a:t>Pontecorvo</a:t>
            </a:r>
            <a:r>
              <a:rPr lang="en-US" sz="2800" dirty="0">
                <a:solidFill>
                  <a:srgbClr val="000099"/>
                </a:solidFill>
                <a:latin typeface="Arial" charset="0"/>
                <a:ea typeface="Arial" charset="0"/>
                <a:cs typeface="Arial" charset="0"/>
              </a:rPr>
              <a:t> Prize is awarded by the Joint Institute for Nuclear Research annually. 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charset="2"/>
              <a:buNone/>
            </a:pPr>
            <a:r>
              <a:rPr lang="en-US" sz="2800" dirty="0">
                <a:solidFill>
                  <a:srgbClr val="000099"/>
                </a:solidFill>
                <a:latin typeface="Arial" charset="0"/>
                <a:ea typeface="Arial" charset="0"/>
                <a:cs typeface="Arial" charset="0"/>
              </a:rPr>
              <a:t>The prize was established in 1995 to commemorate Prof. Bruno </a:t>
            </a:r>
            <a:r>
              <a:rPr lang="en-US" sz="2800" dirty="0" err="1">
                <a:solidFill>
                  <a:srgbClr val="000099"/>
                </a:solidFill>
                <a:latin typeface="Arial" charset="0"/>
                <a:ea typeface="Arial" charset="0"/>
                <a:cs typeface="Arial" charset="0"/>
              </a:rPr>
              <a:t>Pontecorvo</a:t>
            </a:r>
            <a:r>
              <a:rPr lang="en-US" sz="2800" dirty="0">
                <a:solidFill>
                  <a:srgbClr val="000099"/>
                </a:solidFill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charset="2"/>
              <a:buNone/>
            </a:pPr>
            <a:r>
              <a:rPr lang="en-US" sz="2800" dirty="0">
                <a:solidFill>
                  <a:srgbClr val="000099"/>
                </a:solidFill>
                <a:latin typeface="Arial" charset="0"/>
                <a:ea typeface="Arial" charset="0"/>
                <a:cs typeface="Arial" charset="0"/>
              </a:rPr>
              <a:t>a pioneering neutrino physicist who worked for many decades at JINR </a:t>
            </a:r>
            <a:endParaRPr lang="ru-RU" altLang="ru-RU" sz="2800" b="1" dirty="0">
              <a:solidFill>
                <a:srgbClr val="000099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88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138363" y="1"/>
            <a:ext cx="7915275" cy="2505301"/>
          </a:xfrm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Clr>
                <a:schemeClr val="bg2"/>
              </a:buClr>
              <a:buSzPct val="75000"/>
            </a:pPr>
            <a:r>
              <a:rPr lang="en-US" altLang="ru-RU" sz="2800" b="1" dirty="0">
                <a:ln>
                  <a:noFill/>
                </a:ln>
                <a:solidFill>
                  <a:srgbClr val="000099"/>
                </a:solidFill>
                <a:latin typeface="Times New Roman" charset="0"/>
              </a:rPr>
              <a:t/>
            </a:r>
            <a:br>
              <a:rPr lang="en-US" altLang="ru-RU" sz="2800" b="1" dirty="0">
                <a:ln>
                  <a:noFill/>
                </a:ln>
                <a:solidFill>
                  <a:srgbClr val="000099"/>
                </a:solidFill>
                <a:latin typeface="Times New Roman" charset="0"/>
              </a:rPr>
            </a:br>
            <a:r>
              <a:rPr lang="en-US" altLang="ru-RU" sz="2800" b="1" dirty="0">
                <a:ln>
                  <a:noFill/>
                </a:ln>
                <a:solidFill>
                  <a:srgbClr val="CC0000"/>
                </a:solidFill>
                <a:latin typeface="Arial" charset="0"/>
                <a:ea typeface="Arial" charset="0"/>
                <a:cs typeface="Arial" charset="0"/>
              </a:rPr>
              <a:t>The International Jury </a:t>
            </a:r>
            <a:br>
              <a:rPr lang="en-US" altLang="ru-RU" sz="2800" b="1" dirty="0">
                <a:ln>
                  <a:noFill/>
                </a:ln>
                <a:solidFill>
                  <a:srgbClr val="CC000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altLang="ru-RU" sz="2800" b="1" dirty="0">
                <a:ln>
                  <a:noFill/>
                </a:ln>
                <a:solidFill>
                  <a:srgbClr val="CC0000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altLang="ru-RU" sz="2800" b="1" dirty="0">
                <a:ln>
                  <a:noFill/>
                </a:ln>
                <a:solidFill>
                  <a:srgbClr val="CC000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altLang="ru-RU" sz="2800" b="1" dirty="0">
                <a:ln>
                  <a:noFill/>
                </a:ln>
                <a:solidFill>
                  <a:srgbClr val="CC0000"/>
                </a:solidFill>
                <a:latin typeface="Arial" charset="0"/>
                <a:ea typeface="Arial" charset="0"/>
                <a:cs typeface="Arial" charset="0"/>
              </a:rPr>
              <a:t>for Bruno </a:t>
            </a:r>
            <a:r>
              <a:rPr lang="en-US" altLang="ru-RU" sz="2800" b="1" dirty="0" err="1">
                <a:ln>
                  <a:noFill/>
                </a:ln>
                <a:solidFill>
                  <a:srgbClr val="CC0000"/>
                </a:solidFill>
                <a:latin typeface="Arial" charset="0"/>
                <a:ea typeface="Arial" charset="0"/>
                <a:cs typeface="Arial" charset="0"/>
              </a:rPr>
              <a:t>Pontecorvo</a:t>
            </a:r>
            <a:r>
              <a:rPr lang="en-US" altLang="ru-RU" sz="2800" b="1" dirty="0">
                <a:ln>
                  <a:noFill/>
                </a:ln>
                <a:solidFill>
                  <a:srgbClr val="CC0000"/>
                </a:solidFill>
                <a:latin typeface="Arial" charset="0"/>
                <a:ea typeface="Arial" charset="0"/>
                <a:cs typeface="Arial" charset="0"/>
              </a:rPr>
              <a:t> prize award is </a:t>
            </a:r>
            <a:br>
              <a:rPr lang="en-US" altLang="ru-RU" sz="2800" b="1" dirty="0">
                <a:ln>
                  <a:noFill/>
                </a:ln>
                <a:solidFill>
                  <a:srgbClr val="CC000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altLang="ru-RU" sz="2800" b="1" dirty="0">
                <a:ln>
                  <a:noFill/>
                </a:ln>
                <a:solidFill>
                  <a:srgbClr val="CC0000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altLang="ru-RU" sz="2800" b="1" dirty="0">
                <a:ln>
                  <a:noFill/>
                </a:ln>
                <a:solidFill>
                  <a:srgbClr val="CC000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altLang="ru-RU" sz="2800" b="1" dirty="0">
                <a:ln>
                  <a:noFill/>
                </a:ln>
                <a:solidFill>
                  <a:srgbClr val="CC0000"/>
                </a:solidFill>
                <a:latin typeface="Arial" charset="0"/>
                <a:ea typeface="Arial" charset="0"/>
                <a:cs typeface="Arial" charset="0"/>
              </a:rPr>
              <a:t>composed of the following members:</a:t>
            </a:r>
            <a:br>
              <a:rPr lang="en-US" altLang="ru-RU" sz="2800" b="1" dirty="0">
                <a:ln>
                  <a:noFill/>
                </a:ln>
                <a:solidFill>
                  <a:srgbClr val="CC0000"/>
                </a:solidFill>
                <a:latin typeface="Arial" charset="0"/>
                <a:ea typeface="Arial" charset="0"/>
                <a:cs typeface="Arial" charset="0"/>
              </a:rPr>
            </a:br>
            <a:endParaRPr lang="ru-RU" altLang="ru-RU" sz="2800" b="1" dirty="0">
              <a:ln>
                <a:noFill/>
              </a:ln>
              <a:solidFill>
                <a:srgbClr val="CC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2387600" y="2996953"/>
            <a:ext cx="7416800" cy="2917825"/>
          </a:xfrm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charset="2"/>
              <a:buNone/>
            </a:pPr>
            <a:r>
              <a:rPr lang="en-US" altLang="ru-RU" sz="2800" b="1" dirty="0">
                <a:solidFill>
                  <a:srgbClr val="000099"/>
                </a:solidFill>
                <a:latin typeface="Times New Roman" charset="0"/>
              </a:rPr>
              <a:t>			</a:t>
            </a:r>
          </a:p>
          <a:p>
            <a:pPr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charset="2"/>
              <a:buNone/>
            </a:pPr>
            <a:r>
              <a:rPr lang="en-US" altLang="ru-RU" b="1" dirty="0">
                <a:solidFill>
                  <a:srgbClr val="000099"/>
                </a:solidFill>
                <a:latin typeface="Times New Roman" charset="0"/>
              </a:rPr>
              <a:t>	</a:t>
            </a:r>
            <a:r>
              <a:rPr lang="en-US" altLang="ru-RU" b="1" dirty="0" err="1">
                <a:solidFill>
                  <a:srgbClr val="000099"/>
                </a:solidFill>
                <a:latin typeface="Arial" charset="0"/>
                <a:ea typeface="Arial" charset="0"/>
                <a:cs typeface="Arial" charset="0"/>
              </a:rPr>
              <a:t>Samoil</a:t>
            </a:r>
            <a:r>
              <a:rPr lang="en-US" altLang="ru-RU" b="1" dirty="0">
                <a:solidFill>
                  <a:srgbClr val="00009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altLang="ru-RU" b="1" dirty="0" err="1">
                <a:solidFill>
                  <a:srgbClr val="000099"/>
                </a:solidFill>
                <a:latin typeface="Arial" charset="0"/>
                <a:ea typeface="Arial" charset="0"/>
                <a:cs typeface="Arial" charset="0"/>
              </a:rPr>
              <a:t>Bilenky</a:t>
            </a:r>
            <a:r>
              <a:rPr lang="en-US" altLang="ru-RU" b="1" dirty="0">
                <a:solidFill>
                  <a:srgbClr val="000099"/>
                </a:solidFill>
                <a:latin typeface="Arial" charset="0"/>
                <a:ea typeface="Arial" charset="0"/>
                <a:cs typeface="Arial" charset="0"/>
              </a:rPr>
              <a:t>			- JINR</a:t>
            </a:r>
            <a:endParaRPr lang="ru-RU" altLang="ru-RU" b="1" dirty="0">
              <a:solidFill>
                <a:srgbClr val="000099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charset="2"/>
              <a:buNone/>
            </a:pPr>
            <a:r>
              <a:rPr lang="en-US" altLang="ru-RU" b="1" dirty="0">
                <a:solidFill>
                  <a:srgbClr val="000099"/>
                </a:solidFill>
                <a:latin typeface="Arial" charset="0"/>
                <a:ea typeface="Arial" charset="0"/>
                <a:cs typeface="Arial" charset="0"/>
              </a:rPr>
              <a:t>	Luciano </a:t>
            </a:r>
            <a:r>
              <a:rPr lang="en-US" altLang="ru-RU" b="1" dirty="0" err="1">
                <a:solidFill>
                  <a:srgbClr val="000099"/>
                </a:solidFill>
                <a:latin typeface="Arial" charset="0"/>
                <a:ea typeface="Arial" charset="0"/>
                <a:cs typeface="Arial" charset="0"/>
              </a:rPr>
              <a:t>Maiani</a:t>
            </a:r>
            <a:r>
              <a:rPr lang="en-US" altLang="ru-RU" b="1" dirty="0">
                <a:solidFill>
                  <a:srgbClr val="000099"/>
                </a:solidFill>
                <a:latin typeface="Arial" charset="0"/>
                <a:ea typeface="Arial" charset="0"/>
                <a:cs typeface="Arial" charset="0"/>
              </a:rPr>
              <a:t>			-</a:t>
            </a:r>
            <a:r>
              <a:rPr lang="ru-RU" altLang="ru-RU" b="1" dirty="0">
                <a:solidFill>
                  <a:srgbClr val="00009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altLang="ru-RU" b="1" dirty="0">
                <a:solidFill>
                  <a:srgbClr val="000099"/>
                </a:solidFill>
                <a:latin typeface="Arial" charset="0"/>
                <a:ea typeface="Arial" charset="0"/>
                <a:cs typeface="Arial" charset="0"/>
              </a:rPr>
              <a:t>Italy</a:t>
            </a:r>
            <a:r>
              <a:rPr lang="ru-RU" altLang="ru-RU" b="1" dirty="0">
                <a:solidFill>
                  <a:srgbClr val="00009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endParaRPr lang="en-US" altLang="ru-RU" b="1" dirty="0">
              <a:solidFill>
                <a:srgbClr val="000099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charset="2"/>
              <a:buNone/>
            </a:pPr>
            <a:r>
              <a:rPr lang="en-US" altLang="ru-RU" b="1" dirty="0">
                <a:solidFill>
                  <a:srgbClr val="000099"/>
                </a:solidFill>
                <a:latin typeface="Arial" charset="0"/>
                <a:ea typeface="Arial" charset="0"/>
                <a:cs typeface="Arial" charset="0"/>
              </a:rPr>
              <a:t>	Arthur McDonald		- Canada</a:t>
            </a:r>
          </a:p>
          <a:p>
            <a:pPr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charset="2"/>
              <a:buNone/>
            </a:pPr>
            <a:r>
              <a:rPr lang="en-US" altLang="ru-RU" b="1" dirty="0">
                <a:solidFill>
                  <a:srgbClr val="000099"/>
                </a:solidFill>
                <a:latin typeface="Arial" charset="0"/>
                <a:ea typeface="Arial" charset="0"/>
                <a:cs typeface="Arial" charset="0"/>
              </a:rPr>
              <a:t>	Alexander </a:t>
            </a:r>
            <a:r>
              <a:rPr lang="en-US" altLang="ru-RU" b="1" dirty="0" err="1">
                <a:solidFill>
                  <a:srgbClr val="000099"/>
                </a:solidFill>
                <a:latin typeface="Arial" charset="0"/>
                <a:ea typeface="Arial" charset="0"/>
                <a:cs typeface="Arial" charset="0"/>
              </a:rPr>
              <a:t>Olshevskiy</a:t>
            </a:r>
            <a:r>
              <a:rPr lang="en-US" altLang="ru-RU" b="1" dirty="0">
                <a:solidFill>
                  <a:srgbClr val="000099"/>
                </a:solidFill>
                <a:latin typeface="Arial" charset="0"/>
                <a:ea typeface="Arial" charset="0"/>
                <a:cs typeface="Arial" charset="0"/>
              </a:rPr>
              <a:t>	- JINR, Chairman  </a:t>
            </a:r>
          </a:p>
          <a:p>
            <a:pPr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charset="2"/>
              <a:buNone/>
            </a:pPr>
            <a:r>
              <a:rPr lang="en-US" altLang="ru-RU" b="1" dirty="0">
                <a:solidFill>
                  <a:srgbClr val="000099"/>
                </a:solidFill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altLang="ru-RU" b="1" dirty="0" err="1">
                <a:solidFill>
                  <a:srgbClr val="000099"/>
                </a:solidFill>
                <a:latin typeface="Arial" charset="0"/>
                <a:ea typeface="Arial" charset="0"/>
                <a:cs typeface="Arial" charset="0"/>
              </a:rPr>
              <a:t>Yoichiro</a:t>
            </a:r>
            <a:r>
              <a:rPr lang="en-US" altLang="ru-RU" b="1" dirty="0">
                <a:solidFill>
                  <a:srgbClr val="000099"/>
                </a:solidFill>
                <a:latin typeface="Arial" charset="0"/>
                <a:ea typeface="Arial" charset="0"/>
                <a:cs typeface="Arial" charset="0"/>
              </a:rPr>
              <a:t> Suzuki			- Japan		</a:t>
            </a:r>
            <a:r>
              <a:rPr lang="en-US" altLang="ru-RU" sz="2800" b="1" dirty="0">
                <a:solidFill>
                  <a:srgbClr val="000099"/>
                </a:solidFill>
                <a:latin typeface="Times New Roman" charset="0"/>
              </a:rPr>
              <a:t>	</a:t>
            </a:r>
            <a:endParaRPr lang="ru-RU" altLang="ru-RU" sz="2800" b="1" dirty="0">
              <a:solidFill>
                <a:srgbClr val="000099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4"/>
          <p:cNvSpPr>
            <a:spLocks noChangeArrowheads="1"/>
          </p:cNvSpPr>
          <p:nvPr/>
        </p:nvSpPr>
        <p:spPr bwMode="auto">
          <a:xfrm>
            <a:off x="2208214" y="0"/>
            <a:ext cx="7991475" cy="5275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 sz="2400">
                <a:solidFill>
                  <a:schemeClr val="tx1"/>
                </a:solidFill>
                <a:latin typeface="Corbel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 sz="2000">
                <a:solidFill>
                  <a:schemeClr val="tx1"/>
                </a:solidFill>
                <a:latin typeface="Corbel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>
                <a:solidFill>
                  <a:schemeClr val="tx1"/>
                </a:solidFill>
                <a:latin typeface="Corbel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 sz="1600">
                <a:solidFill>
                  <a:schemeClr val="tx1"/>
                </a:solidFill>
                <a:latin typeface="Corbel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 sz="1400">
                <a:solidFill>
                  <a:schemeClr val="tx1"/>
                </a:solidFill>
                <a:latin typeface="Corbe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 sz="1400">
                <a:solidFill>
                  <a:schemeClr val="tx1"/>
                </a:solidFill>
                <a:latin typeface="Corbe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 sz="1400">
                <a:solidFill>
                  <a:schemeClr val="tx1"/>
                </a:solidFill>
                <a:latin typeface="Corbe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 sz="1400">
                <a:solidFill>
                  <a:schemeClr val="tx1"/>
                </a:solidFill>
                <a:latin typeface="Corbe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charset="0"/>
              <a:buChar char="•"/>
              <a:defRPr sz="1400">
                <a:solidFill>
                  <a:schemeClr val="tx1"/>
                </a:solidFill>
                <a:latin typeface="Corbe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charset="2"/>
              <a:buNone/>
            </a:pPr>
            <a:r>
              <a:rPr lang="en-US" altLang="ru-RU" sz="2800" b="1" dirty="0">
                <a:solidFill>
                  <a:srgbClr val="000099"/>
                </a:solidFill>
                <a:latin typeface="Times New Roman" charset="0"/>
              </a:rPr>
              <a:t> 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charset="2"/>
              <a:buNone/>
            </a:pPr>
            <a:r>
              <a:rPr lang="en-US" altLang="ru-RU" b="1" dirty="0">
                <a:solidFill>
                  <a:srgbClr val="CC0000"/>
                </a:solidFill>
                <a:latin typeface="Arial" charset="0"/>
                <a:ea typeface="Arial" charset="0"/>
                <a:cs typeface="Arial" charset="0"/>
              </a:rPr>
              <a:t>The Jury has resolved to award 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charset="2"/>
              <a:buNone/>
            </a:pPr>
            <a:r>
              <a:rPr lang="en-US" altLang="ru-RU" b="1" dirty="0">
                <a:solidFill>
                  <a:srgbClr val="CC0000"/>
                </a:solidFill>
                <a:latin typeface="Arial" charset="0"/>
                <a:ea typeface="Arial" charset="0"/>
                <a:cs typeface="Arial" charset="0"/>
              </a:rPr>
              <a:t>the Bruno </a:t>
            </a:r>
            <a:r>
              <a:rPr lang="en-US" altLang="ru-RU" b="1" dirty="0" err="1">
                <a:solidFill>
                  <a:srgbClr val="CC0000"/>
                </a:solidFill>
                <a:latin typeface="Arial" charset="0"/>
                <a:ea typeface="Arial" charset="0"/>
                <a:cs typeface="Arial" charset="0"/>
              </a:rPr>
              <a:t>Pontecorvo</a:t>
            </a:r>
            <a:r>
              <a:rPr lang="en-US" altLang="ru-RU" b="1" dirty="0">
                <a:solidFill>
                  <a:srgbClr val="CC0000"/>
                </a:solidFill>
                <a:latin typeface="Arial" charset="0"/>
                <a:ea typeface="Arial" charset="0"/>
                <a:cs typeface="Arial" charset="0"/>
              </a:rPr>
              <a:t> Prize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charset="2"/>
              <a:buNone/>
            </a:pPr>
            <a:r>
              <a:rPr lang="en-US" altLang="ru-RU" b="1" dirty="0">
                <a:solidFill>
                  <a:srgbClr val="CC0000"/>
                </a:solidFill>
                <a:latin typeface="Arial" charset="0"/>
                <a:ea typeface="Arial" charset="0"/>
                <a:cs typeface="Arial" charset="0"/>
              </a:rPr>
              <a:t>for 2018 to:  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charset="2"/>
              <a:buNone/>
            </a:pPr>
            <a:endParaRPr lang="en-US" altLang="ru-RU" b="1" dirty="0">
              <a:solidFill>
                <a:srgbClr val="CC0000"/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charset="2"/>
              <a:buNone/>
            </a:pPr>
            <a:endParaRPr lang="en-US" altLang="ru-RU" b="1" dirty="0">
              <a:solidFill>
                <a:srgbClr val="CC0000"/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Pct val="75000"/>
              <a:buNone/>
            </a:pPr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Professor </a:t>
            </a:r>
            <a:r>
              <a:rPr lang="en-US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HALZEN Francis </a:t>
            </a:r>
            <a:r>
              <a:rPr lang="en-US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Wisconsin, Madison, USA) </a:t>
            </a:r>
            <a:endParaRPr lang="ru-RU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charset="2"/>
              <a:buNone/>
            </a:pPr>
            <a:endParaRPr lang="en-US" altLang="ru-RU" dirty="0">
              <a:solidFill>
                <a:srgbClr val="000099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en-US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the leading role in the construction of the Ice Cube detector and experimental discovery of </a:t>
            </a:r>
            <a:r>
              <a:rPr lang="en-US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very high energy </a:t>
            </a:r>
            <a:r>
              <a:rPr lang="en-US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cosmological neutrinos</a:t>
            </a:r>
            <a:r>
              <a:rPr lang="ru-RU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ru-RU" b="1" dirty="0">
              <a:solidFill>
                <a:srgbClr val="000099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Прямоугольник 1"/>
          <p:cNvSpPr>
            <a:spLocks noChangeArrowheads="1"/>
          </p:cNvSpPr>
          <p:nvPr/>
        </p:nvSpPr>
        <p:spPr bwMode="auto">
          <a:xfrm>
            <a:off x="2828118" y="2252663"/>
            <a:ext cx="6535764" cy="1175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533400" indent="-533400" algn="ctr">
              <a:buNone/>
              <a:defRPr/>
            </a:pPr>
            <a:r>
              <a:rPr lang="en-US" altLang="ru-RU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ask </a:t>
            </a:r>
            <a:r>
              <a:rPr lang="en-US" altLang="ru-RU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Scientific Council </a:t>
            </a:r>
          </a:p>
          <a:p>
            <a:pPr marL="533400" indent="-533400" algn="ctr">
              <a:buNone/>
              <a:defRPr/>
            </a:pPr>
            <a:r>
              <a:rPr lang="en-US" altLang="ru-RU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approve this recommendation</a:t>
            </a:r>
            <a:endParaRPr lang="en-US" altLang="ru-RU" b="1" dirty="0">
              <a:solidFill>
                <a:srgbClr val="000099"/>
              </a:solidFill>
              <a:latin typeface="+mn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27</TotalTime>
  <Words>87</Words>
  <Application>Microsoft Office PowerPoint</Application>
  <PresentationFormat>Широкоэкранный</PresentationFormat>
  <Paragraphs>27</Paragraphs>
  <Slides>5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Corbel</vt:lpstr>
      <vt:lpstr>Monotype Sorts</vt:lpstr>
      <vt:lpstr>Times New Roman</vt:lpstr>
      <vt:lpstr>Параллакс</vt:lpstr>
      <vt:lpstr>Презентация PowerPoint</vt:lpstr>
      <vt:lpstr>Презентация PowerPoint</vt:lpstr>
      <vt:lpstr> The International Jury   for Bruno Pontecorvo prize award is   composed of the following members: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user</cp:lastModifiedBy>
  <cp:revision>7</cp:revision>
  <cp:lastPrinted>2016-02-12T06:54:59Z</cp:lastPrinted>
  <dcterms:created xsi:type="dcterms:W3CDTF">2018-02-21T12:25:43Z</dcterms:created>
  <dcterms:modified xsi:type="dcterms:W3CDTF">2019-02-20T13:47:53Z</dcterms:modified>
</cp:coreProperties>
</file>