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8" r:id="rId2"/>
    <p:sldId id="372" r:id="rId3"/>
    <p:sldId id="373" r:id="rId4"/>
    <p:sldId id="273" r:id="rId5"/>
    <p:sldId id="327" r:id="rId6"/>
    <p:sldId id="305" r:id="rId7"/>
    <p:sldId id="356" r:id="rId8"/>
    <p:sldId id="382" r:id="rId9"/>
    <p:sldId id="374" r:id="rId10"/>
    <p:sldId id="310" r:id="rId11"/>
    <p:sldId id="329" r:id="rId12"/>
    <p:sldId id="375" r:id="rId13"/>
    <p:sldId id="376" r:id="rId14"/>
    <p:sldId id="377" r:id="rId15"/>
    <p:sldId id="385" r:id="rId16"/>
    <p:sldId id="386" r:id="rId17"/>
    <p:sldId id="394" r:id="rId18"/>
    <p:sldId id="391" r:id="rId19"/>
    <p:sldId id="360" r:id="rId20"/>
    <p:sldId id="378" r:id="rId21"/>
    <p:sldId id="361" r:id="rId22"/>
    <p:sldId id="379" r:id="rId23"/>
    <p:sldId id="343" r:id="rId24"/>
    <p:sldId id="362" r:id="rId25"/>
    <p:sldId id="345" r:id="rId26"/>
    <p:sldId id="346" r:id="rId27"/>
    <p:sldId id="347" r:id="rId28"/>
    <p:sldId id="348" r:id="rId29"/>
    <p:sldId id="349" r:id="rId30"/>
    <p:sldId id="350" r:id="rId31"/>
    <p:sldId id="351" r:id="rId32"/>
    <p:sldId id="344" r:id="rId33"/>
    <p:sldId id="380" r:id="rId34"/>
    <p:sldId id="381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CE7"/>
    <a:srgbClr val="FC0011"/>
    <a:srgbClr val="FD660A"/>
    <a:srgbClr val="FFF7E5"/>
    <a:srgbClr val="CBFFFB"/>
    <a:srgbClr val="F3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53" autoAdjust="0"/>
    <p:restoredTop sz="96996" autoAdjust="0"/>
  </p:normalViewPr>
  <p:slideViewPr>
    <p:cSldViewPr snapToGrid="0" snapToObjects="1">
      <p:cViewPr>
        <p:scale>
          <a:sx n="100" d="100"/>
          <a:sy n="100" d="100"/>
        </p:scale>
        <p:origin x="-41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D544C3-7621-A44B-81DE-5689B1192D4A}" type="datetimeFigureOut">
              <a:rPr lang="en-US" smtClean="0"/>
              <a:t>21/02/19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A6186-5F9B-AA4F-B91E-D075D7609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915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571032-5CA2-FE46-A683-4FA912AF7604}" type="datetimeFigureOut">
              <a:rPr lang="en-US" smtClean="0"/>
              <a:t>21/02/19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2CD97-CCA9-3F43-8BB4-7578D6801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692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view of major NICA facilities. The </a:t>
            </a:r>
            <a:r>
              <a:rPr lang="en-US" dirty="0" err="1" smtClean="0"/>
              <a:t>Nuclotron</a:t>
            </a:r>
            <a:r>
              <a:rPr lang="en-US" dirty="0" smtClean="0"/>
              <a:t> – </a:t>
            </a:r>
            <a:r>
              <a:rPr lang="en-US" dirty="0" err="1" smtClean="0"/>
              <a:t>supercoducting</a:t>
            </a:r>
            <a:r>
              <a:rPr lang="en-US" dirty="0" smtClean="0"/>
              <a:t> synchrotron with circumference</a:t>
            </a:r>
            <a:r>
              <a:rPr lang="en-US" baseline="0" dirty="0" smtClean="0"/>
              <a:t> of 250 meters was put in operation 24 years ago. The beams from </a:t>
            </a:r>
            <a:r>
              <a:rPr lang="en-US" baseline="0" dirty="0" err="1" smtClean="0"/>
              <a:t>Nuclotron</a:t>
            </a:r>
            <a:r>
              <a:rPr lang="en-US" baseline="0" dirty="0" smtClean="0"/>
              <a:t> are extracted to the experimental hall, where the first experiment of NICA program BM@N is located. The plan is to put in operation a booster in 2019, and collider - in 2020 simultaneously with the MPD.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202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Several milestones are foreseen to put in operation the fully equipped detector. There major tracker is based on the  GEM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chambers installed inside the gap of dipole magnet. Fully equipped set-up contains as well TOF system,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Ecal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, zero degree calorimeter and silicon tracker, which will be installed just downstream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the target.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13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8A2C2CB-9F0D-B646-A8EA-84DCBEC24913}" type="slidenum">
              <a:rPr lang="ru-RU" sz="1200"/>
              <a:pPr eaLnBrk="1" hangingPunct="1"/>
              <a:t>5</a:t>
            </a:fld>
            <a:endParaRPr lang="ru-RU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Several milestones are foreseen to put in operation the fully equipped detector. There major tracker is based on the  GEM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chambers installed inside the gap of dipole magnet. Fully equipped set-up contains as well TOF system,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Ecal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, zero degree calorimeter and silicon tracker, which will be installed just downstream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the target.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13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8A2C2CB-9F0D-B646-A8EA-84DCBEC24913}" type="slidenum">
              <a:rPr lang="ru-RU" sz="1200"/>
              <a:pPr eaLnBrk="1" hangingPunct="1"/>
              <a:t>6</a:t>
            </a:fld>
            <a:endParaRPr lang="ru-RU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Several milestones are foreseen to put in operation the fully equipped detector. There major tracker is based on the  GEM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chambers installed inside the gap of dipole magnet. Fully equipped set-up contains as well TOF system,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Ecal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, zero degree calorimeter and silicon tracker, which will be installed just downstream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the target.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13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8A2C2CB-9F0D-B646-A8EA-84DCBEC24913}" type="slidenum">
              <a:rPr lang="ru-RU" sz="1200"/>
              <a:pPr eaLnBrk="1" hangingPunct="1"/>
              <a:t>7</a:t>
            </a:fld>
            <a:endParaRPr lang="ru-RU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>
              <a:latin typeface="Calibri" charset="0"/>
            </a:endParaRPr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CDD007C-5C11-5D4F-81B3-2857997613D3}" type="slidenum">
              <a:rPr lang="ru-RU">
                <a:latin typeface="Calibri" charset="0"/>
              </a:rPr>
              <a:pPr eaLnBrk="1" hangingPunct="1"/>
              <a:t>13</a:t>
            </a:fld>
            <a:endParaRPr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625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The major part of MPD is SC solenoiodal magnet. It is a challenging project due to very high requirement for the magnetic field homogeneity – better that a permill.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After long negotiations a contract is signed with the ASG sc company – the one which produced  a big solenoid for CMS. The ASG is responsible for production of coils, cryostat control system etc. In addition the company takes responsibility for the overall supervision and final characteristics.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962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B32C8BD-70D0-D545-8B47-FF89934A6E05}" type="slidenum">
              <a:rPr lang="ru-RU" sz="1200"/>
              <a:pPr eaLnBrk="1" hangingPunct="1"/>
              <a:t>15</a:t>
            </a:fld>
            <a:endParaRPr lang="ru-RU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 contracts have been signed for the construction of large superconducting solenoid.</a:t>
            </a:r>
            <a:r>
              <a:rPr lang="en-US" baseline="0" dirty="0" smtClean="0"/>
              <a:t> All works are well progressing. The yoke production is going on at </a:t>
            </a:r>
            <a:r>
              <a:rPr lang="en-US" baseline="0" dirty="0" err="1" smtClean="0"/>
              <a:t>Vitkovice</a:t>
            </a:r>
            <a:r>
              <a:rPr lang="en-US" baseline="0" dirty="0" smtClean="0"/>
              <a:t> heavy machinery in Czech Republic. The cold mass is under production in other European enter[prizes.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460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One of the unique high-tech projects within the framework of the MPD experiment is the large scale electromagnetic calorimeter of the </a:t>
            </a:r>
            <a:r>
              <a:rPr lang="en-US" sz="1400" kern="1200" dirty="0" err="1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shashlik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 type with projection geometry. This is a joint project with Tsinghua University (Beijing). It is required to produce more than 40 thousand modules and assemble them into a single cylindrical system, calibrate and put into operation.</a:t>
            </a:r>
            <a:endParaRPr lang="ru-RU" sz="1400" kern="1200" dirty="0" smtClean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E1C2311-217A-0340-BADB-C9DF56D10651}" type="slidenum">
              <a:rPr lang="ru-RU"/>
              <a:pPr eaLnBrk="1" hangingPunct="1"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Study of nucleon spin structure must prove the sum rule and to solve a puzzle of “spin deficit”. NICA collider will provide collisions of protons and deuterons with all combinations of polarization – transversal and longitudinal. It will allow to measure all 8 intrinsic-transverse-momentum PDFs at leading twists in one experiment. MMTDY mechanism and SIDIS processes are good tools for these measurements. </a:t>
            </a: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C5208F-C379-454F-8273-88A561DB789D}" type="slidenum">
              <a:rPr lang="en-US" sz="1200"/>
              <a:pPr eaLnBrk="1" hangingPunct="1"/>
              <a:t>24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21/02/2019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Kekelidze, JINR SC-125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C6A6B-7DAE-D543-9180-0B8DAED66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44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21/02/2019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Kekelidze, JINR SC-125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C6A6B-7DAE-D543-9180-0B8DAED66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49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21/02/2019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Kekelidze, JINR SC-125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C6A6B-7DAE-D543-9180-0B8DAED66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99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21/02/2019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Kekelidze, JINR SC-125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C6A6B-7DAE-D543-9180-0B8DAED66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437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21/02/2019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Kekelidze, JINR SC-125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C6A6B-7DAE-D543-9180-0B8DAED66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41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21/02/2019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Kekelidze, JINR SC-125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C6A6B-7DAE-D543-9180-0B8DAED66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83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21/02/2019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Kekelidze, JINR SC-125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C6A6B-7DAE-D543-9180-0B8DAED66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85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21/02/2019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Kekelidze, JINR SC-125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C6A6B-7DAE-D543-9180-0B8DAED66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608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21/02/2019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Kekelidze, JINR SC-125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C6A6B-7DAE-D543-9180-0B8DAED66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15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21/02/2019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Kekelidze, JINR SC-125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C6A6B-7DAE-D543-9180-0B8DAED66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2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21/02/2019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Kekelidze, JINR SC-125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C6A6B-7DAE-D543-9180-0B8DAED66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167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21/02/2019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V. Kekelidze, JINR SC-125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C6A6B-7DAE-D543-9180-0B8DAED66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30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1.png"/><Relationship Id="rId5" Type="http://schemas.openxmlformats.org/officeDocument/2006/relationships/image" Target="../media/image27.png"/><Relationship Id="rId6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jpg"/><Relationship Id="rId6" Type="http://schemas.openxmlformats.org/officeDocument/2006/relationships/image" Target="../media/image47.jpg"/><Relationship Id="rId7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Relationship Id="rId3" Type="http://schemas.openxmlformats.org/officeDocument/2006/relationships/image" Target="../media/image50.jpeg"/><Relationship Id="rId4" Type="http://schemas.openxmlformats.org/officeDocument/2006/relationships/image" Target="../media/image1.png"/><Relationship Id="rId5" Type="http://schemas.openxmlformats.org/officeDocument/2006/relationships/image" Target="../media/image51.png"/><Relationship Id="rId6" Type="http://schemas.openxmlformats.org/officeDocument/2006/relationships/image" Target="../media/image52.jpe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microsoft.com/office/2007/relationships/hdphoto" Target="../media/hdphoto1.wdp"/><Relationship Id="rId10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jpeg"/><Relationship Id="rId5" Type="http://schemas.openxmlformats.org/officeDocument/2006/relationships/image" Target="../media/image61.png"/><Relationship Id="rId6" Type="http://schemas.openxmlformats.org/officeDocument/2006/relationships/image" Target="../media/image62.jpeg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8.jpeg"/><Relationship Id="rId5" Type="http://schemas.openxmlformats.org/officeDocument/2006/relationships/image" Target="../media/image69.jpeg"/><Relationship Id="rId6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jpeg"/><Relationship Id="rId5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emf"/><Relationship Id="rId5" Type="http://schemas.openxmlformats.org/officeDocument/2006/relationships/image" Target="../media/image80.png"/><Relationship Id="rId6" Type="http://schemas.openxmlformats.org/officeDocument/2006/relationships/image" Target="../media/image81.emf"/><Relationship Id="rId7" Type="http://schemas.openxmlformats.org/officeDocument/2006/relationships/image" Target="../media/image82.png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9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9.wmf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9.wmf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jpeg"/><Relationship Id="rId6" Type="http://schemas.openxmlformats.org/officeDocument/2006/relationships/image" Target="../media/image9.wmf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21/02/2019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V. Kekelidze, JINR SC-125 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0217B-8183-4E7A-98AC-12846F6965A4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393910" y="2056946"/>
            <a:ext cx="6715901" cy="584776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Progress in the NICA project realization</a:t>
            </a:r>
            <a:endParaRPr lang="ru-RU" sz="3200" dirty="0" smtClean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22269" y="2776602"/>
            <a:ext cx="1948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i="1" dirty="0" smtClean="0">
                <a:solidFill>
                  <a:srgbClr val="000090"/>
                </a:solidFill>
                <a:latin typeface="Arial"/>
                <a:cs typeface="Arial"/>
              </a:rPr>
              <a:t>V. </a:t>
            </a:r>
            <a:r>
              <a:rPr lang="en-US" sz="2400" i="1" dirty="0" err="1" smtClean="0">
                <a:solidFill>
                  <a:srgbClr val="000090"/>
                </a:solidFill>
                <a:latin typeface="Arial"/>
                <a:cs typeface="Arial"/>
              </a:rPr>
              <a:t>Kekelidze</a:t>
            </a:r>
            <a:endParaRPr lang="en-US" sz="2400" i="1" dirty="0" smtClean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2834" y="5669570"/>
            <a:ext cx="44730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JINR Scientific Council, session 125, </a:t>
            </a:r>
          </a:p>
          <a:p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Dubna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,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February 21, 2019    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3568" y="269280"/>
            <a:ext cx="799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“You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need to manage not the work - it never ends, but time, </a:t>
            </a:r>
            <a:endParaRPr lang="en-US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because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it is of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course.”									Richelieu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6447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L106059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1771"/>
            <a:ext cx="2896978" cy="1936743"/>
          </a:xfrm>
          <a:prstGeom prst="rect">
            <a:avLst/>
          </a:prstGeom>
        </p:spPr>
      </p:pic>
      <p:grpSp>
        <p:nvGrpSpPr>
          <p:cNvPr id="9" name="Группа 4"/>
          <p:cNvGrpSpPr>
            <a:grpSpLocks/>
          </p:cNvGrpSpPr>
          <p:nvPr/>
        </p:nvGrpSpPr>
        <p:grpSpPr bwMode="auto">
          <a:xfrm>
            <a:off x="2159000" y="654571"/>
            <a:ext cx="6870700" cy="5702300"/>
            <a:chOff x="226043" y="937313"/>
            <a:chExt cx="7902357" cy="6680200"/>
          </a:xfrm>
        </p:grpSpPr>
        <p:pic>
          <p:nvPicPr>
            <p:cNvPr id="12" name="Picture 2" descr="D:\!Butenko\-=Work=-\=Work DOC=\Articles\IPAC10 Booster\SC-Complex-plan-e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292"/>
            <a:stretch>
              <a:fillRect/>
            </a:stretch>
          </p:blipFill>
          <p:spPr bwMode="auto">
            <a:xfrm>
              <a:off x="226043" y="937313"/>
              <a:ext cx="7902357" cy="668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Прямоугольник 13"/>
            <p:cNvSpPr/>
            <p:nvPr/>
          </p:nvSpPr>
          <p:spPr>
            <a:xfrm>
              <a:off x="2175760" y="4691748"/>
              <a:ext cx="130171" cy="14446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1" name="Прямоугольник 14"/>
            <p:cNvSpPr/>
            <p:nvPr/>
          </p:nvSpPr>
          <p:spPr>
            <a:xfrm>
              <a:off x="2175760" y="4510773"/>
              <a:ext cx="130171" cy="14287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" name="Прямоугольник 16"/>
            <p:cNvSpPr/>
            <p:nvPr/>
          </p:nvSpPr>
          <p:spPr>
            <a:xfrm rot="20700000">
              <a:off x="2620875" y="5188083"/>
              <a:ext cx="171445" cy="1619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4" name="Прямоугольник 17"/>
            <p:cNvSpPr/>
            <p:nvPr/>
          </p:nvSpPr>
          <p:spPr>
            <a:xfrm rot="20460000">
              <a:off x="2673262" y="5370646"/>
              <a:ext cx="169857" cy="1619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5" name="Прямоугольник 18"/>
            <p:cNvSpPr/>
            <p:nvPr/>
          </p:nvSpPr>
          <p:spPr>
            <a:xfrm rot="20100000">
              <a:off x="2743109" y="5548447"/>
              <a:ext cx="171445" cy="1619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" name="Прямоугольник 19"/>
            <p:cNvSpPr/>
            <p:nvPr/>
          </p:nvSpPr>
          <p:spPr>
            <a:xfrm rot="19800000">
              <a:off x="2828831" y="5708783"/>
              <a:ext cx="171445" cy="1619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" name="Прямоугольник 9"/>
            <p:cNvSpPr/>
            <p:nvPr/>
          </p:nvSpPr>
          <p:spPr>
            <a:xfrm>
              <a:off x="1962081" y="4872132"/>
              <a:ext cx="101596" cy="19050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" name="Прямоугольник 10"/>
            <p:cNvSpPr/>
            <p:nvPr/>
          </p:nvSpPr>
          <p:spPr>
            <a:xfrm>
              <a:off x="1962081" y="4656231"/>
              <a:ext cx="101596" cy="19050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" name="Прямоугольник 11"/>
            <p:cNvSpPr/>
            <p:nvPr/>
          </p:nvSpPr>
          <p:spPr>
            <a:xfrm>
              <a:off x="1966842" y="4412754"/>
              <a:ext cx="101596" cy="19050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3530600" y="3575570"/>
            <a:ext cx="292100" cy="215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14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21/02/2019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199" y="6268505"/>
            <a:ext cx="3357623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V. Kekelidze, JINR SC-125 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6850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7899400" y="3753370"/>
            <a:ext cx="762000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 err="1" smtClean="0"/>
              <a:t>Ecool</a:t>
            </a:r>
            <a:endParaRPr lang="en-US" sz="2000" b="1" dirty="0"/>
          </a:p>
        </p:txBody>
      </p:sp>
      <p:sp>
        <p:nvSpPr>
          <p:cNvPr id="3" name="Rectangle 2"/>
          <p:cNvSpPr/>
          <p:nvPr/>
        </p:nvSpPr>
        <p:spPr>
          <a:xfrm>
            <a:off x="7264400" y="3562870"/>
            <a:ext cx="292100" cy="215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302500" y="3931170"/>
            <a:ext cx="292100" cy="215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038600" y="3715271"/>
            <a:ext cx="3048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b="1" dirty="0" smtClean="0"/>
              <a:t>RF</a:t>
            </a:r>
            <a:endParaRPr lang="en-US" b="1" dirty="0"/>
          </a:p>
        </p:txBody>
      </p:sp>
      <p:sp>
        <p:nvSpPr>
          <p:cNvPr id="31" name="Rectangle 30"/>
          <p:cNvSpPr/>
          <p:nvPr/>
        </p:nvSpPr>
        <p:spPr>
          <a:xfrm>
            <a:off x="4495800" y="4375670"/>
            <a:ext cx="774700" cy="254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283200" y="3486670"/>
            <a:ext cx="115929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Booster</a:t>
            </a:r>
          </a:p>
          <a:p>
            <a:pPr algn="ctr"/>
            <a:r>
              <a:rPr lang="en-US" sz="2000" b="1" dirty="0" smtClean="0"/>
              <a:t>PS</a:t>
            </a:r>
            <a:endParaRPr lang="en-US" sz="2000" b="1" dirty="0"/>
          </a:p>
        </p:txBody>
      </p:sp>
      <p:sp>
        <p:nvSpPr>
          <p:cNvPr id="36" name="Прямоугольник 10"/>
          <p:cNvSpPr/>
          <p:nvPr/>
        </p:nvSpPr>
        <p:spPr bwMode="auto">
          <a:xfrm>
            <a:off x="3668397" y="3651285"/>
            <a:ext cx="88333" cy="16261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" name="Прямоугольник 10"/>
          <p:cNvSpPr/>
          <p:nvPr/>
        </p:nvSpPr>
        <p:spPr bwMode="auto">
          <a:xfrm>
            <a:off x="3668397" y="3486185"/>
            <a:ext cx="88333" cy="16261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2387600" y="3613670"/>
            <a:ext cx="1714572" cy="369332"/>
          </a:xfrm>
          <a:prstGeom prst="rect">
            <a:avLst/>
          </a:prstGeom>
          <a:solidFill>
            <a:srgbClr val="FFFFFF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ref. mag. sec.</a:t>
            </a:r>
            <a:endParaRPr lang="en-US" b="1" i="1" dirty="0"/>
          </a:p>
        </p:txBody>
      </p:sp>
      <p:pic>
        <p:nvPicPr>
          <p:cNvPr id="41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-52920"/>
            <a:ext cx="1498600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9" y="754098"/>
            <a:ext cx="2540598" cy="240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L106059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573" y="4109449"/>
            <a:ext cx="2705527" cy="18087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9100" y="1625600"/>
            <a:ext cx="980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</a:t>
            </a:r>
            <a:r>
              <a:rPr lang="en-US" dirty="0" smtClean="0">
                <a:solidFill>
                  <a:schemeClr val="bg1"/>
                </a:solidFill>
              </a:rPr>
              <a:t>ooster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30300" y="2451100"/>
            <a:ext cx="117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Nuclotron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02837"/>
              </p:ext>
            </p:extLst>
          </p:nvPr>
        </p:nvGraphicFramePr>
        <p:xfrm>
          <a:off x="0" y="825497"/>
          <a:ext cx="4165603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6503"/>
                <a:gridCol w="16891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 smtClean="0"/>
                        <a:t>parameter</a:t>
                      </a:r>
                      <a:endParaRPr lang="en-US" b="0" i="1" dirty="0"/>
                    </a:p>
                  </a:txBody>
                  <a:tcP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value</a:t>
                      </a:r>
                      <a:endParaRPr lang="en-US" dirty="0"/>
                    </a:p>
                  </a:txBody>
                  <a:tcPr>
                    <a:solidFill>
                      <a:srgbClr val="33339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Ion types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 A/Z </a:t>
                      </a:r>
                      <a:r>
                        <a:rPr lang="en-US" sz="1600" u="sng" dirty="0" smtClean="0">
                          <a:solidFill>
                            <a:srgbClr val="000090"/>
                          </a:solidFill>
                        </a:rPr>
                        <a:t>&lt;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 3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injection energy, MeV/u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3.2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maximum</a:t>
                      </a:r>
                      <a:r>
                        <a:rPr lang="en-US" sz="1600" i="1" baseline="0" dirty="0" smtClean="0">
                          <a:solidFill>
                            <a:srgbClr val="000090"/>
                          </a:solidFill>
                        </a:rPr>
                        <a:t> energy, MeV/u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90"/>
                          </a:solidFill>
                        </a:rPr>
                        <a:t>600</a:t>
                      </a:r>
                      <a:endParaRPr lang="en-US" sz="1600" b="1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magnetic rigidity, T m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1.6 – 25.0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circumference, m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210.96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vacuum, </a:t>
                      </a:r>
                      <a:r>
                        <a:rPr lang="en-US" sz="1600" i="1" dirty="0" err="1" smtClean="0">
                          <a:solidFill>
                            <a:srgbClr val="000090"/>
                          </a:solidFill>
                        </a:rPr>
                        <a:t>Torr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10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</a:rPr>
                        <a:t>-11</a:t>
                      </a:r>
                      <a:endParaRPr lang="en-US" sz="1600" baseline="300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intensity, </a:t>
                      </a:r>
                      <a:r>
                        <a:rPr lang="en-US" sz="1600" b="1" i="1" dirty="0" smtClean="0">
                          <a:solidFill>
                            <a:srgbClr val="000090"/>
                          </a:solidFill>
                        </a:rPr>
                        <a:t>Au </a:t>
                      </a:r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ions/pulse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1.5 10</a:t>
                      </a:r>
                      <a:r>
                        <a:rPr lang="en-US" sz="1600" baseline="30000" dirty="0" smtClean="0">
                          <a:solidFill>
                            <a:srgbClr val="000090"/>
                          </a:solidFill>
                        </a:rPr>
                        <a:t>9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RF range, MHz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0.5 -2.53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800100" y="154732"/>
            <a:ext cx="5435600" cy="523220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Booster </a:t>
            </a:r>
            <a:r>
              <a:rPr lang="en-US" sz="2800" i="1" dirty="0" smtClean="0">
                <a:solidFill>
                  <a:srgbClr val="FFFFFF"/>
                </a:solidFill>
              </a:rPr>
              <a:t>assembly  - started in 2018</a:t>
            </a:r>
            <a:endParaRPr lang="en-US" sz="28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217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21/02/2019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Kekelidze, JINR SC-125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C6A6B-7DAE-D543-9180-0B8DAED66F63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7795" y="2116666"/>
            <a:ext cx="3714538" cy="187113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" y="725356"/>
            <a:ext cx="3581400" cy="173844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2566433"/>
            <a:ext cx="2806700" cy="1015663"/>
          </a:xfrm>
          <a:prstGeom prst="rect">
            <a:avLst/>
          </a:prstGeom>
          <a:solidFill>
            <a:srgbClr val="FDEADA"/>
          </a:solidFill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Elements of </a:t>
            </a:r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HILac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mr-IN" sz="2000" i="1" dirty="0" smtClean="0">
                <a:solidFill>
                  <a:srgbClr val="000090"/>
                </a:solidFill>
                <a:latin typeface="Arial"/>
                <a:cs typeface="Arial"/>
              </a:rPr>
              <a:t>–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Booster beam channel</a:t>
            </a:r>
          </a:p>
          <a:p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.</a:t>
            </a: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endParaRPr lang="en-US" sz="2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10" name="Рисунок 2868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5833" y="605366"/>
            <a:ext cx="2590800" cy="3382434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1" name="Rectangle 10"/>
          <p:cNvSpPr/>
          <p:nvPr/>
        </p:nvSpPr>
        <p:spPr>
          <a:xfrm>
            <a:off x="4348161" y="1101003"/>
            <a:ext cx="2375960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The gap for beam channel: </a:t>
            </a:r>
          </a:p>
          <a:p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Booster - </a:t>
            </a:r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Nuclotron</a:t>
            </a:r>
            <a:endParaRPr lang="en-US" sz="2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12" name="Рисунок 1"/>
          <p:cNvPicPr/>
          <p:nvPr/>
        </p:nvPicPr>
        <p:blipFill>
          <a:blip r:embed="rId5"/>
          <a:stretch>
            <a:fillRect/>
          </a:stretch>
        </p:blipFill>
        <p:spPr>
          <a:xfrm>
            <a:off x="837141" y="4013201"/>
            <a:ext cx="7722659" cy="276902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64141" y="4084935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Arial"/>
                <a:cs typeface="Arial"/>
              </a:rPr>
              <a:t>d</a:t>
            </a:r>
            <a:r>
              <a:rPr lang="en-US" sz="2000" i="1" dirty="0" smtClean="0">
                <a:solidFill>
                  <a:schemeClr val="bg1"/>
                </a:solidFill>
                <a:latin typeface="Arial"/>
                <a:cs typeface="Arial"/>
              </a:rPr>
              <a:t>ipole magnets in</a:t>
            </a:r>
          </a:p>
          <a:p>
            <a:r>
              <a:rPr lang="en-US" sz="2000" i="1" dirty="0" smtClean="0">
                <a:solidFill>
                  <a:schemeClr val="bg1"/>
                </a:solidFill>
                <a:latin typeface="Arial"/>
                <a:cs typeface="Arial"/>
              </a:rPr>
              <a:t> the first quadrant of Booster</a:t>
            </a:r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57400" y="154732"/>
            <a:ext cx="4470400" cy="523220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Booster assembly</a:t>
            </a:r>
            <a:endParaRPr lang="en-US" sz="28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118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21/02/2019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Kekelidze, JINR SC-125 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8E5CE13-C5CE-7141-984C-DE800F5B234E}" type="slidenum">
              <a:rPr lang="en-US">
                <a:solidFill>
                  <a:srgbClr val="898989"/>
                </a:solidFill>
                <a:latin typeface="Calibri" charset="0"/>
              </a:rPr>
              <a:pPr eaLnBrk="1" hangingPunct="1"/>
              <a:t>12</a:t>
            </a:fld>
            <a:endParaRPr 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3" name="Дата 3"/>
          <p:cNvSpPr txBox="1">
            <a:spLocks/>
          </p:cNvSpPr>
          <p:nvPr/>
        </p:nvSpPr>
        <p:spPr>
          <a:xfrm>
            <a:off x="4778375" y="6207125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14/02/2019</a:t>
            </a:r>
          </a:p>
        </p:txBody>
      </p:sp>
      <p:pic>
        <p:nvPicPr>
          <p:cNvPr id="6153" name="Picture 3" descr="D:\!Butenko\-=Work=-\=NICA=\Booster\ФОТО\IMG_20190215_1319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776" y="87880"/>
            <a:ext cx="4364037" cy="3272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5" descr="D:\!Butenko\-=Work=-\=NICA=\Booster\ФОТО\IMG_20190215_1338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3236357"/>
            <a:ext cx="4260238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6" name="TextBox 16"/>
          <p:cNvSpPr txBox="1">
            <a:spLocks noChangeArrowheads="1"/>
          </p:cNvSpPr>
          <p:nvPr/>
        </p:nvSpPr>
        <p:spPr bwMode="auto">
          <a:xfrm>
            <a:off x="4600575" y="6089650"/>
            <a:ext cx="4238625" cy="369332"/>
          </a:xfrm>
          <a:prstGeom prst="rect">
            <a:avLst/>
          </a:prstGeom>
          <a:solidFill>
            <a:srgbClr val="FFF7E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d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ipoles in the third quadrat</a:t>
            </a:r>
            <a:endParaRPr lang="ru-RU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14" name="Picture 13" descr="D:\!Butenko\-=Work=-\=NICA=\Booster\ФОТО\IMG_20190215_1341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5" y="118269"/>
            <a:ext cx="4156865" cy="311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D:\!Butenko\-=Work=-\=NICA=\Booster\ФОТО\IMG_20190215_1341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" y="3229902"/>
            <a:ext cx="4275932" cy="320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130969" y="2604869"/>
            <a:ext cx="4275931" cy="646331"/>
          </a:xfrm>
          <a:prstGeom prst="rect">
            <a:avLst/>
          </a:prstGeom>
          <a:solidFill>
            <a:srgbClr val="FFF7E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Bridge for allocation of equipment</a:t>
            </a:r>
          </a:p>
          <a:p>
            <a:pPr eaLnBrk="1" hangingPunct="1"/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 for measuring period</a:t>
            </a:r>
            <a:endParaRPr lang="ru-RU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359568" y="6003925"/>
            <a:ext cx="3815551" cy="369332"/>
          </a:xfrm>
          <a:prstGeom prst="rect">
            <a:avLst/>
          </a:prstGeom>
          <a:solidFill>
            <a:srgbClr val="FFF7E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p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ower supply systems for Booster</a:t>
            </a:r>
            <a:endParaRPr lang="ru-RU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6154" name="TextBox 14"/>
          <p:cNvSpPr txBox="1">
            <a:spLocks noChangeArrowheads="1"/>
          </p:cNvSpPr>
          <p:nvPr/>
        </p:nvSpPr>
        <p:spPr bwMode="auto">
          <a:xfrm>
            <a:off x="4687276" y="2926834"/>
            <a:ext cx="4083378" cy="369332"/>
          </a:xfrm>
          <a:prstGeom prst="rect">
            <a:avLst/>
          </a:prstGeom>
          <a:solidFill>
            <a:srgbClr val="FFF7E5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t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he head part of injection channel </a:t>
            </a:r>
            <a:endParaRPr lang="ru-RU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2785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5"/>
          <p:cNvSpPr txBox="1">
            <a:spLocks noChangeArrowheads="1"/>
          </p:cNvSpPr>
          <p:nvPr/>
        </p:nvSpPr>
        <p:spPr bwMode="auto">
          <a:xfrm>
            <a:off x="3867746" y="201613"/>
            <a:ext cx="1541858" cy="461665"/>
          </a:xfrm>
          <a:prstGeom prst="rect">
            <a:avLst/>
          </a:prstGeom>
          <a:solidFill>
            <a:srgbClr val="9DF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000090"/>
                </a:solidFill>
                <a:latin typeface="Calibri" charset="0"/>
              </a:rPr>
              <a:t>Time table</a:t>
            </a:r>
            <a:endParaRPr lang="ru-RU" sz="2400" b="1" dirty="0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5" name="Стрелка вниз 4"/>
          <p:cNvSpPr>
            <a:spLocks noChangeArrowheads="1"/>
          </p:cNvSpPr>
          <p:nvPr/>
        </p:nvSpPr>
        <p:spPr bwMode="auto">
          <a:xfrm>
            <a:off x="4568825" y="1284288"/>
            <a:ext cx="69850" cy="215900"/>
          </a:xfrm>
          <a:prstGeom prst="downArrow">
            <a:avLst>
              <a:gd name="adj1" fmla="val 50000"/>
              <a:gd name="adj2" fmla="val 49998"/>
            </a:avLst>
          </a:prstGeom>
          <a:solidFill>
            <a:schemeClr val="tx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100" name="Picture 17" descr="D:\Library\RI\JINR\Проекты\NICA\SCMD\Доклады\index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76200"/>
            <a:ext cx="72072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>
          <a:xfrm>
            <a:off x="457200" y="63341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21/02/2019</a:t>
            </a: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341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V. Kekelidze, JINR SC-125 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34125"/>
            <a:ext cx="2133600" cy="476250"/>
          </a:xfrm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4FD34C4-2A1A-3741-85DA-9B0A599A6DE9}" type="slidenum">
              <a:rPr lang="ru-RU">
                <a:solidFill>
                  <a:srgbClr val="898989"/>
                </a:solidFill>
                <a:latin typeface="Calibri" charset="0"/>
              </a:rPr>
              <a:pPr eaLnBrk="1" hangingPunct="1"/>
              <a:t>13</a:t>
            </a:fld>
            <a:endParaRPr lang="ru-RU">
              <a:solidFill>
                <a:srgbClr val="898989"/>
              </a:solidFill>
              <a:latin typeface="Calibri" charset="0"/>
            </a:endParaRPr>
          </a:p>
        </p:txBody>
      </p:sp>
      <p:graphicFrame>
        <p:nvGraphicFramePr>
          <p:cNvPr id="18" name="Таблица 7"/>
          <p:cNvGraphicFramePr>
            <a:graphicFrameLocks noGrp="1"/>
          </p:cNvGraphicFramePr>
          <p:nvPr/>
        </p:nvGraphicFramePr>
        <p:xfrm>
          <a:off x="271463" y="806450"/>
          <a:ext cx="8758237" cy="5656264"/>
        </p:xfrm>
        <a:graphic>
          <a:graphicData uri="http://schemas.openxmlformats.org/drawingml/2006/table">
            <a:tbl>
              <a:tblPr/>
              <a:tblGrid>
                <a:gridCol w="44450"/>
                <a:gridCol w="2528887"/>
                <a:gridCol w="444500"/>
                <a:gridCol w="315913"/>
                <a:gridCol w="315912"/>
                <a:gridCol w="317500"/>
                <a:gridCol w="315913"/>
                <a:gridCol w="315912"/>
                <a:gridCol w="315913"/>
                <a:gridCol w="366712"/>
                <a:gridCol w="315913"/>
                <a:gridCol w="315912"/>
                <a:gridCol w="317500"/>
                <a:gridCol w="315913"/>
                <a:gridCol w="315912"/>
                <a:gridCol w="315913"/>
                <a:gridCol w="315912"/>
                <a:gridCol w="315913"/>
                <a:gridCol w="315912"/>
                <a:gridCol w="315913"/>
                <a:gridCol w="315912"/>
              </a:tblGrid>
              <a:tr h="358775">
                <a:tc rowSpan="2" gridSpan="2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Booster assembly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2018</a:t>
                      </a:r>
                    </a:p>
                  </a:txBody>
                  <a:tcPr marL="9525" marR="9525" marT="9525" marB="0" anchor="ctr" horzOverflow="overflow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201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9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7813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V</a:t>
                      </a:r>
                    </a:p>
                  </a:txBody>
                  <a:tcPr marL="9525" marR="9525" marT="9525" marB="0" anchor="ctr" horzOverflow="overflow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VI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VII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VIII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IX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X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XI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XII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I</a:t>
                      </a:r>
                    </a:p>
                  </a:txBody>
                  <a:tcPr marL="9525" marR="9525" marT="9525" marB="0" anchor="ctr" horzOverflow="overflow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II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III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IV</a:t>
                      </a:r>
                    </a:p>
                  </a:txBody>
                  <a:tcPr marL="9525" marR="9525" marT="9525" marB="0" anchor="ctr" horzOverflow="overflow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V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VI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VII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VIII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IX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X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XI  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C9FF"/>
                    </a:solidFill>
                  </a:tcPr>
                </a:tc>
              </a:tr>
              <a:tr h="358775">
                <a:tc gridSpan="2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“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Cold</a:t>
                      </a:r>
                      <a:r>
                        <a:rPr kumimoji="0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”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sections</a:t>
                      </a:r>
                    </a:p>
                  </a:txBody>
                  <a:tcPr marL="9525" marR="9525" marT="9525" marB="0" horzOverflow="overflow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Quadrant 1</a:t>
                      </a:r>
                    </a:p>
                  </a:txBody>
                  <a:tcPr marL="9525" marR="9525" marT="9525" marB="0" anchor="ctr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Quadrant 2</a:t>
                      </a:r>
                    </a:p>
                  </a:txBody>
                  <a:tcPr marL="9525" marR="9525" marT="9525" marB="0" anchor="ctr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Quadrant 3</a:t>
                      </a:r>
                    </a:p>
                  </a:txBody>
                  <a:tcPr marL="9525" marR="9525" marT="9525" marB="0" anchor="ctr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0663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Quadrant 4</a:t>
                      </a:r>
                    </a:p>
                  </a:txBody>
                  <a:tcPr marL="9525" marR="9525" marT="9525" marB="0" anchor="ctr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bypasses and ends</a:t>
                      </a: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0" marB="0" anchor="b" horzOverflow="overflow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 reference magnets</a:t>
                      </a:r>
                    </a:p>
                  </a:txBody>
                  <a:tcPr marL="9525" marR="9525" marT="0" marB="0" anchor="b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   </a:t>
                      </a:r>
                    </a:p>
                  </a:txBody>
                  <a:tcPr marL="9525" marR="9525" marT="0" marB="0" anchor="b" horzOverflow="overflow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“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Warm</a:t>
                      </a:r>
                      <a:r>
                        <a:rPr kumimoji="0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”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 sections</a:t>
                      </a:r>
                    </a:p>
                  </a:txBody>
                  <a:tcPr marL="9525" marR="9525" marT="0" marB="0" anchor="b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E-cooling</a:t>
                      </a: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C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commissioned</a:t>
                      </a:r>
                      <a:endParaRPr kumimoji="0" lang="ru-RU" sz="1800" b="0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 injection section</a:t>
                      </a:r>
                    </a:p>
                  </a:txBody>
                  <a:tcPr marL="9525" marR="9525" marT="9525" marB="0" anchor="ctr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 beam extraction section</a:t>
                      </a:r>
                    </a:p>
                  </a:txBody>
                  <a:tcPr marL="9525" marR="9525" marT="9525" marB="0" anchor="ctr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C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 RF system</a:t>
                      </a: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4800">
                <a:tc gridSpan="21"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Systems</a:t>
                      </a:r>
                    </a:p>
                  </a:txBody>
                  <a:tcPr marL="9525" marR="9525" marT="9525" marB="0" horzOverflow="overflow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vacuum system</a:t>
                      </a: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0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power supply</a:t>
                      </a: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0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0E2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cryogenic system</a:t>
                      </a: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0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0E2"/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anchor="b" horzOverflow="overflow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thermometry system</a:t>
                      </a: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0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10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9525" marR="9525" marT="9525" marB="0" horzOverflow="overflow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9" name="Стрелка вниз 4"/>
          <p:cNvSpPr>
            <a:spLocks noChangeArrowheads="1"/>
          </p:cNvSpPr>
          <p:nvPr/>
        </p:nvSpPr>
        <p:spPr bwMode="auto">
          <a:xfrm>
            <a:off x="6019800" y="1460500"/>
            <a:ext cx="95250" cy="215900"/>
          </a:xfrm>
          <a:prstGeom prst="downArrow">
            <a:avLst>
              <a:gd name="adj1" fmla="val 50000"/>
              <a:gd name="adj2" fmla="val 50003"/>
            </a:avLst>
          </a:prstGeom>
          <a:solidFill>
            <a:srgbClr val="FF0000"/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Прямоугольник 2"/>
          <p:cNvSpPr/>
          <p:nvPr/>
        </p:nvSpPr>
        <p:spPr>
          <a:xfrm>
            <a:off x="6869113" y="1460500"/>
            <a:ext cx="625475" cy="4997450"/>
          </a:xfrm>
          <a:prstGeom prst="rect">
            <a:avLst/>
          </a:prstGeom>
          <a:solidFill>
            <a:srgbClr val="00B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Прямоугольник 16"/>
          <p:cNvSpPr/>
          <p:nvPr/>
        </p:nvSpPr>
        <p:spPr>
          <a:xfrm>
            <a:off x="8042275" y="1500188"/>
            <a:ext cx="644525" cy="4991100"/>
          </a:xfrm>
          <a:prstGeom prst="rect">
            <a:avLst/>
          </a:prstGeom>
          <a:solidFill>
            <a:srgbClr val="00B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5799931" y="2939257"/>
            <a:ext cx="2771775" cy="246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lIns="36000" tIns="0" rIns="3600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solidFill>
                  <a:srgbClr val="000090"/>
                </a:solidFill>
                <a:latin typeface="+mn-lt"/>
                <a:ea typeface="+mn-ea"/>
                <a:cs typeface="+mn-cs"/>
              </a:rPr>
              <a:t>technological commissioning</a:t>
            </a:r>
          </a:p>
        </p:txBody>
      </p:sp>
      <p:sp>
        <p:nvSpPr>
          <p:cNvPr id="25" name="TextBox 24"/>
          <p:cNvSpPr txBox="1"/>
          <p:nvPr/>
        </p:nvSpPr>
        <p:spPr>
          <a:xfrm rot="16200000">
            <a:off x="6966744" y="2893219"/>
            <a:ext cx="2771775" cy="3381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solidFill>
                  <a:srgbClr val="000090"/>
                </a:solidFill>
                <a:latin typeface="+mn-lt"/>
                <a:ea typeface="+mn-ea"/>
                <a:cs typeface="+mn-cs"/>
              </a:rPr>
              <a:t>Commissioning  with beam</a:t>
            </a:r>
          </a:p>
        </p:txBody>
      </p:sp>
      <p:sp>
        <p:nvSpPr>
          <p:cNvPr id="4557" name="TextBox 29"/>
          <p:cNvSpPr txBox="1">
            <a:spLocks noChangeArrowheads="1"/>
          </p:cNvSpPr>
          <p:nvPr/>
        </p:nvSpPr>
        <p:spPr bwMode="auto">
          <a:xfrm>
            <a:off x="-254000" y="28194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ru-RU">
              <a:latin typeface="Calibri" charset="0"/>
            </a:endParaRPr>
          </a:p>
        </p:txBody>
      </p:sp>
      <p:pic>
        <p:nvPicPr>
          <p:cNvPr id="4558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0"/>
            <a:ext cx="1498600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46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21/02/2019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Kekelidze, JINR SC-125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C6A6B-7DAE-D543-9180-0B8DAED66F63}" type="slidenum">
              <a:rPr lang="en-US" smtClean="0"/>
              <a:t>14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345666" y="834597"/>
            <a:ext cx="2681593" cy="461665"/>
          </a:xfrm>
          <a:prstGeom prst="rect">
            <a:avLst/>
          </a:prstGeom>
          <a:solidFill>
            <a:srgbClr val="CBFFFB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Major </a:t>
            </a:r>
            <a:r>
              <a:rPr lang="en-US" sz="2400" b="1" dirty="0" err="1" smtClean="0">
                <a:solidFill>
                  <a:srgbClr val="000090"/>
                </a:solidFill>
                <a:latin typeface="Arial"/>
                <a:cs typeface="Arial"/>
              </a:rPr>
              <a:t>Mailstones</a:t>
            </a:r>
            <a:endParaRPr lang="en-US" sz="2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693" y="225334"/>
            <a:ext cx="2588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Agreement</a:t>
            </a:r>
            <a:endParaRPr lang="ru-RU" sz="2000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Addendum</a:t>
            </a:r>
            <a:r>
              <a:rPr lang="ru-RU" sz="2000" dirty="0" smtClean="0">
                <a:solidFill>
                  <a:srgbClr val="000090"/>
                </a:solidFill>
                <a:latin typeface="Arial"/>
                <a:cs typeface="Arial"/>
              </a:rPr>
              <a:t> №1</a:t>
            </a:r>
          </a:p>
          <a:p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Chapter</a:t>
            </a:r>
            <a:r>
              <a:rPr lang="ru-RU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III</a:t>
            </a:r>
            <a:endParaRPr lang="en-US" sz="2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0610" y="1538421"/>
            <a:ext cx="8354721" cy="4401205"/>
          </a:xfrm>
          <a:prstGeom prst="rect">
            <a:avLst/>
          </a:prstGeom>
          <a:solidFill>
            <a:srgbClr val="FFF7E5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8000"/>
              </a:buClr>
              <a:buSzPct val="200000"/>
              <a:buFont typeface="Wingdings" charset="2"/>
              <a:buChar char="ü"/>
            </a:pP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Start of BM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@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N experiment	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				-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2017       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- </a:t>
            </a:r>
            <a:r>
              <a:rPr lang="ru-RU" sz="2000" b="1" i="1" dirty="0">
                <a:solidFill>
                  <a:srgbClr val="008000"/>
                </a:solidFill>
                <a:latin typeface="Arial"/>
                <a:cs typeface="Arial"/>
              </a:rPr>
              <a:t>2018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														   	</a:t>
            </a:r>
            <a:r>
              <a:rPr lang="en-US" sz="2000" b="1" i="1" dirty="0" smtClean="0">
                <a:solidFill>
                  <a:srgbClr val="008000"/>
                </a:solidFill>
                <a:latin typeface="Arial"/>
                <a:cs typeface="Arial"/>
              </a:rPr>
              <a:t>March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	</a:t>
            </a:r>
          </a:p>
          <a:p>
            <a:pPr marL="342900" indent="-342900">
              <a:buClr>
                <a:srgbClr val="FC0011"/>
              </a:buClr>
              <a:buFont typeface="Arial"/>
              <a:buChar char="•"/>
            </a:pP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Start-up configuration</a:t>
            </a:r>
          </a:p>
          <a:p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    of accelerator complex - </a:t>
            </a:r>
            <a:r>
              <a:rPr lang="en-US" sz="2000" b="1" i="1" dirty="0" smtClean="0">
                <a:solidFill>
                  <a:srgbClr val="FC0011"/>
                </a:solidFill>
                <a:latin typeface="Arial"/>
                <a:cs typeface="Arial"/>
              </a:rPr>
              <a:t>Booster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 </a:t>
            </a:r>
            <a:r>
              <a:rPr lang="ru-RU" sz="2000" b="1" dirty="0" smtClean="0">
                <a:solidFill>
                  <a:srgbClr val="000090"/>
                </a:solidFill>
                <a:latin typeface="Arial"/>
                <a:cs typeface="Arial"/>
              </a:rPr>
              <a:t>		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- 2019	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    - </a:t>
            </a:r>
            <a:r>
              <a:rPr lang="en-US" sz="2000" b="1" i="1" dirty="0" smtClean="0">
                <a:solidFill>
                  <a:srgbClr val="FC0011"/>
                </a:solidFill>
                <a:latin typeface="Arial"/>
                <a:cs typeface="Arial"/>
              </a:rPr>
              <a:t>2019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		</a:t>
            </a:r>
            <a:endParaRPr lang="en-US" sz="2000" b="1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Put in operation  MPD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			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		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	- 2020			</a:t>
            </a:r>
            <a:endParaRPr lang="ru-RU" sz="2000" b="1" i="1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endParaRPr lang="ru-RU" sz="2000" b="1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Start of MPD experiment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				- 2021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			</a:t>
            </a:r>
            <a:endParaRPr lang="ru-RU" sz="2000" b="1" i="1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ru-RU" sz="2000" b="1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Center NICA &amp; computer complex 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		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     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- 2021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			</a:t>
            </a:r>
            <a:endParaRPr lang="ru-RU" sz="2000" b="1" i="1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endParaRPr lang="ru-RU" sz="2000" b="1" i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На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start of SPD construction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				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- 2020</a:t>
            </a:r>
            <a:endParaRPr lang="en-US" sz="2000" b="1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000" b="1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Infrastructure for applied research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		- 2020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endParaRPr lang="ru-RU" sz="2000" b="1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556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8099" y="825500"/>
            <a:ext cx="5626100" cy="4623955"/>
          </a:xfrm>
        </p:spPr>
      </p:pic>
      <p:sp>
        <p:nvSpPr>
          <p:cNvPr id="95235" name="TextBox 4"/>
          <p:cNvSpPr txBox="1">
            <a:spLocks noChangeArrowheads="1"/>
          </p:cNvSpPr>
          <p:nvPr/>
        </p:nvSpPr>
        <p:spPr bwMode="auto">
          <a:xfrm>
            <a:off x="139700" y="1066800"/>
            <a:ext cx="1690688" cy="646113"/>
          </a:xfrm>
          <a:prstGeom prst="rect">
            <a:avLst/>
          </a:prstGeom>
          <a:solidFill>
            <a:srgbClr val="FEFFD8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90"/>
                </a:solidFill>
              </a:rPr>
              <a:t>Control Dewar,</a:t>
            </a:r>
          </a:p>
          <a:p>
            <a:pPr eaLnBrk="1" hangingPunct="1"/>
            <a:r>
              <a:rPr lang="en-US" sz="1800">
                <a:solidFill>
                  <a:srgbClr val="000090"/>
                </a:solidFill>
              </a:rPr>
              <a:t>pipe lines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944688" y="2933700"/>
            <a:ext cx="1077912" cy="339725"/>
          </a:xfrm>
          <a:prstGeom prst="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Cryostat</a:t>
            </a:r>
          </a:p>
        </p:txBody>
      </p:sp>
      <p:sp>
        <p:nvSpPr>
          <p:cNvPr id="7" name="Rectangle 6"/>
          <p:cNvSpPr/>
          <p:nvPr/>
        </p:nvSpPr>
        <p:spPr>
          <a:xfrm>
            <a:off x="4105275" y="1374775"/>
            <a:ext cx="936625" cy="339725"/>
          </a:xfrm>
          <a:prstGeom prst="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SC coil</a:t>
            </a:r>
          </a:p>
        </p:txBody>
      </p:sp>
      <p:sp>
        <p:nvSpPr>
          <p:cNvPr id="95238" name="TextBox 7"/>
          <p:cNvSpPr txBox="1">
            <a:spLocks noChangeArrowheads="1"/>
          </p:cNvSpPr>
          <p:nvPr/>
        </p:nvSpPr>
        <p:spPr bwMode="auto">
          <a:xfrm>
            <a:off x="2146300" y="2387600"/>
            <a:ext cx="1096963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0000"/>
                </a:solidFill>
              </a:rPr>
              <a:t>Trim Coil</a:t>
            </a:r>
          </a:p>
        </p:txBody>
      </p:sp>
      <p:cxnSp>
        <p:nvCxnSpPr>
          <p:cNvPr id="10" name="Straight Arrow Connector 9"/>
          <p:cNvCxnSpPr>
            <a:stCxn id="7" idx="1"/>
          </p:cNvCxnSpPr>
          <p:nvPr/>
        </p:nvCxnSpPr>
        <p:spPr>
          <a:xfrm rot="10800000" flipV="1">
            <a:off x="3373438" y="1544638"/>
            <a:ext cx="731837" cy="47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251200" y="2578100"/>
            <a:ext cx="3048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049" name="TextBox 10"/>
          <p:cNvSpPr txBox="1">
            <a:spLocks noChangeArrowheads="1"/>
          </p:cNvSpPr>
          <p:nvPr/>
        </p:nvSpPr>
        <p:spPr bwMode="auto">
          <a:xfrm>
            <a:off x="2146300" y="84435"/>
            <a:ext cx="4100251" cy="461665"/>
          </a:xfrm>
          <a:prstGeom prst="rect">
            <a:avLst/>
          </a:prstGeom>
          <a:solidFill>
            <a:srgbClr val="EAFCFF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 smtClean="0">
                <a:solidFill>
                  <a:srgbClr val="000090"/>
                </a:solidFill>
                <a:cs typeface="Arial" charset="0"/>
              </a:rPr>
              <a:t>Superconducting Solenoid</a:t>
            </a:r>
          </a:p>
        </p:txBody>
      </p:sp>
      <p:sp>
        <p:nvSpPr>
          <p:cNvPr id="95242" name="TextBox 11"/>
          <p:cNvSpPr txBox="1">
            <a:spLocks noChangeArrowheads="1"/>
          </p:cNvSpPr>
          <p:nvPr/>
        </p:nvSpPr>
        <p:spPr bwMode="auto">
          <a:xfrm>
            <a:off x="5105400" y="5439722"/>
            <a:ext cx="3937000" cy="707886"/>
          </a:xfrm>
          <a:prstGeom prst="rect">
            <a:avLst/>
          </a:prstGeom>
          <a:solidFill>
            <a:srgbClr val="DFFAF5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000090"/>
                </a:solidFill>
                <a:cs typeface="Arial" charset="0"/>
              </a:rPr>
              <a:t>ASG </a:t>
            </a:r>
            <a:r>
              <a:rPr lang="en-US" sz="2000" b="1" dirty="0" smtClean="0">
                <a:solidFill>
                  <a:srgbClr val="000090"/>
                </a:solidFill>
                <a:cs typeface="Arial" charset="0"/>
              </a:rPr>
              <a:t>superconductors, </a:t>
            </a:r>
            <a:r>
              <a:rPr lang="en-US" sz="2000" i="1" dirty="0" err="1" smtClean="0">
                <a:solidFill>
                  <a:srgbClr val="000090"/>
                </a:solidFill>
                <a:cs typeface="Arial" charset="0"/>
              </a:rPr>
              <a:t>Genova</a:t>
            </a:r>
            <a:endParaRPr lang="en-US" sz="2000" i="1" dirty="0" smtClean="0">
              <a:solidFill>
                <a:srgbClr val="000090"/>
              </a:solidFill>
              <a:cs typeface="Arial" charset="0"/>
            </a:endParaRPr>
          </a:p>
          <a:p>
            <a:pPr algn="ctr" eaLnBrk="1" hangingPunct="1"/>
            <a:r>
              <a:rPr lang="en-US" sz="2000" i="1" dirty="0" smtClean="0">
                <a:solidFill>
                  <a:srgbClr val="000090"/>
                </a:solidFill>
                <a:cs typeface="Arial" charset="0"/>
              </a:rPr>
              <a:t>- General responsibility</a:t>
            </a:r>
            <a:endParaRPr lang="en-US" sz="2000" i="1" dirty="0">
              <a:solidFill>
                <a:srgbClr val="000090"/>
              </a:solidFill>
              <a:cs typeface="Arial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941388" y="1720850"/>
            <a:ext cx="963612" cy="17145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52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8" t="44313" r="-2"/>
          <a:stretch>
            <a:fillRect/>
          </a:stretch>
        </p:blipFill>
        <p:spPr bwMode="auto">
          <a:xfrm>
            <a:off x="5378450" y="2135188"/>
            <a:ext cx="3663950" cy="2005012"/>
          </a:xfrm>
          <a:prstGeom prst="rect">
            <a:avLst/>
          </a:prstGeom>
          <a:solidFill>
            <a:srgbClr val="EAFCFF"/>
          </a:solidFill>
          <a:ln>
            <a:noFill/>
          </a:ln>
          <a:extLst/>
        </p:spPr>
      </p:pic>
      <p:cxnSp>
        <p:nvCxnSpPr>
          <p:cNvPr id="95247" name="Straight Arrow Connector 15"/>
          <p:cNvCxnSpPr>
            <a:cxnSpLocks noChangeShapeType="1"/>
          </p:cNvCxnSpPr>
          <p:nvPr/>
        </p:nvCxnSpPr>
        <p:spPr bwMode="auto">
          <a:xfrm>
            <a:off x="6629400" y="3517900"/>
            <a:ext cx="1212850" cy="15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5248" name="TextBox 16"/>
          <p:cNvSpPr txBox="1">
            <a:spLocks noChangeArrowheads="1"/>
          </p:cNvSpPr>
          <p:nvPr/>
        </p:nvSpPr>
        <p:spPr bwMode="auto">
          <a:xfrm>
            <a:off x="6550025" y="3101975"/>
            <a:ext cx="1384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u-RU" sz="1600" b="1" i="1" dirty="0">
                <a:solidFill>
                  <a:srgbClr val="FF0000"/>
                </a:solidFill>
              </a:rPr>
              <a:t> </a:t>
            </a:r>
            <a:r>
              <a:rPr lang="en-US" sz="1600" b="1" i="1" dirty="0">
                <a:solidFill>
                  <a:srgbClr val="FF0000"/>
                </a:solidFill>
              </a:rPr>
              <a:t>TPC region</a:t>
            </a:r>
          </a:p>
        </p:txBody>
      </p:sp>
      <p:sp>
        <p:nvSpPr>
          <p:cNvPr id="95249" name="TextBox 27"/>
          <p:cNvSpPr txBox="1">
            <a:spLocks noChangeArrowheads="1"/>
          </p:cNvSpPr>
          <p:nvPr/>
        </p:nvSpPr>
        <p:spPr bwMode="auto">
          <a:xfrm>
            <a:off x="1638300" y="571500"/>
            <a:ext cx="2016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000090"/>
                </a:solidFill>
              </a:rPr>
              <a:t>weight</a:t>
            </a:r>
            <a:r>
              <a:rPr lang="en-US" sz="2000" b="1" dirty="0" smtClean="0">
                <a:solidFill>
                  <a:srgbClr val="000090"/>
                </a:solidFill>
              </a:rPr>
              <a:t> </a:t>
            </a:r>
            <a:r>
              <a:rPr lang="en-US" sz="2000" b="1" dirty="0">
                <a:solidFill>
                  <a:srgbClr val="000090"/>
                </a:solidFill>
              </a:rPr>
              <a:t>~</a:t>
            </a:r>
            <a:r>
              <a:rPr lang="ru-RU" sz="2000" b="1" dirty="0">
                <a:solidFill>
                  <a:srgbClr val="000090"/>
                </a:solidFill>
              </a:rPr>
              <a:t> </a:t>
            </a:r>
            <a:r>
              <a:rPr lang="en-US" sz="2000" b="1" dirty="0">
                <a:solidFill>
                  <a:srgbClr val="000090"/>
                </a:solidFill>
              </a:rPr>
              <a:t>9</a:t>
            </a:r>
            <a:r>
              <a:rPr lang="ru-RU" sz="2000" b="1" dirty="0">
                <a:solidFill>
                  <a:srgbClr val="000090"/>
                </a:solidFill>
              </a:rPr>
              <a:t>00 </a:t>
            </a:r>
            <a:r>
              <a:rPr lang="en-US" sz="2000" b="1" dirty="0">
                <a:solidFill>
                  <a:srgbClr val="000090"/>
                </a:solidFill>
              </a:rPr>
              <a:t>t</a:t>
            </a:r>
          </a:p>
        </p:txBody>
      </p:sp>
      <p:sp>
        <p:nvSpPr>
          <p:cNvPr id="95250" name="TextBox 4"/>
          <p:cNvSpPr txBox="1">
            <a:spLocks noChangeArrowheads="1"/>
          </p:cNvSpPr>
          <p:nvPr/>
        </p:nvSpPr>
        <p:spPr bwMode="auto">
          <a:xfrm>
            <a:off x="165100" y="546100"/>
            <a:ext cx="1917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000090"/>
                </a:solidFill>
              </a:rPr>
              <a:t>B</a:t>
            </a:r>
            <a:r>
              <a:rPr lang="en-US" b="1" baseline="-25000" dirty="0">
                <a:solidFill>
                  <a:srgbClr val="000090"/>
                </a:solidFill>
              </a:rPr>
              <a:t>0</a:t>
            </a:r>
            <a:r>
              <a:rPr lang="en-US" b="1" dirty="0">
                <a:solidFill>
                  <a:srgbClr val="000090"/>
                </a:solidFill>
              </a:rPr>
              <a:t>=</a:t>
            </a:r>
            <a:r>
              <a:rPr lang="en-US" b="1" dirty="0" smtClean="0">
                <a:solidFill>
                  <a:srgbClr val="000090"/>
                </a:solidFill>
              </a:rPr>
              <a:t>0.5 </a:t>
            </a:r>
            <a:r>
              <a:rPr lang="en-US" b="1" dirty="0">
                <a:solidFill>
                  <a:srgbClr val="000090"/>
                </a:solidFill>
              </a:rPr>
              <a:t>T</a:t>
            </a:r>
            <a:endParaRPr lang="ru-RU" b="1" dirty="0">
              <a:solidFill>
                <a:srgbClr val="000090"/>
              </a:solidFill>
            </a:endParaRPr>
          </a:p>
        </p:txBody>
      </p:sp>
      <p:sp>
        <p:nvSpPr>
          <p:cNvPr id="95252" name="Rectangle 35"/>
          <p:cNvSpPr>
            <a:spLocks noChangeArrowheads="1"/>
          </p:cNvSpPr>
          <p:nvPr/>
        </p:nvSpPr>
        <p:spPr bwMode="auto">
          <a:xfrm>
            <a:off x="5588000" y="3676650"/>
            <a:ext cx="3314699" cy="3693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f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ield homogeneity (</a:t>
            </a: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~ </a:t>
            </a:r>
            <a:r>
              <a:rPr lang="en-US" b="1" i="1" dirty="0">
                <a:solidFill>
                  <a:srgbClr val="000090"/>
                </a:solidFill>
                <a:latin typeface="Arial"/>
                <a:cs typeface="Arial"/>
              </a:rPr>
              <a:t>3x</a:t>
            </a:r>
            <a:r>
              <a:rPr lang="en-US" b="1" i="1" dirty="0">
                <a:solidFill>
                  <a:srgbClr val="FF0000"/>
                </a:solidFill>
                <a:latin typeface="Arial"/>
                <a:cs typeface="Arial"/>
              </a:rPr>
              <a:t>10</a:t>
            </a:r>
            <a:r>
              <a:rPr lang="en-US" b="1" i="1" baseline="30000" dirty="0">
                <a:solidFill>
                  <a:srgbClr val="FF0000"/>
                </a:solidFill>
                <a:latin typeface="Arial"/>
                <a:cs typeface="Arial"/>
              </a:rPr>
              <a:t>-4</a:t>
            </a: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) </a:t>
            </a:r>
            <a:endParaRPr lang="ru-RU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0103" y="5511800"/>
            <a:ext cx="4310297" cy="707886"/>
          </a:xfrm>
          <a:prstGeom prst="rect">
            <a:avLst/>
          </a:prstGeom>
          <a:solidFill>
            <a:srgbClr val="DFFAF5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90"/>
                </a:solidFill>
              </a:rPr>
              <a:t>HM </a:t>
            </a:r>
            <a:r>
              <a:rPr lang="en-US" sz="2000" b="1" dirty="0" err="1" smtClean="0">
                <a:solidFill>
                  <a:srgbClr val="000090"/>
                </a:solidFill>
              </a:rPr>
              <a:t>Vitkovice</a:t>
            </a:r>
            <a:r>
              <a:rPr lang="en-US" sz="2000" b="1" dirty="0" smtClean="0">
                <a:solidFill>
                  <a:srgbClr val="000090"/>
                </a:solidFill>
              </a:rPr>
              <a:t>, </a:t>
            </a:r>
            <a:r>
              <a:rPr lang="en-US" sz="2000" i="1" dirty="0" smtClean="0">
                <a:solidFill>
                  <a:srgbClr val="000090"/>
                </a:solidFill>
              </a:rPr>
              <a:t>Czech Republic:</a:t>
            </a:r>
            <a:endParaRPr lang="en-US" sz="2000" i="1" dirty="0">
              <a:solidFill>
                <a:srgbClr val="000090"/>
              </a:solidFill>
            </a:endParaRPr>
          </a:p>
          <a:p>
            <a:pPr algn="r"/>
            <a:r>
              <a:rPr lang="en-US" sz="2000" i="1" dirty="0" smtClean="0">
                <a:solidFill>
                  <a:srgbClr val="000090"/>
                </a:solidFill>
              </a:rPr>
              <a:t>Yoke + supports</a:t>
            </a:r>
            <a:endParaRPr lang="en-US" sz="2000" b="1" i="1" dirty="0" smtClean="0">
              <a:solidFill>
                <a:srgbClr val="00009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88113" y="960380"/>
            <a:ext cx="2998687" cy="820738"/>
          </a:xfrm>
          <a:prstGeom prst="rect">
            <a:avLst/>
          </a:prstGeom>
          <a:solidFill>
            <a:srgbClr val="FCF7FB"/>
          </a:solidFill>
        </p:spPr>
        <p:txBody>
          <a:bodyPr wrap="none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i="1" dirty="0">
                <a:solidFill>
                  <a:srgbClr val="000090"/>
                </a:solidFill>
              </a:rPr>
              <a:t>n</a:t>
            </a:r>
            <a:r>
              <a:rPr lang="en-US" sz="2000" i="1" dirty="0" smtClean="0">
                <a:solidFill>
                  <a:srgbClr val="000090"/>
                </a:solidFill>
              </a:rPr>
              <a:t>ominal current:   </a:t>
            </a:r>
            <a:r>
              <a:rPr lang="ru-RU" sz="2000" i="1" dirty="0" smtClean="0">
                <a:solidFill>
                  <a:srgbClr val="000090"/>
                </a:solidFill>
              </a:rPr>
              <a:t>  </a:t>
            </a:r>
            <a:r>
              <a:rPr lang="fi-FI" sz="2000" b="1" i="1" dirty="0" smtClean="0">
                <a:solidFill>
                  <a:srgbClr val="000090"/>
                </a:solidFill>
              </a:rPr>
              <a:t>1790 A</a:t>
            </a:r>
          </a:p>
          <a:p>
            <a:pPr>
              <a:lnSpc>
                <a:spcPct val="120000"/>
              </a:lnSpc>
            </a:pPr>
            <a:r>
              <a:rPr lang="fi-FI" sz="2000" i="1" dirty="0">
                <a:solidFill>
                  <a:srgbClr val="000090"/>
                </a:solidFill>
              </a:rPr>
              <a:t>s</a:t>
            </a:r>
            <a:r>
              <a:rPr lang="en-US" sz="2000" i="1" dirty="0" err="1" smtClean="0">
                <a:solidFill>
                  <a:srgbClr val="000090"/>
                </a:solidFill>
              </a:rPr>
              <a:t>tored</a:t>
            </a:r>
            <a:r>
              <a:rPr lang="en-US" sz="2000" i="1" dirty="0" smtClean="0">
                <a:solidFill>
                  <a:srgbClr val="000090"/>
                </a:solidFill>
              </a:rPr>
              <a:t> energy</a:t>
            </a:r>
            <a:r>
              <a:rPr lang="hr-HR" sz="2000" i="1" dirty="0" smtClean="0">
                <a:solidFill>
                  <a:srgbClr val="000090"/>
                </a:solidFill>
              </a:rPr>
              <a:t>:       </a:t>
            </a:r>
            <a:r>
              <a:rPr lang="hr-HR" sz="2000" b="1" i="1" dirty="0" smtClean="0">
                <a:solidFill>
                  <a:srgbClr val="000090"/>
                </a:solidFill>
              </a:rPr>
              <a:t>14.6 M</a:t>
            </a:r>
            <a:r>
              <a:rPr lang="en-US" sz="2000" b="1" i="1" dirty="0">
                <a:solidFill>
                  <a:srgbClr val="000090"/>
                </a:solidFill>
              </a:rPr>
              <a:t>J</a:t>
            </a:r>
            <a:r>
              <a:rPr lang="fi-FI" sz="2000" b="1" i="1" dirty="0" smtClean="0">
                <a:solidFill>
                  <a:srgbClr val="000090"/>
                </a:solidFill>
              </a:rPr>
              <a:t> </a:t>
            </a:r>
            <a:endParaRPr lang="en-US" sz="2000" b="1" i="1" dirty="0">
              <a:solidFill>
                <a:srgbClr val="00009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214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19 ноября, 2018</a:t>
            </a: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199" y="6502399"/>
            <a:ext cx="3357623" cy="295275"/>
          </a:xfrm>
        </p:spPr>
        <p:txBody>
          <a:bodyPr anchor="b"/>
          <a:lstStyle/>
          <a:p>
            <a:pPr>
              <a:defRPr/>
            </a:pPr>
            <a:r>
              <a:rPr lang="bg-BG" smtClean="0"/>
              <a:t>В. Кекелидзе, КПП ОИЯИ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502399"/>
            <a:ext cx="2133600" cy="295275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5459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3">
            <a:extLst>
              <a:ext uri="{FF2B5EF4-FFF2-40B4-BE49-F238E27FC236}">
                <a16:creationId xmlns:a16="http://schemas.microsoft.com/office/drawing/2014/main" xmlns="" id="{5BA5A2F9-B37D-4B6C-9BAE-9B81150C8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20" y="595072"/>
            <a:ext cx="8798180" cy="5881928"/>
          </a:xfrm>
          <a:prstGeom prst="rect">
            <a:avLst/>
          </a:prstGeom>
        </p:spPr>
      </p:pic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3728290" y="105370"/>
            <a:ext cx="1584421" cy="461665"/>
          </a:xfrm>
          <a:prstGeom prst="rect">
            <a:avLst/>
          </a:prstGeom>
          <a:solidFill>
            <a:srgbClr val="000090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 smtClean="0">
                <a:solidFill>
                  <a:srgbClr val="FFFFFF"/>
                </a:solidFill>
                <a:cs typeface="Arial" charset="0"/>
              </a:rPr>
              <a:t>The Yoke</a:t>
            </a:r>
            <a:endParaRPr lang="en-US" i="1" dirty="0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28290" y="5316199"/>
            <a:ext cx="4029643" cy="707886"/>
          </a:xfrm>
          <a:prstGeom prst="rect">
            <a:avLst/>
          </a:prstGeom>
          <a:solidFill>
            <a:srgbClr val="FFFEF8"/>
          </a:solidFill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control</a:t>
            </a:r>
            <a:r>
              <a:rPr lang="en-US" sz="2000" b="1" i="1" dirty="0" smtClean="0">
                <a:solidFill>
                  <a:srgbClr val="000090"/>
                </a:solidFill>
              </a:rPr>
              <a:t> assembly at HM </a:t>
            </a:r>
            <a:r>
              <a:rPr lang="en-US" sz="2000" b="1" i="1" dirty="0" err="1" smtClean="0">
                <a:solidFill>
                  <a:srgbClr val="000090"/>
                </a:solidFill>
              </a:rPr>
              <a:t>Vitkovice</a:t>
            </a:r>
            <a:r>
              <a:rPr lang="en-US" sz="2000" b="1" i="1" dirty="0" smtClean="0">
                <a:solidFill>
                  <a:srgbClr val="000090"/>
                </a:solidFill>
              </a:rPr>
              <a:t>:</a:t>
            </a:r>
          </a:p>
          <a:p>
            <a:r>
              <a:rPr lang="en-US" sz="2000" i="1" dirty="0">
                <a:solidFill>
                  <a:srgbClr val="000090"/>
                </a:solidFill>
              </a:rPr>
              <a:t>t</a:t>
            </a:r>
            <a:r>
              <a:rPr lang="en-US" sz="2000" i="1" dirty="0" smtClean="0">
                <a:solidFill>
                  <a:srgbClr val="000090"/>
                </a:solidFill>
              </a:rPr>
              <a:t>he tolerances  ~  0,5 mm  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21/02/2019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Kekelidze, JINR SC-125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C6A6B-7DAE-D543-9180-0B8DAED66F63}" type="slidenum">
              <a:rPr lang="en-US" smtClean="0"/>
              <a:t>16</a:t>
            </a:fld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340310" y="2159000"/>
            <a:ext cx="8752892" cy="4318114"/>
            <a:chOff x="340310" y="2159000"/>
            <a:chExt cx="8752892" cy="4318114"/>
          </a:xfrm>
        </p:grpSpPr>
        <p:grpSp>
          <p:nvGrpSpPr>
            <p:cNvPr id="6" name="Group 5"/>
            <p:cNvGrpSpPr/>
            <p:nvPr/>
          </p:nvGrpSpPr>
          <p:grpSpPr>
            <a:xfrm>
              <a:off x="340310" y="2679700"/>
              <a:ext cx="8752892" cy="3797414"/>
              <a:chOff x="340310" y="2679700"/>
              <a:chExt cx="8752892" cy="3797414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314702" y="2679700"/>
                <a:ext cx="5778500" cy="3797300"/>
                <a:chOff x="4489074" y="584200"/>
                <a:chExt cx="4419600" cy="2954676"/>
              </a:xfrm>
            </p:grpSpPr>
            <p:pic>
              <p:nvPicPr>
                <p:cNvPr id="17" name="Picture 16" descr="L1100373.JP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074" y="584200"/>
                  <a:ext cx="4419600" cy="2954676"/>
                </a:xfrm>
                <a:prstGeom prst="rect">
                  <a:avLst/>
                </a:prstGeom>
              </p:spPr>
            </p:pic>
            <p:sp>
              <p:nvSpPr>
                <p:cNvPr id="4" name="TextBox 3"/>
                <p:cNvSpPr txBox="1"/>
                <p:nvPr/>
              </p:nvSpPr>
              <p:spPr>
                <a:xfrm>
                  <a:off x="6673074" y="628710"/>
                  <a:ext cx="1853662" cy="3113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i="1" dirty="0" err="1" smtClean="0">
                      <a:solidFill>
                        <a:srgbClr val="FFFFFF"/>
                      </a:solidFill>
                    </a:rPr>
                    <a:t>Vitkovice</a:t>
                  </a:r>
                  <a:r>
                    <a:rPr lang="en-US" sz="2000" i="1" dirty="0" smtClean="0">
                      <a:solidFill>
                        <a:srgbClr val="FFFFFF"/>
                      </a:solidFill>
                    </a:rPr>
                    <a:t>, February 6</a:t>
                  </a:r>
                  <a:endParaRPr lang="en-US" sz="2000" i="1" dirty="0">
                    <a:solidFill>
                      <a:srgbClr val="FFFFFF"/>
                    </a:solidFill>
                  </a:endParaRPr>
                </a:p>
              </p:txBody>
            </p:sp>
          </p:grpSp>
          <p:pic>
            <p:nvPicPr>
              <p:cNvPr id="3" name="Picture 2" descr="Screen Shot 2019-02-20 at 15.16.09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310" y="3365614"/>
                <a:ext cx="5347562" cy="3111500"/>
              </a:xfrm>
              <a:prstGeom prst="rect">
                <a:avLst/>
              </a:prstGeom>
            </p:spPr>
          </p:pic>
        </p:grpSp>
        <p:cxnSp>
          <p:nvCxnSpPr>
            <p:cNvPr id="19" name="Straight Arrow Connector 18"/>
            <p:cNvCxnSpPr/>
            <p:nvPr/>
          </p:nvCxnSpPr>
          <p:spPr>
            <a:xfrm flipH="1">
              <a:off x="1016000" y="2159000"/>
              <a:ext cx="2501900" cy="2616200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3783024" y="5987018"/>
              <a:ext cx="3974909" cy="369332"/>
            </a:xfrm>
            <a:prstGeom prst="rect">
              <a:avLst/>
            </a:prstGeom>
            <a:solidFill>
              <a:srgbClr val="FDEADA"/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000090"/>
                  </a:solidFill>
                  <a:latin typeface="Arial"/>
                  <a:cs typeface="Arial"/>
                </a:rPr>
                <a:t>p</a:t>
              </a:r>
              <a:r>
                <a:rPr lang="en-US" i="1" dirty="0" smtClean="0">
                  <a:solidFill>
                    <a:srgbClr val="000090"/>
                  </a:solidFill>
                  <a:latin typeface="Arial"/>
                  <a:cs typeface="Arial"/>
                </a:rPr>
                <a:t>lan of arrival to </a:t>
              </a:r>
              <a:r>
                <a:rPr lang="en-US" i="1" dirty="0" err="1" smtClean="0">
                  <a:solidFill>
                    <a:srgbClr val="000090"/>
                  </a:solidFill>
                  <a:latin typeface="Arial"/>
                  <a:cs typeface="Arial"/>
                </a:rPr>
                <a:t>Dubna</a:t>
              </a:r>
              <a:r>
                <a:rPr lang="en-US" i="1" dirty="0" smtClean="0">
                  <a:solidFill>
                    <a:srgbClr val="000090"/>
                  </a:solidFill>
                  <a:latin typeface="Arial"/>
                  <a:cs typeface="Arial"/>
                </a:rPr>
                <a:t> on March 12</a:t>
              </a:r>
              <a:endParaRPr lang="en-US" i="1" dirty="0">
                <a:solidFill>
                  <a:srgbClr val="000090"/>
                </a:solidFill>
                <a:latin typeface="Arial"/>
                <a:cs typeface="Arial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3670300" y="2159000"/>
              <a:ext cx="2641600" cy="2159000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06162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890291"/>
            <a:ext cx="9144000" cy="5152571"/>
            <a:chOff x="0" y="905232"/>
            <a:chExt cx="9144000" cy="5152571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0" y="905232"/>
              <a:ext cx="9144000" cy="51525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523647" y="5574544"/>
              <a:ext cx="6197411" cy="461665"/>
            </a:xfrm>
            <a:prstGeom prst="rect">
              <a:avLst/>
            </a:prstGeom>
            <a:solidFill>
              <a:srgbClr val="DFFAF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 smtClean="0">
                  <a:solidFill>
                    <a:srgbClr val="000090"/>
                  </a:solidFill>
                </a:rPr>
                <a:t>winding of  the 3-d module of coil </a:t>
              </a:r>
              <a:r>
                <a:rPr lang="ru-RU" sz="2400" i="1" dirty="0" smtClean="0">
                  <a:solidFill>
                    <a:srgbClr val="000090"/>
                  </a:solidFill>
                </a:rPr>
                <a:t>- </a:t>
              </a:r>
              <a:r>
                <a:rPr lang="en-US" sz="2400" i="1" dirty="0" smtClean="0">
                  <a:solidFill>
                    <a:srgbClr val="000090"/>
                  </a:solidFill>
                </a:rPr>
                <a:t>in </a:t>
              </a:r>
              <a:r>
                <a:rPr lang="en-US" sz="2400" i="1" dirty="0" smtClean="0">
                  <a:solidFill>
                    <a:srgbClr val="000090"/>
                  </a:solidFill>
                </a:rPr>
                <a:t>progress</a:t>
              </a:r>
              <a:endParaRPr lang="ru-RU" sz="2400" i="1" dirty="0" smtClean="0">
                <a:solidFill>
                  <a:srgbClr val="000090"/>
                </a:solidFill>
              </a:endParaRPr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 февраля 2019 г.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В.Кекелидзе,   НС NICA</a:t>
            </a: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0217B-8183-4E7A-98AC-12846F6965A4}" type="slidenum">
              <a:rPr lang="ru-RU" smtClean="0"/>
              <a:pPr/>
              <a:t>17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0" y="556952"/>
            <a:ext cx="9153537" cy="6093296"/>
            <a:chOff x="-12700" y="667570"/>
            <a:chExt cx="9153537" cy="6093296"/>
          </a:xfrm>
        </p:grpSpPr>
        <p:grpSp>
          <p:nvGrpSpPr>
            <p:cNvPr id="3" name="Group 2"/>
            <p:cNvGrpSpPr/>
            <p:nvPr/>
          </p:nvGrpSpPr>
          <p:grpSpPr>
            <a:xfrm>
              <a:off x="-12700" y="667570"/>
              <a:ext cx="9153537" cy="6093296"/>
              <a:chOff x="541146" y="866871"/>
              <a:chExt cx="9153537" cy="6093296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541146" y="866871"/>
                <a:ext cx="9153537" cy="60932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1288802" y="1972399"/>
                <a:ext cx="2501530" cy="46166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>
                    <a:solidFill>
                      <a:srgbClr val="FFFFFF"/>
                    </a:solidFill>
                    <a:latin typeface="Arial"/>
                    <a:cs typeface="Arial"/>
                  </a:rPr>
                  <a:t>v</a:t>
                </a:r>
                <a:r>
                  <a:rPr lang="en-US" sz="2400" i="1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acuum cryostat</a:t>
                </a:r>
                <a:endParaRPr lang="en-US" sz="2400" i="1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5232400" y="3682999"/>
              <a:ext cx="3898900" cy="2962715"/>
              <a:chOff x="1666678" y="2644588"/>
              <a:chExt cx="7477322" cy="4213412"/>
            </a:xfrm>
          </p:grpSpPr>
          <p:pic>
            <p:nvPicPr>
              <p:cNvPr id="20" name="Picture 19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1666678" y="2644588"/>
                <a:ext cx="7477322" cy="42134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2211296" y="5901766"/>
                <a:ext cx="178507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>
                    <a:solidFill>
                      <a:schemeClr val="bg1"/>
                    </a:solidFill>
                  </a:rPr>
                  <a:t>v</a:t>
                </a:r>
                <a:r>
                  <a:rPr lang="en-US" sz="2400" i="1" dirty="0" smtClean="0">
                    <a:solidFill>
                      <a:schemeClr val="bg1"/>
                    </a:solidFill>
                  </a:rPr>
                  <a:t>acuum test</a:t>
                </a:r>
                <a:endParaRPr lang="en-US" sz="2400" i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2" name="TextBox 10"/>
          <p:cNvSpPr txBox="1">
            <a:spLocks noChangeArrowheads="1"/>
          </p:cNvSpPr>
          <p:nvPr/>
        </p:nvSpPr>
        <p:spPr bwMode="auto">
          <a:xfrm>
            <a:off x="3994990" y="105370"/>
            <a:ext cx="3588392" cy="461665"/>
          </a:xfrm>
          <a:prstGeom prst="rect">
            <a:avLst/>
          </a:prstGeom>
          <a:solidFill>
            <a:srgbClr val="000090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 smtClean="0">
                <a:solidFill>
                  <a:srgbClr val="FFFFFF"/>
                </a:solidFill>
                <a:cs typeface="Arial" charset="0"/>
              </a:rPr>
              <a:t>Cold mass, cryostat </a:t>
            </a:r>
            <a:r>
              <a:rPr lang="mr-IN" b="1" dirty="0" smtClean="0">
                <a:solidFill>
                  <a:srgbClr val="FFFFFF"/>
                </a:solidFill>
                <a:cs typeface="Arial" charset="0"/>
              </a:rPr>
              <a:t>…</a:t>
            </a:r>
            <a:r>
              <a:rPr lang="en-US" b="1" dirty="0" smtClean="0">
                <a:solidFill>
                  <a:srgbClr val="FFFFFF"/>
                </a:solidFill>
                <a:cs typeface="Arial" charset="0"/>
              </a:rPr>
              <a:t>. </a:t>
            </a:r>
            <a:endParaRPr lang="en-US" i="1" dirty="0" smtClean="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9537" y="1421180"/>
            <a:ext cx="9144000" cy="5152571"/>
            <a:chOff x="-9537" y="868697"/>
            <a:chExt cx="9144000" cy="5152571"/>
          </a:xfrm>
        </p:grpSpPr>
        <p:pic>
          <p:nvPicPr>
            <p:cNvPr id="34" name="Picture 33" descr="P_20190214_112605_vHDR_On_HP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537" y="868697"/>
              <a:ext cx="9144000" cy="5152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5850417" y="922635"/>
              <a:ext cx="2836383" cy="46166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Arial"/>
                  <a:cs typeface="Arial"/>
                </a:rPr>
                <a:t>module assembling</a:t>
              </a:r>
              <a:endParaRPr lang="en-US" sz="24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1307854" y="605610"/>
            <a:ext cx="10464554" cy="5942323"/>
            <a:chOff x="-1321817" y="614492"/>
            <a:chExt cx="10464554" cy="5942323"/>
          </a:xfrm>
        </p:grpSpPr>
        <p:grpSp>
          <p:nvGrpSpPr>
            <p:cNvPr id="36" name="Group 35"/>
            <p:cNvGrpSpPr/>
            <p:nvPr/>
          </p:nvGrpSpPr>
          <p:grpSpPr>
            <a:xfrm>
              <a:off x="-1321817" y="614492"/>
              <a:ext cx="10464554" cy="5942323"/>
              <a:chOff x="-1321817" y="614492"/>
              <a:chExt cx="10464554" cy="5942323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-1321817" y="614492"/>
                <a:ext cx="10464554" cy="5942323"/>
                <a:chOff x="-1203091" y="652592"/>
                <a:chExt cx="10464554" cy="5942323"/>
              </a:xfrm>
            </p:grpSpPr>
            <p:pic>
              <p:nvPicPr>
                <p:cNvPr id="39" name="Picture 38" descr="P_20190214_113935_vHDR_On_HP.jpg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203091" y="1700618"/>
                  <a:ext cx="6532808" cy="3681185"/>
                </a:xfrm>
                <a:prstGeom prst="rect">
                  <a:avLst/>
                </a:prstGeom>
                <a:scene3d>
                  <a:camera prst="orthographicFront">
                    <a:rot lat="0" lon="0" rev="16200000"/>
                  </a:camera>
                  <a:lightRig rig="threePt" dir="t"/>
                </a:scene3d>
              </p:spPr>
            </p:pic>
            <p:pic>
              <p:nvPicPr>
                <p:cNvPr id="40" name="Picture 39" descr="20180321_140711.jpg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86804" y="1394689"/>
                  <a:ext cx="5228011" cy="2940757"/>
                </a:xfrm>
                <a:prstGeom prst="rect">
                  <a:avLst/>
                </a:prstGeom>
              </p:spPr>
            </p:pic>
            <p:sp>
              <p:nvSpPr>
                <p:cNvPr id="41" name="Rectangle 40"/>
                <p:cNvSpPr/>
                <p:nvPr/>
              </p:nvSpPr>
              <p:spPr>
                <a:xfrm>
                  <a:off x="3975100" y="4348146"/>
                  <a:ext cx="5286363" cy="2246769"/>
                </a:xfrm>
                <a:prstGeom prst="rect">
                  <a:avLst/>
                </a:prstGeom>
                <a:solidFill>
                  <a:srgbClr val="EAFCFF"/>
                </a:solidFill>
              </p:spPr>
              <p:txBody>
                <a:bodyPr wrap="square">
                  <a:spAutoFit/>
                </a:bodyPr>
                <a:lstStyle/>
                <a:p>
                  <a:pPr marL="342900" indent="-342900">
                    <a:buFont typeface="Arial"/>
                    <a:buChar char="•"/>
                  </a:pPr>
                  <a:r>
                    <a:rPr lang="en-US" sz="2000" i="1" dirty="0" smtClean="0">
                      <a:solidFill>
                        <a:srgbClr val="000090"/>
                      </a:solidFill>
                      <a:latin typeface="Arial"/>
                      <a:cs typeface="Arial"/>
                    </a:rPr>
                    <a:t>all basic parts are produced</a:t>
                  </a:r>
                </a:p>
                <a:p>
                  <a:pPr marL="342900" indent="-342900">
                    <a:buFont typeface="Arial"/>
                    <a:buChar char="•"/>
                  </a:pPr>
                  <a:endParaRPr lang="en-US" sz="2000" i="1" dirty="0" smtClean="0">
                    <a:solidFill>
                      <a:srgbClr val="000090"/>
                    </a:solidFill>
                    <a:latin typeface="Arial"/>
                    <a:cs typeface="Arial"/>
                  </a:endParaRPr>
                </a:p>
                <a:p>
                  <a:pPr marL="342900" indent="-342900">
                    <a:buFont typeface="Arial"/>
                    <a:buChar char="•"/>
                  </a:pPr>
                  <a:r>
                    <a:rPr lang="en-US" sz="2000" i="1" dirty="0">
                      <a:solidFill>
                        <a:srgbClr val="000090"/>
                      </a:solidFill>
                      <a:latin typeface="Arial"/>
                      <a:cs typeface="Arial"/>
                    </a:rPr>
                    <a:t>a</a:t>
                  </a:r>
                  <a:r>
                    <a:rPr lang="en-US" sz="2000" i="1" dirty="0" smtClean="0">
                      <a:solidFill>
                        <a:srgbClr val="000090"/>
                      </a:solidFill>
                      <a:latin typeface="Arial"/>
                      <a:cs typeface="Arial"/>
                    </a:rPr>
                    <a:t>ssembly procedure -  in progress</a:t>
                  </a:r>
                  <a:r>
                    <a:rPr lang="ru-RU" sz="2000" i="1" dirty="0" smtClean="0">
                      <a:solidFill>
                        <a:srgbClr val="000090"/>
                      </a:solidFill>
                      <a:latin typeface="Arial"/>
                      <a:cs typeface="Arial"/>
                    </a:rPr>
                    <a:t>; </a:t>
                  </a:r>
                  <a:endParaRPr lang="en-US" sz="2000" i="1" dirty="0" smtClean="0">
                    <a:solidFill>
                      <a:srgbClr val="000090"/>
                    </a:solidFill>
                    <a:latin typeface="Arial"/>
                    <a:cs typeface="Arial"/>
                  </a:endParaRPr>
                </a:p>
                <a:p>
                  <a:pPr marL="342900" indent="-342900">
                    <a:buFont typeface="Arial"/>
                    <a:buChar char="•"/>
                  </a:pPr>
                  <a:endParaRPr lang="en-US" sz="2000" i="1" dirty="0">
                    <a:solidFill>
                      <a:srgbClr val="000090"/>
                    </a:solidFill>
                    <a:latin typeface="Arial"/>
                    <a:cs typeface="Arial"/>
                  </a:endParaRPr>
                </a:p>
                <a:p>
                  <a:pPr marL="342900" indent="-342900">
                    <a:buFont typeface="Arial"/>
                    <a:buChar char="•"/>
                  </a:pPr>
                  <a:r>
                    <a:rPr lang="en-US" sz="2000" i="1" dirty="0">
                      <a:solidFill>
                        <a:srgbClr val="000090"/>
                      </a:solidFill>
                      <a:latin typeface="Arial"/>
                      <a:cs typeface="Arial"/>
                    </a:rPr>
                    <a:t>p</a:t>
                  </a:r>
                  <a:r>
                    <a:rPr lang="en-US" sz="2000" i="1" dirty="0" smtClean="0">
                      <a:solidFill>
                        <a:srgbClr val="000090"/>
                      </a:solidFill>
                      <a:latin typeface="Arial"/>
                      <a:cs typeface="Arial"/>
                    </a:rPr>
                    <a:t>ower supplies - produced by Sigma-Phi</a:t>
                  </a:r>
                </a:p>
                <a:p>
                  <a:pPr marL="342900" indent="-342900">
                    <a:buFont typeface="Arial"/>
                    <a:buChar char="•"/>
                  </a:pPr>
                  <a:endParaRPr lang="en-US" sz="2000" i="1" dirty="0">
                    <a:solidFill>
                      <a:srgbClr val="000090"/>
                    </a:solidFill>
                    <a:latin typeface="Arial"/>
                    <a:cs typeface="Arial"/>
                  </a:endParaRPr>
                </a:p>
                <a:p>
                  <a:pPr marL="342900" indent="-342900">
                    <a:buFont typeface="Arial"/>
                    <a:buChar char="•"/>
                  </a:pPr>
                  <a:r>
                    <a:rPr lang="en-US" sz="2000" i="1" dirty="0">
                      <a:solidFill>
                        <a:srgbClr val="000090"/>
                      </a:solidFill>
                      <a:latin typeface="Arial"/>
                      <a:cs typeface="Arial"/>
                    </a:rPr>
                    <a:t>control </a:t>
                  </a:r>
                  <a:r>
                    <a:rPr lang="en-US" sz="2000" i="1" dirty="0" smtClean="0">
                      <a:solidFill>
                        <a:srgbClr val="000090"/>
                      </a:solidFill>
                      <a:latin typeface="Arial"/>
                      <a:cs typeface="Arial"/>
                    </a:rPr>
                    <a:t>Dewar - </a:t>
                  </a:r>
                  <a:r>
                    <a:rPr lang="ru-RU" sz="2000" i="1" dirty="0" smtClean="0">
                      <a:solidFill>
                        <a:srgbClr val="000090"/>
                      </a:solidFill>
                      <a:latin typeface="Arial"/>
                      <a:cs typeface="Arial"/>
                    </a:rPr>
                    <a:t> </a:t>
                  </a:r>
                  <a:r>
                    <a:rPr lang="en-US" sz="2000" i="1" dirty="0">
                      <a:solidFill>
                        <a:srgbClr val="000090"/>
                      </a:solidFill>
                      <a:latin typeface="Arial"/>
                      <a:cs typeface="Arial"/>
                    </a:rPr>
                    <a:t>produced at </a:t>
                  </a:r>
                  <a:r>
                    <a:rPr lang="ru-RU" sz="2000" i="1" dirty="0">
                      <a:solidFill>
                        <a:srgbClr val="000090"/>
                      </a:solidFill>
                      <a:latin typeface="Arial"/>
                      <a:cs typeface="Arial"/>
                    </a:rPr>
                    <a:t>ILK </a:t>
                  </a:r>
                  <a:r>
                    <a:rPr lang="ru-RU" sz="2000" i="1" dirty="0" err="1" smtClean="0">
                      <a:solidFill>
                        <a:srgbClr val="000090"/>
                      </a:solidFill>
                      <a:latin typeface="Arial"/>
                      <a:cs typeface="Arial"/>
                    </a:rPr>
                    <a:t>Dresde</a:t>
                  </a:r>
                  <a:r>
                    <a:rPr lang="en-US" sz="2000" i="1" dirty="0" smtClean="0">
                      <a:solidFill>
                        <a:srgbClr val="000090"/>
                      </a:solidFill>
                      <a:latin typeface="Arial"/>
                      <a:cs typeface="Arial"/>
                    </a:rPr>
                    <a:t>n</a:t>
                  </a: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3975100" y="652592"/>
                  <a:ext cx="5233395" cy="830997"/>
                </a:xfrm>
                <a:prstGeom prst="rect">
                  <a:avLst/>
                </a:prstGeom>
                <a:solidFill>
                  <a:srgbClr val="A0FFF6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i="1" dirty="0" smtClean="0">
                      <a:solidFill>
                        <a:srgbClr val="000090"/>
                      </a:solidFill>
                      <a:latin typeface="+mn-lt"/>
                    </a:rPr>
                    <a:t>Final assembly in the </a:t>
                  </a:r>
                  <a:r>
                    <a:rPr lang="en-US" sz="2400" b="1" i="1" dirty="0" smtClean="0">
                      <a:solidFill>
                        <a:srgbClr val="000090"/>
                      </a:solidFill>
                      <a:latin typeface="+mn-lt"/>
                    </a:rPr>
                    <a:t>MPD</a:t>
                  </a:r>
                  <a:r>
                    <a:rPr lang="en-US" sz="2400" i="1" dirty="0" smtClean="0">
                      <a:solidFill>
                        <a:srgbClr val="000090"/>
                      </a:solidFill>
                      <a:latin typeface="+mn-lt"/>
                    </a:rPr>
                    <a:t> hall </a:t>
                  </a:r>
                </a:p>
                <a:p>
                  <a:pPr algn="ctr"/>
                  <a:r>
                    <a:rPr lang="mr-IN" sz="2400" i="1" dirty="0" smtClean="0">
                      <a:solidFill>
                        <a:srgbClr val="000090"/>
                      </a:solidFill>
                      <a:latin typeface="+mn-lt"/>
                    </a:rPr>
                    <a:t>–</a:t>
                  </a:r>
                  <a:r>
                    <a:rPr lang="ru-RU" sz="2400" i="1" dirty="0" smtClean="0">
                      <a:solidFill>
                        <a:srgbClr val="000090"/>
                      </a:solidFill>
                      <a:latin typeface="+mn-lt"/>
                    </a:rPr>
                    <a:t> </a:t>
                  </a:r>
                  <a:r>
                    <a:rPr lang="en-US" sz="2400" i="1" dirty="0" smtClean="0">
                      <a:solidFill>
                        <a:srgbClr val="000090"/>
                      </a:solidFill>
                      <a:latin typeface="+mn-lt"/>
                    </a:rPr>
                    <a:t> September</a:t>
                  </a:r>
                  <a:r>
                    <a:rPr lang="en-US" sz="2400" b="1" i="1" dirty="0" smtClean="0">
                      <a:solidFill>
                        <a:srgbClr val="000090"/>
                      </a:solidFill>
                      <a:latin typeface="+mn-lt"/>
                    </a:rPr>
                    <a:t> 2019</a:t>
                  </a:r>
                </a:p>
              </p:txBody>
            </p:sp>
          </p:grpSp>
          <p:sp>
            <p:nvSpPr>
              <p:cNvPr id="38" name="TextBox 37"/>
              <p:cNvSpPr txBox="1"/>
              <p:nvPr/>
            </p:nvSpPr>
            <p:spPr>
              <a:xfrm>
                <a:off x="4241800" y="1462463"/>
                <a:ext cx="113063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>
                    <a:solidFill>
                      <a:srgbClr val="FFFFFF"/>
                    </a:solidFill>
                    <a:latin typeface="Arial"/>
                    <a:cs typeface="Arial"/>
                  </a:rPr>
                  <a:t>t</a:t>
                </a:r>
                <a:r>
                  <a:rPr lang="en-US" sz="2000" i="1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rim coil</a:t>
                </a:r>
                <a:endParaRPr lang="en-US" sz="2000" i="1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457200" y="5581197"/>
              <a:ext cx="3288555" cy="46166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>
                  <a:solidFill>
                    <a:srgbClr val="FFFFFF"/>
                  </a:solidFill>
                  <a:latin typeface="Arial"/>
                  <a:cs typeface="Arial"/>
                </a:rPr>
                <a:t>Cold mass assembled </a:t>
              </a:r>
              <a:endParaRPr lang="en-US" sz="2400" i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2657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52949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79" y="4239953"/>
            <a:ext cx="2255894" cy="1691921"/>
          </a:xfrm>
          <a:prstGeom prst="rect">
            <a:avLst/>
          </a:prstGeom>
        </p:spPr>
      </p:pic>
      <p:pic>
        <p:nvPicPr>
          <p:cNvPr id="623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2" y="635001"/>
            <a:ext cx="2992966" cy="2125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3"/>
          <p:cNvSpPr txBox="1">
            <a:spLocks/>
          </p:cNvSpPr>
          <p:nvPr/>
        </p:nvSpPr>
        <p:spPr>
          <a:xfrm>
            <a:off x="35496" y="70606"/>
            <a:ext cx="7776864" cy="478074"/>
          </a:xfrm>
          <a:prstGeom prst="rect">
            <a:avLst/>
          </a:prstGeom>
          <a:solidFill>
            <a:srgbClr val="000090"/>
          </a:solidFill>
          <a:extLst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latin typeface="Arial"/>
                <a:cs typeface="Arial"/>
              </a:rPr>
              <a:t>TPC (</a:t>
            </a:r>
            <a:r>
              <a:rPr lang="en-US" sz="2400" b="1" i="1" dirty="0" smtClean="0">
                <a:solidFill>
                  <a:schemeClr val="bg1"/>
                </a:solidFill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latin typeface="Arial"/>
                <a:cs typeface="Arial"/>
              </a:rPr>
              <a:t>basic tracker</a:t>
            </a:r>
            <a:r>
              <a:rPr lang="en-US" sz="2400" b="1" dirty="0" smtClean="0">
                <a:solidFill>
                  <a:schemeClr val="bg1"/>
                </a:solidFill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latin typeface="Arial"/>
                <a:cs typeface="Arial"/>
              </a:rPr>
              <a:t>) &amp; TOF</a:t>
            </a:r>
          </a:p>
        </p:txBody>
      </p:sp>
      <p:pic>
        <p:nvPicPr>
          <p:cNvPr id="14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25400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8740"/>
          <a:stretch>
            <a:fillRect/>
          </a:stretch>
        </p:blipFill>
        <p:spPr bwMode="auto">
          <a:xfrm>
            <a:off x="25401" y="2717800"/>
            <a:ext cx="3238499" cy="219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19636" y="5562542"/>
            <a:ext cx="15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ssembly tools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17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926369"/>
              </p:ext>
            </p:extLst>
          </p:nvPr>
        </p:nvGraphicFramePr>
        <p:xfrm>
          <a:off x="3018367" y="621666"/>
          <a:ext cx="2328333" cy="2526726"/>
        </p:xfrm>
        <a:graphic>
          <a:graphicData uri="http://schemas.openxmlformats.org/drawingml/2006/table">
            <a:tbl>
              <a:tblPr/>
              <a:tblGrid>
                <a:gridCol w="1080575"/>
                <a:gridCol w="1247758"/>
              </a:tblGrid>
              <a:tr h="160338"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length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340</a:t>
                      </a: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см</a:t>
                      </a:r>
                      <a:endParaRPr kumimoji="0" lang="ru-RU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outer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R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140</a:t>
                      </a: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см</a:t>
                      </a:r>
                      <a:endParaRPr kumimoji="0" lang="ru-RU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inner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R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27 </a:t>
                      </a: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см</a:t>
                      </a:r>
                      <a:endParaRPr kumimoji="0" lang="ru-RU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</a:tr>
              <a:tr h="349740"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gas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90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%Ar</a:t>
                      </a:r>
                    </a:p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+</a:t>
                      </a: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10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%CH</a:t>
                      </a:r>
                      <a:r>
                        <a:rPr kumimoji="0" lang="en-US" sz="16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4</a:t>
                      </a:r>
                      <a:endParaRPr kumimoji="0" lang="ru-RU" sz="1600" b="0" i="1" u="none" strike="noStrike" cap="none" normalizeH="0" baseline="-2500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drift time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&lt; 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30</a:t>
                      </a: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</a:t>
                      </a: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Symbol" charset="2"/>
                          <a:ea typeface="ＭＳ Ｐゴシック" charset="0"/>
                          <a:cs typeface="Symbol" charset="2"/>
                        </a:rPr>
                        <a:t>m</a:t>
                      </a: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s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;</a:t>
                      </a:r>
                      <a:endParaRPr kumimoji="0" lang="ru-RU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</a:tr>
              <a:tr h="283398"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# R-O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ch.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12 + 12</a:t>
                      </a:r>
                      <a:endParaRPr kumimoji="0" lang="ru-RU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# pads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/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ch.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95 232</a:t>
                      </a:r>
                      <a:endParaRPr kumimoji="0" lang="ru-RU" sz="1600" b="1" i="1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max rate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&lt; 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7kGz </a:t>
                      </a:r>
                      <a:endParaRPr kumimoji="0" lang="ru-RU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</a:tr>
            </a:tbl>
          </a:graphicData>
        </a:graphic>
      </p:graphicFrame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3093579" y="3237292"/>
            <a:ext cx="1921979" cy="1073150"/>
          </a:xfrm>
          <a:prstGeom prst="rect">
            <a:avLst/>
          </a:prstGeom>
          <a:solidFill>
            <a:srgbClr val="DFFAF5"/>
          </a:solidFill>
          <a:ln>
            <a:noFill/>
          </a:ln>
          <a:extLst/>
        </p:spPr>
        <p:txBody>
          <a:bodyPr lIns="90000" tIns="57348" rIns="90000" bIns="45000"/>
          <a:lstStyle>
            <a:lvl1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8983663" algn="l"/>
                <a:tab pos="9432925" algn="l"/>
                <a:tab pos="9882188" algn="l"/>
                <a:tab pos="10331450" algn="l"/>
                <a:tab pos="10780713" algn="l"/>
              </a:tabLst>
              <a:defRPr sz="240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algn="just" eaLnBrk="1" hangingPunct="1"/>
            <a:r>
              <a:rPr lang="en-US" sz="1600" b="1" i="1" dirty="0">
                <a:solidFill>
                  <a:srgbClr val="000090"/>
                </a:solidFill>
                <a:latin typeface="Arial"/>
                <a:cs typeface="Arial"/>
              </a:rPr>
              <a:t>p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ad </a:t>
            </a:r>
            <a:r>
              <a:rPr lang="en-US" sz="1600" b="1" i="1" dirty="0">
                <a:solidFill>
                  <a:srgbClr val="000090"/>
                </a:solidFill>
                <a:latin typeface="Arial"/>
                <a:cs typeface="Arial"/>
              </a:rPr>
              <a:t>structure:</a:t>
            </a:r>
          </a:p>
          <a:p>
            <a:pPr algn="just" eaLnBrk="1" hangingPunct="1"/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-  </a:t>
            </a:r>
            <a:r>
              <a:rPr lang="en-US" sz="1600" i="1" dirty="0" err="1" smtClean="0">
                <a:solidFill>
                  <a:srgbClr val="000090"/>
                </a:solidFill>
                <a:latin typeface="Arial"/>
                <a:cs typeface="Arial"/>
              </a:rPr>
              <a:t>raws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mr-IN" sz="1600" i="1" dirty="0" smtClean="0">
                <a:solidFill>
                  <a:srgbClr val="000090"/>
                </a:solidFill>
                <a:latin typeface="Arial"/>
                <a:cs typeface="Arial"/>
              </a:rPr>
              <a:t>–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53</a:t>
            </a:r>
            <a:endParaRPr lang="ru-RU" sz="1600" i="1" dirty="0">
              <a:solidFill>
                <a:srgbClr val="000090"/>
              </a:solidFill>
              <a:latin typeface="Arial"/>
              <a:cs typeface="Arial"/>
            </a:endParaRPr>
          </a:p>
          <a:p>
            <a:pPr eaLnBrk="1" hangingPunct="1"/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- 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l 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pads 5×18 mm</a:t>
            </a:r>
            <a:r>
              <a:rPr lang="en-US" sz="1600" i="1" baseline="30000" dirty="0">
                <a:solidFill>
                  <a:srgbClr val="000090"/>
                </a:solidFill>
                <a:latin typeface="Arial"/>
                <a:cs typeface="Arial"/>
              </a:rPr>
              <a:t>2</a:t>
            </a:r>
          </a:p>
          <a:p>
            <a:pPr eaLnBrk="1" hangingPunct="1"/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- 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s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pads 5×12 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mm</a:t>
            </a:r>
            <a:r>
              <a:rPr lang="en-US" sz="1600" i="1" baseline="30000" dirty="0" smtClean="0">
                <a:solidFill>
                  <a:srgbClr val="000090"/>
                </a:solidFill>
                <a:latin typeface="Arial"/>
                <a:cs typeface="Arial"/>
              </a:rPr>
              <a:t>2</a:t>
            </a:r>
            <a:endParaRPr lang="en-US" sz="16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6288" y="3567668"/>
            <a:ext cx="2458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90"/>
                </a:solidFill>
              </a:rPr>
              <a:t>m</a:t>
            </a:r>
            <a:r>
              <a:rPr lang="en-US" i="1" dirty="0" smtClean="0">
                <a:solidFill>
                  <a:srgbClr val="000090"/>
                </a:solidFill>
              </a:rPr>
              <a:t>omentum resolution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18400" y="520700"/>
            <a:ext cx="1621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o</a:t>
            </a:r>
            <a:r>
              <a:rPr lang="en-US" dirty="0" smtClean="0">
                <a:solidFill>
                  <a:schemeClr val="bg1"/>
                </a:solidFill>
              </a:rPr>
              <a:t>uter cylinder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1" name="Рисунок 11" descr="FEC-64SAM1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" t="4118"/>
          <a:stretch/>
        </p:blipFill>
        <p:spPr bwMode="auto">
          <a:xfrm>
            <a:off x="2019300" y="5016500"/>
            <a:ext cx="1074279" cy="153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5"/>
          <p:cNvSpPr/>
          <p:nvPr/>
        </p:nvSpPr>
        <p:spPr>
          <a:xfrm>
            <a:off x="35496" y="5037772"/>
            <a:ext cx="1983804" cy="1200329"/>
          </a:xfrm>
          <a:prstGeom prst="rect">
            <a:avLst/>
          </a:prstGeom>
          <a:solidFill>
            <a:srgbClr val="EEF3FF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000090"/>
                </a:solidFill>
                <a:cs typeface="Arial" panose="020B0604020202020204" pitchFamily="34" charset="0"/>
              </a:rPr>
              <a:t>FE electronics</a:t>
            </a:r>
            <a:r>
              <a:rPr lang="en-US" dirty="0" smtClean="0">
                <a:solidFill>
                  <a:srgbClr val="000090"/>
                </a:solidFill>
                <a:cs typeface="Arial" panose="020B0604020202020204" pitchFamily="34" charset="0"/>
              </a:rPr>
              <a:t>:       </a:t>
            </a:r>
          </a:p>
          <a:p>
            <a:pPr>
              <a:defRPr/>
            </a:pPr>
            <a:r>
              <a:rPr lang="en-US" dirty="0" smtClean="0">
                <a:solidFill>
                  <a:srgbClr val="000090"/>
                </a:solidFill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000090"/>
                </a:solidFill>
                <a:cs typeface="Arial" panose="020B0604020202020204" pitchFamily="34" charset="0"/>
              </a:rPr>
              <a:t>FEC64SAM</a:t>
            </a:r>
            <a:r>
              <a:rPr lang="en-US" dirty="0" smtClean="0">
                <a:solidFill>
                  <a:srgbClr val="000090"/>
                </a:solidFill>
                <a:cs typeface="Arial" panose="020B0604020202020204" pitchFamily="34" charset="0"/>
              </a:rPr>
              <a:t> </a:t>
            </a:r>
            <a:r>
              <a:rPr lang="mr-IN" dirty="0" smtClean="0">
                <a:solidFill>
                  <a:srgbClr val="000090"/>
                </a:solidFill>
                <a:cs typeface="Arial" panose="020B0604020202020204" pitchFamily="34" charset="0"/>
              </a:rPr>
              <a:t>–</a:t>
            </a:r>
            <a:r>
              <a:rPr lang="en-US" dirty="0" smtClean="0">
                <a:solidFill>
                  <a:srgbClr val="000090"/>
                </a:solidFill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en-US" i="1" dirty="0">
                <a:solidFill>
                  <a:srgbClr val="000090"/>
                </a:solidFill>
                <a:cs typeface="Arial" panose="020B0604020202020204" pitchFamily="34" charset="0"/>
              </a:rPr>
              <a:t>d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+mn-ea"/>
                <a:cs typeface="Arial" panose="020B0604020202020204" pitchFamily="34" charset="0"/>
              </a:rPr>
              <a:t>ual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+mn-ea"/>
                <a:cs typeface="Arial" panose="020B0604020202020204" pitchFamily="34" charset="0"/>
              </a:rPr>
              <a:t>SAMPA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+mn-ea"/>
                <a:cs typeface="Arial" panose="020B0604020202020204" pitchFamily="34" charset="0"/>
              </a:rPr>
              <a:t> card </a:t>
            </a:r>
          </a:p>
          <a:p>
            <a:pPr>
              <a:defRPr/>
            </a:pPr>
            <a:r>
              <a:rPr lang="en-US" i="1" dirty="0" smtClean="0">
                <a:solidFill>
                  <a:srgbClr val="000090"/>
                </a:solidFill>
                <a:latin typeface="Arial"/>
                <a:ea typeface="+mn-ea"/>
                <a:cs typeface="Arial" panose="020B0604020202020204" pitchFamily="34" charset="0"/>
              </a:rPr>
              <a:t>(</a:t>
            </a:r>
            <a:r>
              <a:rPr lang="en-US" b="1" i="1" dirty="0" smtClean="0">
                <a:solidFill>
                  <a:srgbClr val="FF0000"/>
                </a:solidFill>
                <a:latin typeface="Arial"/>
                <a:ea typeface="+mn-ea"/>
                <a:cs typeface="Arial" panose="020B0604020202020204" pitchFamily="34" charset="0"/>
              </a:rPr>
              <a:t>ALICE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lang="en-US" i="1" dirty="0" err="1" smtClean="0">
                <a:solidFill>
                  <a:srgbClr val="000090"/>
                </a:solidFill>
                <a:latin typeface="Arial"/>
                <a:ea typeface="+mn-ea"/>
                <a:cs typeface="Arial" panose="020B0604020202020204" pitchFamily="34" charset="0"/>
              </a:rPr>
              <a:t>techn</a:t>
            </a:r>
            <a:r>
              <a:rPr lang="en-US" i="1" dirty="0">
                <a:solidFill>
                  <a:srgbClr val="000090"/>
                </a:solidFill>
                <a:latin typeface="Arial"/>
                <a:cs typeface="Arial" panose="020B0604020202020204" pitchFamily="34" charset="0"/>
              </a:rPr>
              <a:t>.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+mn-ea"/>
                <a:cs typeface="Arial" panose="020B0604020202020204" pitchFamily="34" charset="0"/>
              </a:rPr>
              <a:t>)</a:t>
            </a:r>
            <a:endParaRPr lang="ru-RU" i="1" dirty="0">
              <a:solidFill>
                <a:srgbClr val="000090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24" name="Picture 3" descr="D:\babkin\NIKA-MPD\ToF_RPC\documents_15\ToF_TDR\Lobastov_MC\mpd_geov7.png"/>
          <p:cNvPicPr>
            <a:picLocks noChangeAspect="1" noChangeArrowheads="1"/>
          </p:cNvPicPr>
          <p:nvPr/>
        </p:nvPicPr>
        <p:blipFill>
          <a:blip r:embed="rId7" cstate="print"/>
          <a:srcRect l="11583" t="2973" r="13470" b="3965"/>
          <a:stretch>
            <a:fillRect/>
          </a:stretch>
        </p:blipFill>
        <p:spPr bwMode="auto">
          <a:xfrm>
            <a:off x="5952067" y="621666"/>
            <a:ext cx="3035444" cy="2262785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6209826" y="1336870"/>
            <a:ext cx="147367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/>
                <a:cs typeface="Arial"/>
              </a:rPr>
              <a:t>280</a:t>
            </a:r>
            <a:r>
              <a:rPr lang="en-US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MPRC’s</a:t>
            </a:r>
          </a:p>
          <a:p>
            <a:r>
              <a:rPr lang="en-US" b="1" dirty="0" smtClean="0">
                <a:solidFill>
                  <a:srgbClr val="000090"/>
                </a:solidFill>
                <a:latin typeface="Arial"/>
                <a:cs typeface="Arial"/>
              </a:rPr>
              <a:t>13 440 </a:t>
            </a:r>
            <a:r>
              <a:rPr lang="en-US" i="1" dirty="0" err="1" smtClean="0">
                <a:solidFill>
                  <a:srgbClr val="000090"/>
                </a:solidFill>
                <a:latin typeface="Arial"/>
                <a:cs typeface="Arial"/>
              </a:rPr>
              <a:t>ch.</a:t>
            </a:r>
            <a:endParaRPr lang="en-US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700" y="53687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TPC</a:t>
            </a:r>
            <a:endParaRPr lang="en-US" sz="2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20341" y="621666"/>
            <a:ext cx="794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TOF</a:t>
            </a:r>
            <a:endParaRPr lang="en-US" sz="2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27" name="Рисунок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4000"/>
                    </a14:imgEffect>
                    <a14:imgEffect>
                      <a14:brightnessContrast bright="-8000" contras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51"/>
          <a:stretch/>
        </p:blipFill>
        <p:spPr>
          <a:xfrm>
            <a:off x="5482356" y="2075361"/>
            <a:ext cx="3350599" cy="3192139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V="1">
            <a:off x="7408133" y="2517148"/>
            <a:ext cx="491267" cy="734606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99966" y="2517745"/>
            <a:ext cx="1329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</a:rPr>
              <a:t>R= 170cm</a:t>
            </a:r>
            <a:endParaRPr lang="en-US" sz="2000" i="1" dirty="0">
              <a:solidFill>
                <a:srgbClr val="000090"/>
              </a:solidFill>
            </a:endParaRPr>
          </a:p>
        </p:txBody>
      </p:sp>
      <p:pic>
        <p:nvPicPr>
          <p:cNvPr id="34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220" y="5068216"/>
            <a:ext cx="2336800" cy="175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Рисунок 12" descr="D:\Documents\TOF\MPD\TDR_MPD\EfficiencySRPC200_2015.pn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322" y="2917855"/>
            <a:ext cx="3302189" cy="2106434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Прямоугольник 16"/>
          <p:cNvSpPr/>
          <p:nvPr/>
        </p:nvSpPr>
        <p:spPr>
          <a:xfrm>
            <a:off x="6211899" y="3400467"/>
            <a:ext cx="23924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efficiency,  </a:t>
            </a:r>
          </a:p>
          <a:p>
            <a:pPr algn="ctr"/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t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ime resolution </a:t>
            </a:r>
            <a:endParaRPr lang="ru-RU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37" name="Рисунок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356" y="6084691"/>
            <a:ext cx="1276509" cy="6638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8" name="Рисунок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45" y="5901365"/>
            <a:ext cx="1294039" cy="845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9" name="TextBox 38"/>
          <p:cNvSpPr txBox="1"/>
          <p:nvPr/>
        </p:nvSpPr>
        <p:spPr>
          <a:xfrm>
            <a:off x="5461339" y="5016500"/>
            <a:ext cx="14307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 smtClean="0">
                <a:solidFill>
                  <a:srgbClr val="000090"/>
                </a:solidFill>
                <a:latin typeface="+mn-lt"/>
                <a:cs typeface="Times New Roman" panose="02020603050405020304" pitchFamily="18" charset="0"/>
              </a:rPr>
              <a:t>electronics:</a:t>
            </a:r>
          </a:p>
          <a:p>
            <a:pPr>
              <a:defRPr/>
            </a:pPr>
            <a:r>
              <a:rPr lang="en-US" sz="2000" i="1" dirty="0" smtClean="0">
                <a:solidFill>
                  <a:srgbClr val="00009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solidFill>
                  <a:srgbClr val="000090"/>
                </a:solidFill>
                <a:latin typeface="+mn-lt"/>
                <a:cs typeface="Times New Roman" panose="02020603050405020304" pitchFamily="18" charset="0"/>
              </a:rPr>
              <a:t>NINO </a:t>
            </a:r>
            <a:endParaRPr lang="en-US" sz="2000" i="1" dirty="0" smtClean="0">
              <a:solidFill>
                <a:srgbClr val="000090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000" i="1" dirty="0" smtClean="0">
                <a:solidFill>
                  <a:srgbClr val="000090"/>
                </a:solidFill>
                <a:latin typeface="+mn-lt"/>
                <a:cs typeface="Times New Roman" panose="02020603050405020304" pitchFamily="18" charset="0"/>
              </a:rPr>
              <a:t>&amp; HPTDC</a:t>
            </a:r>
            <a:endParaRPr lang="ru-RU" sz="2000" i="1" dirty="0">
              <a:solidFill>
                <a:srgbClr val="00009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49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9" t="10382" r="26785" b="11237"/>
          <a:stretch>
            <a:fillRect/>
          </a:stretch>
        </p:blipFill>
        <p:spPr bwMode="auto">
          <a:xfrm>
            <a:off x="12700" y="691628"/>
            <a:ext cx="5156200" cy="473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Овал 12"/>
          <p:cNvSpPr/>
          <p:nvPr/>
        </p:nvSpPr>
        <p:spPr bwMode="auto">
          <a:xfrm>
            <a:off x="3698875" y="3269204"/>
            <a:ext cx="142875" cy="2222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5113354" y="714482"/>
            <a:ext cx="4030646" cy="2298065"/>
          </a:xfrm>
          <a:prstGeom prst="rect">
            <a:avLst/>
          </a:prstGeom>
          <a:solidFill>
            <a:srgbClr val="DFFBFF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000" i="1" dirty="0" err="1" smtClean="0">
                <a:solidFill>
                  <a:srgbClr val="000090"/>
                </a:solidFill>
                <a:latin typeface="+mn-lt"/>
              </a:rPr>
              <a:t>Pb+Sc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 “</a:t>
            </a:r>
            <a:r>
              <a:rPr lang="en-US" sz="2000" i="1" dirty="0" err="1" smtClean="0">
                <a:solidFill>
                  <a:srgbClr val="000090"/>
                </a:solidFill>
                <a:latin typeface="+mn-lt"/>
              </a:rPr>
              <a:t>Shashlyk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” 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000" i="1" dirty="0" smtClean="0">
                <a:solidFill>
                  <a:srgbClr val="000090"/>
                </a:solidFill>
              </a:rPr>
              <a:t>read</a:t>
            </a:r>
            <a:r>
              <a:rPr lang="en-US" sz="2000" i="1" dirty="0">
                <a:solidFill>
                  <a:srgbClr val="000090"/>
                </a:solidFill>
              </a:rPr>
              <a:t>-out: </a:t>
            </a:r>
            <a:r>
              <a:rPr lang="en-US" sz="2000" i="1" dirty="0" smtClean="0">
                <a:solidFill>
                  <a:srgbClr val="000090"/>
                </a:solidFill>
              </a:rPr>
              <a:t> </a:t>
            </a:r>
            <a:r>
              <a:rPr lang="en-US" sz="2000" i="1" dirty="0">
                <a:solidFill>
                  <a:srgbClr val="000090"/>
                </a:solidFill>
              </a:rPr>
              <a:t>WLS fibers + MAPD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000" i="1" dirty="0">
                <a:solidFill>
                  <a:srgbClr val="000090"/>
                </a:solidFill>
                <a:sym typeface="SymbolPS" charset="0"/>
              </a:rPr>
              <a:t>L ~35</a:t>
            </a:r>
            <a:r>
              <a:rPr lang="en-US" sz="2000" i="1" dirty="0">
                <a:solidFill>
                  <a:srgbClr val="000090"/>
                </a:solidFill>
              </a:rPr>
              <a:t> cm (~ 14 X</a:t>
            </a:r>
            <a:r>
              <a:rPr lang="en-US" sz="2000" i="1" baseline="-25000" dirty="0">
                <a:solidFill>
                  <a:srgbClr val="000090"/>
                </a:solidFill>
              </a:rPr>
              <a:t>0</a:t>
            </a:r>
            <a:r>
              <a:rPr lang="en-US" sz="2000" i="1" dirty="0">
                <a:solidFill>
                  <a:srgbClr val="000090"/>
                </a:solidFill>
              </a:rPr>
              <a:t>)</a:t>
            </a:r>
            <a:endParaRPr lang="en-US" sz="2000" i="1" dirty="0" smtClean="0">
              <a:solidFill>
                <a:srgbClr val="000090"/>
              </a:solidFill>
              <a:latin typeface="+mn-lt"/>
            </a:endParaRP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Segmentation (4x4 cm</a:t>
            </a:r>
            <a:r>
              <a:rPr lang="en-US" sz="2000" i="1" baseline="30000" dirty="0" smtClean="0">
                <a:solidFill>
                  <a:srgbClr val="000090"/>
                </a:solidFill>
                <a:latin typeface="+mn-lt"/>
              </a:rPr>
              <a:t>2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), 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000" i="1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s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(E) better than 5% @ 1 </a:t>
            </a:r>
            <a:r>
              <a:rPr lang="en-US" sz="2000" i="1" dirty="0" err="1" smtClean="0">
                <a:solidFill>
                  <a:srgbClr val="000090"/>
                </a:solidFill>
                <a:latin typeface="+mn-lt"/>
              </a:rPr>
              <a:t>GeV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; 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time resolution ~500 </a:t>
            </a:r>
            <a:r>
              <a:rPr lang="en-US" sz="2000" i="1" dirty="0" err="1" smtClean="0">
                <a:solidFill>
                  <a:srgbClr val="000090"/>
                </a:solidFill>
                <a:latin typeface="+mn-lt"/>
              </a:rPr>
              <a:t>ps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  </a:t>
            </a:r>
            <a:endParaRPr lang="ru-RU" sz="2000" i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4300" y="681561"/>
            <a:ext cx="3879588" cy="400110"/>
          </a:xfrm>
          <a:prstGeom prst="rect">
            <a:avLst/>
          </a:prstGeom>
          <a:solidFill>
            <a:srgbClr val="F9DCCF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Barrel </a:t>
            </a:r>
            <a:r>
              <a:rPr lang="en-US" sz="2000" b="1" dirty="0">
                <a:solidFill>
                  <a:srgbClr val="000090"/>
                </a:solidFill>
                <a:latin typeface="Arial"/>
                <a:cs typeface="Arial"/>
              </a:rPr>
              <a:t>ECAL </a:t>
            </a: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~ </a:t>
            </a:r>
            <a:r>
              <a:rPr lang="en-US" sz="2000" b="1" dirty="0" smtClean="0">
                <a:solidFill>
                  <a:srgbClr val="DE4E43"/>
                </a:solidFill>
                <a:latin typeface="Arial"/>
                <a:cs typeface="Arial"/>
              </a:rPr>
              <a:t>43 000</a:t>
            </a: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  modules</a:t>
            </a:r>
            <a:endParaRPr lang="ru-RU" sz="2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08101" y="2247900"/>
            <a:ext cx="2836332" cy="400110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</a:rPr>
              <a:t>p</a:t>
            </a:r>
            <a:r>
              <a:rPr lang="en-US" sz="2000" i="1" dirty="0" smtClean="0">
                <a:solidFill>
                  <a:schemeClr val="bg1"/>
                </a:solidFill>
              </a:rPr>
              <a:t>rojective geometry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98580" y="108083"/>
            <a:ext cx="5774412" cy="492443"/>
          </a:xfrm>
          <a:prstGeom prst="rect">
            <a:avLst/>
          </a:prstGeom>
          <a:solidFill>
            <a:srgbClr val="EEF3FF"/>
          </a:solidFill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Electromagnetic calorimeter: ECAL</a:t>
            </a:r>
            <a:endParaRPr lang="ru-RU" sz="2600" b="1" dirty="0">
              <a:solidFill>
                <a:srgbClr val="00009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3091941"/>
            <a:ext cx="3390900" cy="254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" t="8987" r="22678" b="11047"/>
          <a:stretch>
            <a:fillRect/>
          </a:stretch>
        </p:blipFill>
        <p:spPr bwMode="auto">
          <a:xfrm>
            <a:off x="5448300" y="3136900"/>
            <a:ext cx="1059870" cy="730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57433" y="5092694"/>
            <a:ext cx="2212747" cy="400110"/>
          </a:xfrm>
          <a:prstGeom prst="rect">
            <a:avLst/>
          </a:prstGeom>
          <a:solidFill>
            <a:srgbClr val="F9DCCF"/>
          </a:solidFill>
        </p:spPr>
        <p:txBody>
          <a:bodyPr wrap="none" rtlCol="0" anchor="b">
            <a:spAutoFit/>
          </a:bodyPr>
          <a:lstStyle/>
          <a:p>
            <a:r>
              <a:rPr lang="en-US" sz="2000" i="1" dirty="0">
                <a:solidFill>
                  <a:srgbClr val="000090"/>
                </a:solidFill>
              </a:rPr>
              <a:t>m</a:t>
            </a:r>
            <a:r>
              <a:rPr lang="en-US" sz="2000" i="1" dirty="0" smtClean="0">
                <a:solidFill>
                  <a:srgbClr val="000090"/>
                </a:solidFill>
              </a:rPr>
              <a:t>odule prototype</a:t>
            </a:r>
            <a:endParaRPr lang="en-US" sz="2000" i="1" baseline="30000" dirty="0">
              <a:solidFill>
                <a:srgbClr val="000090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 bwMode="auto">
          <a:xfrm>
            <a:off x="3822700" y="3390900"/>
            <a:ext cx="1790700" cy="660400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00400" y="546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8" name="Picture 2" descr="\\dub-sv-fs1\Projects\JINR\MPD\DESIGN\WORKDATA\User_Folders\Osipov.Dmitriy\Для презентации\2017-08-25\9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4685177"/>
            <a:ext cx="2515716" cy="169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553633" y="5867394"/>
            <a:ext cx="2155515" cy="400110"/>
          </a:xfrm>
          <a:prstGeom prst="rect">
            <a:avLst/>
          </a:prstGeom>
          <a:solidFill>
            <a:srgbClr val="F9DCCF"/>
          </a:solidFill>
        </p:spPr>
        <p:txBody>
          <a:bodyPr wrap="none" rtlCol="0" anchor="b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</a:rPr>
              <a:t>block of modules</a:t>
            </a:r>
            <a:endParaRPr lang="en-US" sz="2000" i="1" baseline="30000" dirty="0">
              <a:solidFill>
                <a:srgbClr val="000090"/>
              </a:solidFill>
            </a:endParaRPr>
          </a:p>
        </p:txBody>
      </p:sp>
      <p:pic>
        <p:nvPicPr>
          <p:cNvPr id="20" name="Picture 6" descr="NICA-Logo_4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25400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21/02/2019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Kekelidze, JINR SC-125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C6A6B-7DAE-D543-9180-0B8DAED66F6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464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3648" cy="6914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NICA_scheme_v_2.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094"/>
            <a:ext cx="9144000" cy="514099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1714500" y="4437724"/>
            <a:ext cx="1092200" cy="609600"/>
          </a:xfrm>
          <a:prstGeom prst="straightConnector1">
            <a:avLst/>
          </a:prstGeom>
          <a:ln>
            <a:noFil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AutoShape 4"/>
          <p:cNvSpPr>
            <a:spLocks noChangeAspect="1" noChangeArrowheads="1"/>
          </p:cNvSpPr>
          <p:nvPr/>
        </p:nvSpPr>
        <p:spPr bwMode="auto">
          <a:xfrm>
            <a:off x="1498600" y="119063"/>
            <a:ext cx="2616200" cy="477837"/>
          </a:xfrm>
          <a:prstGeom prst="rect">
            <a:avLst/>
          </a:prstGeom>
          <a:solidFill>
            <a:srgbClr val="000090"/>
          </a:solidFill>
          <a:ln>
            <a:noFill/>
          </a:ln>
          <a:extLst/>
        </p:spPr>
        <p:txBody>
          <a:bodyPr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basic </a:t>
            </a:r>
            <a:r>
              <a:rPr lang="en-US" sz="2400" b="1" dirty="0">
                <a:solidFill>
                  <a:schemeClr val="bg1"/>
                </a:solidFill>
              </a:rPr>
              <a:t>facility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868144" y="1052736"/>
            <a:ext cx="712029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SPD </a:t>
            </a:r>
            <a:endParaRPr lang="en-US" sz="20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23" name="Picture 22" descr="Macintosh HD:Users:air:Desktop:АРЕНА:20180118_Dubna_IQ-2_cam11_2_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25144"/>
            <a:ext cx="3240360" cy="20162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" name="Group 26"/>
          <p:cNvGrpSpPr/>
          <p:nvPr/>
        </p:nvGrpSpPr>
        <p:grpSpPr>
          <a:xfrm>
            <a:off x="3923928" y="3191644"/>
            <a:ext cx="3168352" cy="3617512"/>
            <a:chOff x="4067944" y="2564904"/>
            <a:chExt cx="3168352" cy="3617512"/>
          </a:xfrm>
        </p:grpSpPr>
        <p:cxnSp>
          <p:nvCxnSpPr>
            <p:cNvPr id="16" name="Straight Arrow Connector 15"/>
            <p:cNvCxnSpPr/>
            <p:nvPr/>
          </p:nvCxnSpPr>
          <p:spPr>
            <a:xfrm flipV="1">
              <a:off x="5436096" y="2564904"/>
              <a:ext cx="1800200" cy="1584176"/>
            </a:xfrm>
            <a:prstGeom prst="straightConnector1">
              <a:avLst/>
            </a:prstGeom>
            <a:ln w="5715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4"/>
            <a:stretch>
              <a:fillRect/>
            </a:stretch>
          </p:blipFill>
          <p:spPr bwMode="auto">
            <a:xfrm>
              <a:off x="4067944" y="4149080"/>
              <a:ext cx="2487613" cy="2033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4067944" y="4149080"/>
              <a:ext cx="85928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20000"/>
                </a:spcBef>
                <a:buClr>
                  <a:srgbClr val="000090"/>
                </a:buClr>
              </a:pPr>
              <a:r>
                <a:rPr lang="en-US" b="1" i="1" dirty="0">
                  <a:solidFill>
                    <a:srgbClr val="000090"/>
                  </a:solidFill>
                </a:rPr>
                <a:t>MPD 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732240" y="4509120"/>
            <a:ext cx="2160240" cy="400110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  <a:latin typeface="Arial"/>
                <a:cs typeface="Arial"/>
              </a:rPr>
              <a:t>Center</a:t>
            </a:r>
            <a:r>
              <a:rPr lang="ru-RU" sz="2000" i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chemeClr val="bg1"/>
                </a:solidFill>
                <a:latin typeface="Arial"/>
                <a:cs typeface="Arial"/>
              </a:rPr>
              <a:t>NICA</a:t>
            </a:r>
            <a:endParaRPr lang="en-US" sz="2000" b="1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498601" y="4025900"/>
            <a:ext cx="838199" cy="1162693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11"/>
          <p:cNvSpPr txBox="1">
            <a:spLocks noChangeArrowheads="1"/>
          </p:cNvSpPr>
          <p:nvPr/>
        </p:nvSpPr>
        <p:spPr bwMode="auto">
          <a:xfrm>
            <a:off x="0" y="5143500"/>
            <a:ext cx="2924175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1822CD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Nuclotron ring (c=251,5 m)</a:t>
            </a:r>
          </a:p>
        </p:txBody>
      </p:sp>
      <p:sp>
        <p:nvSpPr>
          <p:cNvPr id="28" name="TextBox 11"/>
          <p:cNvSpPr txBox="1">
            <a:spLocks noChangeArrowheads="1"/>
          </p:cNvSpPr>
          <p:nvPr/>
        </p:nvSpPr>
        <p:spPr bwMode="auto">
          <a:xfrm>
            <a:off x="4229100" y="2247900"/>
            <a:ext cx="2525902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1822CD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Collider </a:t>
            </a:r>
            <a:r>
              <a:rPr lang="en-US" dirty="0">
                <a:solidFill>
                  <a:srgbClr val="0000FF"/>
                </a:solidFill>
              </a:rPr>
              <a:t>ring (c</a:t>
            </a:r>
            <a:r>
              <a:rPr lang="en-US" dirty="0" smtClean="0">
                <a:solidFill>
                  <a:srgbClr val="0000FF"/>
                </a:solidFill>
              </a:rPr>
              <a:t>=5</a:t>
            </a:r>
            <a:r>
              <a:rPr lang="ru-RU" dirty="0" smtClean="0">
                <a:solidFill>
                  <a:srgbClr val="0000FF"/>
                </a:solidFill>
              </a:rPr>
              <a:t>03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m)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14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21/02/2019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14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GB" smtClean="0"/>
              <a:t>V. Kekelidze, JINR SC-125 </a:t>
            </a:r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214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5212787" y="139700"/>
            <a:ext cx="2473904" cy="461665"/>
          </a:xfrm>
          <a:prstGeom prst="rect">
            <a:avLst/>
          </a:prstGeom>
          <a:solidFill>
            <a:srgbClr val="A3C9FF"/>
          </a:solidFill>
          <a:ln w="57150" cmpd="sng">
            <a:solidFill>
              <a:srgbClr val="EAFC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 major milestones</a:t>
            </a:r>
            <a:endParaRPr lang="en-US" sz="2400" b="1" dirty="0">
              <a:solidFill>
                <a:srgbClr val="00009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709959"/>
            <a:ext cx="2844800" cy="1817341"/>
            <a:chOff x="0" y="709959"/>
            <a:chExt cx="2844800" cy="1817341"/>
          </a:xfrm>
        </p:grpSpPr>
        <p:grpSp>
          <p:nvGrpSpPr>
            <p:cNvPr id="10" name="Group 9"/>
            <p:cNvGrpSpPr/>
            <p:nvPr/>
          </p:nvGrpSpPr>
          <p:grpSpPr>
            <a:xfrm>
              <a:off x="0" y="709959"/>
              <a:ext cx="2844800" cy="1817341"/>
              <a:chOff x="1763688" y="1065559"/>
              <a:chExt cx="2844800" cy="1817341"/>
            </a:xfrm>
          </p:grpSpPr>
          <p:cxnSp>
            <p:nvCxnSpPr>
              <p:cNvPr id="12" name="Straight Arrow Connector 11"/>
              <p:cNvCxnSpPr/>
              <p:nvPr/>
            </p:nvCxnSpPr>
            <p:spPr>
              <a:xfrm>
                <a:off x="3605188" y="2565400"/>
                <a:ext cx="1003300" cy="317500"/>
              </a:xfrm>
              <a:prstGeom prst="straightConnector1">
                <a:avLst/>
              </a:prstGeom>
              <a:ln w="76200" cmpd="sng">
                <a:solidFill>
                  <a:srgbClr val="AAF3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Picture 12" descr="C:\Users\Yury\Documents\Suzdal\BMN.jp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763688" y="1065559"/>
                <a:ext cx="2539876" cy="15839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1852588" y="1124744"/>
                <a:ext cx="11303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20000"/>
                  </a:spcBef>
                  <a:buClr>
                    <a:srgbClr val="000090"/>
                  </a:buClr>
                </a:pPr>
                <a:r>
                  <a:rPr lang="en-US" b="1" i="1" dirty="0">
                    <a:solidFill>
                      <a:schemeClr val="bg1"/>
                    </a:solidFill>
                  </a:rPr>
                  <a:t>BM@N </a:t>
                </a: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1049870" y="757768"/>
              <a:ext cx="16002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>
                  <a:solidFill>
                    <a:srgbClr val="FFFFFF"/>
                  </a:solidFill>
                </a:rPr>
                <a:t>t</a:t>
              </a:r>
              <a:r>
                <a:rPr lang="en-US" sz="2000" b="1" i="1" dirty="0" smtClean="0">
                  <a:solidFill>
                    <a:srgbClr val="FFFFFF"/>
                  </a:solidFill>
                </a:rPr>
                <a:t>he first </a:t>
              </a:r>
            </a:p>
            <a:p>
              <a:pPr algn="r"/>
              <a:r>
                <a:rPr lang="en-US" sz="2000" b="1" i="1" dirty="0" smtClean="0">
                  <a:solidFill>
                    <a:srgbClr val="FFFFFF"/>
                  </a:solidFill>
                </a:rPr>
                <a:t>physics run</a:t>
              </a:r>
              <a:endParaRPr lang="en-US" sz="2000" b="1" i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625600" y="4030133"/>
            <a:ext cx="2082800" cy="707886"/>
          </a:xfrm>
          <a:prstGeom prst="rect">
            <a:avLst/>
          </a:prstGeom>
          <a:solidFill>
            <a:srgbClr val="DFFA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000090"/>
                </a:solidFill>
              </a:rPr>
              <a:t>Booster commissioning</a:t>
            </a:r>
            <a:endParaRPr lang="en-US" sz="2000" b="1" i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056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21/02/2019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Kekelidze, JINR SC-125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C6A6B-7DAE-D543-9180-0B8DAED66F63}" type="slidenum">
              <a:rPr lang="en-US" smtClean="0"/>
              <a:t>20</a:t>
            </a:fld>
            <a:endParaRPr lang="en-US"/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7364" y="367293"/>
            <a:ext cx="3862070" cy="3100810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1" name="Надпись 7197"/>
          <p:cNvSpPr txBox="1"/>
          <p:nvPr/>
        </p:nvSpPr>
        <p:spPr>
          <a:xfrm>
            <a:off x="7269374" y="1010607"/>
            <a:ext cx="1849226" cy="10837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  <a:tabLst>
                <a:tab pos="4476750" algn="l"/>
              </a:tabLst>
            </a:pPr>
            <a:r>
              <a:rPr lang="en-US" sz="2000" i="1" dirty="0" smtClean="0">
                <a:solidFill>
                  <a:srgbClr val="000090"/>
                </a:solidFill>
                <a:effectLst/>
                <a:latin typeface="Arial"/>
                <a:ea typeface="Calibri"/>
                <a:cs typeface="Arial"/>
              </a:rPr>
              <a:t>MPD support</a:t>
            </a:r>
          </a:p>
          <a:p>
            <a:pPr>
              <a:spcAft>
                <a:spcPts val="1000"/>
              </a:spcAft>
              <a:tabLst>
                <a:tab pos="4476750" algn="l"/>
              </a:tabLst>
            </a:pPr>
            <a:r>
              <a:rPr lang="en-US" sz="2000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construction</a:t>
            </a:r>
            <a:r>
              <a:rPr lang="en-US" sz="2000" i="1" dirty="0" smtClean="0">
                <a:solidFill>
                  <a:srgbClr val="000090"/>
                </a:solidFill>
                <a:effectLst/>
                <a:latin typeface="Arial"/>
                <a:ea typeface="Calibri"/>
                <a:cs typeface="Arial"/>
              </a:rPr>
              <a:t> </a:t>
            </a:r>
            <a:endParaRPr lang="en-US" sz="2000" dirty="0">
              <a:solidFill>
                <a:srgbClr val="000090"/>
              </a:solidFill>
              <a:effectLst/>
              <a:latin typeface="Arial"/>
              <a:ea typeface="Calibri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ru-RU" sz="2000" dirty="0">
                <a:solidFill>
                  <a:srgbClr val="000090"/>
                </a:solidFill>
                <a:effectLst/>
                <a:latin typeface="Arial"/>
                <a:ea typeface="Calibri"/>
                <a:cs typeface="Arial"/>
              </a:rPr>
              <a:t> </a:t>
            </a:r>
            <a:endParaRPr lang="en-US" sz="2000" dirty="0">
              <a:solidFill>
                <a:srgbClr val="000090"/>
              </a:solidFill>
              <a:effectLst/>
              <a:latin typeface="Arial"/>
              <a:ea typeface="Calibri"/>
              <a:cs typeface="Arial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7354" y="3292350"/>
            <a:ext cx="5393146" cy="3115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Slide Number Placeholder 5"/>
          <p:cNvSpPr txBox="1">
            <a:spLocks/>
          </p:cNvSpPr>
          <p:nvPr/>
        </p:nvSpPr>
        <p:spPr>
          <a:xfrm>
            <a:off x="1348013" y="64648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8C6A6B-7DAE-D543-9180-0B8DAED66F63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4" name="Picture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7580" y="3768766"/>
            <a:ext cx="1915886" cy="2526316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15" name="Рисунок 718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767" y="3525739"/>
            <a:ext cx="1739900" cy="2769343"/>
          </a:xfrm>
          <a:prstGeom prst="rect">
            <a:avLst/>
          </a:prstGeom>
          <a:noFill/>
        </p:spPr>
      </p:pic>
      <p:sp>
        <p:nvSpPr>
          <p:cNvPr id="16" name="Надпись 24"/>
          <p:cNvSpPr txBox="1"/>
          <p:nvPr/>
        </p:nvSpPr>
        <p:spPr>
          <a:xfrm>
            <a:off x="344530" y="2856317"/>
            <a:ext cx="3086100" cy="436033"/>
          </a:xfrm>
          <a:prstGeom prst="rect">
            <a:avLst/>
          </a:prstGeom>
          <a:solidFill>
            <a:srgbClr val="FDEADA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000" b="1" i="1" dirty="0" smtClean="0">
                <a:solidFill>
                  <a:srgbClr val="000090"/>
                </a:solidFill>
                <a:effectLst/>
                <a:latin typeface="Arial"/>
                <a:ea typeface="Calibri"/>
                <a:cs typeface="Arial"/>
              </a:rPr>
              <a:t>Sets of modules</a:t>
            </a:r>
            <a:endParaRPr lang="en-US" sz="2000" b="1" dirty="0">
              <a:solidFill>
                <a:srgbClr val="000090"/>
              </a:solidFill>
              <a:effectLst/>
              <a:latin typeface="Arial"/>
              <a:ea typeface="Calibri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66879" y="5725695"/>
            <a:ext cx="11022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Beijing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 </a:t>
            </a:r>
            <a:endParaRPr lang="en-US" sz="2000" b="1" dirty="0">
              <a:solidFill>
                <a:srgbClr val="00009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5328" y="5925750"/>
            <a:ext cx="746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IHEP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990075" y="4442767"/>
            <a:ext cx="1017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p</a:t>
            </a:r>
            <a:r>
              <a:rPr lang="en-US" sz="2400" baseline="300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0</a:t>
            </a:r>
            <a:r>
              <a:rPr lang="en-US" sz="24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    </a:t>
            </a:r>
            <a:r>
              <a:rPr lang="en-US" sz="24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gg</a:t>
            </a:r>
            <a:endParaRPr lang="en-US" sz="2400" dirty="0">
              <a:solidFill>
                <a:srgbClr val="000090"/>
              </a:solidFill>
              <a:latin typeface="Symbol" charset="2"/>
              <a:cs typeface="Symbol" charset="2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383775" y="4760267"/>
            <a:ext cx="203200" cy="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14360" y="430793"/>
            <a:ext cx="3233753" cy="400110"/>
          </a:xfrm>
          <a:prstGeom prst="rect">
            <a:avLst/>
          </a:prstGeom>
          <a:solidFill>
            <a:srgbClr val="CBFFFB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Module production plans</a:t>
            </a:r>
            <a:endParaRPr lang="en-US" sz="20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060" y="1104900"/>
            <a:ext cx="39036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JINR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IHEP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Tensor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+ ..  - 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25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%</a:t>
            </a:r>
            <a:endParaRPr lang="ru-RU" sz="2000" b="1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ru-RU" sz="2000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i="1" dirty="0" smtClean="0">
                <a:solidFill>
                  <a:srgbClr val="0000FF"/>
                </a:solidFill>
                <a:latin typeface="Arial"/>
                <a:cs typeface="Arial"/>
              </a:rPr>
              <a:t>China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				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 - </a:t>
            </a:r>
            <a:r>
              <a:rPr lang="ru-RU" sz="2000" b="1" i="1" dirty="0" smtClean="0">
                <a:solidFill>
                  <a:srgbClr val="FC0011"/>
                </a:solidFill>
                <a:latin typeface="Arial"/>
                <a:cs typeface="Arial"/>
              </a:rPr>
              <a:t>75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%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  </a:t>
            </a:r>
          </a:p>
          <a:p>
            <a:pPr marL="285750" indent="-285750">
              <a:buFont typeface="Arial"/>
              <a:buChar char="•"/>
            </a:pP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5645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JI_01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092200"/>
            <a:ext cx="9144000" cy="5143500"/>
          </a:xfrm>
          <a:prstGeom prst="rect">
            <a:avLst/>
          </a:prstGeom>
        </p:spPr>
      </p:pic>
      <p:sp>
        <p:nvSpPr>
          <p:cNvPr id="8" name="Прямоугольная выноска 15"/>
          <p:cNvSpPr>
            <a:spLocks noChangeArrowheads="1"/>
          </p:cNvSpPr>
          <p:nvPr/>
        </p:nvSpPr>
        <p:spPr bwMode="auto">
          <a:xfrm>
            <a:off x="5333253" y="2225361"/>
            <a:ext cx="1842247" cy="793750"/>
          </a:xfrm>
          <a:prstGeom prst="wedgeRectCallout">
            <a:avLst>
              <a:gd name="adj1" fmla="val 71313"/>
              <a:gd name="adj2" fmla="val 97768"/>
            </a:avLst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 dirty="0" smtClean="0">
                <a:solidFill>
                  <a:schemeClr val="bg1"/>
                </a:solidFill>
              </a:rPr>
              <a:t>Western</a:t>
            </a:r>
          </a:p>
          <a:p>
            <a:pPr algn="ctr" eaLnBrk="1" hangingPunct="1"/>
            <a:r>
              <a:rPr lang="en-US" altLang="ru-RU" sz="2000" b="1" dirty="0" err="1" smtClean="0">
                <a:solidFill>
                  <a:schemeClr val="bg1"/>
                </a:solidFill>
              </a:rPr>
              <a:t>semiring</a:t>
            </a:r>
            <a:endParaRPr lang="ru-RU" alt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ая выноска 15"/>
          <p:cNvSpPr>
            <a:spLocks noChangeArrowheads="1"/>
          </p:cNvSpPr>
          <p:nvPr/>
        </p:nvSpPr>
        <p:spPr bwMode="auto">
          <a:xfrm>
            <a:off x="3848100" y="1616481"/>
            <a:ext cx="1092200" cy="667233"/>
          </a:xfrm>
          <a:prstGeom prst="wedgeRectCallout">
            <a:avLst>
              <a:gd name="adj1" fmla="val -1215"/>
              <a:gd name="adj2" fmla="val 47708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sz="2000" b="1" dirty="0">
                <a:solidFill>
                  <a:srgbClr val="FFFFFF"/>
                </a:solidFill>
              </a:rPr>
              <a:t>S</a:t>
            </a:r>
            <a:r>
              <a:rPr lang="en-GB" sz="2000" b="1" dirty="0" smtClean="0">
                <a:solidFill>
                  <a:srgbClr val="FFFFFF"/>
                </a:solidFill>
              </a:rPr>
              <a:t>PD </a:t>
            </a:r>
            <a:endParaRPr lang="en-US" sz="2000" b="1" dirty="0">
              <a:solidFill>
                <a:srgbClr val="FFFFFF"/>
              </a:solidFill>
            </a:endParaRPr>
          </a:p>
          <a:p>
            <a:pPr algn="ctr" eaLnBrk="1" hangingPunct="1"/>
            <a:r>
              <a:rPr lang="en-US" sz="2000" b="1" dirty="0" smtClean="0">
                <a:solidFill>
                  <a:srgbClr val="FFFFFF"/>
                </a:solidFill>
              </a:rPr>
              <a:t>hall</a:t>
            </a:r>
            <a:endParaRPr lang="en-GB" sz="2000" b="1" dirty="0" smtClean="0">
              <a:solidFill>
                <a:srgbClr val="FFFFFF"/>
              </a:solidFill>
            </a:endParaRPr>
          </a:p>
        </p:txBody>
      </p:sp>
      <p:pic>
        <p:nvPicPr>
          <p:cNvPr id="10" name="Picture 6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0"/>
            <a:ext cx="1498600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4760608" y="994924"/>
            <a:ext cx="4332592" cy="2896509"/>
            <a:chOff x="4792319" y="779024"/>
            <a:chExt cx="4332592" cy="2896509"/>
          </a:xfrm>
        </p:grpSpPr>
        <p:pic>
          <p:nvPicPr>
            <p:cNvPr id="13" name="Рисунок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2319" y="779024"/>
              <a:ext cx="4332592" cy="289650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409765" y="851647"/>
              <a:ext cx="8834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tunnel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4820" y="2270548"/>
            <a:ext cx="5588002" cy="3735799"/>
            <a:chOff x="119525" y="2195843"/>
            <a:chExt cx="5588002" cy="3735799"/>
          </a:xfrm>
        </p:grpSpPr>
        <p:grpSp>
          <p:nvGrpSpPr>
            <p:cNvPr id="25" name="Group 24"/>
            <p:cNvGrpSpPr/>
            <p:nvPr/>
          </p:nvGrpSpPr>
          <p:grpSpPr>
            <a:xfrm>
              <a:off x="119525" y="2195843"/>
              <a:ext cx="5588002" cy="3735799"/>
              <a:chOff x="89647" y="2315377"/>
              <a:chExt cx="5588002" cy="3735799"/>
            </a:xfrm>
          </p:grpSpPr>
          <p:pic>
            <p:nvPicPr>
              <p:cNvPr id="16" name="Рисунок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47" y="2315377"/>
                <a:ext cx="5588002" cy="3735799"/>
              </a:xfrm>
              <a:prstGeom prst="rect">
                <a:avLst/>
              </a:prstGeom>
            </p:spPr>
          </p:pic>
          <p:cxnSp>
            <p:nvCxnSpPr>
              <p:cNvPr id="21" name="Straight Arrow Connector 20"/>
              <p:cNvCxnSpPr/>
              <p:nvPr/>
            </p:nvCxnSpPr>
            <p:spPr>
              <a:xfrm>
                <a:off x="448235" y="4123768"/>
                <a:ext cx="2315882" cy="2988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H="1">
                <a:off x="2794000" y="4153650"/>
                <a:ext cx="2435412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/>
            <p:cNvSpPr txBox="1"/>
            <p:nvPr/>
          </p:nvSpPr>
          <p:spPr>
            <a:xfrm>
              <a:off x="2327851" y="5124822"/>
              <a:ext cx="13872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>
                  <a:solidFill>
                    <a:srgbClr val="FFFFFF"/>
                  </a:solidFill>
                </a:rPr>
                <a:t>a</a:t>
              </a:r>
              <a:r>
                <a:rPr lang="en-US" i="1" dirty="0" smtClean="0">
                  <a:solidFill>
                    <a:srgbClr val="FFFFFF"/>
                  </a:solidFill>
                </a:rPr>
                <a:t>djustment</a:t>
              </a:r>
              <a:endParaRPr lang="ru-RU" i="1" dirty="0" smtClean="0">
                <a:solidFill>
                  <a:srgbClr val="FFFFFF"/>
                </a:solidFill>
              </a:endParaRPr>
            </a:p>
            <a:p>
              <a:pPr algn="ctr"/>
              <a:r>
                <a:rPr lang="en-US" i="1" dirty="0" smtClean="0">
                  <a:solidFill>
                    <a:srgbClr val="FFFFFF"/>
                  </a:solidFill>
                </a:rPr>
                <a:t>~ </a:t>
              </a:r>
              <a:r>
                <a:rPr lang="ru-RU" i="1" dirty="0" smtClean="0">
                  <a:solidFill>
                    <a:srgbClr val="FFFFFF"/>
                  </a:solidFill>
                </a:rPr>
                <a:t>100 </a:t>
              </a:r>
              <a:r>
                <a:rPr lang="en-US" i="1" dirty="0" smtClean="0">
                  <a:solidFill>
                    <a:srgbClr val="FFFFFF"/>
                  </a:solidFill>
                </a:rPr>
                <a:t>mu</a:t>
              </a:r>
              <a:endParaRPr lang="en-US" i="1" dirty="0">
                <a:solidFill>
                  <a:srgbClr val="FFFFFF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 flipV="1">
              <a:off x="1628588" y="5543176"/>
              <a:ext cx="717177" cy="298824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345765" y="5827059"/>
              <a:ext cx="1255059" cy="14941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Прямоугольная выноска 15"/>
          <p:cNvSpPr>
            <a:spLocks noChangeArrowheads="1"/>
          </p:cNvSpPr>
          <p:nvPr/>
        </p:nvSpPr>
        <p:spPr bwMode="auto">
          <a:xfrm>
            <a:off x="4051300" y="4613681"/>
            <a:ext cx="1092200" cy="667233"/>
          </a:xfrm>
          <a:prstGeom prst="wedgeRectCallout">
            <a:avLst>
              <a:gd name="adj1" fmla="val -1215"/>
              <a:gd name="adj2" fmla="val 47708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sz="2000" b="1" dirty="0" smtClean="0">
                <a:solidFill>
                  <a:srgbClr val="FFFFFF"/>
                </a:solidFill>
              </a:rPr>
              <a:t>MPD </a:t>
            </a:r>
          </a:p>
          <a:p>
            <a:pPr algn="ctr" eaLnBrk="1" hangingPunct="1"/>
            <a:r>
              <a:rPr lang="en-GB" sz="2000" b="1" dirty="0" smtClean="0">
                <a:solidFill>
                  <a:srgbClr val="FFFFFF"/>
                </a:solidFill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</a:rPr>
              <a:t>hall</a:t>
            </a:r>
            <a:endParaRPr lang="ru-RU" altLang="ru-RU" sz="2000" b="1" dirty="0">
              <a:solidFill>
                <a:srgbClr val="FFFFFF"/>
              </a:solidFill>
            </a:endParaRPr>
          </a:p>
        </p:txBody>
      </p:sp>
      <p:sp>
        <p:nvSpPr>
          <p:cNvPr id="26" name="AutoShape 4"/>
          <p:cNvSpPr>
            <a:spLocks noChangeAspect="1" noChangeArrowheads="1"/>
          </p:cNvSpPr>
          <p:nvPr/>
        </p:nvSpPr>
        <p:spPr bwMode="auto">
          <a:xfrm>
            <a:off x="2209800" y="127000"/>
            <a:ext cx="4464496" cy="5588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/>
            <a:r>
              <a:rPr lang="en-US" sz="2800" b="1" i="1" dirty="0">
                <a:solidFill>
                  <a:srgbClr val="000090"/>
                </a:solidFill>
              </a:rPr>
              <a:t>Civil </a:t>
            </a:r>
            <a:r>
              <a:rPr lang="en-US" sz="2800" b="1" i="1" dirty="0" smtClean="0">
                <a:solidFill>
                  <a:srgbClr val="000090"/>
                </a:solidFill>
              </a:rPr>
              <a:t>Construction, </a:t>
            </a:r>
            <a:r>
              <a:rPr lang="en-US" sz="2800" b="1" i="1" dirty="0">
                <a:solidFill>
                  <a:srgbClr val="000090"/>
                </a:solidFill>
              </a:rPr>
              <a:t>bld.17</a:t>
            </a:r>
            <a:endParaRPr lang="ru-RU" sz="2800" b="1" i="1" dirty="0">
              <a:solidFill>
                <a:srgbClr val="00009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21/02/2019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Kekelidze, JINR SC-125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C6A6B-7DAE-D543-9180-0B8DAED66F63}" type="slidenum">
              <a:rPr lang="en-US" smtClean="0"/>
              <a:t>21</a:t>
            </a:fld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2700" y="2283714"/>
            <a:ext cx="5702410" cy="3812286"/>
            <a:chOff x="12700" y="2283714"/>
            <a:chExt cx="5702410" cy="3812286"/>
          </a:xfrm>
        </p:grpSpPr>
        <p:pic>
          <p:nvPicPr>
            <p:cNvPr id="28" name="Picture 2" descr="E:\2019 year\b_18_Feb_2019_MPD Hall\L1100384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0" y="2283714"/>
              <a:ext cx="5702410" cy="381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3301444" y="2406134"/>
              <a:ext cx="19628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>
                  <a:solidFill>
                    <a:srgbClr val="000090"/>
                  </a:solidFill>
                </a:rPr>
                <a:t>February 18, </a:t>
              </a:r>
              <a:r>
                <a:rPr lang="en-US" i="1" dirty="0">
                  <a:solidFill>
                    <a:srgbClr val="000090"/>
                  </a:solidFill>
                </a:rPr>
                <a:t>2019</a:t>
              </a:r>
            </a:p>
          </p:txBody>
        </p: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12588" y="5978129"/>
            <a:ext cx="7985312" cy="400110"/>
          </a:xfrm>
          <a:prstGeom prst="rect">
            <a:avLst/>
          </a:prstGeom>
          <a:solidFill>
            <a:srgbClr val="AAF3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smtClean="0">
                <a:solidFill>
                  <a:srgbClr val="0C1167"/>
                </a:solidFill>
              </a:rPr>
              <a:t>Readiness of MPD Hall to start MPD magnet assembly - </a:t>
            </a:r>
            <a:r>
              <a:rPr lang="ru-RU" sz="2000" b="1" dirty="0" smtClean="0">
                <a:solidFill>
                  <a:srgbClr val="FF0000"/>
                </a:solidFill>
              </a:rPr>
              <a:t>201</a:t>
            </a:r>
            <a:r>
              <a:rPr lang="en-US" sz="2000" b="1" dirty="0" smtClean="0">
                <a:solidFill>
                  <a:srgbClr val="FF0000"/>
                </a:solidFill>
              </a:rPr>
              <a:t>9</a:t>
            </a:r>
            <a:endParaRPr lang="ru-RU" sz="20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656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-20190219-WA00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91244"/>
            <a:ext cx="2480951" cy="441058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21/02/2019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Kekelidze, JINR SC-125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C6A6B-7DAE-D543-9180-0B8DAED66F63}" type="slidenum">
              <a:rPr lang="en-US" smtClean="0"/>
              <a:t>22</a:t>
            </a:fld>
            <a:endParaRPr lang="en-US"/>
          </a:p>
        </p:txBody>
      </p:sp>
      <p:pic>
        <p:nvPicPr>
          <p:cNvPr id="7" name="Рисунок 1"/>
          <p:cNvPicPr/>
          <p:nvPr/>
        </p:nvPicPr>
        <p:blipFill>
          <a:blip r:embed="rId3"/>
          <a:stretch>
            <a:fillRect/>
          </a:stretch>
        </p:blipFill>
        <p:spPr>
          <a:xfrm>
            <a:off x="228916" y="623044"/>
            <a:ext cx="5850466" cy="31926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6951" y="3777634"/>
            <a:ext cx="5973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a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ssembly of RF-1 station and preparation for tests</a:t>
            </a:r>
            <a:endParaRPr lang="en-US" sz="2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9" name="Рисунок 28676" descr="Фото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016" y="4276019"/>
            <a:ext cx="2450784" cy="220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590800" y="4276020"/>
            <a:ext cx="25142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t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est of prototype of </a:t>
            </a:r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pikup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/kicker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for stochastic cooling system</a:t>
            </a:r>
            <a:endParaRPr lang="en-US" sz="2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1941" y="99824"/>
            <a:ext cx="5613400" cy="523220"/>
          </a:xfrm>
          <a:prstGeom prst="rect">
            <a:avLst/>
          </a:prstGeom>
          <a:solidFill>
            <a:srgbClr val="CBFFFB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90"/>
                </a:solidFill>
                <a:latin typeface="Arial"/>
                <a:cs typeface="Arial"/>
              </a:rPr>
              <a:t>Collider parts</a:t>
            </a:r>
            <a:r>
              <a:rPr lang="ru-RU" sz="2800" b="1" dirty="0" smtClean="0">
                <a:solidFill>
                  <a:srgbClr val="000090"/>
                </a:solidFill>
                <a:latin typeface="Arial"/>
                <a:cs typeface="Arial"/>
              </a:rPr>
              <a:t>  (</a:t>
            </a:r>
            <a:r>
              <a:rPr lang="en-US" sz="2800" b="1" dirty="0" err="1" smtClean="0">
                <a:solidFill>
                  <a:srgbClr val="000090"/>
                </a:solidFill>
                <a:latin typeface="Arial"/>
                <a:cs typeface="Arial"/>
              </a:rPr>
              <a:t>Budker</a:t>
            </a:r>
            <a:r>
              <a:rPr lang="en-US" sz="2800" b="1" dirty="0" smtClean="0">
                <a:solidFill>
                  <a:srgbClr val="000090"/>
                </a:solidFill>
                <a:latin typeface="Arial"/>
                <a:cs typeface="Arial"/>
              </a:rPr>
              <a:t> INP</a:t>
            </a:r>
            <a:r>
              <a:rPr lang="ru-RU" sz="2800" b="1" dirty="0" smtClean="0">
                <a:solidFill>
                  <a:srgbClr val="000090"/>
                </a:solidFill>
                <a:latin typeface="Arial"/>
                <a:cs typeface="Arial"/>
              </a:rPr>
              <a:t>)</a:t>
            </a:r>
            <a:endParaRPr lang="en-US" sz="2800" b="1" dirty="0">
              <a:solidFill>
                <a:srgbClr val="000090"/>
              </a:solidFill>
            </a:endParaRPr>
          </a:p>
        </p:txBody>
      </p:sp>
      <p:pic>
        <p:nvPicPr>
          <p:cNvPr id="11" name="Рисунок 3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800" y="3985295"/>
            <a:ext cx="2461526" cy="273618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67462" y="5469214"/>
            <a:ext cx="21857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p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rototype of </a:t>
            </a:r>
          </a:p>
          <a:p>
            <a:pPr algn="r"/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cooling system</a:t>
            </a:r>
            <a:endParaRPr lang="ru-RU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algn="r"/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f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or ECS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-2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,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5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MeV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53200" y="3433702"/>
            <a:ext cx="2480951" cy="646331"/>
          </a:xfrm>
          <a:prstGeom prst="rect">
            <a:avLst/>
          </a:prstGeom>
          <a:solidFill>
            <a:srgbClr val="FFF7E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w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ater pressure </a:t>
            </a:r>
          </a:p>
          <a:p>
            <a:pPr algn="ctr"/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test of ECS</a:t>
            </a:r>
            <a:endParaRPr lang="en-US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8915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21/02/2019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Kekelidze, JINR SC-125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C6A6B-7DAE-D543-9180-0B8DAED66F63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4800" y="801263"/>
            <a:ext cx="3175635" cy="29617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801263"/>
            <a:ext cx="2514600" cy="2856336"/>
          </a:xfrm>
          <a:prstGeom prst="rect">
            <a:avLst/>
          </a:prstGeom>
          <a:noFill/>
          <a:ln>
            <a:noFill/>
          </a:ln>
          <a:effectLst>
            <a:outerShdw blurRad="63500" dist="101823" dir="2700000" algn="ctr" rotWithShape="0">
              <a:srgbClr val="808080"/>
            </a:outerShdw>
          </a:effectLst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6046" y="4254606"/>
            <a:ext cx="2079520" cy="2314469"/>
          </a:xfrm>
          <a:prstGeom prst="rect">
            <a:avLst/>
          </a:prstGeom>
          <a:noFill/>
          <a:ln>
            <a:noFill/>
          </a:ln>
          <a:effectLst>
            <a:outerShdw blurRad="63500" dist="101823" dir="2700000" algn="ctr" rotWithShape="0">
              <a:srgbClr val="808080"/>
            </a:outerShdw>
          </a:effectLst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57200" y="3804900"/>
            <a:ext cx="30437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Off-line cluster at LHEP</a:t>
            </a:r>
            <a:endParaRPr lang="en-US" sz="2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84800" y="3963055"/>
            <a:ext cx="32596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Data storage at LIT</a:t>
            </a:r>
            <a:endParaRPr lang="en-US" sz="2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6700" y="193933"/>
            <a:ext cx="4151647" cy="461665"/>
          </a:xfrm>
          <a:prstGeom prst="rect">
            <a:avLst/>
          </a:prstGeom>
          <a:solidFill>
            <a:srgbClr val="CBFFFB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Development of computing </a:t>
            </a:r>
            <a:endParaRPr lang="en-US" sz="2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74166" y="5340687"/>
            <a:ext cx="39412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Super fast disk storage </a:t>
            </a:r>
            <a:endParaRPr lang="ru-RU" sz="2000" i="1" dirty="0" smtClean="0">
              <a:solidFill>
                <a:srgbClr val="000090"/>
              </a:solidFill>
              <a:latin typeface="Arial"/>
              <a:ea typeface="Calibri"/>
              <a:cs typeface="Arial"/>
            </a:endParaRPr>
          </a:p>
          <a:p>
            <a:r>
              <a:rPr lang="en-US" sz="2000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For off-line cluster at LIT</a:t>
            </a:r>
            <a:endParaRPr lang="en-US" sz="2000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1459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8" descr="Slide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904" y="1278260"/>
            <a:ext cx="23876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6693" t="19695" r="63611"/>
          <a:stretch/>
        </p:blipFill>
        <p:spPr>
          <a:xfrm>
            <a:off x="4753586" y="1660564"/>
            <a:ext cx="1863113" cy="11846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9" t="2150" r="11793" b="8410"/>
          <a:stretch/>
        </p:blipFill>
        <p:spPr>
          <a:xfrm>
            <a:off x="6578600" y="3132130"/>
            <a:ext cx="2463800" cy="2074999"/>
          </a:xfrm>
          <a:prstGeom prst="rect">
            <a:avLst/>
          </a:prstGeom>
        </p:spPr>
      </p:pic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237763" y="3884080"/>
            <a:ext cx="6308617" cy="1368709"/>
          </a:xfrm>
          <a:prstGeom prst="rect">
            <a:avLst/>
          </a:prstGeom>
          <a:solidFill>
            <a:srgbClr val="FFFEF8"/>
          </a:solidFill>
          <a:ln>
            <a:noFill/>
          </a:ln>
          <a:effectLst/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FF0000"/>
              </a:buClr>
              <a:buNone/>
            </a:pPr>
            <a:r>
              <a:rPr lang="en-US" altLang="ru-RU" sz="1800" b="1" dirty="0" err="1" smtClean="0">
                <a:solidFill>
                  <a:srgbClr val="C00000"/>
                </a:solidFill>
                <a:latin typeface="Verdana" pitchFamily="34" charset="0"/>
              </a:rPr>
              <a:t>Polarizaed</a:t>
            </a:r>
            <a:r>
              <a:rPr lang="en-US" altLang="ru-RU" sz="1800" b="1" dirty="0" smtClean="0">
                <a:solidFill>
                  <a:srgbClr val="C00000"/>
                </a:solidFill>
                <a:latin typeface="Verdana" pitchFamily="34" charset="0"/>
              </a:rPr>
              <a:t> beams</a:t>
            </a:r>
            <a:r>
              <a:rPr lang="ru-RU" altLang="ru-RU" sz="1800" b="1" dirty="0" smtClean="0">
                <a:solidFill>
                  <a:srgbClr val="C00000"/>
                </a:solidFill>
                <a:latin typeface="Verdana" pitchFamily="34" charset="0"/>
              </a:rPr>
              <a:t>:</a:t>
            </a:r>
            <a:endParaRPr lang="en-GB" altLang="ru-RU" sz="1800" b="1" dirty="0">
              <a:solidFill>
                <a:srgbClr val="C00000"/>
              </a:solidFill>
              <a:latin typeface="Verdana" pitchFamily="34" charset="0"/>
            </a:endParaRPr>
          </a:p>
          <a:p>
            <a:pPr marL="228600" indent="-228600" eaLnBrk="1" hangingPunct="1">
              <a:lnSpc>
                <a:spcPct val="120000"/>
              </a:lnSpc>
              <a:spcBef>
                <a:spcPct val="0"/>
              </a:spcBef>
              <a:buClr>
                <a:srgbClr val="000099"/>
              </a:buClr>
              <a:buFont typeface="Wingdings" panose="05000000000000000000" pitchFamily="2" charset="2"/>
              <a:buChar char="§"/>
            </a:pP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GB" altLang="ru-RU" sz="1800" b="1" dirty="0" err="1">
                <a:solidFill>
                  <a:srgbClr val="000099"/>
                </a:solidFill>
                <a:latin typeface="Verdana" pitchFamily="34" charset="0"/>
              </a:rPr>
              <a:t>p</a:t>
            </a:r>
            <a:r>
              <a:rPr lang="en-GB" altLang="ru-RU" sz="1800" dirty="0" err="1">
                <a:solidFill>
                  <a:srgbClr val="000099"/>
                </a:solidFill>
                <a:latin typeface="Symbol" pitchFamily="18" charset="2"/>
              </a:rPr>
              <a:t></a:t>
            </a:r>
            <a:r>
              <a:rPr lang="en-GB" altLang="ru-RU" sz="1800" b="1" dirty="0" err="1">
                <a:solidFill>
                  <a:srgbClr val="000099"/>
                </a:solidFill>
                <a:latin typeface="Verdana" pitchFamily="34" charset="0"/>
              </a:rPr>
              <a:t>p</a:t>
            </a:r>
            <a:r>
              <a:rPr lang="en-GB" altLang="ru-RU" sz="1800" dirty="0" smtClean="0">
                <a:solidFill>
                  <a:srgbClr val="000099"/>
                </a:solidFill>
                <a:latin typeface="Symbol" pitchFamily="18" charset="2"/>
              </a:rPr>
              <a:t></a:t>
            </a:r>
            <a:r>
              <a:rPr lang="en-GB" altLang="ru-RU" sz="1800" dirty="0" smtClean="0">
                <a:solidFill>
                  <a:schemeClr val="bg1"/>
                </a:solidFill>
              </a:rPr>
              <a:t> </a:t>
            </a:r>
            <a:r>
              <a:rPr lang="en-US" altLang="ru-RU" sz="1800" dirty="0" smtClean="0">
                <a:solidFill>
                  <a:srgbClr val="000099"/>
                </a:solidFill>
                <a:latin typeface="Verdana" pitchFamily="34" charset="0"/>
              </a:rPr>
              <a:t>at</a:t>
            </a:r>
            <a:r>
              <a:rPr lang="en-GB" altLang="ru-RU" sz="1800" dirty="0" smtClean="0">
                <a:solidFill>
                  <a:srgbClr val="000099"/>
                </a:solidFill>
                <a:latin typeface="Verdana" pitchFamily="34" charset="0"/>
              </a:rPr>
              <a:t>  </a:t>
            </a:r>
            <a:r>
              <a:rPr lang="en-GB" altLang="ru-RU" sz="1800" dirty="0">
                <a:solidFill>
                  <a:srgbClr val="000099"/>
                </a:solidFill>
                <a:latin typeface="Symbol" pitchFamily="18" charset="2"/>
              </a:rPr>
              <a:t></a:t>
            </a:r>
            <a:r>
              <a:rPr lang="en-GB" altLang="ru-RU" sz="1800" dirty="0" err="1">
                <a:solidFill>
                  <a:srgbClr val="000099"/>
                </a:solidFill>
                <a:latin typeface="Verdana" pitchFamily="34" charset="0"/>
              </a:rPr>
              <a:t>s</a:t>
            </a:r>
            <a:r>
              <a:rPr lang="en-GB" altLang="ru-RU" sz="1800" baseline="-25000" dirty="0" err="1">
                <a:solidFill>
                  <a:srgbClr val="000099"/>
                </a:solidFill>
                <a:latin typeface="Verdana" pitchFamily="34" charset="0"/>
              </a:rPr>
              <a:t>pp</a:t>
            </a:r>
            <a:r>
              <a:rPr lang="en-GB" altLang="ru-RU" sz="1800" baseline="30000" dirty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= 12 </a:t>
            </a:r>
            <a:r>
              <a:rPr lang="mr-IN" altLang="ru-RU" sz="1800" b="1" dirty="0" smtClean="0">
                <a:solidFill>
                  <a:srgbClr val="000099"/>
                </a:solidFill>
                <a:latin typeface="Verdana" pitchFamily="34" charset="0"/>
              </a:rPr>
              <a:t>–</a:t>
            </a:r>
            <a:r>
              <a:rPr lang="en-GB" altLang="ru-RU" sz="1800" b="1" dirty="0" smtClean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27 </a:t>
            </a:r>
            <a:r>
              <a:rPr lang="en-US" altLang="ru-RU" sz="1800" b="1" dirty="0" err="1" smtClean="0">
                <a:solidFill>
                  <a:srgbClr val="000099"/>
                </a:solidFill>
                <a:latin typeface="Verdana" pitchFamily="34" charset="0"/>
              </a:rPr>
              <a:t>GeV</a:t>
            </a:r>
            <a:r>
              <a:rPr lang="en-GB" altLang="ru-RU" sz="1800" b="1" dirty="0" smtClean="0">
                <a:solidFill>
                  <a:srgbClr val="000099"/>
                </a:solidFill>
                <a:latin typeface="Verdana" pitchFamily="34" charset="0"/>
              </a:rPr>
              <a:t>,  </a:t>
            </a:r>
            <a:r>
              <a:rPr lang="en-GB" altLang="ru-RU" sz="1800" b="1" dirty="0" err="1" smtClean="0">
                <a:solidFill>
                  <a:srgbClr val="000090"/>
                </a:solidFill>
                <a:latin typeface="Verdana" pitchFamily="34" charset="0"/>
              </a:rPr>
              <a:t>L</a:t>
            </a:r>
            <a:r>
              <a:rPr lang="en-GB" altLang="ru-RU" sz="1800" b="1" baseline="-25000" dirty="0" err="1" smtClean="0">
                <a:solidFill>
                  <a:srgbClr val="000090"/>
                </a:solidFill>
                <a:latin typeface="Verdana" pitchFamily="34" charset="0"/>
              </a:rPr>
              <a:t>av</a:t>
            </a:r>
            <a:r>
              <a:rPr lang="en-GB" altLang="ru-RU" sz="1800" b="1" dirty="0" smtClean="0">
                <a:solidFill>
                  <a:srgbClr val="000090"/>
                </a:solidFill>
                <a:latin typeface="Verdana" pitchFamily="34" charset="0"/>
              </a:rPr>
              <a:t> </a:t>
            </a:r>
            <a:r>
              <a:rPr lang="en-GB" altLang="ru-RU" sz="1800" dirty="0">
                <a:solidFill>
                  <a:srgbClr val="000090"/>
                </a:solidFill>
                <a:latin typeface="Verdana" pitchFamily="34" charset="0"/>
              </a:rPr>
              <a:t>≈  </a:t>
            </a:r>
            <a:r>
              <a:rPr lang="en-GB" altLang="ru-RU" sz="1800" b="1" dirty="0">
                <a:solidFill>
                  <a:srgbClr val="000090"/>
                </a:solidFill>
                <a:latin typeface="Verdana" pitchFamily="34" charset="0"/>
              </a:rPr>
              <a:t>10</a:t>
            </a:r>
            <a:r>
              <a:rPr lang="en-GB" altLang="ru-RU" sz="1800" b="1" baseline="30000" dirty="0">
                <a:solidFill>
                  <a:srgbClr val="000090"/>
                </a:solidFill>
                <a:latin typeface="Verdana" pitchFamily="34" charset="0"/>
              </a:rPr>
              <a:t>32</a:t>
            </a:r>
            <a:r>
              <a:rPr lang="en-GB" altLang="ru-RU" sz="1800" dirty="0">
                <a:solidFill>
                  <a:srgbClr val="000090"/>
                </a:solidFill>
                <a:latin typeface="Verdana" pitchFamily="34" charset="0"/>
              </a:rPr>
              <a:t> </a:t>
            </a:r>
            <a:r>
              <a:rPr lang="en-GB" altLang="ru-RU" sz="1800" dirty="0" smtClean="0">
                <a:solidFill>
                  <a:srgbClr val="000090"/>
                </a:solidFill>
                <a:latin typeface="Verdana" pitchFamily="34" charset="0"/>
              </a:rPr>
              <a:t>c</a:t>
            </a:r>
            <a:r>
              <a:rPr lang="ru-RU" altLang="ru-RU" sz="1800" dirty="0" smtClean="0">
                <a:solidFill>
                  <a:srgbClr val="000090"/>
                </a:solidFill>
                <a:latin typeface="Verdana" pitchFamily="34" charset="0"/>
              </a:rPr>
              <a:t>м</a:t>
            </a:r>
            <a:r>
              <a:rPr lang="en-GB" altLang="ru-RU" sz="1800" baseline="30000" dirty="0" smtClean="0">
                <a:solidFill>
                  <a:srgbClr val="000090"/>
                </a:solidFill>
                <a:latin typeface="Verdana" pitchFamily="34" charset="0"/>
              </a:rPr>
              <a:t>-2</a:t>
            </a:r>
            <a:r>
              <a:rPr lang="ru-RU" altLang="ru-RU" sz="1800" dirty="0">
                <a:solidFill>
                  <a:srgbClr val="000090"/>
                </a:solidFill>
                <a:latin typeface="Verdana" pitchFamily="34" charset="0"/>
              </a:rPr>
              <a:t>с</a:t>
            </a:r>
            <a:r>
              <a:rPr lang="en-GB" altLang="ru-RU" sz="1800" baseline="30000" dirty="0" smtClean="0">
                <a:solidFill>
                  <a:srgbClr val="000090"/>
                </a:solidFill>
                <a:latin typeface="Verdana" pitchFamily="34" charset="0"/>
              </a:rPr>
              <a:t>-</a:t>
            </a:r>
            <a:r>
              <a:rPr lang="en-GB" altLang="ru-RU" sz="1800" baseline="30000" dirty="0">
                <a:solidFill>
                  <a:srgbClr val="000090"/>
                </a:solidFill>
                <a:latin typeface="Verdana" pitchFamily="34" charset="0"/>
              </a:rPr>
              <a:t>1</a:t>
            </a:r>
            <a:endParaRPr lang="en-GB" altLang="ru-RU" sz="1800" dirty="0">
              <a:solidFill>
                <a:srgbClr val="000090"/>
              </a:solidFill>
              <a:latin typeface="Tahoma" pitchFamily="34" charset="0"/>
            </a:endParaRPr>
          </a:p>
          <a:p>
            <a:pPr marL="228600" indent="-228600" eaLnBrk="1" hangingPunct="1">
              <a:lnSpc>
                <a:spcPct val="120000"/>
              </a:lnSpc>
              <a:spcBef>
                <a:spcPct val="0"/>
              </a:spcBef>
              <a:buClr>
                <a:srgbClr val="000099"/>
              </a:buClr>
              <a:buFont typeface="Wingdings" panose="05000000000000000000" pitchFamily="2" charset="2"/>
              <a:buChar char="§"/>
            </a:pPr>
            <a:r>
              <a:rPr lang="en-GB" altLang="ru-RU" sz="1800" b="1" dirty="0" err="1" smtClean="0">
                <a:solidFill>
                  <a:srgbClr val="000099"/>
                </a:solidFill>
                <a:latin typeface="Verdana" pitchFamily="34" charset="0"/>
              </a:rPr>
              <a:t>d</a:t>
            </a:r>
            <a:r>
              <a:rPr lang="en-GB" altLang="ru-RU" sz="1800" dirty="0" err="1">
                <a:solidFill>
                  <a:srgbClr val="000099"/>
                </a:solidFill>
                <a:latin typeface="Symbol" pitchFamily="18" charset="2"/>
              </a:rPr>
              <a:t></a:t>
            </a:r>
            <a:r>
              <a:rPr lang="en-GB" altLang="ru-RU" sz="1800" b="1" dirty="0" err="1">
                <a:solidFill>
                  <a:srgbClr val="000099"/>
                </a:solidFill>
                <a:latin typeface="Verdana" pitchFamily="34" charset="0"/>
              </a:rPr>
              <a:t>d</a:t>
            </a:r>
            <a:r>
              <a:rPr lang="en-GB" altLang="ru-RU" sz="1800" dirty="0" smtClean="0">
                <a:solidFill>
                  <a:srgbClr val="000099"/>
                </a:solidFill>
                <a:latin typeface="Symbol" pitchFamily="18" charset="2"/>
              </a:rPr>
              <a:t></a:t>
            </a:r>
            <a:r>
              <a:rPr lang="ru-RU" altLang="ru-RU" sz="1800" dirty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US" altLang="ru-RU" sz="1800" dirty="0" smtClean="0">
                <a:solidFill>
                  <a:srgbClr val="000099"/>
                </a:solidFill>
                <a:latin typeface="Verdana" pitchFamily="34" charset="0"/>
              </a:rPr>
              <a:t>at</a:t>
            </a:r>
            <a:r>
              <a:rPr lang="en-GB" altLang="ru-RU" sz="1800" dirty="0" smtClean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GB" altLang="ru-RU" sz="1800" dirty="0">
                <a:solidFill>
                  <a:srgbClr val="000099"/>
                </a:solidFill>
                <a:latin typeface="Symbol" pitchFamily="18" charset="2"/>
              </a:rPr>
              <a:t></a:t>
            </a:r>
            <a:r>
              <a:rPr lang="en-GB" altLang="ru-RU" sz="1800" dirty="0" err="1">
                <a:solidFill>
                  <a:srgbClr val="000099"/>
                </a:solidFill>
                <a:latin typeface="Verdana" pitchFamily="34" charset="0"/>
              </a:rPr>
              <a:t>s</a:t>
            </a:r>
            <a:r>
              <a:rPr lang="en-GB" altLang="ru-RU" sz="1800" baseline="-25000" dirty="0" err="1">
                <a:solidFill>
                  <a:srgbClr val="000099"/>
                </a:solidFill>
                <a:latin typeface="Verdana" pitchFamily="34" charset="0"/>
              </a:rPr>
              <a:t>NN</a:t>
            </a:r>
            <a:r>
              <a:rPr lang="en-GB" altLang="ru-RU" sz="1800" dirty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= </a:t>
            </a:r>
            <a:r>
              <a:rPr lang="en-GB" altLang="ru-RU" sz="1800" b="1" dirty="0" smtClean="0">
                <a:solidFill>
                  <a:srgbClr val="000099"/>
                </a:solidFill>
                <a:latin typeface="Verdana" pitchFamily="34" charset="0"/>
              </a:rPr>
              <a:t>  4 </a:t>
            </a:r>
            <a:r>
              <a:rPr lang="mr-IN" altLang="ru-RU" sz="1800" b="1" dirty="0" smtClean="0">
                <a:solidFill>
                  <a:srgbClr val="000099"/>
                </a:solidFill>
                <a:latin typeface="Verdana" pitchFamily="34" charset="0"/>
              </a:rPr>
              <a:t>–</a:t>
            </a:r>
            <a:r>
              <a:rPr lang="en-GB" altLang="ru-RU" sz="1800" b="1" dirty="0" smtClean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13 </a:t>
            </a:r>
            <a:r>
              <a:rPr lang="en-US" altLang="ru-RU" sz="1800" b="1" dirty="0" err="1" smtClean="0">
                <a:solidFill>
                  <a:srgbClr val="000099"/>
                </a:solidFill>
                <a:latin typeface="Verdana" pitchFamily="34" charset="0"/>
              </a:rPr>
              <a:t>GeV</a:t>
            </a:r>
            <a:endParaRPr lang="en-GB" altLang="ru-RU" sz="1800" b="1" baseline="30000" dirty="0">
              <a:solidFill>
                <a:srgbClr val="C00000"/>
              </a:solidFill>
              <a:latin typeface="Verdana" pitchFamily="34" charset="0"/>
            </a:endParaRPr>
          </a:p>
          <a:p>
            <a:pPr marL="228600" indent="-228600" eaLnBrk="1" hangingPunct="1">
              <a:lnSpc>
                <a:spcPct val="100000"/>
              </a:lnSpc>
              <a:spcBef>
                <a:spcPct val="0"/>
              </a:spcBef>
              <a:buClr>
                <a:srgbClr val="000099"/>
              </a:buClr>
              <a:buFont typeface="Wingdings" panose="05000000000000000000" pitchFamily="2" charset="2"/>
              <a:buChar char="§"/>
            </a:pPr>
            <a:r>
              <a:rPr lang="en-GB" altLang="ru-RU" sz="1800" i="1" dirty="0">
                <a:solidFill>
                  <a:srgbClr val="000099"/>
                </a:solidFill>
                <a:latin typeface="Tahoma" pitchFamily="34" charset="0"/>
              </a:rPr>
              <a:t>l</a:t>
            </a:r>
            <a:r>
              <a:rPr lang="en-US" altLang="ru-RU" sz="1800" i="1" dirty="0" err="1" smtClean="0">
                <a:solidFill>
                  <a:srgbClr val="000099"/>
                </a:solidFill>
                <a:latin typeface="Tahoma" pitchFamily="34" charset="0"/>
              </a:rPr>
              <a:t>ongitudinally</a:t>
            </a:r>
            <a:r>
              <a:rPr lang="en-US" altLang="ru-RU" sz="1800" i="1" dirty="0" smtClean="0">
                <a:solidFill>
                  <a:srgbClr val="000099"/>
                </a:solidFill>
                <a:latin typeface="Tahoma" pitchFamily="34" charset="0"/>
              </a:rPr>
              <a:t> and transversally polarized  </a:t>
            </a:r>
            <a:endParaRPr lang="en-GB" altLang="ru-RU" sz="1800" i="1" dirty="0">
              <a:solidFill>
                <a:srgbClr val="000099"/>
              </a:solidFill>
              <a:latin typeface="Tahoma" pitchFamily="34" charset="0"/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137220" y="853645"/>
            <a:ext cx="7622480" cy="283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FF0000"/>
              </a:buClr>
              <a:buNone/>
            </a:pPr>
            <a:r>
              <a:rPr lang="en-US" altLang="ru-RU" sz="1800" b="1" dirty="0" smtClean="0">
                <a:solidFill>
                  <a:srgbClr val="C00000"/>
                </a:solidFill>
                <a:latin typeface="Verdana" pitchFamily="34" charset="0"/>
              </a:rPr>
              <a:t>tasks</a:t>
            </a:r>
            <a:r>
              <a:rPr lang="ru-RU" altLang="ru-RU" sz="1800" b="1" dirty="0" smtClean="0">
                <a:solidFill>
                  <a:srgbClr val="C00000"/>
                </a:solidFill>
                <a:latin typeface="Verdana" pitchFamily="34" charset="0"/>
              </a:rPr>
              <a:t>:</a:t>
            </a:r>
            <a:endParaRPr lang="en-GB" altLang="ru-RU" sz="1800" b="1" dirty="0" smtClean="0">
              <a:solidFill>
                <a:srgbClr val="C00000"/>
              </a:solidFill>
              <a:latin typeface="Verdana" pitchFamily="34" charset="0"/>
            </a:endParaRPr>
          </a:p>
          <a:p>
            <a:pPr marL="285750" indent="-285750" eaLnBrk="1" hangingPunct="1">
              <a:spcBef>
                <a:spcPts val="0"/>
              </a:spcBef>
            </a:pPr>
            <a:r>
              <a:rPr lang="en-GB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1800" b="1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ucleon</a:t>
            </a:r>
            <a:r>
              <a:rPr lang="en-US" altLang="en-US" sz="1800" b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spin structure</a:t>
            </a:r>
            <a:endParaRPr lang="en-US" altLang="en-US" sz="1800" b="1" dirty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ts val="0"/>
              </a:spcBef>
              <a:buClrTx/>
              <a:buNone/>
            </a:pPr>
            <a:r>
              <a:rPr lang="en-US" altLang="en-US" sz="180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endParaRPr lang="en-US" altLang="en-US" sz="1800" dirty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endParaRPr lang="en-US" altLang="en-US" sz="1800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endParaRPr lang="en-US" altLang="en-US" sz="1800" dirty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endParaRPr lang="en-US" altLang="en-US" sz="1800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457200" lvl="1" indent="0" eaLnBrk="1" hangingPunct="1">
              <a:lnSpc>
                <a:spcPct val="80000"/>
              </a:lnSpc>
              <a:spcBef>
                <a:spcPts val="0"/>
              </a:spcBef>
              <a:buClrTx/>
              <a:buNone/>
            </a:pPr>
            <a:endParaRPr lang="en-US" altLang="en-US" sz="1800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ts val="0"/>
              </a:spcBef>
            </a:pPr>
            <a:endParaRPr lang="en-US" altLang="en-US" sz="1800" i="1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ts val="0"/>
              </a:spcBef>
            </a:pPr>
            <a:r>
              <a:rPr lang="en-US" altLang="en-US" sz="1800" i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spin dependent effects in elastic scattering of </a:t>
            </a:r>
            <a:r>
              <a:rPr lang="en-US" altLang="en-US" sz="1800" b="1" i="1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pp</a:t>
            </a:r>
            <a:r>
              <a:rPr lang="en-US" altLang="en-US" sz="1800" i="1" dirty="0">
                <a:solidFill>
                  <a:srgbClr val="00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1800" b="1" i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pd</a:t>
            </a:r>
            <a:r>
              <a:rPr lang="en-US" altLang="en-US" sz="1800" i="1" dirty="0">
                <a:solidFill>
                  <a:srgbClr val="000066"/>
                </a:solidFill>
                <a:cs typeface="Times New Roman" panose="02020603050405020304" pitchFamily="18" charset="0"/>
              </a:rPr>
              <a:t> &amp;</a:t>
            </a:r>
            <a:r>
              <a:rPr lang="en-US" altLang="en-US" sz="1800" i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1800" b="1" i="1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dd</a:t>
            </a:r>
            <a:r>
              <a:rPr lang="en-US" altLang="en-US" sz="1800" i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; </a:t>
            </a:r>
            <a:endParaRPr lang="en-US" altLang="en-US" sz="1800" i="1" dirty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ts val="0"/>
              </a:spcBef>
            </a:pPr>
            <a:r>
              <a:rPr lang="en-US" altLang="en-US" sz="1800" i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Spin effects in hadron production at high </a:t>
            </a:r>
            <a:r>
              <a:rPr lang="en-US" altLang="en-US" sz="1800" i="1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1800" i="1" baseline="-25000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sz="1800" i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endParaRPr lang="en-US" altLang="en-US" sz="1800" i="1" dirty="0">
              <a:solidFill>
                <a:srgbClr val="000066"/>
              </a:solidFill>
              <a:cs typeface="Times New Roman" panose="02020603050405020304" pitchFamily="18" charset="0"/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73"/>
          <a:stretch/>
        </p:blipFill>
        <p:spPr bwMode="auto">
          <a:xfrm>
            <a:off x="387380" y="1799084"/>
            <a:ext cx="1873219" cy="1177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20"/>
          <a:stretch/>
        </p:blipFill>
        <p:spPr bwMode="auto">
          <a:xfrm>
            <a:off x="2512025" y="1876888"/>
            <a:ext cx="1724752" cy="95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7544" y="5318384"/>
            <a:ext cx="8788400" cy="1102866"/>
          </a:xfrm>
          <a:prstGeom prst="rect">
            <a:avLst/>
          </a:prstGeom>
          <a:solidFill>
            <a:srgbClr val="F0FFFD"/>
          </a:solidFill>
        </p:spPr>
        <p:txBody>
          <a:bodyPr wrap="square">
            <a:spAutoFit/>
          </a:bodyPr>
          <a:lstStyle/>
          <a:p>
            <a:pPr defTabSz="914400" eaLnBrk="1" hangingPunct="1">
              <a:lnSpc>
                <a:spcPct val="110000"/>
              </a:lnSpc>
              <a:buClrTx/>
              <a:buSzTx/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SPD</a:t>
            </a:r>
            <a:r>
              <a:rPr lang="en-US" sz="2000" b="1" dirty="0" smtClean="0">
                <a:solidFill>
                  <a:srgbClr val="000090"/>
                </a:solidFill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</a:rPr>
              <a:t>will provide unique conditions to measure the whole set of PDF’s (eight) in one experiment to obtain comprehensive information of nucleon spin structure with minimum statistical errors and systematics</a:t>
            </a:r>
            <a:endParaRPr lang="en-US" sz="2000" i="1" dirty="0">
              <a:solidFill>
                <a:srgbClr val="FF0000"/>
              </a:solidFill>
            </a:endParaRP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1308100" y="64020"/>
            <a:ext cx="7721600" cy="966418"/>
          </a:xfrm>
          <a:prstGeom prst="rect">
            <a:avLst/>
          </a:prstGeom>
          <a:solidFill>
            <a:srgbClr val="00009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algn="ctr" eaLnBrk="1" hangingPunct="1">
              <a:lnSpc>
                <a:spcPct val="120000"/>
              </a:lnSpc>
              <a:buClr>
                <a:srgbClr val="FDF520"/>
              </a:buClr>
              <a:buFont typeface="Wingdings" charset="0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SPD</a:t>
            </a:r>
            <a:r>
              <a:rPr lang="en-US" b="1" dirty="0" smtClean="0">
                <a:solidFill>
                  <a:srgbClr val="000090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(Spin Physics Detector</a:t>
            </a:r>
            <a:r>
              <a:rPr lang="en-US" b="1" dirty="0" smtClean="0">
                <a:solidFill>
                  <a:schemeClr val="bg1"/>
                </a:solidFill>
              </a:rPr>
              <a:t>)</a:t>
            </a:r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</a:rPr>
              <a:t>: Study of nucleon spin structure and polarization phenomena</a:t>
            </a:r>
            <a:endParaRPr lang="ru-RU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3" name="Picture 6" descr="NICA-Logo_4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6" y="33860"/>
            <a:ext cx="1270504" cy="6258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55800" y="3530600"/>
            <a:ext cx="4432300" cy="2246769"/>
          </a:xfrm>
          <a:prstGeom prst="rect">
            <a:avLst/>
          </a:prstGeom>
          <a:solidFill>
            <a:srgbClr val="A0FFF6"/>
          </a:solidFill>
        </p:spPr>
        <p:txBody>
          <a:bodyPr wrap="square" rtlCol="0">
            <a:spAutoFit/>
          </a:bodyPr>
          <a:lstStyle/>
          <a:p>
            <a:endParaRPr lang="ru-RU" sz="2000" b="1" dirty="0" smtClean="0">
              <a:solidFill>
                <a:srgbClr val="00009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SPD Collaboration 	    </a:t>
            </a:r>
            <a:r>
              <a:rPr lang="ru-RU" sz="2000" b="1" dirty="0" smtClean="0">
                <a:solidFill>
                  <a:srgbClr val="000090"/>
                </a:solidFill>
              </a:rPr>
              <a:t>  -  </a:t>
            </a:r>
            <a:r>
              <a:rPr lang="ru-RU" sz="2000" b="1" dirty="0" smtClean="0">
                <a:solidFill>
                  <a:srgbClr val="FF0000"/>
                </a:solidFill>
              </a:rPr>
              <a:t>2019</a:t>
            </a:r>
          </a:p>
          <a:p>
            <a:pPr marL="342900" indent="-342900">
              <a:buFont typeface="Arial"/>
              <a:buChar char="•"/>
            </a:pPr>
            <a:endParaRPr lang="ru-RU" sz="2000" b="1" dirty="0" smtClean="0">
              <a:solidFill>
                <a:srgbClr val="00009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SPD CDR </a:t>
            </a:r>
            <a:r>
              <a:rPr lang="ru-RU" sz="2000" b="1" dirty="0" smtClean="0">
                <a:solidFill>
                  <a:srgbClr val="000090"/>
                </a:solidFill>
              </a:rPr>
              <a:t>   </a:t>
            </a:r>
            <a:r>
              <a:rPr lang="en-US" sz="2000" b="1" dirty="0" smtClean="0">
                <a:solidFill>
                  <a:srgbClr val="000090"/>
                </a:solidFill>
              </a:rPr>
              <a:t>		      </a:t>
            </a:r>
            <a:r>
              <a:rPr lang="ru-RU" sz="2000" b="1" dirty="0" smtClean="0">
                <a:solidFill>
                  <a:srgbClr val="000090"/>
                </a:solidFill>
              </a:rPr>
              <a:t> </a:t>
            </a:r>
            <a:r>
              <a:rPr lang="en-US" sz="2000" b="1" dirty="0" smtClean="0">
                <a:solidFill>
                  <a:srgbClr val="000090"/>
                </a:solidFill>
              </a:rPr>
              <a:t>      </a:t>
            </a:r>
            <a:r>
              <a:rPr lang="mr-IN" sz="2000" b="1" dirty="0" smtClean="0">
                <a:solidFill>
                  <a:srgbClr val="000090"/>
                </a:solidFill>
              </a:rPr>
              <a:t>–</a:t>
            </a:r>
            <a:r>
              <a:rPr lang="en-US" sz="2000" b="1" dirty="0" smtClean="0">
                <a:solidFill>
                  <a:srgbClr val="000090"/>
                </a:solidFill>
              </a:rPr>
              <a:t> </a:t>
            </a:r>
            <a:r>
              <a:rPr lang="ru-RU" sz="2000" b="1" dirty="0" smtClean="0">
                <a:solidFill>
                  <a:srgbClr val="00009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2019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</a:pPr>
            <a:endParaRPr lang="ru-RU" sz="2000" b="1" dirty="0" smtClean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SPD TDR                                 - </a:t>
            </a:r>
            <a:r>
              <a:rPr lang="en-US" sz="2000" b="1" dirty="0" smtClean="0">
                <a:solidFill>
                  <a:srgbClr val="FF0000"/>
                </a:solidFill>
              </a:rPr>
              <a:t>2020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r>
              <a:rPr lang="ru-RU" sz="2000" b="1" dirty="0" smtClean="0">
                <a:solidFill>
                  <a:srgbClr val="000090"/>
                </a:solidFill>
              </a:rPr>
              <a:t> </a:t>
            </a:r>
            <a:endParaRPr lang="en-US" sz="2000" b="1" dirty="0">
              <a:solidFill>
                <a:srgbClr val="00009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8300" y="1391352"/>
            <a:ext cx="67183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spcBef>
                <a:spcPts val="0"/>
              </a:spcBef>
              <a:buClrTx/>
              <a:buNone/>
            </a:pPr>
            <a:r>
              <a:rPr lang="en-US" altLang="en-US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Drell</a:t>
            </a:r>
            <a:r>
              <a:rPr lang="en-US" altLang="en-US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-Yan pairs             Direct photons               J/</a:t>
            </a:r>
            <a:r>
              <a:rPr lang="en-US" altLang="en-US" i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r>
              <a:rPr lang="en-US" altLang="en-US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production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28000" y="4686300"/>
            <a:ext cx="817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SPD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21/02/2019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Kekelidze, JINR SC-125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C6A6B-7DAE-D543-9180-0B8DAED66F6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29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4989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21/02/2019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04989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V. Kekelidze, JINR SC-125 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04989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28707" y="119531"/>
            <a:ext cx="8426823" cy="461665"/>
          </a:xfrm>
          <a:prstGeom prst="rect">
            <a:avLst/>
          </a:prstGeom>
          <a:solidFill>
            <a:srgbClr val="9DF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MPD and BM@N Collaborations</a:t>
            </a:r>
            <a:endParaRPr lang="en-US" sz="2400" b="1" dirty="0">
              <a:solidFill>
                <a:srgbClr val="000090"/>
              </a:solidFill>
            </a:endParaRPr>
          </a:p>
        </p:txBody>
      </p:sp>
      <p:pic>
        <p:nvPicPr>
          <p:cNvPr id="9" name="Picture 8" descr="IGOR9827j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0371"/>
            <a:ext cx="9144000" cy="41732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91258" y="871932"/>
            <a:ext cx="5209026" cy="400110"/>
          </a:xfrm>
          <a:prstGeom prst="rect">
            <a:avLst/>
          </a:prstGeom>
          <a:solidFill>
            <a:srgbClr val="EAFCFF"/>
          </a:solidFill>
        </p:spPr>
        <p:txBody>
          <a:bodyPr wrap="none" rtlCol="0">
            <a:spAutoFit/>
          </a:bodyPr>
          <a:lstStyle/>
          <a:p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2-</a:t>
            </a:r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nd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meeting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Dubna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October 29-30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,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2018.</a:t>
            </a:r>
            <a:endParaRPr lang="ru-RU" sz="20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2141" y="6144509"/>
            <a:ext cx="82295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https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://</a:t>
            </a:r>
            <a:r>
              <a:rPr lang="en-US" sz="2000" i="1" dirty="0" err="1">
                <a:solidFill>
                  <a:srgbClr val="000090"/>
                </a:solidFill>
                <a:latin typeface="Arial"/>
                <a:cs typeface="Arial"/>
              </a:rPr>
              <a:t>indico.jinr.ru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/</a:t>
            </a:r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conferenceTimeTable.pyconfId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=610#20181029</a:t>
            </a:r>
            <a:endParaRPr lang="en-US" sz="2000" i="1" dirty="0" smtClean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8613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468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21/02/2019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468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V. Kekelidze, JINR SC-125 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46825"/>
            <a:ext cx="2133600" cy="476250"/>
          </a:xfrm>
        </p:spPr>
        <p:txBody>
          <a:bodyPr anchor="b"/>
          <a:lstStyle/>
          <a:p>
            <a:fld id="{0D407510-CD4E-4320-B1B7-E77576364A88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3096" y="1910228"/>
            <a:ext cx="4533899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University of Plovdiv</a:t>
            </a: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,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cs typeface="Arial"/>
              </a:rPr>
              <a:t>Bulgaria;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Institute of High Energy 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Physics,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China;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Shanghai Institute of Nuclear and Applied 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Physics, CFS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, China; 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Tsinghua 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University, Beijing,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China;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Nuclear Physics Institute 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CAS,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Czech Republic;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Tubingen 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University,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Germany;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Tel Aviv 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University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, Israel;</a:t>
            </a:r>
          </a:p>
          <a:p>
            <a:pPr marL="285750" indent="-285750">
              <a:buFont typeface="Arial"/>
              <a:buChar char="•"/>
            </a:pPr>
            <a:r>
              <a:rPr lang="en-US" b="1" i="1" dirty="0" smtClean="0">
                <a:solidFill>
                  <a:srgbClr val="0000FF"/>
                </a:solidFill>
                <a:latin typeface="Arial"/>
                <a:ea typeface="Calibri"/>
                <a:cs typeface="Arial"/>
              </a:rPr>
              <a:t>Joint Institute for Nuclear Research;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Almaty 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Institute </a:t>
            </a:r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of 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Physics </a:t>
            </a:r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&amp;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Technology,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Kazakhstan;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Institute </a:t>
            </a:r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of Applied Physics, </a:t>
            </a:r>
            <a:r>
              <a:rPr lang="en-US" i="1" dirty="0" err="1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Chisinev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Moldova;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Warsaw University of Technology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Poland;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77800" y="106363"/>
            <a:ext cx="4660900" cy="907941"/>
          </a:xfrm>
          <a:prstGeom prst="rect">
            <a:avLst/>
          </a:prstGeom>
          <a:solidFill>
            <a:srgbClr val="EEF3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srgbClr val="FF0000"/>
                </a:solidFill>
              </a:rPr>
              <a:t>B</a:t>
            </a:r>
            <a:r>
              <a:rPr lang="en-US" sz="2400" b="1" dirty="0" smtClean="0">
                <a:solidFill>
                  <a:srgbClr val="000090"/>
                </a:solidFill>
              </a:rPr>
              <a:t>aryonic </a:t>
            </a:r>
            <a:r>
              <a:rPr lang="en-US" sz="2400" b="1" dirty="0">
                <a:solidFill>
                  <a:srgbClr val="FF0000"/>
                </a:solidFill>
              </a:rPr>
              <a:t>M</a:t>
            </a:r>
            <a:r>
              <a:rPr lang="en-US" sz="2400" b="1" dirty="0">
                <a:solidFill>
                  <a:srgbClr val="000090"/>
                </a:solidFill>
              </a:rPr>
              <a:t>atter at </a:t>
            </a:r>
            <a:r>
              <a:rPr lang="en-US" sz="2400" b="1" dirty="0" err="1">
                <a:solidFill>
                  <a:srgbClr val="FF0000"/>
                </a:solidFill>
              </a:rPr>
              <a:t>N</a:t>
            </a:r>
            <a:r>
              <a:rPr lang="en-US" sz="2400" b="1" dirty="0" err="1">
                <a:solidFill>
                  <a:srgbClr val="000090"/>
                </a:solidFill>
              </a:rPr>
              <a:t>uclotron</a:t>
            </a:r>
            <a:r>
              <a:rPr lang="en-US" sz="2400" b="1" dirty="0">
                <a:solidFill>
                  <a:srgbClr val="000090"/>
                </a:solidFill>
              </a:rPr>
              <a:t> </a:t>
            </a:r>
            <a:endParaRPr lang="en-US" sz="2400" b="1" dirty="0" smtClean="0">
              <a:solidFill>
                <a:srgbClr val="00009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srgbClr val="000090"/>
                </a:solidFill>
              </a:rPr>
              <a:t>(</a:t>
            </a:r>
            <a:r>
              <a:rPr lang="en-US" sz="2400" b="1" dirty="0">
                <a:solidFill>
                  <a:srgbClr val="FF0000"/>
                </a:solidFill>
              </a:rPr>
              <a:t>BM@N</a:t>
            </a:r>
            <a:r>
              <a:rPr lang="en-US" sz="2400" b="1" dirty="0" smtClean="0">
                <a:solidFill>
                  <a:srgbClr val="000090"/>
                </a:solidFill>
              </a:rPr>
              <a:t>)   Collaboration: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7294" y="2178086"/>
            <a:ext cx="45749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University </a:t>
            </a: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of Wroclaw,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cs typeface="Arial"/>
              </a:rPr>
              <a:t>Poland</a:t>
            </a: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;</a:t>
            </a:r>
            <a:endParaRPr lang="en-US" b="1" i="1" dirty="0">
              <a:solidFill>
                <a:srgbClr val="000090"/>
              </a:solidFill>
              <a:latin typeface="Arial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Institute of Nuclear Research </a:t>
            </a:r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RAS, 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Moscow</a:t>
            </a:r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,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Russia;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NRC </a:t>
            </a:r>
            <a:r>
              <a:rPr lang="en-US" i="1" dirty="0" err="1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Kurchatov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 Institute, Moscow,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Russia;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Institute of Theoretical &amp; Experimental Physics, NRC KI, Moscow,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Russia;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Moscow Engineer and Physics Institute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, Russia;</a:t>
            </a:r>
          </a:p>
          <a:p>
            <a:pPr marL="285750" indent="-285750">
              <a:buFont typeface="Arial"/>
              <a:buChar char="•"/>
            </a:pPr>
            <a:r>
              <a:rPr lang="en-US" i="1" dirty="0" err="1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Skobeltsin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 Institute of Nuclear Physics, MSU,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Russia; 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Moscow Institute of Physics and Technics, Moscow,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Russia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;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Massachusetts Institute of Technology, Cambridge,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USA. </a:t>
            </a:r>
            <a:endParaRPr lang="en-US" b="1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10" name="Picture 12" descr="C:\Users\Yury\Documents\Suzdal\BM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7411" y="137205"/>
            <a:ext cx="3278839" cy="2044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15900" y="1218945"/>
            <a:ext cx="5446806" cy="400110"/>
          </a:xfrm>
          <a:prstGeom prst="rect">
            <a:avLst/>
          </a:prstGeom>
          <a:solidFill>
            <a:srgbClr val="A0FFF6"/>
          </a:solidFill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10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C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ountries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19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I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nstitutions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ru-RU" sz="2000" b="1" i="1" dirty="0" smtClean="0">
                <a:solidFill>
                  <a:srgbClr val="FC0011"/>
                </a:solidFill>
                <a:latin typeface="Arial"/>
                <a:cs typeface="Arial"/>
              </a:rPr>
              <a:t>22</a:t>
            </a:r>
            <a:r>
              <a:rPr lang="en-US" sz="2000" b="1" i="1" dirty="0" smtClean="0">
                <a:solidFill>
                  <a:srgbClr val="FC0011"/>
                </a:solidFill>
                <a:latin typeface="Arial"/>
                <a:cs typeface="Arial"/>
              </a:rPr>
              <a:t>2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participants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7" name="Picture 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5" y="0"/>
            <a:ext cx="1019175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5238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4989"/>
            <a:ext cx="2133600" cy="476250"/>
          </a:xfrm>
        </p:spPr>
        <p:txBody>
          <a:bodyPr/>
          <a:lstStyle/>
          <a:p>
            <a:r>
              <a:rPr lang="en-US" smtClean="0"/>
              <a:t>21/02/2019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04989"/>
            <a:ext cx="2895600" cy="476250"/>
          </a:xfrm>
        </p:spPr>
        <p:txBody>
          <a:bodyPr/>
          <a:lstStyle/>
          <a:p>
            <a:r>
              <a:rPr lang="en-US" smtClean="0"/>
              <a:t>V. Kekelidze, JINR SC-125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04989"/>
            <a:ext cx="2133600" cy="476250"/>
          </a:xfrm>
        </p:spPr>
        <p:txBody>
          <a:bodyPr/>
          <a:lstStyle/>
          <a:p>
            <a:fld id="{B48C6A6B-7DAE-D543-9180-0B8DAED66F63}" type="slidenum">
              <a:rPr lang="en-US" smtClean="0"/>
              <a:t>27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6848" y="717174"/>
            <a:ext cx="2086427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"/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Tagir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Aushev</a:t>
            </a:r>
            <a:endParaRPr lang="en-US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fontAlgn="b"/>
            <a:r>
              <a:rPr lang="en-US" sz="2000" i="1" dirty="0" err="1">
                <a:solidFill>
                  <a:srgbClr val="000090"/>
                </a:solidFill>
                <a:latin typeface="Arial"/>
                <a:cs typeface="Arial"/>
              </a:rPr>
              <a:t>Mircea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Baznat</a:t>
            </a:r>
            <a:endParaRPr lang="en-US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fontAlgn="b"/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David </a:t>
            </a:r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Blaschke</a:t>
            </a:r>
            <a:endParaRPr lang="en-US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fontAlgn="b"/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Dmitry </a:t>
            </a:r>
            <a:r>
              <a:rPr lang="en-US" sz="2000" i="1" dirty="0" err="1">
                <a:solidFill>
                  <a:srgbClr val="000090"/>
                </a:solidFill>
                <a:latin typeface="Arial"/>
                <a:cs typeface="Arial"/>
              </a:rPr>
              <a:t>Blau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  <a:p>
            <a:pPr fontAlgn="b"/>
            <a:r>
              <a:rPr lang="en-US" sz="2000" i="1" dirty="0" err="1">
                <a:solidFill>
                  <a:srgbClr val="000090"/>
                </a:solidFill>
                <a:latin typeface="Arial"/>
                <a:cs typeface="Arial"/>
              </a:rPr>
              <a:t>Fedor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err="1">
                <a:solidFill>
                  <a:srgbClr val="000090"/>
                </a:solidFill>
                <a:latin typeface="Arial"/>
                <a:cs typeface="Arial"/>
              </a:rPr>
              <a:t>Guber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</a:p>
          <a:p>
            <a:pPr fontAlgn="b"/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Or Hen</a:t>
            </a:r>
          </a:p>
          <a:p>
            <a:pPr fontAlgn="b"/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Mei Huang </a:t>
            </a:r>
          </a:p>
          <a:p>
            <a:pPr fontAlgn="b"/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Adam </a:t>
            </a:r>
            <a:r>
              <a:rPr lang="en-US" sz="2000" i="1" dirty="0" err="1">
                <a:solidFill>
                  <a:srgbClr val="000090"/>
                </a:solidFill>
                <a:latin typeface="Arial"/>
                <a:cs typeface="Arial"/>
              </a:rPr>
              <a:t>Kisiel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</a:p>
          <a:p>
            <a:pPr fontAlgn="b"/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Andrej </a:t>
            </a:r>
            <a:r>
              <a:rPr lang="en-US" sz="2000" i="1" dirty="0" err="1">
                <a:solidFill>
                  <a:srgbClr val="000090"/>
                </a:solidFill>
                <a:latin typeface="Arial"/>
                <a:cs typeface="Arial"/>
              </a:rPr>
              <a:t>Kugler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  <a:p>
            <a:pPr fontAlgn="b"/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Albert </a:t>
            </a:r>
            <a:r>
              <a:rPr lang="en-US" sz="2000" i="1" dirty="0" err="1">
                <a:solidFill>
                  <a:srgbClr val="000090"/>
                </a:solidFill>
                <a:latin typeface="Arial"/>
                <a:cs typeface="Arial"/>
              </a:rPr>
              <a:t>Loktionov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</a:p>
          <a:p>
            <a:pPr fontAlgn="b"/>
            <a:r>
              <a:rPr lang="en-US" sz="2000" i="1" dirty="0" err="1">
                <a:solidFill>
                  <a:srgbClr val="000090"/>
                </a:solidFill>
                <a:latin typeface="Arial"/>
                <a:cs typeface="Arial"/>
              </a:rPr>
              <a:t>Yugang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Ma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1000" y="798380"/>
            <a:ext cx="265637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"/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Eli </a:t>
            </a:r>
            <a:r>
              <a:rPr lang="en-US" sz="2000" i="1" dirty="0" err="1">
                <a:solidFill>
                  <a:srgbClr val="000090"/>
                </a:solidFill>
                <a:latin typeface="Arial"/>
                <a:cs typeface="Arial"/>
              </a:rPr>
              <a:t>Piasetzky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</a:p>
          <a:p>
            <a:pPr fontAlgn="b"/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Mikhail </a:t>
            </a:r>
            <a:r>
              <a:rPr lang="en-US" sz="2000" i="1" dirty="0" err="1">
                <a:solidFill>
                  <a:srgbClr val="000090"/>
                </a:solidFill>
                <a:latin typeface="Arial"/>
                <a:cs typeface="Arial"/>
              </a:rPr>
              <a:t>Merkin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  <a:p>
            <a:pPr fontAlgn="b"/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Yury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Potrebenikov</a:t>
            </a:r>
            <a:endParaRPr lang="en-US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fontAlgn="b"/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Hans Rudolf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Schmidt</a:t>
            </a:r>
          </a:p>
          <a:p>
            <a:pPr fontAlgn="b"/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Valery </a:t>
            </a:r>
            <a:r>
              <a:rPr lang="en-US" sz="2000" i="1" dirty="0" err="1">
                <a:solidFill>
                  <a:srgbClr val="000090"/>
                </a:solidFill>
                <a:latin typeface="Arial"/>
                <a:cs typeface="Arial"/>
              </a:rPr>
              <a:t>Sosnovtsev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  <a:p>
            <a:pPr fontAlgn="b"/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Alexey </a:t>
            </a:r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Stavinskiy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  <a:p>
            <a:pPr fontAlgn="b"/>
            <a:r>
              <a:rPr lang="en-US" sz="2000" i="1" dirty="0" err="1">
                <a:solidFill>
                  <a:srgbClr val="000090"/>
                </a:solidFill>
                <a:latin typeface="Arial"/>
                <a:cs typeface="Arial"/>
              </a:rPr>
              <a:t>Vanio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err="1">
                <a:solidFill>
                  <a:srgbClr val="000090"/>
                </a:solidFill>
                <a:latin typeface="Arial"/>
                <a:cs typeface="Arial"/>
              </a:rPr>
              <a:t>Tcholakov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  <a:p>
            <a:pPr fontAlgn="b"/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Yi Wang</a:t>
            </a:r>
          </a:p>
          <a:p>
            <a:pPr fontAlgn="b"/>
            <a:r>
              <a:rPr lang="en-US" sz="2000" i="1" dirty="0" smtClean="0">
                <a:solidFill>
                  <a:srgbClr val="0000FF"/>
                </a:solidFill>
                <a:latin typeface="Arial"/>
                <a:cs typeface="Arial"/>
              </a:rPr>
              <a:t>Mikhail </a:t>
            </a:r>
            <a:r>
              <a:rPr lang="en-US" sz="2000" i="1" dirty="0" err="1" smtClean="0">
                <a:solidFill>
                  <a:srgbClr val="0000FF"/>
                </a:solidFill>
                <a:latin typeface="Arial"/>
                <a:cs typeface="Arial"/>
              </a:rPr>
              <a:t>Kapishin</a:t>
            </a:r>
            <a:r>
              <a:rPr lang="en-US" sz="2000" i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endParaRPr lang="en-US" sz="2000" i="1" dirty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sz="2000" i="1" dirty="0" smtClean="0">
                <a:solidFill>
                  <a:srgbClr val="0000FF"/>
                </a:solidFill>
                <a:latin typeface="Arial"/>
                <a:cs typeface="Arial"/>
              </a:rPr>
              <a:t>Anna </a:t>
            </a:r>
            <a:r>
              <a:rPr lang="en-US" sz="2000" i="1" dirty="0" err="1" smtClean="0">
                <a:solidFill>
                  <a:srgbClr val="0000FF"/>
                </a:solidFill>
                <a:latin typeface="Arial"/>
                <a:cs typeface="Arial"/>
              </a:rPr>
              <a:t>Maksymchuk</a:t>
            </a:r>
            <a:endParaRPr lang="en-US" sz="2000" i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0894" y="4294525"/>
            <a:ext cx="8288131" cy="1938992"/>
          </a:xfrm>
          <a:prstGeom prst="rect">
            <a:avLst/>
          </a:prstGeom>
          <a:solidFill>
            <a:srgbClr val="F3FCFF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Election results</a:t>
            </a:r>
            <a:r>
              <a:rPr lang="ru-RU" sz="2000" dirty="0" smtClean="0">
                <a:solidFill>
                  <a:srgbClr val="000090"/>
                </a:solidFill>
                <a:latin typeface="Arial"/>
                <a:cs typeface="Arial"/>
              </a:rPr>
              <a:t>: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IB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Chair  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- 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Hans </a:t>
            </a:r>
            <a:r>
              <a:rPr lang="en-US" sz="2000" b="1" dirty="0">
                <a:solidFill>
                  <a:srgbClr val="0000FF"/>
                </a:solidFill>
                <a:latin typeface="Arial"/>
                <a:cs typeface="Arial"/>
              </a:rPr>
              <a:t>Rudolf 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Schmidt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Tubingen University, Germany</a:t>
            </a:r>
            <a:endParaRPr lang="ru-RU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Spokesperson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mr-IN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–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Arial"/>
                <a:cs typeface="Arial"/>
              </a:rPr>
              <a:t>Michail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Arial"/>
                <a:cs typeface="Arial"/>
              </a:rPr>
              <a:t>Kapishin</a:t>
            </a:r>
            <a:r>
              <a:rPr lang="ru-RU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,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JINR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i="1" dirty="0" smtClean="0">
                <a:solidFill>
                  <a:srgbClr val="000090"/>
                </a:solidFill>
              </a:rPr>
              <a:t>Deputy Spokesperson </a:t>
            </a:r>
            <a:r>
              <a:rPr lang="en-US" sz="2000" dirty="0" smtClean="0">
                <a:solidFill>
                  <a:srgbClr val="000090"/>
                </a:solidFill>
              </a:rPr>
              <a:t>- </a:t>
            </a:r>
            <a:r>
              <a:rPr lang="en-US" sz="2000" b="1" dirty="0" smtClean="0">
                <a:solidFill>
                  <a:srgbClr val="0000FF"/>
                </a:solidFill>
              </a:rPr>
              <a:t>Peter </a:t>
            </a:r>
            <a:r>
              <a:rPr lang="en-US" sz="2000" b="1" dirty="0" err="1" smtClean="0">
                <a:solidFill>
                  <a:srgbClr val="0000FF"/>
                </a:solidFill>
              </a:rPr>
              <a:t>Senger</a:t>
            </a:r>
            <a:r>
              <a:rPr lang="en-US" sz="2000" b="1" dirty="0" smtClean="0">
                <a:solidFill>
                  <a:srgbClr val="000090"/>
                </a:solidFill>
              </a:rPr>
              <a:t>, </a:t>
            </a:r>
            <a:r>
              <a:rPr lang="en-US" sz="2000" i="1" dirty="0" smtClean="0">
                <a:solidFill>
                  <a:srgbClr val="000090"/>
                </a:solidFill>
              </a:rPr>
              <a:t>GSI</a:t>
            </a:r>
            <a:r>
              <a:rPr lang="en-US" sz="2000" b="1" i="1" dirty="0" smtClean="0">
                <a:solidFill>
                  <a:srgbClr val="000090"/>
                </a:solidFill>
              </a:rPr>
              <a:t> </a:t>
            </a:r>
            <a:r>
              <a:rPr lang="en-US" sz="2000" dirty="0" smtClean="0">
                <a:solidFill>
                  <a:srgbClr val="000090"/>
                </a:solidFill>
              </a:rPr>
              <a:t> </a:t>
            </a:r>
            <a:endParaRPr lang="ru-RU" sz="2000" b="1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Project manager </a:t>
            </a:r>
            <a:r>
              <a:rPr lang="mr-IN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–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Anna </a:t>
            </a:r>
            <a:r>
              <a:rPr lang="en-US" sz="2000" b="1" dirty="0" err="1" smtClean="0">
                <a:solidFill>
                  <a:srgbClr val="0000FF"/>
                </a:solidFill>
                <a:latin typeface="Arial"/>
                <a:cs typeface="Arial"/>
              </a:rPr>
              <a:t>Maksimchuk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JINR</a:t>
            </a:r>
            <a:endParaRPr lang="ru-RU" sz="2000" i="1" dirty="0" smtClean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4370" y="238739"/>
            <a:ext cx="2463800" cy="400110"/>
          </a:xfrm>
          <a:prstGeom prst="rect">
            <a:avLst/>
          </a:prstGeom>
          <a:solidFill>
            <a:srgbClr val="9DFCFF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IB</a:t>
            </a:r>
            <a:r>
              <a:rPr lang="ru-RU" sz="2000" b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of BM@N:</a:t>
            </a:r>
          </a:p>
        </p:txBody>
      </p:sp>
    </p:spTree>
    <p:extLst>
      <p:ext uri="{BB962C8B-B14F-4D97-AF65-F5344CB8AC3E}">
        <p14:creationId xmlns:p14="http://schemas.microsoft.com/office/powerpoint/2010/main" val="710849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21/02/2019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Kekelidze, JINR SC-125 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0217B-8183-4E7A-98AC-12846F6965A4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6940" y="485257"/>
            <a:ext cx="748553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 smtClean="0">
                <a:solidFill>
                  <a:srgbClr val="000090"/>
                </a:solidFill>
              </a:rPr>
              <a:t>The </a:t>
            </a:r>
            <a:r>
              <a:rPr lang="en-US" sz="2000" b="1" u="sng" dirty="0">
                <a:solidFill>
                  <a:srgbClr val="000090"/>
                </a:solidFill>
              </a:rPr>
              <a:t>BM@N Executive Council</a:t>
            </a:r>
          </a:p>
          <a:p>
            <a:endParaRPr lang="ru-RU" sz="2000" i="1" dirty="0" smtClean="0">
              <a:solidFill>
                <a:srgbClr val="000090"/>
              </a:solidFill>
            </a:endParaRPr>
          </a:p>
          <a:p>
            <a:r>
              <a:rPr lang="en-US" sz="2000" i="1" dirty="0" smtClean="0">
                <a:solidFill>
                  <a:srgbClr val="000090"/>
                </a:solidFill>
              </a:rPr>
              <a:t>Ex</a:t>
            </a:r>
            <a:r>
              <a:rPr lang="en-US" sz="2000" i="1" dirty="0">
                <a:solidFill>
                  <a:srgbClr val="000090"/>
                </a:solidFill>
              </a:rPr>
              <a:t>-officio members:</a:t>
            </a:r>
          </a:p>
          <a:p>
            <a:r>
              <a:rPr lang="en-US" sz="2000" dirty="0">
                <a:solidFill>
                  <a:srgbClr val="000090"/>
                </a:solidFill>
              </a:rPr>
              <a:t>  </a:t>
            </a:r>
            <a:r>
              <a:rPr lang="en-US" sz="2000" b="1" dirty="0">
                <a:solidFill>
                  <a:srgbClr val="000090"/>
                </a:solidFill>
              </a:rPr>
              <a:t>  Mikhail </a:t>
            </a:r>
            <a:r>
              <a:rPr lang="en-US" sz="2000" b="1" dirty="0" err="1">
                <a:solidFill>
                  <a:srgbClr val="000090"/>
                </a:solidFill>
              </a:rPr>
              <a:t>Kapishin</a:t>
            </a:r>
            <a:r>
              <a:rPr lang="en-US" sz="2000" b="1" dirty="0">
                <a:solidFill>
                  <a:srgbClr val="000090"/>
                </a:solidFill>
              </a:rPr>
              <a:t> </a:t>
            </a:r>
            <a:r>
              <a:rPr lang="en-US" sz="2000" dirty="0">
                <a:solidFill>
                  <a:srgbClr val="000090"/>
                </a:solidFill>
              </a:rPr>
              <a:t>– </a:t>
            </a:r>
            <a:r>
              <a:rPr lang="en-US" sz="2000" i="1" dirty="0">
                <a:solidFill>
                  <a:srgbClr val="000090"/>
                </a:solidFill>
              </a:rPr>
              <a:t>Spokesperson (2018 - 2021)</a:t>
            </a:r>
          </a:p>
          <a:p>
            <a:r>
              <a:rPr lang="en-US" sz="2000" dirty="0">
                <a:solidFill>
                  <a:srgbClr val="000090"/>
                </a:solidFill>
              </a:rPr>
              <a:t>   </a:t>
            </a:r>
            <a:r>
              <a:rPr lang="en-US" sz="2000" b="1" dirty="0">
                <a:solidFill>
                  <a:srgbClr val="000090"/>
                </a:solidFill>
              </a:rPr>
              <a:t> Peter </a:t>
            </a:r>
            <a:r>
              <a:rPr lang="en-US" sz="2000" b="1" dirty="0" err="1">
                <a:solidFill>
                  <a:srgbClr val="000090"/>
                </a:solidFill>
              </a:rPr>
              <a:t>Senger</a:t>
            </a:r>
            <a:r>
              <a:rPr lang="en-US" sz="2000" b="1" dirty="0">
                <a:solidFill>
                  <a:srgbClr val="000090"/>
                </a:solidFill>
              </a:rPr>
              <a:t> </a:t>
            </a:r>
            <a:r>
              <a:rPr lang="en-US" sz="2000" dirty="0">
                <a:solidFill>
                  <a:srgbClr val="000090"/>
                </a:solidFill>
              </a:rPr>
              <a:t>– </a:t>
            </a:r>
            <a:r>
              <a:rPr lang="en-US" sz="2000" i="1" dirty="0">
                <a:solidFill>
                  <a:srgbClr val="000090"/>
                </a:solidFill>
              </a:rPr>
              <a:t>Deputy Spokesperson (2019 - </a:t>
            </a:r>
            <a:r>
              <a:rPr lang="ru-RU" sz="2000" i="1" dirty="0" smtClean="0">
                <a:solidFill>
                  <a:srgbClr val="000090"/>
                </a:solidFill>
              </a:rPr>
              <a:t>2021</a:t>
            </a:r>
            <a:r>
              <a:rPr lang="en-US" sz="2000" i="1" dirty="0" smtClean="0">
                <a:solidFill>
                  <a:srgbClr val="000090"/>
                </a:solidFill>
              </a:rPr>
              <a:t>)</a:t>
            </a:r>
            <a:endParaRPr lang="en-US" sz="2000" i="1" dirty="0">
              <a:solidFill>
                <a:srgbClr val="000090"/>
              </a:solidFill>
            </a:endParaRPr>
          </a:p>
          <a:p>
            <a:r>
              <a:rPr lang="en-US" sz="2000" dirty="0">
                <a:solidFill>
                  <a:srgbClr val="000090"/>
                </a:solidFill>
              </a:rPr>
              <a:t>    </a:t>
            </a:r>
            <a:r>
              <a:rPr lang="en-US" sz="2000" b="1" dirty="0">
                <a:solidFill>
                  <a:srgbClr val="000090"/>
                </a:solidFill>
              </a:rPr>
              <a:t>Anna </a:t>
            </a:r>
            <a:r>
              <a:rPr lang="en-US" sz="2000" b="1" dirty="0" err="1">
                <a:solidFill>
                  <a:srgbClr val="000090"/>
                </a:solidFill>
              </a:rPr>
              <a:t>Maksymchuk</a:t>
            </a:r>
            <a:r>
              <a:rPr lang="en-US" sz="2000" b="1" dirty="0">
                <a:solidFill>
                  <a:srgbClr val="000090"/>
                </a:solidFill>
              </a:rPr>
              <a:t> </a:t>
            </a:r>
            <a:r>
              <a:rPr lang="en-US" sz="2000" dirty="0">
                <a:solidFill>
                  <a:srgbClr val="000090"/>
                </a:solidFill>
              </a:rPr>
              <a:t>– </a:t>
            </a:r>
            <a:r>
              <a:rPr lang="en-US" sz="2000" i="1" dirty="0">
                <a:solidFill>
                  <a:srgbClr val="000090"/>
                </a:solidFill>
              </a:rPr>
              <a:t>Project Manager (2018 – 2021)</a:t>
            </a:r>
          </a:p>
          <a:p>
            <a:r>
              <a:rPr lang="sk-SK" sz="2000" dirty="0">
                <a:solidFill>
                  <a:srgbClr val="000090"/>
                </a:solidFill>
              </a:rPr>
              <a:t> </a:t>
            </a:r>
          </a:p>
          <a:p>
            <a:r>
              <a:rPr lang="sk-SK" sz="2000" i="1" dirty="0">
                <a:solidFill>
                  <a:srgbClr val="000090"/>
                </a:solidFill>
              </a:rPr>
              <a:t>Elected members:</a:t>
            </a:r>
          </a:p>
          <a:p>
            <a:r>
              <a:rPr lang="sk-SK" sz="2000" dirty="0">
                <a:solidFill>
                  <a:srgbClr val="000090"/>
                </a:solidFill>
              </a:rPr>
              <a:t>  </a:t>
            </a:r>
            <a:r>
              <a:rPr lang="sk-SK" sz="2000" b="1" dirty="0">
                <a:solidFill>
                  <a:srgbClr val="000090"/>
                </a:solidFill>
              </a:rPr>
              <a:t> Konstantin Gertsenberger </a:t>
            </a:r>
            <a:r>
              <a:rPr lang="sk-SK" sz="2000" i="1" dirty="0">
                <a:solidFill>
                  <a:srgbClr val="000090"/>
                </a:solidFill>
              </a:rPr>
              <a:t>(2019 – 2022)</a:t>
            </a:r>
          </a:p>
          <a:p>
            <a:r>
              <a:rPr lang="is-IS" sz="2000" dirty="0">
                <a:solidFill>
                  <a:srgbClr val="000090"/>
                </a:solidFill>
              </a:rPr>
              <a:t>   </a:t>
            </a:r>
            <a:r>
              <a:rPr lang="is-IS" sz="2000" b="1" dirty="0" smtClean="0">
                <a:solidFill>
                  <a:srgbClr val="000090"/>
                </a:solidFill>
              </a:rPr>
              <a:t>Or </a:t>
            </a:r>
            <a:r>
              <a:rPr lang="is-IS" sz="2000" b="1" dirty="0">
                <a:solidFill>
                  <a:srgbClr val="000090"/>
                </a:solidFill>
              </a:rPr>
              <a:t>Hen</a:t>
            </a:r>
            <a:r>
              <a:rPr lang="is-IS" sz="2000" dirty="0">
                <a:solidFill>
                  <a:srgbClr val="000090"/>
                </a:solidFill>
              </a:rPr>
              <a:t> </a:t>
            </a:r>
            <a:r>
              <a:rPr lang="is-IS" sz="2000" i="1" dirty="0">
                <a:solidFill>
                  <a:srgbClr val="000090"/>
                </a:solidFill>
              </a:rPr>
              <a:t>(2019 – 2021)</a:t>
            </a:r>
          </a:p>
          <a:p>
            <a:r>
              <a:rPr lang="cs-CZ" sz="2000" dirty="0">
                <a:solidFill>
                  <a:srgbClr val="000090"/>
                </a:solidFill>
              </a:rPr>
              <a:t>   </a:t>
            </a:r>
            <a:r>
              <a:rPr lang="cs-CZ" sz="2000" b="1" dirty="0" err="1" smtClean="0">
                <a:solidFill>
                  <a:srgbClr val="000090"/>
                </a:solidFill>
              </a:rPr>
              <a:t>Vyacheslav</a:t>
            </a:r>
            <a:r>
              <a:rPr lang="cs-CZ" sz="2000" b="1" dirty="0" smtClean="0">
                <a:solidFill>
                  <a:srgbClr val="000090"/>
                </a:solidFill>
              </a:rPr>
              <a:t> </a:t>
            </a:r>
            <a:r>
              <a:rPr lang="cs-CZ" sz="2000" b="1" dirty="0" err="1">
                <a:solidFill>
                  <a:srgbClr val="000090"/>
                </a:solidFill>
              </a:rPr>
              <a:t>Slepnev</a:t>
            </a:r>
            <a:r>
              <a:rPr lang="cs-CZ" sz="2000" dirty="0">
                <a:solidFill>
                  <a:srgbClr val="000090"/>
                </a:solidFill>
              </a:rPr>
              <a:t> </a:t>
            </a:r>
            <a:r>
              <a:rPr lang="cs-CZ" sz="2000" i="1" dirty="0">
                <a:solidFill>
                  <a:srgbClr val="000090"/>
                </a:solidFill>
              </a:rPr>
              <a:t>(2019 – 2021)</a:t>
            </a:r>
          </a:p>
          <a:p>
            <a:r>
              <a:rPr lang="de-DE" sz="2000" dirty="0">
                <a:solidFill>
                  <a:srgbClr val="000090"/>
                </a:solidFill>
              </a:rPr>
              <a:t>   </a:t>
            </a:r>
            <a:r>
              <a:rPr lang="de-DE" sz="2000" b="1" dirty="0" smtClean="0">
                <a:solidFill>
                  <a:srgbClr val="000090"/>
                </a:solidFill>
              </a:rPr>
              <a:t>Arkadiy </a:t>
            </a:r>
            <a:r>
              <a:rPr lang="de-DE" sz="2000" b="1" dirty="0" err="1">
                <a:solidFill>
                  <a:srgbClr val="000090"/>
                </a:solidFill>
              </a:rPr>
              <a:t>Taranenko</a:t>
            </a:r>
            <a:r>
              <a:rPr lang="de-DE" sz="2000" b="1" dirty="0">
                <a:solidFill>
                  <a:srgbClr val="000090"/>
                </a:solidFill>
              </a:rPr>
              <a:t> </a:t>
            </a:r>
            <a:r>
              <a:rPr lang="de-DE" sz="2000" i="1" dirty="0">
                <a:solidFill>
                  <a:srgbClr val="000090"/>
                </a:solidFill>
              </a:rPr>
              <a:t>(2019 – 2022)</a:t>
            </a:r>
          </a:p>
          <a:p>
            <a:r>
              <a:rPr lang="is-IS" sz="2000" dirty="0">
                <a:solidFill>
                  <a:srgbClr val="000090"/>
                </a:solidFill>
              </a:rPr>
              <a:t>   </a:t>
            </a:r>
            <a:r>
              <a:rPr lang="is-IS" sz="2000" b="1" dirty="0" smtClean="0">
                <a:solidFill>
                  <a:srgbClr val="000090"/>
                </a:solidFill>
              </a:rPr>
              <a:t>Yi </a:t>
            </a:r>
            <a:r>
              <a:rPr lang="is-IS" sz="2000" b="1" dirty="0">
                <a:solidFill>
                  <a:srgbClr val="000090"/>
                </a:solidFill>
              </a:rPr>
              <a:t>Wang </a:t>
            </a:r>
            <a:r>
              <a:rPr lang="is-IS" sz="2000" i="1" dirty="0">
                <a:solidFill>
                  <a:srgbClr val="000090"/>
                </a:solidFill>
              </a:rPr>
              <a:t>(2019 – 2020)</a:t>
            </a:r>
          </a:p>
          <a:p>
            <a:r>
              <a:rPr lang="de-DE" sz="2000" dirty="0">
                <a:solidFill>
                  <a:srgbClr val="000090"/>
                </a:solidFill>
              </a:rPr>
              <a:t>   </a:t>
            </a:r>
            <a:r>
              <a:rPr lang="de-DE" sz="2000" b="1" dirty="0" smtClean="0">
                <a:solidFill>
                  <a:srgbClr val="000090"/>
                </a:solidFill>
              </a:rPr>
              <a:t>Alexander </a:t>
            </a:r>
            <a:r>
              <a:rPr lang="de-DE" sz="2000" b="1" dirty="0" err="1">
                <a:solidFill>
                  <a:srgbClr val="000090"/>
                </a:solidFill>
              </a:rPr>
              <a:t>Zinchenko</a:t>
            </a:r>
            <a:r>
              <a:rPr lang="de-DE" sz="2000" b="1" dirty="0">
                <a:solidFill>
                  <a:srgbClr val="000090"/>
                </a:solidFill>
              </a:rPr>
              <a:t> </a:t>
            </a:r>
            <a:r>
              <a:rPr lang="de-DE" sz="2000" i="1" dirty="0">
                <a:solidFill>
                  <a:srgbClr val="000090"/>
                </a:solidFill>
              </a:rPr>
              <a:t>(2019 – 2020)</a:t>
            </a:r>
          </a:p>
          <a:p>
            <a:r>
              <a:rPr lang="sk-SK" sz="2000" dirty="0">
                <a:solidFill>
                  <a:srgbClr val="000090"/>
                </a:solidFill>
              </a:rPr>
              <a:t> </a:t>
            </a:r>
            <a:endParaRPr lang="en-US" sz="2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474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"/>
          <a:stretch>
            <a:fillRect/>
          </a:stretch>
        </p:blipFill>
        <p:spPr bwMode="auto">
          <a:xfrm>
            <a:off x="6618939" y="655167"/>
            <a:ext cx="2480235" cy="202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9294" y="1272420"/>
            <a:ext cx="733611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Baku State University, NNRC,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cs typeface="Arial"/>
              </a:rPr>
              <a:t>Azerbaijan</a:t>
            </a: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;</a:t>
            </a:r>
            <a:endParaRPr lang="en-US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University </a:t>
            </a: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of 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Plovdiv,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cs typeface="Arial"/>
              </a:rPr>
              <a:t>Bulgaria;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University </a:t>
            </a:r>
            <a:r>
              <a:rPr lang="en-US" i="1" dirty="0" err="1">
                <a:solidFill>
                  <a:srgbClr val="000090"/>
                </a:solidFill>
                <a:latin typeface="Arial"/>
                <a:cs typeface="Arial"/>
              </a:rPr>
              <a:t>Tecnica</a:t>
            </a: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 Federico 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Santa Maria,</a:t>
            </a: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Valparaiso,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cs typeface="Arial"/>
              </a:rPr>
              <a:t>Chili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Tsinghua 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University, Beijing</a:t>
            </a: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,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cs typeface="Arial"/>
              </a:rPr>
              <a:t>China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USTC</a:t>
            </a: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,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 Hefei,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cs typeface="Arial"/>
              </a:rPr>
              <a:t>China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Huizhou University, Huizhou,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cs typeface="Arial"/>
              </a:rPr>
              <a:t>China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Institute </a:t>
            </a: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of Nuclear and Applied 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Physics, CAS, Shanghai,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cs typeface="Arial"/>
              </a:rPr>
              <a:t>China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; </a:t>
            </a:r>
            <a:endParaRPr lang="en-US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Central China Normal 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University,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cs typeface="Arial"/>
              </a:rPr>
              <a:t>China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Shandong University, Shandong, </a:t>
            </a:r>
            <a:r>
              <a:rPr lang="en-US" b="1" i="1" dirty="0">
                <a:solidFill>
                  <a:srgbClr val="000090"/>
                </a:solidFill>
                <a:latin typeface="Arial"/>
                <a:cs typeface="Arial"/>
              </a:rPr>
              <a:t>China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</a:rPr>
              <a:t>Institute </a:t>
            </a:r>
            <a:r>
              <a:rPr lang="en-US" i="1" dirty="0">
                <a:solidFill>
                  <a:srgbClr val="000090"/>
                </a:solidFill>
              </a:rPr>
              <a:t>of Modern Physics of CAS, Lanzhou, </a:t>
            </a:r>
            <a:r>
              <a:rPr lang="en-US" b="1" i="1" dirty="0">
                <a:solidFill>
                  <a:srgbClr val="000090"/>
                </a:solidFill>
              </a:rPr>
              <a:t>China</a:t>
            </a:r>
            <a:r>
              <a:rPr lang="en-US" i="1" dirty="0" smtClean="0">
                <a:solidFill>
                  <a:srgbClr val="000090"/>
                </a:solidFill>
              </a:rPr>
              <a:t>;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IHEP, Beijing, </a:t>
            </a:r>
            <a:r>
              <a:rPr lang="en-US" b="1" i="1" dirty="0">
                <a:solidFill>
                  <a:srgbClr val="000090"/>
                </a:solidFill>
                <a:latin typeface="Arial"/>
                <a:cs typeface="Arial"/>
              </a:rPr>
              <a:t>China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; </a:t>
            </a:r>
            <a:endParaRPr lang="en-US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1705" y="4345079"/>
            <a:ext cx="6566647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University </a:t>
            </a: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of South China, </a:t>
            </a:r>
            <a:r>
              <a:rPr lang="en-US" b="1" i="1" dirty="0">
                <a:solidFill>
                  <a:srgbClr val="000090"/>
                </a:solidFill>
                <a:latin typeface="Arial"/>
                <a:cs typeface="Arial"/>
              </a:rPr>
              <a:t>China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solidFill>
                  <a:srgbClr val="000090"/>
                </a:solidFill>
              </a:rPr>
              <a:t>Three Gorges University, </a:t>
            </a:r>
            <a:r>
              <a:rPr lang="en-US" b="1" i="1" dirty="0">
                <a:solidFill>
                  <a:srgbClr val="000090"/>
                </a:solidFill>
              </a:rPr>
              <a:t>China</a:t>
            </a:r>
            <a:r>
              <a:rPr lang="en-US" i="1" dirty="0" smtClean="0">
                <a:solidFill>
                  <a:srgbClr val="000090"/>
                </a:solidFill>
              </a:rPr>
              <a:t>;</a:t>
            </a:r>
            <a:r>
              <a:rPr lang="en-US" dirty="0" smtClean="0"/>
              <a:t> </a:t>
            </a:r>
            <a:r>
              <a:rPr lang="en-US" i="1" dirty="0" smtClean="0"/>
              <a:t> 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endParaRPr lang="en-US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i="1" dirty="0" err="1">
                <a:solidFill>
                  <a:srgbClr val="000090"/>
                </a:solidFill>
                <a:latin typeface="Arial"/>
                <a:cs typeface="Arial"/>
              </a:rPr>
              <a:t>Palacky</a:t>
            </a: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 University, Olomouc, </a:t>
            </a:r>
            <a:r>
              <a:rPr lang="en-US" b="1" i="1" dirty="0">
                <a:solidFill>
                  <a:srgbClr val="000090"/>
                </a:solidFill>
                <a:latin typeface="Arial"/>
                <a:cs typeface="Arial"/>
              </a:rPr>
              <a:t>Czech Republic</a:t>
            </a: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; 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NPI CAS, </a:t>
            </a:r>
            <a:r>
              <a:rPr lang="en-US" i="1" dirty="0" err="1">
                <a:solidFill>
                  <a:srgbClr val="000090"/>
                </a:solidFill>
                <a:latin typeface="Arial"/>
                <a:cs typeface="Arial"/>
              </a:rPr>
              <a:t>Rez</a:t>
            </a: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en-US" b="1" i="1" dirty="0">
                <a:solidFill>
                  <a:srgbClr val="000090"/>
                </a:solidFill>
                <a:latin typeface="Arial"/>
                <a:cs typeface="Arial"/>
              </a:rPr>
              <a:t>Czech Republic</a:t>
            </a: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; </a:t>
            </a:r>
            <a:endParaRPr lang="en-US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Tbilisi </a:t>
            </a: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State 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University, Tbilisi,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cs typeface="Arial"/>
              </a:rPr>
              <a:t>Georgia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pPr marL="285750" indent="-285750">
              <a:buFont typeface="Arial"/>
              <a:buChar char="•"/>
            </a:pPr>
            <a:r>
              <a:rPr lang="en-US" b="1" i="1" dirty="0" smtClean="0">
                <a:solidFill>
                  <a:srgbClr val="0000FF"/>
                </a:solidFill>
                <a:latin typeface="Arial"/>
                <a:cs typeface="Arial"/>
              </a:rPr>
              <a:t>Joint Institute for Nuclear Research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</p:txBody>
      </p:sp>
      <p:pic>
        <p:nvPicPr>
          <p:cNvPr id="13" name="Picture 72" descr="AA04988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536" y="1996889"/>
            <a:ext cx="15091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53215" y="152400"/>
            <a:ext cx="4442442" cy="461665"/>
          </a:xfrm>
          <a:prstGeom prst="rect">
            <a:avLst/>
          </a:prstGeom>
          <a:solidFill>
            <a:srgbClr val="EAFCFF"/>
          </a:solidFill>
          <a:ln>
            <a:noFill/>
          </a:ln>
          <a:ex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 err="1">
                <a:solidFill>
                  <a:srgbClr val="FF0000"/>
                </a:solidFill>
              </a:rPr>
              <a:t>M</a:t>
            </a:r>
            <a:r>
              <a:rPr lang="en-US" b="1" dirty="0" err="1">
                <a:solidFill>
                  <a:srgbClr val="000090"/>
                </a:solidFill>
              </a:rPr>
              <a:t>ulti</a:t>
            </a:r>
            <a:r>
              <a:rPr lang="en-US" b="1" dirty="0" err="1">
                <a:solidFill>
                  <a:srgbClr val="FF0000"/>
                </a:solidFill>
              </a:rPr>
              <a:t>P</a:t>
            </a:r>
            <a:r>
              <a:rPr lang="en-US" b="1" dirty="0" err="1">
                <a:solidFill>
                  <a:srgbClr val="000090"/>
                </a:solidFill>
              </a:rPr>
              <a:t>urpose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D</a:t>
            </a:r>
            <a:r>
              <a:rPr lang="en-US" b="1" dirty="0">
                <a:solidFill>
                  <a:srgbClr val="000090"/>
                </a:solidFill>
              </a:rPr>
              <a:t>etector (</a:t>
            </a:r>
            <a:r>
              <a:rPr lang="en-US" b="1" dirty="0">
                <a:solidFill>
                  <a:srgbClr val="FF0000"/>
                </a:solidFill>
              </a:rPr>
              <a:t>MPD</a:t>
            </a:r>
            <a:r>
              <a:rPr lang="en-US" b="1" dirty="0">
                <a:solidFill>
                  <a:srgbClr val="000090"/>
                </a:solidFill>
              </a:rPr>
              <a:t>)</a:t>
            </a:r>
          </a:p>
        </p:txBody>
      </p:sp>
      <p:sp>
        <p:nvSpPr>
          <p:cNvPr id="15" name="Прямоугольник 5"/>
          <p:cNvSpPr>
            <a:spLocks noChangeArrowheads="1"/>
          </p:cNvSpPr>
          <p:nvPr/>
        </p:nvSpPr>
        <p:spPr bwMode="auto">
          <a:xfrm>
            <a:off x="4678465" y="141941"/>
            <a:ext cx="25284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Collaboration:</a:t>
            </a:r>
            <a:endParaRPr lang="en-US" sz="2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16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576" y="25401"/>
            <a:ext cx="1134424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214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21/02/2019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21425"/>
            <a:ext cx="33909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V. Kekelidze, JINR SC-125 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214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199434" y="668520"/>
            <a:ext cx="5308463" cy="400110"/>
          </a:xfrm>
          <a:prstGeom prst="rect">
            <a:avLst/>
          </a:prstGeom>
          <a:solidFill>
            <a:srgbClr val="A0FFF6"/>
          </a:solidFill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10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Countries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32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I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nstitutes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ru-RU" sz="2000" b="1" i="1" dirty="0" smtClean="0">
                <a:solidFill>
                  <a:srgbClr val="FC0011"/>
                </a:solidFill>
                <a:latin typeface="Arial"/>
                <a:cs typeface="Arial"/>
              </a:rPr>
              <a:t>465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participants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5722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/>
              <a:t>21/02/2019</a:t>
            </a:r>
            <a:endParaRPr lang="ru-RU" sz="1400"/>
          </a:p>
        </p:txBody>
      </p:sp>
      <p:sp>
        <p:nvSpPr>
          <p:cNvPr id="143362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/>
              <a:t>V. Kekelidze, JINR SC-125 </a:t>
            </a:r>
            <a:endParaRPr lang="ru-RU" sz="1400"/>
          </a:p>
        </p:txBody>
      </p:sp>
      <p:sp>
        <p:nvSpPr>
          <p:cNvPr id="14336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406B88-D3F9-2745-80FC-3DECF388E736}" type="slidenum">
              <a:rPr lang="ru-RU" sz="1400"/>
              <a:pPr eaLnBrk="1" hangingPunct="1"/>
              <a:t>3</a:t>
            </a:fld>
            <a:endParaRPr lang="ru-RU" sz="1400"/>
          </a:p>
        </p:txBody>
      </p:sp>
      <p:pic>
        <p:nvPicPr>
          <p:cNvPr id="14336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-20638"/>
            <a:ext cx="4640263" cy="638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3" y="736600"/>
            <a:ext cx="4333875" cy="538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6" name="TextBox 6"/>
          <p:cNvSpPr txBox="1">
            <a:spLocks noChangeArrowheads="1"/>
          </p:cNvSpPr>
          <p:nvPr/>
        </p:nvSpPr>
        <p:spPr bwMode="auto">
          <a:xfrm>
            <a:off x="3157538" y="334963"/>
            <a:ext cx="4474427" cy="52322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0090"/>
                </a:solidFill>
              </a:rPr>
              <a:t>RF Government </a:t>
            </a:r>
            <a:r>
              <a:rPr lang="en-US" sz="2800" b="1" dirty="0" smtClean="0">
                <a:solidFill>
                  <a:srgbClr val="000090"/>
                </a:solidFill>
              </a:rPr>
              <a:t>Disposal</a:t>
            </a:r>
            <a:endParaRPr lang="en-US" sz="2800" b="1" dirty="0">
              <a:solidFill>
                <a:srgbClr val="000090"/>
              </a:solidFill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2760134" y="1879071"/>
            <a:ext cx="4487333" cy="3046988"/>
          </a:xfrm>
          <a:prstGeom prst="rect">
            <a:avLst/>
          </a:prstGeom>
          <a:solidFill>
            <a:srgbClr val="FEFF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rgbClr val="000090"/>
                </a:solidFill>
              </a:rPr>
              <a:t>Agreement between </a:t>
            </a:r>
            <a:endParaRPr lang="en-US" b="1" dirty="0">
              <a:solidFill>
                <a:srgbClr val="000090"/>
              </a:solidFill>
            </a:endParaRPr>
          </a:p>
          <a:p>
            <a:pPr algn="ctr" eaLnBrk="1" hangingPunct="1"/>
            <a:r>
              <a:rPr lang="en-US" b="1" dirty="0">
                <a:solidFill>
                  <a:srgbClr val="000090"/>
                </a:solidFill>
              </a:rPr>
              <a:t>the RF Government </a:t>
            </a:r>
          </a:p>
          <a:p>
            <a:pPr algn="ctr" eaLnBrk="1" hangingPunct="1"/>
            <a:r>
              <a:rPr lang="en-US" b="1" dirty="0">
                <a:solidFill>
                  <a:srgbClr val="000090"/>
                </a:solidFill>
              </a:rPr>
              <a:t>and </a:t>
            </a:r>
          </a:p>
          <a:p>
            <a:pPr algn="ctr" eaLnBrk="1" hangingPunct="1"/>
            <a:r>
              <a:rPr lang="en-US" b="1" dirty="0">
                <a:solidFill>
                  <a:srgbClr val="000090"/>
                </a:solidFill>
              </a:rPr>
              <a:t>the Joint Institute for </a:t>
            </a:r>
          </a:p>
          <a:p>
            <a:pPr algn="ctr" eaLnBrk="1" hangingPunct="1"/>
            <a:r>
              <a:rPr lang="en-US" b="1" dirty="0">
                <a:solidFill>
                  <a:srgbClr val="000090"/>
                </a:solidFill>
              </a:rPr>
              <a:t>Nuclear Research</a:t>
            </a:r>
          </a:p>
          <a:p>
            <a:pPr algn="r" eaLnBrk="1" hangingPunct="1"/>
            <a:endParaRPr lang="en-US" b="1" dirty="0">
              <a:solidFill>
                <a:srgbClr val="000090"/>
              </a:solidFill>
            </a:endParaRPr>
          </a:p>
          <a:p>
            <a:pPr eaLnBrk="1" hangingPunct="1"/>
            <a:r>
              <a:rPr lang="en-US" b="1" i="1" dirty="0">
                <a:solidFill>
                  <a:srgbClr val="000090"/>
                </a:solidFill>
              </a:rPr>
              <a:t>has been </a:t>
            </a:r>
            <a:r>
              <a:rPr lang="en-US" b="1" i="1" dirty="0" smtClean="0">
                <a:solidFill>
                  <a:srgbClr val="000090"/>
                </a:solidFill>
              </a:rPr>
              <a:t>signed </a:t>
            </a:r>
            <a:endParaRPr lang="ru-RU" b="1" i="1" dirty="0" smtClean="0">
              <a:solidFill>
                <a:srgbClr val="000090"/>
              </a:solidFill>
            </a:endParaRPr>
          </a:p>
          <a:p>
            <a:pPr algn="ctr" eaLnBrk="1" hangingPunct="1"/>
            <a:r>
              <a:rPr lang="en-US" b="1" i="1" dirty="0" smtClean="0">
                <a:solidFill>
                  <a:srgbClr val="000090"/>
                </a:solidFill>
              </a:rPr>
              <a:t>on June 2-nd</a:t>
            </a:r>
            <a:r>
              <a:rPr lang="ru-RU" b="1" i="1" dirty="0" smtClean="0">
                <a:solidFill>
                  <a:srgbClr val="000090"/>
                </a:solidFill>
              </a:rPr>
              <a:t>, 2016</a:t>
            </a:r>
            <a:endParaRPr lang="en-US" b="1" i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592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21/02/2019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Kekelidze, JINR SC-125 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0217B-8183-4E7A-98AC-12846F6965A4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88895" y="635925"/>
            <a:ext cx="674145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UNAM, Mexico City, </a:t>
            </a:r>
            <a:r>
              <a:rPr lang="en-US" b="1" i="1" dirty="0">
                <a:solidFill>
                  <a:srgbClr val="000090"/>
                </a:solidFill>
                <a:latin typeface="Arial"/>
                <a:cs typeface="Arial"/>
              </a:rPr>
              <a:t>Mexico</a:t>
            </a: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Institute of Applied Physics, </a:t>
            </a:r>
            <a:r>
              <a:rPr lang="en-US" i="1" dirty="0" err="1" smtClean="0">
                <a:solidFill>
                  <a:srgbClr val="000090"/>
                </a:solidFill>
                <a:latin typeface="Arial"/>
                <a:cs typeface="Arial"/>
              </a:rPr>
              <a:t>Chisinev</a:t>
            </a: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en-US" b="1" i="1" dirty="0">
                <a:solidFill>
                  <a:srgbClr val="000090"/>
                </a:solidFill>
                <a:latin typeface="Arial"/>
                <a:cs typeface="Arial"/>
              </a:rPr>
              <a:t>Moldova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WUT, Warsaw,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cs typeface="Arial"/>
              </a:rPr>
              <a:t>Poland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NCN, </a:t>
            </a:r>
            <a:r>
              <a:rPr lang="en-US" i="1" dirty="0" err="1" smtClean="0">
                <a:solidFill>
                  <a:srgbClr val="000090"/>
                </a:solidFill>
                <a:latin typeface="Arial"/>
                <a:cs typeface="Arial"/>
              </a:rPr>
              <a:t>Otwock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– </a:t>
            </a:r>
            <a:r>
              <a:rPr lang="en-US" i="1" dirty="0" err="1" smtClean="0">
                <a:solidFill>
                  <a:srgbClr val="000090"/>
                </a:solidFill>
                <a:latin typeface="Arial"/>
                <a:cs typeface="Arial"/>
              </a:rPr>
              <a:t>Swierk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cs typeface="Arial"/>
              </a:rPr>
              <a:t>Poland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; 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Jan </a:t>
            </a:r>
            <a:r>
              <a:rPr lang="en-US" i="1" dirty="0" err="1">
                <a:solidFill>
                  <a:srgbClr val="000090"/>
                </a:solidFill>
                <a:latin typeface="Arial"/>
                <a:cs typeface="Arial"/>
              </a:rPr>
              <a:t>Kochanowski</a:t>
            </a: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University, Kielce,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cs typeface="Arial"/>
              </a:rPr>
              <a:t>Poland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UW, Wroclaw, </a:t>
            </a:r>
            <a:r>
              <a:rPr lang="en-US" b="1" i="1" dirty="0">
                <a:solidFill>
                  <a:srgbClr val="000090"/>
                </a:solidFill>
                <a:latin typeface="Arial"/>
                <a:cs typeface="Arial"/>
              </a:rPr>
              <a:t>Poland</a:t>
            </a: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; 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INR 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RAS, Moscow,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cs typeface="Arial"/>
              </a:rPr>
              <a:t>Russia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pPr marL="285750" indent="-285750">
              <a:buFont typeface="Arial"/>
              <a:buChar char="•"/>
            </a:pPr>
            <a:r>
              <a:rPr lang="en-US" i="1" dirty="0" err="1" smtClean="0">
                <a:solidFill>
                  <a:srgbClr val="000090"/>
                </a:solidFill>
                <a:latin typeface="Arial"/>
                <a:cs typeface="Arial"/>
              </a:rPr>
              <a:t>MEPhI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, Moscow,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cs typeface="Arial"/>
              </a:rPr>
              <a:t>Russia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; 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PNPI, </a:t>
            </a:r>
            <a:r>
              <a:rPr lang="en-US" i="1" dirty="0" err="1" smtClean="0">
                <a:solidFill>
                  <a:srgbClr val="000090"/>
                </a:solidFill>
                <a:latin typeface="Arial"/>
                <a:cs typeface="Arial"/>
              </a:rPr>
              <a:t>Gatchina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cs typeface="Arial"/>
              </a:rPr>
              <a:t>, Russia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INP MSU, Moscow,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cs typeface="Arial"/>
              </a:rPr>
              <a:t>Russia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SPSU </a:t>
            </a: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- Dept. of 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NP,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cs typeface="Arial"/>
              </a:rPr>
              <a:t>Russia;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St. Petersburg, </a:t>
            </a:r>
            <a:r>
              <a:rPr lang="en-US" b="1" i="1" dirty="0">
                <a:solidFill>
                  <a:srgbClr val="000090"/>
                </a:solidFill>
                <a:latin typeface="Arial"/>
                <a:cs typeface="Arial"/>
              </a:rPr>
              <a:t>Russia</a:t>
            </a: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; 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SPSU </a:t>
            </a: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– Dept. of 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HEP, St</a:t>
            </a: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. 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Petersburg,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cs typeface="Arial"/>
              </a:rPr>
              <a:t>Russia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KI NRS, Moscow,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cs typeface="Arial"/>
              </a:rPr>
              <a:t>Russia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pPr marL="285750" indent="-285750">
              <a:buFont typeface="Arial"/>
              <a:buChar char="•"/>
            </a:pP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North Ossetia State University, </a:t>
            </a:r>
            <a:r>
              <a:rPr lang="en-US" i="1" dirty="0" err="1">
                <a:solidFill>
                  <a:srgbClr val="000090"/>
                </a:solidFill>
                <a:latin typeface="Arial"/>
                <a:cs typeface="Arial"/>
              </a:rPr>
              <a:t>Vladikavkaz</a:t>
            </a: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en-US" b="1" i="1" dirty="0">
                <a:solidFill>
                  <a:srgbClr val="000090"/>
                </a:solidFill>
                <a:latin typeface="Arial"/>
                <a:cs typeface="Arial"/>
              </a:rPr>
              <a:t>Russia</a:t>
            </a: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451921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4989"/>
            <a:ext cx="2133600" cy="476250"/>
          </a:xfrm>
        </p:spPr>
        <p:txBody>
          <a:bodyPr anchor="b"/>
          <a:lstStyle/>
          <a:p>
            <a:r>
              <a:rPr lang="en-US" smtClean="0"/>
              <a:t>21/02/2019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04989"/>
            <a:ext cx="2895600" cy="476250"/>
          </a:xfrm>
        </p:spPr>
        <p:txBody>
          <a:bodyPr anchor="b"/>
          <a:lstStyle/>
          <a:p>
            <a:r>
              <a:rPr lang="en-US" smtClean="0"/>
              <a:t>V. Kekelidze, JINR SC-125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04989"/>
            <a:ext cx="2133600" cy="476250"/>
          </a:xfrm>
        </p:spPr>
        <p:txBody>
          <a:bodyPr anchor="b"/>
          <a:lstStyle/>
          <a:p>
            <a:fld id="{B48C6A6B-7DAE-D543-9180-0B8DAED66F63}" type="slidenum">
              <a:rPr lang="en-US" smtClean="0"/>
              <a:t>31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49411" y="4276586"/>
            <a:ext cx="8800353" cy="2246769"/>
          </a:xfrm>
          <a:prstGeom prst="rect">
            <a:avLst/>
          </a:prstGeom>
          <a:solidFill>
            <a:srgbClr val="F3FCFF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Election results</a:t>
            </a:r>
            <a:r>
              <a:rPr lang="ru-RU" sz="2000" dirty="0" smtClean="0">
                <a:solidFill>
                  <a:srgbClr val="000090"/>
                </a:solidFill>
                <a:latin typeface="Arial"/>
                <a:cs typeface="Arial"/>
              </a:rPr>
              <a:t>:</a:t>
            </a:r>
          </a:p>
          <a:p>
            <a:pPr marL="342900" indent="-342900">
              <a:buFont typeface="Arial"/>
              <a:buChar char="•"/>
            </a:pP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IB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Chair 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- </a:t>
            </a:r>
            <a:r>
              <a:rPr lang="en-US" sz="2000" b="1" dirty="0" err="1">
                <a:solidFill>
                  <a:srgbClr val="0000FF"/>
                </a:solidFill>
                <a:latin typeface="Arial"/>
                <a:cs typeface="Arial"/>
              </a:rPr>
              <a:t>Fuqiang</a:t>
            </a:r>
            <a:r>
              <a:rPr lang="en-US" sz="20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Wang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Huzhou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University,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China;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Spokesperson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mr-IN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–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b="1" u="sng" dirty="0">
                <a:solidFill>
                  <a:srgbClr val="3366FF"/>
                </a:solidFill>
                <a:latin typeface="Arial"/>
                <a:cs typeface="Arial"/>
              </a:rPr>
              <a:t>Adam </a:t>
            </a:r>
            <a:r>
              <a:rPr lang="en-US" sz="2000" b="1" u="sng" dirty="0" err="1" smtClean="0">
                <a:solidFill>
                  <a:srgbClr val="3366FF"/>
                </a:solidFill>
                <a:latin typeface="Arial"/>
                <a:cs typeface="Arial"/>
              </a:rPr>
              <a:t>Kisiel</a:t>
            </a:r>
            <a:r>
              <a:rPr lang="en-US" sz="2000" b="1" i="1" u="sng" dirty="0" smtClean="0">
                <a:solidFill>
                  <a:srgbClr val="3366FF"/>
                </a:solidFill>
                <a:latin typeface="Arial"/>
                <a:cs typeface="Arial"/>
              </a:rPr>
              <a:t>,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Warsaw University of Technology,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Poland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  <a:endParaRPr lang="en-US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i="1" dirty="0">
                <a:solidFill>
                  <a:srgbClr val="000090"/>
                </a:solidFill>
              </a:rPr>
              <a:t>Deputy </a:t>
            </a:r>
            <a:r>
              <a:rPr lang="en-US" sz="2000" i="1" dirty="0" smtClean="0">
                <a:solidFill>
                  <a:srgbClr val="000090"/>
                </a:solidFill>
              </a:rPr>
              <a:t>Spokesperson - </a:t>
            </a:r>
            <a:r>
              <a:rPr lang="en-US" sz="2000" b="1" dirty="0" smtClean="0">
                <a:solidFill>
                  <a:srgbClr val="0000FF"/>
                </a:solidFill>
              </a:rPr>
              <a:t>Victor </a:t>
            </a:r>
            <a:r>
              <a:rPr lang="en-US" sz="2000" b="1" dirty="0" err="1" smtClean="0">
                <a:solidFill>
                  <a:srgbClr val="0000FF"/>
                </a:solidFill>
              </a:rPr>
              <a:t>Riabov</a:t>
            </a:r>
            <a:r>
              <a:rPr lang="en-US" sz="2000" b="1" i="1" dirty="0" smtClean="0">
                <a:solidFill>
                  <a:srgbClr val="000090"/>
                </a:solidFill>
              </a:rPr>
              <a:t>, </a:t>
            </a:r>
            <a:r>
              <a:rPr lang="en-US" sz="2000" i="1" dirty="0" smtClean="0">
                <a:solidFill>
                  <a:srgbClr val="000090"/>
                </a:solidFill>
              </a:rPr>
              <a:t> PNPI </a:t>
            </a:r>
            <a:r>
              <a:rPr lang="en-US" sz="2000" i="1" dirty="0">
                <a:solidFill>
                  <a:srgbClr val="000090"/>
                </a:solidFill>
              </a:rPr>
              <a:t>St. Petersburg, </a:t>
            </a:r>
            <a:r>
              <a:rPr lang="en-US" sz="2000" i="1" dirty="0" smtClean="0">
                <a:solidFill>
                  <a:srgbClr val="000090"/>
                </a:solidFill>
              </a:rPr>
              <a:t>Russia;  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i="1" dirty="0">
                <a:solidFill>
                  <a:srgbClr val="000090"/>
                </a:solidFill>
              </a:rPr>
              <a:t>Deputy Spokesperson </a:t>
            </a:r>
            <a:r>
              <a:rPr lang="en-US" sz="2000" i="1" dirty="0" smtClean="0">
                <a:solidFill>
                  <a:srgbClr val="000090"/>
                </a:solidFill>
              </a:rPr>
              <a:t>- </a:t>
            </a:r>
            <a:r>
              <a:rPr lang="en-US" sz="2000" b="1" dirty="0" err="1">
                <a:solidFill>
                  <a:srgbClr val="0000FF"/>
                </a:solidFill>
              </a:rPr>
              <a:t>Zebo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</a:rPr>
              <a:t>Tang</a:t>
            </a:r>
            <a:r>
              <a:rPr lang="en-US" sz="2000" b="1" i="1" dirty="0" smtClean="0">
                <a:solidFill>
                  <a:srgbClr val="000090"/>
                </a:solidFill>
              </a:rPr>
              <a:t>,</a:t>
            </a:r>
            <a:r>
              <a:rPr lang="en-US" sz="2000" i="1" dirty="0" smtClean="0">
                <a:solidFill>
                  <a:srgbClr val="000090"/>
                </a:solidFill>
              </a:rPr>
              <a:t> </a:t>
            </a:r>
            <a:r>
              <a:rPr lang="en-US" sz="2000" i="1" dirty="0">
                <a:solidFill>
                  <a:srgbClr val="000090"/>
                </a:solidFill>
              </a:rPr>
              <a:t>USTC in Hefei, </a:t>
            </a:r>
            <a:r>
              <a:rPr lang="en-US" sz="2000" i="1" dirty="0" smtClean="0">
                <a:solidFill>
                  <a:srgbClr val="000090"/>
                </a:solidFill>
              </a:rPr>
              <a:t>China;</a:t>
            </a:r>
            <a:r>
              <a:rPr lang="en-US" sz="2000" i="1" dirty="0" smtClean="0">
                <a:solidFill>
                  <a:srgbClr val="3366FF"/>
                </a:solidFill>
                <a:latin typeface="Arial"/>
                <a:cs typeface="Arial"/>
              </a:rPr>
              <a:t> </a:t>
            </a:r>
            <a:endParaRPr lang="en-US" sz="2000" i="1" dirty="0">
              <a:solidFill>
                <a:srgbClr val="3366FF"/>
              </a:solidFill>
              <a:latin typeface="Arial"/>
              <a:cs typeface="Arial"/>
            </a:endParaRP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Project manager</a:t>
            </a:r>
            <a:r>
              <a:rPr lang="mr-IN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–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Arial"/>
                <a:cs typeface="Arial"/>
              </a:rPr>
              <a:t>Vyacheslav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Arial"/>
                <a:cs typeface="Arial"/>
              </a:rPr>
              <a:t>Golovatyuk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JINR.</a:t>
            </a:r>
            <a:endParaRPr lang="ru-RU" sz="2000" i="1" dirty="0" smtClean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9973" y="657407"/>
            <a:ext cx="2837208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Tagir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Aushev</a:t>
            </a:r>
            <a:endParaRPr lang="en-US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fontAlgn="b"/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Alejandro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Ayala</a:t>
            </a:r>
          </a:p>
          <a:p>
            <a:pPr fontAlgn="b"/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Mircea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Baznat</a:t>
            </a:r>
            <a:endParaRPr lang="en-US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fontAlgn="b"/>
            <a:r>
              <a:rPr lang="en-US" sz="2000" i="1" dirty="0" err="1">
                <a:solidFill>
                  <a:srgbClr val="000090"/>
                </a:solidFill>
                <a:latin typeface="Arial"/>
                <a:cs typeface="Arial"/>
              </a:rPr>
              <a:t>Marcin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Bielewicz</a:t>
            </a:r>
            <a:endParaRPr lang="en-US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fontAlgn="b"/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David </a:t>
            </a:r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Blaschke</a:t>
            </a:r>
            <a:endParaRPr lang="en-US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fontAlgn="b"/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Dmitry </a:t>
            </a:r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Blau</a:t>
            </a:r>
            <a:endParaRPr lang="en-US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fontAlgn="b"/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Deging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Fang</a:t>
            </a:r>
          </a:p>
          <a:p>
            <a:pPr fontAlgn="b"/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Oleg </a:t>
            </a:r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Fedin</a:t>
            </a:r>
            <a:endParaRPr lang="en-US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fontAlgn="b"/>
            <a:r>
              <a:rPr lang="en-US" sz="2000" i="1" dirty="0" err="1">
                <a:solidFill>
                  <a:srgbClr val="000090"/>
                </a:solidFill>
                <a:latin typeface="Arial"/>
                <a:cs typeface="Arial"/>
              </a:rPr>
              <a:t>Deqing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Feng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  <a:p>
            <a:pPr fontAlgn="b"/>
            <a:r>
              <a:rPr lang="en-US" sz="2000" i="1" dirty="0" err="1">
                <a:solidFill>
                  <a:srgbClr val="000090"/>
                </a:solidFill>
                <a:latin typeface="Arial"/>
                <a:cs typeface="Arial"/>
              </a:rPr>
              <a:t>Grigory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Feofilov</a:t>
            </a:r>
            <a:endParaRPr lang="en-US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fontAlgn="b"/>
            <a:r>
              <a:rPr lang="en-US" sz="2000" i="1" dirty="0" err="1">
                <a:solidFill>
                  <a:srgbClr val="0000FF"/>
                </a:solidFill>
                <a:latin typeface="Arial"/>
                <a:cs typeface="Arial"/>
              </a:rPr>
              <a:t>Viacheslav</a:t>
            </a:r>
            <a:r>
              <a:rPr lang="en-US" sz="2000" i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  <a:latin typeface="Arial"/>
                <a:cs typeface="Arial"/>
              </a:rPr>
              <a:t>Golovatyuk</a:t>
            </a:r>
            <a:endParaRPr lang="en-US" sz="2000" i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39142" y="648868"/>
            <a:ext cx="2414291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Mei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Huang </a:t>
            </a:r>
            <a:endParaRPr lang="en-US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fontAlgn="b"/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Alexander </a:t>
            </a:r>
            <a:r>
              <a:rPr lang="en-US" sz="2000" i="1" dirty="0" err="1">
                <a:solidFill>
                  <a:srgbClr val="000090"/>
                </a:solidFill>
                <a:latin typeface="Arial"/>
                <a:cs typeface="Arial"/>
              </a:rPr>
              <a:t>Ivashkin</a:t>
            </a:r>
            <a:endParaRPr lang="en-US" sz="2000" i="1" u="sng" dirty="0">
              <a:solidFill>
                <a:srgbClr val="000090"/>
              </a:solidFill>
              <a:latin typeface="Arial"/>
              <a:cs typeface="Arial"/>
            </a:endParaRPr>
          </a:p>
          <a:p>
            <a:pPr fontAlgn="b"/>
            <a:r>
              <a:rPr lang="en-US" sz="2000" i="1" u="sng" dirty="0">
                <a:solidFill>
                  <a:srgbClr val="000090"/>
                </a:solidFill>
                <a:latin typeface="Arial"/>
                <a:cs typeface="Arial"/>
              </a:rPr>
              <a:t>Adam </a:t>
            </a:r>
            <a:r>
              <a:rPr lang="en-US" sz="2000" i="1" u="sng" dirty="0" err="1">
                <a:solidFill>
                  <a:srgbClr val="000090"/>
                </a:solidFill>
                <a:latin typeface="Arial"/>
                <a:cs typeface="Arial"/>
              </a:rPr>
              <a:t>Kisiel</a:t>
            </a:r>
            <a:r>
              <a:rPr lang="en-US" sz="2000" i="1" u="sng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</a:p>
          <a:p>
            <a:pPr fontAlgn="b"/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Andrej </a:t>
            </a:r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Kugler</a:t>
            </a:r>
            <a:endParaRPr lang="en-US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fontAlgn="b"/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Sergey </a:t>
            </a:r>
            <a:r>
              <a:rPr lang="en-US" sz="2000" i="1" dirty="0" err="1">
                <a:solidFill>
                  <a:srgbClr val="000090"/>
                </a:solidFill>
                <a:latin typeface="Arial"/>
                <a:cs typeface="Arial"/>
              </a:rPr>
              <a:t>Kuleshov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</a:p>
          <a:p>
            <a:pPr fontAlgn="b"/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Viacheslav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Kulikov</a:t>
            </a:r>
            <a:endParaRPr lang="en-US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fontAlgn="b"/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Feng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Liu</a:t>
            </a:r>
          </a:p>
          <a:p>
            <a:pPr fontAlgn="b"/>
            <a:r>
              <a:rPr lang="en-US" sz="2000" i="1" dirty="0" err="1">
                <a:solidFill>
                  <a:srgbClr val="000090"/>
                </a:solidFill>
                <a:latin typeface="Arial"/>
                <a:cs typeface="Arial"/>
              </a:rPr>
              <a:t>Miroslav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err="1">
                <a:solidFill>
                  <a:srgbClr val="000090"/>
                </a:solidFill>
                <a:latin typeface="Arial"/>
                <a:cs typeface="Arial"/>
              </a:rPr>
              <a:t>Maslan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</a:p>
          <a:p>
            <a:pPr fontAlgn="b"/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Mikhail </a:t>
            </a:r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Merkin</a:t>
            </a:r>
            <a:endParaRPr lang="en-US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fontAlgn="b"/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Nalli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Pukhaeva</a:t>
            </a:r>
            <a:endParaRPr lang="en-US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fontAlgn="b"/>
            <a:r>
              <a:rPr lang="en-US" sz="2000" i="1" dirty="0" err="1">
                <a:solidFill>
                  <a:srgbClr val="000090"/>
                </a:solidFill>
                <a:latin typeface="Arial"/>
                <a:cs typeface="Arial"/>
              </a:rPr>
              <a:t>Anar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Rustamov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21292" y="633935"/>
            <a:ext cx="292847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en-US" sz="2000" i="1" dirty="0" err="1">
                <a:solidFill>
                  <a:srgbClr val="000090"/>
                </a:solidFill>
                <a:latin typeface="Arial"/>
                <a:cs typeface="Arial"/>
              </a:rPr>
              <a:t>Maciej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Rybczynski</a:t>
            </a:r>
            <a:endParaRPr lang="en-US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fontAlgn="b"/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Revaz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err="1">
                <a:solidFill>
                  <a:srgbClr val="000090"/>
                </a:solidFill>
                <a:latin typeface="Arial"/>
                <a:cs typeface="Arial"/>
              </a:rPr>
              <a:t>Shanidze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</a:p>
          <a:p>
            <a:pPr fontAlgn="b"/>
            <a:r>
              <a:rPr lang="en-US" sz="2000" i="1" dirty="0" err="1">
                <a:solidFill>
                  <a:srgbClr val="000090"/>
                </a:solidFill>
                <a:latin typeface="Arial"/>
                <a:cs typeface="Arial"/>
              </a:rPr>
              <a:t>Zebo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Tang</a:t>
            </a:r>
          </a:p>
          <a:p>
            <a:pPr fontAlgn="b"/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Arkadiy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Taranenko</a:t>
            </a:r>
            <a:endParaRPr lang="en-US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fontAlgn="b"/>
            <a:r>
              <a:rPr lang="en-US" sz="2000" i="1" dirty="0" err="1">
                <a:solidFill>
                  <a:srgbClr val="000090"/>
                </a:solidFill>
                <a:latin typeface="Arial"/>
                <a:cs typeface="Arial"/>
              </a:rPr>
              <a:t>Vanio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Tcholakov</a:t>
            </a:r>
            <a:endParaRPr lang="en-US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fontAlgn="b"/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Kristina </a:t>
            </a:r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Vokhmyanina</a:t>
            </a:r>
            <a:endParaRPr lang="en-US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fontAlgn="b"/>
            <a:r>
              <a:rPr lang="en-US" sz="2000" i="1" u="sng" dirty="0" err="1">
                <a:solidFill>
                  <a:srgbClr val="000090"/>
                </a:solidFill>
                <a:latin typeface="Arial"/>
                <a:cs typeface="Arial"/>
              </a:rPr>
              <a:t>Fuqiang</a:t>
            </a:r>
            <a:r>
              <a:rPr lang="en-US" sz="2000" i="1" u="sng" dirty="0">
                <a:solidFill>
                  <a:srgbClr val="000090"/>
                </a:solidFill>
                <a:latin typeface="Arial"/>
                <a:cs typeface="Arial"/>
              </a:rPr>
              <a:t> Wang</a:t>
            </a:r>
          </a:p>
          <a:p>
            <a:pPr fontAlgn="b"/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Yi Wang</a:t>
            </a:r>
          </a:p>
          <a:p>
            <a:pPr fontAlgn="b"/>
            <a:r>
              <a:rPr lang="en-US" sz="2000" i="1" dirty="0" err="1">
                <a:solidFill>
                  <a:srgbClr val="000090"/>
                </a:solidFill>
                <a:latin typeface="Arial"/>
                <a:cs typeface="Arial"/>
              </a:rPr>
              <a:t>Xiaodong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Wang</a:t>
            </a:r>
          </a:p>
          <a:p>
            <a:pPr fontAlgn="b"/>
            <a:r>
              <a:rPr lang="en-US" sz="2000" i="1" dirty="0" err="1">
                <a:solidFill>
                  <a:srgbClr val="000090"/>
                </a:solidFill>
                <a:latin typeface="Arial"/>
                <a:cs typeface="Arial"/>
              </a:rPr>
              <a:t>Qinghua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err="1">
                <a:solidFill>
                  <a:srgbClr val="000090"/>
                </a:solidFill>
                <a:latin typeface="Arial"/>
                <a:cs typeface="Arial"/>
              </a:rPr>
              <a:t>Xu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  <a:p>
            <a:pPr fontAlgn="b"/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Chengxin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Zhao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5196" y="178975"/>
            <a:ext cx="1965510" cy="400110"/>
          </a:xfrm>
          <a:prstGeom prst="rect">
            <a:avLst/>
          </a:prstGeom>
          <a:solidFill>
            <a:srgbClr val="9DFCFF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IB</a:t>
            </a:r>
            <a:r>
              <a:rPr lang="ru-RU" sz="2000" b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of MPD:</a:t>
            </a:r>
          </a:p>
        </p:txBody>
      </p:sp>
    </p:spTree>
    <p:extLst>
      <p:ext uri="{BB962C8B-B14F-4D97-AF65-F5344CB8AC3E}">
        <p14:creationId xmlns:p14="http://schemas.microsoft.com/office/powerpoint/2010/main" val="1369535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21/02/2019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Kekelidze, JINR SC-125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C6A6B-7DAE-D543-9180-0B8DAED66F63}" type="slidenum">
              <a:rPr lang="en-US" smtClean="0"/>
              <a:t>32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2666" y="604504"/>
            <a:ext cx="80941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I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nvolvement of researches from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R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ussian scientific centers to the NICA project is done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in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2018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with the support of </a:t>
            </a:r>
          </a:p>
          <a:p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Russian Fund for Basic Research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en-US" sz="2000" b="1" i="1" dirty="0" smtClean="0">
                <a:solidFill>
                  <a:srgbClr val="FC0011"/>
                </a:solidFill>
                <a:latin typeface="Arial"/>
                <a:cs typeface="Arial"/>
              </a:rPr>
              <a:t>RFBR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)</a:t>
            </a:r>
            <a:endParaRPr lang="en-US" sz="2000" b="1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199" y="2419400"/>
            <a:ext cx="82295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The result of application for the grants dedicated to the theme </a:t>
            </a:r>
          </a:p>
          <a:p>
            <a:r>
              <a:rPr lang="ru-RU" sz="2000" b="1" dirty="0" smtClean="0">
                <a:solidFill>
                  <a:srgbClr val="000090"/>
                </a:solidFill>
                <a:latin typeface="Arial"/>
                <a:cs typeface="Arial"/>
              </a:rPr>
              <a:t>«</a:t>
            </a:r>
            <a:r>
              <a:rPr lang="en-US" sz="2000" b="1" dirty="0">
                <a:solidFill>
                  <a:srgbClr val="000090"/>
                </a:solidFill>
                <a:latin typeface="Arial"/>
                <a:cs typeface="Arial"/>
              </a:rPr>
              <a:t>Basic </a:t>
            </a:r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features </a:t>
            </a:r>
            <a:r>
              <a:rPr lang="en-US" sz="2000" b="1" dirty="0">
                <a:solidFill>
                  <a:srgbClr val="000090"/>
                </a:solidFill>
                <a:latin typeface="Arial"/>
                <a:cs typeface="Arial"/>
              </a:rPr>
              <a:t>and phase transition </a:t>
            </a:r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of </a:t>
            </a:r>
            <a:r>
              <a:rPr lang="en-US" sz="2000" b="1" dirty="0" err="1" smtClean="0">
                <a:solidFill>
                  <a:srgbClr val="000090"/>
                </a:solidFill>
                <a:latin typeface="Arial"/>
                <a:cs typeface="Arial"/>
              </a:rPr>
              <a:t>hadronic</a:t>
            </a:r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 and quark-gluon matter: mega-</a:t>
            </a:r>
            <a:r>
              <a:rPr lang="en-US" sz="2000" b="1" dirty="0" err="1" smtClean="0">
                <a:solidFill>
                  <a:srgbClr val="000090"/>
                </a:solidFill>
                <a:latin typeface="Arial"/>
                <a:cs typeface="Arial"/>
              </a:rPr>
              <a:t>sciense</a:t>
            </a:r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 class set-ups - </a:t>
            </a:r>
            <a:r>
              <a:rPr lang="ru-RU" sz="2000" b="1" dirty="0" smtClean="0">
                <a:solidFill>
                  <a:srgbClr val="000090"/>
                </a:solidFill>
                <a:latin typeface="Arial"/>
                <a:cs typeface="Arial"/>
              </a:rPr>
              <a:t>«</a:t>
            </a:r>
            <a:r>
              <a:rPr lang="ru-RU" sz="2000" b="1" dirty="0" smtClean="0">
                <a:solidFill>
                  <a:srgbClr val="FC0011"/>
                </a:solidFill>
                <a:latin typeface="Arial"/>
                <a:cs typeface="Arial"/>
              </a:rPr>
              <a:t>NICA</a:t>
            </a:r>
            <a:r>
              <a:rPr lang="en-US" sz="2000" b="1" dirty="0" smtClean="0">
                <a:solidFill>
                  <a:srgbClr val="FC0011"/>
                </a:solidFill>
                <a:latin typeface="Arial"/>
                <a:cs typeface="Arial"/>
              </a:rPr>
              <a:t> </a:t>
            </a:r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Complex</a:t>
            </a:r>
            <a:r>
              <a:rPr lang="ru-RU" sz="2000" b="1" dirty="0" smtClean="0">
                <a:solidFill>
                  <a:srgbClr val="000090"/>
                </a:solidFill>
                <a:latin typeface="Arial"/>
                <a:cs typeface="Arial"/>
              </a:rPr>
              <a:t>»:</a:t>
            </a:r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endParaRPr lang="en-US" sz="20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8800" y="4078997"/>
            <a:ext cx="7840134" cy="1015663"/>
          </a:xfrm>
          <a:prstGeom prst="rect">
            <a:avLst/>
          </a:prstGeom>
          <a:solidFill>
            <a:srgbClr val="CBFFFB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r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eceived </a:t>
            </a:r>
            <a:r>
              <a:rPr lang="mr-IN" sz="2000" i="1" dirty="0" smtClean="0">
                <a:solidFill>
                  <a:srgbClr val="000090"/>
                </a:solidFill>
                <a:latin typeface="Arial"/>
                <a:cs typeface="Arial"/>
              </a:rPr>
              <a:t>–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97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applications;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</a:p>
          <a:p>
            <a:pPr marL="342900" indent="-342900">
              <a:buFont typeface="Arial"/>
              <a:buChar char="•"/>
            </a:pPr>
            <a:r>
              <a:rPr lang="ru-RU" sz="2000" b="1" i="1" dirty="0" smtClean="0">
                <a:solidFill>
                  <a:srgbClr val="FC0011"/>
                </a:solidFill>
                <a:latin typeface="Arial"/>
                <a:cs typeface="Arial"/>
              </a:rPr>
              <a:t>36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projects are supported based on the results of expertize,</a:t>
            </a:r>
          </a:p>
          <a:p>
            <a:pPr algn="r"/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281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researches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49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21/02/2019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Kekelidze, JINR SC-125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C6A6B-7DAE-D543-9180-0B8DAED66F63}" type="slidenum">
              <a:rPr lang="en-US" smtClean="0"/>
              <a:t>33</a:t>
            </a:fld>
            <a:endParaRPr lang="en-US"/>
          </a:p>
        </p:txBody>
      </p:sp>
      <p:pic>
        <p:nvPicPr>
          <p:cNvPr id="3" name="Picture 2" descr="Screen Shot 2019-02-05 at 13.52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0966"/>
            <a:ext cx="9144000" cy="525804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6925733" y="2912533"/>
            <a:ext cx="2082800" cy="14562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00567" y="184329"/>
            <a:ext cx="8686800" cy="830997"/>
          </a:xfrm>
          <a:prstGeom prst="rect">
            <a:avLst/>
          </a:prstGeom>
          <a:solidFill>
            <a:srgbClr val="CBFFFB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000090"/>
                </a:solidFill>
                <a:latin typeface="Arial"/>
                <a:cs typeface="Arial"/>
              </a:rPr>
              <a:t>Progress in the works on the </a:t>
            </a:r>
            <a:r>
              <a:rPr lang="en-US" sz="2400" b="1" i="1" dirty="0" smtClean="0">
                <a:solidFill>
                  <a:srgbClr val="FC0011"/>
                </a:solidFill>
                <a:latin typeface="Arial"/>
                <a:cs typeface="Arial"/>
              </a:rPr>
              <a:t>NICA</a:t>
            </a:r>
            <a:r>
              <a:rPr lang="en-US" sz="2400" i="1" dirty="0" smtClean="0">
                <a:solidFill>
                  <a:srgbClr val="000090"/>
                </a:solidFill>
                <a:latin typeface="Arial"/>
                <a:cs typeface="Arial"/>
              </a:rPr>
              <a:t> project in </a:t>
            </a:r>
            <a:r>
              <a:rPr lang="en-US" sz="2400" b="1" i="1" dirty="0" smtClean="0">
                <a:solidFill>
                  <a:srgbClr val="000090"/>
                </a:solidFill>
                <a:latin typeface="Arial"/>
                <a:cs typeface="Arial"/>
              </a:rPr>
              <a:t>2014 </a:t>
            </a:r>
            <a:r>
              <a:rPr lang="mr-IN" sz="2400" b="1" i="1" dirty="0" smtClean="0">
                <a:solidFill>
                  <a:srgbClr val="000090"/>
                </a:solidFill>
                <a:latin typeface="Arial"/>
                <a:cs typeface="Arial"/>
              </a:rPr>
              <a:t>–</a:t>
            </a:r>
            <a:r>
              <a:rPr lang="en-US" sz="2400" b="1" i="1" dirty="0" smtClean="0">
                <a:solidFill>
                  <a:srgbClr val="000090"/>
                </a:solidFill>
                <a:latin typeface="Arial"/>
                <a:cs typeface="Arial"/>
              </a:rPr>
              <a:t> 2018 </a:t>
            </a:r>
            <a:r>
              <a:rPr lang="en-US" sz="2400" i="1" dirty="0" smtClean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en-US" sz="2400" b="1" i="1" dirty="0" smtClean="0">
                <a:solidFill>
                  <a:srgbClr val="000090"/>
                </a:solidFill>
                <a:latin typeface="Arial"/>
                <a:cs typeface="Arial"/>
              </a:rPr>
              <a:t>EVM</a:t>
            </a:r>
            <a:r>
              <a:rPr lang="en-US" sz="2400" i="1" dirty="0" smtClean="0">
                <a:solidFill>
                  <a:srgbClr val="000090"/>
                </a:solidFill>
                <a:latin typeface="Arial"/>
                <a:cs typeface="Arial"/>
              </a:rPr>
              <a:t> diagram)</a:t>
            </a:r>
          </a:p>
        </p:txBody>
      </p:sp>
    </p:spTree>
    <p:extLst>
      <p:ext uri="{BB962C8B-B14F-4D97-AF65-F5344CB8AC3E}">
        <p14:creationId xmlns:p14="http://schemas.microsoft.com/office/powerpoint/2010/main" val="1107521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21 февраля 2019 г.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В.Кекелидзе,   НС NICA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9022-01D7-4F69-AB99-9E90D10D0B26}" type="slidenum">
              <a:rPr lang="ru-RU" smtClean="0"/>
              <a:t>34</a:t>
            </a:fld>
            <a:endParaRPr lang="ru-R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688"/>
            <a:ext cx="9144000" cy="60071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400" y="101600"/>
            <a:ext cx="90551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“There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is never a big deal without big difficulties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.” 					Voltaire</a:t>
            </a:r>
            <a:endParaRPr lang="ru-RU" sz="20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2041" y="4576438"/>
            <a:ext cx="1980205" cy="523220"/>
          </a:xfrm>
          <a:prstGeom prst="rect">
            <a:avLst/>
          </a:prstGeom>
          <a:solidFill>
            <a:srgbClr val="FFF7E5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  <a:latin typeface="Arial"/>
                <a:cs typeface="Arial"/>
              </a:rPr>
              <a:t>Thank you</a:t>
            </a:r>
            <a:endParaRPr lang="en-US" sz="28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4289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21/02/2019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Kekelidze, JINR SC-125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C6A6B-7DAE-D543-9180-0B8DAED66F63}" type="slidenum">
              <a:rPr lang="en-US" smtClean="0"/>
              <a:t>4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345666" y="834597"/>
            <a:ext cx="2681593" cy="461665"/>
          </a:xfrm>
          <a:prstGeom prst="rect">
            <a:avLst/>
          </a:prstGeom>
          <a:solidFill>
            <a:srgbClr val="CBFFFB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Major </a:t>
            </a:r>
            <a:r>
              <a:rPr lang="en-US" sz="2400" b="1" dirty="0" err="1" smtClean="0">
                <a:solidFill>
                  <a:srgbClr val="000090"/>
                </a:solidFill>
                <a:latin typeface="Arial"/>
                <a:cs typeface="Arial"/>
              </a:rPr>
              <a:t>Mailstones</a:t>
            </a:r>
            <a:endParaRPr lang="en-US" sz="2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693" y="225334"/>
            <a:ext cx="2588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Agreement</a:t>
            </a:r>
            <a:endParaRPr lang="ru-RU" sz="2000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Addendum</a:t>
            </a:r>
            <a:r>
              <a:rPr lang="ru-RU" sz="2000" dirty="0" smtClean="0">
                <a:solidFill>
                  <a:srgbClr val="000090"/>
                </a:solidFill>
                <a:latin typeface="Arial"/>
                <a:cs typeface="Arial"/>
              </a:rPr>
              <a:t> №1</a:t>
            </a:r>
          </a:p>
          <a:p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Chapter</a:t>
            </a:r>
            <a:r>
              <a:rPr lang="ru-RU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III</a:t>
            </a:r>
            <a:endParaRPr lang="en-US" sz="2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0610" y="1538421"/>
            <a:ext cx="8354721" cy="4401205"/>
          </a:xfrm>
          <a:prstGeom prst="rect">
            <a:avLst/>
          </a:prstGeom>
          <a:solidFill>
            <a:srgbClr val="FFF7E5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Start of BM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@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N experiment	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				- 2017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endParaRPr lang="ru-RU" sz="2000" b="1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	</a:t>
            </a: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Start-up configuration</a:t>
            </a:r>
          </a:p>
          <a:p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    of accelerator complex - </a:t>
            </a:r>
            <a:r>
              <a:rPr lang="en-US" sz="2000" b="1" i="1" dirty="0" smtClean="0">
                <a:solidFill>
                  <a:srgbClr val="FC0011"/>
                </a:solidFill>
                <a:latin typeface="Arial"/>
                <a:cs typeface="Arial"/>
              </a:rPr>
              <a:t>Booster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 </a:t>
            </a:r>
            <a:r>
              <a:rPr lang="ru-RU" sz="2000" b="1" dirty="0" smtClean="0">
                <a:solidFill>
                  <a:srgbClr val="000090"/>
                </a:solidFill>
                <a:latin typeface="Arial"/>
                <a:cs typeface="Arial"/>
              </a:rPr>
              <a:t>		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- 2019			</a:t>
            </a:r>
          </a:p>
          <a:p>
            <a:endParaRPr lang="en-US" sz="2000" b="1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Put in operation  MPD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			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		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	- 2020			</a:t>
            </a:r>
            <a:endParaRPr lang="ru-RU" sz="2000" b="1" i="1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endParaRPr lang="ru-RU" sz="2000" b="1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Start of MPD experiment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				- 2021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			</a:t>
            </a:r>
            <a:endParaRPr lang="ru-RU" sz="2000" b="1" i="1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ru-RU" sz="2000" b="1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Center NICA &amp; computer complex 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		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     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- 2021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			</a:t>
            </a:r>
            <a:endParaRPr lang="ru-RU" sz="2000" b="1" i="1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endParaRPr lang="ru-RU" sz="2000" b="1" i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На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start of SPD construction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				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- 2020</a:t>
            </a:r>
            <a:endParaRPr lang="en-US" sz="2000" b="1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000" b="1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Infrastructure for applied research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		- 2020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endParaRPr lang="ru-RU" sz="2000" b="1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8025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 descr="LHEAC"/>
          <p:cNvPicPr>
            <a:picLocks noChangeAspect="1" noChangeArrowheads="1"/>
          </p:cNvPicPr>
          <p:nvPr/>
        </p:nvPicPr>
        <p:blipFill>
          <a:blip r:embed="rId3"/>
          <a:srcRect l="2283" r="2283"/>
          <a:stretch>
            <a:fillRect/>
          </a:stretch>
        </p:blipFill>
        <p:spPr bwMode="auto">
          <a:xfrm>
            <a:off x="35496" y="116632"/>
            <a:ext cx="7586365" cy="460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2" descr="C:\Users\Yury\Documents\Suzdal\BM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404664"/>
            <a:ext cx="2936304" cy="1831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3" name="Text Box 21"/>
          <p:cNvSpPr txBox="1">
            <a:spLocks noChangeArrowheads="1"/>
          </p:cNvSpPr>
          <p:nvPr/>
        </p:nvSpPr>
        <p:spPr bwMode="auto">
          <a:xfrm>
            <a:off x="5343525" y="-439738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100354" name="Date Placeholder 4"/>
          <p:cNvSpPr>
            <a:spLocks noGrp="1"/>
          </p:cNvSpPr>
          <p:nvPr>
            <p:ph type="dt" sz="quarter" idx="10"/>
          </p:nvPr>
        </p:nvSpPr>
        <p:spPr>
          <a:xfrm>
            <a:off x="457200" y="63214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/>
              <a:t>21/02/2019</a:t>
            </a:r>
            <a:endParaRPr lang="ru-RU" sz="1400"/>
          </a:p>
        </p:txBody>
      </p:sp>
      <p:sp>
        <p:nvSpPr>
          <p:cNvPr id="10035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7200" y="63214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EB9C10-CDBA-F24F-86A9-69F017C65F8E}" type="slidenum">
              <a:rPr lang="ru-RU" sz="1400"/>
              <a:pPr eaLnBrk="1" hangingPunct="1"/>
              <a:t>5</a:t>
            </a:fld>
            <a:endParaRPr lang="ru-RU" sz="1400"/>
          </a:p>
        </p:txBody>
      </p:sp>
      <p:sp>
        <p:nvSpPr>
          <p:cNvPr id="100356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946400" y="6321425"/>
            <a:ext cx="32258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/>
              <a:t>V. Kekelidze, JINR SC-125 </a:t>
            </a:r>
            <a:endParaRPr lang="ru-RU" sz="1400"/>
          </a:p>
        </p:txBody>
      </p:sp>
      <p:pic>
        <p:nvPicPr>
          <p:cNvPr id="17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3" y="44624"/>
            <a:ext cx="1019175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0358" name="Picture 2" descr="C:\Users\Yury\Documents\Suzdal\BMN_schem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567112"/>
            <a:ext cx="6921500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26424" y="4659312"/>
            <a:ext cx="203200" cy="609600"/>
          </a:xfrm>
          <a:prstGeom prst="rect">
            <a:avLst/>
          </a:prstGeom>
          <a:solidFill>
            <a:srgbClr val="F9535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813724" y="5497512"/>
            <a:ext cx="203200" cy="609600"/>
          </a:xfrm>
          <a:prstGeom prst="rect">
            <a:avLst/>
          </a:prstGeom>
          <a:solidFill>
            <a:srgbClr val="F9535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801024" y="4100512"/>
            <a:ext cx="629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ECal</a:t>
            </a:r>
            <a:endParaRPr lang="en-US" sz="16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902624" y="4430712"/>
            <a:ext cx="139700" cy="266700"/>
          </a:xfrm>
          <a:prstGeom prst="straightConnector1">
            <a:avLst/>
          </a:prstGeom>
          <a:ln w="19050" cmpd="sng">
            <a:solidFill>
              <a:schemeClr val="tx1">
                <a:lumMod val="95000"/>
                <a:lumOff val="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1955234" y="55563"/>
            <a:ext cx="5131934" cy="461665"/>
          </a:xfrm>
          <a:prstGeom prst="rect">
            <a:avLst/>
          </a:prstGeom>
          <a:solidFill>
            <a:srgbClr val="EEF3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 smtClean="0">
                <a:solidFill>
                  <a:srgbClr val="FF0000"/>
                </a:solidFill>
              </a:rPr>
              <a:t>B</a:t>
            </a:r>
            <a:r>
              <a:rPr lang="en-US" sz="2400" b="1" dirty="0" smtClean="0">
                <a:solidFill>
                  <a:srgbClr val="000090"/>
                </a:solidFill>
              </a:rPr>
              <a:t>aryonic </a:t>
            </a:r>
            <a:r>
              <a:rPr lang="en-US" sz="2400" b="1" dirty="0">
                <a:solidFill>
                  <a:srgbClr val="FF0000"/>
                </a:solidFill>
              </a:rPr>
              <a:t>M</a:t>
            </a:r>
            <a:r>
              <a:rPr lang="en-US" sz="2400" b="1" dirty="0">
                <a:solidFill>
                  <a:srgbClr val="000090"/>
                </a:solidFill>
              </a:rPr>
              <a:t>atter at </a:t>
            </a:r>
            <a:r>
              <a:rPr lang="en-US" sz="2400" b="1" dirty="0" err="1">
                <a:solidFill>
                  <a:srgbClr val="FF0000"/>
                </a:solidFill>
              </a:rPr>
              <a:t>N</a:t>
            </a:r>
            <a:r>
              <a:rPr lang="en-US" sz="2400" b="1" dirty="0" err="1">
                <a:solidFill>
                  <a:srgbClr val="000090"/>
                </a:solidFill>
              </a:rPr>
              <a:t>uclotron</a:t>
            </a:r>
            <a:r>
              <a:rPr lang="en-US" sz="2400" b="1" dirty="0">
                <a:solidFill>
                  <a:srgbClr val="000090"/>
                </a:solidFill>
              </a:rPr>
              <a:t> (</a:t>
            </a:r>
            <a:r>
              <a:rPr lang="en-US" sz="2400" b="1" dirty="0">
                <a:solidFill>
                  <a:srgbClr val="FF0000"/>
                </a:solidFill>
              </a:rPr>
              <a:t>BM@N</a:t>
            </a:r>
            <a:r>
              <a:rPr lang="en-US" sz="2400" b="1" dirty="0" smtClean="0">
                <a:solidFill>
                  <a:srgbClr val="000090"/>
                </a:solidFill>
              </a:rPr>
              <a:t>)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100360" name="Rectangle 2"/>
          <p:cNvSpPr>
            <a:spLocks noChangeArrowheads="1"/>
          </p:cNvSpPr>
          <p:nvPr/>
        </p:nvSpPr>
        <p:spPr bwMode="auto">
          <a:xfrm>
            <a:off x="4213499" y="3407791"/>
            <a:ext cx="3408362" cy="354012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2000" dirty="0">
                <a:solidFill>
                  <a:schemeClr val="bg1"/>
                </a:solidFill>
              </a:rPr>
              <a:t>       </a:t>
            </a:r>
            <a:r>
              <a:rPr lang="en-US" sz="2000" b="1" dirty="0">
                <a:solidFill>
                  <a:schemeClr val="bg1"/>
                </a:solidFill>
              </a:rPr>
              <a:t>BM@N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i="1" dirty="0">
                <a:solidFill>
                  <a:schemeClr val="bg1"/>
                </a:solidFill>
              </a:rPr>
              <a:t>schematic view</a:t>
            </a:r>
            <a:endParaRPr lang="en-GB" sz="2000" i="1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375400" y="2235848"/>
            <a:ext cx="711768" cy="710552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167507" y="1084078"/>
            <a:ext cx="8712968" cy="4647426"/>
            <a:chOff x="365775" y="836712"/>
            <a:chExt cx="8712968" cy="4647426"/>
          </a:xfrm>
        </p:grpSpPr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>
              <a:off x="365775" y="836712"/>
              <a:ext cx="8712968" cy="4647426"/>
            </a:xfrm>
            <a:prstGeom prst="rect">
              <a:avLst/>
            </a:prstGeom>
            <a:solidFill>
              <a:srgbClr val="AAF3FF"/>
            </a:solidFill>
            <a:ln w="285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400" b="1" dirty="0" smtClean="0">
                  <a:solidFill>
                    <a:srgbClr val="000090"/>
                  </a:solidFill>
                  <a:latin typeface="Arial"/>
                  <a:cs typeface="Arial"/>
                </a:rPr>
                <a:t>Fulfillment</a:t>
              </a:r>
              <a:r>
                <a:rPr lang="ru-RU" sz="2400" b="1" dirty="0" smtClean="0">
                  <a:solidFill>
                    <a:srgbClr val="000090"/>
                  </a:solidFill>
                  <a:latin typeface="Arial"/>
                  <a:cs typeface="Arial"/>
                </a:rPr>
                <a:t>:			</a:t>
              </a:r>
              <a:r>
                <a:rPr lang="ru-RU" sz="24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60</a:t>
              </a:r>
              <a:r>
                <a:rPr lang="en-US" sz="2400" b="1" dirty="0" smtClean="0">
                  <a:solidFill>
                    <a:srgbClr val="000090"/>
                  </a:solidFill>
                  <a:latin typeface="Arial"/>
                  <a:cs typeface="Arial"/>
                </a:rPr>
                <a:t>% </a:t>
              </a:r>
              <a:r>
                <a:rPr lang="ru-RU" sz="2400" i="1" dirty="0" smtClean="0">
                  <a:solidFill>
                    <a:srgbClr val="000090"/>
                  </a:solidFill>
                  <a:latin typeface="Arial"/>
                  <a:cs typeface="Arial"/>
                </a:rPr>
                <a:t>(</a:t>
              </a:r>
              <a:r>
                <a:rPr lang="en-US" sz="2400" i="1" dirty="0" smtClean="0">
                  <a:solidFill>
                    <a:srgbClr val="000090"/>
                  </a:solidFill>
                  <a:latin typeface="Arial"/>
                  <a:cs typeface="Arial"/>
                </a:rPr>
                <a:t>of basic configuration</a:t>
              </a:r>
              <a:r>
                <a:rPr lang="ru-RU" sz="2400" i="1" dirty="0" smtClean="0">
                  <a:solidFill>
                    <a:srgbClr val="000090"/>
                  </a:solidFill>
                  <a:latin typeface="Arial"/>
                  <a:cs typeface="Arial"/>
                </a:rPr>
                <a:t>)</a:t>
              </a:r>
            </a:p>
            <a:p>
              <a:pPr>
                <a:defRPr/>
              </a:pPr>
              <a:r>
                <a:rPr lang="en-US" sz="2000" b="1" i="1" dirty="0" smtClean="0">
                  <a:solidFill>
                    <a:srgbClr val="000090"/>
                  </a:solidFill>
                  <a:latin typeface="Arial"/>
                  <a:cs typeface="Arial"/>
                </a:rPr>
                <a:t>				</a:t>
              </a:r>
            </a:p>
            <a:p>
              <a:pPr>
                <a:defRPr/>
              </a:pPr>
              <a:endParaRPr lang="ru-RU" sz="2000" b="1" i="1" dirty="0" smtClean="0">
                <a:solidFill>
                  <a:srgbClr val="000090"/>
                </a:solidFill>
                <a:latin typeface="Arial"/>
                <a:cs typeface="Arial"/>
              </a:endParaRPr>
            </a:p>
            <a:p>
              <a:pPr>
                <a:defRPr/>
              </a:pPr>
              <a:r>
                <a:rPr lang="en-US" sz="2400" b="1" u="sng" dirty="0" smtClean="0">
                  <a:solidFill>
                    <a:srgbClr val="000090"/>
                  </a:solidFill>
                  <a:latin typeface="Arial"/>
                  <a:cs typeface="Arial"/>
                </a:rPr>
                <a:t>Start-up configuration is put in operation</a:t>
              </a:r>
              <a:r>
                <a:rPr lang="ru-RU" sz="2400" b="1" dirty="0" smtClean="0">
                  <a:solidFill>
                    <a:srgbClr val="000090"/>
                  </a:solidFill>
                  <a:latin typeface="Arial"/>
                  <a:cs typeface="Arial"/>
                </a:rPr>
                <a:t>:</a:t>
              </a:r>
              <a:endParaRPr lang="en-US" sz="2400" b="1" dirty="0" smtClean="0">
                <a:solidFill>
                  <a:srgbClr val="000090"/>
                </a:solidFill>
                <a:latin typeface="Arial"/>
                <a:cs typeface="Arial"/>
              </a:endParaRPr>
            </a:p>
            <a:p>
              <a:pPr>
                <a:defRPr/>
              </a:pPr>
              <a:endParaRPr lang="ru-RU" sz="2000" b="1" dirty="0" smtClean="0">
                <a:solidFill>
                  <a:srgbClr val="000090"/>
                </a:solidFill>
                <a:latin typeface="Arial"/>
                <a:cs typeface="Arial"/>
              </a:endParaRPr>
            </a:p>
            <a:p>
              <a:pPr>
                <a:defRPr/>
              </a:pPr>
              <a:r>
                <a:rPr lang="ru-RU" sz="2000" i="1" dirty="0" smtClean="0">
                  <a:solidFill>
                    <a:srgbClr val="000090"/>
                  </a:solidFill>
                  <a:latin typeface="Arial"/>
                  <a:cs typeface="Arial"/>
                </a:rPr>
                <a:t>	   </a:t>
              </a:r>
              <a:r>
                <a:rPr lang="en-US" sz="2400" b="1" i="1" dirty="0" smtClean="0">
                  <a:solidFill>
                    <a:srgbClr val="000090"/>
                  </a:solidFill>
                  <a:latin typeface="Arial"/>
                  <a:cs typeface="Arial"/>
                </a:rPr>
                <a:t>December</a:t>
              </a:r>
              <a:r>
                <a:rPr lang="ru-RU" sz="2400" b="1" i="1" dirty="0" smtClean="0">
                  <a:solidFill>
                    <a:srgbClr val="000090"/>
                  </a:solidFill>
                  <a:latin typeface="Arial"/>
                  <a:cs typeface="Arial"/>
                </a:rPr>
                <a:t> 2017 </a:t>
              </a:r>
              <a:r>
                <a:rPr lang="en-US" sz="2400" b="1" i="1" dirty="0" smtClean="0">
                  <a:solidFill>
                    <a:srgbClr val="000090"/>
                  </a:solidFill>
                  <a:latin typeface="Arial"/>
                  <a:cs typeface="Arial"/>
                </a:rPr>
                <a:t>							Readiness</a:t>
              </a:r>
              <a:r>
                <a:rPr lang="ru-RU" sz="2400" b="1" i="1" dirty="0" smtClean="0">
                  <a:solidFill>
                    <a:srgbClr val="000090"/>
                  </a:solidFill>
                  <a:latin typeface="Arial"/>
                  <a:cs typeface="Arial"/>
                </a:rPr>
                <a:t> </a:t>
              </a:r>
              <a:r>
                <a:rPr lang="en-US" sz="2400" b="1" i="1" dirty="0" smtClean="0">
                  <a:solidFill>
                    <a:srgbClr val="000090"/>
                  </a:solidFill>
                  <a:latin typeface="Arial"/>
                  <a:cs typeface="Arial"/>
                </a:rPr>
                <a:t>for</a:t>
              </a:r>
            </a:p>
            <a:p>
              <a:pPr>
                <a:defRPr/>
              </a:pPr>
              <a:r>
                <a:rPr lang="en-US" sz="2400" b="1" i="1" dirty="0" smtClean="0">
                  <a:solidFill>
                    <a:srgbClr val="000090"/>
                  </a:solidFill>
                  <a:latin typeface="Arial"/>
                  <a:cs typeface="Arial"/>
                </a:rPr>
                <a:t>													data taking</a:t>
              </a:r>
              <a:endParaRPr lang="ru-RU" sz="2400" b="1" i="1" dirty="0" smtClean="0">
                <a:solidFill>
                  <a:srgbClr val="000090"/>
                </a:solidFill>
                <a:latin typeface="Arial"/>
                <a:cs typeface="Arial"/>
              </a:endParaRPr>
            </a:p>
            <a:p>
              <a:pPr>
                <a:defRPr/>
              </a:pPr>
              <a:endParaRPr lang="ru-RU" sz="2400" b="1" i="1" dirty="0" smtClean="0">
                <a:solidFill>
                  <a:srgbClr val="000090"/>
                </a:solidFill>
                <a:latin typeface="Arial"/>
                <a:cs typeface="Arial"/>
              </a:endParaRPr>
            </a:p>
            <a:p>
              <a:pPr>
                <a:defRPr/>
              </a:pPr>
              <a:r>
                <a:rPr lang="ru-RU" sz="2400" b="1" i="1" dirty="0" smtClean="0">
                  <a:solidFill>
                    <a:srgbClr val="000090"/>
                  </a:solidFill>
                  <a:latin typeface="Arial"/>
                  <a:cs typeface="Arial"/>
                </a:rPr>
                <a:t>	 9 </a:t>
              </a:r>
              <a:r>
                <a:rPr lang="en-US" sz="2400" i="1" dirty="0" smtClean="0">
                  <a:solidFill>
                    <a:srgbClr val="000090"/>
                  </a:solidFill>
                  <a:latin typeface="Arial"/>
                  <a:cs typeface="Arial"/>
                </a:rPr>
                <a:t>objects with a total sum of  </a:t>
              </a:r>
              <a:r>
                <a:rPr lang="ru-RU" sz="2400" b="1" i="1" dirty="0" smtClean="0">
                  <a:solidFill>
                    <a:srgbClr val="FF1A28"/>
                  </a:solidFill>
                  <a:latin typeface="Arial"/>
                  <a:cs typeface="Arial"/>
                </a:rPr>
                <a:t>492 396 455, 53 </a:t>
              </a:r>
              <a:r>
                <a:rPr lang="en-US" sz="2400" i="1" dirty="0" smtClean="0">
                  <a:solidFill>
                    <a:srgbClr val="000090"/>
                  </a:solidFill>
                  <a:latin typeface="Arial"/>
                  <a:cs typeface="Arial"/>
                </a:rPr>
                <a:t>Rub</a:t>
              </a:r>
            </a:p>
            <a:p>
              <a:pPr>
                <a:defRPr/>
              </a:pPr>
              <a:endParaRPr lang="ru-RU" sz="2400" i="1" dirty="0" smtClean="0">
                <a:solidFill>
                  <a:srgbClr val="FF1A28"/>
                </a:solidFill>
                <a:latin typeface="Arial"/>
                <a:cs typeface="Arial"/>
              </a:endParaRPr>
            </a:p>
            <a:p>
              <a:pPr>
                <a:defRPr/>
              </a:pPr>
              <a:r>
                <a:rPr lang="ru-RU" sz="2400" i="1" dirty="0" smtClean="0">
                  <a:solidFill>
                    <a:srgbClr val="000090"/>
                  </a:solidFill>
                  <a:latin typeface="Arial"/>
                  <a:cs typeface="Arial"/>
                </a:rPr>
                <a:t>      	</a:t>
              </a:r>
              <a:r>
                <a:rPr lang="en-US" sz="2400" b="1" i="1" dirty="0" smtClean="0">
                  <a:solidFill>
                    <a:srgbClr val="000090"/>
                  </a:solidFill>
                  <a:latin typeface="Arial"/>
                  <a:cs typeface="Arial"/>
                </a:rPr>
                <a:t>id #</a:t>
              </a:r>
              <a:r>
                <a:rPr lang="ru-RU" sz="2400" i="1" dirty="0" smtClean="0">
                  <a:solidFill>
                    <a:srgbClr val="000090"/>
                  </a:solidFill>
                  <a:latin typeface="Arial"/>
                  <a:cs typeface="Arial"/>
                </a:rPr>
                <a:t>: </a:t>
              </a:r>
              <a:r>
                <a:rPr lang="en-US" sz="2400" i="1" dirty="0" smtClean="0">
                  <a:solidFill>
                    <a:srgbClr val="000090"/>
                  </a:solidFill>
                  <a:latin typeface="Arial"/>
                  <a:cs typeface="Arial"/>
                </a:rPr>
                <a:t>   </a:t>
              </a:r>
              <a:r>
                <a:rPr lang="en-US" sz="2400" i="1" dirty="0" smtClean="0">
                  <a:solidFill>
                    <a:srgbClr val="000000"/>
                  </a:solidFill>
                  <a:latin typeface="Arial"/>
                  <a:ea typeface="Times New Roman"/>
                  <a:cs typeface="Arial"/>
                </a:rPr>
                <a:t>706970,</a:t>
              </a:r>
              <a:r>
                <a:rPr lang="ru-RU" sz="2400" i="1" dirty="0" smtClean="0">
                  <a:solidFill>
                    <a:srgbClr val="000000"/>
                  </a:solidFill>
                  <a:latin typeface="Arial"/>
                  <a:ea typeface="Times New Roman"/>
                  <a:cs typeface="Arial"/>
                </a:rPr>
                <a:t> </a:t>
              </a:r>
              <a:r>
                <a:rPr lang="is-IS" sz="2400" i="1" dirty="0" smtClean="0">
                  <a:latin typeface="Arial"/>
                  <a:cs typeface="Arial"/>
                </a:rPr>
                <a:t>706976</a:t>
              </a:r>
              <a:r>
                <a:rPr lang="en-US" sz="2400" i="1" dirty="0" smtClean="0">
                  <a:latin typeface="Arial"/>
                  <a:cs typeface="Arial"/>
                </a:rPr>
                <a:t>, </a:t>
              </a:r>
              <a:r>
                <a:rPr lang="en-US" sz="2400" i="1" dirty="0" smtClean="0">
                  <a:solidFill>
                    <a:srgbClr val="000000"/>
                  </a:solidFill>
                  <a:latin typeface="Arial"/>
                  <a:ea typeface="Times New Roman"/>
                  <a:cs typeface="Arial"/>
                </a:rPr>
                <a:t>706979, </a:t>
              </a:r>
              <a:r>
                <a:rPr lang="is-IS" sz="2400" i="1" dirty="0" smtClean="0">
                  <a:latin typeface="Arial"/>
                  <a:cs typeface="Arial"/>
                </a:rPr>
                <a:t>706980, 706982, </a:t>
              </a:r>
            </a:p>
            <a:p>
              <a:pPr>
                <a:defRPr/>
              </a:pPr>
              <a:r>
                <a:rPr lang="is-IS" sz="2400" i="1" dirty="0" smtClean="0">
                  <a:latin typeface="Arial"/>
                  <a:cs typeface="Arial"/>
                </a:rPr>
                <a:t>		706983, 706984, 706986, 706987 </a:t>
              </a:r>
            </a:p>
            <a:p>
              <a:pPr>
                <a:defRPr/>
              </a:pPr>
              <a:endParaRPr lang="ru-RU" sz="2000" b="1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172200" y="2535641"/>
              <a:ext cx="2768600" cy="876342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0474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 descr="LHEAC"/>
          <p:cNvPicPr>
            <a:picLocks noChangeAspect="1" noChangeArrowheads="1"/>
          </p:cNvPicPr>
          <p:nvPr/>
        </p:nvPicPr>
        <p:blipFill>
          <a:blip r:embed="rId3"/>
          <a:srcRect l="2283" r="2283"/>
          <a:stretch>
            <a:fillRect/>
          </a:stretch>
        </p:blipFill>
        <p:spPr bwMode="auto">
          <a:xfrm>
            <a:off x="129075" y="1039053"/>
            <a:ext cx="8654963" cy="525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3" name="Text Box 21"/>
          <p:cNvSpPr txBox="1">
            <a:spLocks noChangeArrowheads="1"/>
          </p:cNvSpPr>
          <p:nvPr/>
        </p:nvSpPr>
        <p:spPr bwMode="auto">
          <a:xfrm>
            <a:off x="5343525" y="-439738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14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21/02/2019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21425"/>
            <a:ext cx="37465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V. Kekelidze, JINR SC-125 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21425"/>
            <a:ext cx="2133600" cy="476250"/>
          </a:xfrm>
        </p:spPr>
        <p:txBody>
          <a:bodyPr anchor="b"/>
          <a:lstStyle/>
          <a:p>
            <a:fld id="{0D407510-CD4E-4320-B1B7-E77576364A88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29" name="Picture 12" descr="C:\Users\Yury\Documents\Suzdal\BM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7100" y="975401"/>
            <a:ext cx="3835400" cy="2391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Arrow Connector 2"/>
          <p:cNvCxnSpPr/>
          <p:nvPr/>
        </p:nvCxnSpPr>
        <p:spPr>
          <a:xfrm>
            <a:off x="7387574" y="3058620"/>
            <a:ext cx="559871" cy="1406419"/>
          </a:xfrm>
          <a:prstGeom prst="straightConnector1">
            <a:avLst/>
          </a:prstGeom>
          <a:ln w="57150" cmpd="sng">
            <a:solidFill>
              <a:srgbClr val="FF0D1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03128" y="5680295"/>
            <a:ext cx="922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</a:rPr>
              <a:t>162 </a:t>
            </a:r>
            <a:r>
              <a:rPr lang="ru-RU" sz="2000" i="1" dirty="0" smtClean="0">
                <a:solidFill>
                  <a:srgbClr val="000090"/>
                </a:solidFill>
              </a:rPr>
              <a:t>м</a:t>
            </a:r>
            <a:endParaRPr lang="en-US" sz="2000" i="1" dirty="0">
              <a:solidFill>
                <a:srgbClr val="000090"/>
              </a:solidFill>
            </a:endParaRPr>
          </a:p>
        </p:txBody>
      </p:sp>
      <p:pic>
        <p:nvPicPr>
          <p:cNvPr id="45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333" y="0"/>
            <a:ext cx="1532667" cy="95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0352" name="TextBox 100351"/>
          <p:cNvSpPr txBox="1"/>
          <p:nvPr/>
        </p:nvSpPr>
        <p:spPr>
          <a:xfrm>
            <a:off x="2116865" y="3432360"/>
            <a:ext cx="1714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000090"/>
                </a:solidFill>
              </a:rPr>
              <a:t>Nuclotron</a:t>
            </a:r>
            <a:endParaRPr lang="en-US" sz="2400" b="1" i="1" dirty="0">
              <a:solidFill>
                <a:srgbClr val="00009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53200" y="5321300"/>
            <a:ext cx="21861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0090"/>
                </a:solidFill>
              </a:rPr>
              <a:t>e</a:t>
            </a:r>
            <a:r>
              <a:rPr lang="en-US" sz="2000" i="1" dirty="0" smtClean="0">
                <a:solidFill>
                  <a:srgbClr val="000090"/>
                </a:solidFill>
              </a:rPr>
              <a:t>xperimental hall</a:t>
            </a:r>
            <a:endParaRPr lang="en-US" sz="2000" i="1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41700" y="1803400"/>
            <a:ext cx="897251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LU-20</a:t>
            </a:r>
            <a:endParaRPr lang="en-US" sz="2000" b="1" dirty="0">
              <a:solidFill>
                <a:srgbClr val="000090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6200" y="1870992"/>
            <a:ext cx="9055100" cy="4948908"/>
            <a:chOff x="76200" y="1870992"/>
            <a:chExt cx="9055100" cy="494890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200" y="1870992"/>
              <a:ext cx="9055100" cy="4948908"/>
            </a:xfrm>
            <a:prstGeom prst="rect">
              <a:avLst/>
            </a:prstGeom>
          </p:spPr>
        </p:pic>
        <p:cxnSp>
          <p:nvCxnSpPr>
            <p:cNvPr id="36" name="Straight Arrow Connector 35"/>
            <p:cNvCxnSpPr/>
            <p:nvPr/>
          </p:nvCxnSpPr>
          <p:spPr>
            <a:xfrm>
              <a:off x="850900" y="5676900"/>
              <a:ext cx="3441700" cy="635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1736261" y="5238234"/>
              <a:ext cx="222373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i="1" baseline="30000" dirty="0" smtClean="0">
                  <a:solidFill>
                    <a:srgbClr val="000090"/>
                  </a:solidFill>
                </a:rPr>
                <a:t>12</a:t>
              </a:r>
              <a:r>
                <a:rPr lang="en-US" sz="2000" i="1" dirty="0" smtClean="0">
                  <a:solidFill>
                    <a:srgbClr val="000090"/>
                  </a:solidFill>
                </a:rPr>
                <a:t>C</a:t>
              </a:r>
              <a:r>
                <a:rPr lang="ru-RU" sz="2000" i="1" dirty="0" smtClean="0">
                  <a:solidFill>
                    <a:srgbClr val="000090"/>
                  </a:solidFill>
                </a:rPr>
                <a:t>   </a:t>
              </a:r>
              <a:r>
                <a:rPr lang="en-US" sz="2000" b="1" i="1" dirty="0" smtClean="0">
                  <a:solidFill>
                    <a:srgbClr val="000090"/>
                  </a:solidFill>
                </a:rPr>
                <a:t>BM@N</a:t>
              </a:r>
              <a:r>
                <a:rPr lang="ru-RU" sz="2000" b="1" i="1" dirty="0" smtClean="0">
                  <a:solidFill>
                    <a:srgbClr val="000090"/>
                  </a:solidFill>
                </a:rPr>
                <a:t> </a:t>
              </a:r>
              <a:r>
                <a:rPr lang="en-US" sz="2000" b="1" i="1" dirty="0" smtClean="0">
                  <a:solidFill>
                    <a:srgbClr val="000090"/>
                  </a:solidFill>
                </a:rPr>
                <a:t>SRC</a:t>
              </a:r>
              <a:endParaRPr lang="en-US" sz="2000" b="1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245100" y="5231884"/>
              <a:ext cx="281399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i="1" baseline="30000" dirty="0" smtClean="0">
                  <a:solidFill>
                    <a:srgbClr val="000090"/>
                  </a:solidFill>
                </a:rPr>
                <a:t>40</a:t>
              </a:r>
              <a:r>
                <a:rPr lang="en-US" sz="2000" i="1" dirty="0" smtClean="0">
                  <a:solidFill>
                    <a:srgbClr val="000090"/>
                  </a:solidFill>
                </a:rPr>
                <a:t>Ar            </a:t>
              </a:r>
              <a:r>
                <a:rPr lang="ru-RU" sz="2000" i="1" baseline="30000" dirty="0" smtClean="0">
                  <a:solidFill>
                    <a:srgbClr val="000090"/>
                  </a:solidFill>
                </a:rPr>
                <a:t>8</a:t>
              </a:r>
              <a:r>
                <a:rPr lang="en-US" sz="2000" i="1" baseline="30000" dirty="0" smtClean="0">
                  <a:solidFill>
                    <a:srgbClr val="000090"/>
                  </a:solidFill>
                </a:rPr>
                <a:t>4</a:t>
              </a:r>
              <a:r>
                <a:rPr lang="en-US" sz="2000" i="1" dirty="0" smtClean="0">
                  <a:solidFill>
                    <a:srgbClr val="000090"/>
                  </a:solidFill>
                </a:rPr>
                <a:t>Kr</a:t>
              </a:r>
              <a:r>
                <a:rPr lang="ru-RU" sz="2000" i="1" dirty="0" smtClean="0">
                  <a:solidFill>
                    <a:srgbClr val="000090"/>
                  </a:solidFill>
                </a:rPr>
                <a:t> </a:t>
              </a:r>
              <a:r>
                <a:rPr lang="en-US" sz="2000" b="1" i="1" dirty="0" smtClean="0">
                  <a:solidFill>
                    <a:srgbClr val="000090"/>
                  </a:solidFill>
                </a:rPr>
                <a:t>BM@N</a:t>
              </a:r>
              <a:endParaRPr lang="en-US" sz="2000" b="1" dirty="0"/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>
              <a:off x="4883150" y="5695950"/>
              <a:ext cx="1485900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6781800" y="5695950"/>
              <a:ext cx="1111250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7594289" y="6184900"/>
              <a:ext cx="6339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90"/>
                  </a:solidFill>
                </a:rPr>
                <a:t>03.04</a:t>
              </a:r>
              <a:endParaRPr lang="en-US" sz="1400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23850" y="2740891"/>
            <a:ext cx="8394700" cy="2453409"/>
            <a:chOff x="577326" y="4163291"/>
            <a:chExt cx="7734300" cy="2146379"/>
          </a:xfrm>
        </p:grpSpPr>
        <p:grpSp>
          <p:nvGrpSpPr>
            <p:cNvPr id="43" name="Group 42"/>
            <p:cNvGrpSpPr/>
            <p:nvPr/>
          </p:nvGrpSpPr>
          <p:grpSpPr>
            <a:xfrm>
              <a:off x="577326" y="4163291"/>
              <a:ext cx="7734300" cy="2146379"/>
              <a:chOff x="894826" y="3071091"/>
              <a:chExt cx="7734300" cy="2146379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894826" y="3071091"/>
                <a:ext cx="7734300" cy="2146379"/>
                <a:chOff x="894826" y="3071091"/>
                <a:chExt cx="7734300" cy="2146379"/>
              </a:xfrm>
            </p:grpSpPr>
            <p:pic>
              <p:nvPicPr>
                <p:cNvPr id="48" name="Picture 47" descr="Screen Shot 2018-03-30 at 09.42.59.png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4826" y="3071091"/>
                  <a:ext cx="7734300" cy="2112818"/>
                </a:xfrm>
                <a:prstGeom prst="rect">
                  <a:avLst/>
                </a:prstGeom>
              </p:spPr>
            </p:pic>
            <p:sp>
              <p:nvSpPr>
                <p:cNvPr id="49" name="TextBox 48"/>
                <p:cNvSpPr txBox="1"/>
                <p:nvPr/>
              </p:nvSpPr>
              <p:spPr>
                <a:xfrm>
                  <a:off x="1147234" y="4868332"/>
                  <a:ext cx="46990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</a:rPr>
                    <a:t>0,5</a:t>
                  </a:r>
                  <a:endParaRPr lang="en-US" sz="16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2302934" y="4870450"/>
                  <a:ext cx="46990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</a:rPr>
                    <a:t>1,0</a:t>
                  </a:r>
                  <a:endParaRPr lang="en-US" sz="16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3418417" y="4866216"/>
                  <a:ext cx="46990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</a:rPr>
                    <a:t>1,5</a:t>
                  </a:r>
                  <a:endParaRPr lang="en-US" sz="16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4633384" y="4870449"/>
                  <a:ext cx="46990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</a:rPr>
                    <a:t>2,0</a:t>
                  </a:r>
                  <a:endParaRPr lang="en-US" sz="16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5780617" y="4878916"/>
                  <a:ext cx="46990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</a:rPr>
                    <a:t>2,5</a:t>
                  </a:r>
                  <a:endParaRPr lang="en-US" sz="16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6987117" y="4872566"/>
                  <a:ext cx="46990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</a:rPr>
                    <a:t>3,0</a:t>
                  </a:r>
                  <a:endParaRPr lang="en-US" sz="16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3073400" y="4042833"/>
                  <a:ext cx="67653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FFFF"/>
                      </a:solidFill>
                    </a:rPr>
                    <a:t>Kr</a:t>
                  </a:r>
                  <a:r>
                    <a:rPr lang="en-US" baseline="30000" dirty="0">
                      <a:solidFill>
                        <a:srgbClr val="FFFFFF"/>
                      </a:solidFill>
                    </a:rPr>
                    <a:t>2</a:t>
                  </a:r>
                  <a:r>
                    <a:rPr lang="ru-RU" baseline="30000" dirty="0" smtClean="0">
                      <a:solidFill>
                        <a:srgbClr val="FFFFFF"/>
                      </a:solidFill>
                    </a:rPr>
                    <a:t>6</a:t>
                  </a:r>
                  <a:r>
                    <a:rPr lang="en-US" baseline="30000" dirty="0" smtClean="0">
                      <a:solidFill>
                        <a:srgbClr val="FFFFFF"/>
                      </a:solidFill>
                    </a:rPr>
                    <a:t>+</a:t>
                  </a:r>
                  <a:endParaRPr lang="en-US" baseline="30000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47" name="TextBox 46"/>
              <p:cNvSpPr txBox="1"/>
              <p:nvPr/>
            </p:nvSpPr>
            <p:spPr>
              <a:xfrm>
                <a:off x="944034" y="3172882"/>
                <a:ext cx="121159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dirty="0" smtClean="0">
                    <a:solidFill>
                      <a:schemeClr val="bg1"/>
                    </a:solidFill>
                  </a:rPr>
                  <a:t>30/03/2018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7666567" y="5964766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304800" y="152400"/>
            <a:ext cx="4184142" cy="461665"/>
          </a:xfrm>
          <a:prstGeom prst="rect">
            <a:avLst/>
          </a:prstGeom>
          <a:solidFill>
            <a:srgbClr val="A0FFF6"/>
          </a:solidFill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0090"/>
                </a:solidFill>
              </a:rPr>
              <a:t> </a:t>
            </a:r>
            <a:r>
              <a:rPr lang="en-US" sz="2400" dirty="0" smtClean="0">
                <a:solidFill>
                  <a:srgbClr val="000090"/>
                </a:solidFill>
              </a:rPr>
              <a:t>Run</a:t>
            </a:r>
            <a:r>
              <a:rPr lang="ru-RU" sz="2400" dirty="0" smtClean="0">
                <a:solidFill>
                  <a:srgbClr val="000090"/>
                </a:solidFill>
              </a:rPr>
              <a:t> №</a:t>
            </a:r>
            <a:r>
              <a:rPr lang="ru-RU" sz="2400" b="1" dirty="0" smtClean="0">
                <a:solidFill>
                  <a:srgbClr val="000090"/>
                </a:solidFill>
              </a:rPr>
              <a:t>55: </a:t>
            </a:r>
            <a:r>
              <a:rPr lang="en-US" sz="2400" i="1" dirty="0" smtClean="0">
                <a:solidFill>
                  <a:srgbClr val="000090"/>
                </a:solidFill>
              </a:rPr>
              <a:t>March-April </a:t>
            </a:r>
            <a:r>
              <a:rPr lang="ru-RU" sz="2400" b="1" i="1" dirty="0" smtClean="0">
                <a:solidFill>
                  <a:srgbClr val="000090"/>
                </a:solidFill>
              </a:rPr>
              <a:t>2018 </a:t>
            </a:r>
            <a:endParaRPr lang="en-US" sz="2400" b="1" i="1" dirty="0">
              <a:solidFill>
                <a:srgbClr val="000090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20338" y="767834"/>
            <a:ext cx="3602362" cy="163121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342900" indent="-342900">
              <a:buClr>
                <a:srgbClr val="FF0D1A"/>
              </a:buClr>
              <a:buFont typeface="Wingdings" charset="2"/>
              <a:buChar char="Ø"/>
            </a:pPr>
            <a:r>
              <a:rPr lang="en-US" sz="2000" b="1" i="1" dirty="0">
                <a:solidFill>
                  <a:srgbClr val="000090"/>
                </a:solidFill>
              </a:rPr>
              <a:t>t</a:t>
            </a:r>
            <a:r>
              <a:rPr lang="en-US" sz="2000" b="1" i="1" dirty="0" smtClean="0">
                <a:solidFill>
                  <a:srgbClr val="000090"/>
                </a:solidFill>
              </a:rPr>
              <a:t>he first physics run of BM@N</a:t>
            </a:r>
          </a:p>
          <a:p>
            <a:pPr algn="r">
              <a:buClr>
                <a:srgbClr val="FF0D1A"/>
              </a:buClr>
            </a:pPr>
            <a:endParaRPr lang="ru-RU" sz="2000" b="1" i="1" dirty="0" smtClean="0">
              <a:solidFill>
                <a:srgbClr val="000090"/>
              </a:solidFill>
            </a:endParaRPr>
          </a:p>
          <a:p>
            <a:pPr marL="342900" indent="-342900">
              <a:buClr>
                <a:srgbClr val="FF0D1A"/>
              </a:buClr>
              <a:buFont typeface="Wingdings" charset="2"/>
              <a:buChar char="Ø"/>
            </a:pPr>
            <a:r>
              <a:rPr lang="en-US" sz="2000" b="1" i="1" dirty="0">
                <a:solidFill>
                  <a:srgbClr val="000090"/>
                </a:solidFill>
              </a:rPr>
              <a:t>s</a:t>
            </a:r>
            <a:r>
              <a:rPr lang="en-US" sz="2000" b="1" i="1" dirty="0" smtClean="0">
                <a:solidFill>
                  <a:srgbClr val="000090"/>
                </a:solidFill>
              </a:rPr>
              <a:t>tart of experiment</a:t>
            </a:r>
          </a:p>
          <a:p>
            <a:pPr>
              <a:buClr>
                <a:srgbClr val="FF0D1A"/>
              </a:buClr>
            </a:pPr>
            <a:r>
              <a:rPr lang="en-US" sz="2000" b="1" i="1" dirty="0" smtClean="0">
                <a:solidFill>
                  <a:srgbClr val="000090"/>
                </a:solidFill>
              </a:rPr>
              <a:t>BM@N SRC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96850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Screen Shot 2018-07-01 at 16.40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943" y="385937"/>
            <a:ext cx="4307457" cy="3246263"/>
          </a:xfrm>
          <a:prstGeom prst="rect">
            <a:avLst/>
          </a:prstGeom>
        </p:spPr>
      </p:pic>
      <p:pic>
        <p:nvPicPr>
          <p:cNvPr id="34" name="Picture 3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000" y="3896356"/>
            <a:ext cx="4826000" cy="276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9" descr="DSC_389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552493"/>
            <a:ext cx="4152900" cy="31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3" name="Text Box 21"/>
          <p:cNvSpPr txBox="1">
            <a:spLocks noChangeArrowheads="1"/>
          </p:cNvSpPr>
          <p:nvPr/>
        </p:nvSpPr>
        <p:spPr bwMode="auto">
          <a:xfrm>
            <a:off x="5343525" y="-439738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pic>
        <p:nvPicPr>
          <p:cNvPr id="17" name="Picture 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3" y="44624"/>
            <a:ext cx="1019175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1917700" y="102891"/>
            <a:ext cx="5727700" cy="461665"/>
          </a:xfrm>
          <a:prstGeom prst="rect">
            <a:avLst/>
          </a:prstGeom>
          <a:solidFill>
            <a:srgbClr val="EEF3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 smtClean="0">
                <a:solidFill>
                  <a:srgbClr val="FF0000"/>
                </a:solidFill>
              </a:rPr>
              <a:t>B</a:t>
            </a:r>
            <a:r>
              <a:rPr lang="en-US" sz="2400" b="1" dirty="0" smtClean="0">
                <a:solidFill>
                  <a:srgbClr val="000090"/>
                </a:solidFill>
              </a:rPr>
              <a:t>aryonic </a:t>
            </a:r>
            <a:r>
              <a:rPr lang="en-US" sz="2400" b="1" dirty="0">
                <a:solidFill>
                  <a:srgbClr val="FF0000"/>
                </a:solidFill>
              </a:rPr>
              <a:t>M</a:t>
            </a:r>
            <a:r>
              <a:rPr lang="en-US" sz="2400" b="1" dirty="0">
                <a:solidFill>
                  <a:srgbClr val="000090"/>
                </a:solidFill>
              </a:rPr>
              <a:t>atter at </a:t>
            </a:r>
            <a:r>
              <a:rPr lang="en-US" sz="2400" b="1" dirty="0" err="1">
                <a:solidFill>
                  <a:srgbClr val="FF0000"/>
                </a:solidFill>
              </a:rPr>
              <a:t>N</a:t>
            </a:r>
            <a:r>
              <a:rPr lang="en-US" sz="2400" b="1" dirty="0" err="1">
                <a:solidFill>
                  <a:srgbClr val="000090"/>
                </a:solidFill>
              </a:rPr>
              <a:t>uclotron</a:t>
            </a:r>
            <a:r>
              <a:rPr lang="en-US" sz="2400" b="1" dirty="0">
                <a:solidFill>
                  <a:srgbClr val="000090"/>
                </a:solidFill>
              </a:rPr>
              <a:t> (</a:t>
            </a:r>
            <a:r>
              <a:rPr lang="en-US" sz="2400" b="1" dirty="0">
                <a:solidFill>
                  <a:srgbClr val="FF0000"/>
                </a:solidFill>
              </a:rPr>
              <a:t>BM@N</a:t>
            </a:r>
            <a:r>
              <a:rPr lang="en-US" sz="2400" b="1" dirty="0" smtClean="0">
                <a:solidFill>
                  <a:srgbClr val="000090"/>
                </a:solidFill>
              </a:rPr>
              <a:t>)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14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21/02/2019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21425"/>
            <a:ext cx="37465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V. Kekelidze, JINR SC-125 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21425"/>
            <a:ext cx="2133600" cy="476250"/>
          </a:xfrm>
        </p:spPr>
        <p:txBody>
          <a:bodyPr anchor="b"/>
          <a:lstStyle/>
          <a:p>
            <a:fld id="{0D407510-CD4E-4320-B1B7-E77576364A88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9601200" y="3568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775200" y="2983924"/>
            <a:ext cx="4000500" cy="923330"/>
          </a:xfrm>
          <a:prstGeom prst="rect">
            <a:avLst/>
          </a:prstGeom>
          <a:solidFill>
            <a:srgbClr val="FFF6DB"/>
          </a:solidFill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rgbClr val="000090"/>
                </a:solidFill>
                <a:latin typeface="Arial"/>
              </a:rPr>
              <a:t>time resolution:         T0  ~</a:t>
            </a:r>
            <a:r>
              <a:rPr lang="en-US" i="1" dirty="0">
                <a:solidFill>
                  <a:srgbClr val="000090"/>
                </a:solidFill>
                <a:latin typeface="Arial"/>
              </a:rPr>
              <a:t>43 </a:t>
            </a:r>
            <a:r>
              <a:rPr lang="en-US" i="1" dirty="0" err="1">
                <a:solidFill>
                  <a:srgbClr val="000090"/>
                </a:solidFill>
                <a:latin typeface="Arial"/>
              </a:rPr>
              <a:t>ps</a:t>
            </a:r>
            <a:endParaRPr lang="en-US" i="1" dirty="0">
              <a:solidFill>
                <a:srgbClr val="000090"/>
              </a:solidFill>
              <a:latin typeface="Arial"/>
            </a:endParaRPr>
          </a:p>
          <a:p>
            <a:pPr algn="r"/>
            <a:r>
              <a:rPr lang="en-US" i="1" dirty="0" smtClean="0">
                <a:solidFill>
                  <a:srgbClr val="000090"/>
                </a:solidFill>
                <a:latin typeface="Arial"/>
              </a:rPr>
              <a:t>•  ToF-700  ~65 </a:t>
            </a:r>
            <a:r>
              <a:rPr lang="en-US" i="1" dirty="0" err="1" smtClean="0">
                <a:solidFill>
                  <a:srgbClr val="000090"/>
                </a:solidFill>
                <a:latin typeface="Arial"/>
              </a:rPr>
              <a:t>ps</a:t>
            </a:r>
            <a:endParaRPr lang="en-US" i="1" dirty="0" smtClean="0">
              <a:solidFill>
                <a:srgbClr val="000090"/>
              </a:solidFill>
              <a:latin typeface="Arial"/>
            </a:endParaRPr>
          </a:p>
          <a:p>
            <a:pPr algn="r"/>
            <a:r>
              <a:rPr lang="en-US" i="1" dirty="0" smtClean="0">
                <a:solidFill>
                  <a:srgbClr val="000090"/>
                </a:solidFill>
                <a:latin typeface="Arial"/>
              </a:rPr>
              <a:t>•  ToF-400  ~53 </a:t>
            </a:r>
            <a:r>
              <a:rPr lang="en-US" i="1" dirty="0" err="1" smtClean="0">
                <a:solidFill>
                  <a:srgbClr val="000090"/>
                </a:solidFill>
                <a:latin typeface="Arial"/>
              </a:rPr>
              <a:t>ps</a:t>
            </a:r>
            <a:endParaRPr lang="en-US" i="1" dirty="0">
              <a:solidFill>
                <a:srgbClr val="000090"/>
              </a:solidFill>
              <a:effectLst/>
              <a:latin typeface="Arial"/>
            </a:endParaRPr>
          </a:p>
        </p:txBody>
      </p:sp>
      <p:pic>
        <p:nvPicPr>
          <p:cNvPr id="24" name="Picture 23" descr="Screen Shot 2018-07-01 at 16.34.5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1" y="3771076"/>
            <a:ext cx="4234390" cy="26932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87537" y="4419600"/>
            <a:ext cx="22065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0090"/>
                </a:solidFill>
              </a:rPr>
              <a:t>m</a:t>
            </a:r>
            <a:r>
              <a:rPr lang="en-US" sz="1600" i="1" dirty="0" smtClean="0">
                <a:solidFill>
                  <a:srgbClr val="000090"/>
                </a:solidFill>
              </a:rPr>
              <a:t>omentum resolution</a:t>
            </a:r>
            <a:endParaRPr lang="en-US" sz="1600" i="1" dirty="0">
              <a:solidFill>
                <a:srgbClr val="00009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32000" y="3218934"/>
            <a:ext cx="2233341" cy="369332"/>
          </a:xfrm>
          <a:prstGeom prst="rect">
            <a:avLst/>
          </a:prstGeom>
          <a:solidFill>
            <a:srgbClr val="FFE9D2"/>
          </a:solidFill>
        </p:spPr>
        <p:txBody>
          <a:bodyPr wrap="none">
            <a:spAutoFit/>
          </a:bodyPr>
          <a:lstStyle/>
          <a:p>
            <a:pPr lvl="0" defTabSz="457200" eaLnBrk="0" hangingPunct="0">
              <a:spcBef>
                <a:spcPts val="800"/>
              </a:spcBef>
              <a:buClr>
                <a:srgbClr val="000000"/>
              </a:buClr>
              <a:buSzPct val="100000"/>
              <a:defRPr/>
            </a:pPr>
            <a:r>
              <a:rPr lang="en-US" b="1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GEM: 163 </a:t>
            </a:r>
            <a:r>
              <a:rPr lang="en-US" b="1" dirty="0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x 45 cm</a:t>
            </a:r>
            <a:r>
              <a:rPr lang="en-US" b="1" baseline="30000" dirty="0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2</a:t>
            </a:r>
            <a:endParaRPr lang="ru-RU" b="1" baseline="30000" dirty="0">
              <a:solidFill>
                <a:srgbClr val="00009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39270" y="602546"/>
            <a:ext cx="4663430" cy="2308324"/>
          </a:xfrm>
          <a:prstGeom prst="rect">
            <a:avLst/>
          </a:prstGeom>
          <a:solidFill>
            <a:srgbClr val="A0FFF6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 milestone I </a:t>
            </a:r>
            <a:r>
              <a:rPr lang="en-US" sz="2400" b="1" dirty="0" smtClean="0">
                <a:solidFill>
                  <a:srgbClr val="000090"/>
                </a:solidFill>
              </a:rPr>
              <a:t>(stage 0 of BM@N) </a:t>
            </a:r>
            <a:r>
              <a:rPr lang="en-US" sz="2400" b="1" dirty="0" smtClean="0">
                <a:solidFill>
                  <a:srgbClr val="FF0000"/>
                </a:solidFill>
              </a:rPr>
              <a:t>: </a:t>
            </a:r>
            <a:endParaRPr lang="en-US" sz="2400" i="1" dirty="0" smtClean="0">
              <a:solidFill>
                <a:srgbClr val="000090"/>
              </a:solidFill>
            </a:endParaRPr>
          </a:p>
          <a:p>
            <a:r>
              <a:rPr lang="en-US" sz="2000" i="1" dirty="0" smtClean="0">
                <a:solidFill>
                  <a:srgbClr val="000090"/>
                </a:solidFill>
              </a:rPr>
              <a:t> the first run</a:t>
            </a:r>
            <a:r>
              <a:rPr lang="en-US" sz="2000" b="1" dirty="0" smtClean="0">
                <a:solidFill>
                  <a:srgbClr val="000090"/>
                </a:solidFill>
              </a:rPr>
              <a:t>:  </a:t>
            </a:r>
            <a:r>
              <a:rPr lang="en-US" sz="2000" b="1" i="1" dirty="0" smtClean="0">
                <a:solidFill>
                  <a:srgbClr val="000090"/>
                </a:solidFill>
              </a:rPr>
              <a:t>March 22 </a:t>
            </a:r>
            <a:r>
              <a:rPr lang="mr-IN" sz="2000" i="1" dirty="0" smtClean="0">
                <a:solidFill>
                  <a:srgbClr val="000090"/>
                </a:solidFill>
              </a:rPr>
              <a:t>–</a:t>
            </a:r>
            <a:r>
              <a:rPr lang="en-US" sz="2000" b="1" i="1" dirty="0" smtClean="0">
                <a:solidFill>
                  <a:srgbClr val="000090"/>
                </a:solidFill>
              </a:rPr>
              <a:t> April 3</a:t>
            </a:r>
            <a:r>
              <a:rPr lang="en-US" sz="2000" i="1" dirty="0" smtClean="0">
                <a:solidFill>
                  <a:srgbClr val="000090"/>
                </a:solidFill>
              </a:rPr>
              <a:t>, </a:t>
            </a:r>
            <a:r>
              <a:rPr lang="en-US" sz="2000" b="1" i="1" dirty="0" smtClean="0">
                <a:solidFill>
                  <a:srgbClr val="000090"/>
                </a:solidFill>
              </a:rPr>
              <a:t>2018</a:t>
            </a:r>
            <a:r>
              <a:rPr lang="en-US" sz="2000" b="1" dirty="0" smtClean="0">
                <a:solidFill>
                  <a:srgbClr val="000090"/>
                </a:solidFill>
              </a:rPr>
              <a:t>:</a:t>
            </a:r>
          </a:p>
          <a:p>
            <a:r>
              <a:rPr lang="en-US" sz="2000" i="1" dirty="0" smtClean="0">
                <a:solidFill>
                  <a:srgbClr val="000090"/>
                </a:solidFill>
              </a:rPr>
              <a:t> targets: </a:t>
            </a:r>
            <a:r>
              <a:rPr lang="en-US" sz="2000" b="1" i="1" dirty="0" smtClean="0">
                <a:solidFill>
                  <a:srgbClr val="000090"/>
                </a:solidFill>
              </a:rPr>
              <a:t>C, Al, Cu, </a:t>
            </a:r>
            <a:r>
              <a:rPr lang="en-US" sz="2000" b="1" i="1" dirty="0" err="1" smtClean="0">
                <a:solidFill>
                  <a:srgbClr val="000090"/>
                </a:solidFill>
              </a:rPr>
              <a:t>Sn</a:t>
            </a:r>
            <a:r>
              <a:rPr lang="en-US" sz="2000" b="1" i="1" dirty="0" smtClean="0">
                <a:solidFill>
                  <a:srgbClr val="000090"/>
                </a:solidFill>
              </a:rPr>
              <a:t>, </a:t>
            </a:r>
            <a:r>
              <a:rPr lang="en-US" sz="2000" b="1" i="1" dirty="0" err="1" smtClean="0">
                <a:solidFill>
                  <a:srgbClr val="000090"/>
                </a:solidFill>
              </a:rPr>
              <a:t>Pb</a:t>
            </a:r>
            <a:r>
              <a:rPr lang="en-US" sz="2000" b="1" i="1" dirty="0" smtClean="0">
                <a:solidFill>
                  <a:srgbClr val="000090"/>
                </a:solidFill>
              </a:rPr>
              <a:t>; </a:t>
            </a:r>
          </a:p>
          <a:p>
            <a:r>
              <a:rPr lang="en-US" sz="2000" i="1" dirty="0" smtClean="0">
                <a:solidFill>
                  <a:srgbClr val="000090"/>
                </a:solidFill>
              </a:rPr>
              <a:t>	    beams	    statistics</a:t>
            </a:r>
          </a:p>
          <a:p>
            <a:pPr marL="0" lvl="3"/>
            <a:r>
              <a:rPr lang="en-US" sz="2000" i="1" dirty="0">
                <a:solidFill>
                  <a:srgbClr val="000090"/>
                </a:solidFill>
              </a:rPr>
              <a:t> </a:t>
            </a:r>
            <a:r>
              <a:rPr lang="en-US" sz="2000" b="1" i="1" baseline="30000" dirty="0" smtClean="0">
                <a:solidFill>
                  <a:srgbClr val="000090"/>
                </a:solidFill>
              </a:rPr>
              <a:t>12</a:t>
            </a:r>
            <a:r>
              <a:rPr lang="en-US" sz="2000" b="1" i="1" dirty="0" smtClean="0">
                <a:solidFill>
                  <a:srgbClr val="000090"/>
                </a:solidFill>
              </a:rPr>
              <a:t>C</a:t>
            </a:r>
            <a:r>
              <a:rPr lang="en-US" sz="2000" b="1" i="1" baseline="30000" dirty="0" smtClean="0">
                <a:solidFill>
                  <a:srgbClr val="000090"/>
                </a:solidFill>
              </a:rPr>
              <a:t>6+         </a:t>
            </a:r>
            <a:r>
              <a:rPr lang="en-US" sz="2000" b="1" i="1" dirty="0">
                <a:solidFill>
                  <a:srgbClr val="000090"/>
                </a:solidFill>
              </a:rPr>
              <a:t>4</a:t>
            </a:r>
            <a:r>
              <a:rPr lang="en-US" sz="2000" b="1" i="1" dirty="0" smtClean="0">
                <a:solidFill>
                  <a:srgbClr val="000090"/>
                </a:solidFill>
              </a:rPr>
              <a:t>,0 -4,5 </a:t>
            </a:r>
            <a:r>
              <a:rPr lang="en-US" sz="2000" b="1" i="1" dirty="0" err="1" smtClean="0">
                <a:solidFill>
                  <a:srgbClr val="000090"/>
                </a:solidFill>
              </a:rPr>
              <a:t>AGeV</a:t>
            </a:r>
            <a:r>
              <a:rPr lang="ru-RU" sz="2000" b="1" i="1" dirty="0">
                <a:solidFill>
                  <a:srgbClr val="000090"/>
                </a:solidFill>
              </a:rPr>
              <a:t> </a:t>
            </a:r>
            <a:r>
              <a:rPr lang="ru-RU" sz="2000" b="1" i="1" dirty="0" smtClean="0">
                <a:solidFill>
                  <a:srgbClr val="000090"/>
                </a:solidFill>
              </a:rPr>
              <a:t>     </a:t>
            </a:r>
            <a:r>
              <a:rPr lang="en-US" sz="2000" b="1" i="1" dirty="0" smtClean="0">
                <a:solidFill>
                  <a:srgbClr val="000090"/>
                </a:solidFill>
              </a:rPr>
              <a:t> 20 M events</a:t>
            </a:r>
            <a:endParaRPr lang="en-US" sz="2000" b="1" i="1" dirty="0">
              <a:solidFill>
                <a:srgbClr val="000090"/>
              </a:solidFill>
            </a:endParaRPr>
          </a:p>
          <a:p>
            <a:pPr marL="0" lvl="3"/>
            <a:r>
              <a:rPr lang="en-US" sz="2000" b="1" i="1" dirty="0" smtClean="0">
                <a:solidFill>
                  <a:srgbClr val="000090"/>
                </a:solidFill>
              </a:rPr>
              <a:t> </a:t>
            </a:r>
            <a:r>
              <a:rPr lang="en-US" sz="2000" b="1" i="1" baseline="30000" dirty="0" smtClean="0">
                <a:solidFill>
                  <a:srgbClr val="000090"/>
                </a:solidFill>
              </a:rPr>
              <a:t>40</a:t>
            </a:r>
            <a:r>
              <a:rPr lang="en-US" sz="2000" b="1" i="1" dirty="0" smtClean="0">
                <a:solidFill>
                  <a:srgbClr val="000090"/>
                </a:solidFill>
              </a:rPr>
              <a:t>Ar</a:t>
            </a:r>
            <a:r>
              <a:rPr lang="en-US" sz="2000" b="1" i="1" baseline="30000" dirty="0" smtClean="0">
                <a:solidFill>
                  <a:srgbClr val="000090"/>
                </a:solidFill>
              </a:rPr>
              <a:t>16+ </a:t>
            </a:r>
            <a:r>
              <a:rPr lang="en-US" sz="2000" b="1" i="1" dirty="0" smtClean="0">
                <a:solidFill>
                  <a:srgbClr val="000090"/>
                </a:solidFill>
              </a:rPr>
              <a:t>     3,2      </a:t>
            </a:r>
            <a:r>
              <a:rPr lang="en-US" sz="2000" b="1" i="1" dirty="0" err="1" smtClean="0">
                <a:solidFill>
                  <a:srgbClr val="000090"/>
                </a:solidFill>
              </a:rPr>
              <a:t>AGeV</a:t>
            </a:r>
            <a:r>
              <a:rPr lang="en-US" sz="2000" b="1" i="1" dirty="0" smtClean="0">
                <a:solidFill>
                  <a:srgbClr val="000090"/>
                </a:solidFill>
              </a:rPr>
              <a:t>    130 M events</a:t>
            </a:r>
            <a:endParaRPr lang="en-US" sz="2000" b="1" i="1" dirty="0">
              <a:solidFill>
                <a:srgbClr val="000090"/>
              </a:solidFill>
            </a:endParaRPr>
          </a:p>
          <a:p>
            <a:pPr marL="0" lvl="3"/>
            <a:r>
              <a:rPr lang="en-US" sz="2000" b="1" i="1" dirty="0">
                <a:solidFill>
                  <a:srgbClr val="000090"/>
                </a:solidFill>
              </a:rPr>
              <a:t> </a:t>
            </a:r>
            <a:r>
              <a:rPr lang="ru-RU" sz="2000" b="1" i="1" baseline="30000" dirty="0" smtClean="0">
                <a:solidFill>
                  <a:srgbClr val="000090"/>
                </a:solidFill>
              </a:rPr>
              <a:t>8</a:t>
            </a:r>
            <a:r>
              <a:rPr lang="en-US" sz="2000" b="1" i="1" baseline="30000" dirty="0" smtClean="0">
                <a:solidFill>
                  <a:srgbClr val="000090"/>
                </a:solidFill>
              </a:rPr>
              <a:t>4</a:t>
            </a:r>
            <a:r>
              <a:rPr lang="en-US" sz="2000" b="1" i="1" dirty="0" smtClean="0">
                <a:solidFill>
                  <a:srgbClr val="000090"/>
                </a:solidFill>
              </a:rPr>
              <a:t>Kr</a:t>
            </a:r>
            <a:r>
              <a:rPr lang="en-US" sz="2000" b="1" i="1" baseline="30000" dirty="0" smtClean="0">
                <a:solidFill>
                  <a:srgbClr val="000090"/>
                </a:solidFill>
              </a:rPr>
              <a:t>26+  </a:t>
            </a:r>
            <a:r>
              <a:rPr lang="en-US" sz="2000" b="1" i="1" dirty="0" smtClean="0">
                <a:solidFill>
                  <a:srgbClr val="000090"/>
                </a:solidFill>
              </a:rPr>
              <a:t>    2,3      </a:t>
            </a:r>
            <a:r>
              <a:rPr lang="en-US" sz="2000" b="1" i="1" dirty="0" err="1" smtClean="0">
                <a:solidFill>
                  <a:srgbClr val="000090"/>
                </a:solidFill>
              </a:rPr>
              <a:t>AGeV</a:t>
            </a:r>
            <a:r>
              <a:rPr lang="ru-RU" sz="2000" b="1" i="1" dirty="0">
                <a:solidFill>
                  <a:srgbClr val="000090"/>
                </a:solidFill>
              </a:rPr>
              <a:t>	 </a:t>
            </a:r>
            <a:r>
              <a:rPr lang="ru-RU" sz="2000" b="1" i="1" dirty="0" smtClean="0">
                <a:solidFill>
                  <a:srgbClr val="000090"/>
                </a:solidFill>
              </a:rPr>
              <a:t>   </a:t>
            </a:r>
            <a:r>
              <a:rPr lang="en-US" sz="2000" b="1" i="1" dirty="0" smtClean="0">
                <a:solidFill>
                  <a:srgbClr val="000090"/>
                </a:solidFill>
              </a:rPr>
              <a:t>50 M events</a:t>
            </a:r>
            <a:endParaRPr lang="en-US" sz="2000" i="1" dirty="0">
              <a:solidFill>
                <a:srgbClr val="000090"/>
              </a:solidFill>
            </a:endParaRPr>
          </a:p>
        </p:txBody>
      </p:sp>
      <p:pic>
        <p:nvPicPr>
          <p:cNvPr id="32" name="Picture 31" descr="L0_r6_301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127" y="2842833"/>
            <a:ext cx="6299546" cy="3886199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01065" y="517228"/>
            <a:ext cx="4136494" cy="2781300"/>
            <a:chOff x="67738" y="596902"/>
            <a:chExt cx="4136494" cy="2781300"/>
          </a:xfrm>
        </p:grpSpPr>
        <p:grpSp>
          <p:nvGrpSpPr>
            <p:cNvPr id="35" name="Group 34"/>
            <p:cNvGrpSpPr/>
            <p:nvPr/>
          </p:nvGrpSpPr>
          <p:grpSpPr>
            <a:xfrm>
              <a:off x="67738" y="596902"/>
              <a:ext cx="4136494" cy="2781300"/>
              <a:chOff x="67738" y="596902"/>
              <a:chExt cx="4136494" cy="2781300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67738" y="596902"/>
                <a:ext cx="4136494" cy="2781300"/>
                <a:chOff x="0" y="660400"/>
                <a:chExt cx="4136494" cy="2781300"/>
              </a:xfrm>
            </p:grpSpPr>
            <p:pic>
              <p:nvPicPr>
                <p:cNvPr id="40" name="Picture 39" descr="Screen Shot 2018-09-19 at 11.39.14.png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660400"/>
                  <a:ext cx="4136494" cy="2781300"/>
                </a:xfrm>
                <a:prstGeom prst="rect">
                  <a:avLst/>
                </a:prstGeom>
              </p:spPr>
            </p:pic>
            <p:sp>
              <p:nvSpPr>
                <p:cNvPr id="41" name="TextBox 40"/>
                <p:cNvSpPr txBox="1"/>
                <p:nvPr/>
              </p:nvSpPr>
              <p:spPr>
                <a:xfrm>
                  <a:off x="4230" y="2548467"/>
                  <a:ext cx="2172390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>
                      <a:solidFill>
                        <a:srgbClr val="000090"/>
                      </a:solidFill>
                      <a:latin typeface="Symbol" charset="2"/>
                      <a:cs typeface="Symbol" charset="2"/>
                    </a:rPr>
                    <a:t>L</a:t>
                  </a:r>
                  <a:r>
                    <a:rPr lang="en-US" sz="2000" b="1" dirty="0" smtClean="0">
                      <a:solidFill>
                        <a:srgbClr val="000090"/>
                      </a:solidFill>
                    </a:rPr>
                    <a:t>    </a:t>
                  </a:r>
                  <a:r>
                    <a:rPr lang="en-US" sz="2000" b="1" i="1" dirty="0" smtClean="0">
                      <a:solidFill>
                        <a:srgbClr val="FF0000"/>
                      </a:solidFill>
                    </a:rPr>
                    <a:t>p</a:t>
                  </a:r>
                  <a:r>
                    <a:rPr lang="en-US" sz="2000" b="1" dirty="0" smtClean="0">
                      <a:solidFill>
                        <a:srgbClr val="000090"/>
                      </a:solidFill>
                    </a:rPr>
                    <a:t> +</a:t>
                  </a:r>
                  <a:r>
                    <a:rPr lang="en-US" sz="2000" b="1" dirty="0" smtClean="0">
                      <a:solidFill>
                        <a:srgbClr val="000090"/>
                      </a:solidFill>
                      <a:latin typeface="Symbol" charset="2"/>
                      <a:cs typeface="Symbol" charset="2"/>
                    </a:rPr>
                    <a:t> p- </a:t>
                  </a:r>
                  <a:r>
                    <a:rPr lang="en-US" sz="2000" i="1" dirty="0" smtClean="0">
                      <a:solidFill>
                        <a:srgbClr val="000090"/>
                      </a:solidFill>
                      <a:latin typeface="+mn-lt"/>
                      <a:cs typeface="Symbol" charset="2"/>
                    </a:rPr>
                    <a:t>decay</a:t>
                  </a:r>
                  <a:endParaRPr lang="en-US" sz="2000" i="1" dirty="0" smtClean="0">
                    <a:solidFill>
                      <a:srgbClr val="000090"/>
                    </a:solidFill>
                    <a:latin typeface="Symbol" charset="2"/>
                    <a:cs typeface="Symbol" charset="2"/>
                  </a:endParaRPr>
                </a:p>
                <a:p>
                  <a:r>
                    <a:rPr lang="en-US" sz="2000" i="1" dirty="0" smtClean="0">
                      <a:solidFill>
                        <a:srgbClr val="000090"/>
                      </a:solidFill>
                    </a:rPr>
                    <a:t>reconstruction</a:t>
                  </a:r>
                  <a:endParaRPr lang="en-US" sz="2000" i="1" dirty="0">
                    <a:solidFill>
                      <a:srgbClr val="000090"/>
                    </a:solidFill>
                  </a:endParaRPr>
                </a:p>
              </p:txBody>
            </p:sp>
          </p:grpSp>
          <p:sp>
            <p:nvSpPr>
              <p:cNvPr id="38" name="TextBox 37"/>
              <p:cNvSpPr txBox="1"/>
              <p:nvPr/>
            </p:nvSpPr>
            <p:spPr>
              <a:xfrm>
                <a:off x="2527300" y="1028700"/>
                <a:ext cx="45397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0090"/>
                    </a:solidFill>
                    <a:latin typeface="Symbol" charset="2"/>
                    <a:cs typeface="Symbol" charset="2"/>
                  </a:rPr>
                  <a:t>p-</a:t>
                </a:r>
                <a:endParaRPr lang="en-US" sz="2000" dirty="0">
                  <a:solidFill>
                    <a:srgbClr val="000090"/>
                  </a:solidFill>
                  <a:latin typeface="Symbol" charset="2"/>
                  <a:cs typeface="Symbol" charset="2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460501" y="1363132"/>
                <a:ext cx="3898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 smtClean="0">
                    <a:solidFill>
                      <a:srgbClr val="FF0000"/>
                    </a:solidFill>
                  </a:rPr>
                  <a:t>p</a:t>
                </a:r>
                <a:endParaRPr lang="en-US" sz="2000" i="1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36" name="Straight Arrow Connector 35"/>
            <p:cNvCxnSpPr/>
            <p:nvPr/>
          </p:nvCxnSpPr>
          <p:spPr>
            <a:xfrm>
              <a:off x="380997" y="2709334"/>
              <a:ext cx="169333" cy="0"/>
            </a:xfrm>
            <a:prstGeom prst="straightConnector1">
              <a:avLst/>
            </a:prstGeom>
            <a:ln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775953"/>
              </p:ext>
            </p:extLst>
          </p:nvPr>
        </p:nvGraphicFramePr>
        <p:xfrm>
          <a:off x="147624" y="4178872"/>
          <a:ext cx="5105401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9401"/>
                <a:gridCol w="1130300"/>
                <a:gridCol w="1079500"/>
                <a:gridCol w="1346200"/>
              </a:tblGrid>
              <a:tr h="34213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year</a:t>
                      </a:r>
                      <a:endParaRPr lang="en-US" sz="1800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</a:t>
                      </a:r>
                      <a:r>
                        <a:rPr lang="ru-RU" sz="1800" dirty="0" smtClean="0"/>
                        <a:t>7</a:t>
                      </a:r>
                      <a:r>
                        <a:rPr lang="en-US" sz="1800" dirty="0" smtClean="0"/>
                        <a:t> </a:t>
                      </a: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2020</a:t>
                      </a:r>
                      <a:endParaRPr lang="en-US" sz="1800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2021 +</a:t>
                      </a:r>
                    </a:p>
                  </a:txBody>
                  <a:tcPr>
                    <a:solidFill>
                      <a:srgbClr val="000090"/>
                    </a:solidFill>
                  </a:tcPr>
                </a:tc>
              </a:tr>
              <a:tr h="342138">
                <a:tc>
                  <a:txBody>
                    <a:bodyPr/>
                    <a:lstStyle/>
                    <a:p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beam</a:t>
                      </a:r>
                      <a:endParaRPr lang="en-US" sz="18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C, </a:t>
                      </a:r>
                      <a:r>
                        <a:rPr lang="en-US" sz="1800" b="1" dirty="0" err="1" smtClean="0">
                          <a:solidFill>
                            <a:srgbClr val="000090"/>
                          </a:solidFill>
                        </a:rPr>
                        <a:t>Ar</a:t>
                      </a:r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/Kr</a:t>
                      </a:r>
                      <a:endParaRPr lang="en-US" sz="18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Au</a:t>
                      </a:r>
                      <a:endParaRPr lang="en-US" sz="18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Au, p</a:t>
                      </a:r>
                      <a:endParaRPr lang="en-US" sz="18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42138">
                <a:tc>
                  <a:txBody>
                    <a:bodyPr/>
                    <a:lstStyle/>
                    <a:p>
                      <a:r>
                        <a:rPr lang="en-US" sz="1800" i="1" baseline="0" dirty="0" smtClean="0">
                          <a:solidFill>
                            <a:srgbClr val="000090"/>
                          </a:solidFill>
                        </a:rPr>
                        <a:t>intensity, Hz</a:t>
                      </a:r>
                      <a:endParaRPr lang="en-US" sz="18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0,5M</a:t>
                      </a:r>
                      <a:endParaRPr lang="en-US" sz="18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1M</a:t>
                      </a:r>
                      <a:endParaRPr lang="en-US" sz="18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10M</a:t>
                      </a:r>
                      <a:endParaRPr lang="en-US" sz="18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42138">
                <a:tc>
                  <a:txBody>
                    <a:bodyPr/>
                    <a:lstStyle/>
                    <a:p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trig. rate, Hz</a:t>
                      </a:r>
                      <a:endParaRPr lang="en-US" sz="18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10k</a:t>
                      </a:r>
                      <a:endParaRPr lang="en-US" sz="18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20k</a:t>
                      </a:r>
                      <a:endParaRPr lang="en-US" sz="18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50k</a:t>
                      </a:r>
                      <a:endParaRPr lang="en-US" sz="18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598742">
                <a:tc>
                  <a:txBody>
                    <a:bodyPr/>
                    <a:lstStyle/>
                    <a:p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central tracker</a:t>
                      </a:r>
                      <a:endParaRPr lang="en-US" sz="18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10 GEM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half pl.</a:t>
                      </a:r>
                      <a:endParaRPr lang="en-US" sz="18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8 GEM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full pl.</a:t>
                      </a:r>
                      <a:endParaRPr lang="en-US" sz="18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12 GEM or 8+2Si</a:t>
                      </a:r>
                      <a:endParaRPr lang="en-US" sz="18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42138">
                <a:tc>
                  <a:txBody>
                    <a:bodyPr/>
                    <a:lstStyle/>
                    <a:p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stage</a:t>
                      </a:r>
                      <a:endParaRPr lang="en-US" sz="18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smtClean="0">
                          <a:solidFill>
                            <a:srgbClr val="DB0709"/>
                          </a:solidFill>
                        </a:rPr>
                        <a:t> 0</a:t>
                      </a:r>
                      <a:endParaRPr lang="en-US" sz="1800" b="1" dirty="0" smtClean="0">
                        <a:solidFill>
                          <a:srgbClr val="DB070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DB0709"/>
                          </a:solidFill>
                        </a:rPr>
                        <a:t> 1</a:t>
                      </a:r>
                      <a:endParaRPr lang="en-US" sz="1800" b="1" dirty="0">
                        <a:solidFill>
                          <a:srgbClr val="DB070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DB0709"/>
                          </a:solidFill>
                        </a:rPr>
                        <a:t> 2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7" name="TextBox 6"/>
          <p:cNvSpPr txBox="1">
            <a:spLocks noChangeArrowheads="1"/>
          </p:cNvSpPr>
          <p:nvPr/>
        </p:nvSpPr>
        <p:spPr bwMode="auto">
          <a:xfrm>
            <a:off x="179387" y="1035153"/>
            <a:ext cx="6196013" cy="3067506"/>
          </a:xfrm>
          <a:prstGeom prst="rect">
            <a:avLst/>
          </a:prstGeom>
          <a:solidFill>
            <a:srgbClr val="FFF7E5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90"/>
                </a:solidFill>
                <a:latin typeface="Arial"/>
                <a:cs typeface="Arial"/>
              </a:rPr>
              <a:t>First </a:t>
            </a:r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results in preparation:</a:t>
            </a:r>
            <a:endParaRPr lang="en-US" sz="2000" b="1" dirty="0">
              <a:solidFill>
                <a:srgbClr val="000090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rgbClr val="000090"/>
              </a:solidFill>
              <a:latin typeface="Arial"/>
              <a:cs typeface="Arial"/>
            </a:endParaRPr>
          </a:p>
          <a:p>
            <a:pPr>
              <a:buFont typeface="Arial" charset="0"/>
              <a:buChar char="•"/>
            </a:pP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Ratio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of K</a:t>
            </a:r>
            <a:r>
              <a:rPr lang="en-US" sz="2000" i="1" baseline="30000" dirty="0">
                <a:solidFill>
                  <a:srgbClr val="000090"/>
                </a:solidFill>
                <a:latin typeface="Arial"/>
                <a:cs typeface="Arial"/>
              </a:rPr>
              <a:t>+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/</a:t>
            </a:r>
            <a:r>
              <a:rPr lang="el-GR" sz="2000" i="1" dirty="0">
                <a:solidFill>
                  <a:srgbClr val="000090"/>
                </a:solidFill>
                <a:latin typeface="Arial"/>
                <a:cs typeface="Arial"/>
              </a:rPr>
              <a:t>π</a:t>
            </a:r>
            <a:r>
              <a:rPr lang="en-US" sz="2000" i="1" baseline="30000" dirty="0">
                <a:solidFill>
                  <a:srgbClr val="000090"/>
                </a:solidFill>
                <a:latin typeface="Arial"/>
                <a:cs typeface="Arial"/>
              </a:rPr>
              <a:t>+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in </a:t>
            </a:r>
            <a:r>
              <a:rPr lang="en-US" sz="2000" i="1" dirty="0" err="1">
                <a:solidFill>
                  <a:srgbClr val="000090"/>
                </a:solidFill>
                <a:latin typeface="Arial"/>
                <a:cs typeface="Arial"/>
              </a:rPr>
              <a:t>Ar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- nucleus interactions at beam kinetic energy of 3.2 </a:t>
            </a:r>
            <a:r>
              <a:rPr lang="en-US" sz="2000" i="1" dirty="0" err="1">
                <a:solidFill>
                  <a:srgbClr val="000090"/>
                </a:solidFill>
                <a:latin typeface="Arial"/>
                <a:cs typeface="Arial"/>
              </a:rPr>
              <a:t>AGeV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  <a:p>
            <a:endParaRPr lang="en-US" sz="2000" i="1" baseline="30000" dirty="0">
              <a:solidFill>
                <a:srgbClr val="000090"/>
              </a:solidFill>
              <a:latin typeface="Arial"/>
              <a:cs typeface="Arial"/>
            </a:endParaRPr>
          </a:p>
          <a:p>
            <a:pPr>
              <a:buFont typeface="Arial" charset="0"/>
              <a:buChar char="•"/>
            </a:pP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Ratio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of K</a:t>
            </a:r>
            <a:r>
              <a:rPr lang="en-US" sz="2000" i="1" baseline="30000" dirty="0">
                <a:solidFill>
                  <a:srgbClr val="000090"/>
                </a:solidFill>
                <a:latin typeface="Arial"/>
                <a:cs typeface="Arial"/>
              </a:rPr>
              <a:t>+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/π</a:t>
            </a:r>
            <a:r>
              <a:rPr lang="en-US" sz="2000" i="1" baseline="30000" dirty="0">
                <a:solidFill>
                  <a:srgbClr val="000090"/>
                </a:solidFill>
                <a:latin typeface="Arial"/>
                <a:cs typeface="Arial"/>
              </a:rPr>
              <a:t>+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 in Kr - nucleus interactions at beam kinetic energy of 2.4 </a:t>
            </a:r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AGeV</a:t>
            </a:r>
            <a:endParaRPr lang="en-US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>
              <a:buFont typeface="Arial" charset="0"/>
              <a:buChar char="•"/>
            </a:pPr>
            <a:endParaRPr lang="en-US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>
              <a:buFont typeface="Arial" charset="0"/>
              <a:buChar char="•"/>
            </a:pP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Yields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of </a:t>
            </a:r>
            <a:r>
              <a:rPr lang="el-GR" sz="2000" i="1" dirty="0">
                <a:solidFill>
                  <a:srgbClr val="000090"/>
                </a:solidFill>
                <a:latin typeface="Arial"/>
                <a:cs typeface="Arial"/>
              </a:rPr>
              <a:t>Λ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hyperon in C – nucleus (</a:t>
            </a:r>
            <a:r>
              <a:rPr lang="en-US" sz="2000" i="1" dirty="0" err="1">
                <a:solidFill>
                  <a:srgbClr val="000090"/>
                </a:solidFill>
                <a:latin typeface="Arial"/>
                <a:cs typeface="Arial"/>
              </a:rPr>
              <a:t>C,Al,Cu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) interactions at beam kinetic energy of 4 - 4.5 </a:t>
            </a:r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AGeV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7747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57225"/>
            <a:ext cx="8429625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099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1462088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6387" name="Group 29"/>
          <p:cNvGrpSpPr>
            <a:grpSpLocks noChangeAspect="1"/>
          </p:cNvGrpSpPr>
          <p:nvPr/>
        </p:nvGrpSpPr>
        <p:grpSpPr bwMode="auto">
          <a:xfrm>
            <a:off x="6073775" y="0"/>
            <a:ext cx="3070225" cy="633413"/>
            <a:chOff x="1066800" y="1160572"/>
            <a:chExt cx="6842298" cy="1015857"/>
          </a:xfrm>
        </p:grpSpPr>
        <p:pic>
          <p:nvPicPr>
            <p:cNvPr id="16388" name="Picture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1219200"/>
              <a:ext cx="2076450" cy="957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9" name="Picture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1160572"/>
              <a:ext cx="2133785" cy="993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390" name="Group 32"/>
            <p:cNvGrpSpPr>
              <a:grpSpLocks noChangeAspect="1"/>
            </p:cNvGrpSpPr>
            <p:nvPr/>
          </p:nvGrpSpPr>
          <p:grpSpPr bwMode="auto">
            <a:xfrm>
              <a:off x="5486400" y="1391814"/>
              <a:ext cx="2422698" cy="612000"/>
              <a:chOff x="1052" y="6084789"/>
              <a:chExt cx="2963067" cy="748503"/>
            </a:xfrm>
          </p:grpSpPr>
          <p:pic>
            <p:nvPicPr>
              <p:cNvPr id="16391" name="Picture 3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36" t="11298" r="55046" b="18153"/>
              <a:stretch>
                <a:fillRect/>
              </a:stretch>
            </p:blipFill>
            <p:spPr bwMode="auto">
              <a:xfrm>
                <a:off x="1052" y="6084790"/>
                <a:ext cx="1397097" cy="7485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392" name="Picture 34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1419" y="6084789"/>
                <a:ext cx="1672700" cy="7485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36318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21/02/2019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Kekelidze, JINR SC-125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C6A6B-7DAE-D543-9180-0B8DAED66F63}" type="slidenum">
              <a:rPr lang="en-US" smtClean="0"/>
              <a:t>9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345666" y="834597"/>
            <a:ext cx="2681593" cy="461665"/>
          </a:xfrm>
          <a:prstGeom prst="rect">
            <a:avLst/>
          </a:prstGeom>
          <a:solidFill>
            <a:srgbClr val="CBFFFB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Major </a:t>
            </a:r>
            <a:r>
              <a:rPr lang="en-US" sz="2400" b="1" dirty="0" err="1" smtClean="0">
                <a:solidFill>
                  <a:srgbClr val="000090"/>
                </a:solidFill>
                <a:latin typeface="Arial"/>
                <a:cs typeface="Arial"/>
              </a:rPr>
              <a:t>Mailstones</a:t>
            </a:r>
            <a:endParaRPr lang="en-US" sz="2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693" y="225334"/>
            <a:ext cx="2588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Agreement</a:t>
            </a:r>
            <a:endParaRPr lang="ru-RU" sz="2000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Addendum</a:t>
            </a:r>
            <a:r>
              <a:rPr lang="ru-RU" sz="2000" dirty="0" smtClean="0">
                <a:solidFill>
                  <a:srgbClr val="000090"/>
                </a:solidFill>
                <a:latin typeface="Arial"/>
                <a:cs typeface="Arial"/>
              </a:rPr>
              <a:t> №1</a:t>
            </a:r>
          </a:p>
          <a:p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Chapter</a:t>
            </a:r>
            <a:r>
              <a:rPr lang="ru-RU" sz="20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III</a:t>
            </a:r>
            <a:endParaRPr lang="en-US" sz="2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0610" y="1538421"/>
            <a:ext cx="8354721" cy="4401205"/>
          </a:xfrm>
          <a:prstGeom prst="rect">
            <a:avLst/>
          </a:prstGeom>
          <a:solidFill>
            <a:srgbClr val="FFF7E5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8000"/>
              </a:buClr>
              <a:buSzPct val="200000"/>
              <a:buFont typeface="Wingdings" charset="2"/>
              <a:buChar char="ü"/>
            </a:pP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Start of BM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@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N experiment	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				-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2017       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- </a:t>
            </a:r>
            <a:r>
              <a:rPr lang="ru-RU" sz="2000" b="1" i="1" dirty="0">
                <a:solidFill>
                  <a:srgbClr val="008000"/>
                </a:solidFill>
                <a:latin typeface="Arial"/>
                <a:cs typeface="Arial"/>
              </a:rPr>
              <a:t>2018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														   	</a:t>
            </a:r>
            <a:r>
              <a:rPr lang="en-US" sz="2000" b="1" i="1" dirty="0" smtClean="0">
                <a:solidFill>
                  <a:srgbClr val="008000"/>
                </a:solidFill>
                <a:latin typeface="Arial"/>
                <a:cs typeface="Arial"/>
              </a:rPr>
              <a:t>March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	</a:t>
            </a: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Start-up configuration</a:t>
            </a:r>
          </a:p>
          <a:p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    of accelerator complex - </a:t>
            </a:r>
            <a:r>
              <a:rPr lang="en-US" sz="2000" b="1" i="1" dirty="0" smtClean="0">
                <a:solidFill>
                  <a:srgbClr val="FC0011"/>
                </a:solidFill>
                <a:latin typeface="Arial"/>
                <a:cs typeface="Arial"/>
              </a:rPr>
              <a:t>Booster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 </a:t>
            </a:r>
            <a:r>
              <a:rPr lang="ru-RU" sz="2000" b="1" dirty="0" smtClean="0">
                <a:solidFill>
                  <a:srgbClr val="000090"/>
                </a:solidFill>
                <a:latin typeface="Arial"/>
                <a:cs typeface="Arial"/>
              </a:rPr>
              <a:t>		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- 2019			</a:t>
            </a:r>
          </a:p>
          <a:p>
            <a:endParaRPr lang="en-US" sz="2000" b="1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Put in operation  MPD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			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		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	- 2020			</a:t>
            </a:r>
            <a:endParaRPr lang="ru-RU" sz="2000" b="1" i="1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endParaRPr lang="ru-RU" sz="2000" b="1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Start of MPD experiment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				- 2021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			</a:t>
            </a:r>
            <a:endParaRPr lang="ru-RU" sz="2000" b="1" i="1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ru-RU" sz="2000" b="1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Center NICA &amp; computer complex 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		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     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- 2021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			</a:t>
            </a:r>
            <a:endParaRPr lang="ru-RU" sz="2000" b="1" i="1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endParaRPr lang="ru-RU" sz="2000" b="1" i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На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start of SPD construction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				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- 2020</a:t>
            </a:r>
            <a:endParaRPr lang="en-US" sz="2000" b="1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000" b="1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Infrastructure for applied research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		- 2020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endParaRPr lang="ru-RU" sz="2000" b="1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8060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3339</TotalTime>
  <Words>2998</Words>
  <Application>Microsoft Macintosh PowerPoint</Application>
  <PresentationFormat>On-screen Show (4:3)</PresentationFormat>
  <Paragraphs>661</Paragraphs>
  <Slides>34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Air</dc:creator>
  <cp:lastModifiedBy>Air</cp:lastModifiedBy>
  <cp:revision>422</cp:revision>
  <dcterms:created xsi:type="dcterms:W3CDTF">2018-06-11T05:03:07Z</dcterms:created>
  <dcterms:modified xsi:type="dcterms:W3CDTF">2019-02-21T05:16:37Z</dcterms:modified>
</cp:coreProperties>
</file>