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7" r:id="rId1"/>
  </p:sldMasterIdLst>
  <p:notesMasterIdLst>
    <p:notesMasterId r:id="rId11"/>
  </p:notesMasterIdLst>
  <p:sldIdLst>
    <p:sldId id="256" r:id="rId2"/>
    <p:sldId id="259" r:id="rId3"/>
    <p:sldId id="264" r:id="rId4"/>
    <p:sldId id="263" r:id="rId5"/>
    <p:sldId id="265" r:id="rId6"/>
    <p:sldId id="258" r:id="rId7"/>
    <p:sldId id="260" r:id="rId8"/>
    <p:sldId id="266"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FD07E-1131-443D-B36D-9E1DE825E71C}" type="datetimeFigureOut">
              <a:rPr lang="ru-RU" smtClean="0"/>
              <a:t>27.09.2019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1DB8A-CD1E-4AC4-9D66-CE65AF1B0185}" type="slidenum">
              <a:rPr lang="ru-RU" smtClean="0"/>
              <a:t>‹#›</a:t>
            </a:fld>
            <a:endParaRPr lang="ru-RU"/>
          </a:p>
        </p:txBody>
      </p:sp>
    </p:spTree>
    <p:extLst>
      <p:ext uri="{BB962C8B-B14F-4D97-AF65-F5344CB8AC3E}">
        <p14:creationId xmlns:p14="http://schemas.microsoft.com/office/powerpoint/2010/main" val="55285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D51C43F9-D8AB-4FD2-8356-1B1847CE8C56}" type="datetime1">
              <a:rPr lang="ru-RU" smtClean="0"/>
              <a:t>27.09.2019</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83BB07E-7895-4BF7-B7DF-D4F82C6211D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7E6776C-4D50-4250-8E53-3AFE9744A6AE}" type="datetime1">
              <a:rPr lang="ru-RU" smtClean="0"/>
              <a:t>27.09.2019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6067C9-154A-4AF5-A479-EEB689E89144}" type="datetime1">
              <a:rPr lang="ru-RU" smtClean="0"/>
              <a:t>27.09.2019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Нижний колонтитул 3"/>
          <p:cNvSpPr>
            <a:spLocks noGrp="1"/>
          </p:cNvSpPr>
          <p:nvPr>
            <p:ph type="ftr" sz="quarter" idx="11"/>
          </p:nvPr>
        </p:nvSpPr>
        <p:spPr>
          <a:xfrm>
            <a:off x="1763688" y="6412806"/>
            <a:ext cx="4544144" cy="365125"/>
          </a:xfrm>
        </p:spPr>
        <p:txBody>
          <a:bodyPr/>
          <a:lstStyle/>
          <a:p>
            <a:endParaRPr lang="ru-RU" dirty="0"/>
          </a:p>
        </p:txBody>
      </p:sp>
      <p:sp>
        <p:nvSpPr>
          <p:cNvPr id="5" name="Номер слайда 4"/>
          <p:cNvSpPr>
            <a:spLocks noGrp="1"/>
          </p:cNvSpPr>
          <p:nvPr>
            <p:ph type="sldNum" sz="quarter" idx="12"/>
          </p:nvPr>
        </p:nvSpPr>
        <p:spPr/>
        <p:txBody>
          <a:bodyPr/>
          <a:lstStyle/>
          <a:p>
            <a:fld id="{E83BB07E-7895-4BF7-B7DF-D4F82C6211D6}" type="slidenum">
              <a:rPr lang="ru-RU" smtClean="0"/>
              <a:t>‹#›</a:t>
            </a:fld>
            <a:endParaRPr lang="ru-RU" dirty="0"/>
          </a:p>
        </p:txBody>
      </p:sp>
      <p:pic>
        <p:nvPicPr>
          <p:cNvPr id="1027" name="Picture 3" descr="C:\Users\Veronika\Documents\Конференции\NEC-2019\0001-0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5877272"/>
            <a:ext cx="1152127" cy="93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285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E028C3-D181-4CA0-B372-4C01267AF184}" type="datetime1">
              <a:rPr lang="ru-RU" smtClean="0"/>
              <a:t>27.09.2019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C3F417C-5380-49B9-91BA-14D575DE1A40}" type="datetime1">
              <a:rPr lang="ru-RU" smtClean="0"/>
              <a:t>27.09.2019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3A8751-4D86-4685-AB66-9AFC79D908B8}" type="datetime1">
              <a:rPr lang="ru-RU" smtClean="0"/>
              <a:t>27.09.2019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781C6498-9D8B-41AA-B1CB-893EB45FF340}" type="datetime1">
              <a:rPr lang="ru-RU" smtClean="0"/>
              <a:t>27.09.2019</a:t>
            </a:fld>
            <a:endParaRPr lang="ru-RU"/>
          </a:p>
        </p:txBody>
      </p:sp>
      <p:sp>
        <p:nvSpPr>
          <p:cNvPr id="27" name="Номер слайда 26"/>
          <p:cNvSpPr>
            <a:spLocks noGrp="1"/>
          </p:cNvSpPr>
          <p:nvPr>
            <p:ph type="sldNum" sz="quarter" idx="11"/>
          </p:nvPr>
        </p:nvSpPr>
        <p:spPr/>
        <p:txBody>
          <a:bodyPr rtlCol="0"/>
          <a:lstStyle/>
          <a:p>
            <a:fld id="{E83BB07E-7895-4BF7-B7DF-D4F82C6211D6}"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146B7631-8E4A-48FD-A9A0-53C6CF495BED}" type="datetime1">
              <a:rPr lang="ru-RU" smtClean="0"/>
              <a:t>27.09.2019</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E83BB07E-7895-4BF7-B7DF-D4F82C6211D6}" type="slidenum">
              <a:rPr lang="ru-RU" smtClean="0"/>
              <a:t>‹#›</a:t>
            </a:fld>
            <a:endParaRPr lang="ru-RU" dirty="0"/>
          </a:p>
        </p:txBody>
      </p:sp>
      <p:pic>
        <p:nvPicPr>
          <p:cNvPr id="6" name="Picture 3" descr="C:\Users\Veronika\Documents\Конференции\NEC-2019\0001-0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5877272"/>
            <a:ext cx="1152127" cy="938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A78026-A184-4BFE-A23C-1371A821209E}" type="datetime1">
              <a:rPr lang="ru-RU" smtClean="0"/>
              <a:t>27.09.2019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C83CB36-262D-49AD-AA68-2D1510FB61A4}" type="datetime1">
              <a:rPr lang="ru-RU" smtClean="0"/>
              <a:t>27.09.2019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A581DDB-C553-410F-9F84-23AFB05AA2B2}" type="datetime1">
              <a:rPr lang="ru-RU" smtClean="0"/>
              <a:t>27.09.2019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3BB07E-7895-4BF7-B7DF-D4F82C6211D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FAAF327-876A-4EB1-8BF5-377BE176CB41}" type="datetime1">
              <a:rPr lang="ru-RU" smtClean="0"/>
              <a:t>27.09.2019</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83BB07E-7895-4BF7-B7DF-D4F82C6211D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782"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16832"/>
            <a:ext cx="7848600" cy="1351161"/>
          </a:xfrm>
        </p:spPr>
        <p:txBody>
          <a:bodyPr>
            <a:normAutofit fontScale="90000"/>
          </a:bodyPr>
          <a:lstStyle/>
          <a:p>
            <a:r>
              <a:rPr lang="en-GB" sz="3600" b="1" dirty="0"/>
              <a:t>PROGRAM MANAGER FOR DC-280 CYCLOTRON CONTROL </a:t>
            </a:r>
            <a:r>
              <a:rPr lang="en-GB" sz="3600" b="1" dirty="0" smtClean="0"/>
              <a:t>SYSTEM</a:t>
            </a:r>
            <a:br>
              <a:rPr lang="en-GB" sz="3600" b="1" dirty="0" smtClean="0"/>
            </a:br>
            <a:endParaRPr lang="ru-RU" sz="3600" dirty="0"/>
          </a:p>
        </p:txBody>
      </p:sp>
      <p:pic>
        <p:nvPicPr>
          <p:cNvPr id="2050" name="Picture 2" descr="C:\Users\Veronika\Documents\Конференции\NEC-2019\JIN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5470470"/>
            <a:ext cx="1584176" cy="123103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95736" y="5673870"/>
            <a:ext cx="4464496" cy="646331"/>
          </a:xfrm>
          <a:prstGeom prst="rect">
            <a:avLst/>
          </a:prstGeom>
        </p:spPr>
        <p:txBody>
          <a:bodyPr wrap="square">
            <a:spAutoFit/>
          </a:bodyPr>
          <a:lstStyle/>
          <a:p>
            <a:r>
              <a:rPr lang="en-GB" dirty="0">
                <a:solidFill>
                  <a:schemeClr val="bg1">
                    <a:lumMod val="50000"/>
                  </a:schemeClr>
                </a:solidFill>
              </a:rPr>
              <a:t>V. </a:t>
            </a:r>
            <a:r>
              <a:rPr lang="en-GB" dirty="0" err="1">
                <a:solidFill>
                  <a:schemeClr val="bg1">
                    <a:lumMod val="50000"/>
                  </a:schemeClr>
                </a:solidFill>
              </a:rPr>
              <a:t>Aleinikov</a:t>
            </a:r>
            <a:r>
              <a:rPr lang="en-GB" dirty="0">
                <a:solidFill>
                  <a:schemeClr val="bg1">
                    <a:lumMod val="50000"/>
                  </a:schemeClr>
                </a:solidFill>
              </a:rPr>
              <a:t>, S. </a:t>
            </a:r>
            <a:r>
              <a:rPr lang="en-GB" dirty="0" err="1" smtClean="0">
                <a:solidFill>
                  <a:schemeClr val="bg1">
                    <a:lumMod val="50000"/>
                  </a:schemeClr>
                </a:solidFill>
              </a:rPr>
              <a:t>Pashchenko</a:t>
            </a:r>
            <a:r>
              <a:rPr lang="en-GB" dirty="0">
                <a:solidFill>
                  <a:schemeClr val="bg1">
                    <a:lumMod val="50000"/>
                  </a:schemeClr>
                </a:solidFill>
              </a:rPr>
              <a:t>, K. </a:t>
            </a:r>
            <a:r>
              <a:rPr lang="en-GB" dirty="0" err="1">
                <a:solidFill>
                  <a:schemeClr val="bg1">
                    <a:lumMod val="50000"/>
                  </a:schemeClr>
                </a:solidFill>
              </a:rPr>
              <a:t>Sychev</a:t>
            </a:r>
            <a:r>
              <a:rPr lang="en-GB" dirty="0" smtClean="0">
                <a:solidFill>
                  <a:schemeClr val="bg1">
                    <a:lumMod val="50000"/>
                  </a:schemeClr>
                </a:solidFill>
              </a:rPr>
              <a:t>,</a:t>
            </a:r>
          </a:p>
          <a:p>
            <a:r>
              <a:rPr lang="en-GB" dirty="0" smtClean="0">
                <a:solidFill>
                  <a:schemeClr val="bg1">
                    <a:lumMod val="50000"/>
                  </a:schemeClr>
                </a:solidFill>
              </a:rPr>
              <a:t>V</a:t>
            </a:r>
            <a:r>
              <a:rPr lang="en-GB" dirty="0">
                <a:solidFill>
                  <a:schemeClr val="bg1">
                    <a:lumMod val="50000"/>
                  </a:schemeClr>
                </a:solidFill>
              </a:rPr>
              <a:t>. </a:t>
            </a:r>
            <a:r>
              <a:rPr lang="en-GB" dirty="0" err="1">
                <a:solidFill>
                  <a:schemeClr val="bg1">
                    <a:lumMod val="50000"/>
                  </a:schemeClr>
                </a:solidFill>
              </a:rPr>
              <a:t>Zabanova</a:t>
            </a:r>
            <a:r>
              <a:rPr lang="en-GB" dirty="0">
                <a:solidFill>
                  <a:schemeClr val="bg1">
                    <a:lumMod val="50000"/>
                  </a:schemeClr>
                </a:solidFill>
              </a:rPr>
              <a:t>,  FLNR JINR, </a:t>
            </a:r>
            <a:r>
              <a:rPr lang="en-GB" dirty="0" err="1">
                <a:solidFill>
                  <a:schemeClr val="bg1">
                    <a:lumMod val="50000"/>
                  </a:schemeClr>
                </a:solidFill>
              </a:rPr>
              <a:t>Dubna</a:t>
            </a:r>
            <a:r>
              <a:rPr lang="en-GB" dirty="0">
                <a:solidFill>
                  <a:schemeClr val="bg1">
                    <a:lumMod val="50000"/>
                  </a:schemeClr>
                </a:solidFill>
              </a:rPr>
              <a:t>, Russia</a:t>
            </a:r>
            <a:endParaRPr lang="ru-RU" dirty="0">
              <a:solidFill>
                <a:schemeClr val="bg1">
                  <a:lumMod val="50000"/>
                </a:schemeClr>
              </a:solidFill>
            </a:endParaRPr>
          </a:p>
        </p:txBody>
      </p:sp>
      <p:pic>
        <p:nvPicPr>
          <p:cNvPr id="1028" name="Picture 4" descr="ÐÐ°ÑÑÐ¸Ð½ÐºÐ¸ Ð¿Ð¾ Ð·Ð°Ð¿ÑÐ¾ÑÑ flerovlab 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421" y="5470470"/>
            <a:ext cx="1292060" cy="105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8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576064"/>
          </a:xfrm>
        </p:spPr>
        <p:txBody>
          <a:bodyPr>
            <a:noAutofit/>
          </a:bodyPr>
          <a:lstStyle/>
          <a:p>
            <a:r>
              <a:rPr lang="en-US" sz="3200" dirty="0" smtClean="0"/>
              <a:t>DC-280</a:t>
            </a:r>
            <a:endParaRPr lang="ru-RU" sz="3200" dirty="0"/>
          </a:p>
        </p:txBody>
      </p:sp>
      <p:sp>
        <p:nvSpPr>
          <p:cNvPr id="3" name="Объект 2"/>
          <p:cNvSpPr>
            <a:spLocks noGrp="1"/>
          </p:cNvSpPr>
          <p:nvPr>
            <p:ph idx="1"/>
          </p:nvPr>
        </p:nvSpPr>
        <p:spPr>
          <a:xfrm>
            <a:off x="4900266" y="1245928"/>
            <a:ext cx="4136230" cy="2817891"/>
          </a:xfrm>
        </p:spPr>
        <p:txBody>
          <a:bodyPr>
            <a:noAutofit/>
          </a:bodyPr>
          <a:lstStyle/>
          <a:p>
            <a:pPr marL="109728" indent="0">
              <a:buNone/>
            </a:pPr>
            <a:r>
              <a:rPr lang="en-GB" sz="2000" dirty="0" smtClean="0">
                <a:latin typeface="Arial" panose="020B0604020202020204" pitchFamily="34" charset="0"/>
                <a:cs typeface="Arial" panose="020B0604020202020204" pitchFamily="34" charset="0"/>
              </a:rPr>
              <a:t>DC-280</a:t>
            </a:r>
            <a:r>
              <a:rPr lang="ru-RU"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cyclotron</a:t>
            </a:r>
            <a:r>
              <a:rPr lang="ru-RU"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is </a:t>
            </a:r>
            <a:r>
              <a:rPr lang="en-GB" sz="2000" dirty="0">
                <a:latin typeface="Arial" panose="020B0604020202020204" pitchFamily="34" charset="0"/>
                <a:cs typeface="Arial" panose="020B0604020202020204" pitchFamily="34" charset="0"/>
              </a:rPr>
              <a:t>basic </a:t>
            </a:r>
            <a:r>
              <a:rPr lang="en-GB" sz="2000" dirty="0" smtClean="0">
                <a:latin typeface="Arial" panose="020B0604020202020204" pitchFamily="34" charset="0"/>
                <a:cs typeface="Arial" panose="020B0604020202020204" pitchFamily="34" charset="0"/>
              </a:rPr>
              <a:t>facility</a:t>
            </a:r>
            <a:r>
              <a:rPr lang="ru-RU"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of</a:t>
            </a:r>
            <a:r>
              <a:rPr lang="en-GB" sz="2000" dirty="0" smtClean="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Superheavy</a:t>
            </a:r>
            <a:r>
              <a:rPr lang="en-GB" sz="2000" dirty="0">
                <a:latin typeface="Arial" panose="020B0604020202020204" pitchFamily="34" charset="0"/>
                <a:cs typeface="Arial" panose="020B0604020202020204" pitchFamily="34" charset="0"/>
              </a:rPr>
              <a:t> Elements (SHE) factory </a:t>
            </a:r>
            <a:r>
              <a:rPr lang="en-GB" sz="2000" dirty="0" smtClean="0">
                <a:latin typeface="Arial" panose="020B0604020202020204" pitchFamily="34" charset="0"/>
                <a:cs typeface="Arial" panose="020B0604020202020204" pitchFamily="34" charset="0"/>
              </a:rPr>
              <a:t>at the </a:t>
            </a:r>
            <a:r>
              <a:rPr lang="en-GB" sz="2000" dirty="0">
                <a:latin typeface="Arial" panose="020B0604020202020204" pitchFamily="34" charset="0"/>
                <a:cs typeface="Arial" panose="020B0604020202020204" pitchFamily="34" charset="0"/>
              </a:rPr>
              <a:t>FLNR JINR</a:t>
            </a:r>
            <a:r>
              <a:rPr lang="en-GB"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normAutofit/>
          </a:bodyPr>
          <a:lstStyle/>
          <a:p>
            <a:fld id="{E83BB07E-7895-4BF7-B7DF-D4F82C6211D6}" type="slidenum">
              <a:rPr lang="ru-RU" smtClean="0"/>
              <a:t>2</a:t>
            </a:fld>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9" y="4062504"/>
            <a:ext cx="4634409" cy="2606856"/>
          </a:xfrm>
          <a:prstGeom prst="rect">
            <a:avLst/>
          </a:prstGeom>
        </p:spPr>
      </p:pic>
      <p:pic>
        <p:nvPicPr>
          <p:cNvPr id="7" name="Picture 74" descr="D:\Documents\Personal\Article\NEC'2017\DC-280 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91" y="1321157"/>
            <a:ext cx="4621475" cy="293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Объект 2"/>
          <p:cNvSpPr txBox="1">
            <a:spLocks/>
          </p:cNvSpPr>
          <p:nvPr/>
        </p:nvSpPr>
        <p:spPr>
          <a:xfrm>
            <a:off x="179512" y="4354776"/>
            <a:ext cx="3960440" cy="2331117"/>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sz="2000" dirty="0" smtClean="0">
                <a:solidFill>
                  <a:srgbClr val="111111"/>
                </a:solidFill>
                <a:latin typeface="Arial" panose="020B0604020202020204" pitchFamily="34" charset="0"/>
                <a:cs typeface="Arial" panose="020B0604020202020204" pitchFamily="34" charset="0"/>
              </a:rPr>
              <a:t>The main tasks </a:t>
            </a:r>
          </a:p>
          <a:p>
            <a:r>
              <a:rPr lang="en-US" sz="2000" dirty="0" smtClean="0">
                <a:solidFill>
                  <a:srgbClr val="111111"/>
                </a:solidFill>
                <a:latin typeface="Arial" panose="020B0604020202020204" pitchFamily="34" charset="0"/>
                <a:cs typeface="Arial" panose="020B0604020202020204" pitchFamily="34" charset="0"/>
              </a:rPr>
              <a:t>the synthesis of new elements (Z≥119)</a:t>
            </a:r>
          </a:p>
          <a:p>
            <a:r>
              <a:rPr lang="en-US" sz="2000" dirty="0" smtClean="0">
                <a:solidFill>
                  <a:srgbClr val="111111"/>
                </a:solidFill>
                <a:latin typeface="Arial" panose="020B0604020202020204" pitchFamily="34" charset="0"/>
                <a:cs typeface="Arial" panose="020B0604020202020204" pitchFamily="34" charset="0"/>
              </a:rPr>
              <a:t>detailed study of the nuclear-physical and chemical properties of the previously discovered 112-118 ones.</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801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83BB07E-7895-4BF7-B7DF-D4F82C6211D6}" type="slidenum">
              <a:rPr lang="ru-RU" smtClean="0"/>
              <a:t>3</a:t>
            </a:fld>
            <a:endParaRPr lang="ru-RU"/>
          </a:p>
        </p:txBody>
      </p:sp>
      <p:sp>
        <p:nvSpPr>
          <p:cNvPr id="4" name="Объект 2"/>
          <p:cNvSpPr txBox="1">
            <a:spLocks/>
          </p:cNvSpPr>
          <p:nvPr/>
        </p:nvSpPr>
        <p:spPr>
          <a:xfrm>
            <a:off x="281649" y="1196752"/>
            <a:ext cx="3744416" cy="288032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600" dirty="0" smtClean="0">
                <a:latin typeface="Arial" panose="020B0604020202020204" pitchFamily="34" charset="0"/>
                <a:cs typeface="Arial" panose="020B0604020202020204" pitchFamily="34" charset="0"/>
              </a:rPr>
              <a:t>NI </a:t>
            </a:r>
            <a:r>
              <a:rPr lang="en-US" sz="1600" dirty="0">
                <a:latin typeface="Arial" panose="020B0604020202020204" pitchFamily="34" charset="0"/>
                <a:cs typeface="Arial" panose="020B0604020202020204" pitchFamily="34" charset="0"/>
              </a:rPr>
              <a:t>LabVIEW platform and </a:t>
            </a:r>
            <a:endParaRPr lang="en-US" sz="1600" dirty="0" smtClean="0">
              <a:latin typeface="Arial" panose="020B0604020202020204" pitchFamily="34" charset="0"/>
              <a:cs typeface="Arial" panose="020B0604020202020204" pitchFamily="34" charset="0"/>
            </a:endParaRPr>
          </a:p>
          <a:p>
            <a:pPr marL="109728" indent="0">
              <a:buNone/>
            </a:pPr>
            <a:r>
              <a:rPr lang="en-US" sz="1600" dirty="0" err="1" smtClean="0">
                <a:latin typeface="Arial" panose="020B0604020202020204" pitchFamily="34" charset="0"/>
                <a:cs typeface="Arial" panose="020B0604020202020204" pitchFamily="34" charset="0"/>
              </a:rPr>
              <a:t>Datalogging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and Supervisory Control (DSC) module. </a:t>
            </a:r>
            <a:endParaRPr lang="en-US" sz="1600" dirty="0" smtClean="0">
              <a:latin typeface="Arial" panose="020B0604020202020204" pitchFamily="34" charset="0"/>
              <a:cs typeface="Arial" panose="020B0604020202020204" pitchFamily="34" charset="0"/>
            </a:endParaRPr>
          </a:p>
          <a:p>
            <a:pPr marL="109728" indent="0">
              <a:buNone/>
            </a:pPr>
            <a:r>
              <a:rPr lang="en-US" sz="1600" dirty="0" smtClean="0">
                <a:latin typeface="Arial" panose="020B0604020202020204" pitchFamily="34" charset="0"/>
                <a:cs typeface="Arial" panose="020B0604020202020204" pitchFamily="34" charset="0"/>
              </a:rPr>
              <a:t>Software programs : </a:t>
            </a:r>
          </a:p>
          <a:p>
            <a:r>
              <a:rPr lang="en-US" sz="1600" dirty="0" smtClean="0">
                <a:latin typeface="Arial" panose="020B0604020202020204" pitchFamily="34" charset="0"/>
                <a:cs typeface="Arial" panose="020B0604020202020204" pitchFamily="34" charset="0"/>
              </a:rPr>
              <a:t>device drivers</a:t>
            </a:r>
          </a:p>
          <a:p>
            <a:r>
              <a:rPr lang="en-US" sz="1600" dirty="0" smtClean="0">
                <a:latin typeface="Arial" panose="020B0604020202020204" pitchFamily="34" charset="0"/>
                <a:cs typeface="Arial" panose="020B0604020202020204" pitchFamily="34" charset="0"/>
              </a:rPr>
              <a:t>alarms monitor</a:t>
            </a:r>
          </a:p>
          <a:p>
            <a:r>
              <a:rPr lang="en-US" sz="1600" dirty="0" smtClean="0">
                <a:latin typeface="Arial" panose="020B0604020202020204" pitchFamily="34" charset="0"/>
                <a:cs typeface="Arial" panose="020B0604020202020204" pitchFamily="34" charset="0"/>
              </a:rPr>
              <a:t>beam diagnostics</a:t>
            </a:r>
          </a:p>
          <a:p>
            <a:r>
              <a:rPr lang="en-US" sz="1600" dirty="0" smtClean="0">
                <a:latin typeface="Arial" panose="020B0604020202020204" pitchFamily="34" charset="0"/>
                <a:cs typeface="Arial" panose="020B0604020202020204" pitchFamily="34" charset="0"/>
              </a:rPr>
              <a:t>user interfacing </a:t>
            </a:r>
          </a:p>
          <a:p>
            <a:pPr marL="109728" indent="0">
              <a:buNone/>
            </a:pPr>
            <a:r>
              <a:rPr lang="en-US" sz="1600" dirty="0" smtClean="0">
                <a:latin typeface="Arial" panose="020B0604020202020204" pitchFamily="34" charset="0"/>
                <a:cs typeface="Arial" panose="020B0604020202020204" pitchFamily="34" charset="0"/>
              </a:rPr>
              <a:t>Total </a:t>
            </a:r>
            <a:r>
              <a:rPr lang="en-US" sz="1600" dirty="0">
                <a:latin typeface="Arial" panose="020B0604020202020204" pitchFamily="34" charset="0"/>
                <a:cs typeface="Arial" panose="020B0604020202020204" pitchFamily="34" charset="0"/>
              </a:rPr>
              <a:t>amount of the process variables is about 9000. </a:t>
            </a:r>
            <a:endParaRPr lang="en-US" sz="1600" dirty="0" smtClean="0">
              <a:latin typeface="Arial" panose="020B0604020202020204" pitchFamily="34" charset="0"/>
              <a:cs typeface="Arial" panose="020B0604020202020204" pitchFamily="34" charset="0"/>
            </a:endParaRPr>
          </a:p>
        </p:txBody>
      </p:sp>
      <p:sp>
        <p:nvSpPr>
          <p:cNvPr id="5" name="Заголовок 1"/>
          <p:cNvSpPr txBox="1">
            <a:spLocks/>
          </p:cNvSpPr>
          <p:nvPr/>
        </p:nvSpPr>
        <p:spPr>
          <a:xfrm>
            <a:off x="323528" y="620688"/>
            <a:ext cx="8229600" cy="576064"/>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dirty="0" smtClean="0"/>
              <a:t>Control system</a:t>
            </a:r>
            <a:endParaRPr lang="ru-RU" sz="3200" dirty="0"/>
          </a:p>
        </p:txBody>
      </p:sp>
      <p:pic>
        <p:nvPicPr>
          <p:cNvPr id="1027" name="Picture 3" descr="D:\Documents\Personal\Article\ICALEPCS'2019\Foto DC-280\IMG_20190820_1033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191825"/>
            <a:ext cx="3628202" cy="2040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cuments\Personal\Article\ICALEPCS'2019\Foto DC-280\IMG_20190820_104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161" y="4261789"/>
            <a:ext cx="3707904" cy="20856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ocuments\Personal\Article\ICALEPCS'2019\Foto DC-280\IMG_20190820_103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547035"/>
            <a:ext cx="2693696" cy="15152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ocuments\Personal\Article\IBIC 2019\ACC-Канал_1_Транспорт.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6065" y="908720"/>
            <a:ext cx="4392488" cy="241403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ocuments\Personal\Article\IBIC 2019\INJ-I-PM_Инжекция.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628800"/>
            <a:ext cx="4392488" cy="241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97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772816"/>
            <a:ext cx="8229600" cy="3528392"/>
          </a:xfrm>
        </p:spPr>
        <p:txBody>
          <a:bodyPr>
            <a:noAutofit/>
          </a:bodyPr>
          <a:lstStyle/>
          <a:p>
            <a:pPr lvl="0"/>
            <a:r>
              <a:rPr lang="en-US" sz="3200" dirty="0" smtClean="0">
                <a:latin typeface="Arial" panose="020B0604020202020204" pitchFamily="34" charset="0"/>
                <a:cs typeface="Arial" panose="020B0604020202020204" pitchFamily="34" charset="0"/>
              </a:rPr>
              <a:t>Auto </a:t>
            </a:r>
            <a:r>
              <a:rPr lang="en-US" sz="3200" dirty="0">
                <a:latin typeface="Arial" panose="020B0604020202020204" pitchFamily="34" charset="0"/>
                <a:cs typeface="Arial" panose="020B0604020202020204" pitchFamily="34" charset="0"/>
              </a:rPr>
              <a:t>run </a:t>
            </a:r>
            <a:r>
              <a:rPr lang="en-US" sz="3200" dirty="0" smtClean="0">
                <a:latin typeface="Arial" panose="020B0604020202020204" pitchFamily="34" charset="0"/>
                <a:cs typeface="Arial" panose="020B0604020202020204" pitchFamily="34" charset="0"/>
              </a:rPr>
              <a:t>group of software </a:t>
            </a:r>
            <a:r>
              <a:rPr lang="en-US" sz="3200" dirty="0">
                <a:latin typeface="Arial" panose="020B0604020202020204" pitchFamily="34" charset="0"/>
                <a:cs typeface="Arial" panose="020B0604020202020204" pitchFamily="34" charset="0"/>
              </a:rPr>
              <a:t>modules </a:t>
            </a:r>
            <a:r>
              <a:rPr lang="en-US" sz="3200" dirty="0" smtClean="0">
                <a:latin typeface="Arial" panose="020B0604020202020204" pitchFamily="34" charset="0"/>
                <a:cs typeface="Arial" panose="020B0604020202020204" pitchFamily="34" charset="0"/>
              </a:rPr>
              <a:t>at </a:t>
            </a:r>
            <a:r>
              <a:rPr lang="en-US" sz="3200" dirty="0">
                <a:latin typeface="Arial" panose="020B0604020202020204" pitchFamily="34" charset="0"/>
                <a:cs typeface="Arial" panose="020B0604020202020204" pitchFamily="34" charset="0"/>
              </a:rPr>
              <a:t>startup</a:t>
            </a:r>
            <a:endParaRPr lang="ru-RU" sz="3200" dirty="0">
              <a:latin typeface="Arial" panose="020B0604020202020204" pitchFamily="34" charset="0"/>
              <a:cs typeface="Arial" panose="020B0604020202020204" pitchFamily="34" charset="0"/>
            </a:endParaRPr>
          </a:p>
          <a:p>
            <a:pPr lvl="0"/>
            <a:r>
              <a:rPr lang="en-US" sz="3200" dirty="0" smtClean="0">
                <a:latin typeface="Arial" panose="020B0604020202020204" pitchFamily="34" charset="0"/>
                <a:cs typeface="Arial" panose="020B0604020202020204" pitchFamily="34" charset="0"/>
              </a:rPr>
              <a:t>Module individual </a:t>
            </a:r>
            <a:r>
              <a:rPr lang="en-US" sz="3200" dirty="0">
                <a:latin typeface="Arial" panose="020B0604020202020204" pitchFamily="34" charset="0"/>
                <a:cs typeface="Arial" panose="020B0604020202020204" pitchFamily="34" charset="0"/>
              </a:rPr>
              <a:t>control </a:t>
            </a:r>
            <a:r>
              <a:rPr lang="en-US" sz="3200" dirty="0" smtClean="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run, stop, restart)</a:t>
            </a:r>
            <a:endParaRPr lang="ru-RU" sz="3200" dirty="0">
              <a:latin typeface="Arial" panose="020B0604020202020204" pitchFamily="34" charset="0"/>
              <a:cs typeface="Arial" panose="020B0604020202020204" pitchFamily="34" charset="0"/>
            </a:endParaRPr>
          </a:p>
          <a:p>
            <a:pPr lvl="0"/>
            <a:r>
              <a:rPr lang="en-US" sz="3200" dirty="0" smtClean="0">
                <a:latin typeface="Arial" panose="020B0604020202020204" pitchFamily="34" charset="0"/>
                <a:cs typeface="Arial" panose="020B0604020202020204" pitchFamily="34" charset="0"/>
              </a:rPr>
              <a:t>New version update from </a:t>
            </a:r>
            <a:r>
              <a:rPr lang="en-US" sz="3200" dirty="0">
                <a:latin typeface="Arial" panose="020B0604020202020204" pitchFamily="34" charset="0"/>
                <a:cs typeface="Arial" panose="020B0604020202020204" pitchFamily="34" charset="0"/>
              </a:rPr>
              <a:t>a centralized </a:t>
            </a:r>
            <a:r>
              <a:rPr lang="en-US" sz="3200" dirty="0" smtClean="0">
                <a:latin typeface="Arial" panose="020B0604020202020204" pitchFamily="34" charset="0"/>
                <a:cs typeface="Arial" panose="020B0604020202020204" pitchFamily="34" charset="0"/>
              </a:rPr>
              <a:t>repository</a:t>
            </a:r>
            <a:endParaRPr lang="ru-RU" sz="3200" dirty="0">
              <a:latin typeface="Arial" panose="020B0604020202020204" pitchFamily="34" charset="0"/>
              <a:cs typeface="Arial" panose="020B0604020202020204" pitchFamily="34" charset="0"/>
            </a:endParaRPr>
          </a:p>
          <a:p>
            <a:pPr lvl="0"/>
            <a:r>
              <a:rPr lang="en-US" sz="3200" dirty="0" smtClean="0">
                <a:latin typeface="Arial" panose="020B0604020202020204" pitchFamily="34" charset="0"/>
                <a:cs typeface="Arial" panose="020B0604020202020204" pitchFamily="34" charset="0"/>
              </a:rPr>
              <a:t>Supervising of every module</a:t>
            </a:r>
            <a:endParaRPr lang="ru-RU" sz="32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normAutofit/>
          </a:bodyPr>
          <a:lstStyle/>
          <a:p>
            <a:fld id="{E83BB07E-7895-4BF7-B7DF-D4F82C6211D6}" type="slidenum">
              <a:rPr lang="ru-RU" smtClean="0"/>
              <a:t>4</a:t>
            </a:fld>
            <a:endParaRPr lang="ru-RU"/>
          </a:p>
        </p:txBody>
      </p:sp>
      <p:sp>
        <p:nvSpPr>
          <p:cNvPr id="7" name="Заголовок 6"/>
          <p:cNvSpPr>
            <a:spLocks noGrp="1"/>
          </p:cNvSpPr>
          <p:nvPr>
            <p:ph type="title"/>
          </p:nvPr>
        </p:nvSpPr>
        <p:spPr>
          <a:xfrm>
            <a:off x="539552" y="692696"/>
            <a:ext cx="8229600" cy="629816"/>
          </a:xfrm>
        </p:spPr>
        <p:txBody>
          <a:bodyPr>
            <a:normAutofit/>
          </a:bodyPr>
          <a:lstStyle/>
          <a:p>
            <a:r>
              <a:rPr lang="en-US" sz="3200" dirty="0" smtClean="0"/>
              <a:t>Goals</a:t>
            </a:r>
            <a:endParaRPr lang="ru-RU" sz="3200" dirty="0"/>
          </a:p>
        </p:txBody>
      </p:sp>
    </p:spTree>
    <p:extLst>
      <p:ext uri="{BB962C8B-B14F-4D97-AF65-F5344CB8AC3E}">
        <p14:creationId xmlns:p14="http://schemas.microsoft.com/office/powerpoint/2010/main" val="240154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498" y="600802"/>
            <a:ext cx="8229600" cy="595950"/>
          </a:xfrm>
        </p:spPr>
        <p:txBody>
          <a:bodyPr>
            <a:normAutofit/>
          </a:bodyPr>
          <a:lstStyle/>
          <a:p>
            <a:r>
              <a:rPr lang="en-US" sz="3200" dirty="0" smtClean="0"/>
              <a:t>Algorithm</a:t>
            </a:r>
            <a:endParaRPr lang="ru-RU" sz="3200" dirty="0"/>
          </a:p>
        </p:txBody>
      </p:sp>
      <p:sp>
        <p:nvSpPr>
          <p:cNvPr id="4" name="Номер слайда 3"/>
          <p:cNvSpPr>
            <a:spLocks noGrp="1"/>
          </p:cNvSpPr>
          <p:nvPr>
            <p:ph type="sldNum" sz="quarter" idx="12"/>
          </p:nvPr>
        </p:nvSpPr>
        <p:spPr/>
        <p:txBody>
          <a:bodyPr>
            <a:normAutofit/>
          </a:bodyPr>
          <a:lstStyle/>
          <a:p>
            <a:fld id="{E83BB07E-7895-4BF7-B7DF-D4F82C6211D6}" type="slidenum">
              <a:rPr lang="ru-RU" smtClean="0"/>
              <a:t>5</a:t>
            </a:fld>
            <a:endParaRPr lang="ru-RU"/>
          </a:p>
        </p:txBody>
      </p:sp>
      <p:sp>
        <p:nvSpPr>
          <p:cNvPr id="8" name="Объект 2"/>
          <p:cNvSpPr txBox="1">
            <a:spLocks/>
          </p:cNvSpPr>
          <p:nvPr/>
        </p:nvSpPr>
        <p:spPr>
          <a:xfrm>
            <a:off x="273670" y="1196752"/>
            <a:ext cx="4658370" cy="1469423"/>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600" dirty="0" smtClean="0">
                <a:latin typeface="Arial" panose="020B0604020202020204" pitchFamily="34" charset="0"/>
                <a:cs typeface="Arial" panose="020B0604020202020204" pitchFamily="34" charset="0"/>
              </a:rPr>
              <a:t>A version </a:t>
            </a:r>
            <a:r>
              <a:rPr lang="en-US" sz="1600" dirty="0">
                <a:latin typeface="Arial" panose="020B0604020202020204" pitchFamily="34" charset="0"/>
                <a:cs typeface="Arial" panose="020B0604020202020204" pitchFamily="34" charset="0"/>
              </a:rPr>
              <a:t>of the Producer/Consumer </a:t>
            </a:r>
            <a:r>
              <a:rPr lang="en-US" sz="1600" dirty="0" smtClean="0">
                <a:latin typeface="Arial" panose="020B0604020202020204" pitchFamily="34" charset="0"/>
                <a:cs typeface="Arial" panose="020B0604020202020204" pitchFamily="34" charset="0"/>
              </a:rPr>
              <a:t>design was used, </a:t>
            </a:r>
            <a:r>
              <a:rPr lang="en-US" sz="1600" dirty="0">
                <a:latin typeface="Arial" panose="020B0604020202020204" pitchFamily="34" charset="0"/>
                <a:cs typeface="Arial" panose="020B0604020202020204" pitchFamily="34" charset="0"/>
              </a:rPr>
              <a:t>where the user interface (producer) produces messages and the tasks (consumers) consume them. </a:t>
            </a:r>
            <a:endParaRPr lang="ru-RU" sz="1600" dirty="0">
              <a:latin typeface="Arial" panose="020B0604020202020204" pitchFamily="34" charset="0"/>
              <a:cs typeface="Arial" panose="020B0604020202020204" pitchFamily="34" charset="0"/>
            </a:endParaRPr>
          </a:p>
        </p:txBody>
      </p:sp>
      <p:pic>
        <p:nvPicPr>
          <p:cNvPr id="1027" name="Picture 3" descr="C:\Users\Veronika\Documents\Конференции\NEC-2019\Queu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26613"/>
            <a:ext cx="36195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Veronika\Documents\Конференции\NEC-2019\Algorythm Manager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880"/>
            <a:ext cx="8188761" cy="422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2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576064"/>
          </a:xfrm>
        </p:spPr>
        <p:txBody>
          <a:bodyPr>
            <a:normAutofit fontScale="90000"/>
          </a:bodyPr>
          <a:lstStyle/>
          <a:p>
            <a:r>
              <a:rPr lang="en-US" sz="3200" dirty="0" smtClean="0"/>
              <a:t>User Interface</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88840"/>
            <a:ext cx="8465932" cy="4584998"/>
          </a:xfrm>
        </p:spPr>
      </p:pic>
      <p:sp>
        <p:nvSpPr>
          <p:cNvPr id="5" name="Номер слайда 4"/>
          <p:cNvSpPr>
            <a:spLocks noGrp="1"/>
          </p:cNvSpPr>
          <p:nvPr>
            <p:ph type="sldNum" sz="quarter" idx="12"/>
          </p:nvPr>
        </p:nvSpPr>
        <p:spPr/>
        <p:txBody>
          <a:bodyPr>
            <a:normAutofit/>
          </a:bodyPr>
          <a:lstStyle/>
          <a:p>
            <a:fld id="{E83BB07E-7895-4BF7-B7DF-D4F82C6211D6}" type="slidenum">
              <a:rPr lang="ru-RU" smtClean="0"/>
              <a:t>6</a:t>
            </a:fld>
            <a:endParaRPr lang="ru-RU" dirty="0"/>
          </a:p>
        </p:txBody>
      </p:sp>
      <p:sp>
        <p:nvSpPr>
          <p:cNvPr id="6" name="Объект 2"/>
          <p:cNvSpPr txBox="1">
            <a:spLocks/>
          </p:cNvSpPr>
          <p:nvPr/>
        </p:nvSpPr>
        <p:spPr>
          <a:xfrm>
            <a:off x="273670" y="1124744"/>
            <a:ext cx="8618810" cy="79208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600" dirty="0">
                <a:latin typeface="Arial" panose="020B0604020202020204" pitchFamily="34" charset="0"/>
                <a:cs typeface="Arial" panose="020B0604020202020204" pitchFamily="34" charset="0"/>
              </a:rPr>
              <a:t>In the </a:t>
            </a:r>
            <a:r>
              <a:rPr lang="en-US" sz="1600" dirty="0" smtClean="0">
                <a:latin typeface="Arial" panose="020B0604020202020204" pitchFamily="34" charset="0"/>
                <a:cs typeface="Arial" panose="020B0604020202020204" pitchFamily="34" charset="0"/>
              </a:rPr>
              <a:t>Program Manager </a:t>
            </a:r>
            <a:r>
              <a:rPr lang="en-US" sz="1600" dirty="0">
                <a:latin typeface="Arial" panose="020B0604020202020204" pitchFamily="34" charset="0"/>
                <a:cs typeface="Arial" panose="020B0604020202020204" pitchFamily="34" charset="0"/>
              </a:rPr>
              <a:t>each </a:t>
            </a:r>
            <a:r>
              <a:rPr lang="en-US" sz="1600" dirty="0" smtClean="0">
                <a:latin typeface="Arial" panose="020B0604020202020204" pitchFamily="34" charset="0"/>
                <a:cs typeface="Arial" panose="020B0604020202020204" pitchFamily="34" charset="0"/>
              </a:rPr>
              <a:t>project module </a:t>
            </a:r>
            <a:r>
              <a:rPr lang="en-US" sz="1600" dirty="0">
                <a:latin typeface="Arial" panose="020B0604020202020204" pitchFamily="34" charset="0"/>
                <a:cs typeface="Arial" panose="020B0604020202020204" pitchFamily="34" charset="0"/>
              </a:rPr>
              <a:t>is presented as an object with a set of parameters: name, path to the executable file, startup checkbox, control </a:t>
            </a:r>
            <a:r>
              <a:rPr lang="en-US" sz="1600" dirty="0" smtClean="0">
                <a:latin typeface="Arial" panose="020B0604020202020204" pitchFamily="34" charset="0"/>
                <a:cs typeface="Arial" panose="020B0604020202020204" pitchFamily="34" charset="0"/>
              </a:rPr>
              <a:t>buttons and </a:t>
            </a:r>
            <a:r>
              <a:rPr lang="en-US" sz="1600" dirty="0">
                <a:latin typeface="Arial" panose="020B0604020202020204" pitchFamily="34" charset="0"/>
                <a:cs typeface="Arial" panose="020B0604020202020204" pitchFamily="34" charset="0"/>
              </a:rPr>
              <a:t>operation status indicator, version information.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327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43" y="548680"/>
            <a:ext cx="8229600" cy="629816"/>
          </a:xfrm>
        </p:spPr>
        <p:txBody>
          <a:bodyPr>
            <a:normAutofit/>
          </a:bodyPr>
          <a:lstStyle/>
          <a:p>
            <a:r>
              <a:rPr lang="en-US" sz="3200" dirty="0" smtClean="0"/>
              <a:t>Execution monitoring</a:t>
            </a:r>
            <a:endParaRPr lang="ru-RU" sz="3200" dirty="0"/>
          </a:p>
        </p:txBody>
      </p:sp>
      <p:sp>
        <p:nvSpPr>
          <p:cNvPr id="4" name="Номер слайда 3"/>
          <p:cNvSpPr>
            <a:spLocks noGrp="1"/>
          </p:cNvSpPr>
          <p:nvPr>
            <p:ph type="sldNum" sz="quarter" idx="12"/>
          </p:nvPr>
        </p:nvSpPr>
        <p:spPr/>
        <p:txBody>
          <a:bodyPr>
            <a:normAutofit/>
          </a:bodyPr>
          <a:lstStyle/>
          <a:p>
            <a:fld id="{E83BB07E-7895-4BF7-B7DF-D4F82C6211D6}" type="slidenum">
              <a:rPr lang="ru-RU" smtClean="0"/>
              <a:t>7</a:t>
            </a:fld>
            <a:endParaRPr lang="ru-RU"/>
          </a:p>
        </p:txBody>
      </p:sp>
      <p:pic>
        <p:nvPicPr>
          <p:cNvPr id="2050" name="Picture 2" descr="C:\Users\Veronika\Documents\Конференции\NEC-2019\Screenshots\TaskMana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92896"/>
            <a:ext cx="4104456" cy="3813946"/>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p:cNvSpPr txBox="1">
            <a:spLocks/>
          </p:cNvSpPr>
          <p:nvPr/>
        </p:nvSpPr>
        <p:spPr>
          <a:xfrm>
            <a:off x="273670" y="1124744"/>
            <a:ext cx="8553346" cy="172819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600" dirty="0" smtClean="0">
                <a:latin typeface="Arial" panose="020B0604020202020204" pitchFamily="34" charset="0"/>
                <a:cs typeface="Arial" panose="020B0604020202020204" pitchFamily="34" charset="0"/>
              </a:rPr>
              <a:t>To ensure the reliability of the system it is very important to know that all the modules are running and not hanging. We use two technics for it:</a:t>
            </a:r>
          </a:p>
          <a:p>
            <a:r>
              <a:rPr lang="en-US" sz="1600" dirty="0" smtClean="0">
                <a:latin typeface="Arial" panose="020B0604020202020204" pitchFamily="34" charset="0"/>
                <a:cs typeface="Arial" panose="020B0604020202020204" pitchFamily="34" charset="0"/>
              </a:rPr>
              <a:t>Check if module name presents in the list of Windows Task Manager</a:t>
            </a:r>
          </a:p>
          <a:p>
            <a:r>
              <a:rPr lang="en-US" sz="1600" dirty="0" smtClean="0">
                <a:latin typeface="Arial" panose="020B0604020202020204" pitchFamily="34" charset="0"/>
                <a:cs typeface="Arial" panose="020B0604020202020204" pitchFamily="34" charset="0"/>
              </a:rPr>
              <a:t>Use </a:t>
            </a:r>
            <a:r>
              <a:rPr lang="en-US" sz="1600" dirty="0" err="1" smtClean="0">
                <a:latin typeface="Arial" panose="020B0604020202020204" pitchFamily="34" charset="0"/>
                <a:cs typeface="Arial" panose="020B0604020202020204" pitchFamily="34" charset="0"/>
              </a:rPr>
              <a:t>WatchDog</a:t>
            </a:r>
            <a:r>
              <a:rPr lang="en-US" sz="1600" dirty="0" smtClean="0">
                <a:latin typeface="Arial" panose="020B0604020202020204" pitchFamily="34" charset="0"/>
                <a:cs typeface="Arial" panose="020B0604020202020204" pitchFamily="34" charset="0"/>
              </a:rPr>
              <a:t> logic</a:t>
            </a:r>
          </a:p>
        </p:txBody>
      </p:sp>
    </p:spTree>
    <p:extLst>
      <p:ext uri="{BB962C8B-B14F-4D97-AF65-F5344CB8AC3E}">
        <p14:creationId xmlns:p14="http://schemas.microsoft.com/office/powerpoint/2010/main" val="221543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43" y="548680"/>
            <a:ext cx="8229600" cy="629816"/>
          </a:xfrm>
        </p:spPr>
        <p:txBody>
          <a:bodyPr>
            <a:normAutofit/>
          </a:bodyPr>
          <a:lstStyle/>
          <a:p>
            <a:r>
              <a:rPr lang="en-US" sz="3200" dirty="0" err="1" smtClean="0"/>
              <a:t>WatchDog</a:t>
            </a:r>
            <a:endParaRPr lang="ru-RU" sz="3200" dirty="0"/>
          </a:p>
        </p:txBody>
      </p:sp>
      <p:sp>
        <p:nvSpPr>
          <p:cNvPr id="4" name="Номер слайда 3"/>
          <p:cNvSpPr>
            <a:spLocks noGrp="1"/>
          </p:cNvSpPr>
          <p:nvPr>
            <p:ph type="sldNum" sz="quarter" idx="12"/>
          </p:nvPr>
        </p:nvSpPr>
        <p:spPr/>
        <p:txBody>
          <a:bodyPr>
            <a:normAutofit/>
          </a:bodyPr>
          <a:lstStyle/>
          <a:p>
            <a:fld id="{E83BB07E-7895-4BF7-B7DF-D4F82C6211D6}" type="slidenum">
              <a:rPr lang="ru-RU" smtClean="0"/>
              <a:t>8</a:t>
            </a:fld>
            <a:endParaRPr lang="ru-RU"/>
          </a:p>
        </p:txBody>
      </p:sp>
      <p:pic>
        <p:nvPicPr>
          <p:cNvPr id="1026" name="Picture 2" descr="W:\-= Windows =-\-= LabVIEW =-\Projects\Drivers\Manager\Screenshots\SystemManager_GFR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893555"/>
            <a:ext cx="3459252" cy="3519161"/>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p:cNvSpPr txBox="1">
            <a:spLocks/>
          </p:cNvSpPr>
          <p:nvPr/>
        </p:nvSpPr>
        <p:spPr>
          <a:xfrm>
            <a:off x="273670" y="1124743"/>
            <a:ext cx="8553346" cy="1584175"/>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sz="1600" dirty="0" smtClean="0">
                <a:latin typeface="Arial" panose="020B0604020202020204" pitchFamily="34" charset="0"/>
                <a:cs typeface="Arial" panose="020B0604020202020204" pitchFamily="34" charset="0"/>
              </a:rPr>
              <a:t>Every </a:t>
            </a:r>
            <a:r>
              <a:rPr lang="en-US" sz="1600" dirty="0">
                <a:latin typeface="Arial" panose="020B0604020202020204" pitchFamily="34" charset="0"/>
                <a:cs typeface="Arial" panose="020B0604020202020204" pitchFamily="34" charset="0"/>
              </a:rPr>
              <a:t>driver executes at least one process that interacts with the dedicated device. Every process has its own time counter that is supervised by the driver. If any of these processes stop, driver will increment the value of the “watchdog variable”. Program Manager reads this variable and if it is greater than zero, an alarm occurs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When an alarm occurs, the </a:t>
            </a:r>
            <a:r>
              <a:rPr lang="en-US" sz="1600" dirty="0" smtClean="0">
                <a:latin typeface="Arial" panose="020B0604020202020204" pitchFamily="34" charset="0"/>
                <a:cs typeface="Arial" panose="020B0604020202020204" pitchFamily="34" charset="0"/>
              </a:rPr>
              <a:t>status </a:t>
            </a:r>
            <a:r>
              <a:rPr lang="en-US" sz="1600" dirty="0">
                <a:latin typeface="Arial" panose="020B0604020202020204" pitchFamily="34" charset="0"/>
                <a:cs typeface="Arial" panose="020B0604020202020204" pitchFamily="34" charset="0"/>
              </a:rPr>
              <a:t>indicator on the front panel will turn red and a voice alert </a:t>
            </a:r>
            <a:r>
              <a:rPr lang="en-US" sz="1600" dirty="0" smtClean="0">
                <a:latin typeface="Arial" panose="020B0604020202020204" pitchFamily="34" charset="0"/>
                <a:cs typeface="Arial" panose="020B0604020202020204" pitchFamily="34" charset="0"/>
              </a:rPr>
              <a:t>will pronounce alarm message, for instance,</a:t>
            </a:r>
            <a:r>
              <a:rPr lang="ru-RU"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Module SMARTBOX-6 malfunction</a:t>
            </a:r>
            <a:r>
              <a:rPr lang="ru-RU"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pic>
        <p:nvPicPr>
          <p:cNvPr id="2050" name="Picture 2" descr="C:\Users\Veronika\Documents\Конференции\NEC-2019\W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6" y="2996952"/>
            <a:ext cx="389610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669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797024"/>
          </a:xfrm>
        </p:spPr>
        <p:txBody>
          <a:bodyPr/>
          <a:lstStyle/>
          <a:p>
            <a:r>
              <a:rPr lang="en-US" sz="3200" dirty="0" smtClean="0"/>
              <a:t>Conclusion</a:t>
            </a:r>
            <a:endParaRPr lang="ru-RU" sz="3200" dirty="0"/>
          </a:p>
        </p:txBody>
      </p:sp>
      <p:sp>
        <p:nvSpPr>
          <p:cNvPr id="3" name="Объект 2"/>
          <p:cNvSpPr>
            <a:spLocks noGrp="1"/>
          </p:cNvSpPr>
          <p:nvPr>
            <p:ph idx="1"/>
          </p:nvPr>
        </p:nvSpPr>
        <p:spPr>
          <a:xfrm>
            <a:off x="395536" y="1628800"/>
            <a:ext cx="8301608" cy="4325112"/>
          </a:xfrm>
        </p:spPr>
        <p:txBody>
          <a:bodyPr>
            <a:normAutofit/>
          </a:bodyPr>
          <a:lstStyle/>
          <a:p>
            <a:pPr marL="109728" indent="457200">
              <a:buNone/>
            </a:pPr>
            <a:r>
              <a:rPr lang="en-US" sz="2000" dirty="0">
                <a:latin typeface="Arial" panose="020B0604020202020204" pitchFamily="34" charset="0"/>
                <a:cs typeface="Arial" panose="020B0604020202020204" pitchFamily="34" charset="0"/>
              </a:rPr>
              <a:t>The Program Manager </a:t>
            </a:r>
            <a:r>
              <a:rPr lang="en-US" sz="2000" dirty="0" smtClean="0">
                <a:latin typeface="Arial" panose="020B0604020202020204" pitchFamily="34" charset="0"/>
                <a:cs typeface="Arial" panose="020B0604020202020204" pitchFamily="34" charset="0"/>
              </a:rPr>
              <a:t>was used </a:t>
            </a:r>
            <a:r>
              <a:rPr lang="en-US" sz="2000" dirty="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n </a:t>
            </a:r>
            <a:r>
              <a:rPr lang="en-US" sz="2000" dirty="0">
                <a:latin typeface="Arial" panose="020B0604020202020204" pitchFamily="34" charset="0"/>
                <a:cs typeface="Arial" panose="020B0604020202020204" pitchFamily="34" charset="0"/>
              </a:rPr>
              <a:t>all </a:t>
            </a:r>
            <a:r>
              <a:rPr lang="en-US" sz="2000" dirty="0" smtClean="0">
                <a:latin typeface="Arial" panose="020B0604020202020204" pitchFamily="34" charset="0"/>
                <a:cs typeface="Arial" panose="020B0604020202020204" pitchFamily="34" charset="0"/>
              </a:rPr>
              <a:t>project computers for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year</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109728" indent="457200">
              <a:buNone/>
            </a:pPr>
            <a:r>
              <a:rPr lang="en-US" sz="2000" dirty="0" smtClean="0">
                <a:latin typeface="Arial" panose="020B0604020202020204" pitchFamily="34" charset="0"/>
                <a:cs typeface="Arial" panose="020B0604020202020204" pitchFamily="34" charset="0"/>
              </a:rPr>
              <a:t>Voice </a:t>
            </a:r>
            <a:r>
              <a:rPr lang="en-US" sz="2000" dirty="0">
                <a:latin typeface="Arial" panose="020B0604020202020204" pitchFamily="34" charset="0"/>
                <a:cs typeface="Arial" panose="020B0604020202020204" pitchFamily="34" charset="0"/>
              </a:rPr>
              <a:t>notification allows the operator to respond quickly and call service personnel to resolve the problem. </a:t>
            </a: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increases the reliability of the project. </a:t>
            </a:r>
            <a:endParaRPr lang="en-US" sz="2000" dirty="0" smtClean="0">
              <a:latin typeface="Arial" panose="020B0604020202020204" pitchFamily="34" charset="0"/>
              <a:cs typeface="Arial" panose="020B0604020202020204" pitchFamily="34" charset="0"/>
            </a:endParaRPr>
          </a:p>
          <a:p>
            <a:pPr marL="109728" indent="457200">
              <a:buNone/>
            </a:pPr>
            <a:r>
              <a:rPr lang="en-US" sz="2000" dirty="0" smtClean="0">
                <a:latin typeface="Arial" panose="020B0604020202020204" pitchFamily="34" charset="0"/>
                <a:cs typeface="Arial" panose="020B0604020202020204" pitchFamily="34" charset="0"/>
              </a:rPr>
              <a:t>Auto run of modules allows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simplify the startup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the software</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109728" indent="457200">
              <a:buNone/>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available update service significantly saves system maintenance </a:t>
            </a:r>
            <a:r>
              <a:rPr lang="en-US" sz="2000" dirty="0" smtClean="0">
                <a:latin typeface="Arial" panose="020B0604020202020204" pitchFamily="34" charset="0"/>
                <a:cs typeface="Arial" panose="020B0604020202020204" pitchFamily="34" charset="0"/>
              </a:rPr>
              <a:t>time.</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109728" indent="457200">
              <a:buNone/>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Program Manager </a:t>
            </a:r>
            <a:r>
              <a:rPr lang="en-GB" sz="2000" dirty="0" smtClean="0">
                <a:latin typeface="Arial" panose="020B0604020202020204" pitchFamily="34" charset="0"/>
                <a:cs typeface="Arial" panose="020B0604020202020204" pitchFamily="34" charset="0"/>
              </a:rPr>
              <a:t>is </a:t>
            </a:r>
            <a:r>
              <a:rPr lang="en-GB" sz="2000" dirty="0">
                <a:latin typeface="Arial" panose="020B0604020202020204" pitchFamily="34" charset="0"/>
                <a:cs typeface="Arial" panose="020B0604020202020204" pitchFamily="34" charset="0"/>
              </a:rPr>
              <a:t>an </a:t>
            </a:r>
            <a:r>
              <a:rPr lang="en-GB" sz="2000" dirty="0" smtClean="0">
                <a:latin typeface="Arial" panose="020B0604020202020204" pitchFamily="34" charset="0"/>
                <a:cs typeface="Arial" panose="020B0604020202020204" pitchFamily="34" charset="0"/>
              </a:rPr>
              <a:t>standalone application and </a:t>
            </a:r>
            <a:r>
              <a:rPr lang="en-GB" sz="2000" dirty="0">
                <a:latin typeface="Arial" panose="020B0604020202020204" pitchFamily="34" charset="0"/>
                <a:cs typeface="Arial" panose="020B0604020202020204" pitchFamily="34" charset="0"/>
              </a:rPr>
              <a:t>can be used </a:t>
            </a:r>
            <a:r>
              <a:rPr lang="en-GB" sz="2000" dirty="0" smtClean="0">
                <a:latin typeface="Arial" panose="020B0604020202020204" pitchFamily="34" charset="0"/>
                <a:cs typeface="Arial" panose="020B0604020202020204" pitchFamily="34" charset="0"/>
              </a:rPr>
              <a:t>on </a:t>
            </a:r>
            <a:r>
              <a:rPr lang="en-GB" sz="2000" dirty="0">
                <a:latin typeface="Arial" panose="020B0604020202020204" pitchFamily="34" charset="0"/>
                <a:cs typeface="Arial" panose="020B0604020202020204" pitchFamily="34" charset="0"/>
              </a:rPr>
              <a:t>other </a:t>
            </a:r>
            <a:r>
              <a:rPr lang="en-GB" sz="2000" dirty="0" smtClean="0">
                <a:latin typeface="Arial" panose="020B0604020202020204" pitchFamily="34" charset="0"/>
                <a:cs typeface="Arial" panose="020B0604020202020204" pitchFamily="34" charset="0"/>
              </a:rPr>
              <a:t>systems as well.</a:t>
            </a:r>
            <a:endParaRPr lang="ru-RU" sz="2000" dirty="0">
              <a:latin typeface="Arial" panose="020B0604020202020204" pitchFamily="34" charset="0"/>
              <a:cs typeface="Arial" panose="020B0604020202020204" pitchFamily="34" charset="0"/>
            </a:endParaRPr>
          </a:p>
          <a:p>
            <a:endParaRPr lang="ru-RU" dirty="0"/>
          </a:p>
        </p:txBody>
      </p:sp>
      <p:sp>
        <p:nvSpPr>
          <p:cNvPr id="4" name="Номер слайда 3"/>
          <p:cNvSpPr>
            <a:spLocks noGrp="1"/>
          </p:cNvSpPr>
          <p:nvPr>
            <p:ph type="sldNum" sz="quarter" idx="12"/>
          </p:nvPr>
        </p:nvSpPr>
        <p:spPr/>
        <p:txBody>
          <a:bodyPr>
            <a:normAutofit/>
          </a:bodyPr>
          <a:lstStyle/>
          <a:p>
            <a:fld id="{E83BB07E-7895-4BF7-B7DF-D4F82C6211D6}" type="slidenum">
              <a:rPr lang="ru-RU" smtClean="0"/>
              <a:t>9</a:t>
            </a:fld>
            <a:endParaRPr lang="ru-RU"/>
          </a:p>
        </p:txBody>
      </p:sp>
    </p:spTree>
    <p:extLst>
      <p:ext uri="{BB962C8B-B14F-4D97-AF65-F5344CB8AC3E}">
        <p14:creationId xmlns:p14="http://schemas.microsoft.com/office/powerpoint/2010/main" val="1705421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2154</TotalTime>
  <Words>404</Words>
  <Application>Microsoft Office PowerPoint</Application>
  <PresentationFormat>Экран (4:3)</PresentationFormat>
  <Paragraphs>46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Городская</vt:lpstr>
      <vt:lpstr>PROGRAM MANAGER FOR DC-280 CYCLOTRON CONTROL SYSTEM </vt:lpstr>
      <vt:lpstr>DC-280</vt:lpstr>
      <vt:lpstr>Презентация PowerPoint</vt:lpstr>
      <vt:lpstr>Goals</vt:lpstr>
      <vt:lpstr>Algorithm</vt:lpstr>
      <vt:lpstr>User Interface</vt:lpstr>
      <vt:lpstr>Execution monitoring</vt:lpstr>
      <vt:lpstr>WatchDog</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65</cp:revision>
  <dcterms:created xsi:type="dcterms:W3CDTF">2019-08-27T12:29:23Z</dcterms:created>
  <dcterms:modified xsi:type="dcterms:W3CDTF">2019-09-27T12:51:46Z</dcterms:modified>
</cp:coreProperties>
</file>