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91" r:id="rId8"/>
    <p:sldId id="289" r:id="rId9"/>
    <p:sldId id="292" r:id="rId10"/>
    <p:sldId id="297" r:id="rId11"/>
    <p:sldId id="295" r:id="rId12"/>
    <p:sldId id="296" r:id="rId13"/>
    <p:sldId id="293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FEA8"/>
    <a:srgbClr val="FCB2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DE7CAE-3CB7-486B-B46F-E56B5534B848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15011E-EC0D-490B-9EDF-766716301C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6572296" cy="292895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Project of a Fast Interaction Trigger for MPD experiment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0" dirty="0" smtClean="0"/>
              <a:t>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357826"/>
            <a:ext cx="7854696" cy="857256"/>
          </a:xfrm>
        </p:spPr>
        <p:txBody>
          <a:bodyPr/>
          <a:lstStyle/>
          <a:p>
            <a:r>
              <a:rPr lang="en-US" dirty="0" smtClean="0"/>
              <a:t>V. Yu. </a:t>
            </a:r>
            <a:r>
              <a:rPr lang="en-US" dirty="0" err="1" smtClean="0"/>
              <a:t>Rogov</a:t>
            </a:r>
            <a:r>
              <a:rPr lang="en-US" dirty="0" smtClean="0"/>
              <a:t>,  S. V. </a:t>
            </a:r>
            <a:r>
              <a:rPr lang="en-US" dirty="0" err="1" smtClean="0"/>
              <a:t>Sergeev</a:t>
            </a:r>
            <a:r>
              <a:rPr lang="en-US" dirty="0" smtClean="0"/>
              <a:t>, V. I. </a:t>
            </a:r>
            <a:r>
              <a:rPr lang="en-US" dirty="0" err="1" smtClean="0"/>
              <a:t>Yurevich</a:t>
            </a:r>
            <a:endParaRPr lang="ru-RU" dirty="0"/>
          </a:p>
        </p:txBody>
      </p:sp>
      <p:pic>
        <p:nvPicPr>
          <p:cNvPr id="5" name="Рисунок 4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142852"/>
            <a:ext cx="1285884" cy="105647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357299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Development Constrains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system is quite complicated we use KISS approach (Keep It Stupidly Simple) </a:t>
            </a:r>
          </a:p>
          <a:p>
            <a:r>
              <a:rPr lang="en-US" dirty="0" smtClean="0"/>
              <a:t>Complicated modules should be split to a set of simple ones</a:t>
            </a:r>
          </a:p>
          <a:p>
            <a:r>
              <a:rPr lang="en-US" dirty="0" smtClean="0"/>
              <a:t>The content of FPGA (firmware) for each trigger operation mode should be as simple as possible</a:t>
            </a:r>
          </a:p>
          <a:p>
            <a:r>
              <a:rPr lang="en-US" dirty="0" smtClean="0"/>
              <a:t>Different operation modes of firmware are realized as a set of independent FPGA configurations instead of a complicated one having many branches</a:t>
            </a:r>
          </a:p>
          <a:p>
            <a:r>
              <a:rPr lang="en-US" dirty="0" smtClean="0"/>
              <a:t>This brings a need to reload FPGA RAM “in the flight”</a:t>
            </a:r>
            <a:endParaRPr lang="ru-RU" dirty="0"/>
          </a:p>
        </p:txBody>
      </p:sp>
      <p:pic>
        <p:nvPicPr>
          <p:cNvPr id="4" name="Рисунок 3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285884" cy="10564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52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FPGA configuration loading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module </a:t>
            </a:r>
            <a:r>
              <a:rPr lang="en-US" sz="3600" dirty="0" smtClean="0"/>
              <a:t>(CLM)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CLM is a daughter board with dimensions 50*60 mm^2</a:t>
            </a:r>
          </a:p>
          <a:p>
            <a:r>
              <a:rPr lang="en-US" dirty="0" smtClean="0"/>
              <a:t>CLMs could be connected to a branch a daisy chain</a:t>
            </a:r>
          </a:p>
          <a:p>
            <a:r>
              <a:rPr lang="en-US" dirty="0" smtClean="0"/>
              <a:t>The CLM unit contains a library of configurations recorded to a micro-SD card with FAT32 file system</a:t>
            </a:r>
          </a:p>
          <a:p>
            <a:r>
              <a:rPr lang="en-US" dirty="0" smtClean="0"/>
              <a:t>The configurations could be loaded via JTAG to all FPGAs in parallel by one command from the central DCS. Loading time is about 3 sec.</a:t>
            </a:r>
          </a:p>
          <a:p>
            <a:r>
              <a:rPr lang="en-US" dirty="0" smtClean="0"/>
              <a:t>FPGA configurations could be loaded to CLMs via serial link. Loading time is about 2 min. Loading could be done in parallel to many CLM branches</a:t>
            </a: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285884" cy="10564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52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285884" cy="105647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52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142984"/>
            <a:ext cx="79724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CLM manager prototype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500438"/>
            <a:ext cx="62007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en-US" dirty="0" smtClean="0"/>
              <a:t>Actual status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architecture of the FFD system is fixed</a:t>
            </a:r>
          </a:p>
          <a:p>
            <a:r>
              <a:rPr lang="en-US" dirty="0" smtClean="0"/>
              <a:t>The prototypes of SPM, LVM, APM, VPM main units are tested using FPGA Cyclone IV</a:t>
            </a:r>
            <a:r>
              <a:rPr lang="ru-RU" dirty="0" smtClean="0"/>
              <a:t> </a:t>
            </a:r>
            <a:r>
              <a:rPr lang="en-US" dirty="0" smtClean="0"/>
              <a:t>test board. Some adjustment will be needed to migrate to Cyclone X GX</a:t>
            </a:r>
          </a:p>
          <a:p>
            <a:r>
              <a:rPr lang="en-US" dirty="0" smtClean="0"/>
              <a:t>SMP,</a:t>
            </a:r>
            <a:r>
              <a:rPr lang="ru-RU" dirty="0" smtClean="0"/>
              <a:t> </a:t>
            </a:r>
            <a:r>
              <a:rPr lang="en-US" dirty="0" smtClean="0"/>
              <a:t>LVM and a backplane are in production</a:t>
            </a:r>
          </a:p>
          <a:p>
            <a:r>
              <a:rPr lang="en-US" dirty="0" smtClean="0"/>
              <a:t>Arm Processor Module and a Vertex Processor Module are under development</a:t>
            </a:r>
            <a:endParaRPr lang="ru-RU" dirty="0" smtClean="0"/>
          </a:p>
          <a:p>
            <a:r>
              <a:rPr lang="en-US" dirty="0" smtClean="0"/>
              <a:t>CLM prototype has been successively tested. </a:t>
            </a:r>
          </a:p>
        </p:txBody>
      </p:sp>
      <p:pic>
        <p:nvPicPr>
          <p:cNvPr id="4" name="Рисунок 3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285884" cy="10564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52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the attention</a:t>
            </a:r>
            <a:endParaRPr lang="ru-RU" dirty="0"/>
          </a:p>
        </p:txBody>
      </p:sp>
      <p:pic>
        <p:nvPicPr>
          <p:cNvPr id="3" name="Рисунок 2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285884" cy="1056477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42852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FFD geometry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2181220"/>
          </a:xfrm>
        </p:spPr>
        <p:txBody>
          <a:bodyPr>
            <a:normAutofit/>
          </a:bodyPr>
          <a:lstStyle/>
          <a:p>
            <a:r>
              <a:rPr lang="en-US" dirty="0" smtClean="0"/>
              <a:t>FFD should provide ZERO</a:t>
            </a:r>
            <a:r>
              <a:rPr lang="en-US" sz="4800" dirty="0" smtClean="0"/>
              <a:t>-</a:t>
            </a:r>
            <a:r>
              <a:rPr lang="en-US" dirty="0" smtClean="0"/>
              <a:t>level</a:t>
            </a:r>
            <a:r>
              <a:rPr lang="en-US" sz="4800" dirty="0" smtClean="0"/>
              <a:t> </a:t>
            </a:r>
            <a:r>
              <a:rPr lang="en-US" dirty="0" smtClean="0"/>
              <a:t>trigger generation based on</a:t>
            </a:r>
            <a:endParaRPr lang="ru-RU" dirty="0" smtClean="0"/>
          </a:p>
          <a:p>
            <a:pPr lvl="1"/>
            <a:r>
              <a:rPr lang="en-US" dirty="0" smtClean="0"/>
              <a:t>Z-axis interaction coordinate</a:t>
            </a:r>
            <a:endParaRPr lang="ru-RU" dirty="0" smtClean="0"/>
          </a:p>
          <a:p>
            <a:pPr lvl="1"/>
            <a:r>
              <a:rPr lang="en-US" dirty="0" smtClean="0"/>
              <a:t>Hit multiplicity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265" name="Полотно 660"/>
          <p:cNvGrpSpPr>
            <a:grpSpLocks/>
          </p:cNvGrpSpPr>
          <p:nvPr/>
        </p:nvGrpSpPr>
        <p:grpSpPr bwMode="auto">
          <a:xfrm>
            <a:off x="1857356" y="1571612"/>
            <a:ext cx="5346700" cy="2187575"/>
            <a:chOff x="0" y="0"/>
            <a:chExt cx="53467" cy="21882"/>
          </a:xfrm>
        </p:grpSpPr>
        <p:sp>
          <p:nvSpPr>
            <p:cNvPr id="11302" name="AutoShape 3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3467" cy="218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83" name="Прямоугольник 52"/>
            <p:cNvGrpSpPr>
              <a:grpSpLocks/>
            </p:cNvGrpSpPr>
            <p:nvPr/>
          </p:nvGrpSpPr>
          <p:grpSpPr bwMode="auto">
            <a:xfrm>
              <a:off x="20904" y="10731"/>
              <a:ext cx="12770" cy="1353"/>
              <a:chOff x="2473" y="1302"/>
              <a:chExt cx="906" cy="96"/>
            </a:xfrm>
          </p:grpSpPr>
          <p:pic>
            <p:nvPicPr>
              <p:cNvPr id="785" name="Прямоугольник 52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473" y="1302"/>
                <a:ext cx="906" cy="96"/>
              </a:xfrm>
              <a:prstGeom prst="rect">
                <a:avLst/>
              </a:prstGeom>
              <a:noFill/>
            </p:spPr>
          </p:pic>
          <p:sp>
            <p:nvSpPr>
              <p:cNvPr id="788" name="Text Box 664"/>
              <p:cNvSpPr txBox="1">
                <a:spLocks noChangeArrowheads="1"/>
              </p:cNvSpPr>
              <p:nvPr/>
            </p:nvSpPr>
            <p:spPr bwMode="auto">
              <a:xfrm>
                <a:off x="2475" y="1305"/>
                <a:ext cx="90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82296" tIns="41148" rIns="82296" bIns="41148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789" name="Picture 2" descr="Схема3-круг"/>
            <p:cNvPicPr>
              <a:picLocks noChangeAspect="1" noChangeArrowheads="1"/>
            </p:cNvPicPr>
            <p:nvPr/>
          </p:nvPicPr>
          <p:blipFill>
            <a:blip r:embed="rId3">
              <a:lum bright="-6000" contrast="30000"/>
            </a:blip>
            <a:srcRect l="16299" r="16299"/>
            <a:stretch>
              <a:fillRect/>
            </a:stretch>
          </p:blipFill>
          <p:spPr bwMode="auto">
            <a:xfrm>
              <a:off x="45993" y="457"/>
              <a:ext cx="7474" cy="21425"/>
            </a:xfrm>
            <a:prstGeom prst="rect">
              <a:avLst/>
            </a:prstGeom>
            <a:noFill/>
          </p:spPr>
        </p:pic>
        <p:pic>
          <p:nvPicPr>
            <p:cNvPr id="867" name="Picture 2" descr="Схема3-круг"/>
            <p:cNvPicPr>
              <a:picLocks noChangeAspect="1" noChangeArrowheads="1"/>
            </p:cNvPicPr>
            <p:nvPr/>
          </p:nvPicPr>
          <p:blipFill>
            <a:blip r:embed="rId3">
              <a:lum bright="-6000" contrast="30000"/>
            </a:blip>
            <a:srcRect l="16299" r="16299"/>
            <a:stretch>
              <a:fillRect/>
            </a:stretch>
          </p:blipFill>
          <p:spPr bwMode="auto">
            <a:xfrm>
              <a:off x="0" y="457"/>
              <a:ext cx="7473" cy="21425"/>
            </a:xfrm>
            <a:prstGeom prst="rect">
              <a:avLst/>
            </a:prstGeom>
            <a:noFill/>
          </p:spPr>
        </p:pic>
        <p:sp>
          <p:nvSpPr>
            <p:cNvPr id="868" name="Line 6"/>
            <p:cNvSpPr>
              <a:spLocks noChangeShapeType="1"/>
            </p:cNvSpPr>
            <p:nvPr/>
          </p:nvSpPr>
          <p:spPr bwMode="auto">
            <a:xfrm>
              <a:off x="3200" y="11322"/>
              <a:ext cx="47250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9" name="Line 7"/>
            <p:cNvSpPr>
              <a:spLocks noChangeShapeType="1"/>
            </p:cNvSpPr>
            <p:nvPr/>
          </p:nvSpPr>
          <p:spPr bwMode="auto">
            <a:xfrm>
              <a:off x="3200" y="11322"/>
              <a:ext cx="24263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0" name="Line 8"/>
            <p:cNvSpPr>
              <a:spLocks noChangeShapeType="1"/>
            </p:cNvSpPr>
            <p:nvPr/>
          </p:nvSpPr>
          <p:spPr bwMode="auto">
            <a:xfrm flipH="1">
              <a:off x="27463" y="11322"/>
              <a:ext cx="22987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1" name="Line 9"/>
            <p:cNvSpPr>
              <a:spLocks noChangeShapeType="1"/>
            </p:cNvSpPr>
            <p:nvPr/>
          </p:nvSpPr>
          <p:spPr bwMode="auto">
            <a:xfrm flipV="1">
              <a:off x="27463" y="6845"/>
              <a:ext cx="23641" cy="4477"/>
            </a:xfrm>
            <a:prstGeom prst="line">
              <a:avLst/>
            </a:prstGeom>
            <a:noFill/>
            <a:ln w="3175">
              <a:solidFill>
                <a:srgbClr val="4F81BD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2" name="Line 10"/>
            <p:cNvSpPr>
              <a:spLocks noChangeShapeType="1"/>
            </p:cNvSpPr>
            <p:nvPr/>
          </p:nvSpPr>
          <p:spPr bwMode="auto">
            <a:xfrm flipH="1" flipV="1">
              <a:off x="4464" y="8128"/>
              <a:ext cx="22999" cy="3194"/>
            </a:xfrm>
            <a:prstGeom prst="line">
              <a:avLst/>
            </a:prstGeom>
            <a:noFill/>
            <a:ln w="3175">
              <a:solidFill>
                <a:srgbClr val="4F81BD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3" name="Line 11"/>
            <p:cNvSpPr>
              <a:spLocks noChangeShapeType="1"/>
            </p:cNvSpPr>
            <p:nvPr/>
          </p:nvSpPr>
          <p:spPr bwMode="auto">
            <a:xfrm>
              <a:off x="27463" y="11322"/>
              <a:ext cx="22365" cy="7023"/>
            </a:xfrm>
            <a:prstGeom prst="line">
              <a:avLst/>
            </a:prstGeom>
            <a:noFill/>
            <a:ln w="3175">
              <a:solidFill>
                <a:srgbClr val="4F81BD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4" name="Line 12"/>
            <p:cNvSpPr>
              <a:spLocks noChangeShapeType="1"/>
            </p:cNvSpPr>
            <p:nvPr/>
          </p:nvSpPr>
          <p:spPr bwMode="auto">
            <a:xfrm>
              <a:off x="27463" y="11322"/>
              <a:ext cx="23641" cy="2552"/>
            </a:xfrm>
            <a:prstGeom prst="line">
              <a:avLst/>
            </a:prstGeom>
            <a:noFill/>
            <a:ln w="3175">
              <a:solidFill>
                <a:srgbClr val="4F81BD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5" name="Line 13"/>
            <p:cNvSpPr>
              <a:spLocks noChangeShapeType="1"/>
            </p:cNvSpPr>
            <p:nvPr/>
          </p:nvSpPr>
          <p:spPr bwMode="auto">
            <a:xfrm flipH="1">
              <a:off x="2546" y="11322"/>
              <a:ext cx="24917" cy="1282"/>
            </a:xfrm>
            <a:prstGeom prst="line">
              <a:avLst/>
            </a:prstGeom>
            <a:noFill/>
            <a:ln w="3175">
              <a:solidFill>
                <a:srgbClr val="4F81BD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6" name="Line 14"/>
            <p:cNvSpPr>
              <a:spLocks noChangeShapeType="1"/>
            </p:cNvSpPr>
            <p:nvPr/>
          </p:nvSpPr>
          <p:spPr bwMode="auto">
            <a:xfrm flipH="1">
              <a:off x="2546" y="11322"/>
              <a:ext cx="24917" cy="3829"/>
            </a:xfrm>
            <a:prstGeom prst="line">
              <a:avLst/>
            </a:prstGeom>
            <a:noFill/>
            <a:ln w="3175">
              <a:solidFill>
                <a:srgbClr val="4F81BD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7" name="Line 15"/>
            <p:cNvSpPr>
              <a:spLocks noChangeShapeType="1"/>
            </p:cNvSpPr>
            <p:nvPr/>
          </p:nvSpPr>
          <p:spPr bwMode="auto">
            <a:xfrm flipH="1" flipV="1">
              <a:off x="2546" y="5581"/>
              <a:ext cx="24917" cy="5741"/>
            </a:xfrm>
            <a:prstGeom prst="line">
              <a:avLst/>
            </a:prstGeom>
            <a:noFill/>
            <a:ln w="3175">
              <a:solidFill>
                <a:srgbClr val="4F81BD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8" name="Line 16"/>
            <p:cNvSpPr>
              <a:spLocks noChangeShapeType="1"/>
            </p:cNvSpPr>
            <p:nvPr/>
          </p:nvSpPr>
          <p:spPr bwMode="auto">
            <a:xfrm>
              <a:off x="27463" y="11322"/>
              <a:ext cx="0" cy="959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9" name="Line 17"/>
            <p:cNvSpPr>
              <a:spLocks noChangeShapeType="1"/>
            </p:cNvSpPr>
            <p:nvPr/>
          </p:nvSpPr>
          <p:spPr bwMode="auto">
            <a:xfrm>
              <a:off x="3829" y="21545"/>
              <a:ext cx="23634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0" name="Text Box 18"/>
            <p:cNvSpPr txBox="1">
              <a:spLocks noChangeArrowheads="1"/>
            </p:cNvSpPr>
            <p:nvPr/>
          </p:nvSpPr>
          <p:spPr bwMode="auto">
            <a:xfrm>
              <a:off x="11328" y="19171"/>
              <a:ext cx="8700" cy="2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L = 140 cm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" name="Text Box 19"/>
            <p:cNvSpPr txBox="1">
              <a:spLocks noChangeArrowheads="1"/>
            </p:cNvSpPr>
            <p:nvPr/>
          </p:nvSpPr>
          <p:spPr bwMode="auto">
            <a:xfrm>
              <a:off x="7664" y="9055"/>
              <a:ext cx="3594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Au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2" name="Text Box 20"/>
            <p:cNvSpPr txBox="1">
              <a:spLocks noChangeArrowheads="1"/>
            </p:cNvSpPr>
            <p:nvPr/>
          </p:nvSpPr>
          <p:spPr bwMode="auto">
            <a:xfrm>
              <a:off x="42164" y="9055"/>
              <a:ext cx="3594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Au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3" name="Text Box 29"/>
            <p:cNvSpPr txBox="1">
              <a:spLocks noChangeArrowheads="1"/>
            </p:cNvSpPr>
            <p:nvPr/>
          </p:nvSpPr>
          <p:spPr bwMode="auto">
            <a:xfrm>
              <a:off x="10674" y="5582"/>
              <a:ext cx="2413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zh-CN" sz="1100" b="1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γ</a:t>
              </a:r>
              <a:endParaRPr kumimoji="0" lang="el-GR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4" name="Text Box 30"/>
            <p:cNvSpPr txBox="1">
              <a:spLocks noChangeArrowheads="1"/>
            </p:cNvSpPr>
            <p:nvPr/>
          </p:nvSpPr>
          <p:spPr bwMode="auto">
            <a:xfrm>
              <a:off x="36214" y="13875"/>
              <a:ext cx="2413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zh-CN" sz="1100" b="1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γ</a:t>
              </a:r>
              <a:endParaRPr kumimoji="0" lang="el-GR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7" name="Text Box 31"/>
            <p:cNvSpPr txBox="1">
              <a:spLocks noChangeArrowheads="1"/>
            </p:cNvSpPr>
            <p:nvPr/>
          </p:nvSpPr>
          <p:spPr bwMode="auto">
            <a:xfrm>
              <a:off x="36214" y="7493"/>
              <a:ext cx="2794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zh-CN" sz="1100" b="1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π</a:t>
              </a:r>
              <a:endParaRPr kumimoji="0" lang="el-GR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8" name="Text Box 32"/>
            <p:cNvSpPr txBox="1">
              <a:spLocks noChangeArrowheads="1"/>
            </p:cNvSpPr>
            <p:nvPr/>
          </p:nvSpPr>
          <p:spPr bwMode="auto">
            <a:xfrm>
              <a:off x="10547" y="13240"/>
              <a:ext cx="2794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zh-CN" sz="1100" b="1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π</a:t>
              </a:r>
              <a:endParaRPr kumimoji="0" lang="el-GR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9" name="Text Box 33"/>
            <p:cNvSpPr txBox="1">
              <a:spLocks noChangeArrowheads="1"/>
            </p:cNvSpPr>
            <p:nvPr/>
          </p:nvSpPr>
          <p:spPr bwMode="auto">
            <a:xfrm>
              <a:off x="11405" y="7493"/>
              <a:ext cx="2508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0" name="Text Box 34"/>
            <p:cNvSpPr txBox="1">
              <a:spLocks noChangeArrowheads="1"/>
            </p:cNvSpPr>
            <p:nvPr/>
          </p:nvSpPr>
          <p:spPr bwMode="auto">
            <a:xfrm>
              <a:off x="11405" y="11322"/>
              <a:ext cx="2508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1" name="Text Box 35"/>
            <p:cNvSpPr txBox="1">
              <a:spLocks noChangeArrowheads="1"/>
            </p:cNvSpPr>
            <p:nvPr/>
          </p:nvSpPr>
          <p:spPr bwMode="auto">
            <a:xfrm>
              <a:off x="36214" y="11436"/>
              <a:ext cx="2508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Text Box 43"/>
            <p:cNvSpPr txBox="1">
              <a:spLocks noChangeArrowheads="1"/>
            </p:cNvSpPr>
            <p:nvPr/>
          </p:nvSpPr>
          <p:spPr bwMode="auto">
            <a:xfrm>
              <a:off x="4750" y="95"/>
              <a:ext cx="5556" cy="3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FFD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Text Box 44"/>
            <p:cNvSpPr txBox="1">
              <a:spLocks noChangeArrowheads="1"/>
            </p:cNvSpPr>
            <p:nvPr/>
          </p:nvSpPr>
          <p:spPr bwMode="auto">
            <a:xfrm>
              <a:off x="8763" y="1206"/>
              <a:ext cx="2508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L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Text Box 45"/>
            <p:cNvSpPr txBox="1">
              <a:spLocks noChangeArrowheads="1"/>
            </p:cNvSpPr>
            <p:nvPr/>
          </p:nvSpPr>
          <p:spPr bwMode="auto">
            <a:xfrm>
              <a:off x="41580" y="0"/>
              <a:ext cx="5556" cy="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FFD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Text Box 46"/>
            <p:cNvSpPr txBox="1">
              <a:spLocks noChangeArrowheads="1"/>
            </p:cNvSpPr>
            <p:nvPr/>
          </p:nvSpPr>
          <p:spPr bwMode="auto">
            <a:xfrm>
              <a:off x="45587" y="1111"/>
              <a:ext cx="2698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R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Text Box 693"/>
            <p:cNvSpPr txBox="1">
              <a:spLocks noChangeArrowheads="1"/>
            </p:cNvSpPr>
            <p:nvPr/>
          </p:nvSpPr>
          <p:spPr bwMode="auto">
            <a:xfrm>
              <a:off x="20517" y="610"/>
              <a:ext cx="10985" cy="273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2.7&lt; |</a:t>
              </a:r>
              <a:r>
                <a:rPr kumimoji="0" lang="el-GR" altLang="zh-CN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η</a:t>
              </a:r>
              <a:r>
                <a:rPr kumimoji="0" lang="en-US" altLang="zh-CN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| &lt; 4.1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Дуга 49"/>
            <p:cNvSpPr>
              <a:spLocks noChangeArrowheads="1"/>
            </p:cNvSpPr>
            <p:nvPr/>
          </p:nvSpPr>
          <p:spPr bwMode="auto">
            <a:xfrm>
              <a:off x="33616" y="10140"/>
              <a:ext cx="635" cy="2534"/>
            </a:xfrm>
            <a:custGeom>
              <a:avLst/>
              <a:gdLst>
                <a:gd name="T0" fmla="*/ 25086 w 71437"/>
                <a:gd name="T1" fmla="*/ 0 h 285750"/>
                <a:gd name="T2" fmla="*/ 25086 w 71437"/>
                <a:gd name="T3" fmla="*/ 99624 h 285750"/>
                <a:gd name="T4" fmla="*/ 50174 w 71437"/>
                <a:gd name="T5" fmla="*/ 99624 h 285750"/>
                <a:gd name="T6" fmla="*/ 11796480 60000 65536"/>
                <a:gd name="T7" fmla="*/ 11796480 60000 65536"/>
                <a:gd name="T8" fmla="*/ 5898240 60000 65536"/>
                <a:gd name="T9" fmla="*/ 35719 w 71437"/>
                <a:gd name="T10" fmla="*/ 0 h 285750"/>
                <a:gd name="T11" fmla="*/ 71437 w 71437"/>
                <a:gd name="T12" fmla="*/ 142876 h 2857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437" h="285750" stroke="0">
                  <a:moveTo>
                    <a:pt x="35719" y="0"/>
                  </a:moveTo>
                  <a:lnTo>
                    <a:pt x="35718" y="0"/>
                  </a:lnTo>
                  <a:cubicBezTo>
                    <a:pt x="55446" y="0"/>
                    <a:pt x="71438" y="63967"/>
                    <a:pt x="71438" y="142875"/>
                  </a:cubicBezTo>
                  <a:lnTo>
                    <a:pt x="35719" y="142875"/>
                  </a:lnTo>
                  <a:lnTo>
                    <a:pt x="35719" y="0"/>
                  </a:lnTo>
                  <a:close/>
                </a:path>
                <a:path w="71437" h="285750" fill="none">
                  <a:moveTo>
                    <a:pt x="35719" y="0"/>
                  </a:moveTo>
                  <a:lnTo>
                    <a:pt x="35718" y="0"/>
                  </a:lnTo>
                  <a:cubicBezTo>
                    <a:pt x="55446" y="0"/>
                    <a:pt x="71438" y="63967"/>
                    <a:pt x="71438" y="142875"/>
                  </a:cubicBezTo>
                </a:path>
              </a:pathLst>
            </a:custGeom>
            <a:noFill/>
            <a:ln w="3175">
              <a:solidFill>
                <a:srgbClr val="4A7EBB"/>
              </a:solidFill>
              <a:miter lim="800000"/>
              <a:headEnd/>
              <a:tailEnd/>
            </a:ln>
          </p:spPr>
          <p:txBody>
            <a:bodyPr vert="horz" wrap="square" lIns="82296" tIns="41148" rIns="82296" bIns="411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TextBox 51"/>
            <p:cNvSpPr txBox="1">
              <a:spLocks noChangeArrowheads="1"/>
            </p:cNvSpPr>
            <p:nvPr/>
          </p:nvSpPr>
          <p:spPr bwMode="auto">
            <a:xfrm>
              <a:off x="33617" y="9506"/>
              <a:ext cx="2508" cy="2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zh-CN" sz="1100" b="0" i="1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θ</a:t>
              </a:r>
              <a:endParaRPr kumimoji="0" lang="el-G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Text Box 18"/>
            <p:cNvSpPr txBox="1">
              <a:spLocks noChangeArrowheads="1"/>
            </p:cNvSpPr>
            <p:nvPr/>
          </p:nvSpPr>
          <p:spPr bwMode="auto">
            <a:xfrm>
              <a:off x="8686" y="1092"/>
              <a:ext cx="2585" cy="2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E</a:t>
              </a: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Text Box 18"/>
            <p:cNvSpPr txBox="1">
              <a:spLocks noChangeArrowheads="1"/>
            </p:cNvSpPr>
            <p:nvPr/>
          </p:nvSpPr>
          <p:spPr bwMode="auto">
            <a:xfrm>
              <a:off x="45548" y="882"/>
              <a:ext cx="2972" cy="2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82296" tIns="41148" rIns="82296" bIns="41148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W</a:t>
              </a: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3" name="Рисунок 42" descr="jin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72" y="142852"/>
            <a:ext cx="1285884" cy="1056477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357299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FFD location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14546" y="1500174"/>
            <a:ext cx="4892084" cy="4762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jin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142852"/>
            <a:ext cx="1285884" cy="1056477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357299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857224" y="1571612"/>
            <a:ext cx="7643866" cy="4787689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FFD equipment</a:t>
            </a:r>
            <a:endParaRPr lang="ru-RU" dirty="0"/>
          </a:p>
        </p:txBody>
      </p:sp>
      <p:pic>
        <p:nvPicPr>
          <p:cNvPr id="6" name="Рисунок 5" descr="jin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142852"/>
            <a:ext cx="1285884" cy="1056477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357299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Arm processor (SDU)</a:t>
            </a:r>
            <a:endParaRPr lang="ru-RU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815011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BAFEC5"/>
          </a:solidFill>
          <a:ln w="38100">
            <a:solidFill>
              <a:srgbClr val="00F00B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329236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843461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381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357686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443036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928811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381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414586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38100">
            <a:solidFill>
              <a:srgbClr val="00B0F0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2900361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381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871911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381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386136" y="2571744"/>
            <a:ext cx="485775" cy="2095500"/>
          </a:xfrm>
          <a:prstGeom prst="roundRect">
            <a:avLst>
              <a:gd name="adj" fmla="val 16667"/>
            </a:avLst>
          </a:prstGeom>
          <a:solidFill>
            <a:srgbClr val="FFB9B9"/>
          </a:solidFill>
          <a:ln w="38100">
            <a:solidFill>
              <a:srgbClr val="FF5B5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995486" y="2632069"/>
            <a:ext cx="3524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938461" y="2641594"/>
            <a:ext cx="352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SPM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929061" y="2641594"/>
            <a:ext cx="352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SPM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910136" y="2638419"/>
            <a:ext cx="3524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SPM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500186" y="2641594"/>
            <a:ext cx="352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LVM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471736" y="2632069"/>
            <a:ext cx="35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LVM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424361" y="2632069"/>
            <a:ext cx="352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LVM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386386" y="2644769"/>
            <a:ext cx="3524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LVM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862636" y="2654294"/>
            <a:ext cx="3524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443286" y="2641594"/>
            <a:ext cx="352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APM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1833561" y="2876544"/>
            <a:ext cx="219075" cy="190500"/>
          </a:xfrm>
          <a:prstGeom prst="rightArrow">
            <a:avLst>
              <a:gd name="adj1" fmla="val 50000"/>
              <a:gd name="adj2" fmla="val 28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2814636" y="2876544"/>
            <a:ext cx="219075" cy="190500"/>
          </a:xfrm>
          <a:prstGeom prst="rightArrow">
            <a:avLst>
              <a:gd name="adj1" fmla="val 50000"/>
              <a:gd name="adj2" fmla="val 28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24"/>
          <p:cNvSpPr>
            <a:spLocks noChangeArrowheads="1"/>
          </p:cNvSpPr>
          <p:nvPr/>
        </p:nvSpPr>
        <p:spPr bwMode="auto">
          <a:xfrm flipH="1">
            <a:off x="4243386" y="2886069"/>
            <a:ext cx="219075" cy="190500"/>
          </a:xfrm>
          <a:prstGeom prst="rightArrow">
            <a:avLst>
              <a:gd name="adj1" fmla="val 50000"/>
              <a:gd name="adj2" fmla="val 28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AutoShape 25"/>
          <p:cNvSpPr>
            <a:spLocks noChangeArrowheads="1"/>
          </p:cNvSpPr>
          <p:nvPr/>
        </p:nvSpPr>
        <p:spPr bwMode="auto">
          <a:xfrm flipH="1">
            <a:off x="5205411" y="2895594"/>
            <a:ext cx="219075" cy="190500"/>
          </a:xfrm>
          <a:prstGeom prst="rightArrow">
            <a:avLst>
              <a:gd name="adj1" fmla="val 50000"/>
              <a:gd name="adj2" fmla="val 28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2024061" y="4645019"/>
            <a:ext cx="295275" cy="447675"/>
          </a:xfrm>
          <a:prstGeom prst="upDownArrow">
            <a:avLst>
              <a:gd name="adj1" fmla="val 50000"/>
              <a:gd name="adj2" fmla="val 303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2995611" y="4645019"/>
            <a:ext cx="295275" cy="447675"/>
          </a:xfrm>
          <a:prstGeom prst="upDownArrow">
            <a:avLst>
              <a:gd name="adj1" fmla="val 50000"/>
              <a:gd name="adj2" fmla="val 303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8"/>
          <p:cNvSpPr>
            <a:spLocks noChangeArrowheads="1"/>
          </p:cNvSpPr>
          <p:nvPr/>
        </p:nvSpPr>
        <p:spPr bwMode="auto">
          <a:xfrm>
            <a:off x="4948236" y="4635494"/>
            <a:ext cx="295275" cy="447675"/>
          </a:xfrm>
          <a:prstGeom prst="upDownArrow">
            <a:avLst>
              <a:gd name="adj1" fmla="val 50000"/>
              <a:gd name="adj2" fmla="val 303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9"/>
          <p:cNvSpPr>
            <a:spLocks noChangeArrowheads="1"/>
          </p:cNvSpPr>
          <p:nvPr/>
        </p:nvSpPr>
        <p:spPr bwMode="auto">
          <a:xfrm>
            <a:off x="3967161" y="4645019"/>
            <a:ext cx="295275" cy="447675"/>
          </a:xfrm>
          <a:prstGeom prst="upDownArrow">
            <a:avLst>
              <a:gd name="adj1" fmla="val 50000"/>
              <a:gd name="adj2" fmla="val 303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1776411" y="5111744"/>
            <a:ext cx="723900" cy="647700"/>
          </a:xfrm>
          <a:prstGeom prst="rect">
            <a:avLst/>
          </a:prstGeom>
          <a:solidFill>
            <a:srgbClr val="FFFF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5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FE boards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557461" y="5111744"/>
            <a:ext cx="723900" cy="647700"/>
          </a:xfrm>
          <a:prstGeom prst="rect">
            <a:avLst/>
          </a:prstGeom>
          <a:solidFill>
            <a:srgbClr val="FFFF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5 FE boards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986211" y="5111744"/>
            <a:ext cx="723900" cy="647700"/>
          </a:xfrm>
          <a:prstGeom prst="rect">
            <a:avLst/>
          </a:prstGeom>
          <a:solidFill>
            <a:srgbClr val="FFFF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5 FE boards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4757736" y="5111744"/>
            <a:ext cx="723900" cy="647700"/>
          </a:xfrm>
          <a:prstGeom prst="rect">
            <a:avLst/>
          </a:prstGeom>
          <a:solidFill>
            <a:srgbClr val="FFFF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5 FE boards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338511" y="5111744"/>
            <a:ext cx="590550" cy="809625"/>
          </a:xfrm>
          <a:prstGeom prst="rect">
            <a:avLst/>
          </a:prstGeom>
          <a:solidFill>
            <a:srgbClr val="FFFF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 vertex processor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2319336" y="4406894"/>
            <a:ext cx="1238250" cy="104775"/>
          </a:xfrm>
          <a:prstGeom prst="rightArrow">
            <a:avLst>
              <a:gd name="adj1" fmla="val 50000"/>
              <a:gd name="adj2" fmla="val 29545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9" name="AutoShape 36"/>
          <p:cNvCxnSpPr>
            <a:cxnSpLocks noChangeShapeType="1"/>
          </p:cNvCxnSpPr>
          <p:nvPr/>
        </p:nvCxnSpPr>
        <p:spPr bwMode="auto">
          <a:xfrm>
            <a:off x="2319336" y="4330694"/>
            <a:ext cx="123825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0" name="AutoShape 37"/>
          <p:cNvSpPr>
            <a:spLocks noChangeArrowheads="1"/>
          </p:cNvSpPr>
          <p:nvPr/>
        </p:nvSpPr>
        <p:spPr bwMode="auto">
          <a:xfrm flipH="1">
            <a:off x="3681411" y="4406894"/>
            <a:ext cx="1238250" cy="104775"/>
          </a:xfrm>
          <a:prstGeom prst="rightArrow">
            <a:avLst>
              <a:gd name="adj1" fmla="val 50000"/>
              <a:gd name="adj2" fmla="val 29545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1" name="AutoShape 38"/>
          <p:cNvCxnSpPr>
            <a:cxnSpLocks noChangeShapeType="1"/>
          </p:cNvCxnSpPr>
          <p:nvPr/>
        </p:nvCxnSpPr>
        <p:spPr bwMode="auto">
          <a:xfrm flipH="1">
            <a:off x="3681411" y="4330694"/>
            <a:ext cx="123825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2" name="AutoShape 39"/>
          <p:cNvSpPr>
            <a:spLocks noChangeArrowheads="1"/>
          </p:cNvSpPr>
          <p:nvPr/>
        </p:nvSpPr>
        <p:spPr bwMode="auto">
          <a:xfrm>
            <a:off x="3195636" y="4140194"/>
            <a:ext cx="361950" cy="133350"/>
          </a:xfrm>
          <a:prstGeom prst="rightArrow">
            <a:avLst>
              <a:gd name="adj1" fmla="val 50000"/>
              <a:gd name="adj2" fmla="val 678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3" name="AutoShape 40"/>
          <p:cNvCxnSpPr>
            <a:cxnSpLocks noChangeShapeType="1"/>
          </p:cNvCxnSpPr>
          <p:nvPr/>
        </p:nvCxnSpPr>
        <p:spPr bwMode="auto">
          <a:xfrm>
            <a:off x="3195636" y="4105269"/>
            <a:ext cx="361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4" name="AutoShape 41"/>
          <p:cNvSpPr>
            <a:spLocks noChangeArrowheads="1"/>
          </p:cNvSpPr>
          <p:nvPr/>
        </p:nvSpPr>
        <p:spPr bwMode="auto">
          <a:xfrm flipH="1">
            <a:off x="3700461" y="4140194"/>
            <a:ext cx="361950" cy="133350"/>
          </a:xfrm>
          <a:prstGeom prst="rightArrow">
            <a:avLst>
              <a:gd name="adj1" fmla="val 50000"/>
              <a:gd name="adj2" fmla="val 678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5" name="AutoShape 42"/>
          <p:cNvCxnSpPr>
            <a:cxnSpLocks noChangeShapeType="1"/>
          </p:cNvCxnSpPr>
          <p:nvPr/>
        </p:nvCxnSpPr>
        <p:spPr bwMode="auto">
          <a:xfrm flipH="1">
            <a:off x="3700461" y="4105269"/>
            <a:ext cx="361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6" name="AutoShape 43"/>
          <p:cNvSpPr>
            <a:spLocks noChangeArrowheads="1"/>
          </p:cNvSpPr>
          <p:nvPr/>
        </p:nvSpPr>
        <p:spPr bwMode="auto">
          <a:xfrm>
            <a:off x="2033586" y="3446457"/>
            <a:ext cx="4667250" cy="206375"/>
          </a:xfrm>
          <a:prstGeom prst="rightArrow">
            <a:avLst>
              <a:gd name="adj1" fmla="val 60731"/>
              <a:gd name="adj2" fmla="val 155585"/>
            </a:avLst>
          </a:prstGeom>
          <a:solidFill>
            <a:srgbClr val="BEF2F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AutoShape 44"/>
          <p:cNvSpPr>
            <a:spLocks noChangeArrowheads="1"/>
          </p:cNvSpPr>
          <p:nvPr/>
        </p:nvSpPr>
        <p:spPr bwMode="auto">
          <a:xfrm>
            <a:off x="2071686" y="3227382"/>
            <a:ext cx="190500" cy="247650"/>
          </a:xfrm>
          <a:prstGeom prst="downArrow">
            <a:avLst>
              <a:gd name="adj1" fmla="val 50000"/>
              <a:gd name="adj2" fmla="val 32500"/>
            </a:avLst>
          </a:prstGeom>
          <a:solidFill>
            <a:srgbClr val="BEF2F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AutoShape 45"/>
          <p:cNvSpPr>
            <a:spLocks noChangeArrowheads="1"/>
          </p:cNvSpPr>
          <p:nvPr/>
        </p:nvSpPr>
        <p:spPr bwMode="auto">
          <a:xfrm>
            <a:off x="3052761" y="3236907"/>
            <a:ext cx="190500" cy="247650"/>
          </a:xfrm>
          <a:prstGeom prst="downArrow">
            <a:avLst>
              <a:gd name="adj1" fmla="val 50000"/>
              <a:gd name="adj2" fmla="val 32500"/>
            </a:avLst>
          </a:prstGeom>
          <a:solidFill>
            <a:srgbClr val="BEF2F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3529011" y="3236907"/>
            <a:ext cx="190500" cy="247650"/>
          </a:xfrm>
          <a:prstGeom prst="downArrow">
            <a:avLst>
              <a:gd name="adj1" fmla="val 50000"/>
              <a:gd name="adj2" fmla="val 32500"/>
            </a:avLst>
          </a:prstGeom>
          <a:solidFill>
            <a:srgbClr val="BEF2F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AutoShape 47"/>
          <p:cNvSpPr>
            <a:spLocks noChangeArrowheads="1"/>
          </p:cNvSpPr>
          <p:nvPr/>
        </p:nvSpPr>
        <p:spPr bwMode="auto">
          <a:xfrm>
            <a:off x="4024311" y="3246432"/>
            <a:ext cx="190500" cy="247650"/>
          </a:xfrm>
          <a:prstGeom prst="downArrow">
            <a:avLst>
              <a:gd name="adj1" fmla="val 50000"/>
              <a:gd name="adj2" fmla="val 32500"/>
            </a:avLst>
          </a:prstGeom>
          <a:solidFill>
            <a:srgbClr val="BEF2F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AutoShape 48"/>
          <p:cNvSpPr>
            <a:spLocks noChangeArrowheads="1"/>
          </p:cNvSpPr>
          <p:nvPr/>
        </p:nvSpPr>
        <p:spPr bwMode="auto">
          <a:xfrm>
            <a:off x="5005386" y="3236907"/>
            <a:ext cx="190500" cy="247650"/>
          </a:xfrm>
          <a:prstGeom prst="downArrow">
            <a:avLst>
              <a:gd name="adj1" fmla="val 50000"/>
              <a:gd name="adj2" fmla="val 32500"/>
            </a:avLst>
          </a:prstGeom>
          <a:solidFill>
            <a:srgbClr val="BEF2F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6710361" y="3414707"/>
            <a:ext cx="933450" cy="279400"/>
          </a:xfrm>
          <a:prstGeom prst="rect">
            <a:avLst/>
          </a:prstGeom>
          <a:solidFill>
            <a:srgbClr val="FFFF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 TDCs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50"/>
          <p:cNvSpPr>
            <a:spLocks noChangeArrowheads="1"/>
          </p:cNvSpPr>
          <p:nvPr/>
        </p:nvSpPr>
        <p:spPr bwMode="auto">
          <a:xfrm>
            <a:off x="1738311" y="3722682"/>
            <a:ext cx="4124325" cy="161925"/>
          </a:xfrm>
          <a:prstGeom prst="leftRightArrow">
            <a:avLst>
              <a:gd name="adj1" fmla="val 42102"/>
              <a:gd name="adj2" fmla="val 171573"/>
            </a:avLst>
          </a:prstGeom>
          <a:solidFill>
            <a:srgbClr val="D7FFC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AutoShape 51"/>
          <p:cNvSpPr>
            <a:spLocks noChangeArrowheads="1"/>
          </p:cNvSpPr>
          <p:nvPr/>
        </p:nvSpPr>
        <p:spPr bwMode="auto">
          <a:xfrm>
            <a:off x="1614486" y="1649407"/>
            <a:ext cx="4600575" cy="280987"/>
          </a:xfrm>
          <a:prstGeom prst="roundRect">
            <a:avLst>
              <a:gd name="adj" fmla="val 16667"/>
            </a:avLst>
          </a:prstGeom>
          <a:solidFill>
            <a:srgbClr val="BAFEC5"/>
          </a:solidFill>
          <a:ln w="38100">
            <a:solidFill>
              <a:srgbClr val="00F00B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4986336" y="1652582"/>
            <a:ext cx="13335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Serial line server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utoShape 53"/>
          <p:cNvSpPr>
            <a:spLocks noChangeArrowheads="1"/>
          </p:cNvSpPr>
          <p:nvPr/>
        </p:nvSpPr>
        <p:spPr bwMode="auto">
          <a:xfrm>
            <a:off x="2052636" y="1930394"/>
            <a:ext cx="209550" cy="631825"/>
          </a:xfrm>
          <a:prstGeom prst="upDownArrow">
            <a:avLst>
              <a:gd name="adj1" fmla="val 50000"/>
              <a:gd name="adj2" fmla="val 60303"/>
            </a:avLst>
          </a:prstGeom>
          <a:solidFill>
            <a:srgbClr val="D7FFC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AutoShape 54"/>
          <p:cNvSpPr>
            <a:spLocks noChangeArrowheads="1"/>
          </p:cNvSpPr>
          <p:nvPr/>
        </p:nvSpPr>
        <p:spPr bwMode="auto">
          <a:xfrm>
            <a:off x="3014661" y="1920869"/>
            <a:ext cx="209550" cy="631825"/>
          </a:xfrm>
          <a:prstGeom prst="upDownArrow">
            <a:avLst>
              <a:gd name="adj1" fmla="val 50000"/>
              <a:gd name="adj2" fmla="val 60303"/>
            </a:avLst>
          </a:prstGeom>
          <a:solidFill>
            <a:srgbClr val="D7FFC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AutoShape 55"/>
          <p:cNvSpPr>
            <a:spLocks noChangeArrowheads="1"/>
          </p:cNvSpPr>
          <p:nvPr/>
        </p:nvSpPr>
        <p:spPr bwMode="auto">
          <a:xfrm>
            <a:off x="3519486" y="1920869"/>
            <a:ext cx="209550" cy="631825"/>
          </a:xfrm>
          <a:prstGeom prst="upDownArrow">
            <a:avLst>
              <a:gd name="adj1" fmla="val 50000"/>
              <a:gd name="adj2" fmla="val 60303"/>
            </a:avLst>
          </a:prstGeom>
          <a:solidFill>
            <a:srgbClr val="D7FFC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AutoShape 56"/>
          <p:cNvSpPr>
            <a:spLocks noChangeArrowheads="1"/>
          </p:cNvSpPr>
          <p:nvPr/>
        </p:nvSpPr>
        <p:spPr bwMode="auto">
          <a:xfrm>
            <a:off x="4005261" y="1930394"/>
            <a:ext cx="209550" cy="631825"/>
          </a:xfrm>
          <a:prstGeom prst="upDownArrow">
            <a:avLst>
              <a:gd name="adj1" fmla="val 50000"/>
              <a:gd name="adj2" fmla="val 60303"/>
            </a:avLst>
          </a:prstGeom>
          <a:solidFill>
            <a:srgbClr val="D7FFC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AutoShape 57"/>
          <p:cNvSpPr>
            <a:spLocks noChangeArrowheads="1"/>
          </p:cNvSpPr>
          <p:nvPr/>
        </p:nvSpPr>
        <p:spPr bwMode="auto">
          <a:xfrm>
            <a:off x="4986336" y="1920869"/>
            <a:ext cx="209550" cy="631825"/>
          </a:xfrm>
          <a:prstGeom prst="upDownArrow">
            <a:avLst>
              <a:gd name="adj1" fmla="val 50000"/>
              <a:gd name="adj2" fmla="val 60303"/>
            </a:avLst>
          </a:prstGeom>
          <a:solidFill>
            <a:srgbClr val="D7FFC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AutoShape 58"/>
          <p:cNvSpPr>
            <a:spLocks noChangeArrowheads="1"/>
          </p:cNvSpPr>
          <p:nvPr/>
        </p:nvSpPr>
        <p:spPr bwMode="auto">
          <a:xfrm>
            <a:off x="5929311" y="1930394"/>
            <a:ext cx="209550" cy="631825"/>
          </a:xfrm>
          <a:prstGeom prst="upDownArrow">
            <a:avLst>
              <a:gd name="adj1" fmla="val 50000"/>
              <a:gd name="adj2" fmla="val 60303"/>
            </a:avLst>
          </a:prstGeom>
          <a:solidFill>
            <a:srgbClr val="D7FFC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62" name="AutoShape 59"/>
          <p:cNvCxnSpPr>
            <a:cxnSpLocks noChangeShapeType="1"/>
          </p:cNvCxnSpPr>
          <p:nvPr/>
        </p:nvCxnSpPr>
        <p:spPr bwMode="auto">
          <a:xfrm>
            <a:off x="6215061" y="1816094"/>
            <a:ext cx="619125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3" name="AutoShape 60"/>
          <p:cNvCxnSpPr>
            <a:cxnSpLocks noChangeShapeType="1"/>
          </p:cNvCxnSpPr>
          <p:nvPr/>
        </p:nvCxnSpPr>
        <p:spPr bwMode="auto">
          <a:xfrm>
            <a:off x="6834186" y="1263644"/>
            <a:ext cx="0" cy="790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64" name="Oval 61"/>
          <p:cNvSpPr>
            <a:spLocks noChangeArrowheads="1"/>
          </p:cNvSpPr>
          <p:nvPr/>
        </p:nvSpPr>
        <p:spPr bwMode="auto">
          <a:xfrm>
            <a:off x="6786561" y="1768469"/>
            <a:ext cx="90488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" name="Text Box 62"/>
          <p:cNvSpPr txBox="1">
            <a:spLocks noChangeArrowheads="1"/>
          </p:cNvSpPr>
          <p:nvPr/>
        </p:nvSpPr>
        <p:spPr bwMode="auto">
          <a:xfrm>
            <a:off x="6767511" y="1339844"/>
            <a:ext cx="361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Ethernet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63"/>
          <p:cNvSpPr txBox="1">
            <a:spLocks noChangeArrowheads="1"/>
          </p:cNvSpPr>
          <p:nvPr/>
        </p:nvSpPr>
        <p:spPr bwMode="auto">
          <a:xfrm>
            <a:off x="6719886" y="4908545"/>
            <a:ext cx="923925" cy="449281"/>
          </a:xfrm>
          <a:prstGeom prst="rect">
            <a:avLst/>
          </a:prstGeom>
          <a:solidFill>
            <a:srgbClr val="FFFF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Optical link to DAQ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AutoShape 64"/>
          <p:cNvCxnSpPr>
            <a:cxnSpLocks noChangeShapeType="1"/>
          </p:cNvCxnSpPr>
          <p:nvPr/>
        </p:nvCxnSpPr>
        <p:spPr bwMode="auto">
          <a:xfrm>
            <a:off x="6043611" y="5121269"/>
            <a:ext cx="723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8" name="AutoShape 65"/>
          <p:cNvCxnSpPr>
            <a:cxnSpLocks noChangeShapeType="1"/>
          </p:cNvCxnSpPr>
          <p:nvPr/>
        </p:nvCxnSpPr>
        <p:spPr bwMode="auto">
          <a:xfrm flipV="1">
            <a:off x="6043611" y="4645019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0" name="Text Box 67"/>
          <p:cNvSpPr txBox="1">
            <a:spLocks noChangeArrowheads="1"/>
          </p:cNvSpPr>
          <p:nvPr/>
        </p:nvSpPr>
        <p:spPr bwMode="auto">
          <a:xfrm>
            <a:off x="5694361" y="3686169"/>
            <a:ext cx="733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RS485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68"/>
          <p:cNvSpPr>
            <a:spLocks noChangeArrowheads="1"/>
          </p:cNvSpPr>
          <p:nvPr/>
        </p:nvSpPr>
        <p:spPr bwMode="auto">
          <a:xfrm>
            <a:off x="3481386" y="4645019"/>
            <a:ext cx="304800" cy="476250"/>
          </a:xfrm>
          <a:prstGeom prst="downArrow">
            <a:avLst>
              <a:gd name="adj1" fmla="val 50000"/>
              <a:gd name="adj2" fmla="val 390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9" name="Рисунок 68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142852"/>
            <a:ext cx="1285884" cy="1056477"/>
          </a:xfrm>
          <a:prstGeom prst="rect">
            <a:avLst/>
          </a:prstGeom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357299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2285984" cy="15716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SPM+</a:t>
            </a:r>
            <a:br>
              <a:rPr lang="en-US" dirty="0" smtClean="0"/>
            </a:br>
            <a:r>
              <a:rPr lang="en-US" dirty="0" smtClean="0"/>
              <a:t>LVM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3214686"/>
            <a:ext cx="4248150" cy="2665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357166"/>
            <a:ext cx="4248150" cy="27146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5002" y="785795"/>
            <a:ext cx="990138" cy="164307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MCU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62314" y="606403"/>
            <a:ext cx="1565275" cy="61118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Positive regulated power supply +4V-8V, 150 mA</a:t>
            </a:r>
            <a:endParaRPr lang="ru-RU" sz="11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62314" y="2036741"/>
            <a:ext cx="1565275" cy="6477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Negative power supply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-7,3V, </a:t>
            </a:r>
            <a:r>
              <a:rPr lang="ru-RU" sz="1100" dirty="0"/>
              <a:t>10</a:t>
            </a:r>
            <a:r>
              <a:rPr lang="en-US" sz="1100" dirty="0"/>
              <a:t>0 mA</a:t>
            </a:r>
            <a:endParaRPr lang="ru-RU" sz="11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62314" y="1319191"/>
            <a:ext cx="1565275" cy="635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/>
              <a:t>Positive regulated power supply +4V-8V, 150 mA</a:t>
            </a:r>
            <a:endParaRPr lang="ru-RU" sz="11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927589" y="912791"/>
            <a:ext cx="7969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927589" y="1614466"/>
            <a:ext cx="79692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27589" y="2360591"/>
            <a:ext cx="7969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5005377" y="519091"/>
            <a:ext cx="719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 dirty="0" err="1"/>
              <a:t>I,V,En</a:t>
            </a:r>
            <a:endParaRPr lang="ru-RU" altLang="ru-RU" sz="1600" dirty="0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4994264" y="1246166"/>
            <a:ext cx="717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 dirty="0" err="1"/>
              <a:t>I,V,En</a:t>
            </a:r>
            <a:endParaRPr lang="ru-RU" altLang="ru-RU" sz="1600" dirty="0"/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5078402" y="1990703"/>
            <a:ext cx="6334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1600" dirty="0" err="1"/>
              <a:t>I,En</a:t>
            </a:r>
            <a:endParaRPr lang="ru-RU" alt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0715" y="3068638"/>
            <a:ext cx="1579563" cy="230346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HDMI for one FEE module (</a:t>
            </a:r>
            <a:r>
              <a:rPr lang="ru-RU" sz="2000" dirty="0"/>
              <a:t>4</a:t>
            </a:r>
            <a:r>
              <a:rPr lang="en-US" sz="2000" dirty="0"/>
              <a:t> </a:t>
            </a:r>
            <a:r>
              <a:rPr lang="en-US" sz="2000" dirty="0" smtClean="0"/>
              <a:t>LVDS </a:t>
            </a:r>
            <a:r>
              <a:rPr lang="en-US" sz="2000" dirty="0"/>
              <a:t>channels)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21028" y="4221163"/>
            <a:ext cx="1558925" cy="144462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 * LVDS fan-out 1:2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individual</a:t>
            </a:r>
            <a:endParaRPr lang="ru-RU" sz="20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2193928" y="4665663"/>
            <a:ext cx="992187" cy="47783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3484565" y="5849938"/>
            <a:ext cx="873125" cy="50482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1933578" y="6061096"/>
            <a:ext cx="1754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ru-RU" dirty="0"/>
              <a:t>Signals to DAQ</a:t>
            </a:r>
            <a:endParaRPr lang="ru-RU" alt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19715" y="4221163"/>
            <a:ext cx="1558925" cy="14446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Signal processing</a:t>
            </a:r>
            <a:endParaRPr lang="ru-RU" sz="2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559679" y="357167"/>
            <a:ext cx="584221" cy="607223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Back-Plane</a:t>
            </a:r>
            <a:endParaRPr lang="ru-RU" sz="2000" dirty="0"/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6858016" y="4429132"/>
            <a:ext cx="712787" cy="349250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6643702" y="1436676"/>
            <a:ext cx="927101" cy="349250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6929454" y="571480"/>
            <a:ext cx="46166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r>
              <a:rPr lang="en-US" altLang="ru-RU" dirty="0" smtClean="0">
                <a:solidFill>
                  <a:srgbClr val="92D050"/>
                </a:solidFill>
              </a:rPr>
              <a:t>RS485</a:t>
            </a:r>
            <a:endParaRPr lang="ru-RU" altLang="ru-RU" dirty="0">
              <a:solidFill>
                <a:srgbClr val="92D05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00364" y="714356"/>
            <a:ext cx="142876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16200000">
            <a:off x="5357818" y="571480"/>
            <a:ext cx="142876" cy="4572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43834" y="2786058"/>
            <a:ext cx="142876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>
            <a:off x="2214546" y="3429000"/>
            <a:ext cx="5572164" cy="285752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1893869" y="1821645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000364" y="2928140"/>
            <a:ext cx="46434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2107391" y="1750206"/>
            <a:ext cx="20716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152764" y="2786058"/>
            <a:ext cx="46434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8" idx="0"/>
            <a:endCxn id="28" idx="0"/>
          </p:cNvCxnSpPr>
          <p:nvPr/>
        </p:nvCxnSpPr>
        <p:spPr>
          <a:xfrm rot="5400000" flipH="1" flipV="1">
            <a:off x="3071802" y="71435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000364" y="713562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358876" y="3214686"/>
            <a:ext cx="57071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57422" y="350043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357422" y="3643314"/>
            <a:ext cx="5429288" cy="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7357685" y="3214289"/>
            <a:ext cx="856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лево 41"/>
          <p:cNvSpPr/>
          <p:nvPr/>
        </p:nvSpPr>
        <p:spPr>
          <a:xfrm>
            <a:off x="3143240" y="857232"/>
            <a:ext cx="214314" cy="14287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лево 42"/>
          <p:cNvSpPr/>
          <p:nvPr/>
        </p:nvSpPr>
        <p:spPr>
          <a:xfrm>
            <a:off x="3143240" y="1571612"/>
            <a:ext cx="214314" cy="14287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>
            <a:off x="3143240" y="2285992"/>
            <a:ext cx="214314" cy="14287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углом вверх 44"/>
          <p:cNvSpPr/>
          <p:nvPr/>
        </p:nvSpPr>
        <p:spPr>
          <a:xfrm flipV="1">
            <a:off x="6902466" y="5143512"/>
            <a:ext cx="1000132" cy="500066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6929454" y="5286388"/>
            <a:ext cx="73866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pPr algn="ctr"/>
            <a:r>
              <a:rPr lang="en-US" altLang="ru-RU" dirty="0" smtClean="0">
                <a:solidFill>
                  <a:schemeClr val="accent5">
                    <a:lumMod val="50000"/>
                  </a:schemeClr>
                </a:solidFill>
              </a:rPr>
              <a:t>To Arm module</a:t>
            </a: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6929454" y="3643314"/>
            <a:ext cx="46166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r>
              <a:rPr lang="en-US" altLang="ru-RU" dirty="0" smtClean="0">
                <a:solidFill>
                  <a:srgbClr val="92D050"/>
                </a:solidFill>
              </a:rPr>
              <a:t>RS485</a:t>
            </a:r>
            <a:endParaRPr lang="ru-RU" altLang="ru-RU" dirty="0">
              <a:solidFill>
                <a:srgbClr val="92D050"/>
              </a:solidFill>
            </a:endParaRPr>
          </a:p>
        </p:txBody>
      </p:sp>
      <p:sp>
        <p:nvSpPr>
          <p:cNvPr id="48" name="TextBox 15"/>
          <p:cNvSpPr txBox="1">
            <a:spLocks noChangeArrowheads="1"/>
          </p:cNvSpPr>
          <p:nvPr/>
        </p:nvSpPr>
        <p:spPr bwMode="auto">
          <a:xfrm>
            <a:off x="6138879" y="357166"/>
            <a:ext cx="719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ru-RU" b="1" dirty="0" smtClean="0"/>
              <a:t>LVM</a:t>
            </a:r>
            <a:endParaRPr lang="ru-RU" altLang="ru-RU" b="1" dirty="0"/>
          </a:p>
        </p:txBody>
      </p:sp>
      <p:sp>
        <p:nvSpPr>
          <p:cNvPr id="49" name="TextBox 15"/>
          <p:cNvSpPr txBox="1">
            <a:spLocks noChangeArrowheads="1"/>
          </p:cNvSpPr>
          <p:nvPr/>
        </p:nvSpPr>
        <p:spPr bwMode="auto">
          <a:xfrm>
            <a:off x="6215074" y="3161044"/>
            <a:ext cx="719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ru-RU" b="1" smtClean="0"/>
              <a:t>SPM</a:t>
            </a:r>
            <a:endParaRPr lang="ru-RU" altLang="ru-RU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4714876" y="4593193"/>
            <a:ext cx="688368" cy="621783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0" name="Рисунок 49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285884" cy="1056477"/>
          </a:xfrm>
          <a:prstGeom prst="rect">
            <a:avLst/>
          </a:prstGeom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929330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-24"/>
            <a:ext cx="7829576" cy="1143000"/>
          </a:xfrm>
        </p:spPr>
        <p:txBody>
          <a:bodyPr/>
          <a:lstStyle/>
          <a:p>
            <a:pPr algn="ctr"/>
            <a:r>
              <a:rPr lang="en-US" dirty="0" smtClean="0"/>
              <a:t>Signal processor module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04966" y="1578518"/>
            <a:ext cx="3071834" cy="4786346"/>
          </a:xfrm>
          <a:prstGeom prst="roundRect">
            <a:avLst>
              <a:gd name="adj" fmla="val 851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2566" y="1426118"/>
            <a:ext cx="3071834" cy="4786346"/>
          </a:xfrm>
          <a:prstGeom prst="roundRect">
            <a:avLst>
              <a:gd name="adj" fmla="val 851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66" y="1273718"/>
            <a:ext cx="3071834" cy="4786346"/>
          </a:xfrm>
          <a:prstGeom prst="roundRect">
            <a:avLst>
              <a:gd name="adj" fmla="val 851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71642" y="5083750"/>
            <a:ext cx="1657350" cy="833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Programmable delay</a:t>
            </a:r>
            <a:endParaRPr lang="ru-RU" sz="1600" dirty="0"/>
          </a:p>
        </p:txBody>
      </p:sp>
      <p:sp>
        <p:nvSpPr>
          <p:cNvPr id="8" name="Стрелка углом вверх 7"/>
          <p:cNvSpPr/>
          <p:nvPr/>
        </p:nvSpPr>
        <p:spPr>
          <a:xfrm rot="5400000" flipV="1">
            <a:off x="3071804" y="4702742"/>
            <a:ext cx="1214444" cy="500067"/>
          </a:xfrm>
          <a:prstGeom prst="bentUpArrow">
            <a:avLst>
              <a:gd name="adj1" fmla="val 25000"/>
              <a:gd name="adj2" fmla="val 1755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71642" y="4155056"/>
            <a:ext cx="1657350" cy="833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Programmable delay</a:t>
            </a:r>
            <a:endParaRPr lang="ru-RU" sz="1600" dirty="0"/>
          </a:p>
        </p:txBody>
      </p:sp>
      <p:sp>
        <p:nvSpPr>
          <p:cNvPr id="10" name="Стрелка углом вверх 9"/>
          <p:cNvSpPr/>
          <p:nvPr/>
        </p:nvSpPr>
        <p:spPr>
          <a:xfrm rot="5400000" flipV="1">
            <a:off x="3071804" y="3916924"/>
            <a:ext cx="1214444" cy="500067"/>
          </a:xfrm>
          <a:prstGeom prst="bentUpArrow">
            <a:avLst>
              <a:gd name="adj1" fmla="val 25000"/>
              <a:gd name="adj2" fmla="val 1755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363" y="2202411"/>
            <a:ext cx="1385887" cy="442915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FPGA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62125" y="2280197"/>
            <a:ext cx="1666867" cy="8334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Programmable delay</a:t>
            </a:r>
            <a:endParaRPr lang="ru-RU" sz="1600" dirty="0"/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00034" y="2916792"/>
            <a:ext cx="46166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pPr algn="ctr"/>
            <a:r>
              <a:rPr lang="en-US" altLang="ru-RU" dirty="0" smtClean="0"/>
              <a:t>Individual signals</a:t>
            </a:r>
            <a:endParaRPr lang="ru-RU" alt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2125" y="3202544"/>
            <a:ext cx="1666867" cy="833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Programmable delay</a:t>
            </a:r>
            <a:endParaRPr lang="ru-RU" sz="1600" dirty="0"/>
          </a:p>
        </p:txBody>
      </p:sp>
      <p:cxnSp>
        <p:nvCxnSpPr>
          <p:cNvPr id="15" name="Прямая со стрелкой 14"/>
          <p:cNvCxnSpPr>
            <a:endCxn id="12" idx="1"/>
          </p:cNvCxnSpPr>
          <p:nvPr/>
        </p:nvCxnSpPr>
        <p:spPr>
          <a:xfrm flipV="1">
            <a:off x="1071538" y="2696916"/>
            <a:ext cx="690587" cy="5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71538" y="3631172"/>
            <a:ext cx="690587" cy="4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Двойная стрелка влево/вправо 16"/>
          <p:cNvSpPr/>
          <p:nvPr/>
        </p:nvSpPr>
        <p:spPr>
          <a:xfrm>
            <a:off x="6318250" y="4780536"/>
            <a:ext cx="2166938" cy="922338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From/to other electronic</a:t>
            </a:r>
            <a:endParaRPr lang="ru-RU" dirty="0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6286512" y="2488164"/>
            <a:ext cx="2286016" cy="411162"/>
          </a:xfrm>
          <a:prstGeom prst="left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RS485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29454" y="2988230"/>
            <a:ext cx="642942" cy="1500198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r>
              <a:rPr lang="en-US" dirty="0" smtClean="0"/>
              <a:t>CLM   </a:t>
            </a:r>
            <a:endParaRPr lang="ru-RU" dirty="0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7572396" y="3577200"/>
            <a:ext cx="1000132" cy="411162"/>
          </a:xfrm>
          <a:prstGeom prst="left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RS422</a:t>
            </a:r>
            <a:endParaRPr lang="ru-RU" dirty="0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6357950" y="3559734"/>
            <a:ext cx="561980" cy="411162"/>
          </a:xfrm>
          <a:prstGeom prst="leftRightArrow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Блок-схема: магнитный диск 21"/>
          <p:cNvSpPr/>
          <p:nvPr/>
        </p:nvSpPr>
        <p:spPr>
          <a:xfrm>
            <a:off x="7072330" y="3988362"/>
            <a:ext cx="357190" cy="35719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429388" y="2988230"/>
            <a:ext cx="461665" cy="5375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JTAG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428992" y="4416990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Двойная стрелка влево/вправо 24"/>
          <p:cNvSpPr/>
          <p:nvPr/>
        </p:nvSpPr>
        <p:spPr>
          <a:xfrm>
            <a:off x="4286248" y="1416594"/>
            <a:ext cx="4286280" cy="411162"/>
          </a:xfrm>
          <a:prstGeom prst="left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RS485</a:t>
            </a:r>
            <a:endParaRPr lang="ru-RU" dirty="0"/>
          </a:p>
        </p:txBody>
      </p:sp>
      <p:sp>
        <p:nvSpPr>
          <p:cNvPr id="26" name="Стрелка углом вверх 25"/>
          <p:cNvSpPr/>
          <p:nvPr/>
        </p:nvSpPr>
        <p:spPr>
          <a:xfrm rot="5400000" flipV="1">
            <a:off x="3071804" y="3089817"/>
            <a:ext cx="1214444" cy="500067"/>
          </a:xfrm>
          <a:prstGeom prst="bentUpArrow">
            <a:avLst>
              <a:gd name="adj1" fmla="val 25000"/>
              <a:gd name="adj2" fmla="val 1755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углом вверх 26"/>
          <p:cNvSpPr/>
          <p:nvPr/>
        </p:nvSpPr>
        <p:spPr>
          <a:xfrm rot="5400000" flipV="1">
            <a:off x="3178961" y="2053966"/>
            <a:ext cx="1000130" cy="500067"/>
          </a:xfrm>
          <a:prstGeom prst="bentUpArrow">
            <a:avLst>
              <a:gd name="adj1" fmla="val 25000"/>
              <a:gd name="adj2" fmla="val 1755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414716" y="1416594"/>
            <a:ext cx="871532" cy="833437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MCU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1071538" y="4555106"/>
            <a:ext cx="690587" cy="4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071538" y="5555238"/>
            <a:ext cx="690587" cy="4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Стрелка влево 30"/>
          <p:cNvSpPr/>
          <p:nvPr/>
        </p:nvSpPr>
        <p:spPr>
          <a:xfrm>
            <a:off x="4286248" y="1845222"/>
            <a:ext cx="42862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357818" y="2059536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500826" y="1988098"/>
            <a:ext cx="219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Station address 5 bits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857356" y="6488692"/>
            <a:ext cx="240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r>
              <a:rPr lang="en-US" dirty="0" smtClean="0"/>
              <a:t> delay lines per SPM</a:t>
            </a:r>
            <a:endParaRPr lang="ru-RU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428992" y="5701286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428992" y="2488164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428992" y="348670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0" name="Рисунок 39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1285884" cy="1056477"/>
          </a:xfrm>
          <a:prstGeom prst="rect">
            <a:avLst/>
          </a:prstGeom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929330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1142992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Individual channel diagram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143240" y="2500306"/>
            <a:ext cx="3536950" cy="3019430"/>
          </a:xfrm>
          <a:prstGeom prst="roundRect">
            <a:avLst>
              <a:gd name="adj" fmla="val 6787"/>
            </a:avLst>
          </a:prstGeom>
          <a:solidFill>
            <a:srgbClr val="B9F3FF"/>
          </a:solidFill>
          <a:ln w="9525">
            <a:solidFill>
              <a:srgbClr val="000000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209915" y="3259136"/>
            <a:ext cx="1882775" cy="944562"/>
            <a:chOff x="4505" y="3446"/>
            <a:chExt cx="2964" cy="148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4505" y="3446"/>
              <a:ext cx="2964" cy="14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4759" y="4145"/>
              <a:ext cx="1695" cy="720"/>
              <a:chOff x="4941" y="2475"/>
              <a:chExt cx="1695" cy="720"/>
            </a:xfrm>
          </p:grpSpPr>
          <p:sp>
            <p:nvSpPr>
              <p:cNvPr id="22" name="AutoShape 6"/>
              <p:cNvSpPr>
                <a:spLocks noChangeArrowheads="1"/>
              </p:cNvSpPr>
              <p:nvPr/>
            </p:nvSpPr>
            <p:spPr bwMode="auto">
              <a:xfrm>
                <a:off x="5010" y="2490"/>
                <a:ext cx="1590" cy="70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Text Box 7"/>
              <p:cNvSpPr txBox="1">
                <a:spLocks noChangeArrowheads="1"/>
              </p:cNvSpPr>
              <p:nvPr/>
            </p:nvSpPr>
            <p:spPr bwMode="auto">
              <a:xfrm>
                <a:off x="4941" y="2475"/>
                <a:ext cx="1695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Pulse width discriminator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>
              <a:off x="6392" y="4486"/>
              <a:ext cx="27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" name="AutoShape 9"/>
            <p:cNvCxnSpPr>
              <a:cxnSpLocks noChangeShapeType="1"/>
            </p:cNvCxnSpPr>
            <p:nvPr/>
          </p:nvCxnSpPr>
          <p:spPr bwMode="auto">
            <a:xfrm flipV="1">
              <a:off x="6503" y="4046"/>
              <a:ext cx="0" cy="4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6364" y="3597"/>
              <a:ext cx="1073" cy="475"/>
              <a:chOff x="6364" y="3597"/>
              <a:chExt cx="1073" cy="475"/>
            </a:xfrm>
          </p:grpSpPr>
          <p:sp>
            <p:nvSpPr>
              <p:cNvPr id="20" name="AutoShape 11"/>
              <p:cNvSpPr>
                <a:spLocks noChangeArrowheads="1"/>
              </p:cNvSpPr>
              <p:nvPr/>
            </p:nvSpPr>
            <p:spPr bwMode="auto">
              <a:xfrm>
                <a:off x="6441" y="3597"/>
                <a:ext cx="917" cy="435"/>
              </a:xfrm>
              <a:prstGeom prst="roundRect">
                <a:avLst>
                  <a:gd name="adj" fmla="val 16667"/>
                </a:avLst>
              </a:prstGeom>
              <a:solidFill>
                <a:srgbClr val="D7FFC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6364" y="3607"/>
                <a:ext cx="1073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Counter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6617" y="4281"/>
              <a:ext cx="741" cy="4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6490" y="4273"/>
              <a:ext cx="97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Shaper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4625" y="4445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4" name="AutoShape 16"/>
            <p:cNvCxnSpPr>
              <a:cxnSpLocks noChangeShapeType="1"/>
            </p:cNvCxnSpPr>
            <p:nvPr/>
          </p:nvCxnSpPr>
          <p:spPr bwMode="auto">
            <a:xfrm flipV="1">
              <a:off x="4669" y="3831"/>
              <a:ext cx="0" cy="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17"/>
            <p:cNvCxnSpPr>
              <a:cxnSpLocks noChangeShapeType="1"/>
            </p:cNvCxnSpPr>
            <p:nvPr/>
          </p:nvCxnSpPr>
          <p:spPr bwMode="auto">
            <a:xfrm>
              <a:off x="4669" y="3838"/>
              <a:ext cx="2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6460" y="4443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7" name="Group 19"/>
            <p:cNvGrpSpPr>
              <a:grpSpLocks/>
            </p:cNvGrpSpPr>
            <p:nvPr/>
          </p:nvGrpSpPr>
          <p:grpSpPr bwMode="auto">
            <a:xfrm>
              <a:off x="4956" y="3616"/>
              <a:ext cx="1073" cy="475"/>
              <a:chOff x="6364" y="3597"/>
              <a:chExt cx="1073" cy="475"/>
            </a:xfrm>
          </p:grpSpPr>
          <p:sp>
            <p:nvSpPr>
              <p:cNvPr id="18" name="AutoShape 20"/>
              <p:cNvSpPr>
                <a:spLocks noChangeArrowheads="1"/>
              </p:cNvSpPr>
              <p:nvPr/>
            </p:nvSpPr>
            <p:spPr bwMode="auto">
              <a:xfrm>
                <a:off x="6441" y="3597"/>
                <a:ext cx="917" cy="435"/>
              </a:xfrm>
              <a:prstGeom prst="roundRect">
                <a:avLst>
                  <a:gd name="adj" fmla="val 16667"/>
                </a:avLst>
              </a:prstGeom>
              <a:solidFill>
                <a:srgbClr val="D7FFC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6364" y="3607"/>
                <a:ext cx="1073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Counter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" name="AutoShape 22"/>
          <p:cNvSpPr>
            <a:spLocks noChangeArrowheads="1"/>
          </p:cNvSpPr>
          <p:nvPr/>
        </p:nvSpPr>
        <p:spPr bwMode="auto">
          <a:xfrm>
            <a:off x="2082790" y="3555998"/>
            <a:ext cx="323850" cy="619125"/>
          </a:xfrm>
          <a:prstGeom prst="roundRect">
            <a:avLst>
              <a:gd name="adj" fmla="val 16667"/>
            </a:avLst>
          </a:prstGeom>
          <a:solidFill>
            <a:srgbClr val="CDDCFF"/>
          </a:solidFill>
          <a:ln w="9525">
            <a:solidFill>
              <a:srgbClr val="548DD4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5" name="AutoShape 23"/>
          <p:cNvCxnSpPr>
            <a:cxnSpLocks noChangeShapeType="1"/>
          </p:cNvCxnSpPr>
          <p:nvPr/>
        </p:nvCxnSpPr>
        <p:spPr bwMode="auto">
          <a:xfrm>
            <a:off x="1928802" y="3854448"/>
            <a:ext cx="15398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6" name="AutoShape 24"/>
          <p:cNvCxnSpPr>
            <a:cxnSpLocks noChangeShapeType="1"/>
          </p:cNvCxnSpPr>
          <p:nvPr/>
        </p:nvCxnSpPr>
        <p:spPr bwMode="auto">
          <a:xfrm flipV="1">
            <a:off x="2455852" y="3289298"/>
            <a:ext cx="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246302" y="3076573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 TDC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044690" y="3495673"/>
            <a:ext cx="330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Fan-out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AutoShape 27"/>
          <p:cNvCxnSpPr>
            <a:cxnSpLocks noChangeShapeType="1"/>
          </p:cNvCxnSpPr>
          <p:nvPr/>
        </p:nvCxnSpPr>
        <p:spPr bwMode="auto">
          <a:xfrm>
            <a:off x="2406640" y="3660773"/>
            <a:ext cx="492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" name="AutoShape 28"/>
          <p:cNvCxnSpPr>
            <a:cxnSpLocks noChangeShapeType="1"/>
          </p:cNvCxnSpPr>
          <p:nvPr/>
        </p:nvCxnSpPr>
        <p:spPr bwMode="auto">
          <a:xfrm>
            <a:off x="2416165" y="4079873"/>
            <a:ext cx="1730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5624502" y="3222623"/>
            <a:ext cx="419100" cy="561975"/>
            <a:chOff x="5100" y="3330"/>
            <a:chExt cx="1335" cy="465"/>
          </a:xfrm>
        </p:grpSpPr>
        <p:sp>
          <p:nvSpPr>
            <p:cNvPr id="32" name="AutoShape 30"/>
            <p:cNvSpPr>
              <a:spLocks noChangeArrowheads="1"/>
            </p:cNvSpPr>
            <p:nvPr/>
          </p:nvSpPr>
          <p:spPr bwMode="auto">
            <a:xfrm>
              <a:off x="5100" y="3360"/>
              <a:ext cx="1335" cy="4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5175" y="3330"/>
              <a:ext cx="117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AutoShape 32"/>
          <p:cNvSpPr>
            <a:spLocks noChangeArrowheads="1"/>
          </p:cNvSpPr>
          <p:nvPr/>
        </p:nvSpPr>
        <p:spPr bwMode="auto">
          <a:xfrm flipH="1">
            <a:off x="5648315" y="4021136"/>
            <a:ext cx="295275" cy="579437"/>
          </a:xfrm>
          <a:prstGeom prst="moon">
            <a:avLst>
              <a:gd name="adj" fmla="val 780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632440" y="4162423"/>
            <a:ext cx="44608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OR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34"/>
          <p:cNvSpPr>
            <a:spLocks noChangeArrowheads="1"/>
          </p:cNvSpPr>
          <p:nvPr/>
        </p:nvSpPr>
        <p:spPr bwMode="auto">
          <a:xfrm>
            <a:off x="6524615" y="3411536"/>
            <a:ext cx="712787" cy="185737"/>
          </a:xfrm>
          <a:prstGeom prst="rightArrow">
            <a:avLst>
              <a:gd name="adj1" fmla="val 50000"/>
              <a:gd name="adj2" fmla="val 959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7" name="AutoShape 35"/>
          <p:cNvCxnSpPr>
            <a:cxnSpLocks noChangeShapeType="1"/>
          </p:cNvCxnSpPr>
          <p:nvPr/>
        </p:nvCxnSpPr>
        <p:spPr bwMode="auto">
          <a:xfrm flipV="1">
            <a:off x="6621452" y="4308473"/>
            <a:ext cx="61595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8" name="AutoShape 36"/>
          <p:cNvCxnSpPr>
            <a:cxnSpLocks noChangeShapeType="1"/>
          </p:cNvCxnSpPr>
          <p:nvPr/>
        </p:nvCxnSpPr>
        <p:spPr bwMode="auto">
          <a:xfrm>
            <a:off x="5160952" y="3398836"/>
            <a:ext cx="0" cy="746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9" name="AutoShape 37"/>
          <p:cNvCxnSpPr>
            <a:cxnSpLocks noChangeShapeType="1"/>
          </p:cNvCxnSpPr>
          <p:nvPr/>
        </p:nvCxnSpPr>
        <p:spPr bwMode="auto">
          <a:xfrm>
            <a:off x="5160952" y="3394073"/>
            <a:ext cx="45402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" name="AutoShape 38"/>
          <p:cNvCxnSpPr>
            <a:cxnSpLocks noChangeShapeType="1"/>
          </p:cNvCxnSpPr>
          <p:nvPr/>
        </p:nvCxnSpPr>
        <p:spPr bwMode="auto">
          <a:xfrm>
            <a:off x="5160952" y="4144961"/>
            <a:ext cx="527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1" name="AutoShape 39"/>
          <p:cNvCxnSpPr>
            <a:cxnSpLocks noChangeShapeType="1"/>
          </p:cNvCxnSpPr>
          <p:nvPr/>
        </p:nvCxnSpPr>
        <p:spPr bwMode="auto">
          <a:xfrm>
            <a:off x="5500677" y="3698873"/>
            <a:ext cx="1158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2" name="AutoShape 40"/>
          <p:cNvCxnSpPr>
            <a:cxnSpLocks noChangeShapeType="1"/>
          </p:cNvCxnSpPr>
          <p:nvPr/>
        </p:nvCxnSpPr>
        <p:spPr bwMode="auto">
          <a:xfrm>
            <a:off x="5500677" y="4429123"/>
            <a:ext cx="1793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3" name="AutoShape 41"/>
          <p:cNvCxnSpPr>
            <a:cxnSpLocks noChangeShapeType="1"/>
          </p:cNvCxnSpPr>
          <p:nvPr/>
        </p:nvCxnSpPr>
        <p:spPr bwMode="auto">
          <a:xfrm>
            <a:off x="5938827" y="4313236"/>
            <a:ext cx="1730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4" name="AutoShape 42"/>
          <p:cNvCxnSpPr>
            <a:cxnSpLocks noChangeShapeType="1"/>
          </p:cNvCxnSpPr>
          <p:nvPr/>
        </p:nvCxnSpPr>
        <p:spPr bwMode="auto">
          <a:xfrm>
            <a:off x="5988040" y="4317998"/>
            <a:ext cx="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5867390" y="5121273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FPGA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4"/>
          <p:cNvGrpSpPr>
            <a:grpSpLocks/>
          </p:cNvGrpSpPr>
          <p:nvPr/>
        </p:nvGrpSpPr>
        <p:grpSpPr bwMode="auto">
          <a:xfrm>
            <a:off x="2506652" y="3555998"/>
            <a:ext cx="511175" cy="773113"/>
            <a:chOff x="3275" y="3664"/>
            <a:chExt cx="806" cy="1219"/>
          </a:xfrm>
        </p:grpSpPr>
        <p:sp>
          <p:nvSpPr>
            <p:cNvPr id="47" name="AutoShape 45"/>
            <p:cNvSpPr>
              <a:spLocks noChangeArrowheads="1"/>
            </p:cNvSpPr>
            <p:nvPr/>
          </p:nvSpPr>
          <p:spPr bwMode="auto">
            <a:xfrm>
              <a:off x="3409" y="3718"/>
              <a:ext cx="601" cy="1103"/>
            </a:xfrm>
            <a:prstGeom prst="roundRect">
              <a:avLst>
                <a:gd name="adj" fmla="val 16667"/>
              </a:avLst>
            </a:prstGeom>
            <a:solidFill>
              <a:srgbClr val="FCB4B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3275" y="3664"/>
              <a:ext cx="806" cy="1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Adjustable delay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" name="AutoShape 47"/>
          <p:cNvSpPr>
            <a:spLocks noChangeArrowheads="1"/>
          </p:cNvSpPr>
          <p:nvPr/>
        </p:nvSpPr>
        <p:spPr bwMode="auto">
          <a:xfrm>
            <a:off x="5864215" y="4689473"/>
            <a:ext cx="598487" cy="276225"/>
          </a:xfrm>
          <a:prstGeom prst="roundRect">
            <a:avLst>
              <a:gd name="adj" fmla="val 16667"/>
            </a:avLst>
          </a:prstGeom>
          <a:solidFill>
            <a:srgbClr val="D7FFC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5830877" y="4684711"/>
            <a:ext cx="6937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Counter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49"/>
          <p:cNvSpPr>
            <a:spLocks noChangeArrowheads="1"/>
          </p:cNvSpPr>
          <p:nvPr/>
        </p:nvSpPr>
        <p:spPr bwMode="auto">
          <a:xfrm>
            <a:off x="6272202" y="3259136"/>
            <a:ext cx="252413" cy="5254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AutoShape 50"/>
          <p:cNvSpPr>
            <a:spLocks noChangeArrowheads="1"/>
          </p:cNvSpPr>
          <p:nvPr/>
        </p:nvSpPr>
        <p:spPr bwMode="auto">
          <a:xfrm>
            <a:off x="6037252" y="3425823"/>
            <a:ext cx="257175" cy="163513"/>
          </a:xfrm>
          <a:prstGeom prst="rightArrow">
            <a:avLst>
              <a:gd name="adj1" fmla="val 50000"/>
              <a:gd name="adj2" fmla="val 393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6218227" y="3271836"/>
            <a:ext cx="44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Latch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AutoShape 52"/>
          <p:cNvCxnSpPr>
            <a:cxnSpLocks noChangeShapeType="1"/>
          </p:cNvCxnSpPr>
          <p:nvPr/>
        </p:nvCxnSpPr>
        <p:spPr bwMode="auto">
          <a:xfrm flipV="1">
            <a:off x="6405552" y="3768723"/>
            <a:ext cx="0" cy="120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5" name="AutoShape 53"/>
          <p:cNvCxnSpPr>
            <a:cxnSpLocks noChangeShapeType="1"/>
          </p:cNvCxnSpPr>
          <p:nvPr/>
        </p:nvCxnSpPr>
        <p:spPr bwMode="auto">
          <a:xfrm flipV="1">
            <a:off x="5988040" y="3889373"/>
            <a:ext cx="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6" name="AutoShape 54"/>
          <p:cNvCxnSpPr>
            <a:cxnSpLocks noChangeShapeType="1"/>
          </p:cNvCxnSpPr>
          <p:nvPr/>
        </p:nvCxnSpPr>
        <p:spPr bwMode="auto">
          <a:xfrm>
            <a:off x="5988040" y="3890961"/>
            <a:ext cx="4175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57" name="Oval 55"/>
          <p:cNvSpPr>
            <a:spLocks noChangeArrowheads="1"/>
          </p:cNvSpPr>
          <p:nvPr/>
        </p:nvSpPr>
        <p:spPr bwMode="auto">
          <a:xfrm>
            <a:off x="5961052" y="4279898"/>
            <a:ext cx="53975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AutoShape 56"/>
          <p:cNvSpPr>
            <a:spLocks noChangeArrowheads="1"/>
          </p:cNvSpPr>
          <p:nvPr/>
        </p:nvSpPr>
        <p:spPr bwMode="auto">
          <a:xfrm>
            <a:off x="2081202" y="4568823"/>
            <a:ext cx="323850" cy="619125"/>
          </a:xfrm>
          <a:prstGeom prst="roundRect">
            <a:avLst>
              <a:gd name="adj" fmla="val 16667"/>
            </a:avLst>
          </a:prstGeom>
          <a:solidFill>
            <a:srgbClr val="CDDCFF"/>
          </a:solidFill>
          <a:ln w="9525">
            <a:solidFill>
              <a:srgbClr val="548DD4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9" name="AutoShape 57"/>
          <p:cNvCxnSpPr>
            <a:cxnSpLocks noChangeShapeType="1"/>
          </p:cNvCxnSpPr>
          <p:nvPr/>
        </p:nvCxnSpPr>
        <p:spPr bwMode="auto">
          <a:xfrm>
            <a:off x="1927215" y="4867273"/>
            <a:ext cx="153987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2043102" y="4514848"/>
            <a:ext cx="495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Fan-out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AutoShape 59"/>
          <p:cNvCxnSpPr>
            <a:cxnSpLocks noChangeShapeType="1"/>
          </p:cNvCxnSpPr>
          <p:nvPr/>
        </p:nvCxnSpPr>
        <p:spPr bwMode="auto">
          <a:xfrm>
            <a:off x="2414577" y="5092698"/>
            <a:ext cx="1730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1546215" y="4229098"/>
            <a:ext cx="9191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channels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AutoShape 61"/>
          <p:cNvCxnSpPr>
            <a:cxnSpLocks noChangeShapeType="1"/>
          </p:cNvCxnSpPr>
          <p:nvPr/>
        </p:nvCxnSpPr>
        <p:spPr bwMode="auto">
          <a:xfrm flipV="1">
            <a:off x="2374890" y="4368798"/>
            <a:ext cx="1169987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64" name="AutoShape 62"/>
          <p:cNvCxnSpPr>
            <a:cxnSpLocks noChangeShapeType="1"/>
          </p:cNvCxnSpPr>
          <p:nvPr/>
        </p:nvCxnSpPr>
        <p:spPr bwMode="auto">
          <a:xfrm flipH="1">
            <a:off x="6902440" y="3411536"/>
            <a:ext cx="103187" cy="241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6773852" y="3544886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4"/>
          <p:cNvGrpSpPr>
            <a:grpSpLocks/>
          </p:cNvGrpSpPr>
          <p:nvPr/>
        </p:nvGrpSpPr>
        <p:grpSpPr bwMode="auto">
          <a:xfrm>
            <a:off x="2506652" y="4700586"/>
            <a:ext cx="511175" cy="774700"/>
            <a:chOff x="3275" y="3664"/>
            <a:chExt cx="806" cy="1219"/>
          </a:xfrm>
        </p:grpSpPr>
        <p:sp>
          <p:nvSpPr>
            <p:cNvPr id="67" name="AutoShape 65"/>
            <p:cNvSpPr>
              <a:spLocks noChangeArrowheads="1"/>
            </p:cNvSpPr>
            <p:nvPr/>
          </p:nvSpPr>
          <p:spPr bwMode="auto">
            <a:xfrm>
              <a:off x="3409" y="3718"/>
              <a:ext cx="601" cy="1103"/>
            </a:xfrm>
            <a:prstGeom prst="roundRect">
              <a:avLst>
                <a:gd name="adj" fmla="val 16667"/>
              </a:avLst>
            </a:prstGeom>
            <a:solidFill>
              <a:srgbClr val="FCB4B2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Text Box 66"/>
            <p:cNvSpPr txBox="1">
              <a:spLocks noChangeArrowheads="1"/>
            </p:cNvSpPr>
            <p:nvPr/>
          </p:nvSpPr>
          <p:spPr bwMode="auto">
            <a:xfrm>
              <a:off x="3275" y="3664"/>
              <a:ext cx="806" cy="1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Adjustable delay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9" name="AutoShape 67"/>
          <p:cNvCxnSpPr>
            <a:cxnSpLocks noChangeShapeType="1"/>
          </p:cNvCxnSpPr>
          <p:nvPr/>
        </p:nvCxnSpPr>
        <p:spPr bwMode="auto">
          <a:xfrm>
            <a:off x="2973377" y="3929061"/>
            <a:ext cx="4556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3209915" y="4478336"/>
            <a:ext cx="1882775" cy="944562"/>
            <a:chOff x="4505" y="3446"/>
            <a:chExt cx="2964" cy="1486"/>
          </a:xfrm>
        </p:grpSpPr>
        <p:sp>
          <p:nvSpPr>
            <p:cNvPr id="71" name="AutoShape 69"/>
            <p:cNvSpPr>
              <a:spLocks noChangeArrowheads="1"/>
            </p:cNvSpPr>
            <p:nvPr/>
          </p:nvSpPr>
          <p:spPr bwMode="auto">
            <a:xfrm>
              <a:off x="4505" y="3446"/>
              <a:ext cx="2964" cy="14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2" name="Group 70"/>
            <p:cNvGrpSpPr>
              <a:grpSpLocks/>
            </p:cNvGrpSpPr>
            <p:nvPr/>
          </p:nvGrpSpPr>
          <p:grpSpPr bwMode="auto">
            <a:xfrm>
              <a:off x="4759" y="4145"/>
              <a:ext cx="1695" cy="720"/>
              <a:chOff x="4941" y="2475"/>
              <a:chExt cx="1695" cy="720"/>
            </a:xfrm>
          </p:grpSpPr>
          <p:sp>
            <p:nvSpPr>
              <p:cNvPr id="87" name="AutoShape 71"/>
              <p:cNvSpPr>
                <a:spLocks noChangeArrowheads="1"/>
              </p:cNvSpPr>
              <p:nvPr/>
            </p:nvSpPr>
            <p:spPr bwMode="auto">
              <a:xfrm>
                <a:off x="5010" y="2490"/>
                <a:ext cx="1590" cy="70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Text Box 72"/>
              <p:cNvSpPr txBox="1">
                <a:spLocks noChangeArrowheads="1"/>
              </p:cNvSpPr>
              <p:nvPr/>
            </p:nvSpPr>
            <p:spPr bwMode="auto">
              <a:xfrm>
                <a:off x="4941" y="2475"/>
                <a:ext cx="1695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Pulse width discriminator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73" name="AutoShape 73"/>
            <p:cNvCxnSpPr>
              <a:cxnSpLocks noChangeShapeType="1"/>
            </p:cNvCxnSpPr>
            <p:nvPr/>
          </p:nvCxnSpPr>
          <p:spPr bwMode="auto">
            <a:xfrm>
              <a:off x="6392" y="4486"/>
              <a:ext cx="27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4" name="AutoShape 74"/>
            <p:cNvCxnSpPr>
              <a:cxnSpLocks noChangeShapeType="1"/>
            </p:cNvCxnSpPr>
            <p:nvPr/>
          </p:nvCxnSpPr>
          <p:spPr bwMode="auto">
            <a:xfrm flipV="1">
              <a:off x="6503" y="4046"/>
              <a:ext cx="0" cy="4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75" name="Group 75"/>
            <p:cNvGrpSpPr>
              <a:grpSpLocks/>
            </p:cNvGrpSpPr>
            <p:nvPr/>
          </p:nvGrpSpPr>
          <p:grpSpPr bwMode="auto">
            <a:xfrm>
              <a:off x="6364" y="3597"/>
              <a:ext cx="1073" cy="475"/>
              <a:chOff x="6364" y="3597"/>
              <a:chExt cx="1073" cy="475"/>
            </a:xfrm>
          </p:grpSpPr>
          <p:sp>
            <p:nvSpPr>
              <p:cNvPr id="85" name="AutoShape 76"/>
              <p:cNvSpPr>
                <a:spLocks noChangeArrowheads="1"/>
              </p:cNvSpPr>
              <p:nvPr/>
            </p:nvSpPr>
            <p:spPr bwMode="auto">
              <a:xfrm>
                <a:off x="6441" y="3597"/>
                <a:ext cx="917" cy="435"/>
              </a:xfrm>
              <a:prstGeom prst="roundRect">
                <a:avLst>
                  <a:gd name="adj" fmla="val 16667"/>
                </a:avLst>
              </a:prstGeom>
              <a:solidFill>
                <a:srgbClr val="D7FFC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Text Box 77"/>
              <p:cNvSpPr txBox="1">
                <a:spLocks noChangeArrowheads="1"/>
              </p:cNvSpPr>
              <p:nvPr/>
            </p:nvSpPr>
            <p:spPr bwMode="auto">
              <a:xfrm>
                <a:off x="6364" y="3607"/>
                <a:ext cx="1073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Counter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6" name="AutoShape 78"/>
            <p:cNvSpPr>
              <a:spLocks noChangeArrowheads="1"/>
            </p:cNvSpPr>
            <p:nvPr/>
          </p:nvSpPr>
          <p:spPr bwMode="auto">
            <a:xfrm>
              <a:off x="6617" y="4281"/>
              <a:ext cx="741" cy="4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Text Box 79"/>
            <p:cNvSpPr txBox="1">
              <a:spLocks noChangeArrowheads="1"/>
            </p:cNvSpPr>
            <p:nvPr/>
          </p:nvSpPr>
          <p:spPr bwMode="auto">
            <a:xfrm>
              <a:off x="6490" y="4273"/>
              <a:ext cx="97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Shaper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auto">
            <a:xfrm>
              <a:off x="4625" y="4445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79" name="AutoShape 81"/>
            <p:cNvCxnSpPr>
              <a:cxnSpLocks noChangeShapeType="1"/>
            </p:cNvCxnSpPr>
            <p:nvPr/>
          </p:nvCxnSpPr>
          <p:spPr bwMode="auto">
            <a:xfrm flipV="1">
              <a:off x="4669" y="3831"/>
              <a:ext cx="0" cy="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0" name="AutoShape 82"/>
            <p:cNvCxnSpPr>
              <a:cxnSpLocks noChangeShapeType="1"/>
            </p:cNvCxnSpPr>
            <p:nvPr/>
          </p:nvCxnSpPr>
          <p:spPr bwMode="auto">
            <a:xfrm>
              <a:off x="4669" y="3838"/>
              <a:ext cx="2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81" name="Oval 83"/>
            <p:cNvSpPr>
              <a:spLocks noChangeArrowheads="1"/>
            </p:cNvSpPr>
            <p:nvPr/>
          </p:nvSpPr>
          <p:spPr bwMode="auto">
            <a:xfrm>
              <a:off x="6460" y="4443"/>
              <a:ext cx="85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2" name="Group 84"/>
            <p:cNvGrpSpPr>
              <a:grpSpLocks/>
            </p:cNvGrpSpPr>
            <p:nvPr/>
          </p:nvGrpSpPr>
          <p:grpSpPr bwMode="auto">
            <a:xfrm>
              <a:off x="4956" y="3616"/>
              <a:ext cx="1073" cy="475"/>
              <a:chOff x="6364" y="3597"/>
              <a:chExt cx="1073" cy="475"/>
            </a:xfrm>
          </p:grpSpPr>
          <p:sp>
            <p:nvSpPr>
              <p:cNvPr id="83" name="AutoShape 85"/>
              <p:cNvSpPr>
                <a:spLocks noChangeArrowheads="1"/>
              </p:cNvSpPr>
              <p:nvPr/>
            </p:nvSpPr>
            <p:spPr bwMode="auto">
              <a:xfrm>
                <a:off x="6441" y="3597"/>
                <a:ext cx="917" cy="435"/>
              </a:xfrm>
              <a:prstGeom prst="roundRect">
                <a:avLst>
                  <a:gd name="adj" fmla="val 16667"/>
                </a:avLst>
              </a:prstGeom>
              <a:solidFill>
                <a:srgbClr val="D7FFC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Text Box 86"/>
              <p:cNvSpPr txBox="1">
                <a:spLocks noChangeArrowheads="1"/>
              </p:cNvSpPr>
              <p:nvPr/>
            </p:nvSpPr>
            <p:spPr bwMode="auto">
              <a:xfrm>
                <a:off x="6364" y="3607"/>
                <a:ext cx="1073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Counter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89" name="AutoShape 87"/>
          <p:cNvCxnSpPr>
            <a:cxnSpLocks noChangeShapeType="1"/>
          </p:cNvCxnSpPr>
          <p:nvPr/>
        </p:nvCxnSpPr>
        <p:spPr bwMode="auto">
          <a:xfrm>
            <a:off x="2978140" y="5143498"/>
            <a:ext cx="4556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0" name="AutoShape 88"/>
          <p:cNvCxnSpPr>
            <a:cxnSpLocks noChangeShapeType="1"/>
          </p:cNvCxnSpPr>
          <p:nvPr/>
        </p:nvCxnSpPr>
        <p:spPr bwMode="auto">
          <a:xfrm flipV="1">
            <a:off x="2538402" y="3289298"/>
            <a:ext cx="0" cy="1390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1" name="AutoShape 89"/>
          <p:cNvCxnSpPr>
            <a:cxnSpLocks noChangeShapeType="1"/>
          </p:cNvCxnSpPr>
          <p:nvPr/>
        </p:nvCxnSpPr>
        <p:spPr bwMode="auto">
          <a:xfrm>
            <a:off x="2433627" y="4679948"/>
            <a:ext cx="984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2" name="AutoShape 90"/>
          <p:cNvCxnSpPr>
            <a:cxnSpLocks noChangeShapeType="1"/>
          </p:cNvCxnSpPr>
          <p:nvPr/>
        </p:nvCxnSpPr>
        <p:spPr bwMode="auto">
          <a:xfrm>
            <a:off x="5495915" y="3698873"/>
            <a:ext cx="4762" cy="1468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3" name="AutoShape 91"/>
          <p:cNvCxnSpPr>
            <a:cxnSpLocks noChangeShapeType="1"/>
          </p:cNvCxnSpPr>
          <p:nvPr/>
        </p:nvCxnSpPr>
        <p:spPr bwMode="auto">
          <a:xfrm flipH="1">
            <a:off x="5021252" y="3927473"/>
            <a:ext cx="1397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4" name="AutoShape 92"/>
          <p:cNvCxnSpPr>
            <a:cxnSpLocks noChangeShapeType="1"/>
          </p:cNvCxnSpPr>
          <p:nvPr/>
        </p:nvCxnSpPr>
        <p:spPr bwMode="auto">
          <a:xfrm>
            <a:off x="5021252" y="5154611"/>
            <a:ext cx="4794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5" name="AutoShape 93"/>
          <p:cNvCxnSpPr>
            <a:cxnSpLocks noChangeShapeType="1"/>
          </p:cNvCxnSpPr>
          <p:nvPr/>
        </p:nvCxnSpPr>
        <p:spPr bwMode="auto">
          <a:xfrm>
            <a:off x="5356215" y="3555998"/>
            <a:ext cx="1587" cy="81280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96" name="AutoShape 94"/>
          <p:cNvCxnSpPr>
            <a:cxnSpLocks noChangeShapeType="1"/>
          </p:cNvCxnSpPr>
          <p:nvPr/>
        </p:nvCxnSpPr>
        <p:spPr bwMode="auto">
          <a:xfrm>
            <a:off x="5356215" y="3555998"/>
            <a:ext cx="2047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97" name="AutoShape 95"/>
          <p:cNvCxnSpPr>
            <a:cxnSpLocks noChangeShapeType="1"/>
          </p:cNvCxnSpPr>
          <p:nvPr/>
        </p:nvCxnSpPr>
        <p:spPr bwMode="auto">
          <a:xfrm>
            <a:off x="5356215" y="4289423"/>
            <a:ext cx="2921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98" name="AutoShape 96"/>
          <p:cNvCxnSpPr>
            <a:cxnSpLocks noChangeShapeType="1"/>
          </p:cNvCxnSpPr>
          <p:nvPr/>
        </p:nvCxnSpPr>
        <p:spPr bwMode="auto">
          <a:xfrm>
            <a:off x="2497127" y="3381373"/>
            <a:ext cx="0" cy="1266825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99" name="AutoShape 97"/>
          <p:cNvSpPr>
            <a:spLocks noChangeArrowheads="1"/>
          </p:cNvSpPr>
          <p:nvPr/>
        </p:nvSpPr>
        <p:spPr bwMode="auto">
          <a:xfrm>
            <a:off x="6124565" y="4175123"/>
            <a:ext cx="496887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Text Box 98"/>
          <p:cNvSpPr txBox="1">
            <a:spLocks noChangeArrowheads="1"/>
          </p:cNvSpPr>
          <p:nvPr/>
        </p:nvSpPr>
        <p:spPr bwMode="auto">
          <a:xfrm>
            <a:off x="6053127" y="4175123"/>
            <a:ext cx="62706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Shaper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 Box 99"/>
          <p:cNvSpPr txBox="1">
            <a:spLocks noChangeArrowheads="1"/>
          </p:cNvSpPr>
          <p:nvPr/>
        </p:nvSpPr>
        <p:spPr bwMode="auto">
          <a:xfrm>
            <a:off x="3497252" y="4241798"/>
            <a:ext cx="9207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channels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" name="AutoShape 100"/>
          <p:cNvCxnSpPr>
            <a:cxnSpLocks noChangeShapeType="1"/>
          </p:cNvCxnSpPr>
          <p:nvPr/>
        </p:nvCxnSpPr>
        <p:spPr bwMode="auto">
          <a:xfrm>
            <a:off x="4408477" y="4370386"/>
            <a:ext cx="927100" cy="7937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103" name="Text Box 101"/>
          <p:cNvSpPr txBox="1">
            <a:spLocks noChangeArrowheads="1"/>
          </p:cNvSpPr>
          <p:nvPr/>
        </p:nvSpPr>
        <p:spPr bwMode="auto">
          <a:xfrm>
            <a:off x="6726227" y="2965448"/>
            <a:ext cx="69373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n-US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N</a:t>
            </a:r>
            <a:r>
              <a:rPr kumimoji="0" lang="en-US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mod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3214678" y="2643182"/>
            <a:ext cx="164307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TDC (width)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106" name="Прямая со стрелкой 105"/>
          <p:cNvCxnSpPr/>
          <p:nvPr/>
        </p:nvCxnSpPr>
        <p:spPr>
          <a:xfrm rot="5400000" flipH="1" flipV="1">
            <a:off x="3135035" y="332184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Скругленный прямоугольник 108"/>
          <p:cNvSpPr/>
          <p:nvPr/>
        </p:nvSpPr>
        <p:spPr>
          <a:xfrm>
            <a:off x="5000628" y="2643182"/>
            <a:ext cx="1357322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Histogram</a:t>
            </a:r>
            <a:endParaRPr lang="ru-RU" dirty="0" smtClean="0">
              <a:solidFill>
                <a:schemeClr val="tx2"/>
              </a:solidFill>
            </a:endParaRPr>
          </a:p>
        </p:txBody>
      </p:sp>
      <p:cxnSp>
        <p:nvCxnSpPr>
          <p:cNvPr id="111" name="Прямая со стрелкой 110"/>
          <p:cNvCxnSpPr>
            <a:stCxn id="104" idx="3"/>
            <a:endCxn id="109" idx="1"/>
          </p:cNvCxnSpPr>
          <p:nvPr/>
        </p:nvCxnSpPr>
        <p:spPr>
          <a:xfrm>
            <a:off x="4857752" y="2893215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Рисунок 106" descr="jin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142852"/>
            <a:ext cx="1285884" cy="1056477"/>
          </a:xfrm>
          <a:prstGeom prst="rect">
            <a:avLst/>
          </a:prstGeom>
        </p:spPr>
      </p:pic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1357299"/>
            <a:ext cx="1300161" cy="80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-142900"/>
            <a:ext cx="4400552" cy="857232"/>
          </a:xfrm>
        </p:spPr>
        <p:txBody>
          <a:bodyPr>
            <a:normAutofit/>
          </a:bodyPr>
          <a:lstStyle/>
          <a:p>
            <a:r>
              <a:rPr lang="en-US" dirty="0" smtClean="0"/>
              <a:t>Vertex processor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85728"/>
            <a:ext cx="2857520" cy="5929354"/>
          </a:xfrm>
          <a:prstGeom prst="roundRect">
            <a:avLst>
              <a:gd name="adj" fmla="val 851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углом вверх 4"/>
          <p:cNvSpPr/>
          <p:nvPr/>
        </p:nvSpPr>
        <p:spPr>
          <a:xfrm rot="16200000" flipH="1" flipV="1">
            <a:off x="821507" y="1464454"/>
            <a:ext cx="1000130" cy="500067"/>
          </a:xfrm>
          <a:prstGeom prst="bentUpArrow">
            <a:avLst>
              <a:gd name="adj1" fmla="val 25000"/>
              <a:gd name="adj2" fmla="val 1755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6782" y="1500174"/>
            <a:ext cx="3494110" cy="507209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67120" y="3443291"/>
            <a:ext cx="874712" cy="129698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RS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1395" y="2466978"/>
            <a:ext cx="665183" cy="38893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/>
              <a:t>processing block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71604" y="4905378"/>
            <a:ext cx="1795462" cy="833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Precise Programmable delay</a:t>
            </a:r>
            <a:r>
              <a:rPr lang="ru-RU" dirty="0"/>
              <a:t> </a:t>
            </a:r>
            <a:r>
              <a:rPr lang="en-US" dirty="0"/>
              <a:t>#3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5532" y="4202116"/>
            <a:ext cx="947738" cy="15557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AND</a:t>
            </a:r>
            <a:endParaRPr lang="ru-RU" dirty="0"/>
          </a:p>
        </p:txBody>
      </p:sp>
      <p:sp>
        <p:nvSpPr>
          <p:cNvPr id="11" name="TextBox 37"/>
          <p:cNvSpPr txBox="1">
            <a:spLocks noChangeArrowheads="1"/>
          </p:cNvSpPr>
          <p:nvPr/>
        </p:nvSpPr>
        <p:spPr bwMode="auto">
          <a:xfrm>
            <a:off x="6157932" y="1752592"/>
            <a:ext cx="1128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2400" dirty="0"/>
              <a:t>FPGA</a:t>
            </a:r>
            <a:endParaRPr lang="ru-RU" alt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883270" y="4575178"/>
            <a:ext cx="2381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6704" y="1476378"/>
            <a:ext cx="1720850" cy="833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Precise Programmable delay</a:t>
            </a:r>
            <a:r>
              <a:rPr lang="ru-RU" dirty="0"/>
              <a:t> </a:t>
            </a:r>
            <a:r>
              <a:rPr lang="en-US" dirty="0"/>
              <a:t>#1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71604" y="3136903"/>
            <a:ext cx="1719262" cy="833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Precise Programmable delay</a:t>
            </a:r>
            <a:r>
              <a:rPr lang="ru-RU" dirty="0"/>
              <a:t> </a:t>
            </a:r>
            <a:r>
              <a:rPr lang="en-US" dirty="0"/>
              <a:t>#</a:t>
            </a:r>
            <a:r>
              <a:rPr lang="ru-RU" dirty="0"/>
              <a:t>2</a:t>
            </a:r>
          </a:p>
        </p:txBody>
      </p:sp>
      <p:cxnSp>
        <p:nvCxnSpPr>
          <p:cNvPr id="15" name="Соединительная линия уступом 43"/>
          <p:cNvCxnSpPr>
            <a:stCxn id="14" idx="2"/>
          </p:cNvCxnSpPr>
          <p:nvPr/>
        </p:nvCxnSpPr>
        <p:spPr>
          <a:xfrm rot="16200000" flipH="1">
            <a:off x="2807875" y="3593700"/>
            <a:ext cx="458791" cy="121207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7" idx="3"/>
            <a:endCxn id="10" idx="1"/>
          </p:cNvCxnSpPr>
          <p:nvPr/>
        </p:nvCxnSpPr>
        <p:spPr>
          <a:xfrm>
            <a:off x="4541832" y="4092578"/>
            <a:ext cx="393700" cy="887413"/>
          </a:xfrm>
          <a:prstGeom prst="bentConnector3">
            <a:avLst>
              <a:gd name="adj1" fmla="val 3063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53"/>
          <p:cNvCxnSpPr>
            <a:endCxn id="14" idx="0"/>
          </p:cNvCxnSpPr>
          <p:nvPr/>
        </p:nvCxnSpPr>
        <p:spPr>
          <a:xfrm rot="10800000" flipV="1">
            <a:off x="2430441" y="2562228"/>
            <a:ext cx="2070100" cy="57467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4135432" y="1690691"/>
            <a:ext cx="1684338" cy="129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Preprocessing block</a:t>
            </a:r>
            <a:endParaRPr lang="ru-RU" dirty="0"/>
          </a:p>
        </p:txBody>
      </p:sp>
      <p:cxnSp>
        <p:nvCxnSpPr>
          <p:cNvPr id="19" name="Соединительная линия уступом 18"/>
          <p:cNvCxnSpPr>
            <a:stCxn id="18" idx="2"/>
            <a:endCxn id="7" idx="0"/>
          </p:cNvCxnSpPr>
          <p:nvPr/>
        </p:nvCxnSpPr>
        <p:spPr>
          <a:xfrm rot="5400000">
            <a:off x="4311645" y="2778128"/>
            <a:ext cx="457200" cy="873125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786578" y="5983302"/>
            <a:ext cx="2071702" cy="17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00034" y="178592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428992" y="531529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357554" y="192880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Двойная стрелка влево/вправо 23"/>
          <p:cNvSpPr/>
          <p:nvPr/>
        </p:nvSpPr>
        <p:spPr>
          <a:xfrm>
            <a:off x="7000892" y="1928802"/>
            <a:ext cx="1857388" cy="411162"/>
          </a:xfrm>
          <a:prstGeom prst="left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RS485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2910" y="428604"/>
            <a:ext cx="928694" cy="833437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MCU</a:t>
            </a:r>
            <a:endParaRPr lang="ru-RU" dirty="0"/>
          </a:p>
        </p:txBody>
      </p:sp>
      <p:sp>
        <p:nvSpPr>
          <p:cNvPr id="26" name="Стрелка углом вверх 25"/>
          <p:cNvSpPr/>
          <p:nvPr/>
        </p:nvSpPr>
        <p:spPr>
          <a:xfrm rot="16200000" flipH="1" flipV="1">
            <a:off x="607192" y="2678902"/>
            <a:ext cx="1428760" cy="500067"/>
          </a:xfrm>
          <a:prstGeom prst="bentUpArrow">
            <a:avLst>
              <a:gd name="adj1" fmla="val 25000"/>
              <a:gd name="adj2" fmla="val 1755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углом вверх 26"/>
          <p:cNvSpPr/>
          <p:nvPr/>
        </p:nvSpPr>
        <p:spPr>
          <a:xfrm rot="16200000" flipH="1" flipV="1">
            <a:off x="464315" y="4179099"/>
            <a:ext cx="1714510" cy="500067"/>
          </a:xfrm>
          <a:prstGeom prst="bentUpArrow">
            <a:avLst>
              <a:gd name="adj1" fmla="val 25000"/>
              <a:gd name="adj2" fmla="val 1755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00034" y="55007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7572396" y="3714752"/>
            <a:ext cx="642942" cy="1500198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r>
              <a:rPr lang="en-US" dirty="0" smtClean="0"/>
              <a:t>CLM   </a:t>
            </a:r>
            <a:endParaRPr lang="ru-RU" dirty="0"/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8215338" y="4303722"/>
            <a:ext cx="642942" cy="411162"/>
          </a:xfrm>
          <a:prstGeom prst="left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7000892" y="4286256"/>
            <a:ext cx="561980" cy="411162"/>
          </a:xfrm>
          <a:prstGeom prst="leftRightArrow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2" name="Блок-схема: магнитный диск 31"/>
          <p:cNvSpPr/>
          <p:nvPr/>
        </p:nvSpPr>
        <p:spPr>
          <a:xfrm>
            <a:off x="7715272" y="4714884"/>
            <a:ext cx="357190" cy="35719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072330" y="3714752"/>
            <a:ext cx="461665" cy="5375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JTAG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8325177" y="3643314"/>
            <a:ext cx="461665" cy="67120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RS422</a:t>
            </a:r>
            <a:endParaRPr lang="ru-RU" dirty="0"/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1571604" y="642918"/>
            <a:ext cx="7286676" cy="411162"/>
          </a:xfrm>
          <a:prstGeom prst="leftRightArrow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RS485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8677</TotalTime>
  <Words>533</Words>
  <Application>Microsoft Office PowerPoint</Application>
  <PresentationFormat>Экран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Project of a Fast Interaction Trigger for MPD experiment  .</vt:lpstr>
      <vt:lpstr>FFD geometry</vt:lpstr>
      <vt:lpstr>FFD location</vt:lpstr>
      <vt:lpstr>FFD equipment</vt:lpstr>
      <vt:lpstr>Arm processor (SDU)</vt:lpstr>
      <vt:lpstr>SPM+ LVM</vt:lpstr>
      <vt:lpstr>Signal processor module</vt:lpstr>
      <vt:lpstr>Individual channel diagram</vt:lpstr>
      <vt:lpstr>Vertex processor</vt:lpstr>
      <vt:lpstr>Development Constrains</vt:lpstr>
      <vt:lpstr>FPGA configuration loading  module (CLM)</vt:lpstr>
      <vt:lpstr>CLM manager prototype</vt:lpstr>
      <vt:lpstr>Actual status</vt:lpstr>
      <vt:lpstr>Thank you for the attention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system of BM@N experiment</dc:title>
  <dc:creator>Serge</dc:creator>
  <cp:lastModifiedBy>Serge</cp:lastModifiedBy>
  <cp:revision>750</cp:revision>
  <dcterms:created xsi:type="dcterms:W3CDTF">2018-04-09T06:40:44Z</dcterms:created>
  <dcterms:modified xsi:type="dcterms:W3CDTF">2019-09-25T08:44:40Z</dcterms:modified>
</cp:coreProperties>
</file>