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2" r:id="rId4"/>
    <p:sldId id="261" r:id="rId5"/>
    <p:sldId id="260" r:id="rId6"/>
    <p:sldId id="263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D4E5"/>
    <a:srgbClr val="FFFFFF"/>
    <a:srgbClr val="F8F8F8"/>
    <a:srgbClr val="E95C33"/>
    <a:srgbClr val="3BAE74"/>
    <a:srgbClr val="DD2845"/>
    <a:srgbClr val="383F90"/>
    <a:srgbClr val="F6B881"/>
    <a:srgbClr val="2A7DBF"/>
    <a:srgbClr val="18A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1" autoAdjust="0"/>
    <p:restoredTop sz="65704" autoAdjust="0"/>
  </p:normalViewPr>
  <p:slideViewPr>
    <p:cSldViewPr snapToGrid="0">
      <p:cViewPr varScale="1">
        <p:scale>
          <a:sx n="56" d="100"/>
          <a:sy n="56" d="100"/>
        </p:scale>
        <p:origin x="1906" y="34"/>
      </p:cViewPr>
      <p:guideLst/>
    </p:cSldViewPr>
  </p:slideViewPr>
  <p:notesTextViewPr>
    <p:cViewPr>
      <p:scale>
        <a:sx n="1" d="1"/>
        <a:sy n="1" d="1"/>
      </p:scale>
      <p:origin x="0" y="-28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nn Donon" userId="f2bf49b76bd2d691" providerId="LiveId" clId="{D492EF01-3419-0D45-8436-60D65FE1A0FC}"/>
    <pc:docChg chg="delSld">
      <pc:chgData name="Yann Donon" userId="f2bf49b76bd2d691" providerId="LiveId" clId="{D492EF01-3419-0D45-8436-60D65FE1A0FC}" dt="2019-09-22T16:53:45.676" v="1" actId="2696"/>
      <pc:docMkLst>
        <pc:docMk/>
      </pc:docMkLst>
      <pc:sldChg chg="del">
        <pc:chgData name="Yann Donon" userId="f2bf49b76bd2d691" providerId="LiveId" clId="{D492EF01-3419-0D45-8436-60D65FE1A0FC}" dt="2019-09-22T16:53:41.559" v="0" actId="2696"/>
        <pc:sldMkLst>
          <pc:docMk/>
          <pc:sldMk cId="3485533793" sldId="265"/>
        </pc:sldMkLst>
      </pc:sldChg>
      <pc:sldChg chg="del">
        <pc:chgData name="Yann Donon" userId="f2bf49b76bd2d691" providerId="LiveId" clId="{D492EF01-3419-0D45-8436-60D65FE1A0FC}" dt="2019-09-22T16:53:45.676" v="1" actId="2696"/>
        <pc:sldMkLst>
          <pc:docMk/>
          <pc:sldMk cId="2371855405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F5C3B-50CF-4524-84AC-9344A6ACAD57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6F3C8-148D-4852-BC3B-5E886FFC6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40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parts, first introduction to the project, then of our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6F3C8-148D-4852-BC3B-5E886FFC61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01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6F3C8-148D-4852-BC3B-5E886FFC61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90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6F3C8-148D-4852-BC3B-5E886FFC61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95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DATASET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investigate jitters on LINAC4’s 2MHz RF plasma generators’ forward power’s history, which plasma form’s the LHC’s proton beam</a:t>
            </a:r>
            <a:endParaRPr lang="en-US" dirty="0"/>
          </a:p>
          <a:p>
            <a:endParaRPr lang="en-US" dirty="0"/>
          </a:p>
          <a:p>
            <a:r>
              <a:rPr lang="en-US" dirty="0"/>
              <a:t>5 million entries, unlabeled, 3 periods of anomaly</a:t>
            </a:r>
          </a:p>
          <a:p>
            <a:endParaRPr lang="en-US" dirty="0"/>
          </a:p>
          <a:p>
            <a:r>
              <a:rPr lang="en-US" dirty="0"/>
              <a:t>An anomaly is a sequence where the source start jittering more violently</a:t>
            </a:r>
          </a:p>
          <a:p>
            <a:endParaRPr lang="en-US" dirty="0"/>
          </a:p>
          <a:p>
            <a:r>
              <a:rPr lang="en-US" dirty="0"/>
              <a:t>First challenge was to label data and second to understand them</a:t>
            </a:r>
          </a:p>
          <a:p>
            <a:endParaRPr lang="en-US" dirty="0"/>
          </a:p>
          <a:p>
            <a:r>
              <a:rPr lang="en-US" dirty="0"/>
              <a:t>Taken by window, the anomaly periods can’t be distinguished from normal usage and noise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6F3C8-148D-4852-BC3B-5E886FFC61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56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First challenge was to label data and second to understand them</a:t>
            </a:r>
          </a:p>
          <a:p>
            <a:endParaRPr lang="en-US" dirty="0"/>
          </a:p>
          <a:p>
            <a:r>
              <a:rPr lang="en-US" dirty="0"/>
              <a:t>We took a somewhat unusual approach; we took four big data specialists and asked the m to solve the problem their way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3.1 Filtering, smoothing and distance from average highlighted the first signals of an anomaly and showed its growths structure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en-CH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fr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fr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fr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</a:t>
            </a:r>
            <a:r>
              <a:rPr lang="fr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en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fr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en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 </a:t>
            </a:r>
            <a:r>
              <a:rPr lang="fr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fr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fr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fr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fr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en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fr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en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fr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en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</a:t>
            </a:r>
            <a:r>
              <a:rPr lang="fr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fr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en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fr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CH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endParaRPr lang="en-CH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3.2 Label-related clustering, showed the possibility to solve the problem using machine learning approach, with an excellent scalability, which is essential for the adaptability of the solution to our project.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method is based on the search for features that distinguish the marked problem intervals of jitter from the rest of the data</a:t>
            </a:r>
            <a:endParaRPr lang="en-CH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3.3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Sequence analysis using statistical features highlighted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possible clustering in the data, giving us an opportunity to differentiate in depth states and stages of anomalies.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method consists in processing the sequence by sliding window and calculating the statistical features for the fragments of the sequence located in this window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[9]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C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idea behind the approach is based on the assumption that there are some statistical characteristics allowing predicting the appearance of abnormal periods in time series (anomalies). </a:t>
            </a:r>
            <a:endParaRPr lang="en-C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3.4 clarified for us the nature of the noise present in the data and allowed to differentiate jittering by their origins.</a:t>
            </a:r>
            <a:endParaRPr lang="en-C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approach, statistical calculations are based on time series’ statistical metrics.</a:t>
            </a:r>
            <a:endParaRPr lang="en-CH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H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 a result we can now label the data, understand them, we can spot early symptoms (predict) anomalies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have the material to train a neural network able to find the right characteristics in order to adapt to any output of the RF’s source output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6F3C8-148D-4852-BC3B-5E886FFC61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94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6F3C8-148D-4852-BC3B-5E886FFC61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53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6F3C8-148D-4852-BC3B-5E886FFC61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72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5D9B8-F57F-4988-A5B6-8A094D1DA5D8}" type="datetime1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A212-CAC5-46C8-B796-E76256746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1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1F68-9289-4724-BB59-24FB85405EE9}" type="datetime1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A212-CAC5-46C8-B796-E76256746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03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DC28-D179-4114-AB62-E452C902DFEF}" type="datetime1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A212-CAC5-46C8-B796-E76256746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81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5203-E56C-47EC-9704-5451C8025932}" type="datetime1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A212-CAC5-46C8-B796-E76256746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4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975A-B2A0-487A-B9C7-B0A3AD48777B}" type="datetime1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A212-CAC5-46C8-B796-E76256746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7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F6C5-4A41-4B4C-810E-8CA6905B6207}" type="datetime1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A212-CAC5-46C8-B796-E76256746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18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BBB4-4997-4C40-9003-4411DEE08FD5}" type="datetime1">
              <a:rPr lang="en-US" smtClean="0"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A212-CAC5-46C8-B796-E76256746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62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69F73-3C63-407D-BC8E-E9AE315F1205}" type="datetime1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A212-CAC5-46C8-B796-E76256746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5E86F-3504-4626-86C4-8257DBE04CD1}" type="datetime1">
              <a:rPr lang="en-US" smtClean="0"/>
              <a:t>10/2/2019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A212-CAC5-46C8-B796-E76256746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7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3566-23F4-419B-ACA1-FA8CB5793FD0}" type="datetime1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A212-CAC5-46C8-B796-E76256746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94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DD3B-357E-4821-82BB-049E91085DB8}" type="datetime1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A212-CAC5-46C8-B796-E76256746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84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9002D-6483-4952-8215-F4762CDCCF8A}" type="datetime1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9A212-CAC5-46C8-B796-E76256746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9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yann@donon.ch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51064"/>
            <a:ext cx="9144000" cy="1003301"/>
          </a:xfrm>
        </p:spPr>
        <p:txBody>
          <a:bodyPr/>
          <a:lstStyle/>
          <a:p>
            <a:r>
              <a:rPr lang="" dirty="0">
                <a:latin typeface="HelvLight" pitchFamily="2" charset="0"/>
              </a:rPr>
              <a:t>SmartLINAC</a:t>
            </a:r>
            <a:endParaRPr lang="en-US" dirty="0">
              <a:latin typeface="HelvLight" pitchFamily="2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0" y="788028"/>
            <a:ext cx="12192000" cy="1552732"/>
            <a:chOff x="0" y="2821463"/>
            <a:chExt cx="12192000" cy="1552732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0" y="3360420"/>
              <a:ext cx="3886200" cy="0"/>
            </a:xfrm>
            <a:prstGeom prst="line">
              <a:avLst/>
            </a:prstGeom>
            <a:ln>
              <a:solidFill>
                <a:srgbClr val="E95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0" y="3550920"/>
              <a:ext cx="4069080" cy="0"/>
            </a:xfrm>
            <a:prstGeom prst="line">
              <a:avLst/>
            </a:prstGeom>
            <a:ln>
              <a:solidFill>
                <a:srgbClr val="2227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3733800"/>
              <a:ext cx="3886200" cy="0"/>
            </a:xfrm>
            <a:prstGeom prst="line">
              <a:avLst/>
            </a:prstGeom>
            <a:ln>
              <a:solidFill>
                <a:srgbClr val="18AF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924800" y="3524249"/>
              <a:ext cx="4267200" cy="0"/>
            </a:xfrm>
            <a:prstGeom prst="line">
              <a:avLst/>
            </a:prstGeom>
            <a:ln>
              <a:solidFill>
                <a:srgbClr val="DD28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220075" y="3350895"/>
              <a:ext cx="3971925" cy="0"/>
            </a:xfrm>
            <a:prstGeom prst="line">
              <a:avLst/>
            </a:prstGeom>
            <a:ln>
              <a:solidFill>
                <a:srgbClr val="3BAE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220075" y="3733800"/>
              <a:ext cx="3971925" cy="0"/>
            </a:xfrm>
            <a:prstGeom prst="line">
              <a:avLst/>
            </a:prstGeom>
            <a:ln>
              <a:solidFill>
                <a:srgbClr val="F6B8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7620000" y="2821463"/>
              <a:ext cx="95250" cy="85725"/>
            </a:xfrm>
            <a:prstGeom prst="ellipse">
              <a:avLst/>
            </a:prstGeom>
            <a:noFill/>
            <a:ln>
              <a:solidFill>
                <a:srgbClr val="DD28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611880" y="2831703"/>
              <a:ext cx="95250" cy="857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457700" y="2973387"/>
              <a:ext cx="95250" cy="85725"/>
            </a:xfrm>
            <a:prstGeom prst="ellipse">
              <a:avLst/>
            </a:prstGeom>
            <a:noFill/>
            <a:ln>
              <a:solidFill>
                <a:srgbClr val="3BAE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000750" y="2850356"/>
              <a:ext cx="95250" cy="85725"/>
            </a:xfrm>
            <a:prstGeom prst="ellipse">
              <a:avLst/>
            </a:prstGeom>
            <a:noFill/>
            <a:ln>
              <a:solidFill>
                <a:srgbClr val="E95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021455" y="4041142"/>
              <a:ext cx="95250" cy="85725"/>
            </a:xfrm>
            <a:prstGeom prst="ellipse">
              <a:avLst/>
            </a:prstGeom>
            <a:noFill/>
            <a:ln>
              <a:solidFill>
                <a:srgbClr val="E95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807267" y="4288470"/>
              <a:ext cx="95250" cy="85725"/>
            </a:xfrm>
            <a:prstGeom prst="ellipse">
              <a:avLst/>
            </a:prstGeom>
            <a:noFill/>
            <a:ln>
              <a:solidFill>
                <a:srgbClr val="383F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83F90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650230" y="4126867"/>
              <a:ext cx="95250" cy="85725"/>
            </a:xfrm>
            <a:prstGeom prst="ellipse">
              <a:avLst/>
            </a:prstGeom>
            <a:noFill/>
            <a:ln>
              <a:solidFill>
                <a:srgbClr val="E95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140575" y="4274382"/>
              <a:ext cx="95250" cy="85725"/>
            </a:xfrm>
            <a:prstGeom prst="ellipse">
              <a:avLst/>
            </a:prstGeom>
            <a:noFill/>
            <a:ln>
              <a:solidFill>
                <a:srgbClr val="3BAE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83F90"/>
                </a:solidFill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6877050" y="3830841"/>
              <a:ext cx="215900" cy="3111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7235825" y="3016249"/>
              <a:ext cx="215900" cy="2393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5662112" y="2980059"/>
              <a:ext cx="304709" cy="3636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619716" y="3098189"/>
              <a:ext cx="98425" cy="783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756297" y="2968718"/>
              <a:ext cx="129903" cy="1294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4921963" y="3987800"/>
              <a:ext cx="95250" cy="1374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939177" y="3049867"/>
              <a:ext cx="129903" cy="1294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668928" y="3224078"/>
              <a:ext cx="98425" cy="783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837156" y="3226042"/>
              <a:ext cx="98425" cy="783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4125753" y="3865562"/>
              <a:ext cx="95250" cy="1374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5095001" y="3883026"/>
              <a:ext cx="95250" cy="1374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466396" y="3874543"/>
              <a:ext cx="150496" cy="1819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7385050" y="2951795"/>
              <a:ext cx="215900" cy="2393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915150" y="3963832"/>
              <a:ext cx="215900" cy="3111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4915613" y="4137503"/>
              <a:ext cx="95250" cy="1374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Subtitle 2"/>
          <p:cNvSpPr>
            <a:spLocks noGrp="1"/>
          </p:cNvSpPr>
          <p:nvPr/>
        </p:nvSpPr>
        <p:spPr>
          <a:xfrm>
            <a:off x="1524000" y="3655378"/>
            <a:ext cx="9144000" cy="102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Anomaly detection and breakdown prediction in RF power source output: a review of approaches</a:t>
            </a:r>
            <a:endParaRPr lang="en-CH" sz="2800" b="1" dirty="0"/>
          </a:p>
          <a:p>
            <a:endParaRPr lang="en-US" sz="1200" dirty="0">
              <a:latin typeface="HelvLight" pitchFamily="2" charset="0"/>
            </a:endParaRPr>
          </a:p>
          <a:p>
            <a:endParaRPr lang="en-US" sz="1200" dirty="0">
              <a:latin typeface="HelvLight" pitchFamily="2" charset="0"/>
            </a:endParaRPr>
          </a:p>
          <a:p>
            <a:endParaRPr lang="en-US" sz="1200" dirty="0">
              <a:latin typeface="HelvLight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C0FA69-261C-449A-AF57-92A7FE2E7FBE}"/>
              </a:ext>
            </a:extLst>
          </p:cNvPr>
          <p:cNvSpPr/>
          <p:nvPr/>
        </p:nvSpPr>
        <p:spPr>
          <a:xfrm>
            <a:off x="3048000" y="6219696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>
                <a:latin typeface="HelvLight" pitchFamily="2" charset="0"/>
              </a:rPr>
              <a:t>* Smart Anomaly Detection and Maintenance Planning Platform for Linear Accelerators</a:t>
            </a:r>
          </a:p>
        </p:txBody>
      </p:sp>
    </p:spTree>
    <p:extLst>
      <p:ext uri="{BB962C8B-B14F-4D97-AF65-F5344CB8AC3E}">
        <p14:creationId xmlns:p14="http://schemas.microsoft.com/office/powerpoint/2010/main" val="3639016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28" y="0"/>
            <a:ext cx="12225628" cy="68769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9804"/>
            </a:srgbClr>
          </a:solidFill>
          <a:ln>
            <a:noFill/>
          </a:ln>
        </p:spPr>
        <p:txBody>
          <a:bodyPr/>
          <a:lstStyle/>
          <a:p>
            <a:r>
              <a:rPr lang="fr-CH" dirty="0">
                <a:ln w="19050">
                  <a:noFill/>
                </a:ln>
                <a:latin typeface="HelvLight" pitchFamily="2" charset="0"/>
              </a:rPr>
              <a:t>Introduction</a:t>
            </a:r>
            <a:endParaRPr lang="en-US" dirty="0">
              <a:ln w="19050">
                <a:noFill/>
              </a:ln>
              <a:latin typeface="HelvLight" pitchFamily="2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1524000" y="6041207"/>
            <a:ext cx="9144000" cy="1003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>
              <a:latin typeface="HelvLight" pitchFamily="2" charset="0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-17418" y="6376365"/>
            <a:ext cx="12209418" cy="422852"/>
            <a:chOff x="-17418" y="6367656"/>
            <a:chExt cx="12209418" cy="422852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-17418" y="6600005"/>
              <a:ext cx="5451431" cy="0"/>
            </a:xfrm>
            <a:prstGeom prst="line">
              <a:avLst/>
            </a:prstGeom>
            <a:ln>
              <a:solidFill>
                <a:srgbClr val="E95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0" y="6706142"/>
              <a:ext cx="5360381" cy="0"/>
            </a:xfrm>
            <a:prstGeom prst="line">
              <a:avLst/>
            </a:prstGeom>
            <a:ln>
              <a:solidFill>
                <a:srgbClr val="2227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0" y="6790508"/>
              <a:ext cx="5466396" cy="0"/>
            </a:xfrm>
            <a:prstGeom prst="line">
              <a:avLst/>
            </a:prstGeom>
            <a:ln>
              <a:solidFill>
                <a:srgbClr val="18AF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723017" y="6686002"/>
              <a:ext cx="5468983" cy="0"/>
            </a:xfrm>
            <a:prstGeom prst="line">
              <a:avLst/>
            </a:prstGeom>
            <a:ln>
              <a:solidFill>
                <a:srgbClr val="DD28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793706" y="6615517"/>
              <a:ext cx="5398294" cy="0"/>
            </a:xfrm>
            <a:prstGeom prst="line">
              <a:avLst/>
            </a:prstGeom>
            <a:ln>
              <a:solidFill>
                <a:srgbClr val="3BAE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691313" y="6790508"/>
              <a:ext cx="5500687" cy="0"/>
            </a:xfrm>
            <a:prstGeom prst="line">
              <a:avLst/>
            </a:prstGeom>
            <a:ln>
              <a:solidFill>
                <a:srgbClr val="F6B8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Group 105"/>
            <p:cNvGrpSpPr/>
            <p:nvPr/>
          </p:nvGrpSpPr>
          <p:grpSpPr>
            <a:xfrm>
              <a:off x="6132399" y="6471835"/>
              <a:ext cx="136211" cy="154869"/>
              <a:chOff x="5662112" y="5907064"/>
              <a:chExt cx="433888" cy="493321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6000750" y="5907064"/>
                <a:ext cx="95250" cy="85725"/>
              </a:xfrm>
              <a:prstGeom prst="ellipse">
                <a:avLst/>
              </a:prstGeom>
              <a:noFill/>
              <a:ln>
                <a:solidFill>
                  <a:srgbClr val="E95C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Light" pitchFamily="2" charset="0"/>
                </a:endParaRPr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 flipV="1">
                <a:off x="5662112" y="6036767"/>
                <a:ext cx="304709" cy="3636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 rot="6369621">
              <a:off x="6744740" y="6444214"/>
              <a:ext cx="220016" cy="156250"/>
              <a:chOff x="4510631" y="6131003"/>
              <a:chExt cx="457200" cy="347635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4510631" y="6131003"/>
                <a:ext cx="95250" cy="8572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Light" pitchFamily="2" charset="0"/>
                </a:endParaRPr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>
                <a:off x="4655048" y="6268018"/>
                <a:ext cx="129903" cy="1294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4837928" y="6349167"/>
                <a:ext cx="129903" cy="1294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/>
            <p:cNvGrpSpPr/>
            <p:nvPr/>
          </p:nvGrpSpPr>
          <p:grpSpPr>
            <a:xfrm>
              <a:off x="5493540" y="6367656"/>
              <a:ext cx="340792" cy="236084"/>
              <a:chOff x="5356451" y="6272687"/>
              <a:chExt cx="477881" cy="331053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5356451" y="6272687"/>
                <a:ext cx="95250" cy="85725"/>
              </a:xfrm>
              <a:prstGeom prst="ellipse">
                <a:avLst/>
              </a:prstGeom>
              <a:noFill/>
              <a:ln>
                <a:solidFill>
                  <a:srgbClr val="3BAE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Light" pitchFamily="2" charset="0"/>
                </a:endParaRPr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>
                <a:off x="5518467" y="6397489"/>
                <a:ext cx="98425" cy="783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5567679" y="6523378"/>
                <a:ext cx="98425" cy="783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5735907" y="6525342"/>
                <a:ext cx="98425" cy="783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5" name="Rectangle 84"/>
          <p:cNvSpPr/>
          <p:nvPr/>
        </p:nvSpPr>
        <p:spPr>
          <a:xfrm>
            <a:off x="5360381" y="6498062"/>
            <a:ext cx="1471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" dirty="0">
                <a:latin typeface="HelvLight" pitchFamily="2" charset="0"/>
              </a:rPr>
              <a:t>SmartLINAC</a:t>
            </a:r>
            <a:endParaRPr lang="en-US" dirty="0">
              <a:latin typeface="HelvLight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DA90-424A-45CD-9981-AB0A5F1DD87C}" type="datetime1">
              <a:rPr lang="en-US" smtClean="0">
                <a:latin typeface="HelvLight" pitchFamily="2" charset="0"/>
              </a:rPr>
              <a:t>10/2/2019</a:t>
            </a:fld>
            <a:endParaRPr lang="en-US">
              <a:latin typeface="HelvLight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A212-CAC5-46C8-B796-E7625674681F}" type="slidenum">
              <a:rPr lang="en-US" smtClean="0">
                <a:latin typeface="HelvLight" pitchFamily="2" charset="0"/>
              </a:rPr>
              <a:t>2</a:t>
            </a:fld>
            <a:endParaRPr lang="en-US">
              <a:latin typeface="HelvLight" pitchFamily="2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83601"/>
          </a:xfrm>
          <a:solidFill>
            <a:srgbClr val="FFFFFF">
              <a:alpha val="69804"/>
            </a:srgbClr>
          </a:solidFill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HelvLight" pitchFamily="2" charset="0"/>
              </a:rPr>
              <a:t>Linear Accelerators (LINACs) are a type of particle accelerators able to accelerate charged particles to high speeds</a:t>
            </a:r>
            <a:endParaRPr lang="" dirty="0">
              <a:latin typeface="HelvLight" pitchFamily="2" charset="0"/>
            </a:endParaRPr>
          </a:p>
          <a:p>
            <a:r>
              <a:rPr lang="" dirty="0">
                <a:latin typeface="HelvLight" pitchFamily="2" charset="0"/>
              </a:rPr>
              <a:t>Used </a:t>
            </a:r>
            <a:r>
              <a:rPr lang="en-US" dirty="0">
                <a:latin typeface="HelvLight" pitchFamily="2" charset="0"/>
              </a:rPr>
              <a:t>in research, industrial and medical applications, from particle physics research, to cancer treatments or non-destructive material testing</a:t>
            </a:r>
            <a:endParaRPr lang="" dirty="0">
              <a:latin typeface="HelvLight" pitchFamily="2" charset="0"/>
            </a:endParaRPr>
          </a:p>
          <a:p>
            <a:r>
              <a:rPr lang="en-US" dirty="0">
                <a:latin typeface="HelvLight" pitchFamily="2" charset="0"/>
              </a:rPr>
              <a:t>Electron linear accelerators are today the core of modern radiation therapy facilities</a:t>
            </a:r>
          </a:p>
          <a:p>
            <a:r>
              <a:rPr lang="en-US" dirty="0">
                <a:latin typeface="HelvLight" pitchFamily="2" charset="0"/>
              </a:rPr>
              <a:t>The international cancer </a:t>
            </a:r>
            <a:r>
              <a:rPr lang="en-US" dirty="0" err="1">
                <a:latin typeface="HelvLight" pitchFamily="2" charset="0"/>
              </a:rPr>
              <a:t>corp</a:t>
            </a:r>
            <a:r>
              <a:rPr lang="en-US" dirty="0">
                <a:latin typeface="HelvLight" pitchFamily="2" charset="0"/>
              </a:rPr>
              <a:t> emphasis the vital importance of reducing maintenance cost, the main barrier to the spreading of the technology</a:t>
            </a:r>
          </a:p>
          <a:p>
            <a:endParaRPr lang="en-US" dirty="0">
              <a:latin typeface="Helv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116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" t="18375" r="156" b="18040"/>
          <a:stretch/>
        </p:blipFill>
        <p:spPr>
          <a:xfrm>
            <a:off x="-25854" y="0"/>
            <a:ext cx="122178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0398"/>
            <a:ext cx="10515600" cy="1325563"/>
          </a:xfrm>
          <a:solidFill>
            <a:srgbClr val="FFFFFF">
              <a:alpha val="69804"/>
            </a:srgbClr>
          </a:solidFill>
        </p:spPr>
        <p:txBody>
          <a:bodyPr/>
          <a:lstStyle/>
          <a:p>
            <a:r>
              <a:rPr lang="" dirty="0">
                <a:ln w="19050">
                  <a:noFill/>
                </a:ln>
                <a:latin typeface="HelvLight" pitchFamily="2" charset="0"/>
              </a:rPr>
              <a:t>SmartLINAC project objectives</a:t>
            </a:r>
            <a:endParaRPr lang="en-US" dirty="0">
              <a:ln w="19050">
                <a:noFill/>
              </a:ln>
              <a:latin typeface="HelvLight" pitchFamily="2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1524000" y="6041207"/>
            <a:ext cx="9144000" cy="1003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>
              <a:latin typeface="HelvLight" pitchFamily="2" charset="0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-17418" y="6376365"/>
            <a:ext cx="12209418" cy="422852"/>
            <a:chOff x="-17418" y="6367656"/>
            <a:chExt cx="12209418" cy="422852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-17418" y="6600005"/>
              <a:ext cx="5451431" cy="0"/>
            </a:xfrm>
            <a:prstGeom prst="line">
              <a:avLst/>
            </a:prstGeom>
            <a:ln>
              <a:solidFill>
                <a:srgbClr val="E95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0" y="6706142"/>
              <a:ext cx="5360381" cy="0"/>
            </a:xfrm>
            <a:prstGeom prst="line">
              <a:avLst/>
            </a:prstGeom>
            <a:ln>
              <a:solidFill>
                <a:srgbClr val="2227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0" y="6790508"/>
              <a:ext cx="5466396" cy="0"/>
            </a:xfrm>
            <a:prstGeom prst="line">
              <a:avLst/>
            </a:prstGeom>
            <a:ln>
              <a:solidFill>
                <a:srgbClr val="18AF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723017" y="6686002"/>
              <a:ext cx="5468983" cy="0"/>
            </a:xfrm>
            <a:prstGeom prst="line">
              <a:avLst/>
            </a:prstGeom>
            <a:ln>
              <a:solidFill>
                <a:srgbClr val="DD28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793706" y="6615517"/>
              <a:ext cx="5398294" cy="0"/>
            </a:xfrm>
            <a:prstGeom prst="line">
              <a:avLst/>
            </a:prstGeom>
            <a:ln>
              <a:solidFill>
                <a:srgbClr val="3BAE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691313" y="6790508"/>
              <a:ext cx="5500687" cy="0"/>
            </a:xfrm>
            <a:prstGeom prst="line">
              <a:avLst/>
            </a:prstGeom>
            <a:ln>
              <a:solidFill>
                <a:srgbClr val="F6B8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Group 105"/>
            <p:cNvGrpSpPr/>
            <p:nvPr/>
          </p:nvGrpSpPr>
          <p:grpSpPr>
            <a:xfrm>
              <a:off x="6132399" y="6471835"/>
              <a:ext cx="136211" cy="154869"/>
              <a:chOff x="5662112" y="5907064"/>
              <a:chExt cx="433888" cy="493321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6000750" y="5907064"/>
                <a:ext cx="95250" cy="85725"/>
              </a:xfrm>
              <a:prstGeom prst="ellipse">
                <a:avLst/>
              </a:prstGeom>
              <a:noFill/>
              <a:ln>
                <a:solidFill>
                  <a:srgbClr val="E95C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Light" pitchFamily="2" charset="0"/>
                </a:endParaRPr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 flipV="1">
                <a:off x="5662112" y="6036767"/>
                <a:ext cx="304709" cy="3636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 rot="6369621">
              <a:off x="6744740" y="6444214"/>
              <a:ext cx="220016" cy="156250"/>
              <a:chOff x="4510631" y="6131003"/>
              <a:chExt cx="457200" cy="347635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4510631" y="6131003"/>
                <a:ext cx="95250" cy="8572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Light" pitchFamily="2" charset="0"/>
                </a:endParaRPr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>
                <a:off x="4655048" y="6268018"/>
                <a:ext cx="129903" cy="1294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4837928" y="6349167"/>
                <a:ext cx="129903" cy="1294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/>
            <p:cNvGrpSpPr/>
            <p:nvPr/>
          </p:nvGrpSpPr>
          <p:grpSpPr>
            <a:xfrm>
              <a:off x="5493540" y="6367656"/>
              <a:ext cx="340792" cy="236084"/>
              <a:chOff x="5356451" y="6272687"/>
              <a:chExt cx="477881" cy="331053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5356451" y="6272687"/>
                <a:ext cx="95250" cy="85725"/>
              </a:xfrm>
              <a:prstGeom prst="ellipse">
                <a:avLst/>
              </a:prstGeom>
              <a:noFill/>
              <a:ln>
                <a:solidFill>
                  <a:srgbClr val="3BAE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Light" pitchFamily="2" charset="0"/>
                </a:endParaRPr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>
                <a:off x="5518467" y="6397489"/>
                <a:ext cx="98425" cy="783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5567679" y="6523378"/>
                <a:ext cx="98425" cy="783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5735907" y="6525342"/>
                <a:ext cx="98425" cy="783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5" name="Rectangle 84"/>
          <p:cNvSpPr/>
          <p:nvPr/>
        </p:nvSpPr>
        <p:spPr>
          <a:xfrm>
            <a:off x="5360381" y="6498062"/>
            <a:ext cx="1471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" dirty="0">
                <a:latin typeface="HelvLight" pitchFamily="2" charset="0"/>
              </a:rPr>
              <a:t>SmartLINAC</a:t>
            </a:r>
            <a:endParaRPr lang="en-US" dirty="0">
              <a:latin typeface="HelvLight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DA90-424A-45CD-9981-AB0A5F1DD87C}" type="datetime1">
              <a:rPr lang="en-US" smtClean="0">
                <a:latin typeface="HelvLight" pitchFamily="2" charset="0"/>
              </a:rPr>
              <a:t>10/2/2019</a:t>
            </a:fld>
            <a:endParaRPr lang="en-US" dirty="0">
              <a:latin typeface="HelvLight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A212-CAC5-46C8-B796-E7625674681F}" type="slidenum">
              <a:rPr lang="en-US" smtClean="0">
                <a:latin typeface="HelvLight" pitchFamily="2" charset="0"/>
              </a:rPr>
              <a:t>3</a:t>
            </a:fld>
            <a:endParaRPr lang="en-US">
              <a:latin typeface="HelvLight" pitchFamily="2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21055" y="1811149"/>
            <a:ext cx="10515600" cy="4576473"/>
          </a:xfrm>
          <a:solidFill>
            <a:srgbClr val="FFFFFF">
              <a:alpha val="69804"/>
            </a:srgbClr>
          </a:solidFill>
        </p:spPr>
        <p:txBody>
          <a:bodyPr>
            <a:normAutofit/>
          </a:bodyPr>
          <a:lstStyle/>
          <a:p>
            <a:r>
              <a:rPr lang="en-GB" b="1" dirty="0">
                <a:latin typeface="HelvLight" pitchFamily="2" charset="0"/>
              </a:rPr>
              <a:t>Increase availability, reduce operational costs:</a:t>
            </a:r>
          </a:p>
          <a:p>
            <a:pPr lvl="1"/>
            <a:r>
              <a:rPr lang="en-GB" dirty="0">
                <a:latin typeface="HelvLight" pitchFamily="2" charset="0"/>
              </a:rPr>
              <a:t>Lower the technical skills maintenance requirements by:</a:t>
            </a:r>
          </a:p>
          <a:p>
            <a:pPr lvl="2"/>
            <a:r>
              <a:rPr lang="en-GB" dirty="0">
                <a:latin typeface="HelvLight" pitchFamily="2" charset="0"/>
              </a:rPr>
              <a:t>Fault diagnosis allowing local resources to make guided interventions</a:t>
            </a:r>
          </a:p>
          <a:p>
            <a:pPr lvl="1"/>
            <a:r>
              <a:rPr lang="en-GB" dirty="0">
                <a:latin typeface="HelvLight" pitchFamily="2" charset="0"/>
              </a:rPr>
              <a:t>Planned maintenance by:</a:t>
            </a:r>
          </a:p>
          <a:p>
            <a:pPr lvl="2"/>
            <a:r>
              <a:rPr lang="en-GB" dirty="0">
                <a:latin typeface="HelvLight" pitchFamily="2" charset="0"/>
              </a:rPr>
              <a:t>Personalized fault prediction (machine learning)</a:t>
            </a:r>
          </a:p>
          <a:p>
            <a:r>
              <a:rPr lang="en-GB" dirty="0">
                <a:latin typeface="HelvLight" pitchFamily="2" charset="0"/>
              </a:rPr>
              <a:t>I will now present you our advances towards an on fit preventive maintenance system</a:t>
            </a:r>
            <a:endParaRPr lang="en-CH" dirty="0">
              <a:latin typeface="HelvLight" pitchFamily="2" charset="0"/>
            </a:endParaRPr>
          </a:p>
          <a:p>
            <a:r>
              <a:rPr lang="en-CH" dirty="0">
                <a:latin typeface="HelvLight" pitchFamily="2" charset="0"/>
              </a:rPr>
              <a:t>I</a:t>
            </a:r>
            <a:r>
              <a:rPr lang="fr-CH" dirty="0">
                <a:latin typeface="HelvLight" pitchFamily="2" charset="0"/>
              </a:rPr>
              <a:t>t</a:t>
            </a:r>
            <a:r>
              <a:rPr lang="en-CH" dirty="0">
                <a:latin typeface="HelvLight" pitchFamily="2" charset="0"/>
              </a:rPr>
              <a:t> </a:t>
            </a:r>
            <a:r>
              <a:rPr lang="fr-CH" dirty="0">
                <a:latin typeface="HelvLight" pitchFamily="2" charset="0"/>
              </a:rPr>
              <a:t>i</a:t>
            </a:r>
            <a:r>
              <a:rPr lang="en-CH" dirty="0">
                <a:latin typeface="HelvLight" pitchFamily="2" charset="0"/>
              </a:rPr>
              <a:t>s </a:t>
            </a:r>
            <a:r>
              <a:rPr lang="fr-CH" dirty="0">
                <a:latin typeface="HelvLight" pitchFamily="2" charset="0"/>
              </a:rPr>
              <a:t>a</a:t>
            </a:r>
            <a:r>
              <a:rPr lang="en-CH" dirty="0">
                <a:latin typeface="HelvLight" pitchFamily="2" charset="0"/>
              </a:rPr>
              <a:t> c</a:t>
            </a:r>
            <a:r>
              <a:rPr lang="fr-CH" dirty="0">
                <a:latin typeface="HelvLight" pitchFamily="2" charset="0"/>
              </a:rPr>
              <a:t>o</a:t>
            </a:r>
            <a:r>
              <a:rPr lang="en-CH" dirty="0">
                <a:latin typeface="HelvLight" pitchFamily="2" charset="0"/>
              </a:rPr>
              <a:t>l</a:t>
            </a:r>
            <a:r>
              <a:rPr lang="fr-CH" dirty="0">
                <a:latin typeface="HelvLight" pitchFamily="2" charset="0"/>
              </a:rPr>
              <a:t>l</a:t>
            </a:r>
            <a:r>
              <a:rPr lang="en-CH" dirty="0">
                <a:latin typeface="HelvLight" pitchFamily="2" charset="0"/>
              </a:rPr>
              <a:t>a</a:t>
            </a:r>
            <a:r>
              <a:rPr lang="fr-CH" dirty="0">
                <a:latin typeface="HelvLight" pitchFamily="2" charset="0"/>
              </a:rPr>
              <a:t>b</a:t>
            </a:r>
            <a:r>
              <a:rPr lang="en-CH" dirty="0">
                <a:latin typeface="HelvLight" pitchFamily="2" charset="0"/>
              </a:rPr>
              <a:t>o</a:t>
            </a:r>
            <a:r>
              <a:rPr lang="fr-CH" dirty="0">
                <a:latin typeface="HelvLight" pitchFamily="2" charset="0"/>
              </a:rPr>
              <a:t>r</a:t>
            </a:r>
            <a:r>
              <a:rPr lang="en-CH" dirty="0">
                <a:latin typeface="HelvLight" pitchFamily="2" charset="0"/>
              </a:rPr>
              <a:t>a</a:t>
            </a:r>
            <a:r>
              <a:rPr lang="fr-CH" dirty="0">
                <a:latin typeface="HelvLight" pitchFamily="2" charset="0"/>
              </a:rPr>
              <a:t>t</a:t>
            </a:r>
            <a:r>
              <a:rPr lang="en-CH" dirty="0" err="1">
                <a:latin typeface="HelvLight" pitchFamily="2" charset="0"/>
              </a:rPr>
              <a:t>i</a:t>
            </a:r>
            <a:r>
              <a:rPr lang="fr-CH" dirty="0">
                <a:latin typeface="HelvLight" pitchFamily="2" charset="0"/>
              </a:rPr>
              <a:t>v</a:t>
            </a:r>
            <a:r>
              <a:rPr lang="en-CH" dirty="0">
                <a:latin typeface="HelvLight" pitchFamily="2" charset="0"/>
              </a:rPr>
              <a:t>e </a:t>
            </a:r>
            <a:r>
              <a:rPr lang="fr-CH" dirty="0">
                <a:latin typeface="HelvLight" pitchFamily="2" charset="0"/>
              </a:rPr>
              <a:t>p</a:t>
            </a:r>
            <a:r>
              <a:rPr lang="en-CH" dirty="0">
                <a:latin typeface="HelvLight" pitchFamily="2" charset="0"/>
              </a:rPr>
              <a:t>r</a:t>
            </a:r>
            <a:r>
              <a:rPr lang="fr-CH" dirty="0">
                <a:latin typeface="HelvLight" pitchFamily="2" charset="0"/>
              </a:rPr>
              <a:t>o</a:t>
            </a:r>
            <a:r>
              <a:rPr lang="en-CH" dirty="0">
                <a:latin typeface="HelvLight" pitchFamily="2" charset="0"/>
              </a:rPr>
              <a:t>j</a:t>
            </a:r>
            <a:r>
              <a:rPr lang="fr-CH" dirty="0">
                <a:latin typeface="HelvLight" pitchFamily="2" charset="0"/>
              </a:rPr>
              <a:t>e</a:t>
            </a:r>
            <a:r>
              <a:rPr lang="en-CH" dirty="0">
                <a:latin typeface="HelvLight" pitchFamily="2" charset="0"/>
              </a:rPr>
              <a:t>c</a:t>
            </a:r>
            <a:r>
              <a:rPr lang="fr-CH" dirty="0">
                <a:latin typeface="HelvLight" pitchFamily="2" charset="0"/>
              </a:rPr>
              <a:t>t</a:t>
            </a:r>
            <a:r>
              <a:rPr lang="en-CH" dirty="0">
                <a:latin typeface="HelvLight" pitchFamily="2" charset="0"/>
              </a:rPr>
              <a:t> </a:t>
            </a:r>
            <a:r>
              <a:rPr lang="fr-CH" dirty="0">
                <a:latin typeface="HelvLight" pitchFamily="2" charset="0"/>
              </a:rPr>
              <a:t>b</a:t>
            </a:r>
            <a:r>
              <a:rPr lang="en-CH" dirty="0">
                <a:latin typeface="HelvLight" pitchFamily="2" charset="0"/>
              </a:rPr>
              <a:t>e</a:t>
            </a:r>
            <a:r>
              <a:rPr lang="fr-CH" dirty="0">
                <a:latin typeface="HelvLight" pitchFamily="2" charset="0"/>
              </a:rPr>
              <a:t>t</a:t>
            </a:r>
            <a:r>
              <a:rPr lang="en-CH" dirty="0">
                <a:latin typeface="HelvLight" pitchFamily="2" charset="0"/>
              </a:rPr>
              <a:t>w</a:t>
            </a:r>
            <a:r>
              <a:rPr lang="fr-CH" dirty="0">
                <a:latin typeface="HelvLight" pitchFamily="2" charset="0"/>
              </a:rPr>
              <a:t>e</a:t>
            </a:r>
            <a:r>
              <a:rPr lang="en-CH" dirty="0">
                <a:latin typeface="HelvLight" pitchFamily="2" charset="0"/>
              </a:rPr>
              <a:t>e</a:t>
            </a:r>
            <a:r>
              <a:rPr lang="fr-CH" dirty="0">
                <a:latin typeface="HelvLight" pitchFamily="2" charset="0"/>
              </a:rPr>
              <a:t>n</a:t>
            </a:r>
            <a:r>
              <a:rPr lang="en-CH" dirty="0">
                <a:latin typeface="HelvLight" pitchFamily="2" charset="0"/>
              </a:rPr>
              <a:t> </a:t>
            </a:r>
            <a:r>
              <a:rPr lang="fr-CH" dirty="0">
                <a:latin typeface="HelvLight" pitchFamily="2" charset="0"/>
              </a:rPr>
              <a:t>S</a:t>
            </a:r>
            <a:r>
              <a:rPr lang="en-CH" dirty="0">
                <a:latin typeface="HelvLight" pitchFamily="2" charset="0"/>
              </a:rPr>
              <a:t>a</a:t>
            </a:r>
            <a:r>
              <a:rPr lang="fr-CH" dirty="0">
                <a:latin typeface="HelvLight" pitchFamily="2" charset="0"/>
              </a:rPr>
              <a:t>m</a:t>
            </a:r>
            <a:r>
              <a:rPr lang="en-CH" dirty="0">
                <a:latin typeface="HelvLight" pitchFamily="2" charset="0"/>
              </a:rPr>
              <a:t>a</a:t>
            </a:r>
            <a:r>
              <a:rPr lang="fr-CH" dirty="0">
                <a:latin typeface="HelvLight" pitchFamily="2" charset="0"/>
              </a:rPr>
              <a:t>r</a:t>
            </a:r>
            <a:r>
              <a:rPr lang="en-CH" dirty="0">
                <a:latin typeface="HelvLight" pitchFamily="2" charset="0"/>
              </a:rPr>
              <a:t>a </a:t>
            </a:r>
            <a:r>
              <a:rPr lang="fr-CH" dirty="0">
                <a:latin typeface="HelvLight" pitchFamily="2" charset="0"/>
              </a:rPr>
              <a:t>U</a:t>
            </a:r>
            <a:r>
              <a:rPr lang="en-CH" dirty="0">
                <a:latin typeface="HelvLight" pitchFamily="2" charset="0"/>
              </a:rPr>
              <a:t>n</a:t>
            </a:r>
            <a:r>
              <a:rPr lang="fr-CH" dirty="0">
                <a:latin typeface="HelvLight" pitchFamily="2" charset="0"/>
              </a:rPr>
              <a:t>i</a:t>
            </a:r>
            <a:r>
              <a:rPr lang="en-CH" dirty="0">
                <a:latin typeface="HelvLight" pitchFamily="2" charset="0"/>
              </a:rPr>
              <a:t>v</a:t>
            </a:r>
            <a:r>
              <a:rPr lang="fr-CH" dirty="0">
                <a:latin typeface="HelvLight" pitchFamily="2" charset="0"/>
              </a:rPr>
              <a:t>e</a:t>
            </a:r>
            <a:r>
              <a:rPr lang="en-CH" dirty="0">
                <a:latin typeface="HelvLight" pitchFamily="2" charset="0"/>
              </a:rPr>
              <a:t>r</a:t>
            </a:r>
            <a:r>
              <a:rPr lang="fr-CH" dirty="0">
                <a:latin typeface="HelvLight" pitchFamily="2" charset="0"/>
              </a:rPr>
              <a:t>s</a:t>
            </a:r>
            <a:r>
              <a:rPr lang="en-CH" dirty="0" err="1">
                <a:latin typeface="HelvLight" pitchFamily="2" charset="0"/>
              </a:rPr>
              <a:t>i</a:t>
            </a:r>
            <a:r>
              <a:rPr lang="fr-CH" dirty="0">
                <a:latin typeface="HelvLight" pitchFamily="2" charset="0"/>
              </a:rPr>
              <a:t>t</a:t>
            </a:r>
            <a:r>
              <a:rPr lang="en-CH" dirty="0">
                <a:latin typeface="HelvLight" pitchFamily="2" charset="0"/>
              </a:rPr>
              <a:t>y</a:t>
            </a:r>
            <a:r>
              <a:rPr lang="fr-CH" dirty="0">
                <a:latin typeface="HelvLight" pitchFamily="2" charset="0"/>
              </a:rPr>
              <a:t>,</a:t>
            </a:r>
            <a:r>
              <a:rPr lang="en-CH" dirty="0">
                <a:latin typeface="HelvLight" pitchFamily="2" charset="0"/>
              </a:rPr>
              <a:t> </a:t>
            </a:r>
            <a:r>
              <a:rPr lang="fr-CH" dirty="0">
                <a:latin typeface="HelvLight" pitchFamily="2" charset="0"/>
              </a:rPr>
              <a:t>C</a:t>
            </a:r>
            <a:r>
              <a:rPr lang="en-CH" dirty="0">
                <a:latin typeface="HelvLight" pitchFamily="2" charset="0"/>
              </a:rPr>
              <a:t>E</a:t>
            </a:r>
            <a:r>
              <a:rPr lang="fr-CH" dirty="0">
                <a:latin typeface="HelvLight" pitchFamily="2" charset="0"/>
              </a:rPr>
              <a:t>R</a:t>
            </a:r>
            <a:r>
              <a:rPr lang="en-CH" dirty="0">
                <a:latin typeface="HelvLight" pitchFamily="2" charset="0"/>
              </a:rPr>
              <a:t>N</a:t>
            </a:r>
            <a:r>
              <a:rPr lang="fr-CH" dirty="0">
                <a:latin typeface="HelvLight" pitchFamily="2" charset="0"/>
              </a:rPr>
              <a:t> and </a:t>
            </a:r>
            <a:r>
              <a:rPr lang="fr-CH" dirty="0" err="1">
                <a:latin typeface="HelvLight" pitchFamily="2" charset="0"/>
              </a:rPr>
              <a:t>medical</a:t>
            </a:r>
            <a:r>
              <a:rPr lang="fr-CH" dirty="0">
                <a:latin typeface="HelvLight" pitchFamily="2" charset="0"/>
              </a:rPr>
              <a:t> </a:t>
            </a:r>
            <a:r>
              <a:rPr lang="fr-CH" dirty="0" err="1">
                <a:latin typeface="HelvLight" pitchFamily="2" charset="0"/>
              </a:rPr>
              <a:t>industry</a:t>
            </a:r>
            <a:endParaRPr lang="en-GB" dirty="0">
              <a:latin typeface="Helv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936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>
          <a:xfrm>
            <a:off x="1524000" y="6041207"/>
            <a:ext cx="9144000" cy="1003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>
              <a:latin typeface="HelvLight" pitchFamily="2" charset="0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-17418" y="6376365"/>
            <a:ext cx="12209418" cy="422852"/>
            <a:chOff x="-17418" y="6367656"/>
            <a:chExt cx="12209418" cy="422852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-17418" y="6600005"/>
              <a:ext cx="5451431" cy="0"/>
            </a:xfrm>
            <a:prstGeom prst="line">
              <a:avLst/>
            </a:prstGeom>
            <a:ln>
              <a:solidFill>
                <a:srgbClr val="E95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0" y="6706142"/>
              <a:ext cx="5360381" cy="0"/>
            </a:xfrm>
            <a:prstGeom prst="line">
              <a:avLst/>
            </a:prstGeom>
            <a:ln>
              <a:solidFill>
                <a:srgbClr val="2227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0" y="6790508"/>
              <a:ext cx="5466396" cy="0"/>
            </a:xfrm>
            <a:prstGeom prst="line">
              <a:avLst/>
            </a:prstGeom>
            <a:ln>
              <a:solidFill>
                <a:srgbClr val="18AF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723017" y="6686002"/>
              <a:ext cx="5468983" cy="0"/>
            </a:xfrm>
            <a:prstGeom prst="line">
              <a:avLst/>
            </a:prstGeom>
            <a:ln>
              <a:solidFill>
                <a:srgbClr val="DD28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793706" y="6615517"/>
              <a:ext cx="5398294" cy="0"/>
            </a:xfrm>
            <a:prstGeom prst="line">
              <a:avLst/>
            </a:prstGeom>
            <a:ln>
              <a:solidFill>
                <a:srgbClr val="3BAE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691313" y="6790508"/>
              <a:ext cx="5500687" cy="0"/>
            </a:xfrm>
            <a:prstGeom prst="line">
              <a:avLst/>
            </a:prstGeom>
            <a:ln>
              <a:solidFill>
                <a:srgbClr val="F6B8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Group 105"/>
            <p:cNvGrpSpPr/>
            <p:nvPr/>
          </p:nvGrpSpPr>
          <p:grpSpPr>
            <a:xfrm>
              <a:off x="6132399" y="6471835"/>
              <a:ext cx="136211" cy="154869"/>
              <a:chOff x="5662112" y="5907064"/>
              <a:chExt cx="433888" cy="493321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6000750" y="5907064"/>
                <a:ext cx="95250" cy="85725"/>
              </a:xfrm>
              <a:prstGeom prst="ellipse">
                <a:avLst/>
              </a:prstGeom>
              <a:noFill/>
              <a:ln>
                <a:solidFill>
                  <a:srgbClr val="E95C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Light" pitchFamily="2" charset="0"/>
                </a:endParaRPr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 flipV="1">
                <a:off x="5662112" y="6036767"/>
                <a:ext cx="304709" cy="3636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 rot="6369621">
              <a:off x="6744740" y="6444214"/>
              <a:ext cx="220016" cy="156250"/>
              <a:chOff x="4510631" y="6131003"/>
              <a:chExt cx="457200" cy="347635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4510631" y="6131003"/>
                <a:ext cx="95250" cy="8572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Light" pitchFamily="2" charset="0"/>
                </a:endParaRPr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>
                <a:off x="4655048" y="6268018"/>
                <a:ext cx="129903" cy="1294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4837928" y="6349167"/>
                <a:ext cx="129903" cy="1294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/>
            <p:cNvGrpSpPr/>
            <p:nvPr/>
          </p:nvGrpSpPr>
          <p:grpSpPr>
            <a:xfrm>
              <a:off x="5493540" y="6367656"/>
              <a:ext cx="340792" cy="236084"/>
              <a:chOff x="5356451" y="6272687"/>
              <a:chExt cx="477881" cy="331053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5356451" y="6272687"/>
                <a:ext cx="95250" cy="85725"/>
              </a:xfrm>
              <a:prstGeom prst="ellipse">
                <a:avLst/>
              </a:prstGeom>
              <a:noFill/>
              <a:ln>
                <a:solidFill>
                  <a:srgbClr val="3BAE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Light" pitchFamily="2" charset="0"/>
                </a:endParaRPr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>
                <a:off x="5518467" y="6397489"/>
                <a:ext cx="98425" cy="783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5567679" y="6523378"/>
                <a:ext cx="98425" cy="783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5735907" y="6525342"/>
                <a:ext cx="98425" cy="783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5" name="Rectangle 84"/>
          <p:cNvSpPr/>
          <p:nvPr/>
        </p:nvSpPr>
        <p:spPr>
          <a:xfrm>
            <a:off x="5360381" y="6498062"/>
            <a:ext cx="1471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" dirty="0">
                <a:latin typeface="HelvLight" pitchFamily="2" charset="0"/>
              </a:rPr>
              <a:t>SmartLINAC</a:t>
            </a:r>
            <a:endParaRPr lang="en-US" dirty="0">
              <a:latin typeface="HelvLight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DA90-424A-45CD-9981-AB0A5F1DD87C}" type="datetime1">
              <a:rPr lang="en-US" smtClean="0">
                <a:latin typeface="HelvLight" pitchFamily="2" charset="0"/>
              </a:rPr>
              <a:t>10/2/2019</a:t>
            </a:fld>
            <a:endParaRPr lang="en-US">
              <a:latin typeface="HelvLight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A212-CAC5-46C8-B796-E7625674681F}" type="slidenum">
              <a:rPr lang="en-US" smtClean="0">
                <a:latin typeface="HelvLight" pitchFamily="2" charset="0"/>
              </a:rPr>
              <a:t>4</a:t>
            </a:fld>
            <a:endParaRPr lang="en-US">
              <a:latin typeface="HelvLight" pitchFamily="2" charset="0"/>
            </a:endParaRPr>
          </a:p>
        </p:txBody>
      </p:sp>
      <p:pic>
        <p:nvPicPr>
          <p:cNvPr id="5" name="Picture 4" descr="A close up of a door&#10;&#10;Description automatically generated">
            <a:extLst>
              <a:ext uri="{FF2B5EF4-FFF2-40B4-BE49-F238E27FC236}">
                <a16:creationId xmlns:a16="http://schemas.microsoft.com/office/drawing/2014/main" id="{AC85E73B-F60B-4A61-9E05-3E03DCA84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83" y="1338942"/>
            <a:ext cx="4408921" cy="491127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E658C65-D711-4C38-9C84-C8BCE90BA02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780" y="452733"/>
            <a:ext cx="2666627" cy="279338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D39501D-5D94-467F-84C0-4D16C882F0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304" y="5291234"/>
            <a:ext cx="3977640" cy="5412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0CB577B-51BD-42B6-8309-B44AC18E4B82}"/>
              </a:ext>
            </a:extLst>
          </p:cNvPr>
          <p:cNvSpPr/>
          <p:nvPr/>
        </p:nvSpPr>
        <p:spPr>
          <a:xfrm>
            <a:off x="2031027" y="5454609"/>
            <a:ext cx="357545" cy="357545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07CE06-0A71-41DC-8F7C-1EC298641EA8}"/>
              </a:ext>
            </a:extLst>
          </p:cNvPr>
          <p:cNvCxnSpPr>
            <a:cxnSpLocks/>
          </p:cNvCxnSpPr>
          <p:nvPr/>
        </p:nvCxnSpPr>
        <p:spPr>
          <a:xfrm flipV="1">
            <a:off x="2031027" y="452733"/>
            <a:ext cx="5733753" cy="50018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57DEEC0-13C0-44A3-A859-E07D1A971DBC}"/>
              </a:ext>
            </a:extLst>
          </p:cNvPr>
          <p:cNvCxnSpPr>
            <a:cxnSpLocks/>
          </p:cNvCxnSpPr>
          <p:nvPr/>
        </p:nvCxnSpPr>
        <p:spPr>
          <a:xfrm flipV="1">
            <a:off x="2388572" y="3246121"/>
            <a:ext cx="8042835" cy="25631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36459BF-284F-43FB-81F0-52C8AA25627C}"/>
              </a:ext>
            </a:extLst>
          </p:cNvPr>
          <p:cNvSpPr txBox="1"/>
          <p:nvPr/>
        </p:nvSpPr>
        <p:spPr>
          <a:xfrm>
            <a:off x="5176395" y="4904969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/>
              <a:t>Anomaly</a:t>
            </a:r>
            <a:r>
              <a:rPr lang="fr-CH" dirty="0"/>
              <a:t>:</a:t>
            </a:r>
            <a:endParaRPr lang="en-CH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4DD9378-7C19-43F2-B80B-51156BE35530}"/>
              </a:ext>
            </a:extLst>
          </p:cNvPr>
          <p:cNvSpPr/>
          <p:nvPr/>
        </p:nvSpPr>
        <p:spPr>
          <a:xfrm>
            <a:off x="725383" y="1254577"/>
            <a:ext cx="4408921" cy="319584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EFA8DD0-F131-41BB-B0A2-EE87659ACA7F}"/>
              </a:ext>
            </a:extLst>
          </p:cNvPr>
          <p:cNvSpPr txBox="1"/>
          <p:nvPr/>
        </p:nvSpPr>
        <p:spPr>
          <a:xfrm>
            <a:off x="678826" y="890661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Noise: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175365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>
          <a:xfrm>
            <a:off x="1524000" y="6041207"/>
            <a:ext cx="9144000" cy="1003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>
              <a:latin typeface="HelvLight" pitchFamily="2" charset="0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-17418" y="6376365"/>
            <a:ext cx="12209418" cy="422852"/>
            <a:chOff x="-17418" y="6367656"/>
            <a:chExt cx="12209418" cy="422852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-17418" y="6600005"/>
              <a:ext cx="5451431" cy="0"/>
            </a:xfrm>
            <a:prstGeom prst="line">
              <a:avLst/>
            </a:prstGeom>
            <a:ln>
              <a:solidFill>
                <a:srgbClr val="E95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0" y="6706142"/>
              <a:ext cx="5360381" cy="0"/>
            </a:xfrm>
            <a:prstGeom prst="line">
              <a:avLst/>
            </a:prstGeom>
            <a:ln>
              <a:solidFill>
                <a:srgbClr val="2227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0" y="6790508"/>
              <a:ext cx="5466396" cy="0"/>
            </a:xfrm>
            <a:prstGeom prst="line">
              <a:avLst/>
            </a:prstGeom>
            <a:ln>
              <a:solidFill>
                <a:srgbClr val="18AF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723017" y="6686002"/>
              <a:ext cx="5468983" cy="0"/>
            </a:xfrm>
            <a:prstGeom prst="line">
              <a:avLst/>
            </a:prstGeom>
            <a:ln>
              <a:solidFill>
                <a:srgbClr val="DD28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793706" y="6615517"/>
              <a:ext cx="5398294" cy="0"/>
            </a:xfrm>
            <a:prstGeom prst="line">
              <a:avLst/>
            </a:prstGeom>
            <a:ln>
              <a:solidFill>
                <a:srgbClr val="3BAE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691313" y="6790508"/>
              <a:ext cx="5500687" cy="0"/>
            </a:xfrm>
            <a:prstGeom prst="line">
              <a:avLst/>
            </a:prstGeom>
            <a:ln>
              <a:solidFill>
                <a:srgbClr val="F6B8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Group 105"/>
            <p:cNvGrpSpPr/>
            <p:nvPr/>
          </p:nvGrpSpPr>
          <p:grpSpPr>
            <a:xfrm>
              <a:off x="6132399" y="6471835"/>
              <a:ext cx="136211" cy="154869"/>
              <a:chOff x="5662112" y="5907064"/>
              <a:chExt cx="433888" cy="493321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6000750" y="5907064"/>
                <a:ext cx="95250" cy="85725"/>
              </a:xfrm>
              <a:prstGeom prst="ellipse">
                <a:avLst/>
              </a:prstGeom>
              <a:noFill/>
              <a:ln>
                <a:solidFill>
                  <a:srgbClr val="E95C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Light" pitchFamily="2" charset="0"/>
                </a:endParaRPr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 flipV="1">
                <a:off x="5662112" y="6036767"/>
                <a:ext cx="304709" cy="3636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 rot="6369621">
              <a:off x="6744740" y="6444214"/>
              <a:ext cx="220016" cy="156250"/>
              <a:chOff x="4510631" y="6131003"/>
              <a:chExt cx="457200" cy="347635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4510631" y="6131003"/>
                <a:ext cx="95250" cy="8572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Light" pitchFamily="2" charset="0"/>
                </a:endParaRPr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>
                <a:off x="4655048" y="6268018"/>
                <a:ext cx="129903" cy="1294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4837928" y="6349167"/>
                <a:ext cx="129903" cy="1294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/>
            <p:cNvGrpSpPr/>
            <p:nvPr/>
          </p:nvGrpSpPr>
          <p:grpSpPr>
            <a:xfrm>
              <a:off x="5493540" y="6367656"/>
              <a:ext cx="340792" cy="236084"/>
              <a:chOff x="5356451" y="6272687"/>
              <a:chExt cx="477881" cy="331053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5356451" y="6272687"/>
                <a:ext cx="95250" cy="85725"/>
              </a:xfrm>
              <a:prstGeom prst="ellipse">
                <a:avLst/>
              </a:prstGeom>
              <a:noFill/>
              <a:ln>
                <a:solidFill>
                  <a:srgbClr val="3BAE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Light" pitchFamily="2" charset="0"/>
                </a:endParaRPr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>
                <a:off x="5518467" y="6397489"/>
                <a:ext cx="98425" cy="783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5567679" y="6523378"/>
                <a:ext cx="98425" cy="783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5735907" y="6525342"/>
                <a:ext cx="98425" cy="783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5" name="Rectangle 84"/>
          <p:cNvSpPr/>
          <p:nvPr/>
        </p:nvSpPr>
        <p:spPr>
          <a:xfrm>
            <a:off x="5360381" y="6498062"/>
            <a:ext cx="1471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" dirty="0">
                <a:latin typeface="HelvLight" pitchFamily="2" charset="0"/>
              </a:rPr>
              <a:t>SmartLINAC</a:t>
            </a:r>
            <a:endParaRPr lang="en-US" dirty="0">
              <a:latin typeface="HelvLight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DA90-424A-45CD-9981-AB0A5F1DD87C}" type="datetime1">
              <a:rPr lang="en-US" smtClean="0">
                <a:latin typeface="HelvLight" pitchFamily="2" charset="0"/>
              </a:rPr>
              <a:t>10/2/2019</a:t>
            </a:fld>
            <a:endParaRPr lang="en-US">
              <a:latin typeface="HelvLight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A212-CAC5-46C8-B796-E7625674681F}" type="slidenum">
              <a:rPr lang="en-US" smtClean="0">
                <a:latin typeface="HelvLight" pitchFamily="2" charset="0"/>
              </a:rPr>
              <a:t>5</a:t>
            </a:fld>
            <a:endParaRPr lang="en-US">
              <a:latin typeface="HelvLight" pitchFamily="2" charset="0"/>
            </a:endParaRP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47D4053-41BF-4B96-8932-2893BD6110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1066"/>
            <a:ext cx="12192000" cy="573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15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3100" r="104" b="13488"/>
          <a:stretch/>
        </p:blipFill>
        <p:spPr>
          <a:xfrm>
            <a:off x="-17418" y="0"/>
            <a:ext cx="12209418" cy="6858000"/>
          </a:xfrm>
          <a:prstGeom prst="rect">
            <a:avLst/>
          </a:prstGeom>
          <a:solidFill>
            <a:srgbClr val="FFFFFF">
              <a:alpha val="70980"/>
            </a:srgb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70980"/>
            </a:srgbClr>
          </a:solidFill>
        </p:spPr>
        <p:txBody>
          <a:bodyPr/>
          <a:lstStyle/>
          <a:p>
            <a:r>
              <a:rPr lang="fr-CH" dirty="0">
                <a:ln w="19050">
                  <a:noFill/>
                </a:ln>
                <a:latin typeface="HelvLight" pitchFamily="2" charset="0"/>
              </a:rPr>
              <a:t>Next </a:t>
            </a:r>
            <a:r>
              <a:rPr lang="fr-CH" dirty="0" err="1">
                <a:ln w="19050">
                  <a:noFill/>
                </a:ln>
                <a:latin typeface="HelvLight" pitchFamily="2" charset="0"/>
              </a:rPr>
              <a:t>steps</a:t>
            </a:r>
            <a:endParaRPr lang="en-US" dirty="0">
              <a:ln w="19050">
                <a:noFill/>
              </a:ln>
              <a:latin typeface="HelvLight" pitchFamily="2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1524000" y="6041207"/>
            <a:ext cx="9144000" cy="1003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>
              <a:latin typeface="HelvLight" pitchFamily="2" charset="0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-17418" y="6376365"/>
            <a:ext cx="12209418" cy="422852"/>
            <a:chOff x="-17418" y="6367656"/>
            <a:chExt cx="12209418" cy="422852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-17418" y="6600005"/>
              <a:ext cx="5451431" cy="0"/>
            </a:xfrm>
            <a:prstGeom prst="line">
              <a:avLst/>
            </a:prstGeom>
            <a:ln>
              <a:solidFill>
                <a:srgbClr val="E95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0" y="6706142"/>
              <a:ext cx="5360381" cy="0"/>
            </a:xfrm>
            <a:prstGeom prst="line">
              <a:avLst/>
            </a:prstGeom>
            <a:ln>
              <a:solidFill>
                <a:srgbClr val="2227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0" y="6790508"/>
              <a:ext cx="5466396" cy="0"/>
            </a:xfrm>
            <a:prstGeom prst="line">
              <a:avLst/>
            </a:prstGeom>
            <a:ln>
              <a:solidFill>
                <a:srgbClr val="18AF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723017" y="6686002"/>
              <a:ext cx="5468983" cy="0"/>
            </a:xfrm>
            <a:prstGeom prst="line">
              <a:avLst/>
            </a:prstGeom>
            <a:ln>
              <a:solidFill>
                <a:srgbClr val="DD28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793706" y="6615517"/>
              <a:ext cx="5398294" cy="0"/>
            </a:xfrm>
            <a:prstGeom prst="line">
              <a:avLst/>
            </a:prstGeom>
            <a:ln>
              <a:solidFill>
                <a:srgbClr val="3BAE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691313" y="6790508"/>
              <a:ext cx="5500687" cy="0"/>
            </a:xfrm>
            <a:prstGeom prst="line">
              <a:avLst/>
            </a:prstGeom>
            <a:ln>
              <a:solidFill>
                <a:srgbClr val="F6B8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Group 105"/>
            <p:cNvGrpSpPr/>
            <p:nvPr/>
          </p:nvGrpSpPr>
          <p:grpSpPr>
            <a:xfrm>
              <a:off x="6132399" y="6471835"/>
              <a:ext cx="136211" cy="154869"/>
              <a:chOff x="5662112" y="5907064"/>
              <a:chExt cx="433888" cy="493321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6000750" y="5907064"/>
                <a:ext cx="95250" cy="85725"/>
              </a:xfrm>
              <a:prstGeom prst="ellipse">
                <a:avLst/>
              </a:prstGeom>
              <a:noFill/>
              <a:ln>
                <a:solidFill>
                  <a:srgbClr val="E95C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Light" pitchFamily="2" charset="0"/>
                </a:endParaRPr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 flipV="1">
                <a:off x="5662112" y="6036767"/>
                <a:ext cx="304709" cy="3636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 rot="6369621">
              <a:off x="6744740" y="6444214"/>
              <a:ext cx="220016" cy="156250"/>
              <a:chOff x="4510631" y="6131003"/>
              <a:chExt cx="457200" cy="347635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4510631" y="6131003"/>
                <a:ext cx="95250" cy="8572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Light" pitchFamily="2" charset="0"/>
                </a:endParaRPr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>
                <a:off x="4655048" y="6268018"/>
                <a:ext cx="129903" cy="1294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4837928" y="6349167"/>
                <a:ext cx="129903" cy="1294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/>
            <p:cNvGrpSpPr/>
            <p:nvPr/>
          </p:nvGrpSpPr>
          <p:grpSpPr>
            <a:xfrm>
              <a:off x="5493540" y="6367656"/>
              <a:ext cx="340792" cy="236084"/>
              <a:chOff x="5356451" y="6272687"/>
              <a:chExt cx="477881" cy="331053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5356451" y="6272687"/>
                <a:ext cx="95250" cy="85725"/>
              </a:xfrm>
              <a:prstGeom prst="ellipse">
                <a:avLst/>
              </a:prstGeom>
              <a:noFill/>
              <a:ln>
                <a:solidFill>
                  <a:srgbClr val="3BAE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Light" pitchFamily="2" charset="0"/>
                </a:endParaRPr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>
                <a:off x="5518467" y="6397489"/>
                <a:ext cx="98425" cy="783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5567679" y="6523378"/>
                <a:ext cx="98425" cy="783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5735907" y="6525342"/>
                <a:ext cx="98425" cy="783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5" name="Rectangle 84"/>
          <p:cNvSpPr/>
          <p:nvPr/>
        </p:nvSpPr>
        <p:spPr>
          <a:xfrm>
            <a:off x="5360381" y="6498062"/>
            <a:ext cx="1471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" dirty="0">
                <a:solidFill>
                  <a:schemeClr val="bg1">
                    <a:lumMod val="50000"/>
                  </a:schemeClr>
                </a:solidFill>
                <a:latin typeface="HelvLight" pitchFamily="2" charset="0"/>
              </a:rPr>
              <a:t>SmartLINAC</a:t>
            </a:r>
            <a:endParaRPr lang="en-US" dirty="0">
              <a:solidFill>
                <a:schemeClr val="bg1">
                  <a:lumMod val="50000"/>
                </a:schemeClr>
              </a:solidFill>
              <a:latin typeface="HelvLight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DA90-424A-45CD-9981-AB0A5F1DD87C}" type="datetime1">
              <a:rPr lang="en-US" smtClean="0">
                <a:latin typeface="HelvLight" pitchFamily="2" charset="0"/>
              </a:rPr>
              <a:t>10/2/2019</a:t>
            </a:fld>
            <a:endParaRPr lang="en-US" dirty="0">
              <a:latin typeface="HelvLight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A212-CAC5-46C8-B796-E7625674681F}" type="slidenum">
              <a:rPr lang="en-US" smtClean="0">
                <a:latin typeface="HelvLight" pitchFamily="2" charset="0"/>
              </a:rPr>
              <a:t>6</a:t>
            </a:fld>
            <a:endParaRPr lang="en-US">
              <a:latin typeface="HelvLight" pitchFamily="2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5055"/>
          </a:xfrm>
          <a:solidFill>
            <a:srgbClr val="FFFFFF">
              <a:alpha val="70980"/>
            </a:srgbClr>
          </a:solidFill>
        </p:spPr>
        <p:txBody>
          <a:bodyPr>
            <a:normAutofit/>
          </a:bodyPr>
          <a:lstStyle/>
          <a:p>
            <a:r>
              <a:rPr lang="en-US" dirty="0">
                <a:latin typeface="HelvLight" pitchFamily="2" charset="0"/>
              </a:rPr>
              <a:t>Implementing existing solution</a:t>
            </a:r>
          </a:p>
          <a:p>
            <a:pPr lvl="1"/>
            <a:r>
              <a:rPr lang="en-US" dirty="0">
                <a:latin typeface="HelvLight" pitchFamily="2" charset="0"/>
              </a:rPr>
              <a:t>Combination of methods overviewed</a:t>
            </a:r>
          </a:p>
          <a:p>
            <a:r>
              <a:rPr lang="en-US" dirty="0">
                <a:latin typeface="HelvLight" pitchFamily="2" charset="0"/>
              </a:rPr>
              <a:t>Getting more environmental data</a:t>
            </a:r>
          </a:p>
          <a:p>
            <a:r>
              <a:rPr lang="en-US" dirty="0">
                <a:latin typeface="HelvLight" pitchFamily="2" charset="0"/>
              </a:rPr>
              <a:t>Getting more data from other sources</a:t>
            </a:r>
          </a:p>
          <a:p>
            <a:r>
              <a:rPr lang="en-US" dirty="0">
                <a:latin typeface="HelvLight" pitchFamily="2" charset="0"/>
              </a:rPr>
              <a:t>Test</a:t>
            </a:r>
          </a:p>
          <a:p>
            <a:r>
              <a:rPr lang="en-US" dirty="0">
                <a:latin typeface="HelvLight" pitchFamily="2" charset="0"/>
              </a:rPr>
              <a:t>Repeat!</a:t>
            </a:r>
          </a:p>
          <a:p>
            <a:r>
              <a:rPr lang="en-US" dirty="0">
                <a:latin typeface="HelvLight" pitchFamily="2" charset="0"/>
              </a:rPr>
              <a:t>Adaptable software solution</a:t>
            </a:r>
          </a:p>
        </p:txBody>
      </p:sp>
    </p:spTree>
    <p:extLst>
      <p:ext uri="{BB962C8B-B14F-4D97-AF65-F5344CB8AC3E}">
        <p14:creationId xmlns:p14="http://schemas.microsoft.com/office/powerpoint/2010/main" val="2656098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924710"/>
            <a:ext cx="9144000" cy="1003301"/>
          </a:xfrm>
        </p:spPr>
        <p:txBody>
          <a:bodyPr/>
          <a:lstStyle/>
          <a:p>
            <a:r>
              <a:rPr lang="" dirty="0">
                <a:latin typeface="HelvLight" pitchFamily="2" charset="0"/>
              </a:rPr>
              <a:t>SmartLINAC</a:t>
            </a:r>
            <a:endParaRPr lang="en-US" dirty="0">
              <a:latin typeface="HelvLight" pitchFamily="2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0" y="4761674"/>
            <a:ext cx="12192000" cy="1552732"/>
            <a:chOff x="0" y="2821463"/>
            <a:chExt cx="12192000" cy="1552732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0" y="3360420"/>
              <a:ext cx="3886200" cy="0"/>
            </a:xfrm>
            <a:prstGeom prst="line">
              <a:avLst/>
            </a:prstGeom>
            <a:ln>
              <a:solidFill>
                <a:srgbClr val="E95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0" y="3550920"/>
              <a:ext cx="4069080" cy="0"/>
            </a:xfrm>
            <a:prstGeom prst="line">
              <a:avLst/>
            </a:prstGeom>
            <a:ln>
              <a:solidFill>
                <a:srgbClr val="2227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3733800"/>
              <a:ext cx="3886200" cy="0"/>
            </a:xfrm>
            <a:prstGeom prst="line">
              <a:avLst/>
            </a:prstGeom>
            <a:ln>
              <a:solidFill>
                <a:srgbClr val="18AF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924800" y="3524249"/>
              <a:ext cx="4267200" cy="0"/>
            </a:xfrm>
            <a:prstGeom prst="line">
              <a:avLst/>
            </a:prstGeom>
            <a:ln>
              <a:solidFill>
                <a:srgbClr val="DD28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220075" y="3350895"/>
              <a:ext cx="3971925" cy="0"/>
            </a:xfrm>
            <a:prstGeom prst="line">
              <a:avLst/>
            </a:prstGeom>
            <a:ln>
              <a:solidFill>
                <a:srgbClr val="3BAE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220075" y="3733800"/>
              <a:ext cx="3971925" cy="0"/>
            </a:xfrm>
            <a:prstGeom prst="line">
              <a:avLst/>
            </a:prstGeom>
            <a:ln>
              <a:solidFill>
                <a:srgbClr val="F6B8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7620000" y="2821463"/>
              <a:ext cx="95250" cy="85725"/>
            </a:xfrm>
            <a:prstGeom prst="ellipse">
              <a:avLst/>
            </a:prstGeom>
            <a:noFill/>
            <a:ln>
              <a:solidFill>
                <a:srgbClr val="DD28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611880" y="2831703"/>
              <a:ext cx="95250" cy="857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457700" y="2973387"/>
              <a:ext cx="95250" cy="85725"/>
            </a:xfrm>
            <a:prstGeom prst="ellipse">
              <a:avLst/>
            </a:prstGeom>
            <a:noFill/>
            <a:ln>
              <a:solidFill>
                <a:srgbClr val="3BAE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000750" y="2850356"/>
              <a:ext cx="95250" cy="85725"/>
            </a:xfrm>
            <a:prstGeom prst="ellipse">
              <a:avLst/>
            </a:prstGeom>
            <a:noFill/>
            <a:ln>
              <a:solidFill>
                <a:srgbClr val="E95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021455" y="4041142"/>
              <a:ext cx="95250" cy="85725"/>
            </a:xfrm>
            <a:prstGeom prst="ellipse">
              <a:avLst/>
            </a:prstGeom>
            <a:noFill/>
            <a:ln>
              <a:solidFill>
                <a:srgbClr val="E95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807267" y="4288470"/>
              <a:ext cx="95250" cy="85725"/>
            </a:xfrm>
            <a:prstGeom prst="ellipse">
              <a:avLst/>
            </a:prstGeom>
            <a:noFill/>
            <a:ln>
              <a:solidFill>
                <a:srgbClr val="383F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83F90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650230" y="4126867"/>
              <a:ext cx="95250" cy="85725"/>
            </a:xfrm>
            <a:prstGeom prst="ellipse">
              <a:avLst/>
            </a:prstGeom>
            <a:noFill/>
            <a:ln>
              <a:solidFill>
                <a:srgbClr val="E95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140575" y="4274382"/>
              <a:ext cx="95250" cy="85725"/>
            </a:xfrm>
            <a:prstGeom prst="ellipse">
              <a:avLst/>
            </a:prstGeom>
            <a:noFill/>
            <a:ln>
              <a:solidFill>
                <a:srgbClr val="3BAE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83F90"/>
                </a:solidFill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6877050" y="3830841"/>
              <a:ext cx="215900" cy="3111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7235825" y="3016249"/>
              <a:ext cx="215900" cy="2393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5662112" y="2980059"/>
              <a:ext cx="304709" cy="3636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619716" y="3098189"/>
              <a:ext cx="98425" cy="783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756297" y="2968718"/>
              <a:ext cx="129903" cy="1294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4921963" y="3987800"/>
              <a:ext cx="95250" cy="1374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939177" y="3049867"/>
              <a:ext cx="129903" cy="1294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668928" y="3224078"/>
              <a:ext cx="98425" cy="783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837156" y="3226042"/>
              <a:ext cx="98425" cy="783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4125753" y="3865562"/>
              <a:ext cx="95250" cy="1374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5095001" y="3883026"/>
              <a:ext cx="95250" cy="1374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466396" y="3874543"/>
              <a:ext cx="150496" cy="1819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7385050" y="2951795"/>
              <a:ext cx="215900" cy="2393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915150" y="3963832"/>
              <a:ext cx="215900" cy="3111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4915613" y="4137503"/>
              <a:ext cx="95250" cy="1374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Subtitle 2"/>
          <p:cNvSpPr>
            <a:spLocks noGrp="1"/>
          </p:cNvSpPr>
          <p:nvPr>
            <p:ph type="subTitle" idx="1"/>
          </p:nvPr>
        </p:nvSpPr>
        <p:spPr>
          <a:xfrm>
            <a:off x="2347736" y="566233"/>
            <a:ext cx="6933460" cy="4265585"/>
          </a:xfrm>
        </p:spPr>
        <p:txBody>
          <a:bodyPr>
            <a:normAutofit fontScale="40000" lnSpcReduction="20000"/>
          </a:bodyPr>
          <a:lstStyle/>
          <a:p>
            <a:pPr>
              <a:spcBef>
                <a:spcPts val="600"/>
              </a:spcBef>
            </a:pPr>
            <a:r>
              <a:rPr lang="fr-CH" sz="3700" b="1" dirty="0">
                <a:latin typeface="HelvLight" pitchFamily="2" charset="0"/>
              </a:rPr>
              <a:t>Contact:</a:t>
            </a:r>
            <a:endParaRPr lang="" sz="3700" b="1" dirty="0">
              <a:latin typeface="HelvLight" pitchFamily="2" charset="0"/>
            </a:endParaRPr>
          </a:p>
          <a:p>
            <a:pPr>
              <a:spcBef>
                <a:spcPts val="600"/>
              </a:spcBef>
            </a:pPr>
            <a:r>
              <a:rPr lang="" sz="3700" dirty="0">
                <a:latin typeface="HelvLight" pitchFamily="2" charset="0"/>
              </a:rPr>
              <a:t>Yann Donon</a:t>
            </a:r>
          </a:p>
          <a:p>
            <a:pPr>
              <a:spcBef>
                <a:spcPts val="600"/>
              </a:spcBef>
            </a:pPr>
            <a:r>
              <a:rPr lang="" sz="3700" dirty="0">
                <a:latin typeface="HelvLight" pitchFamily="2" charset="0"/>
              </a:rPr>
              <a:t>Ul. Lesnaya 4, Samara, Russia</a:t>
            </a:r>
          </a:p>
          <a:p>
            <a:pPr>
              <a:spcBef>
                <a:spcPts val="600"/>
              </a:spcBef>
            </a:pPr>
            <a:r>
              <a:rPr lang="en-US" sz="3700" dirty="0">
                <a:latin typeface="HelvLight" pitchFamily="2" charset="0"/>
              </a:rPr>
              <a:t>T</a:t>
            </a:r>
            <a:r>
              <a:rPr lang="" sz="3700" dirty="0">
                <a:latin typeface="HelvLight" pitchFamily="2" charset="0"/>
              </a:rPr>
              <a:t>el. RU: +7 999 969 54 24</a:t>
            </a:r>
          </a:p>
          <a:p>
            <a:pPr>
              <a:spcBef>
                <a:spcPts val="600"/>
              </a:spcBef>
            </a:pPr>
            <a:r>
              <a:rPr lang="en-US" sz="3700" dirty="0">
                <a:latin typeface="HelvLight" pitchFamily="2" charset="0"/>
              </a:rPr>
              <a:t>T</a:t>
            </a:r>
            <a:r>
              <a:rPr lang="" sz="3700" dirty="0">
                <a:latin typeface="HelvLight" pitchFamily="2" charset="0"/>
              </a:rPr>
              <a:t>el. CH: +41 79 870 62 89 </a:t>
            </a:r>
          </a:p>
          <a:p>
            <a:pPr>
              <a:spcBef>
                <a:spcPts val="600"/>
              </a:spcBef>
            </a:pPr>
            <a:r>
              <a:rPr lang="" sz="3700" dirty="0">
                <a:latin typeface="HelvLight" pitchFamily="2" charset="0"/>
                <a:hlinkClick r:id="rId3"/>
              </a:rPr>
              <a:t>yann@donon.ch</a:t>
            </a:r>
            <a:endParaRPr lang="" sz="3700" dirty="0">
              <a:latin typeface="HelvLight" pitchFamily="2" charset="0"/>
            </a:endParaRPr>
          </a:p>
          <a:p>
            <a:endParaRPr lang="" sz="1500" dirty="0">
              <a:latin typeface="HelvLight" pitchFamily="2" charset="0"/>
            </a:endParaRPr>
          </a:p>
          <a:p>
            <a:r>
              <a:rPr lang="en-US" sz="4900" dirty="0"/>
              <a:t>Yann </a:t>
            </a:r>
            <a:r>
              <a:rPr lang="en-US" sz="4900" dirty="0" err="1"/>
              <a:t>Donon</a:t>
            </a:r>
            <a:r>
              <a:rPr lang="en-US" sz="4900" baseline="30000" dirty="0" err="1"/>
              <a:t>a,b,c,d</a:t>
            </a:r>
            <a:r>
              <a:rPr lang="en-US" sz="4900" baseline="30000" dirty="0"/>
              <a:t> </a:t>
            </a:r>
            <a:r>
              <a:rPr lang="en-US" sz="4900" dirty="0"/>
              <a:t>, Alexander </a:t>
            </a:r>
            <a:r>
              <a:rPr lang="en-US" sz="4900" dirty="0" err="1"/>
              <a:t>Kupriyanov</a:t>
            </a:r>
            <a:r>
              <a:rPr lang="en-US" sz="4900" baseline="30000" dirty="0" err="1"/>
              <a:t>a,b,d</a:t>
            </a:r>
            <a:r>
              <a:rPr lang="en-US" sz="4900" dirty="0"/>
              <a:t>, Dmitriy Kirsch</a:t>
            </a:r>
            <a:r>
              <a:rPr lang="en-US" sz="4900" baseline="30000" dirty="0"/>
              <a:t> c</a:t>
            </a:r>
            <a:r>
              <a:rPr lang="en-US" sz="4900" dirty="0"/>
              <a:t>, Alberto Di </a:t>
            </a:r>
            <a:r>
              <a:rPr lang="en-US" sz="4900" dirty="0" err="1"/>
              <a:t>Meglio</a:t>
            </a:r>
            <a:r>
              <a:rPr lang="en-US" sz="4900" baseline="30000" dirty="0" err="1"/>
              <a:t>b,c</a:t>
            </a:r>
            <a:r>
              <a:rPr lang="en-US" sz="4900" dirty="0"/>
              <a:t>, Rustam </a:t>
            </a:r>
            <a:r>
              <a:rPr lang="en-US" sz="4900" dirty="0" err="1"/>
              <a:t>Paringer</a:t>
            </a:r>
            <a:r>
              <a:rPr lang="en-US" sz="4900" baseline="30000" dirty="0" err="1"/>
              <a:t>a,b,d</a:t>
            </a:r>
            <a:r>
              <a:rPr lang="en-US" sz="4900" dirty="0"/>
              <a:t>, Pavel </a:t>
            </a:r>
            <a:r>
              <a:rPr lang="en-US" sz="4900" dirty="0" err="1"/>
              <a:t>Serafimovich</a:t>
            </a:r>
            <a:r>
              <a:rPr lang="en-US" sz="4900" baseline="30000" dirty="0" err="1"/>
              <a:t>a</a:t>
            </a:r>
            <a:r>
              <a:rPr lang="en-US" sz="4900" dirty="0"/>
              <a:t>, Sergey </a:t>
            </a:r>
            <a:r>
              <a:rPr lang="en-US" sz="4900" dirty="0" err="1"/>
              <a:t>Syomic</a:t>
            </a:r>
            <a:r>
              <a:rPr lang="en-US" sz="4900" baseline="30000" dirty="0" err="1"/>
              <a:t>a,d</a:t>
            </a:r>
            <a:endParaRPr lang="en-US" sz="4900" baseline="30000" dirty="0"/>
          </a:p>
          <a:p>
            <a:endParaRPr lang="en-CH" sz="3400" dirty="0"/>
          </a:p>
          <a:p>
            <a:r>
              <a:rPr lang="en-US" sz="3400" i="1" baseline="30000" dirty="0"/>
              <a:t>a</a:t>
            </a:r>
            <a:r>
              <a:rPr lang="en-US" sz="3400" i="1" dirty="0"/>
              <a:t> Samara National Research University, </a:t>
            </a:r>
            <a:r>
              <a:rPr lang="en-US" sz="3400" i="1" dirty="0" err="1"/>
              <a:t>Moskovskoye</a:t>
            </a:r>
            <a:r>
              <a:rPr lang="en-US" sz="3400" i="1" dirty="0"/>
              <a:t> </a:t>
            </a:r>
            <a:r>
              <a:rPr lang="en-US" sz="3400" i="1" dirty="0" err="1"/>
              <a:t>shosse</a:t>
            </a:r>
            <a:r>
              <a:rPr lang="en-US" sz="3400" i="1" dirty="0"/>
              <a:t> 34, Samara 443086, Russia</a:t>
            </a:r>
            <a:endParaRPr lang="en-CH" sz="3400" i="1" dirty="0"/>
          </a:p>
          <a:p>
            <a:r>
              <a:rPr lang="en-US" sz="3400" i="1" baseline="30000" dirty="0"/>
              <a:t>b</a:t>
            </a:r>
            <a:r>
              <a:rPr lang="en-US" sz="3400" i="1" dirty="0"/>
              <a:t> CERN </a:t>
            </a:r>
            <a:r>
              <a:rPr lang="en-US" sz="3400" i="1" dirty="0" err="1"/>
              <a:t>openlab</a:t>
            </a:r>
            <a:r>
              <a:rPr lang="en-US" sz="3400" i="1" dirty="0"/>
              <a:t>, Information Technology Department, CERN, CH-1211 Genève 23, Switzerland</a:t>
            </a:r>
            <a:endParaRPr lang="en-CH" sz="3400" i="1" dirty="0"/>
          </a:p>
          <a:p>
            <a:r>
              <a:rPr lang="fr-CH" sz="3400" i="1" baseline="30000" dirty="0"/>
              <a:t>c</a:t>
            </a:r>
            <a:r>
              <a:rPr lang="fr-CH" sz="3400" i="1" dirty="0"/>
              <a:t> CERN, </a:t>
            </a:r>
            <a:r>
              <a:rPr lang="fr-CH" sz="3400" i="1" dirty="0" err="1"/>
              <a:t>Espl</a:t>
            </a:r>
            <a:r>
              <a:rPr lang="fr-CH" sz="3400" i="1" dirty="0"/>
              <a:t>. des Particules 1, 1211 Meyrin, Genève, </a:t>
            </a:r>
            <a:r>
              <a:rPr lang="fr-CH" sz="3400" i="1" dirty="0" err="1"/>
              <a:t>Switzerland</a:t>
            </a:r>
            <a:endParaRPr lang="en-CH" sz="3400" i="1" dirty="0"/>
          </a:p>
          <a:p>
            <a:r>
              <a:rPr lang="en-US" sz="3400" i="1" baseline="30000" dirty="0"/>
              <a:t>d</a:t>
            </a:r>
            <a:r>
              <a:rPr lang="en-US" sz="3400" i="1" dirty="0"/>
              <a:t> Image Processing Systems Institute </a:t>
            </a:r>
            <a:r>
              <a:rPr lang="en-US" sz="3400" i="1" dirty="0" err="1"/>
              <a:t>оf</a:t>
            </a:r>
            <a:r>
              <a:rPr lang="en-US" sz="3400" i="1" dirty="0"/>
              <a:t> RAS, – Branch of the FSRC “Crystallography and Photonics” RAS, </a:t>
            </a:r>
            <a:r>
              <a:rPr lang="en-US" sz="3400" i="1" dirty="0" err="1"/>
              <a:t>Molodogvardeyskaya</a:t>
            </a:r>
            <a:r>
              <a:rPr lang="en-US" sz="3400" i="1" dirty="0"/>
              <a:t> 151, Samara 443001, Russia</a:t>
            </a:r>
            <a:endParaRPr lang="en-CH" sz="3400" i="1" dirty="0"/>
          </a:p>
        </p:txBody>
      </p:sp>
    </p:spTree>
    <p:extLst>
      <p:ext uri="{BB962C8B-B14F-4D97-AF65-F5344CB8AC3E}">
        <p14:creationId xmlns:p14="http://schemas.microsoft.com/office/powerpoint/2010/main" val="3857147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5316</TotalTime>
  <Words>812</Words>
  <Application>Microsoft Office PowerPoint</Application>
  <PresentationFormat>Widescreen</PresentationFormat>
  <Paragraphs>96</Paragraphs>
  <Slides>7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HelvLight</vt:lpstr>
      <vt:lpstr>Office Theme</vt:lpstr>
      <vt:lpstr>SmartLINAC</vt:lpstr>
      <vt:lpstr>Introduction</vt:lpstr>
      <vt:lpstr>SmartLINAC project objectives</vt:lpstr>
      <vt:lpstr>PowerPoint Presentation</vt:lpstr>
      <vt:lpstr>PowerPoint Presentation</vt:lpstr>
      <vt:lpstr>Next steps</vt:lpstr>
      <vt:lpstr>SmartLINAC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Yann Donon</dc:creator>
  <cp:lastModifiedBy>Yann Donon</cp:lastModifiedBy>
  <cp:revision>247</cp:revision>
  <cp:lastPrinted>2019-06-06T13:51:53Z</cp:lastPrinted>
  <dcterms:created xsi:type="dcterms:W3CDTF">2019-05-24T08:49:07Z</dcterms:created>
  <dcterms:modified xsi:type="dcterms:W3CDTF">2019-10-02T10:25:12Z</dcterms:modified>
</cp:coreProperties>
</file>