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1" r:id="rId2"/>
    <p:sldId id="258" r:id="rId3"/>
    <p:sldId id="257" r:id="rId4"/>
    <p:sldId id="345" r:id="rId5"/>
    <p:sldId id="274" r:id="rId6"/>
    <p:sldId id="279" r:id="rId7"/>
    <p:sldId id="290" r:id="rId8"/>
    <p:sldId id="280" r:id="rId9"/>
    <p:sldId id="292" r:id="rId10"/>
    <p:sldId id="293" r:id="rId11"/>
    <p:sldId id="272" r:id="rId12"/>
    <p:sldId id="294" r:id="rId13"/>
    <p:sldId id="291" r:id="rId14"/>
    <p:sldId id="288" r:id="rId15"/>
    <p:sldId id="295" r:id="rId16"/>
    <p:sldId id="284" r:id="rId17"/>
    <p:sldId id="346" r:id="rId18"/>
  </p:sldIdLst>
  <p:sldSz cx="9144000" cy="6858000" type="screen4x3"/>
  <p:notesSz cx="6858000" cy="9144000"/>
  <p:embeddedFontLst>
    <p:embeddedFont>
      <p:font typeface="AR DELANEY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Cooper Hewitt" pitchFamily="50" charset="0"/>
      <p:bold r:id="rId31"/>
    </p:embeddedFont>
    <p:embeddedFont>
      <p:font typeface="Roboto Slab" pitchFamily="2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0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0A5C-9307-4795-A158-97D848A9B498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FA59C-1C07-4A9E-8907-9129E287B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1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FA59C-1C07-4A9E-8907-9129E287B2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1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FA59C-1C07-4A9E-8907-9129E287B2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FA59C-1C07-4A9E-8907-9129E287B2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3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0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0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4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4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7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8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48C2-B674-473B-833F-E6752A65F54A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8CA4-240D-4DA3-81E9-9BB3E889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771801" y="998672"/>
            <a:ext cx="6300192" cy="1606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Cloud integration within DIRAC </a:t>
            </a:r>
            <a:r>
              <a:rPr lang="en-US" alt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Interware</a:t>
            </a:r>
            <a:endParaRPr lang="en-US" alt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20"/>
            <a:ext cx="2232248" cy="16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280150"/>
            <a:ext cx="9143999" cy="57785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b="1" dirty="0">
                <a:solidFill>
                  <a:schemeClr val="bg1">
                    <a:lumMod val="95000"/>
                  </a:schemeClr>
                </a:solidFill>
                <a:latin typeface="Roboto Slab" pitchFamily="2" charset="0"/>
                <a:ea typeface="Roboto Slab" pitchFamily="2" charset="0"/>
              </a:rPr>
              <a:t>NEC2019</a:t>
            </a: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3080838" y="3212976"/>
            <a:ext cx="5832648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Nikita </a:t>
            </a:r>
            <a:r>
              <a:rPr lang="en-US" alt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Balashov</a:t>
            </a: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JINR</a:t>
            </a:r>
          </a:p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Ruslan </a:t>
            </a:r>
            <a:r>
              <a:rPr lang="en-US" alt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Kuchumov</a:t>
            </a: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SPBU</a:t>
            </a:r>
          </a:p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Nikolai </a:t>
            </a:r>
            <a:r>
              <a:rPr lang="en-US" alt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Kutovskiy</a:t>
            </a: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JINR</a:t>
            </a:r>
          </a:p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Igor </a:t>
            </a:r>
            <a:r>
              <a:rPr lang="en-US" altLang="ru-RU" sz="28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Pelevanyuk</a:t>
            </a:r>
            <a:r>
              <a:rPr lang="en-US" altLang="ru-RU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JINR</a:t>
            </a:r>
          </a:p>
        </p:txBody>
      </p:sp>
    </p:spTree>
    <p:extLst>
      <p:ext uri="{BB962C8B-B14F-4D97-AF65-F5344CB8AC3E}">
        <p14:creationId xmlns:p14="http://schemas.microsoft.com/office/powerpoint/2010/main" val="23674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0" y="276993"/>
            <a:ext cx="6836253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Creation of VM workflow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835696" y="1052736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97A2CD3-1AA5-4939-9369-995CB1668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1" y="1648780"/>
            <a:ext cx="7554576" cy="41044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F35856-6997-40ED-AF5B-DA64A0AF06A6}"/>
              </a:ext>
            </a:extLst>
          </p:cNvPr>
          <p:cNvSpPr/>
          <p:nvPr/>
        </p:nvSpPr>
        <p:spPr>
          <a:xfrm>
            <a:off x="5868144" y="465313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3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1" y="276993"/>
            <a:ext cx="5544616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Clouds integration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3666" y="1350632"/>
            <a:ext cx="7516667" cy="2361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In order to make it real we had to choose the technology for talking with the clouds.</a:t>
            </a:r>
          </a:p>
          <a:p>
            <a:pPr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rOCCI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 interface – already existed.</a:t>
            </a:r>
          </a:p>
          <a:p>
            <a:pPr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OCCI – had been developed and tested, but it still requires OCCI service running on all clouds.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30"/>
          <p:cNvGrpSpPr/>
          <p:nvPr/>
        </p:nvGrpSpPr>
        <p:grpSpPr>
          <a:xfrm>
            <a:off x="1422358" y="5799332"/>
            <a:ext cx="1584176" cy="581996"/>
            <a:chOff x="3293856" y="2688829"/>
            <a:chExt cx="2502279" cy="714811"/>
          </a:xfrm>
          <a:solidFill>
            <a:schemeClr val="accent1">
              <a:lumMod val="50000"/>
            </a:schemeClr>
          </a:solidFill>
        </p:grpSpPr>
        <p:sp>
          <p:nvSpPr>
            <p:cNvPr id="11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12" name="Прямоугольник 29"/>
            <p:cNvSpPr/>
            <p:nvPr/>
          </p:nvSpPr>
          <p:spPr>
            <a:xfrm>
              <a:off x="3293856" y="2691646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 err="1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rOCCI</a:t>
              </a:r>
              <a:endPara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</p:grpSp>
      <p:grpSp>
        <p:nvGrpSpPr>
          <p:cNvPr id="13" name="Группа 30"/>
          <p:cNvGrpSpPr/>
          <p:nvPr/>
        </p:nvGrpSpPr>
        <p:grpSpPr>
          <a:xfrm>
            <a:off x="3779912" y="5791302"/>
            <a:ext cx="1584176" cy="581996"/>
            <a:chOff x="3293856" y="2688829"/>
            <a:chExt cx="2502279" cy="714811"/>
          </a:xfrm>
          <a:solidFill>
            <a:schemeClr val="accent1">
              <a:lumMod val="50000"/>
            </a:schemeClr>
          </a:solidFill>
        </p:grpSpPr>
        <p:sp>
          <p:nvSpPr>
            <p:cNvPr id="14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15" name="Прямоугольник 29"/>
            <p:cNvSpPr/>
            <p:nvPr/>
          </p:nvSpPr>
          <p:spPr>
            <a:xfrm>
              <a:off x="3293856" y="2691646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OCCI specs</a:t>
              </a: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3006534" y="5914860"/>
            <a:ext cx="773378" cy="350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30"/>
          <p:cNvGrpSpPr/>
          <p:nvPr/>
        </p:nvGrpSpPr>
        <p:grpSpPr>
          <a:xfrm>
            <a:off x="6137466" y="5793596"/>
            <a:ext cx="1818910" cy="581996"/>
            <a:chOff x="3293856" y="2688829"/>
            <a:chExt cx="2502279" cy="714811"/>
          </a:xfrm>
          <a:solidFill>
            <a:schemeClr val="accent1">
              <a:lumMod val="50000"/>
            </a:schemeClr>
          </a:solidFill>
        </p:grpSpPr>
        <p:sp>
          <p:nvSpPr>
            <p:cNvPr id="18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19" name="Прямоугольник 29"/>
            <p:cNvSpPr/>
            <p:nvPr/>
          </p:nvSpPr>
          <p:spPr>
            <a:xfrm>
              <a:off x="3293856" y="2691646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 err="1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OpenNebula</a:t>
              </a:r>
              <a:endPara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</p:grpSp>
      <p:sp>
        <p:nvSpPr>
          <p:cNvPr id="20" name="Стрелка вправо 19"/>
          <p:cNvSpPr/>
          <p:nvPr/>
        </p:nvSpPr>
        <p:spPr>
          <a:xfrm rot="10800000">
            <a:off x="5364088" y="5914860"/>
            <a:ext cx="773378" cy="350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30"/>
          <p:cNvGrpSpPr/>
          <p:nvPr/>
        </p:nvGrpSpPr>
        <p:grpSpPr>
          <a:xfrm>
            <a:off x="2419929" y="4296001"/>
            <a:ext cx="4304142" cy="601887"/>
            <a:chOff x="3293856" y="2664399"/>
            <a:chExt cx="2502279" cy="739241"/>
          </a:xfrm>
          <a:solidFill>
            <a:schemeClr val="accent3">
              <a:lumMod val="75000"/>
            </a:schemeClr>
          </a:solidFill>
        </p:grpSpPr>
        <p:sp>
          <p:nvSpPr>
            <p:cNvPr id="22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23" name="Прямоугольник 29"/>
            <p:cNvSpPr/>
            <p:nvPr/>
          </p:nvSpPr>
          <p:spPr>
            <a:xfrm>
              <a:off x="3293856" y="2664399"/>
              <a:ext cx="2502279" cy="680423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fr-FR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DIR</a:t>
              </a:r>
              <a:r>
                <a: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AC Cloud Endpoint </a:t>
              </a: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H="1">
            <a:off x="2214447" y="4897888"/>
            <a:ext cx="989401" cy="89341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 flipH="1">
            <a:off x="4572000" y="4888947"/>
            <a:ext cx="1" cy="90235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8" idx="0"/>
          </p:cNvCxnSpPr>
          <p:nvPr/>
        </p:nvCxnSpPr>
        <p:spPr>
          <a:xfrm>
            <a:off x="5955192" y="4893417"/>
            <a:ext cx="1091729" cy="900179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1" y="276993"/>
            <a:ext cx="5544616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Cloud Endpoint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3666" y="1350632"/>
            <a:ext cx="7516667" cy="2361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38"/>
              </a:lnSpc>
              <a:buFont typeface="+mj-lt"/>
              <a:buAutoNum type="arabicPeriod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Create VM</a:t>
            </a:r>
          </a:p>
          <a:p>
            <a:pPr marL="457200" indent="-457200">
              <a:lnSpc>
                <a:spcPts val="3638"/>
              </a:lnSpc>
              <a:buFont typeface="+mj-lt"/>
              <a:buAutoNum type="arabicPeriod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Stop VM</a:t>
            </a:r>
          </a:p>
          <a:p>
            <a:pPr marL="457200" indent="-457200">
              <a:lnSpc>
                <a:spcPts val="3638"/>
              </a:lnSpc>
              <a:buFont typeface="+mj-lt"/>
              <a:buAutoNum type="arabicPeriod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Get all VM IDs on endpoint(optional)</a:t>
            </a:r>
          </a:p>
          <a:p>
            <a:pPr marL="457200" indent="-457200">
              <a:lnSpc>
                <a:spcPts val="3638"/>
              </a:lnSpc>
              <a:buFont typeface="+mj-lt"/>
              <a:buAutoNum type="arabicPeriod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</a:rPr>
              <a:t>Assign Floating IP(optional)</a:t>
            </a:r>
          </a:p>
          <a:p>
            <a:pPr marL="457200" indent="-457200">
              <a:lnSpc>
                <a:spcPts val="3638"/>
              </a:lnSpc>
              <a:buFont typeface="+mj-lt"/>
              <a:buAutoNum type="arabicPeriod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30"/>
          <p:cNvGrpSpPr/>
          <p:nvPr/>
        </p:nvGrpSpPr>
        <p:grpSpPr>
          <a:xfrm>
            <a:off x="1422358" y="5799332"/>
            <a:ext cx="1584176" cy="581996"/>
            <a:chOff x="3293856" y="2688829"/>
            <a:chExt cx="2502279" cy="714811"/>
          </a:xfrm>
          <a:solidFill>
            <a:schemeClr val="accent1">
              <a:lumMod val="50000"/>
            </a:schemeClr>
          </a:solidFill>
        </p:grpSpPr>
        <p:sp>
          <p:nvSpPr>
            <p:cNvPr id="11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12" name="Прямоугольник 29"/>
            <p:cNvSpPr/>
            <p:nvPr/>
          </p:nvSpPr>
          <p:spPr>
            <a:xfrm>
              <a:off x="3293856" y="2691646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 err="1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rOCCI</a:t>
              </a:r>
              <a:endPara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</p:grpSp>
      <p:grpSp>
        <p:nvGrpSpPr>
          <p:cNvPr id="13" name="Группа 30"/>
          <p:cNvGrpSpPr/>
          <p:nvPr/>
        </p:nvGrpSpPr>
        <p:grpSpPr>
          <a:xfrm>
            <a:off x="3779912" y="5791302"/>
            <a:ext cx="1584176" cy="581996"/>
            <a:chOff x="3293856" y="2688829"/>
            <a:chExt cx="2502279" cy="714811"/>
          </a:xfrm>
          <a:solidFill>
            <a:schemeClr val="accent1">
              <a:lumMod val="50000"/>
            </a:schemeClr>
          </a:solidFill>
        </p:grpSpPr>
        <p:sp>
          <p:nvSpPr>
            <p:cNvPr id="14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15" name="Прямоугольник 29"/>
            <p:cNvSpPr/>
            <p:nvPr/>
          </p:nvSpPr>
          <p:spPr>
            <a:xfrm>
              <a:off x="3293856" y="2691646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OCCI specs</a:t>
              </a: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3006534" y="5914860"/>
            <a:ext cx="773378" cy="350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30"/>
          <p:cNvGrpSpPr/>
          <p:nvPr/>
        </p:nvGrpSpPr>
        <p:grpSpPr>
          <a:xfrm>
            <a:off x="6137466" y="5793596"/>
            <a:ext cx="1818910" cy="581996"/>
            <a:chOff x="3293856" y="2688829"/>
            <a:chExt cx="2502279" cy="714811"/>
          </a:xfrm>
          <a:solidFill>
            <a:schemeClr val="accent1">
              <a:lumMod val="50000"/>
            </a:schemeClr>
          </a:solidFill>
        </p:grpSpPr>
        <p:sp>
          <p:nvSpPr>
            <p:cNvPr id="18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19" name="Прямоугольник 29"/>
            <p:cNvSpPr/>
            <p:nvPr/>
          </p:nvSpPr>
          <p:spPr>
            <a:xfrm>
              <a:off x="3293856" y="2691646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 err="1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OpenNebula</a:t>
              </a:r>
              <a:endPara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</p:grpSp>
      <p:sp>
        <p:nvSpPr>
          <p:cNvPr id="20" name="Стрелка вправо 19"/>
          <p:cNvSpPr/>
          <p:nvPr/>
        </p:nvSpPr>
        <p:spPr>
          <a:xfrm rot="10800000">
            <a:off x="5364088" y="5914860"/>
            <a:ext cx="773378" cy="350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30"/>
          <p:cNvGrpSpPr/>
          <p:nvPr/>
        </p:nvGrpSpPr>
        <p:grpSpPr>
          <a:xfrm>
            <a:off x="2419929" y="4296001"/>
            <a:ext cx="4304142" cy="601887"/>
            <a:chOff x="3293856" y="2664399"/>
            <a:chExt cx="2502279" cy="739241"/>
          </a:xfrm>
          <a:solidFill>
            <a:schemeClr val="accent3">
              <a:lumMod val="75000"/>
            </a:schemeClr>
          </a:solidFill>
        </p:grpSpPr>
        <p:sp>
          <p:nvSpPr>
            <p:cNvPr id="22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23" name="Прямоугольник 29"/>
            <p:cNvSpPr/>
            <p:nvPr/>
          </p:nvSpPr>
          <p:spPr>
            <a:xfrm>
              <a:off x="3293856" y="2664399"/>
              <a:ext cx="2502279" cy="680423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fr-FR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DIR</a:t>
              </a:r>
              <a:r>
                <a: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AC Cloud Endpoint </a:t>
              </a:r>
            </a:p>
          </p:txBody>
        </p:sp>
      </p:grpSp>
      <p:cxnSp>
        <p:nvCxnSpPr>
          <p:cNvPr id="27" name="Прямая со стрелкой 26"/>
          <p:cNvCxnSpPr>
            <a:endCxn id="18" idx="0"/>
          </p:cNvCxnSpPr>
          <p:nvPr/>
        </p:nvCxnSpPr>
        <p:spPr>
          <a:xfrm>
            <a:off x="5955192" y="4893417"/>
            <a:ext cx="1091729" cy="900179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3">
            <a:extLst>
              <a:ext uri="{FF2B5EF4-FFF2-40B4-BE49-F238E27FC236}">
                <a16:creationId xmlns:a16="http://schemas.microsoft.com/office/drawing/2014/main" id="{5703FDB8-BE61-4AFC-ABE6-2A9839612698}"/>
              </a:ext>
            </a:extLst>
          </p:cNvPr>
          <p:cNvCxnSpPr/>
          <p:nvPr/>
        </p:nvCxnSpPr>
        <p:spPr>
          <a:xfrm flipH="1">
            <a:off x="2214447" y="4897888"/>
            <a:ext cx="989401" cy="89341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3">
            <a:extLst>
              <a:ext uri="{FF2B5EF4-FFF2-40B4-BE49-F238E27FC236}">
                <a16:creationId xmlns:a16="http://schemas.microsoft.com/office/drawing/2014/main" id="{B1CFED5C-133A-4135-AAB2-CAA6144C59D9}"/>
              </a:ext>
            </a:extLst>
          </p:cNvPr>
          <p:cNvCxnSpPr/>
          <p:nvPr/>
        </p:nvCxnSpPr>
        <p:spPr>
          <a:xfrm flipH="1">
            <a:off x="4572000" y="4888947"/>
            <a:ext cx="1" cy="90235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8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1" y="276993"/>
            <a:ext cx="6383360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OpenNebula</a:t>
            </a: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Endpoint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4ADEDC-D862-41A8-B9F9-94EB52E60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8" t="28289" r="24070" b="23213"/>
          <a:stretch/>
        </p:blipFill>
        <p:spPr>
          <a:xfrm>
            <a:off x="37922" y="1268759"/>
            <a:ext cx="9099368" cy="47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185" y="1412776"/>
            <a:ext cx="751666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OpenNebula</a:t>
            </a: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XML-RPC endpoint created and tested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All basic functionality are there. </a:t>
            </a:r>
            <a:r>
              <a:rPr lang="en-US" alt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It was successfully used to integrate clouds.</a:t>
            </a:r>
            <a:br>
              <a:rPr lang="en-US" alt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Present status and main directions of the JINR cloud development: https://indico.jinr.ru/event/738/session/6/contribution/118</a:t>
            </a: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Tx/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Some not-mandatory methods still have to be implemented.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Performance of cloud resources is mostly limited by the properties of particular cloud resources. Especially by network </a:t>
            </a:r>
            <a:r>
              <a:rPr lang="en-US" altLang="ru-RU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connectivity.</a:t>
            </a: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">
            <a:extLst>
              <a:ext uri="{FF2B5EF4-FFF2-40B4-BE49-F238E27FC236}">
                <a16:creationId xmlns:a16="http://schemas.microsoft.com/office/drawing/2014/main" id="{E2D347E5-DB1D-43F8-B3F8-F2BF4EE3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11" y="276993"/>
            <a:ext cx="6383360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OpenNebula</a:t>
            </a: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Endpoint</a:t>
            </a:r>
          </a:p>
        </p:txBody>
      </p:sp>
    </p:spTree>
    <p:extLst>
      <p:ext uri="{BB962C8B-B14F-4D97-AF65-F5344CB8AC3E}">
        <p14:creationId xmlns:p14="http://schemas.microsoft.com/office/powerpoint/2010/main" val="383962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185" y="1412776"/>
            <a:ext cx="75166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OpenNebula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 XML-RPC endpoint created and tested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All basic functionality are there. </a:t>
            </a:r>
            <a:r>
              <a:rPr lang="en-US" alt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It was successfully used to integrate clouds.</a:t>
            </a:r>
            <a:br>
              <a:rPr lang="en-US" alt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</a:br>
            <a:r>
              <a:rPr lang="en-US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Present status and main directions of the JINR cloud development: https://indico.jinr.ru/event/738/session/6/contribution/118</a:t>
            </a: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ooper Hewitt" pitchFamily="50" charset="0"/>
              <a:ea typeface="Cooper Hewitt" pitchFamily="50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Some not-mandatory methods still have to be implemented.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Performance of cloud resources is mostly limited by the properties of particular cloud resources. Especially by network connectivity.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">
            <a:extLst>
              <a:ext uri="{FF2B5EF4-FFF2-40B4-BE49-F238E27FC236}">
                <a16:creationId xmlns:a16="http://schemas.microsoft.com/office/drawing/2014/main" id="{E2D347E5-DB1D-43F8-B3F8-F2BF4EE3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11" y="276993"/>
            <a:ext cx="6383360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OpenNebula</a:t>
            </a: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Endpoint</a:t>
            </a:r>
          </a:p>
        </p:txBody>
      </p:sp>
    </p:spTree>
    <p:extLst>
      <p:ext uri="{BB962C8B-B14F-4D97-AF65-F5344CB8AC3E}">
        <p14:creationId xmlns:p14="http://schemas.microsoft.com/office/powerpoint/2010/main" val="325772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764704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912211" y="44624"/>
            <a:ext cx="5544616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Results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0196" y="1343234"/>
            <a:ext cx="8123608" cy="327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OpenNebula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 endpoint was developed for DIRAC. </a:t>
            </a:r>
          </a:p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It was used to integrate JINR Member state clouds into JINR DIRAC infrastructure.</a:t>
            </a:r>
          </a:p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It was added as a standard resource endpoint to DIRAC repository.</a:t>
            </a:r>
          </a:p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Hewitt" pitchFamily="50" charset="0"/>
                <a:ea typeface="Cooper Hewitt" pitchFamily="50" charset="0"/>
                <a:cs typeface="Arial" panose="020B0604020202020204" pitchFamily="34" charset="0"/>
              </a:rPr>
              <a:t>Right now apart from JINR it is already used by BES/JUNO/CEPC DIRAC installation </a:t>
            </a:r>
          </a:p>
        </p:txBody>
      </p:sp>
    </p:spTree>
    <p:extLst>
      <p:ext uri="{BB962C8B-B14F-4D97-AF65-F5344CB8AC3E}">
        <p14:creationId xmlns:p14="http://schemas.microsoft.com/office/powerpoint/2010/main" val="49136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771801" y="759741"/>
            <a:ext cx="6300192" cy="1606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oper Hewitt" pitchFamily="50" charset="0"/>
                <a:ea typeface="Cooper Hewitt" pitchFamily="50" charset="0"/>
              </a:rPr>
              <a:t>Cloud integration within DIRAC </a:t>
            </a:r>
            <a:r>
              <a:rPr lang="en-US" alt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Hewitt" pitchFamily="50" charset="0"/>
                <a:ea typeface="Cooper Hewitt" pitchFamily="50" charset="0"/>
              </a:rPr>
              <a:t>Interware</a:t>
            </a:r>
            <a:endParaRPr lang="en-US" alt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ooper Hewitt" pitchFamily="50" charset="0"/>
              <a:ea typeface="Cooper Hewitt" pitchFamily="50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20"/>
            <a:ext cx="2232248" cy="16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280150"/>
            <a:ext cx="9143999" cy="57785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b="1" dirty="0">
                <a:solidFill>
                  <a:schemeClr val="bg1">
                    <a:lumMod val="95000"/>
                  </a:schemeClr>
                </a:solidFill>
                <a:latin typeface="Roboto Slab" pitchFamily="2" charset="0"/>
                <a:ea typeface="Roboto Slab" pitchFamily="2" charset="0"/>
              </a:rPr>
              <a:t>NEC2019</a:t>
            </a: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3239345" y="2508045"/>
            <a:ext cx="5832648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Nikita </a:t>
            </a:r>
            <a:r>
              <a:rPr lang="en-US" alt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Balashov</a:t>
            </a: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JINR</a:t>
            </a:r>
          </a:p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Ruslan </a:t>
            </a:r>
            <a:r>
              <a:rPr lang="en-US" alt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Kuchumov</a:t>
            </a: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SPBU</a:t>
            </a:r>
          </a:p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Nikolai </a:t>
            </a:r>
            <a:r>
              <a:rPr lang="en-US" alt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Kutovskiy</a:t>
            </a:r>
            <a:r>
              <a:rPr lang="en-US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JINR</a:t>
            </a:r>
          </a:p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Igor </a:t>
            </a:r>
            <a:r>
              <a:rPr lang="en-US" altLang="ru-RU" sz="28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Pelevanyuk</a:t>
            </a:r>
            <a:r>
              <a:rPr lang="en-US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</a:rPr>
              <a:t>, JINR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46C540A5-AB66-472F-92AD-D0C4401B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269731"/>
            <a:ext cx="7776864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oper Hewitt" pitchFamily="50" charset="0"/>
                <a:ea typeface="Cooper Hewitt" pitchFamily="50" charset="0"/>
              </a:rPr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26379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146" t="6666" r="16979" b="4629"/>
          <a:stretch/>
        </p:blipFill>
        <p:spPr>
          <a:xfrm>
            <a:off x="0" y="0"/>
            <a:ext cx="9144000" cy="68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700" r="13660"/>
          <a:stretch/>
        </p:blipFill>
        <p:spPr>
          <a:xfrm>
            <a:off x="-1" y="0"/>
            <a:ext cx="897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5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89" name="Picture 1">
            <a:extLst>
              <a:ext uri="{FF2B5EF4-FFF2-40B4-BE49-F238E27FC236}">
                <a16:creationId xmlns:a16="http://schemas.microsoft.com/office/drawing/2014/main" id="{693C5CAA-04F1-4F1C-B34A-3D18C5919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98DCC-D520-4A04-B83A-DF65F9D419D1}"/>
              </a:ext>
            </a:extLst>
          </p:cNvPr>
          <p:cNvSpPr txBox="1"/>
          <p:nvPr/>
        </p:nvSpPr>
        <p:spPr>
          <a:xfrm>
            <a:off x="0" y="45303"/>
            <a:ext cx="9144000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Base of the slide taken from </a:t>
            </a:r>
            <a:r>
              <a:rPr lang="en-US" sz="2400" i="1" dirty="0">
                <a:latin typeface="Comic Sans MS" panose="030F0702030302020204" pitchFamily="66" charset="0"/>
              </a:rPr>
              <a:t>Dr. Tadeusz KURTYKA </a:t>
            </a:r>
            <a:r>
              <a:rPr lang="en-US" sz="2400" dirty="0">
                <a:latin typeface="Comic Sans MS" panose="030F0702030302020204" pitchFamily="66" charset="0"/>
              </a:rPr>
              <a:t>talk during NEC2019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0C131-2A8E-4FAF-8BA7-E0DB6F118936}"/>
              </a:ext>
            </a:extLst>
          </p:cNvPr>
          <p:cNvSpPr/>
          <p:nvPr/>
        </p:nvSpPr>
        <p:spPr>
          <a:xfrm>
            <a:off x="467544" y="3789040"/>
            <a:ext cx="648072" cy="1944216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42EBA-9A2E-4777-B17D-9E3A4A08957A}"/>
              </a:ext>
            </a:extLst>
          </p:cNvPr>
          <p:cNvSpPr txBox="1"/>
          <p:nvPr/>
        </p:nvSpPr>
        <p:spPr>
          <a:xfrm>
            <a:off x="1213993" y="4761148"/>
            <a:ext cx="3384376" cy="461665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Already Use DIRAC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1" y="276993"/>
            <a:ext cx="6868730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DIRAC@JINR resources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505682" y="2688830"/>
            <a:ext cx="1653868" cy="581996"/>
            <a:chOff x="323528" y="1994109"/>
            <a:chExt cx="4176464" cy="11427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3528" y="1994109"/>
              <a:ext cx="4176464" cy="114279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89"/>
            <a:stretch/>
          </p:blipFill>
          <p:spPr>
            <a:xfrm>
              <a:off x="539552" y="2069111"/>
              <a:ext cx="3816424" cy="102012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843808" y="2816932"/>
              <a:ext cx="1368152" cy="272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12211" y="2016745"/>
              <a:ext cx="1368152" cy="1047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573687" y="2698820"/>
            <a:ext cx="1584176" cy="581996"/>
            <a:chOff x="3293856" y="2688829"/>
            <a:chExt cx="2502279" cy="71481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93856" y="2702988"/>
              <a:ext cx="2502279" cy="60324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CREAM-CE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876256" y="2725789"/>
            <a:ext cx="1584176" cy="610343"/>
            <a:chOff x="3293856" y="2688829"/>
            <a:chExt cx="2502279" cy="74962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93856" y="2742755"/>
              <a:ext cx="2502279" cy="69570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en-US" altLang="ru-RU" sz="36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Clouds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49" y="4293096"/>
            <a:ext cx="1564946" cy="1564944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 rot="10800000">
            <a:off x="1332616" y="3350003"/>
            <a:ext cx="4177145" cy="846105"/>
            <a:chOff x="3814120" y="3861047"/>
            <a:chExt cx="4177145" cy="84610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V="1">
              <a:off x="3814120" y="3861047"/>
              <a:ext cx="856797" cy="846105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4670917" y="3861048"/>
              <a:ext cx="3320348" cy="8118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4670917" y="3861048"/>
              <a:ext cx="1072567" cy="81188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b="18956"/>
          <a:stretch/>
        </p:blipFill>
        <p:spPr>
          <a:xfrm>
            <a:off x="310626" y="4353988"/>
            <a:ext cx="1900325" cy="65477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94345" y="4296879"/>
            <a:ext cx="133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rgbClr val="92D050"/>
                </a:solidFill>
                <a:latin typeface="AR DELANEY" panose="02000000000000000000" pitchFamily="2" charset="0"/>
              </a:rPr>
              <a:t>SE</a:t>
            </a:r>
            <a:endParaRPr lang="ru-RU" sz="5200" dirty="0">
              <a:solidFill>
                <a:srgbClr val="92D050"/>
              </a:solidFill>
            </a:endParaRPr>
          </a:p>
        </p:txBody>
      </p:sp>
      <p:grpSp>
        <p:nvGrpSpPr>
          <p:cNvPr id="40" name="Группа 30"/>
          <p:cNvGrpSpPr/>
          <p:nvPr/>
        </p:nvGrpSpPr>
        <p:grpSpPr>
          <a:xfrm>
            <a:off x="4796158" y="2710348"/>
            <a:ext cx="1584176" cy="581996"/>
            <a:chOff x="3293856" y="2688829"/>
            <a:chExt cx="2502279" cy="714811"/>
          </a:xfrm>
          <a:solidFill>
            <a:schemeClr val="bg1">
              <a:lumMod val="75000"/>
            </a:schemeClr>
          </a:solidFill>
        </p:grpSpPr>
        <p:sp>
          <p:nvSpPr>
            <p:cNvPr id="41" name="Прямоугольник 15"/>
            <p:cNvSpPr/>
            <p:nvPr/>
          </p:nvSpPr>
          <p:spPr>
            <a:xfrm>
              <a:off x="3293856" y="2688829"/>
              <a:ext cx="2502279" cy="714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sp>
          <p:nvSpPr>
            <p:cNvPr id="45" name="Прямоугольник 29"/>
            <p:cNvSpPr/>
            <p:nvPr/>
          </p:nvSpPr>
          <p:spPr>
            <a:xfrm>
              <a:off x="3293856" y="2691647"/>
              <a:ext cx="2502279" cy="6259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68" y="2049468"/>
            <a:ext cx="808041" cy="80804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31" y="1324322"/>
            <a:ext cx="808041" cy="808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3" y="1432591"/>
            <a:ext cx="719210" cy="7192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83" y="1584991"/>
            <a:ext cx="719210" cy="7192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83" y="1737391"/>
            <a:ext cx="719210" cy="7192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83" y="1889791"/>
            <a:ext cx="719210" cy="7192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37" y="1432591"/>
            <a:ext cx="719210" cy="7192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37" y="1584991"/>
            <a:ext cx="719210" cy="7192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37" y="1737391"/>
            <a:ext cx="719210" cy="7192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39" y="2195725"/>
            <a:ext cx="472822" cy="4728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39" y="1472148"/>
            <a:ext cx="472822" cy="4728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37" y="1889791"/>
            <a:ext cx="719210" cy="719210"/>
          </a:xfrm>
          <a:prstGeom prst="rect">
            <a:avLst/>
          </a:prstGeom>
        </p:spPr>
      </p:pic>
      <p:cxnSp>
        <p:nvCxnSpPr>
          <p:cNvPr id="61" name="Прямая соединительная линия 35"/>
          <p:cNvCxnSpPr/>
          <p:nvPr/>
        </p:nvCxnSpPr>
        <p:spPr>
          <a:xfrm flipV="1">
            <a:off x="4652964" y="3389332"/>
            <a:ext cx="3015380" cy="799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88" y="4173525"/>
            <a:ext cx="1246491" cy="1246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" y="4853857"/>
            <a:ext cx="1001686" cy="1245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1" y="4550245"/>
            <a:ext cx="1284181" cy="5644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51" y="1295115"/>
            <a:ext cx="853703" cy="85370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30" y="1469476"/>
            <a:ext cx="853703" cy="8537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2" y="1578980"/>
            <a:ext cx="1075099" cy="10750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7" y="2698820"/>
            <a:ext cx="1727788" cy="6911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36625" y="5391058"/>
            <a:ext cx="188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Over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GridFTP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349E9C-2367-4C90-A37D-214EC84781E6}"/>
              </a:ext>
            </a:extLst>
          </p:cNvPr>
          <p:cNvSpPr txBox="1"/>
          <p:nvPr/>
        </p:nvSpPr>
        <p:spPr>
          <a:xfrm>
            <a:off x="6999645" y="5373540"/>
            <a:ext cx="188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Over </a:t>
            </a:r>
            <a:r>
              <a:rPr lang="en-US" dirty="0" err="1">
                <a:latin typeface="Roboto Slab" pitchFamily="2" charset="0"/>
                <a:ea typeface="Roboto Slab" pitchFamily="2" charset="0"/>
              </a:rPr>
              <a:t>xRootD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1" y="276993"/>
            <a:ext cx="5544616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“Cloud bursting”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86D4BD07-78B1-46AB-912C-4D927F7FA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90" y="1340768"/>
            <a:ext cx="5489019" cy="2646302"/>
          </a:xfrm>
          <a:prstGeom prst="rect">
            <a:avLst/>
          </a:prstGeom>
        </p:spPr>
      </p:pic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94ED370-57D4-4439-A245-70D9A2470498}"/>
              </a:ext>
            </a:extLst>
          </p:cNvPr>
          <p:cNvSpPr/>
          <p:nvPr/>
        </p:nvSpPr>
        <p:spPr>
          <a:xfrm>
            <a:off x="611560" y="4126726"/>
            <a:ext cx="7848872" cy="235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To join resources for solving common tasks as well as to distribute a peak load across resources of partner organizations to speed up receiving of scientific results.</a:t>
            </a:r>
          </a:p>
          <a:p>
            <a:pPr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Slab" panose="020B0604020202020204" charset="0"/>
              <a:cs typeface="Arial" panose="020B0604020202020204" pitchFamily="34" charset="0"/>
            </a:endParaRPr>
          </a:p>
          <a:p>
            <a:pPr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Most of clouds are based on </a:t>
            </a:r>
            <a:r>
              <a:rPr lang="en-US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OpenNebula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 platform.</a:t>
            </a:r>
          </a:p>
        </p:txBody>
      </p:sp>
    </p:spTree>
    <p:extLst>
      <p:ext uri="{BB962C8B-B14F-4D97-AF65-F5344CB8AC3E}">
        <p14:creationId xmlns:p14="http://schemas.microsoft.com/office/powerpoint/2010/main" val="203068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1" y="276993"/>
            <a:ext cx="5544616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“Cloud bursting”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957D44A-9440-46F7-A99F-C97CD109C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523924" cy="3456383"/>
          </a:xfrm>
          <a:prstGeom prst="rect">
            <a:avLst/>
          </a:prstGeom>
        </p:spPr>
      </p:pic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82EEADD9-97C0-4C11-956A-36DC86E570F0}"/>
              </a:ext>
            </a:extLst>
          </p:cNvPr>
          <p:cNvSpPr/>
          <p:nvPr/>
        </p:nvSpPr>
        <p:spPr>
          <a:xfrm>
            <a:off x="567691" y="1445324"/>
            <a:ext cx="4248472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Cloud bursting is a model in which the local resources of a Private Cloud are combined with resources from remote Cloud providers.</a:t>
            </a:r>
          </a:p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All the clouds should be aware about each other.</a:t>
            </a:r>
          </a:p>
          <a:p>
            <a:pPr marL="342900" indent="-342900">
              <a:lnSpc>
                <a:spcPts val="3638"/>
              </a:lnSpc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Complexity of the system grows significantly with increasing number of participants.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3897D7-974E-4B16-A99A-D445E90FCD72}"/>
              </a:ext>
            </a:extLst>
          </p:cNvPr>
          <p:cNvSpPr/>
          <p:nvPr/>
        </p:nvSpPr>
        <p:spPr>
          <a:xfrm>
            <a:off x="4940459" y="5148833"/>
            <a:ext cx="379511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38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anose="020B0604020202020204" charset="0"/>
                <a:cs typeface="Arial" panose="020B0604020202020204" pitchFamily="34" charset="0"/>
              </a:rPr>
              <a:t>Schema of 7 clouds interconnected </a:t>
            </a:r>
          </a:p>
        </p:txBody>
      </p:sp>
    </p:spTree>
    <p:extLst>
      <p:ext uri="{BB962C8B-B14F-4D97-AF65-F5344CB8AC3E}">
        <p14:creationId xmlns:p14="http://schemas.microsoft.com/office/powerpoint/2010/main" val="320502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D33085-233F-424B-806F-3462DD3D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4" y="1718802"/>
            <a:ext cx="8767632" cy="422694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0" y="276993"/>
            <a:ext cx="6692237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Integration via DIRAC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201111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H="1" flipV="1">
            <a:off x="5732749" y="3056036"/>
            <a:ext cx="851496" cy="23009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H="1" flipV="1">
            <a:off x="3529013" y="3131685"/>
            <a:ext cx="1501378" cy="928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 flipV="1">
            <a:off x="4221956" y="2949114"/>
            <a:ext cx="833681" cy="5162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 flipH="1">
            <a:off x="5055636" y="3386138"/>
            <a:ext cx="283128" cy="10509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173736" y="2744657"/>
            <a:ext cx="856655" cy="10827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94" y="2486261"/>
            <a:ext cx="1005371" cy="1005371"/>
          </a:xfrm>
          <a:prstGeom prst="rect">
            <a:avLst/>
          </a:prstGeom>
        </p:spPr>
      </p:pic>
      <p:cxnSp>
        <p:nvCxnSpPr>
          <p:cNvPr id="17" name="Прямая соединительная линия 29">
            <a:extLst>
              <a:ext uri="{FF2B5EF4-FFF2-40B4-BE49-F238E27FC236}">
                <a16:creationId xmlns:a16="http://schemas.microsoft.com/office/drawing/2014/main" id="{A3B95908-2880-4A81-B9E3-EB89F5F92CC6}"/>
              </a:ext>
            </a:extLst>
          </p:cNvPr>
          <p:cNvCxnSpPr>
            <a:cxnSpLocks/>
          </p:cNvCxnSpPr>
          <p:nvPr/>
        </p:nvCxnSpPr>
        <p:spPr>
          <a:xfrm flipH="1">
            <a:off x="4729647" y="3286126"/>
            <a:ext cx="467553" cy="101743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8">
            <a:extLst>
              <a:ext uri="{FF2B5EF4-FFF2-40B4-BE49-F238E27FC236}">
                <a16:creationId xmlns:a16="http://schemas.microsoft.com/office/drawing/2014/main" id="{3950CE47-6318-4CB0-941B-667756D5C673}"/>
              </a:ext>
            </a:extLst>
          </p:cNvPr>
          <p:cNvCxnSpPr>
            <a:cxnSpLocks/>
          </p:cNvCxnSpPr>
          <p:nvPr/>
        </p:nvCxnSpPr>
        <p:spPr>
          <a:xfrm flipH="1">
            <a:off x="4729647" y="3334121"/>
            <a:ext cx="547203" cy="11146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52"/>
            <a:ext cx="1528506" cy="11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" y="6569074"/>
            <a:ext cx="9143999" cy="28892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2800" b="1" dirty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912210" y="276993"/>
            <a:ext cx="6836253" cy="92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DIRAC pilots(simplified)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835696" y="1052736"/>
            <a:ext cx="6548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CB45B6D-B8C8-49B8-B564-0C119AB2E9B0}"/>
              </a:ext>
            </a:extLst>
          </p:cNvPr>
          <p:cNvGrpSpPr/>
          <p:nvPr/>
        </p:nvGrpSpPr>
        <p:grpSpPr>
          <a:xfrm>
            <a:off x="1403648" y="1122683"/>
            <a:ext cx="3296030" cy="5400599"/>
            <a:chOff x="5148064" y="1268760"/>
            <a:chExt cx="3296030" cy="5400599"/>
          </a:xfrm>
        </p:grpSpPr>
        <p:sp>
          <p:nvSpPr>
            <p:cNvPr id="22" name="Прямоугольник 15"/>
            <p:cNvSpPr/>
            <p:nvPr/>
          </p:nvSpPr>
          <p:spPr>
            <a:xfrm>
              <a:off x="5148064" y="1268760"/>
              <a:ext cx="3296030" cy="54005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endParaRPr lang="en-US" altLang="ru-RU" sz="32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EA157-3A30-4AED-9638-90B12C34EF41}"/>
                </a:ext>
              </a:extLst>
            </p:cNvPr>
            <p:cNvGrpSpPr/>
            <p:nvPr/>
          </p:nvGrpSpPr>
          <p:grpSpPr>
            <a:xfrm>
              <a:off x="5391923" y="1853485"/>
              <a:ext cx="2808312" cy="581996"/>
              <a:chOff x="5724128" y="4187965"/>
              <a:chExt cx="2808312" cy="581996"/>
            </a:xfrm>
          </p:grpSpPr>
          <p:sp>
            <p:nvSpPr>
              <p:cNvPr id="11" name="Прямоугольник 15"/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12" name="Прямоугольник 29"/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Install DIRAC basic</a:t>
                </a:r>
              </a:p>
            </p:txBody>
          </p:sp>
        </p:grpSp>
        <p:sp>
          <p:nvSpPr>
            <p:cNvPr id="23" name="Прямоугольник 29"/>
            <p:cNvSpPr/>
            <p:nvPr/>
          </p:nvSpPr>
          <p:spPr>
            <a:xfrm>
              <a:off x="5148064" y="1271055"/>
              <a:ext cx="3296030" cy="5096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3638"/>
                </a:lnSpc>
                <a:buClrTx/>
                <a:tabLst>
                  <a:tab pos="0" algn="l"/>
                  <a:tab pos="446088" algn="l"/>
                  <a:tab pos="896938" algn="l"/>
                  <a:tab pos="1344613" algn="l"/>
                  <a:tab pos="1795463" algn="l"/>
                  <a:tab pos="2243138" algn="l"/>
                  <a:tab pos="2693988" algn="l"/>
                  <a:tab pos="3141663" algn="l"/>
                  <a:tab pos="3592513" algn="l"/>
                  <a:tab pos="4040188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5763" algn="l"/>
                  <a:tab pos="7186613" algn="l"/>
                  <a:tab pos="7634288" algn="l"/>
                  <a:tab pos="8085138" algn="l"/>
                  <a:tab pos="8532813" algn="l"/>
                  <a:tab pos="8983663" algn="l"/>
                  <a:tab pos="9434513" algn="l"/>
                  <a:tab pos="9882188" algn="l"/>
                </a:tabLst>
              </a:pPr>
              <a:r>
                <a:rPr lang="fr-FR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DIR</a:t>
              </a:r>
              <a:r>
                <a: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rPr>
                <a:t>AC Pilot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350ADAE-4023-4680-B7D9-9B3ABA1FCF44}"/>
                </a:ext>
              </a:extLst>
            </p:cNvPr>
            <p:cNvGrpSpPr/>
            <p:nvPr/>
          </p:nvGrpSpPr>
          <p:grpSpPr>
            <a:xfrm>
              <a:off x="5391923" y="2550587"/>
              <a:ext cx="2808312" cy="581996"/>
              <a:chOff x="5724128" y="4187965"/>
              <a:chExt cx="2808312" cy="581996"/>
            </a:xfrm>
          </p:grpSpPr>
          <p:sp>
            <p:nvSpPr>
              <p:cNvPr id="28" name="Прямоугольник 15">
                <a:extLst>
                  <a:ext uri="{FF2B5EF4-FFF2-40B4-BE49-F238E27FC236}">
                    <a16:creationId xmlns:a16="http://schemas.microsoft.com/office/drawing/2014/main" id="{EDDF8E98-AC6E-4EE9-8B16-C2A1986462ED}"/>
                  </a:ext>
                </a:extLst>
              </p:cNvPr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29" name="Прямоугольник 29">
                <a:extLst>
                  <a:ext uri="{FF2B5EF4-FFF2-40B4-BE49-F238E27FC236}">
                    <a16:creationId xmlns:a16="http://schemas.microsoft.com/office/drawing/2014/main" id="{1D2A7AA8-252C-42BD-9171-401E4ADDF88E}"/>
                  </a:ext>
                </a:extLst>
              </p:cNvPr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Perform tests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69834D-B7FF-4997-BB80-EEE81F5217E2}"/>
                </a:ext>
              </a:extLst>
            </p:cNvPr>
            <p:cNvGrpSpPr/>
            <p:nvPr/>
          </p:nvGrpSpPr>
          <p:grpSpPr>
            <a:xfrm>
              <a:off x="5391923" y="3242652"/>
              <a:ext cx="2808312" cy="581996"/>
              <a:chOff x="5724128" y="4187965"/>
              <a:chExt cx="2808312" cy="581996"/>
            </a:xfrm>
          </p:grpSpPr>
          <p:sp>
            <p:nvSpPr>
              <p:cNvPr id="31" name="Прямоугольник 15">
                <a:extLst>
                  <a:ext uri="{FF2B5EF4-FFF2-40B4-BE49-F238E27FC236}">
                    <a16:creationId xmlns:a16="http://schemas.microsoft.com/office/drawing/2014/main" id="{D5985BE1-836C-4C99-8B9F-6B5A9E1B1987}"/>
                  </a:ext>
                </a:extLst>
              </p:cNvPr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32" name="Прямоугольник 29">
                <a:extLst>
                  <a:ext uri="{FF2B5EF4-FFF2-40B4-BE49-F238E27FC236}">
                    <a16:creationId xmlns:a16="http://schemas.microsoft.com/office/drawing/2014/main" id="{68363033-99A0-4F31-A201-C0956EA8F8BA}"/>
                  </a:ext>
                </a:extLst>
              </p:cNvPr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Initiate </a:t>
                </a:r>
                <a:r>
                  <a:rPr lang="en-US" altLang="ru-RU" sz="2000" dirty="0" err="1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JobAgent</a:t>
                </a:r>
                <a:endParaRPr lang="en-US" altLang="ru-RU" sz="20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62F864-E5EB-45DC-8829-7870A87A1BE8}"/>
                </a:ext>
              </a:extLst>
            </p:cNvPr>
            <p:cNvGrpSpPr/>
            <p:nvPr/>
          </p:nvGrpSpPr>
          <p:grpSpPr>
            <a:xfrm>
              <a:off x="6228183" y="3934717"/>
              <a:ext cx="1972051" cy="581996"/>
              <a:chOff x="5724128" y="4187965"/>
              <a:chExt cx="2808312" cy="581996"/>
            </a:xfrm>
          </p:grpSpPr>
          <p:sp>
            <p:nvSpPr>
              <p:cNvPr id="34" name="Прямоугольник 15">
                <a:extLst>
                  <a:ext uri="{FF2B5EF4-FFF2-40B4-BE49-F238E27FC236}">
                    <a16:creationId xmlns:a16="http://schemas.microsoft.com/office/drawing/2014/main" id="{80610008-807E-42A0-8169-CD200AC2D798}"/>
                  </a:ext>
                </a:extLst>
              </p:cNvPr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35" name="Прямоугольник 29">
                <a:extLst>
                  <a:ext uri="{FF2B5EF4-FFF2-40B4-BE49-F238E27FC236}">
                    <a16:creationId xmlns:a16="http://schemas.microsoft.com/office/drawing/2014/main" id="{E1A12A30-5E32-42A5-A742-B5EC92CC61B5}"/>
                  </a:ext>
                </a:extLst>
              </p:cNvPr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Request job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3248B3-6A56-4E92-92E2-5FB82CF4911C}"/>
                </a:ext>
              </a:extLst>
            </p:cNvPr>
            <p:cNvGrpSpPr/>
            <p:nvPr/>
          </p:nvGrpSpPr>
          <p:grpSpPr>
            <a:xfrm>
              <a:off x="6228182" y="4626782"/>
              <a:ext cx="1972051" cy="581996"/>
              <a:chOff x="5724128" y="4187965"/>
              <a:chExt cx="2808312" cy="581996"/>
            </a:xfrm>
          </p:grpSpPr>
          <p:sp>
            <p:nvSpPr>
              <p:cNvPr id="37" name="Прямоугольник 15">
                <a:extLst>
                  <a:ext uri="{FF2B5EF4-FFF2-40B4-BE49-F238E27FC236}">
                    <a16:creationId xmlns:a16="http://schemas.microsoft.com/office/drawing/2014/main" id="{5EAB9AE3-F39B-4BDC-81E6-2690C2F82E50}"/>
                  </a:ext>
                </a:extLst>
              </p:cNvPr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38" name="Прямоугольник 29">
                <a:extLst>
                  <a:ext uri="{FF2B5EF4-FFF2-40B4-BE49-F238E27FC236}">
                    <a16:creationId xmlns:a16="http://schemas.microsoft.com/office/drawing/2014/main" id="{29525DD6-2608-4FF2-95E5-3201F8017710}"/>
                  </a:ext>
                </a:extLst>
              </p:cNvPr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Complete job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CC5104-5B37-4FEA-A8BA-7F5AA5930F0A}"/>
                </a:ext>
              </a:extLst>
            </p:cNvPr>
            <p:cNvGrpSpPr/>
            <p:nvPr/>
          </p:nvGrpSpPr>
          <p:grpSpPr>
            <a:xfrm>
              <a:off x="6221288" y="5318847"/>
              <a:ext cx="1972051" cy="581996"/>
              <a:chOff x="5724128" y="4187965"/>
              <a:chExt cx="2808312" cy="581996"/>
            </a:xfrm>
          </p:grpSpPr>
          <p:sp>
            <p:nvSpPr>
              <p:cNvPr id="40" name="Прямоугольник 15">
                <a:extLst>
                  <a:ext uri="{FF2B5EF4-FFF2-40B4-BE49-F238E27FC236}">
                    <a16:creationId xmlns:a16="http://schemas.microsoft.com/office/drawing/2014/main" id="{A6D17A98-54D0-4D7D-98C6-7F63910C2893}"/>
                  </a:ext>
                </a:extLst>
              </p:cNvPr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41" name="Прямоугольник 29">
                <a:extLst>
                  <a:ext uri="{FF2B5EF4-FFF2-40B4-BE49-F238E27FC236}">
                    <a16:creationId xmlns:a16="http://schemas.microsoft.com/office/drawing/2014/main" id="{09410DAE-0914-46F6-B9B7-642D94E04770}"/>
                  </a:ext>
                </a:extLst>
              </p:cNvPr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Upload result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32380C-C38F-4B38-A29D-D2D5D258641A}"/>
                </a:ext>
              </a:extLst>
            </p:cNvPr>
            <p:cNvGrpSpPr/>
            <p:nvPr/>
          </p:nvGrpSpPr>
          <p:grpSpPr>
            <a:xfrm>
              <a:off x="5385027" y="6010269"/>
              <a:ext cx="2808312" cy="581996"/>
              <a:chOff x="5724128" y="4187965"/>
              <a:chExt cx="2808312" cy="581996"/>
            </a:xfrm>
          </p:grpSpPr>
          <p:sp>
            <p:nvSpPr>
              <p:cNvPr id="46" name="Прямоугольник 15">
                <a:extLst>
                  <a:ext uri="{FF2B5EF4-FFF2-40B4-BE49-F238E27FC236}">
                    <a16:creationId xmlns:a16="http://schemas.microsoft.com/office/drawing/2014/main" id="{DD2D08A4-BDB3-410D-9A69-A431E4E2EE22}"/>
                  </a:ext>
                </a:extLst>
              </p:cNvPr>
              <p:cNvSpPr/>
              <p:nvPr/>
            </p:nvSpPr>
            <p:spPr>
              <a:xfrm>
                <a:off x="5724128" y="4187965"/>
                <a:ext cx="2808312" cy="58199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endParaRPr lang="en-US" altLang="ru-RU" sz="3200" dirty="0">
                  <a:solidFill>
                    <a:schemeClr val="bg1"/>
                  </a:solidFill>
                  <a:latin typeface="Cooper Hewitt" pitchFamily="50" charset="0"/>
                  <a:ea typeface="Cooper Hewitt" pitchFamily="50" charset="0"/>
                </a:endParaRPr>
              </a:p>
            </p:txBody>
          </p:sp>
          <p:sp>
            <p:nvSpPr>
              <p:cNvPr id="47" name="Прямоугольник 29">
                <a:extLst>
                  <a:ext uri="{FF2B5EF4-FFF2-40B4-BE49-F238E27FC236}">
                    <a16:creationId xmlns:a16="http://schemas.microsoft.com/office/drawing/2014/main" id="{A22F5865-8997-4B94-A07E-865622D53BAC}"/>
                  </a:ext>
                </a:extLst>
              </p:cNvPr>
              <p:cNvSpPr/>
              <p:nvPr/>
            </p:nvSpPr>
            <p:spPr>
              <a:xfrm>
                <a:off x="5724128" y="4190259"/>
                <a:ext cx="2808312" cy="50962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ts val="3638"/>
                  </a:lnSpc>
                  <a:buClrTx/>
                  <a:tabLst>
                    <a:tab pos="0" algn="l"/>
                    <a:tab pos="446088" algn="l"/>
                    <a:tab pos="896938" algn="l"/>
                    <a:tab pos="1344613" algn="l"/>
                    <a:tab pos="1795463" algn="l"/>
                    <a:tab pos="2243138" algn="l"/>
                    <a:tab pos="2693988" algn="l"/>
                    <a:tab pos="3141663" algn="l"/>
                    <a:tab pos="3592513" algn="l"/>
                    <a:tab pos="4040188" algn="l"/>
                    <a:tab pos="4491038" algn="l"/>
                    <a:tab pos="4938713" algn="l"/>
                    <a:tab pos="5389563" algn="l"/>
                    <a:tab pos="5837238" algn="l"/>
                    <a:tab pos="6288088" algn="l"/>
                    <a:tab pos="6735763" algn="l"/>
                    <a:tab pos="7186613" algn="l"/>
                    <a:tab pos="7634288" algn="l"/>
                    <a:tab pos="8085138" algn="l"/>
                    <a:tab pos="8532813" algn="l"/>
                    <a:tab pos="8983663" algn="l"/>
                    <a:tab pos="9434513" algn="l"/>
                    <a:tab pos="9882188" algn="l"/>
                  </a:tabLst>
                </a:pPr>
                <a:r>
                  <a:rPr lang="en-US" altLang="ru-RU" sz="2000" dirty="0">
                    <a:solidFill>
                      <a:schemeClr val="bg1"/>
                    </a:solidFill>
                    <a:latin typeface="Cooper Hewitt" pitchFamily="50" charset="0"/>
                    <a:ea typeface="Cooper Hewitt" pitchFamily="50" charset="0"/>
                  </a:rPr>
                  <a:t>Get new job or exit</a:t>
                </a:r>
              </a:p>
            </p:txBody>
          </p:sp>
        </p:grpSp>
      </p:grpSp>
      <p:sp>
        <p:nvSpPr>
          <p:cNvPr id="43" name="Прямоугольник 15">
            <a:extLst>
              <a:ext uri="{FF2B5EF4-FFF2-40B4-BE49-F238E27FC236}">
                <a16:creationId xmlns:a16="http://schemas.microsoft.com/office/drawing/2014/main" id="{337D5BBB-76F0-4135-AFA8-95BF06C4FFB3}"/>
              </a:ext>
            </a:extLst>
          </p:cNvPr>
          <p:cNvSpPr/>
          <p:nvPr/>
        </p:nvSpPr>
        <p:spPr>
          <a:xfrm>
            <a:off x="5220072" y="1122682"/>
            <a:ext cx="3296030" cy="5400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3200" dirty="0">
              <a:solidFill>
                <a:schemeClr val="bg1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44" name="Прямоугольник 15">
            <a:extLst>
              <a:ext uri="{FF2B5EF4-FFF2-40B4-BE49-F238E27FC236}">
                <a16:creationId xmlns:a16="http://schemas.microsoft.com/office/drawing/2014/main" id="{1FD793CC-2469-4E8C-8C5D-453339E371F1}"/>
              </a:ext>
            </a:extLst>
          </p:cNvPr>
          <p:cNvSpPr/>
          <p:nvPr/>
        </p:nvSpPr>
        <p:spPr>
          <a:xfrm>
            <a:off x="5458998" y="3415034"/>
            <a:ext cx="2810294" cy="19827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endParaRPr lang="en-US" altLang="ru-RU" sz="3200" dirty="0">
              <a:solidFill>
                <a:schemeClr val="bg1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48" name="Прямоугольник 29">
            <a:extLst>
              <a:ext uri="{FF2B5EF4-FFF2-40B4-BE49-F238E27FC236}">
                <a16:creationId xmlns:a16="http://schemas.microsoft.com/office/drawing/2014/main" id="{187B94D3-C579-4E0A-8843-E861B207D0FB}"/>
              </a:ext>
            </a:extLst>
          </p:cNvPr>
          <p:cNvSpPr/>
          <p:nvPr/>
        </p:nvSpPr>
        <p:spPr>
          <a:xfrm>
            <a:off x="5292079" y="1120914"/>
            <a:ext cx="3219089" cy="5096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latin typeface="Cooper Hewitt" pitchFamily="50" charset="0"/>
                <a:ea typeface="Cooper Hewitt" pitchFamily="50" charset="0"/>
              </a:rPr>
              <a:t>DIRAC Cloud Pilot</a:t>
            </a:r>
          </a:p>
        </p:txBody>
      </p:sp>
      <p:sp>
        <p:nvSpPr>
          <p:cNvPr id="51" name="Прямоугольник 29">
            <a:extLst>
              <a:ext uri="{FF2B5EF4-FFF2-40B4-BE49-F238E27FC236}">
                <a16:creationId xmlns:a16="http://schemas.microsoft.com/office/drawing/2014/main" id="{0AEF7D85-A016-49D8-B95D-41ED98BEB276}"/>
              </a:ext>
            </a:extLst>
          </p:cNvPr>
          <p:cNvSpPr/>
          <p:nvPr/>
        </p:nvSpPr>
        <p:spPr>
          <a:xfrm>
            <a:off x="5458998" y="1716399"/>
            <a:ext cx="2808312" cy="5096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rPr>
              <a:t>Bootstrap a VM</a:t>
            </a:r>
          </a:p>
        </p:txBody>
      </p:sp>
      <p:sp>
        <p:nvSpPr>
          <p:cNvPr id="52" name="Прямоугольник 29">
            <a:extLst>
              <a:ext uri="{FF2B5EF4-FFF2-40B4-BE49-F238E27FC236}">
                <a16:creationId xmlns:a16="http://schemas.microsoft.com/office/drawing/2014/main" id="{41A4FF47-572D-41C0-ABD8-3B734078FA0B}"/>
              </a:ext>
            </a:extLst>
          </p:cNvPr>
          <p:cNvSpPr/>
          <p:nvPr/>
        </p:nvSpPr>
        <p:spPr>
          <a:xfrm>
            <a:off x="5458998" y="2334884"/>
            <a:ext cx="2808312" cy="9712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rPr>
              <a:t>Start </a:t>
            </a:r>
            <a:r>
              <a:rPr lang="en-US" altLang="ru-RU" sz="2000" dirty="0" err="1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rPr>
              <a:t>VirtualMachineMonitor</a:t>
            </a:r>
            <a:endParaRPr lang="en-US" altLang="ru-RU" sz="2000" dirty="0">
              <a:solidFill>
                <a:schemeClr val="bg1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3" name="Прямоугольник 29">
            <a:extLst>
              <a:ext uri="{FF2B5EF4-FFF2-40B4-BE49-F238E27FC236}">
                <a16:creationId xmlns:a16="http://schemas.microsoft.com/office/drawing/2014/main" id="{8A02E390-558F-48DB-AE74-CE657B9631F3}"/>
              </a:ext>
            </a:extLst>
          </p:cNvPr>
          <p:cNvSpPr/>
          <p:nvPr/>
        </p:nvSpPr>
        <p:spPr>
          <a:xfrm>
            <a:off x="5457016" y="3429000"/>
            <a:ext cx="2810294" cy="5096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rPr>
              <a:t>Start DIRAC Pilot</a:t>
            </a:r>
          </a:p>
        </p:txBody>
      </p:sp>
      <p:sp>
        <p:nvSpPr>
          <p:cNvPr id="54" name="Прямоугольник 29">
            <a:extLst>
              <a:ext uri="{FF2B5EF4-FFF2-40B4-BE49-F238E27FC236}">
                <a16:creationId xmlns:a16="http://schemas.microsoft.com/office/drawing/2014/main" id="{6A6AE3EA-BB6C-4F3A-9165-51461EF1D7F9}"/>
              </a:ext>
            </a:extLst>
          </p:cNvPr>
          <p:cNvSpPr/>
          <p:nvPr/>
        </p:nvSpPr>
        <p:spPr>
          <a:xfrm>
            <a:off x="5457016" y="5474896"/>
            <a:ext cx="2810294" cy="9712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3638"/>
              </a:lnSpc>
              <a:buClrTx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  <a:tab pos="9434513" algn="l"/>
                <a:tab pos="9882188" algn="l"/>
              </a:tabLst>
            </a:pPr>
            <a:r>
              <a:rPr lang="en-US" altLang="ru-RU" sz="2000" dirty="0">
                <a:solidFill>
                  <a:schemeClr val="bg1"/>
                </a:solidFill>
                <a:latin typeface="Cooper Hewitt" pitchFamily="50" charset="0"/>
                <a:ea typeface="Cooper Hewitt" pitchFamily="50" charset="0"/>
              </a:rPr>
              <a:t>If no workload, request VM delete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83A11F-551B-4AA7-8915-76875A961049}"/>
              </a:ext>
            </a:extLst>
          </p:cNvPr>
          <p:cNvCxnSpPr/>
          <p:nvPr/>
        </p:nvCxnSpPr>
        <p:spPr>
          <a:xfrm>
            <a:off x="4699678" y="1120914"/>
            <a:ext cx="757338" cy="2308086"/>
          </a:xfrm>
          <a:prstGeom prst="line">
            <a:avLst/>
          </a:prstGeom>
          <a:ln w="762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A8425D-0938-4A5B-BBC4-A22A965CCAF1}"/>
              </a:ext>
            </a:extLst>
          </p:cNvPr>
          <p:cNvCxnSpPr>
            <a:cxnSpLocks/>
          </p:cNvCxnSpPr>
          <p:nvPr/>
        </p:nvCxnSpPr>
        <p:spPr>
          <a:xfrm flipH="1">
            <a:off x="4663183" y="5382367"/>
            <a:ext cx="793833" cy="1140912"/>
          </a:xfrm>
          <a:prstGeom prst="line">
            <a:avLst/>
          </a:prstGeom>
          <a:ln w="762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2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404</Words>
  <Application>Microsoft Office PowerPoint</Application>
  <PresentationFormat>On-screen Show (4:3)</PresentationFormat>
  <Paragraphs>82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Comic Sans MS</vt:lpstr>
      <vt:lpstr>Constantia</vt:lpstr>
      <vt:lpstr>AR DELANEY</vt:lpstr>
      <vt:lpstr>Roboto Slab</vt:lpstr>
      <vt:lpstr>Arial</vt:lpstr>
      <vt:lpstr>Cooper Hewitt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ipelevan</cp:lastModifiedBy>
  <cp:revision>145</cp:revision>
  <dcterms:created xsi:type="dcterms:W3CDTF">2015-10-21T15:01:41Z</dcterms:created>
  <dcterms:modified xsi:type="dcterms:W3CDTF">2019-10-01T10:36:56Z</dcterms:modified>
</cp:coreProperties>
</file>