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kv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88" r:id="rId7"/>
    <p:sldId id="283" r:id="rId8"/>
    <p:sldId id="287" r:id="rId9"/>
    <p:sldId id="284" r:id="rId10"/>
    <p:sldId id="289" r:id="rId11"/>
    <p:sldId id="290" r:id="rId12"/>
    <p:sldId id="277" r:id="rId13"/>
    <p:sldId id="260" r:id="rId14"/>
    <p:sldId id="270" r:id="rId15"/>
    <p:sldId id="280" r:id="rId16"/>
    <p:sldId id="281" r:id="rId17"/>
    <p:sldId id="271" r:id="rId18"/>
    <p:sldId id="276" r:id="rId19"/>
    <p:sldId id="278" r:id="rId20"/>
    <p:sldId id="273" r:id="rId21"/>
    <p:sldId id="279" r:id="rId22"/>
    <p:sldId id="274" r:id="rId23"/>
    <p:sldId id="275" r:id="rId24"/>
    <p:sldId id="282" r:id="rId25"/>
    <p:sldId id="261" r:id="rId26"/>
    <p:sldId id="262" r:id="rId27"/>
    <p:sldId id="263" r:id="rId28"/>
    <p:sldId id="264" r:id="rId29"/>
    <p:sldId id="272" r:id="rId30"/>
    <p:sldId id="26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73" autoAdjust="0"/>
  </p:normalViewPr>
  <p:slideViewPr>
    <p:cSldViewPr>
      <p:cViewPr varScale="1">
        <p:scale>
          <a:sx n="90" d="100"/>
          <a:sy n="90" d="100"/>
        </p:scale>
        <p:origin x="-1094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0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C9987-AE10-4685-9B5B-4577F1D5BB4C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8454A-404F-4DF1-8F43-7DDF83BF3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81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91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87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44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10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2169320"/>
          </a:xfrm>
        </p:spPr>
        <p:txBody>
          <a:bodyPr>
            <a:normAutofit/>
          </a:bodyPr>
          <a:lstStyle>
            <a:lvl1pPr marL="0" marR="36576" indent="0" algn="r">
              <a:spcBef>
                <a:spcPts val="0"/>
              </a:spcBef>
              <a:buNone/>
              <a:defRPr sz="240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B9A4E01-60FB-4060-A78A-79873F4ED6CD}" type="datetime1">
              <a:rPr lang="en-US" smtClean="0"/>
              <a:t>9/30/2019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DD06-995F-4B02-8DFE-3419B4CE32F3}" type="datetime1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E5FAF-15A2-4F36-A9D8-9470A0B305E2}" type="datetime1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8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378A-C637-4A31-A25F-B05224E4F8A5}" type="datetime1">
              <a:rPr lang="en-US" smtClean="0"/>
              <a:t>9/30/2019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362700"/>
            <a:ext cx="2133600" cy="304800"/>
          </a:xfrm>
        </p:spPr>
        <p:txBody>
          <a:bodyPr/>
          <a:lstStyle/>
          <a:p>
            <a:fld id="{A8ABB520-C047-4530-B415-B68AFFCF9DB6}" type="datetime1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366669"/>
            <a:ext cx="4260056" cy="300831"/>
          </a:xfrm>
        </p:spPr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1"/>
            <a:ext cx="4038600" cy="47244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4038600" cy="47244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6AE0-C1CF-483C-B1BF-5B335A7F9D34}" type="datetime1">
              <a:rPr lang="en-US" smtClean="0"/>
              <a:t>9/30/2019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5957668"/>
          </a:xfrm>
        </p:spPr>
        <p:txBody>
          <a:bodyPr vert="vert270" anchor="b"/>
          <a:lstStyle>
            <a:lvl1pPr marL="0" algn="ctr">
              <a:defRPr sz="3300" b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2909668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2821276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2897476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350924"/>
            <a:ext cx="6858000" cy="28974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9171-8423-43F4-A3D4-553CE5F2B7DF}" type="datetime1">
              <a:rPr lang="en-US" smtClean="0"/>
              <a:t>9/30/2019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77E6-BFBE-4EAE-B1F4-8E3E9412C509}" type="datetime1">
              <a:rPr lang="en-US" smtClean="0"/>
              <a:t>9/30/2019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4BB2A-32E7-42E2-A8D5-0C77F47CE2DB}" type="datetime1">
              <a:rPr lang="en-US" smtClean="0"/>
              <a:t>9/30/2019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883105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88310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2836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E5C70-7C71-4016-BEF3-4B31C67213A6}" type="datetime1">
              <a:rPr lang="en-US" smtClean="0"/>
              <a:t>9/30/2019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097504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264834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638800"/>
            <a:ext cx="7333488" cy="6096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E1B5-8BD5-4371-82EA-A75519EEFBA5}" type="datetime1">
              <a:rPr lang="en-US" smtClean="0"/>
              <a:t>9/30/2019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0410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365748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E206208A-B14F-4CCF-A9E2-95C8156D0C68}" type="datetime1">
              <a:rPr lang="en-US" smtClean="0"/>
              <a:t>9/30/2019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366669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365748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Distributed control and monitoring tools at LU-20 and HILAC complexes.</a:t>
            </a:r>
            <a:endParaRPr lang="ru-R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0" lang="en-US" sz="2400" kern="120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Elkin Vladimir</a:t>
            </a:r>
            <a:endParaRPr lang="ru-RU" noProof="0" dirty="0" smtClean="0"/>
          </a:p>
          <a:p>
            <a:endParaRPr lang="en-US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mtClean="0">
                <a:solidFill>
                  <a:schemeClr val="accent3">
                    <a:lumMod val="75000"/>
                  </a:schemeClr>
                </a:solidFill>
              </a:rPr>
              <a:t>Joint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Institute for Nuclear Research 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VBLHEP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658003"/>
            <a:ext cx="2520280" cy="42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POGO. </a:t>
            </a:r>
            <a:r>
              <a:rPr lang="en-GB" dirty="0"/>
              <a:t>Device Server Code Generator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767" y="1673542"/>
            <a:ext cx="3536516" cy="27681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967" y="3522229"/>
            <a:ext cx="3608879" cy="28721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3767" y="1661103"/>
            <a:ext cx="3041825" cy="33917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8967" y="2204864"/>
            <a:ext cx="3137869" cy="34957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3165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Control System</a:t>
            </a:r>
            <a:r>
              <a:rPr lang="ru-RU" sz="2800" dirty="0"/>
              <a:t>. </a:t>
            </a:r>
            <a:r>
              <a:rPr lang="en-US" sz="2800" dirty="0" smtClean="0"/>
              <a:t>Client layer. </a:t>
            </a:r>
            <a:br>
              <a:rPr lang="en-US" sz="2800" dirty="0" smtClean="0"/>
            </a:br>
            <a:r>
              <a:rPr lang="en-US" sz="2800" dirty="0" smtClean="0"/>
              <a:t>TANGO apps. 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996952"/>
            <a:ext cx="2808312" cy="2411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1556792"/>
            <a:ext cx="737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TANGO control system has several </a:t>
            </a:r>
            <a:r>
              <a:rPr lang="en-US" dirty="0"/>
              <a:t>software suites for client-level.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2070728"/>
            <a:ext cx="79312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itchFamily="49" charset="0"/>
              <a:buChar char="o"/>
            </a:pP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Sardana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/>
              <a:t>(open source SCADA using python) 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Jddd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/>
              <a:t>(Java editor for control system panels)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QTango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c++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and python)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Taurus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(python)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Labview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(client API)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https://taurus-scada.org/_images/taurus_showcase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3" y="3548056"/>
            <a:ext cx="4002038" cy="240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264493"/>
            <a:ext cx="2851074" cy="209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457200" y="343000"/>
            <a:ext cx="76200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Control System</a:t>
            </a:r>
            <a:r>
              <a:rPr lang="ru-RU" sz="2800" dirty="0" smtClean="0"/>
              <a:t>. </a:t>
            </a:r>
            <a:r>
              <a:rPr lang="en-US" sz="2800" dirty="0" smtClean="0"/>
              <a:t>Client Layer</a:t>
            </a:r>
            <a:r>
              <a:rPr lang="ru-RU" sz="2800" dirty="0" smtClean="0"/>
              <a:t>.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en-US" sz="2800" dirty="0"/>
              <a:t>Web </a:t>
            </a:r>
            <a:r>
              <a:rPr lang="en-US" sz="2800" dirty="0" smtClean="0"/>
              <a:t>applications</a:t>
            </a:r>
            <a:endParaRPr lang="ru-RU" sz="2800" dirty="0"/>
          </a:p>
        </p:txBody>
      </p:sp>
      <p:pic>
        <p:nvPicPr>
          <p:cNvPr id="20" name="Picture 2" descr="&amp;Kcy;&amp;acy;&amp;rcy;&amp;tcy;&amp;icy;&amp;ncy;&amp;kcy;&amp;icy; &amp;pcy;&amp;ocy; &amp;zcy;&amp;acy;&amp;pcy;&amp;rcy;&amp;ocy;&amp;scy;&amp;ucy; extj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620" y="5513555"/>
            <a:ext cx="1010244" cy="6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Картинки по запросу jqu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50" y="4796160"/>
            <a:ext cx="3303417" cy="171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10" descr="Картинки по запросу amchart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Картинки по запросу angular + electron"/>
          <p:cNvSpPr>
            <a:spLocks noChangeAspect="1" noChangeArrowheads="1"/>
          </p:cNvSpPr>
          <p:nvPr/>
        </p:nvSpPr>
        <p:spPr bwMode="auto">
          <a:xfrm>
            <a:off x="7557864" y="42139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blog.holistics.io/content/images/2017/10/angtovu@2x-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91"/>
          <a:stretch/>
        </p:blipFill>
        <p:spPr bwMode="auto">
          <a:xfrm>
            <a:off x="995787" y="5217591"/>
            <a:ext cx="807148" cy="100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Ð°ÑÑÐ¸Ð½ÐºÐ¸ Ð¿Ð¾ Ð·Ð°Ð¿ÑÐ¾ÑÑ highcharts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17" y="5217591"/>
            <a:ext cx="954622" cy="93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" name="AutoShape 18" descr="ÐÐ°ÑÑÐ¸Ð½ÐºÐ¸ Ð¿Ð¾ Ð·Ð°Ð¿ÑÐ¾ÑÑ electron j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77" y="1562519"/>
            <a:ext cx="7295523" cy="3607089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sz="2400" dirty="0"/>
              <a:t>This TANGO modules are used </a:t>
            </a:r>
            <a:r>
              <a:rPr lang="en-US" sz="2400" dirty="0" smtClean="0"/>
              <a:t>for communications </a:t>
            </a:r>
            <a:r>
              <a:rPr lang="en-US" sz="2400" dirty="0"/>
              <a:t>between TANGO devices and Web </a:t>
            </a:r>
            <a:r>
              <a:rPr lang="en-US" sz="2400" dirty="0" smtClean="0"/>
              <a:t>applications</a:t>
            </a:r>
          </a:p>
          <a:p>
            <a:pPr marL="64008" indent="0">
              <a:buNone/>
            </a:pPr>
            <a:endParaRPr lang="ru-RU" sz="2400" dirty="0" smtClean="0"/>
          </a:p>
          <a:p>
            <a:r>
              <a:rPr lang="en-US" sz="2000" b="1" dirty="0" err="1" smtClean="0"/>
              <a:t>RestDS</a:t>
            </a:r>
            <a:r>
              <a:rPr lang="en-US" sz="2000" dirty="0" smtClean="0"/>
              <a:t> </a:t>
            </a:r>
            <a:r>
              <a:rPr lang="en-US" sz="2000" dirty="0"/>
              <a:t>- to provide access to </a:t>
            </a:r>
            <a:r>
              <a:rPr lang="en-US" sz="2000" dirty="0" smtClean="0"/>
              <a:t>TANGO </a:t>
            </a:r>
            <a:r>
              <a:rPr lang="en-US" sz="2000" dirty="0"/>
              <a:t>control system units through http(s) requests (Ajax) </a:t>
            </a:r>
            <a:r>
              <a:rPr lang="ru-RU" sz="2000" b="1" dirty="0" smtClean="0"/>
              <a:t>(</a:t>
            </a:r>
            <a:r>
              <a:rPr lang="en-US" sz="2000" b="1" dirty="0" smtClean="0"/>
              <a:t>The developer - </a:t>
            </a:r>
            <a:r>
              <a:rPr lang="en-US" sz="2000" b="1" dirty="0" err="1" smtClean="0"/>
              <a:t>Sedykh</a:t>
            </a:r>
            <a:r>
              <a:rPr lang="ru-RU" sz="2000" b="1" dirty="0" smtClean="0"/>
              <a:t> </a:t>
            </a:r>
            <a:r>
              <a:rPr lang="en-US" sz="2000" b="1" dirty="0" smtClean="0"/>
              <a:t>G</a:t>
            </a:r>
            <a:r>
              <a:rPr lang="ru-RU" sz="2000" b="1" dirty="0" smtClean="0"/>
              <a:t>.)</a:t>
            </a:r>
          </a:p>
          <a:p>
            <a:endParaRPr lang="ru-RU" sz="2000" b="1" dirty="0" smtClean="0"/>
          </a:p>
          <a:p>
            <a:r>
              <a:rPr lang="en-US" sz="2000" b="1" dirty="0" err="1" smtClean="0"/>
              <a:t>WebSocketDS</a:t>
            </a:r>
            <a:r>
              <a:rPr lang="en-US" sz="2000" b="1" dirty="0" smtClean="0"/>
              <a:t> </a:t>
            </a:r>
            <a:r>
              <a:rPr lang="en-US" sz="2000" dirty="0" smtClean="0"/>
              <a:t>-</a:t>
            </a:r>
            <a:r>
              <a:rPr lang="en-US" sz="2000" b="1" dirty="0" smtClean="0"/>
              <a:t> </a:t>
            </a:r>
            <a:r>
              <a:rPr lang="en-US" sz="2000" dirty="0"/>
              <a:t>to provide access to TANGO control system units through </a:t>
            </a:r>
            <a:r>
              <a:rPr lang="en-US" sz="2000" dirty="0" err="1" smtClean="0"/>
              <a:t>WebSocket</a:t>
            </a:r>
            <a:r>
              <a:rPr lang="en-US" sz="2000" dirty="0" smtClean="0"/>
              <a:t>. </a:t>
            </a:r>
            <a:r>
              <a:rPr lang="en-US" sz="2000" dirty="0"/>
              <a:t>Its main advantage is the use of full duplex communication</a:t>
            </a:r>
            <a:r>
              <a:rPr lang="en-US" sz="2000" dirty="0" smtClean="0"/>
              <a:t>. </a:t>
            </a:r>
            <a:r>
              <a:rPr lang="ru-RU" sz="2000" b="1" dirty="0" smtClean="0"/>
              <a:t>(</a:t>
            </a:r>
            <a:r>
              <a:rPr lang="en-US" sz="2000" b="1" dirty="0" smtClean="0"/>
              <a:t>The developer - Elkin</a:t>
            </a:r>
            <a:r>
              <a:rPr lang="ru-RU" sz="2000" b="1" dirty="0" smtClean="0"/>
              <a:t> </a:t>
            </a:r>
            <a:r>
              <a:rPr lang="en-US" sz="2000" b="1" dirty="0" smtClean="0"/>
              <a:t>V</a:t>
            </a:r>
            <a:r>
              <a:rPr lang="ru-RU" sz="2000" b="1" dirty="0" smtClean="0"/>
              <a:t>.)</a:t>
            </a:r>
            <a:endParaRPr lang="ru-RU" sz="2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Client-Server </a:t>
            </a:r>
            <a:r>
              <a:rPr lang="en-US" dirty="0"/>
              <a:t>communication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424463" y="5085184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WTimes-Roman"/>
              </a:rPr>
              <a:t>These modules are cross-platform generic Tango device-servers, developed in C</a:t>
            </a:r>
            <a:r>
              <a:rPr lang="en-US" sz="1600" dirty="0">
                <a:solidFill>
                  <a:srgbClr val="000000"/>
                </a:solidFill>
                <a:latin typeface="CMR10"/>
              </a:rPr>
              <a:t>++ </a:t>
            </a:r>
            <a:r>
              <a:rPr lang="en-US" sz="1600" dirty="0">
                <a:solidFill>
                  <a:srgbClr val="000000"/>
                </a:solidFill>
                <a:latin typeface="WTimes-Roman"/>
              </a:rPr>
              <a:t>with</a:t>
            </a:r>
            <a:br>
              <a:rPr lang="en-US" sz="1600" dirty="0">
                <a:solidFill>
                  <a:srgbClr val="000000"/>
                </a:solidFill>
                <a:latin typeface="WTimes-Roman"/>
              </a:rPr>
            </a:br>
            <a:r>
              <a:rPr lang="en-US" sz="1600" dirty="0">
                <a:solidFill>
                  <a:srgbClr val="000000"/>
                </a:solidFill>
                <a:latin typeface="WTimes-Roman"/>
              </a:rPr>
              <a:t>Boost library. It includes built-in web servers. No additional software is needed. The client</a:t>
            </a:r>
            <a:br>
              <a:rPr lang="en-US" sz="1600" dirty="0">
                <a:solidFill>
                  <a:srgbClr val="000000"/>
                </a:solidFill>
                <a:latin typeface="WTimes-Roman"/>
              </a:rPr>
            </a:br>
            <a:r>
              <a:rPr lang="en-US" sz="1600" dirty="0">
                <a:solidFill>
                  <a:srgbClr val="000000"/>
                </a:solidFill>
                <a:latin typeface="WTimes-Roman"/>
              </a:rPr>
              <a:t>web pages could be developed in html with any JavaScript framework</a:t>
            </a:r>
            <a:r>
              <a:rPr lang="en-US" sz="1600" dirty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5593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RestDS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6473174" y="2894989"/>
            <a:ext cx="2347298" cy="2438559"/>
          </a:xfrm>
          <a:prstGeom prst="roundRect">
            <a:avLst>
              <a:gd name="adj" fmla="val 16667"/>
            </a:avLst>
          </a:prstGeom>
          <a:solidFill>
            <a:srgbClr val="D2D2F4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6466846" y="3278208"/>
            <a:ext cx="2141424" cy="59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ts val="688"/>
              </a:spcBef>
              <a:buSzPct val="100000"/>
              <a:defRPr/>
            </a:pPr>
            <a:r>
              <a:rPr lang="en-US" altLang="ru-RU" sz="2800" b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n-ea"/>
              </a:rPr>
              <a:t>	</a:t>
            </a:r>
            <a:r>
              <a:rPr lang="en-US" altLang="ru-RU" sz="2400" b="0" dirty="0" err="1" smtClean="0"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n-ea"/>
              </a:rPr>
              <a:t>RestDS</a:t>
            </a:r>
            <a:endParaRPr lang="en-US" altLang="ru-RU" sz="2400" b="0" dirty="0" smtClean="0">
              <a:solidFill>
                <a:srgbClr val="2D2D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6758592" y="3956381"/>
            <a:ext cx="2061880" cy="114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2575" indent="-282575"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688"/>
              </a:spcBef>
              <a:buClr>
                <a:srgbClr val="3333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ru-RU" sz="1100" b="0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n-ea"/>
              </a:rPr>
              <a:t>Host:port</a:t>
            </a:r>
            <a:endParaRPr lang="en-US" altLang="ru-RU" sz="1100" b="0" dirty="0" smtClean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+mn-ea"/>
            </a:endParaRPr>
          </a:p>
          <a:p>
            <a:pPr eaLnBrk="1" hangingPunct="1">
              <a:lnSpc>
                <a:spcPct val="115000"/>
              </a:lnSpc>
              <a:spcBef>
                <a:spcPts val="688"/>
              </a:spcBef>
              <a:buClr>
                <a:srgbClr val="3333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ru-RU" sz="1100" b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n-ea"/>
              </a:rPr>
              <a:t>Threads number</a:t>
            </a:r>
          </a:p>
          <a:p>
            <a:pPr eaLnBrk="1" hangingPunct="1">
              <a:lnSpc>
                <a:spcPct val="115000"/>
              </a:lnSpc>
              <a:spcBef>
                <a:spcPts val="688"/>
              </a:spcBef>
              <a:buClr>
                <a:srgbClr val="3333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ru-RU" sz="1100" b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n-ea"/>
              </a:rPr>
              <a:t>Authentication</a:t>
            </a:r>
          </a:p>
          <a:p>
            <a:pPr eaLnBrk="1" hangingPunct="1">
              <a:lnSpc>
                <a:spcPct val="115000"/>
              </a:lnSpc>
              <a:spcBef>
                <a:spcPts val="688"/>
              </a:spcBef>
              <a:buClr>
                <a:srgbClr val="3333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ru-RU" sz="1100" b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n-ea"/>
              </a:rPr>
              <a:t>Security (SSL)</a:t>
            </a:r>
          </a:p>
        </p:txBody>
      </p:sp>
      <p:grpSp>
        <p:nvGrpSpPr>
          <p:cNvPr id="22" name="Group 6"/>
          <p:cNvGrpSpPr>
            <a:grpSpLocks/>
          </p:cNvGrpSpPr>
          <p:nvPr/>
        </p:nvGrpSpPr>
        <p:grpSpPr bwMode="auto">
          <a:xfrm>
            <a:off x="247598" y="2806887"/>
            <a:ext cx="1831021" cy="2128098"/>
            <a:chOff x="223" y="986"/>
            <a:chExt cx="1302" cy="1495"/>
          </a:xfrm>
        </p:grpSpPr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" y="1253"/>
              <a:ext cx="1227" cy="1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235" y="986"/>
              <a:ext cx="129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b="1">
                  <a:solidFill>
                    <a:schemeClr val="bg1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1pPr>
              <a:lvl2pPr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b="1">
                  <a:solidFill>
                    <a:schemeClr val="bg1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2pPr>
              <a:lvl3pPr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b="1">
                  <a:solidFill>
                    <a:schemeClr val="bg1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3pPr>
              <a:lvl4pPr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b="1">
                  <a:solidFill>
                    <a:schemeClr val="bg1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4pPr>
              <a:lvl5pPr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b="1">
                  <a:solidFill>
                    <a:schemeClr val="bg1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b="1">
                  <a:solidFill>
                    <a:schemeClr val="bg1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b="1">
                  <a:solidFill>
                    <a:schemeClr val="bg1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b="1">
                  <a:solidFill>
                    <a:schemeClr val="bg1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b="1">
                  <a:solidFill>
                    <a:schemeClr val="bg1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n-US" altLang="ru-RU" sz="2400" b="0" dirty="0" smtClean="0">
                  <a:solidFill>
                    <a:srgbClr val="2D2DB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4" charset="0"/>
                </a:rPr>
                <a:t>Web-Client</a:t>
              </a:r>
              <a:endParaRPr lang="en-US" altLang="ru-RU" sz="2400" b="0" dirty="0"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endParaRPr>
            </a:p>
          </p:txBody>
        </p:sp>
      </p:grpSp>
      <p:sp>
        <p:nvSpPr>
          <p:cNvPr id="25" name="AutoShape 9"/>
          <p:cNvSpPr>
            <a:spLocks noChangeArrowheads="1"/>
          </p:cNvSpPr>
          <p:nvPr/>
        </p:nvSpPr>
        <p:spPr bwMode="auto">
          <a:xfrm flipH="1">
            <a:off x="850422" y="2078135"/>
            <a:ext cx="7632774" cy="748184"/>
          </a:xfrm>
          <a:prstGeom prst="leftArrow">
            <a:avLst>
              <a:gd name="adj1" fmla="val 50000"/>
              <a:gd name="adj2" fmla="val 92466"/>
            </a:avLst>
          </a:prstGeom>
          <a:solidFill>
            <a:srgbClr val="00B8FF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ru-RU" sz="1400" b="0" dirty="0">
                <a:solidFill>
                  <a:srgbClr val="FFFFFF"/>
                </a:solidFill>
              </a:rPr>
              <a:t>http://host:port/tango/rest/rc4/devices/thermo/shoulder/1/attributes/T56/value</a:t>
            </a: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2560099" y="3830890"/>
            <a:ext cx="3582474" cy="11101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 cap="flat">
            <a:solidFill>
              <a:srgbClr val="3465A4"/>
            </a:solidFill>
            <a:round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altLang="ru-RU" sz="1100" b="0" dirty="0" smtClean="0"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n-ea"/>
              </a:rPr>
              <a:t>{</a:t>
            </a:r>
          </a:p>
          <a:p>
            <a:pPr eaLnBrk="1" hangingPunct="1">
              <a:buSzPct val="100000"/>
              <a:defRPr/>
            </a:pPr>
            <a:r>
              <a:rPr lang="en-US" altLang="ru-RU" sz="1100" b="0" dirty="0" smtClean="0"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n-ea"/>
              </a:rPr>
              <a:t>  “name”: “T56”,</a:t>
            </a:r>
          </a:p>
          <a:p>
            <a:pPr eaLnBrk="1" hangingPunct="1">
              <a:buSzPct val="100000"/>
              <a:defRPr/>
            </a:pPr>
            <a:r>
              <a:rPr lang="en-US" altLang="ru-RU" sz="1100" b="0" dirty="0" smtClean="0"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n-ea"/>
              </a:rPr>
              <a:t>  “quality”: “VALID”,  </a:t>
            </a:r>
          </a:p>
          <a:p>
            <a:pPr eaLnBrk="1" hangingPunct="1">
              <a:buSzPct val="100000"/>
              <a:defRPr/>
            </a:pPr>
            <a:r>
              <a:rPr lang="en-US" altLang="ru-RU" sz="1100" b="0" dirty="0" smtClean="0"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n-ea"/>
              </a:rPr>
              <a:t>  “timestamp”: 1473348563,</a:t>
            </a:r>
          </a:p>
          <a:p>
            <a:pPr eaLnBrk="1" hangingPunct="1">
              <a:buSzPct val="100000"/>
              <a:defRPr/>
            </a:pPr>
            <a:r>
              <a:rPr lang="en-US" altLang="ru-RU" sz="1100" b="0" dirty="0" smtClean="0"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n-ea"/>
              </a:rPr>
              <a:t>  “value”: 273.12,</a:t>
            </a:r>
          </a:p>
          <a:p>
            <a:pPr eaLnBrk="1" hangingPunct="1">
              <a:buSzPct val="100000"/>
              <a:defRPr/>
            </a:pPr>
            <a:r>
              <a:rPr lang="en-US" altLang="ru-RU" sz="1100" b="0" dirty="0" smtClean="0"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n-ea"/>
              </a:rPr>
              <a:t>}</a:t>
            </a:r>
          </a:p>
        </p:txBody>
      </p:sp>
      <p:sp>
        <p:nvSpPr>
          <p:cNvPr id="27" name="AutoShape 13"/>
          <p:cNvSpPr>
            <a:spLocks noChangeArrowheads="1"/>
          </p:cNvSpPr>
          <p:nvPr/>
        </p:nvSpPr>
        <p:spPr bwMode="auto">
          <a:xfrm>
            <a:off x="1747083" y="3051394"/>
            <a:ext cx="4984380" cy="779496"/>
          </a:xfrm>
          <a:prstGeom prst="leftArrow">
            <a:avLst>
              <a:gd name="adj1" fmla="val 50000"/>
              <a:gd name="adj2" fmla="val 56217"/>
            </a:avLst>
          </a:prstGeom>
          <a:solidFill>
            <a:srgbClr val="00B8FF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buClrTx/>
            </a:pPr>
            <a:r>
              <a:rPr lang="en-US" altLang="ru-RU" sz="1600" b="0" dirty="0">
                <a:solidFill>
                  <a:srgbClr val="FFFFFF"/>
                </a:solidFill>
              </a:rPr>
              <a:t>JSON response if successful</a:t>
            </a: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3007558" y="3636973"/>
            <a:ext cx="1569" cy="179630"/>
          </a:xfrm>
          <a:prstGeom prst="line">
            <a:avLst/>
          </a:prstGeom>
          <a:noFill/>
          <a:ln w="28440" cap="sq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>
            <a:off x="5526920" y="3636126"/>
            <a:ext cx="1570" cy="202701"/>
          </a:xfrm>
          <a:prstGeom prst="line">
            <a:avLst/>
          </a:prstGeom>
          <a:noFill/>
          <a:ln w="28440" cap="sq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" name="AutoShape 17"/>
          <p:cNvSpPr>
            <a:spLocks noChangeArrowheads="1"/>
          </p:cNvSpPr>
          <p:nvPr/>
        </p:nvSpPr>
        <p:spPr bwMode="auto">
          <a:xfrm>
            <a:off x="971600" y="5359500"/>
            <a:ext cx="7390418" cy="505431"/>
          </a:xfrm>
          <a:prstGeom prst="leftArrow">
            <a:avLst>
              <a:gd name="adj1" fmla="val 50000"/>
              <a:gd name="adj2" fmla="val 50065"/>
            </a:avLst>
          </a:prstGeom>
          <a:solidFill>
            <a:srgbClr val="FF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buClrTx/>
            </a:pPr>
            <a:r>
              <a:rPr lang="en-US" altLang="ru-RU" sz="1400" b="0" dirty="0">
                <a:solidFill>
                  <a:srgbClr val="FFFFFF"/>
                </a:solidFill>
              </a:rPr>
              <a:t>Or error code in case of failure</a:t>
            </a:r>
          </a:p>
        </p:txBody>
      </p:sp>
      <p:sp>
        <p:nvSpPr>
          <p:cNvPr id="31" name="Rectangle 18"/>
          <p:cNvSpPr>
            <a:spLocks noChangeArrowheads="1"/>
          </p:cNvSpPr>
          <p:nvPr/>
        </p:nvSpPr>
        <p:spPr bwMode="auto">
          <a:xfrm>
            <a:off x="1539976" y="5864931"/>
            <a:ext cx="6106847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buClrTx/>
            </a:pPr>
            <a:r>
              <a:rPr lang="en-US" altLang="ru-RU" sz="1100" b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400 </a:t>
            </a:r>
            <a:r>
              <a:rPr lang="en-US" altLang="ru-RU" sz="11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– Bad </a:t>
            </a:r>
            <a:r>
              <a:rPr lang="en-US" altLang="ru-RU" sz="1100" b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Request 		</a:t>
            </a:r>
            <a:r>
              <a:rPr lang="en-US" altLang="ru-RU" sz="11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           403 </a:t>
            </a:r>
            <a:r>
              <a:rPr lang="en-US" altLang="ru-RU" sz="1100" b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– Forbidden </a:t>
            </a:r>
            <a:endParaRPr lang="en-US" altLang="ru-RU" sz="1100" b="0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4" charset="0"/>
            </a:endParaRPr>
          </a:p>
          <a:p>
            <a:pPr>
              <a:buClrTx/>
            </a:pPr>
            <a:r>
              <a:rPr lang="en-US" altLang="ru-RU" sz="11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401 – Unauthorized			404 </a:t>
            </a:r>
            <a:r>
              <a:rPr lang="en-US" altLang="ru-RU" sz="1100" b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– Not Found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74864" y="1271422"/>
            <a:ext cx="7007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 </a:t>
            </a:r>
            <a:r>
              <a:rPr lang="ru-RU" dirty="0" err="1"/>
              <a:t>providing</a:t>
            </a:r>
            <a:r>
              <a:rPr lang="ru-RU" dirty="0"/>
              <a:t> </a:t>
            </a:r>
            <a:r>
              <a:rPr lang="ru-RU" dirty="0" err="1" smtClean="0"/>
              <a:t>half-duplex</a:t>
            </a:r>
            <a:r>
              <a:rPr lang="en-US" dirty="0" smtClean="0"/>
              <a:t> </a:t>
            </a:r>
            <a:r>
              <a:rPr lang="ru-RU" dirty="0" err="1" smtClean="0"/>
              <a:t>communication</a:t>
            </a:r>
            <a:endParaRPr lang="en-US" dirty="0" smtClean="0"/>
          </a:p>
          <a:p>
            <a:r>
              <a:rPr lang="en-US" dirty="0" smtClean="0"/>
              <a:t>One connection - One request – One response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475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WebSocketDS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6473174" y="2894989"/>
            <a:ext cx="2347298" cy="2438559"/>
          </a:xfrm>
          <a:prstGeom prst="roundRect">
            <a:avLst>
              <a:gd name="adj" fmla="val 16667"/>
            </a:avLst>
          </a:prstGeom>
          <a:solidFill>
            <a:srgbClr val="D2D2F4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466846" y="3278208"/>
            <a:ext cx="2353626" cy="59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ts val="688"/>
              </a:spcBef>
              <a:buSzPct val="100000"/>
              <a:defRPr/>
            </a:pPr>
            <a:r>
              <a:rPr lang="en-US" altLang="ru-RU" sz="2800" b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n-ea"/>
              </a:rPr>
              <a:t>	</a:t>
            </a:r>
            <a:r>
              <a:rPr lang="en-US" altLang="ru-RU" sz="2400" b="0" dirty="0" err="1" smtClean="0"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n-ea"/>
              </a:rPr>
              <a:t>WebSocketDS</a:t>
            </a:r>
            <a:endParaRPr lang="en-US" altLang="ru-RU" sz="2400" b="0" dirty="0" smtClean="0">
              <a:solidFill>
                <a:srgbClr val="2D2D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758592" y="3956381"/>
            <a:ext cx="2061880" cy="85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2575" indent="-282575"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b="1">
                <a:solidFill>
                  <a:srgbClr val="FFFFFF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688"/>
              </a:spcBef>
              <a:buClr>
                <a:srgbClr val="3333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ru-RU" sz="1100" b="0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n-ea"/>
              </a:rPr>
              <a:t>Host:port</a:t>
            </a:r>
            <a:endParaRPr lang="en-US" altLang="ru-RU" sz="1100" b="0" dirty="0" smtClean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+mn-ea"/>
            </a:endParaRPr>
          </a:p>
          <a:p>
            <a:pPr eaLnBrk="1" hangingPunct="1">
              <a:lnSpc>
                <a:spcPct val="115000"/>
              </a:lnSpc>
              <a:spcBef>
                <a:spcPts val="688"/>
              </a:spcBef>
              <a:buClr>
                <a:srgbClr val="3333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ru-RU" sz="1100" b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n-ea"/>
              </a:rPr>
              <a:t>Authentication</a:t>
            </a:r>
          </a:p>
          <a:p>
            <a:pPr eaLnBrk="1" hangingPunct="1">
              <a:lnSpc>
                <a:spcPct val="115000"/>
              </a:lnSpc>
              <a:spcBef>
                <a:spcPts val="688"/>
              </a:spcBef>
              <a:buClr>
                <a:srgbClr val="3333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ru-RU" sz="1100" b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+mn-ea"/>
              </a:rPr>
              <a:t>Security (SSL)</a:t>
            </a: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247598" y="2806887"/>
            <a:ext cx="1831021" cy="2128098"/>
            <a:chOff x="223" y="986"/>
            <a:chExt cx="1302" cy="1495"/>
          </a:xfrm>
        </p:grpSpPr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" y="1253"/>
              <a:ext cx="1227" cy="1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235" y="986"/>
              <a:ext cx="129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b="1">
                  <a:solidFill>
                    <a:schemeClr val="bg1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1pPr>
              <a:lvl2pPr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b="1">
                  <a:solidFill>
                    <a:schemeClr val="bg1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2pPr>
              <a:lvl3pPr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b="1">
                  <a:solidFill>
                    <a:schemeClr val="bg1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3pPr>
              <a:lvl4pPr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b="1">
                  <a:solidFill>
                    <a:schemeClr val="bg1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4pPr>
              <a:lvl5pPr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b="1">
                  <a:solidFill>
                    <a:schemeClr val="bg1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b="1">
                  <a:solidFill>
                    <a:schemeClr val="bg1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b="1">
                  <a:solidFill>
                    <a:schemeClr val="bg1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b="1">
                  <a:solidFill>
                    <a:schemeClr val="bg1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b="1">
                  <a:solidFill>
                    <a:schemeClr val="bg1"/>
                  </a:solidFill>
                  <a:latin typeface="Arial" charset="0"/>
                  <a:ea typeface="Noto Sans CJK SC Regular" charset="0"/>
                  <a:cs typeface="Noto Sans CJK SC Regular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n-US" altLang="ru-RU" sz="2400" b="0" dirty="0" smtClean="0">
                  <a:solidFill>
                    <a:srgbClr val="2D2DB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4" charset="0"/>
                </a:rPr>
                <a:t>Web-Client</a:t>
              </a:r>
              <a:endParaRPr lang="en-US" altLang="ru-RU" sz="2400" b="0" dirty="0"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endParaRPr>
            </a:p>
          </p:txBody>
        </p:sp>
      </p:grpSp>
      <p:sp>
        <p:nvSpPr>
          <p:cNvPr id="12" name="AutoShape 9"/>
          <p:cNvSpPr>
            <a:spLocks noChangeArrowheads="1"/>
          </p:cNvSpPr>
          <p:nvPr/>
        </p:nvSpPr>
        <p:spPr bwMode="auto">
          <a:xfrm flipH="1">
            <a:off x="850422" y="2078135"/>
            <a:ext cx="7632774" cy="748184"/>
          </a:xfrm>
          <a:prstGeom prst="leftArrow">
            <a:avLst>
              <a:gd name="adj1" fmla="val 50000"/>
              <a:gd name="adj2" fmla="val 92466"/>
            </a:avLst>
          </a:prstGeom>
          <a:solidFill>
            <a:srgbClr val="00B8FF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ru-RU" sz="1400" b="0" dirty="0" smtClean="0">
                <a:solidFill>
                  <a:srgbClr val="FFFFFF"/>
                </a:solidFill>
              </a:rPr>
              <a:t>ws://host:porte</a:t>
            </a:r>
            <a:endParaRPr lang="en-US" altLang="ru-RU" sz="1400" b="0" dirty="0">
              <a:solidFill>
                <a:srgbClr val="FFFFFF"/>
              </a:solidFill>
            </a:endParaRP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971600" y="5359500"/>
            <a:ext cx="7390418" cy="505431"/>
          </a:xfrm>
          <a:prstGeom prst="leftArrow">
            <a:avLst>
              <a:gd name="adj1" fmla="val 50000"/>
              <a:gd name="adj2" fmla="val 50065"/>
            </a:avLst>
          </a:prstGeom>
          <a:solidFill>
            <a:srgbClr val="FF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buClrTx/>
            </a:pPr>
            <a:r>
              <a:rPr lang="en-US" altLang="ru-RU" sz="1400" b="0" dirty="0">
                <a:solidFill>
                  <a:srgbClr val="FFFFFF"/>
                </a:solidFill>
              </a:rPr>
              <a:t>Or error code in case of failure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1539976" y="5864931"/>
            <a:ext cx="6106847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buClrTx/>
            </a:pPr>
            <a:r>
              <a:rPr lang="en-US" altLang="ru-RU" sz="1100" b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400 </a:t>
            </a:r>
            <a:r>
              <a:rPr lang="en-US" altLang="ru-RU" sz="11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– Bad </a:t>
            </a:r>
            <a:r>
              <a:rPr lang="en-US" altLang="ru-RU" sz="1100" b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Request 		</a:t>
            </a:r>
            <a:r>
              <a:rPr lang="en-US" altLang="ru-RU" sz="11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           403 </a:t>
            </a:r>
            <a:r>
              <a:rPr lang="en-US" altLang="ru-RU" sz="1100" b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– Forbidden </a:t>
            </a:r>
            <a:endParaRPr lang="en-US" altLang="ru-RU" sz="1100" b="0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4" charset="0"/>
            </a:endParaRPr>
          </a:p>
          <a:p>
            <a:pPr>
              <a:buClrTx/>
            </a:pPr>
            <a:r>
              <a:rPr lang="en-US" altLang="ru-RU" sz="11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401 – Unauthorized			404 </a:t>
            </a:r>
            <a:r>
              <a:rPr lang="en-US" altLang="ru-RU" sz="1100" b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– Not Found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74864" y="1271422"/>
            <a:ext cx="70070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WS </a:t>
            </a:r>
            <a:r>
              <a:rPr lang="ru-RU" dirty="0" err="1" smtClean="0"/>
              <a:t>providing</a:t>
            </a:r>
            <a:r>
              <a:rPr lang="ru-RU" dirty="0" smtClean="0"/>
              <a:t> </a:t>
            </a:r>
            <a:r>
              <a:rPr lang="en-US" dirty="0" smtClean="0"/>
              <a:t>full</a:t>
            </a:r>
            <a:r>
              <a:rPr lang="ru-RU" dirty="0" smtClean="0"/>
              <a:t>-</a:t>
            </a:r>
            <a:r>
              <a:rPr lang="ru-RU" dirty="0" err="1" smtClean="0"/>
              <a:t>duplex</a:t>
            </a:r>
            <a:r>
              <a:rPr lang="en-US" dirty="0" smtClean="0"/>
              <a:t> </a:t>
            </a:r>
            <a:r>
              <a:rPr lang="ru-RU" dirty="0" err="1" smtClean="0"/>
              <a:t>communication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One connection - Unlimited requests </a:t>
            </a:r>
            <a:r>
              <a:rPr lang="en-US" dirty="0" smtClean="0"/>
              <a:t>– Data from server without requests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078619" y="2806887"/>
            <a:ext cx="4293581" cy="24943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2258563" y="2851530"/>
            <a:ext cx="3923829" cy="541247"/>
          </a:xfrm>
          <a:prstGeom prst="leftArrow">
            <a:avLst>
              <a:gd name="adj1" fmla="val 50000"/>
              <a:gd name="adj2" fmla="val 56217"/>
            </a:avLst>
          </a:prstGeom>
          <a:solidFill>
            <a:srgbClr val="00B8FF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normAutofit fontScale="85000" lnSpcReduction="20000"/>
          </a:bodyPr>
          <a:lstStyle>
            <a:lvl1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buClrTx/>
            </a:pPr>
            <a:r>
              <a:rPr lang="en-US" altLang="ru-RU" sz="1600" b="0" dirty="0">
                <a:solidFill>
                  <a:srgbClr val="FFFFFF"/>
                </a:solidFill>
              </a:rPr>
              <a:t>JSON </a:t>
            </a:r>
            <a:r>
              <a:rPr lang="en-US" altLang="ru-RU" sz="1600" b="0" dirty="0" smtClean="0">
                <a:solidFill>
                  <a:srgbClr val="FFFFFF"/>
                </a:solidFill>
              </a:rPr>
              <a:t>data from events</a:t>
            </a:r>
            <a:endParaRPr lang="en-US" altLang="ru-RU" sz="1600" b="0" dirty="0">
              <a:solidFill>
                <a:srgbClr val="FFFFFF"/>
              </a:solidFill>
            </a:endParaRPr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2261045" y="3401628"/>
            <a:ext cx="3923829" cy="541247"/>
          </a:xfrm>
          <a:prstGeom prst="leftArrow">
            <a:avLst>
              <a:gd name="adj1" fmla="val 50000"/>
              <a:gd name="adj2" fmla="val 56217"/>
            </a:avLst>
          </a:prstGeom>
          <a:solidFill>
            <a:srgbClr val="00B8FF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normAutofit fontScale="85000" lnSpcReduction="20000"/>
          </a:bodyPr>
          <a:lstStyle>
            <a:lvl1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buClrTx/>
            </a:pPr>
            <a:r>
              <a:rPr lang="en-US" altLang="ru-RU" sz="1600" b="0" dirty="0">
                <a:solidFill>
                  <a:srgbClr val="FFFFFF"/>
                </a:solidFill>
              </a:rPr>
              <a:t>JSON </a:t>
            </a:r>
            <a:r>
              <a:rPr lang="en-US" altLang="ru-RU" sz="1600" b="0" dirty="0" smtClean="0">
                <a:solidFill>
                  <a:srgbClr val="FFFFFF"/>
                </a:solidFill>
              </a:rPr>
              <a:t>data from events</a:t>
            </a:r>
            <a:endParaRPr lang="en-US" altLang="ru-RU" sz="1600" b="0" dirty="0">
              <a:solidFill>
                <a:srgbClr val="FFFFFF"/>
              </a:solidFill>
            </a:endParaRPr>
          </a:p>
        </p:txBody>
      </p:sp>
      <p:sp>
        <p:nvSpPr>
          <p:cNvPr id="23" name="AutoShape 13"/>
          <p:cNvSpPr>
            <a:spLocks noChangeArrowheads="1"/>
          </p:cNvSpPr>
          <p:nvPr/>
        </p:nvSpPr>
        <p:spPr bwMode="auto">
          <a:xfrm flipH="1">
            <a:off x="2348562" y="3912604"/>
            <a:ext cx="3842640" cy="541247"/>
          </a:xfrm>
          <a:prstGeom prst="leftArrow">
            <a:avLst>
              <a:gd name="adj1" fmla="val 50000"/>
              <a:gd name="adj2" fmla="val 56217"/>
            </a:avLst>
          </a:prstGeom>
          <a:solidFill>
            <a:schemeClr val="accent1">
              <a:lumMod val="75000"/>
            </a:schemeClr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vert="horz" lIns="90000" tIns="46800" rIns="90000" bIns="46800">
            <a:normAutofit fontScale="85000" lnSpcReduction="20000"/>
          </a:bodyPr>
          <a:lstStyle>
            <a:lvl1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buClrTx/>
            </a:pPr>
            <a:r>
              <a:rPr lang="en-US" altLang="ru-RU" sz="1600" b="0" dirty="0" smtClean="0">
                <a:solidFill>
                  <a:srgbClr val="FFFFFF"/>
                </a:solidFill>
              </a:rPr>
              <a:t>Command or other request</a:t>
            </a:r>
            <a:endParaRPr lang="en-US" altLang="ru-RU" sz="1600" b="0" dirty="0">
              <a:solidFill>
                <a:srgbClr val="FFFFFF"/>
              </a:solidFill>
            </a:endParaRPr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>
            <a:off x="2267373" y="4367390"/>
            <a:ext cx="3923829" cy="541247"/>
          </a:xfrm>
          <a:prstGeom prst="leftArrow">
            <a:avLst>
              <a:gd name="adj1" fmla="val 50000"/>
              <a:gd name="adj2" fmla="val 56217"/>
            </a:avLst>
          </a:prstGeom>
          <a:solidFill>
            <a:srgbClr val="00B8FF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normAutofit fontScale="85000" lnSpcReduction="20000"/>
          </a:bodyPr>
          <a:lstStyle>
            <a:lvl1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buClrTx/>
            </a:pPr>
            <a:r>
              <a:rPr lang="en-US" altLang="ru-RU" sz="1600" b="0" dirty="0" smtClean="0">
                <a:solidFill>
                  <a:srgbClr val="FFFFFF"/>
                </a:solidFill>
              </a:rPr>
              <a:t>Command response</a:t>
            </a:r>
            <a:endParaRPr lang="en-US" altLang="ru-RU" sz="1600" b="0" dirty="0">
              <a:solidFill>
                <a:srgbClr val="FFFFFF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851920" y="4767550"/>
            <a:ext cx="11608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ETC…</a:t>
            </a:r>
            <a:endParaRPr lang="ru-RU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626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783" y="4079804"/>
            <a:ext cx="1271626" cy="2014466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Beam profile measurement module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11560" y="1048994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 client for managing and monitoring  injection profiles is a great example of the effectiveness of using </a:t>
            </a:r>
            <a:r>
              <a:rPr lang="en-US" b="1" dirty="0" err="1"/>
              <a:t>WebSocketDS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054" y="2077589"/>
            <a:ext cx="662534" cy="2106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054" y="2730586"/>
            <a:ext cx="681538" cy="2167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802910"/>
            <a:ext cx="6055190" cy="436184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00192" y="6080829"/>
            <a:ext cx="26363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(Профилометр автор Д. </a:t>
            </a:r>
            <a:r>
              <a:rPr lang="ru-RU" sz="1100" dirty="0" err="1" smtClean="0"/>
              <a:t>Понкин</a:t>
            </a:r>
            <a:r>
              <a:rPr lang="ru-RU" sz="1100" dirty="0" smtClean="0"/>
              <a:t>)</a:t>
            </a:r>
            <a:endParaRPr lang="ru-RU" sz="1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1788581"/>
            <a:ext cx="3054251" cy="2356451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9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251520" y="1772816"/>
            <a:ext cx="3888432" cy="4824536"/>
          </a:xfrm>
          <a:prstGeom prst="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2019110"/>
            <a:ext cx="432048" cy="4320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CLIENT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9528" y="2035283"/>
            <a:ext cx="432048" cy="4320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SERVER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2019110"/>
            <a:ext cx="432048" cy="4320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CLIENT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316416" y="2035283"/>
            <a:ext cx="432048" cy="4320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SERVER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956084" y="2204864"/>
            <a:ext cx="2319772" cy="0"/>
          </a:xfrm>
          <a:prstGeom prst="straightConnector1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10800000">
            <a:off x="956084" y="2762828"/>
            <a:ext cx="2319772" cy="0"/>
          </a:xfrm>
          <a:prstGeom prst="straightConnector1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0800000">
            <a:off x="989501" y="6318170"/>
            <a:ext cx="2319772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865668" y="3689454"/>
            <a:ext cx="25539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1 </a:t>
            </a:r>
            <a:r>
              <a:rPr lang="ru-RU" sz="2400" b="1" dirty="0" err="1">
                <a:solidFill>
                  <a:srgbClr val="FF0000"/>
                </a:solidFill>
              </a:rPr>
              <a:t>request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every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100 </a:t>
            </a:r>
            <a:r>
              <a:rPr lang="ru-RU" sz="2400" b="1" dirty="0" err="1">
                <a:solidFill>
                  <a:srgbClr val="FF0000"/>
                </a:solidFill>
              </a:rPr>
              <a:t>ms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0224" y="1867064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Do you have </a:t>
            </a:r>
          </a:p>
          <a:p>
            <a:r>
              <a:rPr lang="en-US" b="1" dirty="0" smtClean="0"/>
              <a:t>new data?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70310" y="2439363"/>
            <a:ext cx="73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No,</a:t>
            </a:r>
          </a:p>
          <a:p>
            <a:r>
              <a:rPr lang="en-US" b="1" dirty="0" smtClean="0"/>
              <a:t>Sorry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496998" y="3084146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ETC…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496997" y="3345455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ETC…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496997" y="4390023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ETC…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496997" y="472952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ETC…</a:t>
            </a:r>
            <a:endParaRPr lang="ru-RU" b="1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989503" y="5485152"/>
            <a:ext cx="2319772" cy="0"/>
          </a:xfrm>
          <a:prstGeom prst="straightConnector1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303643" y="5147352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Do you have </a:t>
            </a:r>
          </a:p>
          <a:p>
            <a:r>
              <a:rPr lang="en-US" b="1" dirty="0" smtClean="0"/>
              <a:t>new data?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377731" y="5916393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Yes. Get it</a:t>
            </a:r>
            <a:endParaRPr lang="ru-RU" b="1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 rot="10800000">
            <a:off x="5868144" y="6309786"/>
            <a:ext cx="2319772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00538" y="5593227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Hey!</a:t>
            </a:r>
          </a:p>
          <a:p>
            <a:pPr algn="ctr"/>
            <a:r>
              <a:rPr lang="en-US" b="1" dirty="0" smtClean="0"/>
              <a:t>New </a:t>
            </a:r>
            <a:r>
              <a:rPr lang="en-US" b="1" dirty="0"/>
              <a:t>data for you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83813" y="1767082"/>
            <a:ext cx="3888432" cy="4824536"/>
          </a:xfrm>
          <a:prstGeom prst="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1360411" y="1384675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HTTP (RESTDS)</a:t>
            </a:r>
            <a:endParaRPr lang="ru-RU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386587" y="1362636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WEBSOCKET (</a:t>
            </a:r>
            <a:r>
              <a:rPr lang="en-US" b="1" dirty="0"/>
              <a:t>WEBSOCKET</a:t>
            </a:r>
            <a:r>
              <a:rPr lang="en-US" b="1" dirty="0" smtClean="0"/>
              <a:t>DS)</a:t>
            </a:r>
            <a:endParaRPr lang="ru-RU" b="1" dirty="0"/>
          </a:p>
        </p:txBody>
      </p:sp>
      <p:sp>
        <p:nvSpPr>
          <p:cNvPr id="32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/>
              <a:t>Beam profile measurement module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HTTP or WebSocket?</a:t>
            </a:r>
            <a:endParaRPr lang="ru-RU" dirty="0"/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4499992" y="1867064"/>
            <a:ext cx="0" cy="4472526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 rot="16200000">
            <a:off x="2477454" y="357169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/>
              <a:t>5 </a:t>
            </a:r>
            <a:r>
              <a:rPr lang="ru-RU" sz="2800" b="1" dirty="0"/>
              <a:t>- 10 </a:t>
            </a:r>
            <a:r>
              <a:rPr lang="ru-RU" sz="2800" b="1" dirty="0" err="1"/>
              <a:t>seconds</a:t>
            </a:r>
            <a:r>
              <a:rPr lang="ru-RU" sz="2800" b="1" dirty="0"/>
              <a:t> </a:t>
            </a:r>
            <a:r>
              <a:rPr lang="ru-RU" sz="2800" b="1" dirty="0" err="1"/>
              <a:t>or</a:t>
            </a:r>
            <a:r>
              <a:rPr lang="ru-RU" sz="2800" b="1" dirty="0"/>
              <a:t> </a:t>
            </a:r>
            <a:r>
              <a:rPr lang="ru-RU" sz="2800" b="1" dirty="0" err="1"/>
              <a:t>more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52204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Web application for combining pages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NEC 2019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9572" y="1484784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&lt;iframe&gt; An </a:t>
            </a:r>
            <a:r>
              <a:rPr lang="en-US" sz="2000" dirty="0">
                <a:solidFill>
                  <a:srgbClr val="C00000"/>
                </a:solidFill>
              </a:rPr>
              <a:t>inline frame places another HTML document in a frame. 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26" y="2393774"/>
            <a:ext cx="6953769" cy="355550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2502" y="3015877"/>
            <a:ext cx="180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list</a:t>
            </a:r>
            <a:r>
              <a:rPr lang="ru-RU" sz="2400" dirty="0"/>
              <a:t> </a:t>
            </a:r>
            <a:r>
              <a:rPr lang="ru-RU" sz="2400" dirty="0" err="1"/>
              <a:t>of</a:t>
            </a:r>
            <a:r>
              <a:rPr lang="ru-RU" sz="2400" dirty="0"/>
              <a:t> </a:t>
            </a:r>
            <a:r>
              <a:rPr lang="ru-RU" sz="2400" dirty="0" err="1"/>
              <a:t>links</a:t>
            </a:r>
            <a:r>
              <a:rPr lang="ru-RU" sz="2400" dirty="0"/>
              <a:t> </a:t>
            </a:r>
            <a:r>
              <a:rPr lang="ru-RU" sz="2400" dirty="0" err="1" smtClean="0"/>
              <a:t>to</a:t>
            </a:r>
            <a:r>
              <a:rPr lang="ru-RU" sz="2400" dirty="0" smtClean="0"/>
              <a:t> </a:t>
            </a:r>
            <a:r>
              <a:rPr lang="ru-RU" sz="2400" dirty="0" err="1"/>
              <a:t>other</a:t>
            </a:r>
            <a:r>
              <a:rPr lang="ru-RU" sz="2400" dirty="0"/>
              <a:t> </a:t>
            </a:r>
            <a:r>
              <a:rPr lang="ru-RU" sz="2400" dirty="0" err="1"/>
              <a:t>pages</a:t>
            </a:r>
            <a:endParaRPr lang="ru-RU" sz="24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1115616" y="2852936"/>
            <a:ext cx="864096" cy="216024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1979712" y="2305854"/>
            <a:ext cx="720080" cy="155519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2699792" y="2060849"/>
            <a:ext cx="6192688" cy="39506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457200" y="4532982"/>
            <a:ext cx="2298861" cy="868907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9354" y="5357055"/>
            <a:ext cx="2550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/>
              <a:t>selected</a:t>
            </a:r>
            <a:r>
              <a:rPr lang="ru-RU" dirty="0"/>
              <a:t> </a:t>
            </a:r>
            <a:r>
              <a:rPr lang="ru-RU" dirty="0" err="1"/>
              <a:t>page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 smtClean="0"/>
              <a:t>tag</a:t>
            </a:r>
            <a:endParaRPr lang="en-US" dirty="0" smtClean="0"/>
          </a:p>
          <a:p>
            <a:pPr algn="ctr"/>
            <a:r>
              <a:rPr lang="en-US" b="1" dirty="0" smtClean="0"/>
              <a:t>&lt;</a:t>
            </a:r>
            <a:r>
              <a:rPr lang="en-US" b="1" dirty="0" err="1" smtClean="0"/>
              <a:t>iframe</a:t>
            </a:r>
            <a:r>
              <a:rPr lang="en-US" b="1" dirty="0" smtClean="0"/>
              <a:t>&gt;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3109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Desktop Emulation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99" y="1340768"/>
            <a:ext cx="8501615" cy="4032448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 rot="2231926">
            <a:off x="4915727" y="4742265"/>
            <a:ext cx="1296144" cy="144016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8488392">
            <a:off x="659354" y="4985220"/>
            <a:ext cx="1296144" cy="144016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2431034">
            <a:off x="601819" y="2132940"/>
            <a:ext cx="1296144" cy="144016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9322470">
            <a:off x="4743024" y="2132940"/>
            <a:ext cx="1296144" cy="144016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2231926">
            <a:off x="7602260" y="4287349"/>
            <a:ext cx="1296144" cy="144016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8488392">
            <a:off x="4947120" y="4293093"/>
            <a:ext cx="1296144" cy="144016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2431034">
            <a:off x="4797142" y="2128087"/>
            <a:ext cx="1296144" cy="144016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9322470">
            <a:off x="7603678" y="2132939"/>
            <a:ext cx="1296144" cy="144016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40505" y="5733256"/>
            <a:ext cx="816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Widgets can be moved within the page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  <a:r>
              <a:rPr lang="en-US" dirty="0"/>
              <a:t>Position is saved </a:t>
            </a:r>
            <a:r>
              <a:rPr lang="en-US" dirty="0" smtClean="0"/>
              <a:t>in local storage.</a:t>
            </a:r>
            <a:r>
              <a:rPr lang="ru-RU" dirty="0" smtClean="0"/>
              <a:t> </a:t>
            </a:r>
            <a:r>
              <a:rPr lang="en-US" dirty="0"/>
              <a:t>Widgets are set to the last position on the next loading page.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9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9188" y="281104"/>
            <a:ext cx="8229600" cy="1104106"/>
          </a:xfrm>
        </p:spPr>
        <p:txBody>
          <a:bodyPr>
            <a:normAutofit/>
          </a:bodyPr>
          <a:lstStyle/>
          <a:p>
            <a:r>
              <a:rPr lang="en-US" sz="4400" dirty="0" smtClean="0"/>
              <a:t>Injection complex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359024"/>
            <a:ext cx="4033688" cy="2601163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12976"/>
            <a:ext cx="4332488" cy="28883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83173" y="3861048"/>
            <a:ext cx="1903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LU 20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96136" y="2197940"/>
            <a:ext cx="2207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HILAC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381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Desktop Emulation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pic>
        <p:nvPicPr>
          <p:cNvPr id="8" name="2019-09-27 18-05-3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515" y="1478448"/>
            <a:ext cx="8496944" cy="477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4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Clients for PS Control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5" y="2708920"/>
            <a:ext cx="8686800" cy="318229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2132856"/>
            <a:ext cx="5299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solidFill>
                  <a:srgbClr val="C00000"/>
                </a:solidFill>
              </a:rPr>
              <a:t>table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headers</a:t>
            </a:r>
            <a:r>
              <a:rPr lang="ru-RU" sz="2400" dirty="0" smtClean="0">
                <a:solidFill>
                  <a:srgbClr val="C00000"/>
                </a:solidFill>
              </a:rPr>
              <a:t>.</a:t>
            </a:r>
            <a:r>
              <a:rPr lang="en-US" sz="2400" dirty="0" smtClean="0">
                <a:solidFill>
                  <a:srgbClr val="C00000"/>
                </a:solidFill>
              </a:rPr>
              <a:t> Names and widths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435" y="1424201"/>
            <a:ext cx="4107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This parameters are set </a:t>
            </a:r>
            <a:r>
              <a:rPr lang="en-US" b="1" dirty="0"/>
              <a:t>In JSON </a:t>
            </a:r>
            <a:r>
              <a:rPr lang="en-US" b="1" dirty="0" smtClean="0"/>
              <a:t>file: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52120" y="5013176"/>
            <a:ext cx="2845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rgbClr val="C00000"/>
                </a:solidFill>
              </a:rPr>
              <a:t>connection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status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5658888"/>
            <a:ext cx="8003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List of power supplies with used components (Inputs, outputs, buttons)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5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Clients for PS Control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04126"/>
            <a:ext cx="7450757" cy="2064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1434794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Alias of device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3545048"/>
            <a:ext cx="2800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Input with max min and step </a:t>
            </a:r>
            <a:r>
              <a:rPr lang="en-US" dirty="0">
                <a:solidFill>
                  <a:srgbClr val="C00000"/>
                </a:solidFill>
              </a:rPr>
              <a:t>set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2756" y="1157795"/>
            <a:ext cx="2356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Buttons with commands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5405" y="386821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Polarity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808" y="1211135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Output data of chosen attributes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606" y="4954938"/>
            <a:ext cx="8832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List of power supplies with used components (Inputs, outputs, buttons</a:t>
            </a:r>
            <a:r>
              <a:rPr lang="en-US" dirty="0" smtClean="0"/>
              <a:t>) is written in JSON file. Each </a:t>
            </a:r>
            <a:r>
              <a:rPr lang="en-US" smtClean="0"/>
              <a:t>components has </a:t>
            </a:r>
            <a:r>
              <a:rPr lang="en-US" dirty="0" smtClean="0"/>
              <a:t>JSON object with parameters.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32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Clients </a:t>
            </a:r>
            <a:r>
              <a:rPr lang="en-US" dirty="0"/>
              <a:t>for PS Control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11" y="1844824"/>
            <a:ext cx="8410375" cy="42600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19672" y="1271216"/>
            <a:ext cx="819455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tabs</a:t>
            </a:r>
            <a:endParaRPr lang="ru-RU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10" name="Прямая со стрелкой 9"/>
          <p:cNvCxnSpPr>
            <a:stCxn id="8" idx="1"/>
          </p:cNvCxnSpPr>
          <p:nvPr/>
        </p:nvCxnSpPr>
        <p:spPr>
          <a:xfrm flipH="1">
            <a:off x="573393" y="1502049"/>
            <a:ext cx="1046279" cy="364662"/>
          </a:xfrm>
          <a:prstGeom prst="straightConnector1">
            <a:avLst/>
          </a:prstGeom>
          <a:ln w="444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8" idx="1"/>
          </p:cNvCxnSpPr>
          <p:nvPr/>
        </p:nvCxnSpPr>
        <p:spPr>
          <a:xfrm flipH="1">
            <a:off x="1221465" y="1502049"/>
            <a:ext cx="398207" cy="364662"/>
          </a:xfrm>
          <a:prstGeom prst="straightConnector1">
            <a:avLst/>
          </a:prstGeom>
          <a:ln w="444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526706" y="1267331"/>
            <a:ext cx="309091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&lt;div&gt; with &lt;iframe&gt;</a:t>
            </a:r>
            <a:endParaRPr lang="ru-RU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2640321" y="1487428"/>
            <a:ext cx="2886386" cy="718676"/>
          </a:xfrm>
          <a:prstGeom prst="straightConnector1">
            <a:avLst/>
          </a:prstGeom>
          <a:ln w="444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4355976" y="1487428"/>
            <a:ext cx="1170730" cy="2373620"/>
          </a:xfrm>
          <a:prstGeom prst="straightConnector1">
            <a:avLst/>
          </a:prstGeom>
          <a:ln w="444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075" y="5229200"/>
            <a:ext cx="5821426" cy="790050"/>
          </a:xfrm>
          <a:prstGeom prst="rect">
            <a:avLst/>
          </a:prstGeom>
        </p:spPr>
      </p:pic>
      <p:cxnSp>
        <p:nvCxnSpPr>
          <p:cNvPr id="24" name="Прямая со стрелкой 23"/>
          <p:cNvCxnSpPr/>
          <p:nvPr/>
        </p:nvCxnSpPr>
        <p:spPr>
          <a:xfrm>
            <a:off x="5526707" y="1483543"/>
            <a:ext cx="1020648" cy="3817665"/>
          </a:xfrm>
          <a:prstGeom prst="straightConnector1">
            <a:avLst/>
          </a:prstGeom>
          <a:ln w="444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30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+ Desktop </a:t>
            </a:r>
            <a:r>
              <a:rPr lang="en-US" dirty="0" smtClean="0"/>
              <a:t>applications</a:t>
            </a:r>
            <a:endParaRPr lang="ru-RU" dirty="0"/>
          </a:p>
        </p:txBody>
      </p:sp>
      <p:pic>
        <p:nvPicPr>
          <p:cNvPr id="7" name="Picture 2" descr="https://cdn-images-1.medium.com/max/1600/1*Ud0M7qimUqgLtOqAl8Ol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688" y="1544362"/>
            <a:ext cx="3240360" cy="1549522"/>
          </a:xfrm>
          <a:prstGeom prst="rect">
            <a:avLst/>
          </a:prstGeom>
          <a:noFill/>
          <a:effectLst>
            <a:glow rad="139700">
              <a:schemeClr val="bg1">
                <a:alpha val="98000"/>
              </a:schemeClr>
            </a:glow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низ 8"/>
          <p:cNvSpPr/>
          <p:nvPr/>
        </p:nvSpPr>
        <p:spPr>
          <a:xfrm rot="4766062">
            <a:off x="1984818" y="863879"/>
            <a:ext cx="775700" cy="2695919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6903315">
            <a:off x="6357296" y="850612"/>
            <a:ext cx="775700" cy="279241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66762" y="2940023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Desktop APP</a:t>
            </a:r>
            <a:endParaRPr lang="ru-RU" b="1" dirty="0"/>
          </a:p>
        </p:txBody>
      </p:sp>
      <p:pic>
        <p:nvPicPr>
          <p:cNvPr id="1026" name="Picture 2" descr="ÐÐ°ÑÑÐ¸Ð½ÐºÐ¸ Ð¿Ð¾ Ð·Ð°Ð¿ÑÐ¾ÑÑ linux mac wind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76" y="3302687"/>
            <a:ext cx="3514725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307873" y="2933355"/>
            <a:ext cx="2079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Web Application</a:t>
            </a:r>
            <a:endParaRPr lang="ru-RU" b="1" dirty="0"/>
          </a:p>
        </p:txBody>
      </p:sp>
      <p:pic>
        <p:nvPicPr>
          <p:cNvPr id="1028" name="Picture 4" descr="ÐÐ°ÑÑÐ¸Ð½ÐºÐ¸ Ð¿Ð¾ Ð·Ð°Ð¿ÑÐ¾ÑÑ Ð±ÑÐ°ÑÐ·ÐµÑÑ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48" y="3302687"/>
            <a:ext cx="2464987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3732" y="4936487"/>
            <a:ext cx="8676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008" indent="0">
              <a:buNone/>
            </a:pPr>
            <a:r>
              <a:rPr lang="en-US" dirty="0"/>
              <a:t>Another method is to </a:t>
            </a:r>
            <a:r>
              <a:rPr lang="en-US" dirty="0" smtClean="0"/>
              <a:t>write a </a:t>
            </a:r>
            <a:r>
              <a:rPr lang="en-US" dirty="0"/>
              <a:t>universal application that works as a standard desktop application, and through a </a:t>
            </a:r>
            <a:r>
              <a:rPr lang="en-US" dirty="0" smtClean="0"/>
              <a:t>browser (web application).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502920" cy="300831"/>
          </a:xfrm>
        </p:spPr>
        <p:txBody>
          <a:bodyPr/>
          <a:lstStyle/>
          <a:p>
            <a:fld id="{746FD205-8D79-439C-A802-2377436AEC8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0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730" y="332656"/>
            <a:ext cx="7930646" cy="1104106"/>
          </a:xfrm>
        </p:spPr>
        <p:txBody>
          <a:bodyPr>
            <a:normAutofit fontScale="90000"/>
          </a:bodyPr>
          <a:lstStyle/>
          <a:p>
            <a:r>
              <a:rPr lang="en-US" dirty="0"/>
              <a:t>Web </a:t>
            </a:r>
            <a:r>
              <a:rPr lang="en-US" dirty="0" smtClean="0"/>
              <a:t>application for </a:t>
            </a:r>
            <a:r>
              <a:rPr lang="en-US" dirty="0"/>
              <a:t>visualizing archived and online data</a:t>
            </a:r>
            <a:endParaRPr lang="ru-RU" dirty="0"/>
          </a:p>
        </p:txBody>
      </p:sp>
      <p:pic>
        <p:nvPicPr>
          <p:cNvPr id="5122" name="Picture 2" descr="@tango-controls-hdbp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546543"/>
            <a:ext cx="8435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Web application can work in different modes. </a:t>
            </a:r>
            <a:endParaRPr lang="en-US" sz="1600" dirty="0" smtClean="0"/>
          </a:p>
          <a:p>
            <a:endParaRPr lang="en-US" sz="1600" b="1" dirty="0"/>
          </a:p>
          <a:p>
            <a:r>
              <a:rPr lang="en-US" sz="1600" b="1" dirty="0"/>
              <a:t>Mode with settings panel. </a:t>
            </a:r>
            <a:r>
              <a:rPr lang="en-US" sz="1600" dirty="0"/>
              <a:t>The user sets the type of graph, and also sets the data source and </a:t>
            </a:r>
            <a:r>
              <a:rPr lang="en-US" sz="1600" dirty="0" smtClean="0"/>
              <a:t>data types </a:t>
            </a:r>
            <a:r>
              <a:rPr lang="ru-RU" sz="1600" dirty="0" smtClean="0"/>
              <a:t>(</a:t>
            </a:r>
            <a:r>
              <a:rPr lang="en-US" sz="1600" dirty="0"/>
              <a:t>online or archived data</a:t>
            </a:r>
            <a:r>
              <a:rPr lang="ru-RU" sz="1600" dirty="0" smtClean="0"/>
              <a:t>)</a:t>
            </a:r>
            <a:r>
              <a:rPr lang="en-US" sz="1600" dirty="0"/>
              <a:t> as well as </a:t>
            </a:r>
            <a:r>
              <a:rPr lang="en-US" sz="1600" dirty="0" smtClean="0"/>
              <a:t>common chart </a:t>
            </a:r>
            <a:r>
              <a:rPr lang="en-US" sz="1600" dirty="0"/>
              <a:t>settings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2996952"/>
            <a:ext cx="8543615" cy="3215738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730" y="332656"/>
            <a:ext cx="7930646" cy="1104106"/>
          </a:xfrm>
        </p:spPr>
        <p:txBody>
          <a:bodyPr>
            <a:normAutofit fontScale="90000"/>
          </a:bodyPr>
          <a:lstStyle/>
          <a:p>
            <a:r>
              <a:rPr lang="en-US" dirty="0"/>
              <a:t>Web application for visualizing archived and online data</a:t>
            </a:r>
            <a:endParaRPr lang="ru-RU" dirty="0"/>
          </a:p>
        </p:txBody>
      </p:sp>
      <p:pic>
        <p:nvPicPr>
          <p:cNvPr id="5122" name="Picture 2" descr="@tango-controls-hdbp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26531"/>
            <a:ext cx="8172400" cy="3349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928" y="1649313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The mode of the saved charts. </a:t>
            </a:r>
            <a:endParaRPr lang="en-US" sz="1600" b="1" dirty="0" smtClean="0"/>
          </a:p>
          <a:p>
            <a:r>
              <a:rPr lang="en-US" sz="1600" dirty="0" smtClean="0"/>
              <a:t>All </a:t>
            </a:r>
            <a:r>
              <a:rPr lang="en-US" sz="1600" dirty="0"/>
              <a:t>settings for the type of charts and data source are contained in the URL (GET parameters) or are stored in the database</a:t>
            </a:r>
            <a:endParaRPr lang="ru-RU" sz="16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Овал 8"/>
          <p:cNvSpPr/>
          <p:nvPr/>
        </p:nvSpPr>
        <p:spPr>
          <a:xfrm>
            <a:off x="3923928" y="2636912"/>
            <a:ext cx="1224136" cy="432048"/>
          </a:xfrm>
          <a:prstGeom prst="ellipse">
            <a:avLst/>
          </a:prstGeom>
          <a:solidFill>
            <a:schemeClr val="accent1">
              <a:alpha val="3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059832" y="5638480"/>
            <a:ext cx="2880320" cy="598831"/>
          </a:xfrm>
          <a:prstGeom prst="ellipse">
            <a:avLst/>
          </a:prstGeom>
          <a:solidFill>
            <a:schemeClr val="accent1">
              <a:alpha val="3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5076056" y="2480310"/>
            <a:ext cx="576064" cy="246221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37825" y="2289140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Title</a:t>
            </a:r>
            <a:endParaRPr lang="ru-RU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364088" y="6178880"/>
            <a:ext cx="1152128" cy="143064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01921" y="6130773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Aliases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462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Web application for visualizing archived and online </a:t>
            </a:r>
            <a:r>
              <a:rPr lang="en-US" sz="2800" dirty="0" smtClean="0"/>
              <a:t>data. URL mode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8356" y="3989178"/>
            <a:ext cx="8507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 this mode, all settings are contained in the </a:t>
            </a:r>
            <a:r>
              <a:rPr lang="en-US" sz="2400" dirty="0" smtClean="0"/>
              <a:t>URL. </a:t>
            </a:r>
            <a:r>
              <a:rPr lang="en-US" sz="2400" dirty="0"/>
              <a:t>This, for example, eliminates the need to write individual clients for different data sources.</a:t>
            </a:r>
            <a:r>
              <a:rPr lang="ru-RU" sz="2400" dirty="0" smtClean="0"/>
              <a:t> </a:t>
            </a:r>
            <a:r>
              <a:rPr lang="en-US" sz="2400" dirty="0" smtClean="0"/>
              <a:t>Charts </a:t>
            </a:r>
            <a:r>
              <a:rPr lang="en-US" sz="2400" dirty="0"/>
              <a:t>can be inserted into any </a:t>
            </a:r>
            <a:r>
              <a:rPr lang="en-US" sz="2400" dirty="0" smtClean="0"/>
              <a:t>webpages </a:t>
            </a:r>
            <a:r>
              <a:rPr lang="en-US" sz="2400" dirty="0"/>
              <a:t>using the </a:t>
            </a:r>
            <a:r>
              <a:rPr lang="en-US" sz="2400" b="1" i="1" dirty="0" smtClean="0"/>
              <a:t>&lt;</a:t>
            </a:r>
            <a:r>
              <a:rPr lang="en-US" sz="2400" b="1" i="1" dirty="0"/>
              <a:t>iframe&gt;</a:t>
            </a:r>
            <a:r>
              <a:rPr lang="en-US" sz="2400" dirty="0"/>
              <a:t> tag</a:t>
            </a:r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329380" y="1805498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50000"/>
                  </a:schemeClr>
                </a:solidFill>
              </a:rPr>
              <a:t>List of displayed attributes</a:t>
            </a:r>
            <a:endParaRPr lang="ru-RU" sz="1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9380" y="2255455"/>
            <a:ext cx="2549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50000"/>
                  </a:schemeClr>
                </a:solidFill>
              </a:rPr>
              <a:t>Displayed </a:t>
            </a:r>
            <a:r>
              <a:rPr lang="en-US" sz="1400" b="1" dirty="0" smtClean="0">
                <a:solidFill>
                  <a:schemeClr val="accent4">
                    <a:lumMod val="50000"/>
                  </a:schemeClr>
                </a:solidFill>
              </a:rPr>
              <a:t>attribute names</a:t>
            </a:r>
            <a:endParaRPr lang="ru-RU" sz="1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1774" y="2776450"/>
            <a:ext cx="2671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50000"/>
                  </a:schemeClr>
                </a:solidFill>
              </a:rPr>
              <a:t>The minimum settings of the general form</a:t>
            </a:r>
            <a:endParaRPr lang="ru-RU" sz="1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178510"/>
            <a:ext cx="3704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C00000"/>
                </a:solidFill>
              </a:rPr>
              <a:t>svconf</a:t>
            </a:r>
            <a:r>
              <a:rPr lang="ru-RU" sz="2400" b="1" i="1" dirty="0" smtClean="0">
                <a:solidFill>
                  <a:srgbClr val="C00000"/>
                </a:solidFill>
              </a:rPr>
              <a:t>=</a:t>
            </a:r>
            <a:r>
              <a:rPr lang="en-US" sz="2400" b="1" dirty="0"/>
              <a:t>BASE64(JSON</a:t>
            </a:r>
            <a:r>
              <a:rPr lang="en-US" sz="2400" b="1" dirty="0" smtClean="0"/>
              <a:t>)</a:t>
            </a:r>
            <a:endParaRPr lang="ru-RU" sz="2400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1805498"/>
            <a:ext cx="1512168" cy="1494172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15997" y="2121067"/>
            <a:ext cx="13360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JSON configuration contains</a:t>
            </a:r>
            <a:endParaRPr lang="ru-RU" sz="1400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563888" y="2409342"/>
            <a:ext cx="216024" cy="0"/>
          </a:xfrm>
          <a:prstGeom prst="line">
            <a:avLst/>
          </a:prstGeom>
          <a:ln w="920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endCxn id="13" idx="1"/>
          </p:cNvCxnSpPr>
          <p:nvPr/>
        </p:nvCxnSpPr>
        <p:spPr>
          <a:xfrm>
            <a:off x="5292080" y="1958930"/>
            <a:ext cx="1037300" cy="457"/>
          </a:xfrm>
          <a:prstGeom prst="line">
            <a:avLst/>
          </a:prstGeom>
          <a:ln w="920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284099" y="2409342"/>
            <a:ext cx="1037300" cy="457"/>
          </a:xfrm>
          <a:prstGeom prst="line">
            <a:avLst/>
          </a:prstGeom>
          <a:ln w="920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292080" y="3007482"/>
            <a:ext cx="1037300" cy="457"/>
          </a:xfrm>
          <a:prstGeom prst="line">
            <a:avLst/>
          </a:prstGeom>
          <a:ln w="920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1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0929" y="2204864"/>
            <a:ext cx="6683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Thanks for attention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3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трелка вправо 33"/>
          <p:cNvSpPr/>
          <p:nvPr/>
        </p:nvSpPr>
        <p:spPr>
          <a:xfrm rot="5400000">
            <a:off x="3451594" y="3504458"/>
            <a:ext cx="1449128" cy="2591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94" y="3811012"/>
            <a:ext cx="590518" cy="814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843" y="1678315"/>
            <a:ext cx="612389" cy="11431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221" y="4548880"/>
            <a:ext cx="612389" cy="11431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63603" y="2021064"/>
            <a:ext cx="3545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This </a:t>
            </a:r>
            <a:r>
              <a:rPr lang="en-US" sz="1350" dirty="0"/>
              <a:t>server has several </a:t>
            </a:r>
            <a:r>
              <a:rPr lang="en-US" sz="1350" dirty="0" smtClean="0"/>
              <a:t>IP:</a:t>
            </a:r>
          </a:p>
          <a:p>
            <a:endParaRPr lang="en-US" sz="1350" dirty="0"/>
          </a:p>
          <a:p>
            <a:r>
              <a:rPr lang="en-US" sz="1350" b="1" dirty="0" smtClean="0"/>
              <a:t>External</a:t>
            </a:r>
            <a:r>
              <a:rPr lang="en-US" sz="1350" dirty="0" smtClean="0"/>
              <a:t> </a:t>
            </a:r>
            <a:r>
              <a:rPr lang="ru-RU" sz="1350" dirty="0" smtClean="0"/>
              <a:t>(</a:t>
            </a:r>
            <a:r>
              <a:rPr lang="en-US" sz="1350" dirty="0" err="1"/>
              <a:t>eg</a:t>
            </a:r>
            <a:r>
              <a:rPr lang="en-US" sz="1350" dirty="0"/>
              <a:t> 159.93.0.0</a:t>
            </a:r>
            <a:r>
              <a:rPr lang="ru-RU" sz="1350" dirty="0"/>
              <a:t>/16)</a:t>
            </a:r>
            <a:endParaRPr lang="en-US" sz="1350" dirty="0"/>
          </a:p>
          <a:p>
            <a:r>
              <a:rPr lang="en-US" sz="1350" b="1" dirty="0" smtClean="0"/>
              <a:t>Internal</a:t>
            </a:r>
            <a:r>
              <a:rPr lang="ru-RU" sz="1350" dirty="0" smtClean="0"/>
              <a:t> </a:t>
            </a:r>
            <a:r>
              <a:rPr lang="ru-RU" sz="1350" dirty="0"/>
              <a:t>(</a:t>
            </a:r>
            <a:r>
              <a:rPr lang="en-US" sz="1350" dirty="0" err="1"/>
              <a:t>eg</a:t>
            </a:r>
            <a:r>
              <a:rPr lang="en-US" sz="1350" dirty="0"/>
              <a:t> </a:t>
            </a:r>
            <a:r>
              <a:rPr lang="ru-RU" sz="1350" dirty="0"/>
              <a:t>172.16.0.0/12)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63603" y="1340768"/>
            <a:ext cx="36644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A </a:t>
            </a:r>
            <a:r>
              <a:rPr lang="en-US" sz="1350" dirty="0"/>
              <a:t>managed application is running on this server</a:t>
            </a:r>
            <a:endParaRPr lang="ru-RU" sz="1350" dirty="0"/>
          </a:p>
        </p:txBody>
      </p:sp>
      <p:sp>
        <p:nvSpPr>
          <p:cNvPr id="13" name="TextBox 12"/>
          <p:cNvSpPr txBox="1"/>
          <p:nvPr/>
        </p:nvSpPr>
        <p:spPr>
          <a:xfrm>
            <a:off x="4559543" y="4501497"/>
            <a:ext cx="384254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This server has only an internal local IP</a:t>
            </a:r>
            <a:r>
              <a:rPr lang="en-US" sz="1350" dirty="0" smtClean="0"/>
              <a:t>. (</a:t>
            </a:r>
            <a:r>
              <a:rPr lang="en-US" sz="1350" dirty="0" err="1" smtClean="0"/>
              <a:t>eg</a:t>
            </a:r>
            <a:r>
              <a:rPr lang="en-US" sz="1350" dirty="0" smtClean="0"/>
              <a:t> </a:t>
            </a:r>
            <a:r>
              <a:rPr lang="ru-RU" sz="1350" dirty="0"/>
              <a:t>172.16.0.0/12</a:t>
            </a:r>
            <a:r>
              <a:rPr lang="en-US" sz="1350" dirty="0" smtClean="0"/>
              <a:t>) </a:t>
            </a:r>
            <a:r>
              <a:rPr lang="en-US" sz="1350" dirty="0"/>
              <a:t>The </a:t>
            </a:r>
            <a:r>
              <a:rPr lang="en-US" sz="1350" dirty="0" smtClean="0"/>
              <a:t>application (</a:t>
            </a:r>
            <a:r>
              <a:rPr lang="en-US" sz="1350" dirty="0" err="1" smtClean="0"/>
              <a:t>AuthDS</a:t>
            </a:r>
            <a:r>
              <a:rPr lang="en-US" sz="1350" dirty="0" smtClean="0"/>
              <a:t>) </a:t>
            </a:r>
            <a:r>
              <a:rPr lang="en-US" sz="1350" dirty="0"/>
              <a:t>is located on this server.</a:t>
            </a:r>
            <a:endParaRPr lang="ru-RU" sz="1350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945223" y="4422010"/>
            <a:ext cx="4414264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Стрелка вправо 17"/>
          <p:cNvSpPr/>
          <p:nvPr/>
        </p:nvSpPr>
        <p:spPr>
          <a:xfrm rot="658513">
            <a:off x="1183885" y="4802097"/>
            <a:ext cx="2684457" cy="253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" name="Стрелка вправо 18"/>
          <p:cNvSpPr/>
          <p:nvPr/>
        </p:nvSpPr>
        <p:spPr>
          <a:xfrm rot="11453523">
            <a:off x="1258034" y="4575113"/>
            <a:ext cx="2684455" cy="253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0" name="TextBox 19"/>
          <p:cNvSpPr txBox="1"/>
          <p:nvPr/>
        </p:nvSpPr>
        <p:spPr>
          <a:xfrm>
            <a:off x="384378" y="5013155"/>
            <a:ext cx="24767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“nonce” request with login</a:t>
            </a:r>
            <a:endParaRPr lang="ru-RU" sz="1350" dirty="0"/>
          </a:p>
        </p:txBody>
      </p:sp>
      <p:sp>
        <p:nvSpPr>
          <p:cNvPr id="22" name="Стрелка вправо 21"/>
          <p:cNvSpPr/>
          <p:nvPr/>
        </p:nvSpPr>
        <p:spPr>
          <a:xfrm rot="20185846">
            <a:off x="1182140" y="3250548"/>
            <a:ext cx="2684457" cy="253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3" name="Стрелка вправо 22"/>
          <p:cNvSpPr/>
          <p:nvPr/>
        </p:nvSpPr>
        <p:spPr>
          <a:xfrm rot="9380856">
            <a:off x="1102764" y="3010548"/>
            <a:ext cx="2684457" cy="253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4" name="Выгнутая влево стрелка 23"/>
          <p:cNvSpPr/>
          <p:nvPr/>
        </p:nvSpPr>
        <p:spPr>
          <a:xfrm>
            <a:off x="4584274" y="5341497"/>
            <a:ext cx="496091" cy="91834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257639" y="4750079"/>
            <a:ext cx="273850" cy="346267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408492" y="4452340"/>
            <a:ext cx="273850" cy="346267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693175" y="5572494"/>
            <a:ext cx="273850" cy="346267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30104" y="6008471"/>
            <a:ext cx="2445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Temporary storage</a:t>
            </a:r>
            <a:endParaRPr lang="ru-RU" sz="135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805245" y="4281471"/>
            <a:ext cx="250781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 smtClean="0"/>
              <a:t>Getting </a:t>
            </a:r>
            <a:r>
              <a:rPr lang="ru-RU" sz="1350" dirty="0" smtClean="0"/>
              <a:t>«</a:t>
            </a:r>
            <a:r>
              <a:rPr lang="en-US" sz="1350" dirty="0" smtClean="0"/>
              <a:t>salt</a:t>
            </a:r>
            <a:r>
              <a:rPr lang="ru-RU" sz="1350" dirty="0" smtClean="0"/>
              <a:t>» </a:t>
            </a:r>
            <a:r>
              <a:rPr lang="ru-RU" sz="1350" dirty="0"/>
              <a:t>(</a:t>
            </a:r>
            <a:r>
              <a:rPr lang="en-US" sz="1350" dirty="0"/>
              <a:t>nonce</a:t>
            </a:r>
            <a:r>
              <a:rPr lang="ru-RU" sz="1350" dirty="0"/>
              <a:t>)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306140" y="3423710"/>
            <a:ext cx="273850" cy="346267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714605" y="3760079"/>
            <a:ext cx="263867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MD5(“nonce” + “password”)</a:t>
            </a:r>
            <a:endParaRPr lang="ru-RU" sz="1350" dirty="0"/>
          </a:p>
        </p:txBody>
      </p:sp>
      <p:sp>
        <p:nvSpPr>
          <p:cNvPr id="35" name="Стрелка вправо 34"/>
          <p:cNvSpPr/>
          <p:nvPr/>
        </p:nvSpPr>
        <p:spPr>
          <a:xfrm rot="16200000">
            <a:off x="6551945" y="3517720"/>
            <a:ext cx="1449128" cy="259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6" name="Прямоугольник 35"/>
          <p:cNvSpPr/>
          <p:nvPr/>
        </p:nvSpPr>
        <p:spPr>
          <a:xfrm>
            <a:off x="4244716" y="3039370"/>
            <a:ext cx="273850" cy="346267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5</a:t>
            </a: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866004" y="3011523"/>
            <a:ext cx="273850" cy="346267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6</a:t>
            </a: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43238" y="3323919"/>
            <a:ext cx="10602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checking</a:t>
            </a:r>
            <a:endParaRPr lang="ru-RU" sz="1350" dirty="0"/>
          </a:p>
        </p:txBody>
      </p:sp>
      <p:sp>
        <p:nvSpPr>
          <p:cNvPr id="39" name="TextBox 38"/>
          <p:cNvSpPr txBox="1"/>
          <p:nvPr/>
        </p:nvSpPr>
        <p:spPr>
          <a:xfrm>
            <a:off x="5885563" y="3299862"/>
            <a:ext cx="1590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confirmation</a:t>
            </a:r>
            <a:endParaRPr lang="ru-RU" sz="1350" dirty="0"/>
          </a:p>
        </p:txBody>
      </p:sp>
      <p:sp>
        <p:nvSpPr>
          <p:cNvPr id="40" name="Умножение 39"/>
          <p:cNvSpPr/>
          <p:nvPr/>
        </p:nvSpPr>
        <p:spPr>
          <a:xfrm>
            <a:off x="7000194" y="5038791"/>
            <a:ext cx="875376" cy="98346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2" name="Прямоугольник 41"/>
          <p:cNvSpPr/>
          <p:nvPr/>
        </p:nvSpPr>
        <p:spPr>
          <a:xfrm>
            <a:off x="6847798" y="5044098"/>
            <a:ext cx="273850" cy="346267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2063777" y="2821470"/>
            <a:ext cx="273850" cy="346267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152355" y="5318578"/>
            <a:ext cx="10426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Removal of "salt"</a:t>
            </a:r>
            <a:endParaRPr lang="ru-RU" sz="1350" dirty="0"/>
          </a:p>
        </p:txBody>
      </p:sp>
      <p:sp>
        <p:nvSpPr>
          <p:cNvPr id="45" name="TextBox 44"/>
          <p:cNvSpPr txBox="1"/>
          <p:nvPr/>
        </p:nvSpPr>
        <p:spPr>
          <a:xfrm>
            <a:off x="1191096" y="2867655"/>
            <a:ext cx="11150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response</a:t>
            </a:r>
            <a:endParaRPr lang="ru-RU" sz="1350" dirty="0"/>
          </a:p>
        </p:txBody>
      </p:sp>
      <p:sp>
        <p:nvSpPr>
          <p:cNvPr id="41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Protection</a:t>
            </a:r>
            <a:r>
              <a:rPr lang="ru-RU" sz="2800" dirty="0" smtClean="0"/>
              <a:t>. </a:t>
            </a:r>
            <a:r>
              <a:rPr lang="en-US" sz="2800" dirty="0" smtClean="0"/>
              <a:t>2-step authentication</a:t>
            </a:r>
            <a:endParaRPr lang="ru-RU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34731" y="1206624"/>
            <a:ext cx="3341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One of the security methods used is </a:t>
            </a:r>
            <a:r>
              <a:rPr lang="en-US" dirty="0" smtClean="0">
                <a:solidFill>
                  <a:srgbClr val="002060"/>
                </a:solidFill>
              </a:rPr>
              <a:t>2-step </a:t>
            </a:r>
            <a:r>
              <a:rPr lang="en-US" dirty="0">
                <a:solidFill>
                  <a:srgbClr val="002060"/>
                </a:solidFill>
              </a:rPr>
              <a:t>authentication.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6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 equipment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3731413"/>
            <a:ext cx="748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Includes</a:t>
            </a:r>
            <a:r>
              <a:rPr lang="ru-RU" dirty="0" smtClean="0"/>
              <a:t>: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CPU </a:t>
            </a:r>
            <a:r>
              <a:rPr lang="ru-RU" dirty="0" err="1"/>
              <a:t>Intel</a:t>
            </a:r>
            <a:r>
              <a:rPr lang="ru-RU" dirty="0"/>
              <a:t>® </a:t>
            </a:r>
            <a:r>
              <a:rPr lang="ru-RU" dirty="0" err="1"/>
              <a:t>Xeon</a:t>
            </a:r>
            <a:r>
              <a:rPr lang="ru-RU" dirty="0"/>
              <a:t> E5-2640v4 </a:t>
            </a:r>
            <a:r>
              <a:rPr lang="ru-RU" dirty="0" smtClean="0"/>
              <a:t>2.40GHz,25M,8.00GT/s </a:t>
            </a:r>
            <a:r>
              <a:rPr lang="ru-RU" dirty="0"/>
              <a:t>10-Cores</a:t>
            </a:r>
            <a:r>
              <a:rPr lang="ru-RU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Memory modules DDR4-2400MHz 8GB</a:t>
            </a:r>
            <a:r>
              <a:rPr lang="ru-RU" dirty="0" smtClean="0"/>
              <a:t> (8</a:t>
            </a:r>
            <a:r>
              <a:rPr lang="en-US" dirty="0"/>
              <a:t>pcs</a:t>
            </a:r>
            <a:r>
              <a:rPr lang="ru-RU" dirty="0" smtClean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HDD SAS </a:t>
            </a:r>
            <a:r>
              <a:rPr lang="en-US" dirty="0"/>
              <a:t>3,5" Seagate Enterprise </a:t>
            </a:r>
            <a:r>
              <a:rPr lang="en-US" dirty="0" smtClean="0"/>
              <a:t>600GB</a:t>
            </a:r>
            <a:r>
              <a:rPr lang="ru-RU" dirty="0" smtClean="0"/>
              <a:t> (8</a:t>
            </a:r>
            <a:r>
              <a:rPr lang="en-US" dirty="0"/>
              <a:t>pcs</a:t>
            </a:r>
            <a:r>
              <a:rPr lang="ru-RU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2-port controller Ethernet </a:t>
            </a:r>
            <a:r>
              <a:rPr lang="en-US" dirty="0" smtClean="0"/>
              <a:t>1GbE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2-port controller Ethernet </a:t>
            </a:r>
            <a:r>
              <a:rPr lang="en-US" dirty="0" smtClean="0"/>
              <a:t>10GbE</a:t>
            </a:r>
            <a:endParaRPr lang="ru-RU" dirty="0"/>
          </a:p>
        </p:txBody>
      </p:sp>
      <p:pic>
        <p:nvPicPr>
          <p:cNvPr id="1026" name="Picture 2" descr="https://www.supermicro.com/a_images/products/superserver/2U/SYS-6027TR-D71QR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1230781"/>
            <a:ext cx="3108404" cy="264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" y="1483911"/>
            <a:ext cx="4742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SuperServer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 6028TR-D72R</a:t>
            </a:r>
            <a:endParaRPr lang="en-US" sz="2800" b="1" i="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6806" y="233488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Two </a:t>
            </a:r>
            <a:r>
              <a:rPr lang="en-US" b="1" dirty="0">
                <a:solidFill>
                  <a:srgbClr val="FF0000"/>
                </a:solidFill>
              </a:rPr>
              <a:t>hot-pluggable</a:t>
            </a:r>
            <a:r>
              <a:rPr lang="en-US" b="1" dirty="0"/>
              <a:t> systems (nodes) in a 2U form factor.</a:t>
            </a:r>
            <a:endParaRPr lang="en-US" b="1" dirty="0" smtClean="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6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System layout</a:t>
            </a:r>
            <a:endParaRPr lang="ru-RU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800219" y="4807239"/>
            <a:ext cx="7775697" cy="11177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822177" y="3158385"/>
            <a:ext cx="7775697" cy="11177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800219" y="1509531"/>
            <a:ext cx="7775697" cy="11177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72" name="Двойная стрелка вверх/вниз 71"/>
          <p:cNvSpPr/>
          <p:nvPr/>
        </p:nvSpPr>
        <p:spPr>
          <a:xfrm>
            <a:off x="1278897" y="2233596"/>
            <a:ext cx="587507" cy="14301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AutoShape 48"/>
          <p:cNvSpPr>
            <a:spLocks noChangeArrowheads="1"/>
          </p:cNvSpPr>
          <p:nvPr/>
        </p:nvSpPr>
        <p:spPr bwMode="auto">
          <a:xfrm>
            <a:off x="6493110" y="3526175"/>
            <a:ext cx="750800" cy="436118"/>
          </a:xfrm>
          <a:prstGeom prst="flowChartMagneticDisk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7" name="AutoShape 49"/>
          <p:cNvSpPr>
            <a:spLocks noChangeArrowheads="1"/>
          </p:cNvSpPr>
          <p:nvPr/>
        </p:nvSpPr>
        <p:spPr bwMode="auto">
          <a:xfrm>
            <a:off x="6081253" y="3376364"/>
            <a:ext cx="283198" cy="123590"/>
          </a:xfrm>
          <a:prstGeom prst="rightArrow">
            <a:avLst>
              <a:gd name="adj1" fmla="val 50000"/>
              <a:gd name="adj2" fmla="val 5909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8" name="Rectangle 51"/>
          <p:cNvSpPr>
            <a:spLocks noChangeArrowheads="1"/>
          </p:cNvSpPr>
          <p:nvPr/>
        </p:nvSpPr>
        <p:spPr bwMode="auto">
          <a:xfrm>
            <a:off x="4749273" y="3892916"/>
            <a:ext cx="1270834" cy="324583"/>
          </a:xfrm>
          <a:prstGeom prst="rect">
            <a:avLst/>
          </a:prstGeom>
          <a:solidFill>
            <a:srgbClr val="EAF1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Archiving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79" name="Rectangle 54"/>
          <p:cNvSpPr>
            <a:spLocks noChangeArrowheads="1"/>
          </p:cNvSpPr>
          <p:nvPr/>
        </p:nvSpPr>
        <p:spPr bwMode="auto">
          <a:xfrm>
            <a:off x="4749273" y="3574612"/>
            <a:ext cx="1270834" cy="324583"/>
          </a:xfrm>
          <a:prstGeom prst="rect">
            <a:avLst/>
          </a:prstGeom>
          <a:solidFill>
            <a:srgbClr val="EAF1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Tango DB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54"/>
          <p:cNvSpPr>
            <a:spLocks noChangeArrowheads="1"/>
          </p:cNvSpPr>
          <p:nvPr/>
        </p:nvSpPr>
        <p:spPr bwMode="auto">
          <a:xfrm>
            <a:off x="4748684" y="3256308"/>
            <a:ext cx="1271423" cy="324583"/>
          </a:xfrm>
          <a:prstGeom prst="rect">
            <a:avLst/>
          </a:prstGeom>
          <a:solidFill>
            <a:srgbClr val="EAF1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CS services</a:t>
            </a:r>
          </a:p>
        </p:txBody>
      </p:sp>
      <p:sp>
        <p:nvSpPr>
          <p:cNvPr id="86" name="Text Box 61"/>
          <p:cNvSpPr txBox="1">
            <a:spLocks noChangeArrowheads="1"/>
          </p:cNvSpPr>
          <p:nvPr/>
        </p:nvSpPr>
        <p:spPr bwMode="auto">
          <a:xfrm>
            <a:off x="6479545" y="4025109"/>
            <a:ext cx="828805" cy="1692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cs typeface="Arial" pitchFamily="34" charset="0"/>
              </a:rPr>
              <a:t>     Storage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AutoShape 49"/>
          <p:cNvSpPr>
            <a:spLocks noChangeArrowheads="1"/>
          </p:cNvSpPr>
          <p:nvPr/>
        </p:nvSpPr>
        <p:spPr bwMode="auto">
          <a:xfrm>
            <a:off x="6083722" y="3703714"/>
            <a:ext cx="283198" cy="123590"/>
          </a:xfrm>
          <a:prstGeom prst="rightArrow">
            <a:avLst>
              <a:gd name="adj1" fmla="val 50000"/>
              <a:gd name="adj2" fmla="val 5909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0" name="AutoShape 49"/>
          <p:cNvSpPr>
            <a:spLocks noChangeArrowheads="1"/>
          </p:cNvSpPr>
          <p:nvPr/>
        </p:nvSpPr>
        <p:spPr bwMode="auto">
          <a:xfrm>
            <a:off x="6083722" y="4000708"/>
            <a:ext cx="283198" cy="123590"/>
          </a:xfrm>
          <a:prstGeom prst="rightArrow">
            <a:avLst>
              <a:gd name="adj1" fmla="val 50000"/>
              <a:gd name="adj2" fmla="val 5909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1" name="Picture 4" descr="https://upload.wikimedia.org/wikipedia/commons/thumb/b/b3/TANGO_controls_logo.png/800px-TANGO_controls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57" y="2718521"/>
            <a:ext cx="1194371" cy="37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Двойная стрелка вверх/вниз 94"/>
          <p:cNvSpPr/>
          <p:nvPr/>
        </p:nvSpPr>
        <p:spPr>
          <a:xfrm>
            <a:off x="7659006" y="2204013"/>
            <a:ext cx="587507" cy="14301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6" name="Picture 4" descr="https://upload.wikimedia.org/wikipedia/commons/thumb/b/b3/TANGO_controls_logo.png/800px-TANGO_controls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966" y="2688938"/>
            <a:ext cx="1194371" cy="37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Двойная стрелка вверх/вниз 96"/>
          <p:cNvSpPr/>
          <p:nvPr/>
        </p:nvSpPr>
        <p:spPr>
          <a:xfrm>
            <a:off x="1278897" y="3846304"/>
            <a:ext cx="587507" cy="14301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8" name="Picture 4" descr="https://upload.wikimedia.org/wikipedia/commons/thumb/b/b3/TANGO_controls_logo.png/800px-TANGO_controls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57" y="4331229"/>
            <a:ext cx="1194371" cy="37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Двойная стрелка вверх/вниз 98"/>
          <p:cNvSpPr/>
          <p:nvPr/>
        </p:nvSpPr>
        <p:spPr>
          <a:xfrm>
            <a:off x="7646785" y="3902920"/>
            <a:ext cx="587507" cy="14301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0" name="Picture 4" descr="https://upload.wikimedia.org/wikipedia/commons/thumb/b/b3/TANGO_controls_logo.png/800px-TANGO_controls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745" y="4387845"/>
            <a:ext cx="1194371" cy="37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197153" y="4682190"/>
            <a:ext cx="492443" cy="141481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000" b="1" dirty="0" smtClean="0"/>
              <a:t>Equipment</a:t>
            </a:r>
            <a:endParaRPr lang="ru-RU" sz="2000" b="1" dirty="0"/>
          </a:p>
        </p:txBody>
      </p:sp>
      <p:sp>
        <p:nvSpPr>
          <p:cNvPr id="108" name="TextBox 107"/>
          <p:cNvSpPr txBox="1"/>
          <p:nvPr/>
        </p:nvSpPr>
        <p:spPr>
          <a:xfrm>
            <a:off x="13385" y="3117300"/>
            <a:ext cx="800219" cy="100283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000" b="1" dirty="0" smtClean="0"/>
              <a:t>Service</a:t>
            </a:r>
          </a:p>
          <a:p>
            <a:r>
              <a:rPr lang="en-US" sz="2000" b="1" dirty="0" smtClean="0"/>
              <a:t>layer</a:t>
            </a:r>
            <a:endParaRPr lang="ru-RU" sz="2000" b="1" dirty="0"/>
          </a:p>
        </p:txBody>
      </p:sp>
      <p:sp>
        <p:nvSpPr>
          <p:cNvPr id="109" name="TextBox 108"/>
          <p:cNvSpPr txBox="1"/>
          <p:nvPr/>
        </p:nvSpPr>
        <p:spPr>
          <a:xfrm>
            <a:off x="0" y="1774500"/>
            <a:ext cx="800219" cy="8088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000" b="1" dirty="0" smtClean="0"/>
              <a:t>Client</a:t>
            </a:r>
          </a:p>
          <a:p>
            <a:r>
              <a:rPr lang="en-US" sz="2000" b="1" dirty="0" smtClean="0"/>
              <a:t>layer</a:t>
            </a:r>
            <a:endParaRPr lang="ru-RU" sz="2000" b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2323124" y="2603366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WebSocket</a:t>
            </a:r>
            <a:endParaRPr lang="ru-RU" sz="1400" b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2356787" y="2842658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REST (HTTP)</a:t>
            </a:r>
            <a:endParaRPr lang="ru-RU" sz="14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6049118" y="2624111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TANGO </a:t>
            </a:r>
          </a:p>
          <a:p>
            <a:r>
              <a:rPr lang="en-US" sz="1400" b="1" dirty="0" smtClean="0"/>
              <a:t>protocol</a:t>
            </a:r>
            <a:endParaRPr lang="ru-RU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91863" y="1594934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Web Application</a:t>
            </a:r>
          </a:p>
          <a:p>
            <a:r>
              <a:rPr lang="en-US" sz="1400" b="1" dirty="0" smtClean="0"/>
              <a:t>Desktop Application</a:t>
            </a:r>
            <a:endParaRPr lang="ru-RU" sz="1400" b="1" dirty="0"/>
          </a:p>
        </p:txBody>
      </p:sp>
      <p:pic>
        <p:nvPicPr>
          <p:cNvPr id="33" name="Picture 4" descr="Картинки по запросу pyq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225" y="2075932"/>
            <a:ext cx="366776" cy="3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Картинки по запросу q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53" y="1971794"/>
            <a:ext cx="569373" cy="56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opt-1140175.ssl.1c-bitrix-cdn.ru/upload/resize_cache/iblock/b2c/340_340_140cd750bba9870f18aada2478b24840a/b2ccb534298cf75255ef92e679d3cce6.jpg?1478888083290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54" y="4878984"/>
            <a:ext cx="1365119" cy="99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ceatec.com/2013/cms/files/product/pub/product_image_A_862_1377580890_1521c375a1c4eb0216960b263030f9c1571dc682d7a6d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950" y="4845572"/>
            <a:ext cx="1638025" cy="97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caen.it/documents/Ecommerce/550/1224_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967" y="4878734"/>
            <a:ext cx="1407264" cy="97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59931" y="5046725"/>
            <a:ext cx="11400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PXI, </a:t>
            </a:r>
            <a:r>
              <a:rPr lang="en-US" dirty="0" smtClean="0"/>
              <a:t>VME</a:t>
            </a:r>
          </a:p>
          <a:p>
            <a:r>
              <a:rPr lang="en-US" dirty="0" smtClean="0"/>
              <a:t>PS …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3484566" y="4375635"/>
            <a:ext cx="286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MODBUS, TCP/IP SOCKET … </a:t>
            </a:r>
            <a:r>
              <a:rPr lang="en-US" sz="1400" b="1" dirty="0" err="1" smtClean="0"/>
              <a:t>etc</a:t>
            </a:r>
            <a:endParaRPr lang="ru-RU" sz="1400" b="1" dirty="0"/>
          </a:p>
        </p:txBody>
      </p:sp>
      <p:pic>
        <p:nvPicPr>
          <p:cNvPr id="1038" name="Picture 14" descr="https://www.emu.ru/sites/default/files/styles/thumbnail/public/field/image/virtmachines_0.png?itok=77nmKom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050" y="3314374"/>
            <a:ext cx="1537804" cy="86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AutoShape 49"/>
          <p:cNvSpPr>
            <a:spLocks noChangeArrowheads="1"/>
          </p:cNvSpPr>
          <p:nvPr/>
        </p:nvSpPr>
        <p:spPr bwMode="auto">
          <a:xfrm>
            <a:off x="4027743" y="3499954"/>
            <a:ext cx="620490" cy="471972"/>
          </a:xfrm>
          <a:prstGeom prst="rightArrow">
            <a:avLst>
              <a:gd name="adj1" fmla="val 50000"/>
              <a:gd name="adj2" fmla="val 5909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 descr="ÐÐ°ÑÑÐ¸Ð½ÐºÐ¸ Ð¿Ð¾ Ð·Ð°Ð¿ÑÐ¾ÑÑ taurus tan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421" y="1589579"/>
            <a:ext cx="1512075" cy="90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ÐÐ°ÑÑÐ¸Ð½ÐºÐ¸ Ð¿Ð¾ Ð·Ð°Ð¿ÑÐ¾ÑÑ pytan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299" y="1567092"/>
            <a:ext cx="888033" cy="49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&amp;Kcy;&amp;acy;&amp;rcy;&amp;tcy;&amp;icy;&amp;ncy;&amp;kcy;&amp;icy; &amp;pcy;&amp;ocy; &amp;zcy;&amp;acy;&amp;pcy;&amp;rcy;&amp;ocy;&amp;scy;&amp;ucy; extj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341" y="1603296"/>
            <a:ext cx="491026" cy="31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https://blog.holistics.io/content/images/2017/10/angtovu@2x-8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91"/>
          <a:stretch/>
        </p:blipFill>
        <p:spPr bwMode="auto">
          <a:xfrm>
            <a:off x="2881695" y="1523340"/>
            <a:ext cx="392312" cy="48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8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TANGO Device Server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484784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 Tango device server is the process </a:t>
            </a:r>
            <a:r>
              <a:rPr lang="en-US" sz="2000" b="1" dirty="0" smtClean="0"/>
              <a:t>where the </a:t>
            </a:r>
            <a:r>
              <a:rPr lang="en-US" sz="2000" b="1" dirty="0"/>
              <a:t>Tango class(</a:t>
            </a:r>
            <a:r>
              <a:rPr lang="en-US" sz="2000" b="1" dirty="0" err="1"/>
              <a:t>es</a:t>
            </a:r>
            <a:r>
              <a:rPr lang="en-US" sz="2000" b="1" dirty="0"/>
              <a:t>) are running.</a:t>
            </a:r>
            <a:endParaRPr lang="ru-RU" sz="2000" b="1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942181" y="2383383"/>
            <a:ext cx="6858000" cy="3581400"/>
            <a:chOff x="1143000" y="2514600"/>
            <a:chExt cx="6858000" cy="3581400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1752600" y="3352800"/>
              <a:ext cx="2514600" cy="19050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981200" y="3962400"/>
              <a:ext cx="914400" cy="914400"/>
            </a:xfrm>
            <a:prstGeom prst="ellips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3200400" y="3962400"/>
              <a:ext cx="914400" cy="914400"/>
            </a:xfrm>
            <a:prstGeom prst="ellips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057400" y="3429000"/>
              <a:ext cx="192246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0000"/>
                  </a:solidFill>
                </a:rPr>
                <a:t>Tango device class A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419600" y="3352800"/>
              <a:ext cx="2971800" cy="19050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4779963" y="3429000"/>
              <a:ext cx="226853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0000"/>
                  </a:solidFill>
                </a:rPr>
                <a:t>Tango device class B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6400800" y="4191000"/>
              <a:ext cx="879475" cy="402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sz="1000" b="1" dirty="0">
                  <a:solidFill>
                    <a:srgbClr val="000000"/>
                  </a:solidFill>
                </a:rPr>
                <a:t>Device</a:t>
              </a:r>
            </a:p>
            <a:p>
              <a:pPr eaLnBrk="1" hangingPunct="1"/>
              <a:r>
                <a:rPr lang="en-US" sz="1000" b="1" dirty="0">
                  <a:solidFill>
                    <a:srgbClr val="000000"/>
                  </a:solidFill>
                </a:rPr>
                <a:t>id4/mot/3</a:t>
              </a: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4572000" y="4114800"/>
              <a:ext cx="838200" cy="762000"/>
            </a:xfrm>
            <a:prstGeom prst="ellips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6400800" y="4114800"/>
              <a:ext cx="838200" cy="762000"/>
            </a:xfrm>
            <a:prstGeom prst="ellips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5486400" y="4114800"/>
              <a:ext cx="838200" cy="762000"/>
            </a:xfrm>
            <a:prstGeom prst="ellips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Oval 19"/>
            <p:cNvSpPr>
              <a:spLocks noChangeArrowheads="1"/>
            </p:cNvSpPr>
            <p:nvPr/>
          </p:nvSpPr>
          <p:spPr bwMode="auto">
            <a:xfrm>
              <a:off x="1143000" y="2514600"/>
              <a:ext cx="6858000" cy="3581400"/>
            </a:xfrm>
            <a:prstGeom prst="ellips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3048000" y="2667000"/>
              <a:ext cx="2951163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0000"/>
                  </a:solidFill>
                </a:rPr>
                <a:t>A Tango device server</a:t>
              </a:r>
            </a:p>
          </p:txBody>
        </p:sp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2057400" y="4191000"/>
              <a:ext cx="838200" cy="402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sz="1000" b="1" dirty="0">
                  <a:solidFill>
                    <a:srgbClr val="000000"/>
                  </a:solidFill>
                </a:rPr>
                <a:t>Device</a:t>
              </a:r>
            </a:p>
            <a:p>
              <a:pPr eaLnBrk="1" hangingPunct="1"/>
              <a:r>
                <a:rPr lang="en-US" sz="1000" b="1" dirty="0" err="1">
                  <a:solidFill>
                    <a:srgbClr val="000000"/>
                  </a:solidFill>
                </a:rPr>
                <a:t>sr</a:t>
              </a:r>
              <a:r>
                <a:rPr lang="en-US" sz="1000" b="1" dirty="0">
                  <a:solidFill>
                    <a:srgbClr val="000000"/>
                  </a:solidFill>
                </a:rPr>
                <a:t>/v-</a:t>
              </a:r>
              <a:r>
                <a:rPr lang="en-US" sz="1000" b="1" dirty="0" err="1">
                  <a:solidFill>
                    <a:srgbClr val="000000"/>
                  </a:solidFill>
                </a:rPr>
                <a:t>ip</a:t>
              </a:r>
              <a:r>
                <a:rPr lang="en-US" sz="1000" b="1" dirty="0">
                  <a:solidFill>
                    <a:srgbClr val="000000"/>
                  </a:solidFill>
                </a:rPr>
                <a:t>/1</a:t>
              </a:r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3276600" y="4191000"/>
              <a:ext cx="838200" cy="402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sz="1000" b="1" dirty="0">
                  <a:solidFill>
                    <a:srgbClr val="000000"/>
                  </a:solidFill>
                </a:rPr>
                <a:t>Device</a:t>
              </a:r>
            </a:p>
            <a:p>
              <a:pPr eaLnBrk="1" hangingPunct="1"/>
              <a:r>
                <a:rPr lang="en-US" sz="1000" b="1" dirty="0" err="1">
                  <a:solidFill>
                    <a:srgbClr val="000000"/>
                  </a:solidFill>
                </a:rPr>
                <a:t>sr</a:t>
              </a:r>
              <a:r>
                <a:rPr lang="en-US" sz="1000" b="1" dirty="0">
                  <a:solidFill>
                    <a:srgbClr val="000000"/>
                  </a:solidFill>
                </a:rPr>
                <a:t>/v-</a:t>
              </a:r>
              <a:r>
                <a:rPr lang="en-US" sz="1000" b="1" dirty="0" err="1">
                  <a:solidFill>
                    <a:srgbClr val="000000"/>
                  </a:solidFill>
                </a:rPr>
                <a:t>ip</a:t>
              </a:r>
              <a:r>
                <a:rPr lang="en-US" sz="1000" b="1" dirty="0">
                  <a:solidFill>
                    <a:srgbClr val="000000"/>
                  </a:solidFill>
                </a:rPr>
                <a:t>/2</a:t>
              </a: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5486400" y="4191000"/>
              <a:ext cx="879475" cy="402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sz="1000" b="1">
                  <a:solidFill>
                    <a:srgbClr val="000000"/>
                  </a:solidFill>
                </a:rPr>
                <a:t>Device</a:t>
              </a:r>
            </a:p>
            <a:p>
              <a:pPr eaLnBrk="1" hangingPunct="1"/>
              <a:r>
                <a:rPr lang="en-US" sz="1000" b="1">
                  <a:solidFill>
                    <a:srgbClr val="000000"/>
                  </a:solidFill>
                </a:rPr>
                <a:t>id4/mot/1</a:t>
              </a:r>
            </a:p>
          </p:txBody>
        </p: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4572000" y="4191000"/>
              <a:ext cx="879475" cy="402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sz="1000" b="1">
                  <a:solidFill>
                    <a:srgbClr val="000000"/>
                  </a:solidFill>
                </a:rPr>
                <a:t>Device</a:t>
              </a:r>
            </a:p>
            <a:p>
              <a:pPr eaLnBrk="1" hangingPunct="1"/>
              <a:r>
                <a:rPr lang="en-US" sz="1000" b="1">
                  <a:solidFill>
                    <a:srgbClr val="000000"/>
                  </a:solidFill>
                </a:rPr>
                <a:t>id4/mot/1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0546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TANGO </a:t>
            </a:r>
            <a:r>
              <a:rPr lang="en-US" sz="4400" dirty="0" smtClean="0"/>
              <a:t>devices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830519" y="2423089"/>
            <a:ext cx="7353300" cy="317500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solidFill>
                <a:srgbClr val="DDDDDD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811719" y="2423089"/>
            <a:ext cx="253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TANGO Software Bus</a:t>
            </a:r>
          </a:p>
        </p:txBody>
      </p: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1897323" y="3032678"/>
            <a:ext cx="1600201" cy="609599"/>
            <a:chOff x="2237" y="3054"/>
            <a:chExt cx="672" cy="282"/>
          </a:xfrm>
        </p:grpSpPr>
        <p:sp>
          <p:nvSpPr>
            <p:cNvPr id="50" name="Rectangle 7"/>
            <p:cNvSpPr>
              <a:spLocks noChangeArrowheads="1"/>
            </p:cNvSpPr>
            <p:nvPr/>
          </p:nvSpPr>
          <p:spPr bwMode="auto">
            <a:xfrm>
              <a:off x="2237" y="3173"/>
              <a:ext cx="666" cy="16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>
                  <a:solidFill>
                    <a:schemeClr val="bg2"/>
                  </a:solidFill>
                </a:rPr>
                <a:t>  </a:t>
              </a:r>
            </a:p>
          </p:txBody>
        </p:sp>
        <p:sp>
          <p:nvSpPr>
            <p:cNvPr id="51" name="Rectangle 8"/>
            <p:cNvSpPr>
              <a:spLocks noChangeArrowheads="1"/>
            </p:cNvSpPr>
            <p:nvPr/>
          </p:nvSpPr>
          <p:spPr bwMode="auto">
            <a:xfrm>
              <a:off x="2237" y="3054"/>
              <a:ext cx="672" cy="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i="1">
                <a:latin typeface="Arial" charset="0"/>
              </a:endParaRPr>
            </a:p>
          </p:txBody>
        </p:sp>
      </p:grp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125919" y="2727889"/>
            <a:ext cx="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4335719" y="1584889"/>
            <a:ext cx="1143000" cy="6096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Client</a:t>
            </a: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906719" y="3870889"/>
            <a:ext cx="3657600" cy="76200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solidFill>
                <a:srgbClr val="DDDDDD"/>
              </a:solidFill>
            </a:endParaRPr>
          </a:p>
        </p:txBody>
      </p:sp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2735523" y="4175678"/>
            <a:ext cx="533401" cy="609599"/>
            <a:chOff x="2237" y="3054"/>
            <a:chExt cx="672" cy="282"/>
          </a:xfrm>
        </p:grpSpPr>
        <p:sp>
          <p:nvSpPr>
            <p:cNvPr id="48" name="Rectangle 7"/>
            <p:cNvSpPr>
              <a:spLocks noChangeArrowheads="1"/>
            </p:cNvSpPr>
            <p:nvPr/>
          </p:nvSpPr>
          <p:spPr bwMode="auto">
            <a:xfrm>
              <a:off x="2237" y="3173"/>
              <a:ext cx="666" cy="16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>
                  <a:solidFill>
                    <a:schemeClr val="bg2"/>
                  </a:solidFill>
                </a:rPr>
                <a:t>  </a:t>
              </a:r>
            </a:p>
          </p:txBody>
        </p:sp>
        <p:sp>
          <p:nvSpPr>
            <p:cNvPr id="49" name="Rectangle 8"/>
            <p:cNvSpPr>
              <a:spLocks noChangeArrowheads="1"/>
            </p:cNvSpPr>
            <p:nvPr/>
          </p:nvSpPr>
          <p:spPr bwMode="auto">
            <a:xfrm>
              <a:off x="2237" y="3054"/>
              <a:ext cx="672" cy="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i="1">
                <a:latin typeface="Arial" charset="0"/>
              </a:endParaRPr>
            </a:p>
          </p:txBody>
        </p:sp>
      </p:grpSp>
      <p:grpSp>
        <p:nvGrpSpPr>
          <p:cNvPr id="15" name="Group 6"/>
          <p:cNvGrpSpPr>
            <a:grpSpLocks/>
          </p:cNvGrpSpPr>
          <p:nvPr/>
        </p:nvGrpSpPr>
        <p:grpSpPr bwMode="auto">
          <a:xfrm>
            <a:off x="1973523" y="4175678"/>
            <a:ext cx="533401" cy="609599"/>
            <a:chOff x="2237" y="3054"/>
            <a:chExt cx="672" cy="282"/>
          </a:xfrm>
        </p:grpSpPr>
        <p:sp>
          <p:nvSpPr>
            <p:cNvPr id="46" name="Rectangle 7"/>
            <p:cNvSpPr>
              <a:spLocks noChangeArrowheads="1"/>
            </p:cNvSpPr>
            <p:nvPr/>
          </p:nvSpPr>
          <p:spPr bwMode="auto">
            <a:xfrm>
              <a:off x="2237" y="3173"/>
              <a:ext cx="666" cy="16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>
                  <a:solidFill>
                    <a:schemeClr val="bg2"/>
                  </a:solidFill>
                </a:rPr>
                <a:t>  </a:t>
              </a:r>
            </a:p>
          </p:txBody>
        </p:sp>
        <p:sp>
          <p:nvSpPr>
            <p:cNvPr id="47" name="Rectangle 8"/>
            <p:cNvSpPr>
              <a:spLocks noChangeArrowheads="1"/>
            </p:cNvSpPr>
            <p:nvPr/>
          </p:nvSpPr>
          <p:spPr bwMode="auto">
            <a:xfrm>
              <a:off x="2237" y="3054"/>
              <a:ext cx="672" cy="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i="1">
                <a:latin typeface="Arial" charset="0"/>
              </a:endParaRPr>
            </a:p>
          </p:txBody>
        </p:sp>
      </p:grpSp>
      <p:grpSp>
        <p:nvGrpSpPr>
          <p:cNvPr id="16" name="Group 6"/>
          <p:cNvGrpSpPr>
            <a:grpSpLocks/>
          </p:cNvGrpSpPr>
          <p:nvPr/>
        </p:nvGrpSpPr>
        <p:grpSpPr bwMode="auto">
          <a:xfrm>
            <a:off x="1059123" y="4175678"/>
            <a:ext cx="533401" cy="609599"/>
            <a:chOff x="2237" y="3054"/>
            <a:chExt cx="672" cy="282"/>
          </a:xfrm>
        </p:grpSpPr>
        <p:sp>
          <p:nvSpPr>
            <p:cNvPr id="44" name="Rectangle 7"/>
            <p:cNvSpPr>
              <a:spLocks noChangeArrowheads="1"/>
            </p:cNvSpPr>
            <p:nvPr/>
          </p:nvSpPr>
          <p:spPr bwMode="auto">
            <a:xfrm>
              <a:off x="2237" y="3173"/>
              <a:ext cx="666" cy="16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>
                  <a:solidFill>
                    <a:schemeClr val="bg2"/>
                  </a:solidFill>
                </a:rPr>
                <a:t>  </a:t>
              </a:r>
            </a:p>
          </p:txBody>
        </p:sp>
        <p:sp>
          <p:nvSpPr>
            <p:cNvPr id="45" name="Rectangle 8"/>
            <p:cNvSpPr>
              <a:spLocks noChangeArrowheads="1"/>
            </p:cNvSpPr>
            <p:nvPr/>
          </p:nvSpPr>
          <p:spPr bwMode="auto">
            <a:xfrm>
              <a:off x="2237" y="3054"/>
              <a:ext cx="672" cy="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i="1">
                <a:latin typeface="Arial" charset="0"/>
              </a:endParaRPr>
            </a:p>
          </p:txBody>
        </p:sp>
      </p:grpSp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3573723" y="4175678"/>
            <a:ext cx="533401" cy="609599"/>
            <a:chOff x="2237" y="3054"/>
            <a:chExt cx="672" cy="282"/>
          </a:xfrm>
        </p:grpSpPr>
        <p:sp>
          <p:nvSpPr>
            <p:cNvPr id="42" name="Rectangle 7"/>
            <p:cNvSpPr>
              <a:spLocks noChangeArrowheads="1"/>
            </p:cNvSpPr>
            <p:nvPr/>
          </p:nvSpPr>
          <p:spPr bwMode="auto">
            <a:xfrm>
              <a:off x="2237" y="3173"/>
              <a:ext cx="666" cy="16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>
                  <a:solidFill>
                    <a:schemeClr val="bg2"/>
                  </a:solidFill>
                </a:rPr>
                <a:t>  </a:t>
              </a:r>
            </a:p>
          </p:txBody>
        </p:sp>
        <p:sp>
          <p:nvSpPr>
            <p:cNvPr id="43" name="Rectangle 8"/>
            <p:cNvSpPr>
              <a:spLocks noChangeArrowheads="1"/>
            </p:cNvSpPr>
            <p:nvPr/>
          </p:nvSpPr>
          <p:spPr bwMode="auto">
            <a:xfrm>
              <a:off x="2237" y="3054"/>
              <a:ext cx="672" cy="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i="1">
                <a:latin typeface="Arial" charset="0"/>
              </a:endParaRPr>
            </a:p>
          </p:txBody>
        </p:sp>
      </p:grp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2125919" y="4937689"/>
            <a:ext cx="2514600" cy="76200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solidFill>
                <a:srgbClr val="DDDDDD"/>
              </a:solidFill>
            </a:endParaRPr>
          </a:p>
        </p:txBody>
      </p:sp>
      <p:grpSp>
        <p:nvGrpSpPr>
          <p:cNvPr id="19" name="Group 6"/>
          <p:cNvGrpSpPr>
            <a:grpSpLocks/>
          </p:cNvGrpSpPr>
          <p:nvPr/>
        </p:nvGrpSpPr>
        <p:grpSpPr bwMode="auto">
          <a:xfrm>
            <a:off x="3040323" y="5166278"/>
            <a:ext cx="533401" cy="609599"/>
            <a:chOff x="2237" y="3054"/>
            <a:chExt cx="672" cy="282"/>
          </a:xfrm>
        </p:grpSpPr>
        <p:sp>
          <p:nvSpPr>
            <p:cNvPr id="40" name="Rectangle 7"/>
            <p:cNvSpPr>
              <a:spLocks noChangeArrowheads="1"/>
            </p:cNvSpPr>
            <p:nvPr/>
          </p:nvSpPr>
          <p:spPr bwMode="auto">
            <a:xfrm>
              <a:off x="2237" y="3173"/>
              <a:ext cx="666" cy="16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>
                  <a:solidFill>
                    <a:schemeClr val="bg2"/>
                  </a:solidFill>
                </a:rPr>
                <a:t>  </a:t>
              </a:r>
            </a:p>
          </p:txBody>
        </p:sp>
        <p:sp>
          <p:nvSpPr>
            <p:cNvPr id="41" name="Rectangle 8"/>
            <p:cNvSpPr>
              <a:spLocks noChangeArrowheads="1"/>
            </p:cNvSpPr>
            <p:nvPr/>
          </p:nvSpPr>
          <p:spPr bwMode="auto">
            <a:xfrm>
              <a:off x="2237" y="3054"/>
              <a:ext cx="672" cy="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i="1">
                <a:latin typeface="Arial" charset="0"/>
              </a:endParaRPr>
            </a:p>
          </p:txBody>
        </p:sp>
      </p:grpSp>
      <p:sp>
        <p:nvSpPr>
          <p:cNvPr id="20" name="TextBox 35"/>
          <p:cNvSpPr txBox="1">
            <a:spLocks noChangeArrowheads="1"/>
          </p:cNvSpPr>
          <p:nvPr/>
        </p:nvSpPr>
        <p:spPr bwMode="auto">
          <a:xfrm>
            <a:off x="3573719" y="3261289"/>
            <a:ext cx="3965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Macro device: e.g. Accelerator</a:t>
            </a:r>
          </a:p>
        </p:txBody>
      </p:sp>
      <p:sp>
        <p:nvSpPr>
          <p:cNvPr id="21" name="TextBox 36"/>
          <p:cNvSpPr txBox="1">
            <a:spLocks noChangeArrowheads="1"/>
          </p:cNvSpPr>
          <p:nvPr/>
        </p:nvSpPr>
        <p:spPr bwMode="auto">
          <a:xfrm>
            <a:off x="4205544" y="4251889"/>
            <a:ext cx="4071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 devices: e.g. powersupplies</a:t>
            </a:r>
          </a:p>
        </p:txBody>
      </p:sp>
      <p:sp>
        <p:nvSpPr>
          <p:cNvPr id="22" name="TextBox 37"/>
          <p:cNvSpPr txBox="1">
            <a:spLocks noChangeArrowheads="1"/>
          </p:cNvSpPr>
          <p:nvPr/>
        </p:nvSpPr>
        <p:spPr bwMode="auto">
          <a:xfrm>
            <a:off x="4344971" y="5291137"/>
            <a:ext cx="4484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 devices: e.g. ADC, </a:t>
            </a:r>
            <a:r>
              <a:rPr lang="en-US" dirty="0" err="1"/>
              <a:t>modbus</a:t>
            </a:r>
            <a:r>
              <a:rPr lang="en-US" dirty="0"/>
              <a:t>…</a:t>
            </a:r>
          </a:p>
        </p:txBody>
      </p:sp>
      <p:grpSp>
        <p:nvGrpSpPr>
          <p:cNvPr id="23" name="Group 6"/>
          <p:cNvGrpSpPr>
            <a:grpSpLocks/>
          </p:cNvGrpSpPr>
          <p:nvPr/>
        </p:nvGrpSpPr>
        <p:grpSpPr bwMode="auto">
          <a:xfrm>
            <a:off x="2354523" y="5166278"/>
            <a:ext cx="533401" cy="609599"/>
            <a:chOff x="2237" y="3054"/>
            <a:chExt cx="672" cy="282"/>
          </a:xfrm>
        </p:grpSpPr>
        <p:sp>
          <p:nvSpPr>
            <p:cNvPr id="38" name="Rectangle 7"/>
            <p:cNvSpPr>
              <a:spLocks noChangeArrowheads="1"/>
            </p:cNvSpPr>
            <p:nvPr/>
          </p:nvSpPr>
          <p:spPr bwMode="auto">
            <a:xfrm>
              <a:off x="2237" y="3173"/>
              <a:ext cx="666" cy="16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>
                  <a:solidFill>
                    <a:schemeClr val="bg2"/>
                  </a:solidFill>
                </a:rPr>
                <a:t>  </a:t>
              </a:r>
            </a:p>
          </p:txBody>
        </p:sp>
        <p:sp>
          <p:nvSpPr>
            <p:cNvPr id="39" name="Rectangle 8"/>
            <p:cNvSpPr>
              <a:spLocks noChangeArrowheads="1"/>
            </p:cNvSpPr>
            <p:nvPr/>
          </p:nvSpPr>
          <p:spPr bwMode="auto">
            <a:xfrm>
              <a:off x="2237" y="3054"/>
              <a:ext cx="672" cy="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i="1">
                <a:latin typeface="Arial" charset="0"/>
              </a:endParaRPr>
            </a:p>
          </p:txBody>
        </p:sp>
      </p:grp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3726123" y="5166278"/>
            <a:ext cx="533401" cy="609599"/>
            <a:chOff x="2237" y="3054"/>
            <a:chExt cx="672" cy="282"/>
          </a:xfrm>
        </p:grpSpPr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>
              <a:off x="2237" y="3173"/>
              <a:ext cx="666" cy="16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>
                  <a:solidFill>
                    <a:schemeClr val="bg2"/>
                  </a:solidFill>
                </a:rPr>
                <a:t>  </a:t>
              </a:r>
            </a:p>
          </p:txBody>
        </p:sp>
        <p:sp>
          <p:nvSpPr>
            <p:cNvPr id="37" name="Rectangle 8"/>
            <p:cNvSpPr>
              <a:spLocks noChangeArrowheads="1"/>
            </p:cNvSpPr>
            <p:nvPr/>
          </p:nvSpPr>
          <p:spPr bwMode="auto">
            <a:xfrm>
              <a:off x="2237" y="3054"/>
              <a:ext cx="672" cy="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i="1">
                <a:latin typeface="Arial" charset="0"/>
              </a:endParaRPr>
            </a:p>
          </p:txBody>
        </p:sp>
      </p:grpSp>
      <p:cxnSp>
        <p:nvCxnSpPr>
          <p:cNvPr id="25" name="Straight Connector 45"/>
          <p:cNvCxnSpPr>
            <a:cxnSpLocks noChangeShapeType="1"/>
            <a:stCxn id="50" idx="2"/>
            <a:endCxn id="13" idx="0"/>
          </p:cNvCxnSpPr>
          <p:nvPr/>
        </p:nvCxnSpPr>
        <p:spPr bwMode="auto">
          <a:xfrm rot="16200000" flipH="1">
            <a:off x="2598201" y="3733570"/>
            <a:ext cx="228600" cy="460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6" name="Straight Connector 50"/>
          <p:cNvCxnSpPr>
            <a:cxnSpLocks noChangeShapeType="1"/>
            <a:endCxn id="45" idx="0"/>
          </p:cNvCxnSpPr>
          <p:nvPr/>
        </p:nvCxnSpPr>
        <p:spPr bwMode="auto">
          <a:xfrm rot="5400000">
            <a:off x="1230569" y="4042339"/>
            <a:ext cx="228600" cy="381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7" name="Straight Connector 53"/>
          <p:cNvCxnSpPr>
            <a:cxnSpLocks noChangeShapeType="1"/>
          </p:cNvCxnSpPr>
          <p:nvPr/>
        </p:nvCxnSpPr>
        <p:spPr bwMode="auto">
          <a:xfrm rot="5400000">
            <a:off x="2106869" y="4042339"/>
            <a:ext cx="228600" cy="381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8" name="Straight Connector 54"/>
          <p:cNvCxnSpPr>
            <a:cxnSpLocks noChangeShapeType="1"/>
          </p:cNvCxnSpPr>
          <p:nvPr/>
        </p:nvCxnSpPr>
        <p:spPr bwMode="auto">
          <a:xfrm rot="5400000">
            <a:off x="2868869" y="4042339"/>
            <a:ext cx="228600" cy="381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9" name="Straight Connector 55"/>
          <p:cNvCxnSpPr>
            <a:cxnSpLocks noChangeShapeType="1"/>
          </p:cNvCxnSpPr>
          <p:nvPr/>
        </p:nvCxnSpPr>
        <p:spPr bwMode="auto">
          <a:xfrm rot="5400000">
            <a:off x="3707069" y="4042339"/>
            <a:ext cx="228600" cy="381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0" name="Straight Connector 56"/>
          <p:cNvCxnSpPr>
            <a:cxnSpLocks noChangeShapeType="1"/>
          </p:cNvCxnSpPr>
          <p:nvPr/>
        </p:nvCxnSpPr>
        <p:spPr bwMode="auto">
          <a:xfrm rot="16200000" flipH="1">
            <a:off x="3764219" y="4937689"/>
            <a:ext cx="381000" cy="76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1" name="Straight Connector 58"/>
          <p:cNvCxnSpPr>
            <a:cxnSpLocks noChangeShapeType="1"/>
          </p:cNvCxnSpPr>
          <p:nvPr/>
        </p:nvCxnSpPr>
        <p:spPr bwMode="auto">
          <a:xfrm rot="16200000" flipH="1">
            <a:off x="3002219" y="4861489"/>
            <a:ext cx="381000" cy="228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2" name="Straight Connector 60"/>
          <p:cNvCxnSpPr>
            <a:cxnSpLocks noChangeShapeType="1"/>
          </p:cNvCxnSpPr>
          <p:nvPr/>
        </p:nvCxnSpPr>
        <p:spPr bwMode="auto">
          <a:xfrm rot="5400000">
            <a:off x="2640269" y="5032939"/>
            <a:ext cx="228600" cy="381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33" name="Line 9"/>
          <p:cNvSpPr>
            <a:spLocks noChangeShapeType="1"/>
          </p:cNvSpPr>
          <p:nvPr/>
        </p:nvSpPr>
        <p:spPr bwMode="auto">
          <a:xfrm>
            <a:off x="4869119" y="2194489"/>
            <a:ext cx="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auto">
          <a:xfrm>
            <a:off x="5783519" y="1584889"/>
            <a:ext cx="1143000" cy="6096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Client</a:t>
            </a:r>
          </a:p>
        </p:txBody>
      </p:sp>
      <p:sp>
        <p:nvSpPr>
          <p:cNvPr id="35" name="Line 9"/>
          <p:cNvSpPr>
            <a:spLocks noChangeShapeType="1"/>
          </p:cNvSpPr>
          <p:nvPr/>
        </p:nvSpPr>
        <p:spPr bwMode="auto">
          <a:xfrm>
            <a:off x="6393119" y="2194489"/>
            <a:ext cx="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625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Each Tango device is a CORBA object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Each </a:t>
            </a:r>
            <a:r>
              <a:rPr lang="en-US" dirty="0"/>
              <a:t>Tango device supports the </a:t>
            </a:r>
            <a:r>
              <a:rPr lang="en-US" dirty="0" smtClean="0"/>
              <a:t>same network </a:t>
            </a:r>
            <a:r>
              <a:rPr lang="en-US" dirty="0"/>
              <a:t>interface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What </a:t>
            </a:r>
            <a:r>
              <a:rPr lang="en-US" dirty="0"/>
              <a:t>do we have in this interface ?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TANGO devices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786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Wingdings" panose="05000000000000000000" pitchFamily="2" charset="2"/>
              <a:buChar char="q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en-US" dirty="0"/>
              <a:t>On the network a Tango device mainly has</a:t>
            </a:r>
          </a:p>
          <a:p>
            <a:pPr marL="914400" lvl="1" indent="-457200">
              <a:buFont typeface="Wingdings" panose="05000000000000000000" pitchFamily="2" charset="2"/>
              <a:buChar char="q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en-US" b="1" dirty="0"/>
              <a:t>Command</a:t>
            </a:r>
            <a:r>
              <a:rPr lang="en-US" dirty="0"/>
              <a:t>(s): Used to implement “action” on a device (switching ON a power supply)</a:t>
            </a:r>
          </a:p>
          <a:p>
            <a:pPr marL="914400" lvl="1" indent="-457200">
              <a:buFont typeface="Wingdings" panose="05000000000000000000" pitchFamily="2" charset="2"/>
              <a:buChar char="q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en-US" b="1" dirty="0"/>
              <a:t>Attribute</a:t>
            </a:r>
            <a:r>
              <a:rPr lang="en-US" dirty="0"/>
              <a:t>(s): Used for physical values (a motor position, a temperature, a spectrum, an matrix)</a:t>
            </a:r>
          </a:p>
          <a:p>
            <a:pPr marL="457200" indent="-457200">
              <a:buFont typeface="Wingdings" panose="05000000000000000000" pitchFamily="2" charset="2"/>
              <a:buChar char="q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en-US" dirty="0"/>
              <a:t>Clients ask Tango devices to execute a command or read/write one of its attributes</a:t>
            </a:r>
          </a:p>
          <a:p>
            <a:pPr marL="457200" indent="-457200">
              <a:buFont typeface="Wingdings" panose="05000000000000000000" pitchFamily="2" charset="2"/>
              <a:buChar char="q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en-US" dirty="0"/>
              <a:t>A Tango device also has a </a:t>
            </a:r>
            <a:r>
              <a:rPr lang="en-US" b="1" dirty="0"/>
              <a:t>state </a:t>
            </a:r>
            <a:r>
              <a:rPr lang="en-US" dirty="0"/>
              <a:t>and a</a:t>
            </a:r>
            <a:r>
              <a:rPr lang="en-US" b="1" dirty="0"/>
              <a:t> status </a:t>
            </a:r>
            <a:r>
              <a:rPr lang="en-US" dirty="0"/>
              <a:t>which are available using command(s) or as attribute(s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NEC 2019</a:t>
            </a:r>
            <a:endParaRPr lang="en-US"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Commands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&amp; Attributes</a:t>
            </a:r>
          </a:p>
        </p:txBody>
      </p:sp>
    </p:spTree>
    <p:extLst>
      <p:ext uri="{BB962C8B-B14F-4D97-AF65-F5344CB8AC3E}">
        <p14:creationId xmlns:p14="http://schemas.microsoft.com/office/powerpoint/2010/main" val="2361461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POGO. </a:t>
            </a:r>
            <a:r>
              <a:rPr lang="en-GB" dirty="0"/>
              <a:t>Device Server Code Generator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NEC 2019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3352" y="1477116"/>
            <a:ext cx="3413745" cy="2001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353" y="1911380"/>
            <a:ext cx="2406032" cy="42790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844824"/>
            <a:ext cx="3261842" cy="29295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4752" y="3487002"/>
            <a:ext cx="3450364" cy="27288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85585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6B55985-99B3-41D5-912D-A6EAD4152E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Предложения по продажам (презентация)</Template>
  <TotalTime>0</TotalTime>
  <Words>1199</Words>
  <Application>Microsoft Office PowerPoint</Application>
  <PresentationFormat>Экран (4:3)</PresentationFormat>
  <Paragraphs>282</Paragraphs>
  <Slides>29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Яркая</vt:lpstr>
      <vt:lpstr>Distributed control and monitoring tools at LU-20 and HILAC complexes.</vt:lpstr>
      <vt:lpstr>Injection complex</vt:lpstr>
      <vt:lpstr>Server equipment</vt:lpstr>
      <vt:lpstr>Control System layout</vt:lpstr>
      <vt:lpstr>The TANGO Device Server</vt:lpstr>
      <vt:lpstr>TANGO devices</vt:lpstr>
      <vt:lpstr>TANGO devices</vt:lpstr>
      <vt:lpstr>Commands &amp; Attributes</vt:lpstr>
      <vt:lpstr>POGO. Device Server Code Generator</vt:lpstr>
      <vt:lpstr>POGO. Device Server Code Generator</vt:lpstr>
      <vt:lpstr>Control System. Client layer.  TANGO apps. </vt:lpstr>
      <vt:lpstr>Control System. Client Layer.  Web applications</vt:lpstr>
      <vt:lpstr>Client-Server communication</vt:lpstr>
      <vt:lpstr>RestDS</vt:lpstr>
      <vt:lpstr>WebSocketDS</vt:lpstr>
      <vt:lpstr>Beam profile measurement module  </vt:lpstr>
      <vt:lpstr>Beam profile measurement module  HTTP or WebSocket?</vt:lpstr>
      <vt:lpstr>Web application for combining pages</vt:lpstr>
      <vt:lpstr>Desktop Emulation</vt:lpstr>
      <vt:lpstr>Desktop Emulation</vt:lpstr>
      <vt:lpstr>Clients for PS Control</vt:lpstr>
      <vt:lpstr>Clients for PS Control</vt:lpstr>
      <vt:lpstr>Clients for PS Control</vt:lpstr>
      <vt:lpstr>Web + Desktop applications</vt:lpstr>
      <vt:lpstr>Web application for visualizing archived and online data</vt:lpstr>
      <vt:lpstr>Web application for visualizing archived and online data</vt:lpstr>
      <vt:lpstr>Web application for visualizing archived and online data. URL mode</vt:lpstr>
      <vt:lpstr>Презентация PowerPoint</vt:lpstr>
      <vt:lpstr>Protection. 2-step authentication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2019-03-23T13:18:33Z</dcterms:created>
  <dcterms:modified xsi:type="dcterms:W3CDTF">2019-09-30T12:54:16Z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TC102202139990</vt:lpwstr>
  </property>
</Properties>
</file>