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9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B8A5A-18BC-48F8-82AC-2DCCF14B3C1D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EEDA-3BD6-4842-8883-579635AC0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1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083B-64E1-4E72-A27A-687BAEFA8969}" type="datetime1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9F71-84E4-47E1-9261-ADA9C2AE65EA}" type="datetime1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6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4B2-7C44-4915-80C7-96B5FCB64CF8}" type="datetime1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7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CD2-67C1-40D6-832B-EB9AD7D29204}" type="datetime1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3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E4B-E36A-4ACA-A946-4CC04F3E71B8}" type="datetime1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5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9E60-685B-458C-A2BF-06F2D76DBC9E}" type="datetime1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2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EC04-1FFA-475D-99BE-375C644A95BF}" type="datetime1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2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A51A-85D1-4D4D-A2B8-7C3D5B554C1D}" type="datetime1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0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DCC2-96E3-4F63-883E-4DF83E5439E7}" type="datetime1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4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4E99-3EB0-4D93-9389-720B4ECEE9EA}" type="datetime1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5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3A43-3462-4C51-8135-F6AB58C41EC2}" type="datetime1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676CB-1284-4E83-AE90-30C5DB746524}" type="datetime1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3AE5-0F0D-4824-B38F-7D11EC3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A11873AFB8BA4C95BEA229C1B9C0F008@bala2015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cid:3E8778F3E10C4D04B5CE0CF75A4D04E2@bala2015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504" y="314325"/>
            <a:ext cx="11662757" cy="1240155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Modernization of neutron Fourier chopper for High-resolution Fourier diffractometer (HRFD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at the IBR-2 (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research pulsed reactor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), JINR (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Dubna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15" y="2996853"/>
            <a:ext cx="5551145" cy="3718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073" y="1554480"/>
            <a:ext cx="1148818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Dmitry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Balagurov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Anatoly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Balagurov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Ivan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Bobrikov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Svetlana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Murashkevich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Alexander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Sirotin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Tatiana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Petuhova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Nikolay Zernin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Valery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Zhuravlev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(JINR,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Dubna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Vasvari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Gyula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Szasz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Gabor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Mirrotron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Ltd, Budapest)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1106805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peration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of the Fourier chopper on the FSD spectrometer (Fourier stress diffractometer)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2018-03-20 10-39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47" y="1892126"/>
            <a:ext cx="7278929" cy="412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262753"/>
              </p:ext>
            </p:extLst>
          </p:nvPr>
        </p:nvGraphicFramePr>
        <p:xfrm>
          <a:off x="285750" y="1892125"/>
          <a:ext cx="4076700" cy="4138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4059422257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18985751"/>
                    </a:ext>
                  </a:extLst>
                </a:gridCol>
              </a:tblGrid>
              <a:tr h="686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Fourier</a:t>
                      </a:r>
                      <a:r>
                        <a:rPr lang="en-US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chopper disc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743" marR="33743" marT="33743" marB="33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Aluminium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alloy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743" marR="33743" marT="33743" marB="33743" anchor="ctr"/>
                </a:tc>
                <a:extLst>
                  <a:ext uri="{0D108BD9-81ED-4DB2-BD59-A6C34878D82A}">
                    <a16:rowId xmlns:a16="http://schemas.microsoft.com/office/drawing/2014/main" val="1973258619"/>
                  </a:ext>
                </a:extLst>
              </a:tr>
              <a:tr h="686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external diameter,</a:t>
                      </a:r>
                      <a:r>
                        <a:rPr lang="en-US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mm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743" marR="33743" marT="33743" marB="33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540</a:t>
                      </a:r>
                    </a:p>
                  </a:txBody>
                  <a:tcPr marL="33743" marR="33743" marT="33743" marB="33743" anchor="ctr"/>
                </a:tc>
                <a:extLst>
                  <a:ext uri="{0D108BD9-81ED-4DB2-BD59-A6C34878D82A}">
                    <a16:rowId xmlns:a16="http://schemas.microsoft.com/office/drawing/2014/main" val="2276361590"/>
                  </a:ext>
                </a:extLst>
              </a:tr>
              <a:tr h="686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gap width,</a:t>
                      </a:r>
                      <a:r>
                        <a:rPr lang="en-US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mm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743" marR="33743" marT="33743" marB="33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0.7</a:t>
                      </a:r>
                    </a:p>
                  </a:txBody>
                  <a:tcPr marL="33743" marR="33743" marT="33743" marB="33743" anchor="ctr"/>
                </a:tc>
                <a:extLst>
                  <a:ext uri="{0D108BD9-81ED-4DB2-BD59-A6C34878D82A}">
                    <a16:rowId xmlns:a16="http://schemas.microsoft.com/office/drawing/2014/main" val="2597373329"/>
                  </a:ext>
                </a:extLst>
              </a:tr>
              <a:tr h="686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 of slots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743" marR="33743" marT="33743" marB="33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1024</a:t>
                      </a:r>
                    </a:p>
                  </a:txBody>
                  <a:tcPr marL="33743" marR="33743" marT="33743" marB="33743" anchor="ctr"/>
                </a:tc>
                <a:extLst>
                  <a:ext uri="{0D108BD9-81ED-4DB2-BD59-A6C34878D82A}">
                    <a16:rowId xmlns:a16="http://schemas.microsoft.com/office/drawing/2014/main" val="1151335440"/>
                  </a:ext>
                </a:extLst>
              </a:tr>
              <a:tr h="686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maximum rotation speed, rpm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743" marR="33743" marT="33743" marB="33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6000 rpm</a:t>
                      </a:r>
                    </a:p>
                  </a:txBody>
                  <a:tcPr marL="33743" marR="33743" marT="33743" marB="33743" anchor="ctr"/>
                </a:tc>
                <a:extLst>
                  <a:ext uri="{0D108BD9-81ED-4DB2-BD59-A6C34878D82A}">
                    <a16:rowId xmlns:a16="http://schemas.microsoft.com/office/drawing/2014/main" val="2150762182"/>
                  </a:ext>
                </a:extLst>
              </a:tr>
              <a:tr h="7056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maximum beam modulation frequency, kHz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743" marR="33743" marT="33743" marB="33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kHz</a:t>
                      </a:r>
                    </a:p>
                  </a:txBody>
                  <a:tcPr marL="33743" marR="33743" marT="33743" marB="33743" anchor="ctr"/>
                </a:tc>
                <a:extLst>
                  <a:ext uri="{0D108BD9-81ED-4DB2-BD59-A6C34878D82A}">
                    <a16:rowId xmlns:a16="http://schemas.microsoft.com/office/drawing/2014/main" val="108681781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4" y="144078"/>
            <a:ext cx="5378162" cy="117210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Incremental optical sensor FSD spectrometer. Interpolation =1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3576673"/>
            <a:ext cx="6324079" cy="31988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41" y="144078"/>
            <a:ext cx="6329663" cy="3218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4" y="1614040"/>
            <a:ext cx="2728219" cy="28124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9075" y="4640860"/>
            <a:ext cx="53781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Tekel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TK2 561-F-1024 optical incremental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sensor.</a:t>
            </a:r>
          </a:p>
          <a:p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- The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output signals are two square-wave signals offset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by 90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° for the detection of direction (tracks 1 and 2) and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their inverse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signals.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888" y="1316182"/>
            <a:ext cx="1920828" cy="311033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68" y="91441"/>
            <a:ext cx="11758053" cy="58189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Interpolation 128 real tooth - 1024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43" y="6499490"/>
            <a:ext cx="3110046" cy="26234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Sensor GEL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208-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01024-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031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" y="796538"/>
            <a:ext cx="5753783" cy="2934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43" y="4252008"/>
            <a:ext cx="2553093" cy="2220222"/>
          </a:xfrm>
          <a:prstGeom prst="rect">
            <a:avLst/>
          </a:prstGeom>
        </p:spPr>
      </p:pic>
      <p:pic>
        <p:nvPicPr>
          <p:cNvPr id="6" name="Bild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421" y="796538"/>
            <a:ext cx="5638800" cy="43827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84421" y="5284503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Frequency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graph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strongly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increased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time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= 0.07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sec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This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how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FSD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magnetic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sensor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works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magnetic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sensors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used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FSD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HRFD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have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128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physical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poles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teeth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). A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further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bits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up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1024)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are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interpolated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electronically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inside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magnetic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sensor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7329356" y="2389319"/>
            <a:ext cx="4067251" cy="393065"/>
            <a:chOff x="3360" y="10248"/>
            <a:chExt cx="6120" cy="619"/>
          </a:xfrm>
        </p:grpSpPr>
        <p:cxnSp>
          <p:nvCxnSpPr>
            <p:cNvPr id="9" name="AutoShape 3"/>
            <p:cNvCxnSpPr>
              <a:cxnSpLocks noChangeShapeType="1"/>
            </p:cNvCxnSpPr>
            <p:nvPr/>
          </p:nvCxnSpPr>
          <p:spPr bwMode="auto">
            <a:xfrm flipH="1">
              <a:off x="3360" y="10395"/>
              <a:ext cx="12" cy="4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4"/>
            <p:cNvCxnSpPr>
              <a:cxnSpLocks noChangeShapeType="1"/>
            </p:cNvCxnSpPr>
            <p:nvPr/>
          </p:nvCxnSpPr>
          <p:spPr bwMode="auto">
            <a:xfrm>
              <a:off x="4460" y="10447"/>
              <a:ext cx="12" cy="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"/>
            <p:cNvCxnSpPr>
              <a:cxnSpLocks noChangeShapeType="1"/>
            </p:cNvCxnSpPr>
            <p:nvPr/>
          </p:nvCxnSpPr>
          <p:spPr bwMode="auto">
            <a:xfrm>
              <a:off x="5480" y="10345"/>
              <a:ext cx="0" cy="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6"/>
            <p:cNvCxnSpPr>
              <a:cxnSpLocks noChangeShapeType="1"/>
            </p:cNvCxnSpPr>
            <p:nvPr/>
          </p:nvCxnSpPr>
          <p:spPr bwMode="auto">
            <a:xfrm>
              <a:off x="6480" y="10447"/>
              <a:ext cx="11" cy="2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7"/>
            <p:cNvCxnSpPr>
              <a:cxnSpLocks noChangeShapeType="1"/>
            </p:cNvCxnSpPr>
            <p:nvPr/>
          </p:nvCxnSpPr>
          <p:spPr bwMode="auto">
            <a:xfrm>
              <a:off x="7480" y="10248"/>
              <a:ext cx="0" cy="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8"/>
            <p:cNvCxnSpPr>
              <a:cxnSpLocks noChangeShapeType="1"/>
            </p:cNvCxnSpPr>
            <p:nvPr/>
          </p:nvCxnSpPr>
          <p:spPr bwMode="auto">
            <a:xfrm>
              <a:off x="9480" y="10345"/>
              <a:ext cx="0" cy="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0"/>
            <p:cNvCxnSpPr>
              <a:cxnSpLocks noChangeShapeType="1"/>
            </p:cNvCxnSpPr>
            <p:nvPr/>
          </p:nvCxnSpPr>
          <p:spPr bwMode="auto">
            <a:xfrm>
              <a:off x="8470" y="10390"/>
              <a:ext cx="11" cy="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Прямоугольник 15"/>
          <p:cNvSpPr/>
          <p:nvPr/>
        </p:nvSpPr>
        <p:spPr>
          <a:xfrm>
            <a:off x="165167" y="3758471"/>
            <a:ext cx="5753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This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how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HRFD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magnetic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sensor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works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59" y="260589"/>
            <a:ext cx="11889613" cy="981425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Lenord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and Bauer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MiniCoder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GEL 2444T-Z2G3K-030E 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969865"/>
            <a:ext cx="5860923" cy="347076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2969865"/>
            <a:ext cx="5860924" cy="34707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2559" y="1378945"/>
            <a:ext cx="11889613" cy="72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the figure below you can see the speed graph taken from the GEL 2444 magnetic sensor as a result of radiation degradation.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-1"/>
            <a:ext cx="11844020" cy="118205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Lenord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and Bauer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MiniCoder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GEL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2444T and the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Lenord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and Bauer ZAZ 0512 with 512 teeth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1182054"/>
            <a:ext cx="11844020" cy="98012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new Fourier chopper uses a rigid connection of the encoder — the gear wheel and motor shaft, in contrast to the previous system, where the encoder and motor shaft were connected by a flexible coupling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 descr="image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19655"/>
            <a:ext cx="5915660" cy="439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5" t="15" r="-1" b="4"/>
          <a:stretch/>
        </p:blipFill>
        <p:spPr bwMode="auto">
          <a:xfrm>
            <a:off x="167640" y="2319655"/>
            <a:ext cx="5484667" cy="43903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4" y="158755"/>
            <a:ext cx="11747270" cy="129742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Evaluation 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of the temporal characteristics of 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u-RU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encoder clutch of the 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Fourier transform 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diffractometers FSD and HRVD</a:t>
            </a:r>
            <a:endParaRPr lang="ru-RU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128732"/>
              </p:ext>
            </p:extLst>
          </p:nvPr>
        </p:nvGraphicFramePr>
        <p:xfrm>
          <a:off x="181496" y="1799020"/>
          <a:ext cx="6144488" cy="2551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264">
                  <a:extLst>
                    <a:ext uri="{9D8B030D-6E8A-4147-A177-3AD203B41FA5}">
                      <a16:colId xmlns:a16="http://schemas.microsoft.com/office/drawing/2014/main" val="1745421490"/>
                    </a:ext>
                  </a:extLst>
                </a:gridCol>
                <a:gridCol w="1223741">
                  <a:extLst>
                    <a:ext uri="{9D8B030D-6E8A-4147-A177-3AD203B41FA5}">
                      <a16:colId xmlns:a16="http://schemas.microsoft.com/office/drawing/2014/main" val="1363152169"/>
                    </a:ext>
                  </a:extLst>
                </a:gridCol>
                <a:gridCol w="1312259">
                  <a:extLst>
                    <a:ext uri="{9D8B030D-6E8A-4147-A177-3AD203B41FA5}">
                      <a16:colId xmlns:a16="http://schemas.microsoft.com/office/drawing/2014/main" val="198277640"/>
                    </a:ext>
                  </a:extLst>
                </a:gridCol>
                <a:gridCol w="1299731">
                  <a:extLst>
                    <a:ext uri="{9D8B030D-6E8A-4147-A177-3AD203B41FA5}">
                      <a16:colId xmlns:a16="http://schemas.microsoft.com/office/drawing/2014/main" val="750106500"/>
                    </a:ext>
                  </a:extLst>
                </a:gridCol>
                <a:gridCol w="1324493">
                  <a:extLst>
                    <a:ext uri="{9D8B030D-6E8A-4147-A177-3AD203B41FA5}">
                      <a16:colId xmlns:a16="http://schemas.microsoft.com/office/drawing/2014/main" val="143392794"/>
                    </a:ext>
                  </a:extLst>
                </a:gridCol>
              </a:tblGrid>
              <a:tr h="850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Coupling Type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Kinematic transmission error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(±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Torsional stiffness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Nm/rad)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Allowable moment(Nm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Permissible speed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21844"/>
                  </a:ext>
                </a:extLst>
              </a:tr>
              <a:tr h="5669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SAGA GP10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970773"/>
                  </a:ext>
                </a:extLst>
              </a:tr>
              <a:tr h="5669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</a:t>
                      </a: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17-3, GmgH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16000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324822"/>
                  </a:ext>
                </a:extLst>
              </a:tr>
              <a:tr h="5669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K17-04 GmbH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16000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10524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39859"/>
              </p:ext>
            </p:extLst>
          </p:nvPr>
        </p:nvGraphicFramePr>
        <p:xfrm>
          <a:off x="181494" y="4863913"/>
          <a:ext cx="6144490" cy="1168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355">
                  <a:extLst>
                    <a:ext uri="{9D8B030D-6E8A-4147-A177-3AD203B41FA5}">
                      <a16:colId xmlns:a16="http://schemas.microsoft.com/office/drawing/2014/main" val="1471430754"/>
                    </a:ext>
                  </a:extLst>
                </a:gridCol>
                <a:gridCol w="2109460">
                  <a:extLst>
                    <a:ext uri="{9D8B030D-6E8A-4147-A177-3AD203B41FA5}">
                      <a16:colId xmlns:a16="http://schemas.microsoft.com/office/drawing/2014/main" val="185939015"/>
                    </a:ext>
                  </a:extLst>
                </a:gridCol>
                <a:gridCol w="2640675">
                  <a:extLst>
                    <a:ext uri="{9D8B030D-6E8A-4147-A177-3AD203B41FA5}">
                      <a16:colId xmlns:a16="http://schemas.microsoft.com/office/drawing/2014/main" val="3676922332"/>
                    </a:ext>
                  </a:extLst>
                </a:gridCol>
              </a:tblGrid>
              <a:tr h="389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Sensor type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Moment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Nm)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Start moment (Nm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727111"/>
                  </a:ext>
                </a:extLst>
              </a:tr>
              <a:tr h="389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Tekel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sensor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0,03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0,025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8387281"/>
                  </a:ext>
                </a:extLst>
              </a:tr>
              <a:tr h="389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Gel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sensor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0,03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0,05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7429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478384" y="1799020"/>
                <a:ext cx="5602780" cy="4917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optical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encoder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TK2-561-F-1024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with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accuracy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of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3“</a:t>
                </a: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at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speed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of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6000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rpm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was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used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on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FSD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spectrometer</a:t>
                </a:r>
                <a:endParaRPr lang="ru-RU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Coupling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±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10”</a:t>
                </a: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or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77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n/s</a:t>
                </a:r>
                <a:r>
                  <a:rPr lang="en-US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ec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6000</a:t>
                </a: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rpm</a:t>
                </a:r>
                <a:endParaRPr lang="ru-RU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DAQ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Pick-up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Binding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Accuracy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± 8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n/s</a:t>
                </a:r>
                <a:r>
                  <a:rPr lang="en-US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ec</a:t>
                </a:r>
                <a:endParaRPr lang="en-US" sz="1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 panose="02040503050406030204" pitchFamily="18" charset="0"/>
                        </a:rPr>
                        <m:t>6000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𝑟𝑝𝑚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𝑟𝑝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ru-RU" sz="1600" i="1">
                          <a:latin typeface="Cambria Math" panose="02040503050406030204" pitchFamily="18" charset="0"/>
                        </a:rPr>
                        <m:t>→1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𝑟𝑒𝑣𝑜𝑙𝑢𝑡𝑖𝑜𝑛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ru-RU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ru-RU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Then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we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calculate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error</a:t>
                </a: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TK2-561-F-1024 </a:t>
                </a: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"</m:t>
                        </m:r>
                      </m:sup>
                    </m:sSup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sup>
                            </m:s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360∗3600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ru-RU" sz="16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3.6∗3.6</m:t>
                        </m:r>
                      </m:den>
                    </m:f>
                    <m:r>
                      <a:rPr lang="ru-RU" sz="16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ru-RU" sz="1600" i="1">
                        <a:latin typeface="Cambria Math" panose="02040503050406030204" pitchFamily="18" charset="0"/>
                      </a:rPr>
                      <m:t>=23∗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ru-RU" sz="1600" i="1">
                        <a:latin typeface="Cambria Math" panose="02040503050406030204" pitchFamily="18" charset="0"/>
                      </a:rPr>
                      <m:t>=23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ec</a:t>
                </a:r>
              </a:p>
              <a:p>
                <a:endParaRPr lang="en-US" sz="1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Coupling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± 10"or 77 n/s</a:t>
                </a:r>
                <a:r>
                  <a:rPr lang="en-US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ec</a:t>
                </a:r>
                <a:endParaRPr lang="ru-RU" sz="1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chopper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disk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itself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as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well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as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electronics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also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give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its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error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in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accuracy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he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accuracy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of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magnetic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sensor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comparison</a:t>
                </a: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ru-RU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GEL 208-TN01024-H031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Sensor</a:t>
                </a:r>
                <a:endParaRPr lang="ru-RU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Incremental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deviation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0.02</a:t>
                </a: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° 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72"</a:t>
                </a:r>
                <a:endParaRPr lang="ru-RU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Stability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0.009° 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32.4"</a:t>
                </a:r>
                <a:endParaRPr lang="ru-RU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Error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limit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0.14° </a:t>
                </a:r>
                <a:r>
                  <a:rPr lang="ru-RU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ru-RU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504"</a:t>
                </a:r>
                <a:endParaRPr lang="ru-RU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84" y="1799020"/>
                <a:ext cx="5602780" cy="4917949"/>
              </a:xfrm>
              <a:prstGeom prst="rect">
                <a:avLst/>
              </a:prstGeom>
              <a:blipFill>
                <a:blip r:embed="rId2"/>
                <a:stretch>
                  <a:fillRect l="-653" t="-496" b="-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6" y="148994"/>
            <a:ext cx="5327352" cy="7321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PLC Omron CJ2M-CPU31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6" y="881150"/>
            <a:ext cx="5327352" cy="299247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4" y="3943350"/>
            <a:ext cx="5327353" cy="2801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612" y="254231"/>
            <a:ext cx="6400263" cy="4986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50657" y="5344131"/>
            <a:ext cx="6503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CJ-series Expansion Rack can be connected to the CPU Rack or </a:t>
            </a: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another CJ-series Expansion Rack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An Expansion Rack can consist of an </a:t>
            </a: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I/O Interface 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Unit, a Power Supply Unit, Basic I/O </a:t>
            </a: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Units, Special 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I/O Units, CPU Bus Units, and an End Cover.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60" y="7556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THANKS FOR YOUR ATTENTION</a:t>
            </a:r>
            <a:endParaRPr lang="en-GB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1" y="2387910"/>
            <a:ext cx="7373491" cy="41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32" y="268663"/>
            <a:ext cx="11805142" cy="540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831" y="1057965"/>
            <a:ext cx="11805143" cy="1505125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high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resolution diffractometers are one of the indispensable types of spectrometers in every advanced neutron research center. At pulsed neutron sources with short pulses (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Δt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≤ 30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based on proton accelerators with a heavy metal target, a high resolution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Δd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/d ≤ 0.003) of the time-of-flight (TOF) diffractometer is reached if the flight path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is 50 m or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longer.</a:t>
            </a:r>
            <a:endParaRPr lang="ru-RU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Объект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2" y="3171824"/>
            <a:ext cx="684950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58" y="3171825"/>
            <a:ext cx="4746417" cy="31623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55" y="89693"/>
            <a:ext cx="11586469" cy="6540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HRFD before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upgrade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596" y="5681663"/>
            <a:ext cx="6813104" cy="928687"/>
          </a:xfrm>
        </p:spPr>
        <p:txBody>
          <a:bodyPr>
            <a:no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Fourier chopper of the HRFD. Disk of the Fourier chopper, M2AA motor, and beginning of the neutron guide are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seen.</a:t>
            </a:r>
          </a:p>
          <a:p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stator is placed on the opposite side of the motor before the neutron guide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Объект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218" r="-2220" b="-415"/>
          <a:stretch>
            <a:fillRect/>
          </a:stretch>
        </p:blipFill>
        <p:spPr bwMode="auto">
          <a:xfrm>
            <a:off x="5264596" y="828675"/>
            <a:ext cx="670832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98711"/>
              </p:ext>
            </p:extLst>
          </p:nvPr>
        </p:nvGraphicFramePr>
        <p:xfrm>
          <a:off x="386455" y="828674"/>
          <a:ext cx="4790229" cy="578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9339">
                  <a:extLst>
                    <a:ext uri="{9D8B030D-6E8A-4147-A177-3AD203B41FA5}">
                      <a16:colId xmlns:a16="http://schemas.microsoft.com/office/drawing/2014/main" val="2212307483"/>
                    </a:ext>
                  </a:extLst>
                </a:gridCol>
                <a:gridCol w="1080890">
                  <a:extLst>
                    <a:ext uri="{9D8B030D-6E8A-4147-A177-3AD203B41FA5}">
                      <a16:colId xmlns:a16="http://schemas.microsoft.com/office/drawing/2014/main" val="3070568165"/>
                    </a:ext>
                  </a:extLst>
                </a:gridCol>
              </a:tblGrid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Rotor diameter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540 mm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217320"/>
                  </a:ext>
                </a:extLst>
              </a:tr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 rotation speed 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6000 rpm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413849"/>
                  </a:ext>
                </a:extLst>
              </a:tr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 of tapered slits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974939"/>
                  </a:ext>
                </a:extLst>
              </a:tr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Slit length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 mm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477984"/>
                  </a:ext>
                </a:extLst>
              </a:tr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Slit width in the middle of the length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0.703 mm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864178"/>
                  </a:ext>
                </a:extLst>
              </a:tr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Slit filling material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Gd</a:t>
                      </a:r>
                      <a:r>
                        <a:rPr lang="en-US" sz="16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</a:t>
                      </a:r>
                      <a:r>
                        <a:rPr lang="en-US" sz="16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758990"/>
                  </a:ext>
                </a:extLst>
              </a:tr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Gd</a:t>
                      </a:r>
                      <a:r>
                        <a:rPr lang="en-US" sz="16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</a:t>
                      </a:r>
                      <a:r>
                        <a:rPr lang="en-US" sz="16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layer thickness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0.8 mm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3937652"/>
                  </a:ext>
                </a:extLst>
              </a:tr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Beam: Neutron guide aperture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30x200 mm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624898"/>
                  </a:ext>
                </a:extLst>
              </a:tr>
              <a:tr h="667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distance between Fourier-chopper disk and control drive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803376"/>
                  </a:ext>
                </a:extLst>
              </a:tr>
              <a:tr h="5682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distance between control drive and DAQ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68836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47" y="107431"/>
            <a:ext cx="11780578" cy="772349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new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HRFD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Chopper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concept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3257" r="1679"/>
          <a:stretch/>
        </p:blipFill>
        <p:spPr>
          <a:xfrm>
            <a:off x="3583713" y="975231"/>
            <a:ext cx="8532087" cy="54702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054" y="942283"/>
            <a:ext cx="35675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the chopper</a:t>
            </a:r>
            <a:b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Vibration sensors: PCB 4-20mA loop powered. Acceleration and speed.</a:t>
            </a:r>
            <a:b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Temperature sensor: TC comp. PT100/3w.</a:t>
            </a:r>
            <a:b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Synchronous servo motor: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Kollmorgen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/Danaher bearing-less: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KBM-17H03-D.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320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VDC bus voltage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LTN resolver: RE-10</a:t>
            </a:r>
            <a:b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Vacuum gauge: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Thyracont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pirani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with 4-20mA output.</a:t>
            </a:r>
            <a:b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Encoder for servo and for the DAQ: L&amp;B 512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theet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wheel and 2 pcs.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readhead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 interpolation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endParaRPr lang="ru-RU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Actuator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integrated stepper motor for the movement of the stator: Haydon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Kerk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21H4AA-2.5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" y="215496"/>
            <a:ext cx="5539096" cy="3338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Disk grooves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792"/>
          <a:stretch/>
        </p:blipFill>
        <p:spPr>
          <a:xfrm>
            <a:off x="5705475" y="3321693"/>
            <a:ext cx="6322688" cy="3371472"/>
          </a:xfrm>
          <a:prstGeom prst="rect">
            <a:avLst/>
          </a:prstGeom>
        </p:spPr>
      </p:pic>
      <p:pic>
        <p:nvPicPr>
          <p:cNvPr id="5" name="Picture 2" descr="IMG_20160115_11103554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/>
          <a:stretch/>
        </p:blipFill>
        <p:spPr bwMode="auto">
          <a:xfrm>
            <a:off x="133350" y="3359794"/>
            <a:ext cx="5539096" cy="33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48802"/>
              </p:ext>
            </p:extLst>
          </p:nvPr>
        </p:nvGraphicFramePr>
        <p:xfrm>
          <a:off x="5838823" y="666269"/>
          <a:ext cx="6189340" cy="264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670">
                  <a:extLst>
                    <a:ext uri="{9D8B030D-6E8A-4147-A177-3AD203B41FA5}">
                      <a16:colId xmlns:a16="http://schemas.microsoft.com/office/drawing/2014/main" val="1190327978"/>
                    </a:ext>
                  </a:extLst>
                </a:gridCol>
                <a:gridCol w="3094670">
                  <a:extLst>
                    <a:ext uri="{9D8B030D-6E8A-4147-A177-3AD203B41FA5}">
                      <a16:colId xmlns:a16="http://schemas.microsoft.com/office/drawing/2014/main" val="3984891567"/>
                    </a:ext>
                  </a:extLst>
                </a:gridCol>
              </a:tblGrid>
              <a:tr h="3625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Gd2O3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coating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height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142278"/>
                  </a:ext>
                </a:extLst>
              </a:tr>
              <a:tr h="3625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Gd2O3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coating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thickness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0.8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79883"/>
                  </a:ext>
                </a:extLst>
              </a:tr>
              <a:tr h="3625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Gd2O3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coating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width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0.61-0.79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0821704"/>
                  </a:ext>
                </a:extLst>
              </a:tr>
              <a:tr h="36255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disc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thickness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1.6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535753"/>
                  </a:ext>
                </a:extLst>
              </a:tr>
              <a:tr h="36255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thickness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under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Gd2O3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coating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0.8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474857"/>
                  </a:ext>
                </a:extLst>
              </a:tr>
              <a:tr h="36255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bridge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thickness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middle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height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0.703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4753101"/>
                  </a:ext>
                </a:extLst>
              </a:tr>
              <a:tr h="4651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coating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0,58 g/cm3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78109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85378"/>
              </p:ext>
            </p:extLst>
          </p:nvPr>
        </p:nvGraphicFramePr>
        <p:xfrm>
          <a:off x="133348" y="666269"/>
          <a:ext cx="5539098" cy="264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549">
                  <a:extLst>
                    <a:ext uri="{9D8B030D-6E8A-4147-A177-3AD203B41FA5}">
                      <a16:colId xmlns:a16="http://schemas.microsoft.com/office/drawing/2014/main" val="710560548"/>
                    </a:ext>
                  </a:extLst>
                </a:gridCol>
                <a:gridCol w="2769549">
                  <a:extLst>
                    <a:ext uri="{9D8B030D-6E8A-4147-A177-3AD203B41FA5}">
                      <a16:colId xmlns:a16="http://schemas.microsoft.com/office/drawing/2014/main" val="1244261941"/>
                    </a:ext>
                  </a:extLst>
                </a:gridCol>
              </a:tblGrid>
              <a:tr h="354460">
                <a:tc gridSpan="2"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Disk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properties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439309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Chopper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disk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7075 T6</a:t>
                      </a:r>
                    </a:p>
                    <a:p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505198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Axis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beam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center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229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185085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Outer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diameter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540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064581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Coating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inner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edge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radius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199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610964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Coating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outer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edge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radius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259 </a:t>
                      </a:r>
                      <a:r>
                        <a:rPr lang="ru-RU" sz="1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ru-RU" sz="12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766009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71" y="258734"/>
            <a:ext cx="11129829" cy="70878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new Chopper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performance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7" y="967517"/>
            <a:ext cx="4867920" cy="4417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1" y="1073908"/>
            <a:ext cx="4735956" cy="4386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971" y="5488769"/>
            <a:ext cx="5234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fluctuations of the chopper speed signal (converted into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chopper speed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during frequency scanning in the vicinity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2500 rpm for the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old (upper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new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(lower) control systems.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6727" y="5491141"/>
            <a:ext cx="5327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Transmission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chopper for the stator step-by-step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movement. The solid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 is provided as a guide for the viewer.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52" y="255201"/>
            <a:ext cx="11931025" cy="5508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rotor casing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" y="3060699"/>
            <a:ext cx="5987815" cy="3339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40" y="3060699"/>
            <a:ext cx="5931447" cy="3339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361" y="2486600"/>
            <a:ext cx="602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Fourier Chopper upstream and downstream shells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252" y="941526"/>
            <a:ext cx="119350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two housing shells and the support is made of aluminum alloy (AlMgSi1</a:t>
            </a:r>
            <a:r>
              <a:rPr lang="en-US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Total 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width between the two </a:t>
            </a:r>
            <a:r>
              <a:rPr lang="en-US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windows’ external 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faces is 92 mm. The housing </a:t>
            </a:r>
            <a:r>
              <a:rPr lang="en-US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compact;</a:t>
            </a:r>
            <a:endParaRPr lang="ru-RU" sz="19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9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</a:t>
            </a:r>
            <a:r>
              <a:rPr lang="en-US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electrical, pressure and interlock connections are attached to the </a:t>
            </a:r>
            <a:r>
              <a:rPr lang="en-US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 on 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spindle side. Connections and the shells are sealed with elastomeric </a:t>
            </a:r>
            <a:r>
              <a:rPr lang="en-US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vacuum seals.</a:t>
            </a:r>
          </a:p>
          <a:p>
            <a:r>
              <a:rPr lang="en-US" sz="1900" dirty="0" smtClean="0"/>
              <a:t>The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vacuum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level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of 5 ∙ 10^-2 mm. Hg.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Pillar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2673" y="2495440"/>
            <a:ext cx="485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Fourier Chopper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at the HRFD spectrometer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12" y="292011"/>
            <a:ext cx="11118561" cy="8235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new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stator position control system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912" y="1122238"/>
            <a:ext cx="11442641" cy="8618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mechanical design of the stator allows precise adjustment and fixation of the phase of pick-up signals.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8941" y="2402541"/>
            <a:ext cx="5478940" cy="423036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6912" y="2402541"/>
            <a:ext cx="4885401" cy="42303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5645150" cy="7397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Monitoring sensors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3675"/>
            <a:ext cx="626641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179176" y="3321050"/>
            <a:ext cx="2472109" cy="335121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22251" y="933451"/>
            <a:ext cx="5471967" cy="216996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 sensors for monitoring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vacuum (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Thyracont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pirani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with 4-20mA output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vibration ( PCB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piezotronics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cap="all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MODEL</a:t>
            </a:r>
            <a:r>
              <a:rPr lang="en-US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cap="all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TO640B30)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the rotor are installed on the Fourier chopper disc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69877"/>
              </p:ext>
            </p:extLst>
          </p:nvPr>
        </p:nvGraphicFramePr>
        <p:xfrm>
          <a:off x="2672319" y="3321050"/>
          <a:ext cx="3439556" cy="335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329">
                  <a:extLst>
                    <a:ext uri="{9D8B030D-6E8A-4147-A177-3AD203B41FA5}">
                      <a16:colId xmlns:a16="http://schemas.microsoft.com/office/drawing/2014/main" val="4041078752"/>
                    </a:ext>
                  </a:extLst>
                </a:gridCol>
                <a:gridCol w="1514227">
                  <a:extLst>
                    <a:ext uri="{9D8B030D-6E8A-4147-A177-3AD203B41FA5}">
                      <a16:colId xmlns:a16="http://schemas.microsoft.com/office/drawing/2014/main" val="886976974"/>
                    </a:ext>
                  </a:extLst>
                </a:gridCol>
              </a:tblGrid>
              <a:tr h="434471">
                <a:tc>
                  <a:txBody>
                    <a:bodyPr/>
                    <a:lstStyle/>
                    <a:p>
                      <a:r>
                        <a:rPr lang="en-US" sz="1100" b="1" i="0" kern="1200" cap="all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PERFORMANCE </a:t>
                      </a:r>
                      <a:r>
                        <a:rPr lang="en-US" sz="1100" b="1" i="0" kern="1200" cap="all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vibr</a:t>
                      </a:r>
                      <a:r>
                        <a:rPr lang="en-US" sz="1100" b="1" i="0" kern="1200" cap="all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sensor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extLst>
                  <a:ext uri="{0D108BD9-81ED-4DB2-BD59-A6C34878D82A}">
                    <a16:rowId xmlns:a16="http://schemas.microsoft.com/office/drawing/2014/main" val="871899629"/>
                  </a:ext>
                </a:extLst>
              </a:tr>
              <a:tr h="468765"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Measurement Range (Vibration)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0.0 to 12.7 mm/s </a:t>
                      </a:r>
                      <a:r>
                        <a:rPr lang="en-US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pk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extLst>
                  <a:ext uri="{0D108BD9-81ED-4DB2-BD59-A6C34878D82A}">
                    <a16:rowId xmlns:a16="http://schemas.microsoft.com/office/drawing/2014/main" val="3533881226"/>
                  </a:ext>
                </a:extLst>
              </a:tr>
              <a:tr h="468765"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Measurement Range (Temperature)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-40 to 125 °C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extLst>
                  <a:ext uri="{0D108BD9-81ED-4DB2-BD59-A6C34878D82A}">
                    <a16:rowId xmlns:a16="http://schemas.microsoft.com/office/drawing/2014/main" val="3559274498"/>
                  </a:ext>
                </a:extLst>
              </a:tr>
              <a:tr h="267865"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Output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4-20 mA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extLst>
                  <a:ext uri="{0D108BD9-81ED-4DB2-BD59-A6C34878D82A}">
                    <a16:rowId xmlns:a16="http://schemas.microsoft.com/office/drawing/2014/main" val="3976416700"/>
                  </a:ext>
                </a:extLst>
              </a:tr>
              <a:tr h="444106"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Frequency Range (±10 %)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r>
                        <a:rPr lang="pl-PL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 Hz to 1 kHz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extLst>
                  <a:ext uri="{0D108BD9-81ED-4DB2-BD59-A6C34878D82A}">
                    <a16:rowId xmlns:a16="http://schemas.microsoft.com/office/drawing/2014/main" val="1415111743"/>
                  </a:ext>
                </a:extLst>
              </a:tr>
              <a:tr h="444106"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Broadband Resolution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0.13 mm/s </a:t>
                      </a:r>
                      <a:r>
                        <a:rPr lang="en-US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pk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extLst>
                  <a:ext uri="{0D108BD9-81ED-4DB2-BD59-A6C34878D82A}">
                    <a16:rowId xmlns:a16="http://schemas.microsoft.com/office/drawing/2014/main" val="1777212014"/>
                  </a:ext>
                </a:extLst>
              </a:tr>
              <a:tr h="267865"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Non-Linearity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1 %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extLst>
                  <a:ext uri="{0D108BD9-81ED-4DB2-BD59-A6C34878D82A}">
                    <a16:rowId xmlns:a16="http://schemas.microsoft.com/office/drawing/2014/main" val="181525706"/>
                  </a:ext>
                </a:extLst>
              </a:tr>
              <a:tr h="267865"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Excitation Voltage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 to 30 VDC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extLst>
                  <a:ext uri="{0D108BD9-81ED-4DB2-BD59-A6C34878D82A}">
                    <a16:rowId xmlns:a16="http://schemas.microsoft.com/office/drawing/2014/main" val="761565426"/>
                  </a:ext>
                </a:extLst>
              </a:tr>
              <a:tr h="287407"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Load Resistance</a:t>
                      </a:r>
                      <a:endParaRPr lang="ru-RU" sz="1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6894" marR="86894" marT="43447" marB="4344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(Vs-12) Ohm</a:t>
                      </a:r>
                    </a:p>
                  </a:txBody>
                  <a:tcPr marL="108618" marR="108618" marT="54309" marB="54309"/>
                </a:tc>
                <a:extLst>
                  <a:ext uri="{0D108BD9-81ED-4DB2-BD59-A6C34878D82A}">
                    <a16:rowId xmlns:a16="http://schemas.microsoft.com/office/drawing/2014/main" val="481436934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4" y="3321050"/>
            <a:ext cx="2447925" cy="333808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53540"/>
              </p:ext>
            </p:extLst>
          </p:nvPr>
        </p:nvGraphicFramePr>
        <p:xfrm>
          <a:off x="8775698" y="3293846"/>
          <a:ext cx="3358112" cy="336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532">
                  <a:extLst>
                    <a:ext uri="{9D8B030D-6E8A-4147-A177-3AD203B41FA5}">
                      <a16:colId xmlns:a16="http://schemas.microsoft.com/office/drawing/2014/main" val="2336227904"/>
                    </a:ext>
                  </a:extLst>
                </a:gridCol>
                <a:gridCol w="1911580">
                  <a:extLst>
                    <a:ext uri="{9D8B030D-6E8A-4147-A177-3AD203B41FA5}">
                      <a16:colId xmlns:a16="http://schemas.microsoft.com/office/drawing/2014/main" val="1674168342"/>
                    </a:ext>
                  </a:extLst>
                </a:gridCol>
              </a:tblGrid>
              <a:tr h="982502"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Measuring Principle</a:t>
                      </a:r>
                      <a: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b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017" marR="95017" marT="47508" marB="47508"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Heat conduction (pat. Impulse Pirani)</a:t>
                      </a:r>
                      <a: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b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017" marR="95017" marT="47508" marB="47508"/>
                </a:tc>
                <a:extLst>
                  <a:ext uri="{0D108BD9-81ED-4DB2-BD59-A6C34878D82A}">
                    <a16:rowId xmlns:a16="http://schemas.microsoft.com/office/drawing/2014/main" val="2128115734"/>
                  </a:ext>
                </a:extLst>
              </a:tr>
              <a:tr h="982502"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Measurement Range</a:t>
                      </a:r>
                      <a: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b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017" marR="95017" marT="47508" marB="47508"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1000 - 1e-4 mbar (750 - 1e-4 </a:t>
                      </a:r>
                      <a:r>
                        <a:rPr lang="en-US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Torr</a:t>
                      </a:r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017" marR="95017" marT="47508" marB="47508"/>
                </a:tc>
                <a:extLst>
                  <a:ext uri="{0D108BD9-81ED-4DB2-BD59-A6C34878D82A}">
                    <a16:rowId xmlns:a16="http://schemas.microsoft.com/office/drawing/2014/main" val="2324047121"/>
                  </a:ext>
                </a:extLst>
              </a:tr>
              <a:tr h="700140"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Accuracy</a:t>
                      </a:r>
                      <a: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b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017" marR="95017" marT="47508" marB="47508"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20 - 0,002 mbar: 2% from reading</a:t>
                      </a:r>
                      <a: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017" marR="95017" marT="47508" marB="47508"/>
                </a:tc>
                <a:extLst>
                  <a:ext uri="{0D108BD9-81ED-4DB2-BD59-A6C34878D82A}">
                    <a16:rowId xmlns:a16="http://schemas.microsoft.com/office/drawing/2014/main" val="704125550"/>
                  </a:ext>
                </a:extLst>
              </a:tr>
              <a:tr h="700140"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Voltage Supply</a:t>
                      </a:r>
                      <a: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b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017" marR="95017" marT="47508" marB="47508"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15 - 30 VDC</a:t>
                      </a:r>
                      <a: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br>
                        <a:rPr lang="en-US" sz="13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017" marR="95017" marT="47508" marB="47508"/>
                </a:tc>
                <a:extLst>
                  <a:ext uri="{0D108BD9-81ED-4DB2-BD59-A6C34878D82A}">
                    <a16:rowId xmlns:a16="http://schemas.microsoft.com/office/drawing/2014/main" val="210133927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3AE5-0F0D-4824-B38F-7D11EC3A9A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44400</TotalTime>
  <Words>1091</Words>
  <Application>Microsoft Office PowerPoint</Application>
  <PresentationFormat>Широкоэкранный</PresentationFormat>
  <Paragraphs>188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Times New Roman</vt:lpstr>
      <vt:lpstr>Тема Office</vt:lpstr>
      <vt:lpstr>Modernization of neutron Fourier chopper for High-resolution Fourier diffractometer (HRFD) at the IBR-2 (research pulsed reactor), JINR (Dubna)</vt:lpstr>
      <vt:lpstr>Introduction</vt:lpstr>
      <vt:lpstr>HRFD before upgrade </vt:lpstr>
      <vt:lpstr>The new HRFD Chopper concept </vt:lpstr>
      <vt:lpstr>Disk grooves</vt:lpstr>
      <vt:lpstr>The new Chopper performance</vt:lpstr>
      <vt:lpstr>The rotor casing</vt:lpstr>
      <vt:lpstr>The new stator position control system</vt:lpstr>
      <vt:lpstr>Monitoring sensors</vt:lpstr>
      <vt:lpstr>Operation of the Fourier chopper on the FSD spectrometer (Fourier stress diffractometer)</vt:lpstr>
      <vt:lpstr>Incremental optical sensor FSD spectrometer. Interpolation =1</vt:lpstr>
      <vt:lpstr>Interpolation 128 real tooth - 1024</vt:lpstr>
      <vt:lpstr>Lenord and Bauer MiniCoder GEL 2444T-Z2G3K-030E </vt:lpstr>
      <vt:lpstr>The Lenord and Bauer MiniCoder GEL 2444T and the Lenord and Bauer ZAZ 0512 with 512 teeth</vt:lpstr>
      <vt:lpstr>Evaluation of the temporal characteristics of the encoder clutch of the Fourier transform diffractometers FSD and HRVD</vt:lpstr>
      <vt:lpstr>PLC Omron CJ2M-CPU31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of neutron Fourier chopper for High-resolution Fourier diffractometer (HRFD)</dc:title>
  <dc:creator>Admin</dc:creator>
  <cp:lastModifiedBy>Nikolay Zernin</cp:lastModifiedBy>
  <cp:revision>160</cp:revision>
  <dcterms:created xsi:type="dcterms:W3CDTF">2019-08-05T13:35:39Z</dcterms:created>
  <dcterms:modified xsi:type="dcterms:W3CDTF">2019-10-03T09:01:49Z</dcterms:modified>
</cp:coreProperties>
</file>