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7.jpg" ContentType="image/jpeg"/>
  <Override PartName="/ppt/media/image18.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3.jpg" ContentType="image/jpeg"/>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459" r:id="rId3"/>
    <p:sldId id="460" r:id="rId4"/>
    <p:sldId id="488" r:id="rId5"/>
    <p:sldId id="441" r:id="rId6"/>
    <p:sldId id="442" r:id="rId7"/>
    <p:sldId id="443" r:id="rId8"/>
    <p:sldId id="447" r:id="rId9"/>
    <p:sldId id="449" r:id="rId10"/>
    <p:sldId id="448" r:id="rId11"/>
    <p:sldId id="453" r:id="rId12"/>
    <p:sldId id="484" r:id="rId13"/>
    <p:sldId id="466" r:id="rId14"/>
    <p:sldId id="450" r:id="rId15"/>
    <p:sldId id="452" r:id="rId16"/>
    <p:sldId id="464" r:id="rId17"/>
    <p:sldId id="485" r:id="rId18"/>
    <p:sldId id="490" r:id="rId19"/>
    <p:sldId id="480" r:id="rId20"/>
    <p:sldId id="458" r:id="rId21"/>
    <p:sldId id="486" r:id="rId22"/>
    <p:sldId id="471" r:id="rId23"/>
    <p:sldId id="472" r:id="rId24"/>
    <p:sldId id="48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556276"/>
    <a:srgbClr val="1483FF"/>
    <a:srgbClr val="CCCCFE"/>
    <a:srgbClr val="83F389"/>
    <a:srgbClr val="BB785D"/>
    <a:srgbClr val="C6D969"/>
    <a:srgbClr val="33CC33"/>
    <a:srgbClr val="4F6228"/>
    <a:srgbClr val="C28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6395" autoAdjust="0"/>
  </p:normalViewPr>
  <p:slideViewPr>
    <p:cSldViewPr>
      <p:cViewPr varScale="1">
        <p:scale>
          <a:sx n="67" d="100"/>
          <a:sy n="67" d="100"/>
        </p:scale>
        <p:origin x="12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01E66-8822-4C94-B0F5-D34A208D4296}" type="datetimeFigureOut">
              <a:rPr lang="ru-RU" smtClean="0"/>
              <a:t>04.10.2019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B2CA-D18B-4600-A3D4-3CB56DE45188}" type="slidenum">
              <a:rPr lang="ru-RU" smtClean="0"/>
              <a:t>‹#›</a:t>
            </a:fld>
            <a:endParaRPr lang="ru-RU"/>
          </a:p>
        </p:txBody>
      </p:sp>
    </p:spTree>
    <p:extLst>
      <p:ext uri="{BB962C8B-B14F-4D97-AF65-F5344CB8AC3E}">
        <p14:creationId xmlns:p14="http://schemas.microsoft.com/office/powerpoint/2010/main" val="29577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ADB2CA-D18B-4600-A3D4-3CB56DE45188}" type="slidenum">
              <a:rPr lang="ru-RU" smtClean="0"/>
              <a:t>3</a:t>
            </a:fld>
            <a:endParaRPr lang="ru-RU"/>
          </a:p>
        </p:txBody>
      </p:sp>
    </p:spTree>
    <p:extLst>
      <p:ext uri="{BB962C8B-B14F-4D97-AF65-F5344CB8AC3E}">
        <p14:creationId xmlns:p14="http://schemas.microsoft.com/office/powerpoint/2010/main" val="242624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F88A6B-7214-D54C-B590-F5030142D045}" type="slidenum">
              <a:rPr lang="en-US" sz="1200"/>
              <a:pPr eaLnBrk="1" hangingPunct="1"/>
              <a:t>4</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18447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9136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ADB2CA-D18B-4600-A3D4-3CB56DE45188}" type="slidenum">
              <a:rPr lang="ru-RU" smtClean="0"/>
              <a:t>13</a:t>
            </a:fld>
            <a:endParaRPr lang="ru-RU"/>
          </a:p>
        </p:txBody>
      </p:sp>
    </p:spTree>
    <p:extLst>
      <p:ext uri="{BB962C8B-B14F-4D97-AF65-F5344CB8AC3E}">
        <p14:creationId xmlns:p14="http://schemas.microsoft.com/office/powerpoint/2010/main" val="27994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a:spcAft>
                <a:spcPts val="600"/>
              </a:spcAft>
              <a:buClr>
                <a:srgbClr val="000090"/>
              </a:buClr>
              <a:buNone/>
              <a:defRPr/>
            </a:pPr>
            <a:endParaRPr lang="en-US" sz="1200" kern="0" dirty="0"/>
          </a:p>
        </p:txBody>
      </p:sp>
      <p:sp>
        <p:nvSpPr>
          <p:cNvPr id="4" name="Номер слайда 3"/>
          <p:cNvSpPr>
            <a:spLocks noGrp="1"/>
          </p:cNvSpPr>
          <p:nvPr>
            <p:ph type="sldNum" sz="quarter" idx="10"/>
          </p:nvPr>
        </p:nvSpPr>
        <p:spPr/>
        <p:txBody>
          <a:bodyPr/>
          <a:lstStyle/>
          <a:p>
            <a:fld id="{81ADB2CA-D18B-4600-A3D4-3CB56DE45188}" type="slidenum">
              <a:rPr lang="ru-RU" smtClean="0"/>
              <a:t>19</a:t>
            </a:fld>
            <a:endParaRPr lang="ru-RU"/>
          </a:p>
        </p:txBody>
      </p:sp>
    </p:spTree>
    <p:extLst>
      <p:ext uri="{BB962C8B-B14F-4D97-AF65-F5344CB8AC3E}">
        <p14:creationId xmlns:p14="http://schemas.microsoft.com/office/powerpoint/2010/main" val="156260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1ADB2CA-D18B-4600-A3D4-3CB56DE45188}" type="slidenum">
              <a:rPr lang="ru-RU" smtClean="0"/>
              <a:t>23</a:t>
            </a:fld>
            <a:endParaRPr lang="ru-RU"/>
          </a:p>
        </p:txBody>
      </p:sp>
    </p:spTree>
    <p:extLst>
      <p:ext uri="{BB962C8B-B14F-4D97-AF65-F5344CB8AC3E}">
        <p14:creationId xmlns:p14="http://schemas.microsoft.com/office/powerpoint/2010/main" val="1311253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89" name="Freeform 17"/>
          <p:cNvSpPr>
            <a:spLocks/>
          </p:cNvSpPr>
          <p:nvPr/>
        </p:nvSpPr>
        <p:spPr bwMode="gray">
          <a:xfrm>
            <a:off x="0" y="0"/>
            <a:ext cx="7677150" cy="6858000"/>
          </a:xfrm>
          <a:custGeom>
            <a:avLst/>
            <a:gdLst>
              <a:gd name="T0" fmla="*/ 0 w 4272"/>
              <a:gd name="T1" fmla="*/ 0 h 4320"/>
              <a:gd name="T2" fmla="*/ 4272 w 4272"/>
              <a:gd name="T3" fmla="*/ 0 h 4320"/>
              <a:gd name="T4" fmla="*/ 2832 w 4272"/>
              <a:gd name="T5" fmla="*/ 4320 h 4320"/>
              <a:gd name="T6" fmla="*/ 0 w 4272"/>
              <a:gd name="T7" fmla="*/ 4320 h 4320"/>
              <a:gd name="T8" fmla="*/ 0 w 4272"/>
              <a:gd name="T9" fmla="*/ 0 h 4320"/>
            </a:gdLst>
            <a:ahLst/>
            <a:cxnLst>
              <a:cxn ang="0">
                <a:pos x="T0" y="T1"/>
              </a:cxn>
              <a:cxn ang="0">
                <a:pos x="T2" y="T3"/>
              </a:cxn>
              <a:cxn ang="0">
                <a:pos x="T4" y="T5"/>
              </a:cxn>
              <a:cxn ang="0">
                <a:pos x="T6" y="T7"/>
              </a:cxn>
              <a:cxn ang="0">
                <a:pos x="T8" y="T9"/>
              </a:cxn>
            </a:cxnLst>
            <a:rect l="0" t="0" r="r" b="b"/>
            <a:pathLst>
              <a:path w="4272" h="4320">
                <a:moveTo>
                  <a:pt x="0" y="0"/>
                </a:moveTo>
                <a:lnTo>
                  <a:pt x="4272" y="0"/>
                </a:lnTo>
                <a:lnTo>
                  <a:pt x="2832" y="4320"/>
                </a:lnTo>
                <a:lnTo>
                  <a:pt x="0" y="4320"/>
                </a:lnTo>
                <a:lnTo>
                  <a:pt x="0" y="0"/>
                </a:lnTo>
                <a:close/>
              </a:path>
            </a:pathLst>
          </a:custGeom>
          <a:gradFill rotWithShape="1">
            <a:gsLst>
              <a:gs pos="0">
                <a:schemeClr val="folHlink">
                  <a:gamma/>
                  <a:tint val="19216"/>
                  <a:invGamma/>
                </a:schemeClr>
              </a:gs>
              <a:gs pos="100000">
                <a:schemeClr val="folHlink">
                  <a:alpha val="23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algn="ctr" rotWithShape="0">
                    <a:schemeClr val="bg2">
                      <a:alpha val="50000"/>
                    </a:schemeClr>
                  </a:outerShdw>
                </a:effectLst>
              </a14:hiddenEffects>
            </a:ext>
          </a:extLst>
        </p:spPr>
        <p:txBody>
          <a:bodyPr/>
          <a:lstStyle/>
          <a:p>
            <a:endParaRPr lang="ru-RU"/>
          </a:p>
        </p:txBody>
      </p:sp>
      <p:sp>
        <p:nvSpPr>
          <p:cNvPr id="3090" name="Rectangle 18"/>
          <p:cNvSpPr>
            <a:spLocks noChangeArrowheads="1"/>
          </p:cNvSpPr>
          <p:nvPr/>
        </p:nvSpPr>
        <p:spPr bwMode="gray">
          <a:xfrm>
            <a:off x="0" y="762000"/>
            <a:ext cx="9144000" cy="2386013"/>
          </a:xfrm>
          <a:prstGeom prst="rect">
            <a:avLst/>
          </a:prstGeom>
          <a:solidFill>
            <a:schemeClr val="hlink">
              <a:alpha val="96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91" name="Rectangle 19"/>
          <p:cNvSpPr>
            <a:spLocks noChangeArrowheads="1"/>
          </p:cNvSpPr>
          <p:nvPr/>
        </p:nvSpPr>
        <p:spPr bwMode="gray">
          <a:xfrm>
            <a:off x="0" y="6477000"/>
            <a:ext cx="9144000" cy="381000"/>
          </a:xfrm>
          <a:prstGeom prst="rect">
            <a:avLst/>
          </a:prstGeom>
          <a:solidFill>
            <a:srgbClr val="969696">
              <a:alpha val="5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92" name="Freeform 20" descr="gbc_1"/>
          <p:cNvSpPr>
            <a:spLocks/>
          </p:cNvSpPr>
          <p:nvPr/>
        </p:nvSpPr>
        <p:spPr bwMode="gray">
          <a:xfrm>
            <a:off x="0" y="914400"/>
            <a:ext cx="7326313" cy="2233613"/>
          </a:xfrm>
          <a:custGeom>
            <a:avLst/>
            <a:gdLst>
              <a:gd name="T0" fmla="*/ 0 w 4615"/>
              <a:gd name="T1" fmla="*/ 0 h 1407"/>
              <a:gd name="T2" fmla="*/ 4615 w 4615"/>
              <a:gd name="T3" fmla="*/ 0 h 1407"/>
              <a:gd name="T4" fmla="*/ 4092 w 4615"/>
              <a:gd name="T5" fmla="*/ 1386 h 1407"/>
              <a:gd name="T6" fmla="*/ 0 w 4615"/>
              <a:gd name="T7" fmla="*/ 1407 h 1407"/>
              <a:gd name="T8" fmla="*/ 0 w 4615"/>
              <a:gd name="T9" fmla="*/ 0 h 1407"/>
            </a:gdLst>
            <a:ahLst/>
            <a:cxnLst>
              <a:cxn ang="0">
                <a:pos x="T0" y="T1"/>
              </a:cxn>
              <a:cxn ang="0">
                <a:pos x="T2" y="T3"/>
              </a:cxn>
              <a:cxn ang="0">
                <a:pos x="T4" y="T5"/>
              </a:cxn>
              <a:cxn ang="0">
                <a:pos x="T6" y="T7"/>
              </a:cxn>
              <a:cxn ang="0">
                <a:pos x="T8" y="T9"/>
              </a:cxn>
            </a:cxnLst>
            <a:rect l="0" t="0" r="r" b="b"/>
            <a:pathLst>
              <a:path w="4615" h="1407">
                <a:moveTo>
                  <a:pt x="0" y="0"/>
                </a:moveTo>
                <a:lnTo>
                  <a:pt x="4615" y="0"/>
                </a:lnTo>
                <a:lnTo>
                  <a:pt x="4092" y="1386"/>
                </a:lnTo>
                <a:lnTo>
                  <a:pt x="0" y="1407"/>
                </a:lnTo>
                <a:lnTo>
                  <a:pt x="0" y="0"/>
                </a:lnTo>
                <a:close/>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93" name="Rectangle 21"/>
          <p:cNvSpPr>
            <a:spLocks noChangeArrowheads="1"/>
          </p:cNvSpPr>
          <p:nvPr/>
        </p:nvSpPr>
        <p:spPr bwMode="gray">
          <a:xfrm>
            <a:off x="0" y="3124200"/>
            <a:ext cx="9144000" cy="762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4" name="Rectangle 2"/>
          <p:cNvSpPr>
            <a:spLocks noGrp="1" noChangeArrowheads="1"/>
          </p:cNvSpPr>
          <p:nvPr>
            <p:ph type="ctrTitle"/>
          </p:nvPr>
        </p:nvSpPr>
        <p:spPr>
          <a:xfrm>
            <a:off x="914400" y="3200400"/>
            <a:ext cx="7239000" cy="609600"/>
          </a:xfrm>
        </p:spPr>
        <p:txBody>
          <a:bodyPr/>
          <a:lstStyle>
            <a:lvl1pPr>
              <a:defRPr sz="4000"/>
            </a:lvl1pPr>
          </a:lstStyle>
          <a:p>
            <a:pPr lvl="0"/>
            <a:r>
              <a:rPr lang="ru-RU" altLang="ru-RU" noProof="0"/>
              <a:t>Образец заголовка</a:t>
            </a:r>
            <a:endParaRPr lang="en-US" altLang="ru-RU" noProof="0"/>
          </a:p>
        </p:txBody>
      </p:sp>
      <p:sp>
        <p:nvSpPr>
          <p:cNvPr id="3075" name="Rectangle 3"/>
          <p:cNvSpPr>
            <a:spLocks noGrp="1" noChangeArrowheads="1"/>
          </p:cNvSpPr>
          <p:nvPr>
            <p:ph type="subTitle" idx="1"/>
          </p:nvPr>
        </p:nvSpPr>
        <p:spPr bwMode="white">
          <a:xfrm>
            <a:off x="5334000" y="6038850"/>
            <a:ext cx="3581400" cy="304800"/>
          </a:xfrm>
        </p:spPr>
        <p:txBody>
          <a:bodyPr/>
          <a:lstStyle>
            <a:lvl1pPr marL="0" indent="0" algn="ctr">
              <a:buFont typeface="Wingdings" pitchFamily="2" charset="2"/>
              <a:buNone/>
              <a:defRPr sz="1600">
                <a:solidFill>
                  <a:schemeClr val="tx2"/>
                </a:solidFill>
              </a:defRPr>
            </a:lvl1pPr>
          </a:lstStyle>
          <a:p>
            <a:pPr lvl="0"/>
            <a:r>
              <a:rPr lang="ru-RU" altLang="ru-RU" noProof="0"/>
              <a:t>Образец подзаголовка</a:t>
            </a:r>
            <a:endParaRPr lang="en-US" altLang="ru-RU" noProof="0"/>
          </a:p>
        </p:txBody>
      </p:sp>
      <p:sp>
        <p:nvSpPr>
          <p:cNvPr id="3076" name="Rectangle 4"/>
          <p:cNvSpPr>
            <a:spLocks noGrp="1" noChangeArrowheads="1"/>
          </p:cNvSpPr>
          <p:nvPr>
            <p:ph type="dt" sz="half" idx="2"/>
          </p:nvPr>
        </p:nvSpPr>
        <p:spPr>
          <a:xfrm>
            <a:off x="457200" y="6556375"/>
            <a:ext cx="2133600" cy="134938"/>
          </a:xfrm>
        </p:spPr>
        <p:txBody>
          <a:bodyPr/>
          <a:lstStyle>
            <a:lvl1pPr>
              <a:defRPr>
                <a:latin typeface="Arial" charset="0"/>
              </a:defRPr>
            </a:lvl1pPr>
          </a:lstStyle>
          <a:p>
            <a:endParaRPr lang="en-US" altLang="ru-RU"/>
          </a:p>
        </p:txBody>
      </p:sp>
      <p:sp>
        <p:nvSpPr>
          <p:cNvPr id="3077" name="Rectangle 5"/>
          <p:cNvSpPr>
            <a:spLocks noGrp="1" noChangeArrowheads="1"/>
          </p:cNvSpPr>
          <p:nvPr>
            <p:ph type="ftr" sz="quarter" idx="3"/>
          </p:nvPr>
        </p:nvSpPr>
        <p:spPr bwMode="auto">
          <a:xfrm>
            <a:off x="3238500" y="6578600"/>
            <a:ext cx="2895600" cy="1714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ru-RU"/>
          </a:p>
        </p:txBody>
      </p:sp>
      <p:sp>
        <p:nvSpPr>
          <p:cNvPr id="3078" name="Rectangle 6"/>
          <p:cNvSpPr>
            <a:spLocks noGrp="1" noChangeArrowheads="1"/>
          </p:cNvSpPr>
          <p:nvPr>
            <p:ph type="sldNum" sz="quarter" idx="4"/>
          </p:nvPr>
        </p:nvSpPr>
        <p:spPr>
          <a:xfrm>
            <a:off x="8458200" y="6588125"/>
            <a:ext cx="457200" cy="168275"/>
          </a:xfrm>
        </p:spPr>
        <p:txBody>
          <a:bodyPr/>
          <a:lstStyle>
            <a:lvl1pPr algn="r">
              <a:defRPr>
                <a:latin typeface="Arial" charset="0"/>
              </a:defRPr>
            </a:lvl1pPr>
          </a:lstStyle>
          <a:p>
            <a:fld id="{28F800CE-29D5-4305-B89D-767B17F70336}" type="slidenum">
              <a:rPr lang="en-US" altLang="ru-RU"/>
              <a:pPr/>
              <a:t>‹#›</a:t>
            </a:fld>
            <a:endParaRPr lang="en-US" altLang="ru-RU"/>
          </a:p>
        </p:txBody>
      </p:sp>
      <p:sp>
        <p:nvSpPr>
          <p:cNvPr id="3086" name="Text Box 14"/>
          <p:cNvSpPr txBox="1">
            <a:spLocks noChangeArrowheads="1"/>
          </p:cNvSpPr>
          <p:nvPr/>
        </p:nvSpPr>
        <p:spPr bwMode="auto">
          <a:xfrm>
            <a:off x="304800" y="17621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ru-RU" sz="2400" b="1">
                <a:solidFill>
                  <a:schemeClr val="tx2"/>
                </a:solidFill>
                <a:latin typeface="Verdana"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245C4947-1871-4476-9D1A-2003606D201F}" type="slidenum">
              <a:rPr lang="en-US" altLang="ru-RU"/>
              <a:pPr/>
              <a:t>‹#›</a:t>
            </a:fld>
            <a:endParaRPr lang="en-US" altLang="ru-RU"/>
          </a:p>
        </p:txBody>
      </p:sp>
    </p:spTree>
    <p:extLst>
      <p:ext uri="{BB962C8B-B14F-4D97-AF65-F5344CB8AC3E}">
        <p14:creationId xmlns:p14="http://schemas.microsoft.com/office/powerpoint/2010/main" val="370442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6550" y="412750"/>
            <a:ext cx="2076450" cy="59118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12750"/>
            <a:ext cx="6076950" cy="59118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22EA9F00-71C0-427C-9125-F6F9FDD6BC99}" type="slidenum">
              <a:rPr lang="en-US" altLang="ru-RU"/>
              <a:pPr/>
              <a:t>‹#›</a:t>
            </a:fld>
            <a:endParaRPr lang="en-US" altLang="ru-RU"/>
          </a:p>
        </p:txBody>
      </p:sp>
    </p:spTree>
    <p:extLst>
      <p:ext uri="{BB962C8B-B14F-4D97-AF65-F5344CB8AC3E}">
        <p14:creationId xmlns:p14="http://schemas.microsoft.com/office/powerpoint/2010/main" val="64010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12750"/>
            <a:ext cx="8229600" cy="563563"/>
          </a:xfrm>
        </p:spPr>
        <p:txBody>
          <a:bodyPr/>
          <a:lstStyle/>
          <a:p>
            <a:r>
              <a:rPr lang="ru-RU"/>
              <a:t>Образец заголовка</a:t>
            </a:r>
          </a:p>
        </p:txBody>
      </p:sp>
      <p:sp>
        <p:nvSpPr>
          <p:cNvPr id="3" name="Таблица 2"/>
          <p:cNvSpPr>
            <a:spLocks noGrp="1"/>
          </p:cNvSpPr>
          <p:nvPr>
            <p:ph type="tbl" idx="1"/>
          </p:nvPr>
        </p:nvSpPr>
        <p:spPr>
          <a:xfrm>
            <a:off x="457200" y="1076325"/>
            <a:ext cx="8229600" cy="5248275"/>
          </a:xfrm>
        </p:spPr>
        <p:txBody>
          <a:bodyPr/>
          <a:lstStyle/>
          <a:p>
            <a:r>
              <a:rPr lang="ru-RU"/>
              <a:t>Вставка таблицы</a:t>
            </a:r>
          </a:p>
        </p:txBody>
      </p:sp>
      <p:sp>
        <p:nvSpPr>
          <p:cNvPr id="4" name="Дата 3"/>
          <p:cNvSpPr>
            <a:spLocks noGrp="1"/>
          </p:cNvSpPr>
          <p:nvPr>
            <p:ph type="dt" sz="half" idx="10"/>
          </p:nvPr>
        </p:nvSpPr>
        <p:spPr>
          <a:xfrm>
            <a:off x="457200" y="6570663"/>
            <a:ext cx="2133600" cy="192087"/>
          </a:xfrm>
        </p:spPr>
        <p:txBody>
          <a:bodyPr/>
          <a:lstStyle>
            <a:lvl1pPr>
              <a:defRPr/>
            </a:lvl1pPr>
          </a:lstStyle>
          <a:p>
            <a:endParaRPr lang="en-US" altLang="ru-RU"/>
          </a:p>
        </p:txBody>
      </p:sp>
      <p:sp>
        <p:nvSpPr>
          <p:cNvPr id="5" name="Номер слайда 4"/>
          <p:cNvSpPr>
            <a:spLocks noGrp="1"/>
          </p:cNvSpPr>
          <p:nvPr>
            <p:ph type="sldNum" sz="quarter" idx="11"/>
          </p:nvPr>
        </p:nvSpPr>
        <p:spPr>
          <a:xfrm>
            <a:off x="3962400" y="6553200"/>
            <a:ext cx="1219200" cy="227013"/>
          </a:xfrm>
        </p:spPr>
        <p:txBody>
          <a:bodyPr/>
          <a:lstStyle>
            <a:lvl1pPr>
              <a:defRPr/>
            </a:lvl1pPr>
          </a:lstStyle>
          <a:p>
            <a:fld id="{025A32CB-2A14-4718-860B-1FE587491ED5}" type="slidenum">
              <a:rPr lang="en-US" altLang="ru-RU"/>
              <a:pPr/>
              <a:t>‹#›</a:t>
            </a:fld>
            <a:endParaRPr lang="en-US" altLang="ru-RU"/>
          </a:p>
        </p:txBody>
      </p:sp>
    </p:spTree>
    <p:extLst>
      <p:ext uri="{BB962C8B-B14F-4D97-AF65-F5344CB8AC3E}">
        <p14:creationId xmlns:p14="http://schemas.microsoft.com/office/powerpoint/2010/main" val="89706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3611306F-F464-4C6D-B228-DC2E2473EC41}" type="slidenum">
              <a:rPr lang="en-US" altLang="ru-RU"/>
              <a:pPr/>
              <a:t>‹#›</a:t>
            </a:fld>
            <a:endParaRPr lang="en-US" altLang="ru-RU"/>
          </a:p>
        </p:txBody>
      </p:sp>
    </p:spTree>
    <p:extLst>
      <p:ext uri="{BB962C8B-B14F-4D97-AF65-F5344CB8AC3E}">
        <p14:creationId xmlns:p14="http://schemas.microsoft.com/office/powerpoint/2010/main" val="176455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7EFE9CA9-4EB3-4ACD-8FBA-8F2EB9399409}" type="slidenum">
              <a:rPr lang="en-US" altLang="ru-RU"/>
              <a:pPr/>
              <a:t>‹#›</a:t>
            </a:fld>
            <a:endParaRPr lang="en-US" altLang="ru-RU"/>
          </a:p>
        </p:txBody>
      </p:sp>
    </p:spTree>
    <p:extLst>
      <p:ext uri="{BB962C8B-B14F-4D97-AF65-F5344CB8AC3E}">
        <p14:creationId xmlns:p14="http://schemas.microsoft.com/office/powerpoint/2010/main" val="101207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омер слайда 5"/>
          <p:cNvSpPr>
            <a:spLocks noGrp="1"/>
          </p:cNvSpPr>
          <p:nvPr>
            <p:ph type="sldNum" sz="quarter" idx="11"/>
          </p:nvPr>
        </p:nvSpPr>
        <p:spPr/>
        <p:txBody>
          <a:bodyPr/>
          <a:lstStyle>
            <a:lvl1pPr>
              <a:defRPr/>
            </a:lvl1pPr>
          </a:lstStyle>
          <a:p>
            <a:fld id="{E704C010-6F0D-49BB-834B-8CF73B1DCA7D}" type="slidenum">
              <a:rPr lang="en-US" altLang="ru-RU"/>
              <a:pPr/>
              <a:t>‹#›</a:t>
            </a:fld>
            <a:endParaRPr lang="en-US" altLang="ru-RU"/>
          </a:p>
        </p:txBody>
      </p:sp>
    </p:spTree>
    <p:extLst>
      <p:ext uri="{BB962C8B-B14F-4D97-AF65-F5344CB8AC3E}">
        <p14:creationId xmlns:p14="http://schemas.microsoft.com/office/powerpoint/2010/main" val="284306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омер слайда 7"/>
          <p:cNvSpPr>
            <a:spLocks noGrp="1"/>
          </p:cNvSpPr>
          <p:nvPr>
            <p:ph type="sldNum" sz="quarter" idx="11"/>
          </p:nvPr>
        </p:nvSpPr>
        <p:spPr/>
        <p:txBody>
          <a:bodyPr/>
          <a:lstStyle>
            <a:lvl1pPr>
              <a:defRPr/>
            </a:lvl1pPr>
          </a:lstStyle>
          <a:p>
            <a:fld id="{BDD65BED-F269-4EA3-8768-EBF0F10E0202}" type="slidenum">
              <a:rPr lang="en-US" altLang="ru-RU"/>
              <a:pPr/>
              <a:t>‹#›</a:t>
            </a:fld>
            <a:endParaRPr lang="en-US" altLang="ru-RU"/>
          </a:p>
        </p:txBody>
      </p:sp>
    </p:spTree>
    <p:extLst>
      <p:ext uri="{BB962C8B-B14F-4D97-AF65-F5344CB8AC3E}">
        <p14:creationId xmlns:p14="http://schemas.microsoft.com/office/powerpoint/2010/main" val="28156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омер слайда 3"/>
          <p:cNvSpPr>
            <a:spLocks noGrp="1"/>
          </p:cNvSpPr>
          <p:nvPr>
            <p:ph type="sldNum" sz="quarter" idx="11"/>
          </p:nvPr>
        </p:nvSpPr>
        <p:spPr/>
        <p:txBody>
          <a:bodyPr/>
          <a:lstStyle>
            <a:lvl1pPr>
              <a:defRPr/>
            </a:lvl1pPr>
          </a:lstStyle>
          <a:p>
            <a:fld id="{362811BF-54E1-4D00-A030-A70C39912CED}" type="slidenum">
              <a:rPr lang="en-US" altLang="ru-RU"/>
              <a:pPr/>
              <a:t>‹#›</a:t>
            </a:fld>
            <a:endParaRPr lang="en-US" altLang="ru-RU"/>
          </a:p>
        </p:txBody>
      </p:sp>
    </p:spTree>
    <p:extLst>
      <p:ext uri="{BB962C8B-B14F-4D97-AF65-F5344CB8AC3E}">
        <p14:creationId xmlns:p14="http://schemas.microsoft.com/office/powerpoint/2010/main" val="368164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омер слайда 2"/>
          <p:cNvSpPr>
            <a:spLocks noGrp="1"/>
          </p:cNvSpPr>
          <p:nvPr>
            <p:ph type="sldNum" sz="quarter" idx="11"/>
          </p:nvPr>
        </p:nvSpPr>
        <p:spPr/>
        <p:txBody>
          <a:bodyPr/>
          <a:lstStyle>
            <a:lvl1pPr>
              <a:defRPr/>
            </a:lvl1pPr>
          </a:lstStyle>
          <a:p>
            <a:fld id="{E2F60EB4-1912-4FF0-82DF-54E8718E5CE2}" type="slidenum">
              <a:rPr lang="en-US" altLang="ru-RU"/>
              <a:pPr/>
              <a:t>‹#›</a:t>
            </a:fld>
            <a:endParaRPr lang="en-US" altLang="ru-RU"/>
          </a:p>
        </p:txBody>
      </p:sp>
    </p:spTree>
    <p:extLst>
      <p:ext uri="{BB962C8B-B14F-4D97-AF65-F5344CB8AC3E}">
        <p14:creationId xmlns:p14="http://schemas.microsoft.com/office/powerpoint/2010/main" val="57982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омер слайда 5"/>
          <p:cNvSpPr>
            <a:spLocks noGrp="1"/>
          </p:cNvSpPr>
          <p:nvPr>
            <p:ph type="sldNum" sz="quarter" idx="11"/>
          </p:nvPr>
        </p:nvSpPr>
        <p:spPr/>
        <p:txBody>
          <a:bodyPr/>
          <a:lstStyle>
            <a:lvl1pPr>
              <a:defRPr/>
            </a:lvl1pPr>
          </a:lstStyle>
          <a:p>
            <a:fld id="{673F4ACE-3BF6-4C9C-8698-A52401ED0C1D}" type="slidenum">
              <a:rPr lang="en-US" altLang="ru-RU"/>
              <a:pPr/>
              <a:t>‹#›</a:t>
            </a:fld>
            <a:endParaRPr lang="en-US" altLang="ru-RU"/>
          </a:p>
        </p:txBody>
      </p:sp>
    </p:spTree>
    <p:extLst>
      <p:ext uri="{BB962C8B-B14F-4D97-AF65-F5344CB8AC3E}">
        <p14:creationId xmlns:p14="http://schemas.microsoft.com/office/powerpoint/2010/main" val="361783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омер слайда 5"/>
          <p:cNvSpPr>
            <a:spLocks noGrp="1"/>
          </p:cNvSpPr>
          <p:nvPr>
            <p:ph type="sldNum" sz="quarter" idx="11"/>
          </p:nvPr>
        </p:nvSpPr>
        <p:spPr/>
        <p:txBody>
          <a:bodyPr/>
          <a:lstStyle>
            <a:lvl1pPr>
              <a:defRPr/>
            </a:lvl1pPr>
          </a:lstStyle>
          <a:p>
            <a:fld id="{CCC5B5A8-11D4-4BAD-A911-867491BD2E76}" type="slidenum">
              <a:rPr lang="en-US" altLang="ru-RU"/>
              <a:pPr/>
              <a:t>‹#›</a:t>
            </a:fld>
            <a:endParaRPr lang="en-US" altLang="ru-RU"/>
          </a:p>
        </p:txBody>
      </p:sp>
    </p:spTree>
    <p:extLst>
      <p:ext uri="{BB962C8B-B14F-4D97-AF65-F5344CB8AC3E}">
        <p14:creationId xmlns:p14="http://schemas.microsoft.com/office/powerpoint/2010/main" val="150671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p:nvSpPr>
        <p:spPr bwMode="gray">
          <a:xfrm>
            <a:off x="0" y="6477000"/>
            <a:ext cx="9144000" cy="381000"/>
          </a:xfrm>
          <a:prstGeom prst="rect">
            <a:avLst/>
          </a:prstGeom>
          <a:solidFill>
            <a:srgbClr val="969696">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4" name="Freeform 20" descr="gbc_3"/>
          <p:cNvSpPr>
            <a:spLocks/>
          </p:cNvSpPr>
          <p:nvPr/>
        </p:nvSpPr>
        <p:spPr bwMode="gray">
          <a:xfrm>
            <a:off x="0" y="0"/>
            <a:ext cx="8915400" cy="1014413"/>
          </a:xfrm>
          <a:custGeom>
            <a:avLst/>
            <a:gdLst>
              <a:gd name="T0" fmla="*/ 0 w 5616"/>
              <a:gd name="T1" fmla="*/ 576 h 576"/>
              <a:gd name="T2" fmla="*/ 5465 w 5616"/>
              <a:gd name="T3" fmla="*/ 563 h 576"/>
              <a:gd name="T4" fmla="*/ 5616 w 5616"/>
              <a:gd name="T5" fmla="*/ 0 h 576"/>
              <a:gd name="T6" fmla="*/ 0 w 5616"/>
              <a:gd name="T7" fmla="*/ 0 h 576"/>
              <a:gd name="T8" fmla="*/ 0 w 5616"/>
              <a:gd name="T9" fmla="*/ 576 h 576"/>
            </a:gdLst>
            <a:ahLst/>
            <a:cxnLst>
              <a:cxn ang="0">
                <a:pos x="T0" y="T1"/>
              </a:cxn>
              <a:cxn ang="0">
                <a:pos x="T2" y="T3"/>
              </a:cxn>
              <a:cxn ang="0">
                <a:pos x="T4" y="T5"/>
              </a:cxn>
              <a:cxn ang="0">
                <a:pos x="T6" y="T7"/>
              </a:cxn>
              <a:cxn ang="0">
                <a:pos x="T8" y="T9"/>
              </a:cxn>
            </a:cxnLst>
            <a:rect l="0" t="0" r="r" b="b"/>
            <a:pathLst>
              <a:path w="5616" h="576">
                <a:moveTo>
                  <a:pt x="0" y="576"/>
                </a:moveTo>
                <a:lnTo>
                  <a:pt x="5465" y="563"/>
                </a:lnTo>
                <a:lnTo>
                  <a:pt x="5616" y="0"/>
                </a:lnTo>
                <a:lnTo>
                  <a:pt x="0" y="0"/>
                </a:lnTo>
                <a:lnTo>
                  <a:pt x="0" y="576"/>
                </a:lnTo>
                <a:close/>
              </a:path>
            </a:pathLst>
          </a:custGeom>
          <a:blipFill dpi="0" rotWithShape="1">
            <a:blip r:embed="rId1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43" name="Freeform 19"/>
          <p:cNvSpPr>
            <a:spLocks/>
          </p:cNvSpPr>
          <p:nvPr/>
        </p:nvSpPr>
        <p:spPr bwMode="gray">
          <a:xfrm>
            <a:off x="0" y="0"/>
            <a:ext cx="8924925" cy="6858000"/>
          </a:xfrm>
          <a:custGeom>
            <a:avLst/>
            <a:gdLst>
              <a:gd name="T0" fmla="*/ 0 w 5622"/>
              <a:gd name="T1" fmla="*/ 0 h 4320"/>
              <a:gd name="T2" fmla="*/ 5622 w 5622"/>
              <a:gd name="T3" fmla="*/ 0 h 4320"/>
              <a:gd name="T4" fmla="*/ 4457 w 5622"/>
              <a:gd name="T5" fmla="*/ 4313 h 4320"/>
              <a:gd name="T6" fmla="*/ 0 w 5622"/>
              <a:gd name="T7" fmla="*/ 4320 h 4320"/>
              <a:gd name="T8" fmla="*/ 0 w 5622"/>
              <a:gd name="T9" fmla="*/ 0 h 4320"/>
            </a:gdLst>
            <a:ahLst/>
            <a:cxnLst>
              <a:cxn ang="0">
                <a:pos x="T0" y="T1"/>
              </a:cxn>
              <a:cxn ang="0">
                <a:pos x="T2" y="T3"/>
              </a:cxn>
              <a:cxn ang="0">
                <a:pos x="T4" y="T5"/>
              </a:cxn>
              <a:cxn ang="0">
                <a:pos x="T6" y="T7"/>
              </a:cxn>
              <a:cxn ang="0">
                <a:pos x="T8" y="T9"/>
              </a:cxn>
            </a:cxnLst>
            <a:rect l="0" t="0" r="r" b="b"/>
            <a:pathLst>
              <a:path w="5622" h="4320">
                <a:moveTo>
                  <a:pt x="0" y="0"/>
                </a:moveTo>
                <a:lnTo>
                  <a:pt x="5622" y="0"/>
                </a:lnTo>
                <a:lnTo>
                  <a:pt x="4457" y="4313"/>
                </a:lnTo>
                <a:lnTo>
                  <a:pt x="0" y="4320"/>
                </a:lnTo>
                <a:lnTo>
                  <a:pt x="0" y="0"/>
                </a:lnTo>
                <a:close/>
              </a:path>
            </a:pathLst>
          </a:custGeom>
          <a:solidFill>
            <a:schemeClr val="folHlink">
              <a:alpha val="1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algn="ctr" rotWithShape="0">
                    <a:schemeClr val="bg2">
                      <a:alpha val="50000"/>
                    </a:schemeClr>
                  </a:outerShdw>
                </a:effectLst>
              </a14:hiddenEffects>
            </a:ext>
          </a:extLst>
        </p:spPr>
        <p:txBody>
          <a:bodyPr/>
          <a:lstStyle/>
          <a:p>
            <a:endParaRPr lang="ru-RU"/>
          </a:p>
        </p:txBody>
      </p:sp>
      <p:sp>
        <p:nvSpPr>
          <p:cNvPr id="1041" name="Rectangle 17"/>
          <p:cNvSpPr>
            <a:spLocks noChangeArrowheads="1"/>
          </p:cNvSpPr>
          <p:nvPr/>
        </p:nvSpPr>
        <p:spPr bwMode="gray">
          <a:xfrm>
            <a:off x="0" y="403225"/>
            <a:ext cx="9144000" cy="609600"/>
          </a:xfrm>
          <a:prstGeom prst="rect">
            <a:avLst/>
          </a:prstGeom>
          <a:solidFill>
            <a:srgbClr val="173D89">
              <a:alpha val="7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7" name="Rectangle 3"/>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28" name="Rectangle 4"/>
          <p:cNvSpPr>
            <a:spLocks noGrp="1" noChangeArrowheads="1"/>
          </p:cNvSpPr>
          <p:nvPr>
            <p:ph type="dt" sz="half" idx="2"/>
          </p:nvPr>
        </p:nvSpPr>
        <p:spPr bwMode="auto">
          <a:xfrm>
            <a:off x="457200" y="6570663"/>
            <a:ext cx="2133600"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ltLang="ru-RU"/>
          </a:p>
        </p:txBody>
      </p:sp>
      <p:sp>
        <p:nvSpPr>
          <p:cNvPr id="1030" name="Rectangle 6"/>
          <p:cNvSpPr>
            <a:spLocks noGrp="1" noChangeArrowheads="1"/>
          </p:cNvSpPr>
          <p:nvPr>
            <p:ph type="sldNum" sz="quarter" idx="4"/>
          </p:nvPr>
        </p:nvSpPr>
        <p:spPr bwMode="auto">
          <a:xfrm>
            <a:off x="3962400" y="6553200"/>
            <a:ext cx="12192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7AE44480-58B0-4A19-A255-537698359FA7}" type="slidenum">
              <a:rPr lang="en-US" altLang="ru-RU"/>
              <a:pPr/>
              <a:t>‹#›</a:t>
            </a:fld>
            <a:endParaRPr lang="en-US" altLang="ru-RU"/>
          </a:p>
        </p:txBody>
      </p:sp>
      <p:sp>
        <p:nvSpPr>
          <p:cNvPr id="1042" name="Freeform 18"/>
          <p:cNvSpPr>
            <a:spLocks/>
          </p:cNvSpPr>
          <p:nvPr/>
        </p:nvSpPr>
        <p:spPr bwMode="gray">
          <a:xfrm>
            <a:off x="8664575" y="403225"/>
            <a:ext cx="477838" cy="609600"/>
          </a:xfrm>
          <a:custGeom>
            <a:avLst/>
            <a:gdLst>
              <a:gd name="T0" fmla="*/ 96 w 288"/>
              <a:gd name="T1" fmla="*/ 0 h 384"/>
              <a:gd name="T2" fmla="*/ 0 w 288"/>
              <a:gd name="T3" fmla="*/ 384 h 384"/>
              <a:gd name="T4" fmla="*/ 288 w 288"/>
              <a:gd name="T5" fmla="*/ 384 h 384"/>
              <a:gd name="T6" fmla="*/ 288 w 288"/>
              <a:gd name="T7" fmla="*/ 0 h 384"/>
              <a:gd name="T8" fmla="*/ 96 w 288"/>
              <a:gd name="T9" fmla="*/ 0 h 384"/>
            </a:gdLst>
            <a:ahLst/>
            <a:cxnLst>
              <a:cxn ang="0">
                <a:pos x="T0" y="T1"/>
              </a:cxn>
              <a:cxn ang="0">
                <a:pos x="T2" y="T3"/>
              </a:cxn>
              <a:cxn ang="0">
                <a:pos x="T4" y="T5"/>
              </a:cxn>
              <a:cxn ang="0">
                <a:pos x="T6" y="T7"/>
              </a:cxn>
              <a:cxn ang="0">
                <a:pos x="T8" y="T9"/>
              </a:cxn>
            </a:cxnLst>
            <a:rect l="0" t="0" r="r" b="b"/>
            <a:pathLst>
              <a:path w="288" h="384">
                <a:moveTo>
                  <a:pt x="96" y="0"/>
                </a:moveTo>
                <a:lnTo>
                  <a:pt x="0" y="384"/>
                </a:lnTo>
                <a:lnTo>
                  <a:pt x="288" y="384"/>
                </a:lnTo>
                <a:lnTo>
                  <a:pt x="288" y="0"/>
                </a:lnTo>
                <a:lnTo>
                  <a:pt x="96"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6" name="Rectangle 2"/>
          <p:cNvSpPr>
            <a:spLocks noGrp="1" noChangeArrowheads="1"/>
          </p:cNvSpPr>
          <p:nvPr>
            <p:ph type="title"/>
          </p:nvPr>
        </p:nvSpPr>
        <p:spPr bwMode="white">
          <a:xfrm>
            <a:off x="533400" y="412750"/>
            <a:ext cx="8229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45" name="Text Box 21"/>
          <p:cNvSpPr txBox="1">
            <a:spLocks noChangeArrowheads="1"/>
          </p:cNvSpPr>
          <p:nvPr/>
        </p:nvSpPr>
        <p:spPr bwMode="auto">
          <a:xfrm>
            <a:off x="7543800" y="648970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ru-RU" b="1">
                <a:solidFill>
                  <a:schemeClr val="tx2"/>
                </a:solidFill>
                <a:latin typeface="Verdana" pitchFamily="34" charset="0"/>
              </a:rPr>
              <a:t>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Tahoma" charset="0"/>
        </a:defRPr>
      </a:lvl2pPr>
      <a:lvl3pPr algn="ctr" rtl="0" eaLnBrk="1" fontAlgn="base" hangingPunct="1">
        <a:spcBef>
          <a:spcPct val="0"/>
        </a:spcBef>
        <a:spcAft>
          <a:spcPct val="0"/>
        </a:spcAft>
        <a:defRPr sz="3600">
          <a:solidFill>
            <a:schemeClr val="bg1"/>
          </a:solidFill>
          <a:latin typeface="Tahoma" charset="0"/>
        </a:defRPr>
      </a:lvl3pPr>
      <a:lvl4pPr algn="ctr" rtl="0" eaLnBrk="1" fontAlgn="base" hangingPunct="1">
        <a:spcBef>
          <a:spcPct val="0"/>
        </a:spcBef>
        <a:spcAft>
          <a:spcPct val="0"/>
        </a:spcAft>
        <a:defRPr sz="3600">
          <a:solidFill>
            <a:schemeClr val="bg1"/>
          </a:solidFill>
          <a:latin typeface="Tahoma" charset="0"/>
        </a:defRPr>
      </a:lvl4pPr>
      <a:lvl5pPr algn="ctr" rtl="0" eaLnBrk="1" fontAlgn="base" hangingPunct="1">
        <a:spcBef>
          <a:spcPct val="0"/>
        </a:spcBef>
        <a:spcAft>
          <a:spcPct val="0"/>
        </a:spcAft>
        <a:defRPr sz="3600">
          <a:solidFill>
            <a:schemeClr val="bg1"/>
          </a:solidFill>
          <a:latin typeface="Tahoma" charset="0"/>
        </a:defRPr>
      </a:lvl5pPr>
      <a:lvl6pPr marL="457200" algn="ctr" rtl="0" eaLnBrk="1" fontAlgn="base" hangingPunct="1">
        <a:spcBef>
          <a:spcPct val="0"/>
        </a:spcBef>
        <a:spcAft>
          <a:spcPct val="0"/>
        </a:spcAft>
        <a:defRPr sz="3600">
          <a:solidFill>
            <a:schemeClr val="bg1"/>
          </a:solidFill>
          <a:latin typeface="Tahoma" charset="0"/>
        </a:defRPr>
      </a:lvl6pPr>
      <a:lvl7pPr marL="914400" algn="ctr" rtl="0" eaLnBrk="1" fontAlgn="base" hangingPunct="1">
        <a:spcBef>
          <a:spcPct val="0"/>
        </a:spcBef>
        <a:spcAft>
          <a:spcPct val="0"/>
        </a:spcAft>
        <a:defRPr sz="3600">
          <a:solidFill>
            <a:schemeClr val="bg1"/>
          </a:solidFill>
          <a:latin typeface="Tahoma" charset="0"/>
        </a:defRPr>
      </a:lvl7pPr>
      <a:lvl8pPr marL="1371600" algn="ctr" rtl="0" eaLnBrk="1" fontAlgn="base" hangingPunct="1">
        <a:spcBef>
          <a:spcPct val="0"/>
        </a:spcBef>
        <a:spcAft>
          <a:spcPct val="0"/>
        </a:spcAft>
        <a:defRPr sz="3600">
          <a:solidFill>
            <a:schemeClr val="bg1"/>
          </a:solidFill>
          <a:latin typeface="Tahoma" charset="0"/>
        </a:defRPr>
      </a:lvl8pPr>
      <a:lvl9pPr marL="1828800" algn="ctr" rtl="0" eaLnBrk="1" fontAlgn="base" hangingPunct="1">
        <a:spcBef>
          <a:spcPct val="0"/>
        </a:spcBef>
        <a:spcAft>
          <a:spcPct val="0"/>
        </a:spcAft>
        <a:defRPr sz="3600">
          <a:solidFill>
            <a:schemeClr val="bg1"/>
          </a:solidFill>
          <a:latin typeface="Tahoma"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9.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1.jpeg"/><Relationship Id="rId7" Type="http://schemas.openxmlformats.org/officeDocument/2006/relationships/image" Target="../media/image7.jp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18.jp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0.png"/><Relationship Id="rId7"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070.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140968"/>
            <a:ext cx="9143999" cy="720080"/>
          </a:xfrm>
        </p:spPr>
        <p:txBody>
          <a:bodyPr/>
          <a:lstStyle/>
          <a:p>
            <a:r>
              <a:rPr lang="en-US" sz="2500" b="1" dirty="0">
                <a:effectLst>
                  <a:outerShdw blurRad="38100" dist="38100" dir="2700000" algn="tl">
                    <a:srgbClr val="000000">
                      <a:alpha val="43137"/>
                    </a:srgbClr>
                  </a:outerShdw>
                </a:effectLst>
              </a:rPr>
              <a:t>Development and Integration of the Electronic Logbook</a:t>
            </a:r>
            <a:br>
              <a:rPr lang="ru-RU" sz="2500" b="1" dirty="0">
                <a:effectLst>
                  <a:outerShdw blurRad="38100" dist="38100" dir="2700000" algn="tl">
                    <a:srgbClr val="000000">
                      <a:alpha val="43137"/>
                    </a:srgbClr>
                  </a:outerShdw>
                </a:effectLst>
              </a:rPr>
            </a:br>
            <a:r>
              <a:rPr lang="en-US" sz="2500" b="1" dirty="0">
                <a:effectLst>
                  <a:outerShdw blurRad="38100" dist="38100" dir="2700000" algn="tl">
                    <a:srgbClr val="000000">
                      <a:alpha val="43137"/>
                    </a:srgbClr>
                  </a:outerShdw>
                </a:effectLst>
              </a:rPr>
              <a:t>for the BM@N experiment</a:t>
            </a:r>
            <a:r>
              <a:rPr lang="ru-RU" sz="2500" b="1" dirty="0">
                <a:effectLst>
                  <a:outerShdw blurRad="38100" dist="38100" dir="2700000" algn="tl">
                    <a:srgbClr val="000000">
                      <a:alpha val="43137"/>
                    </a:srgbClr>
                  </a:outerShdw>
                </a:effectLst>
              </a:rPr>
              <a:t> </a:t>
            </a:r>
            <a:r>
              <a:rPr lang="en-US" sz="2500" b="1" dirty="0">
                <a:effectLst>
                  <a:outerShdw blurRad="38100" dist="38100" dir="2700000" algn="tl">
                    <a:srgbClr val="000000">
                      <a:alpha val="43137"/>
                    </a:srgbClr>
                  </a:outerShdw>
                </a:effectLst>
              </a:rPr>
              <a:t>at NICA</a:t>
            </a:r>
          </a:p>
        </p:txBody>
      </p:sp>
      <p:sp>
        <p:nvSpPr>
          <p:cNvPr id="5" name="Rectangle 3"/>
          <p:cNvSpPr txBox="1">
            <a:spLocks noChangeArrowheads="1"/>
          </p:cNvSpPr>
          <p:nvPr/>
        </p:nvSpPr>
        <p:spPr bwMode="white">
          <a:xfrm>
            <a:off x="1716" y="4271961"/>
            <a:ext cx="9142283" cy="59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de-DE" sz="1500" u="sng" kern="0" dirty="0"/>
              <a:t>K. Gertsenberger</a:t>
            </a:r>
            <a:r>
              <a:rPr lang="de-DE" sz="1500" kern="0" dirty="0"/>
              <a:t>, A. Moshkin, A. Chebotov</a:t>
            </a:r>
            <a:r>
              <a:rPr lang="en-US" sz="1500" kern="0" dirty="0"/>
              <a:t> </a:t>
            </a:r>
          </a:p>
          <a:p>
            <a:r>
              <a:rPr lang="en-US" sz="1500" dirty="0"/>
              <a:t>Veksler and Baldin Laboratory of High Energy Physics, JINR</a:t>
            </a:r>
            <a:endParaRPr lang="en-US" sz="1500" kern="0" dirty="0"/>
          </a:p>
        </p:txBody>
      </p:sp>
      <p:sp>
        <p:nvSpPr>
          <p:cNvPr id="7" name="Rectangle 3"/>
          <p:cNvSpPr txBox="1">
            <a:spLocks noChangeArrowheads="1"/>
          </p:cNvSpPr>
          <p:nvPr/>
        </p:nvSpPr>
        <p:spPr bwMode="black">
          <a:xfrm>
            <a:off x="50966" y="6525344"/>
            <a:ext cx="9143999"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chemeClr val="tx2"/>
              </a:buClr>
              <a:buFont typeface="Wingdings" pitchFamily="2" charset="2"/>
              <a:buNone/>
            </a:pPr>
            <a:r>
              <a:rPr lang="en-US" sz="1200" dirty="0">
                <a:solidFill>
                  <a:schemeClr val="tx1">
                    <a:lumMod val="75000"/>
                    <a:lumOff val="25000"/>
                  </a:schemeClr>
                </a:solidFill>
              </a:rPr>
              <a:t>4 October 2019</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0412" y="-58024"/>
            <a:ext cx="1645112" cy="925376"/>
          </a:xfrm>
          <a:prstGeom prst="rect">
            <a:avLst/>
          </a:prstGeom>
        </p:spPr>
      </p:pic>
      <p:sp>
        <p:nvSpPr>
          <p:cNvPr id="14" name="Прямоугольник 13">
            <a:extLst>
              <a:ext uri="{FF2B5EF4-FFF2-40B4-BE49-F238E27FC236}">
                <a16:creationId xmlns:a16="http://schemas.microsoft.com/office/drawing/2014/main" id="{ECF5F363-2592-4952-A186-A5E12BF9F1D3}"/>
              </a:ext>
            </a:extLst>
          </p:cNvPr>
          <p:cNvSpPr/>
          <p:nvPr/>
        </p:nvSpPr>
        <p:spPr>
          <a:xfrm>
            <a:off x="395536" y="260648"/>
            <a:ext cx="936104" cy="288032"/>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3"/>
          <p:cNvSpPr txBox="1">
            <a:spLocks noChangeArrowheads="1"/>
          </p:cNvSpPr>
          <p:nvPr/>
        </p:nvSpPr>
        <p:spPr bwMode="white">
          <a:xfrm>
            <a:off x="1716" y="5070483"/>
            <a:ext cx="9142283" cy="30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1400" dirty="0"/>
              <a:t>on behalf of the BM@N collaboration</a:t>
            </a:r>
            <a:endParaRPr lang="en-US" sz="1400" kern="0" dirty="0"/>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0" y="77632"/>
            <a:ext cx="1383072" cy="654064"/>
          </a:xfrm>
          <a:prstGeom prst="rect">
            <a:avLst/>
          </a:prstGeom>
          <a:noFill/>
          <a:ln>
            <a:noFill/>
          </a:ln>
          <a:effectLst/>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515" y="-609"/>
            <a:ext cx="3794797" cy="762954"/>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4452" y="243130"/>
            <a:ext cx="1786170" cy="2989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412750"/>
            <a:ext cx="9144000" cy="563563"/>
          </a:xfrm>
        </p:spPr>
        <p:txBody>
          <a:bodyPr/>
          <a:lstStyle/>
          <a:p>
            <a:r>
              <a:rPr lang="en-US" sz="3000" b="1" dirty="0">
                <a:effectLst>
                  <a:outerShdw blurRad="38100" dist="38100" dir="2700000" algn="tl">
                    <a:srgbClr val="000000">
                      <a:alpha val="43137"/>
                    </a:srgbClr>
                  </a:outerShdw>
                </a:effectLst>
              </a:rPr>
              <a:t>e-Log Database scheme</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10</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840"/>
            <a:ext cx="9144000" cy="4748319"/>
          </a:xfrm>
          <a:prstGeom prst="rect">
            <a:avLst/>
          </a:prstGeom>
        </p:spPr>
      </p:pic>
      <p:sp>
        <p:nvSpPr>
          <p:cNvPr id="14"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pic>
        <p:nvPicPr>
          <p:cNvPr id="8" name="Picture 2" descr="ÐÐ°ÑÑÐ¸Ð½ÐºÐ¸ Ð¿Ð¾ Ð·Ð°Ð¿ÑÐ¾ÑÑ postgresq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89" y="5210257"/>
            <a:ext cx="1182939" cy="131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40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11</a:t>
            </a:fld>
            <a:endParaRPr lang="en-US" sz="1200" dirty="0">
              <a:solidFill>
                <a:schemeClr val="bg2">
                  <a:lumMod val="75000"/>
                </a:schemeClr>
              </a:solidFill>
            </a:endParaRPr>
          </a:p>
        </p:txBody>
      </p:sp>
      <p:sp>
        <p:nvSpPr>
          <p:cNvPr id="10" name="Rectangle 2"/>
          <p:cNvSpPr>
            <a:spLocks noGrp="1" noChangeArrowheads="1"/>
          </p:cNvSpPr>
          <p:nvPr>
            <p:ph type="title"/>
          </p:nvPr>
        </p:nvSpPr>
        <p:spPr>
          <a:xfrm>
            <a:off x="0" y="431040"/>
            <a:ext cx="9144000" cy="576411"/>
          </a:xfrm>
        </p:spPr>
        <p:txBody>
          <a:bodyPr/>
          <a:lstStyle/>
          <a:p>
            <a:pPr>
              <a:defRPr/>
            </a:pPr>
            <a:r>
              <a:rPr lang="en-US" sz="3000" b="1" dirty="0">
                <a:effectLst>
                  <a:outerShdw blurRad="38100" dist="38100" dir="2700000" algn="tl">
                    <a:srgbClr val="000000">
                      <a:alpha val="43137"/>
                    </a:srgbClr>
                  </a:outerShdw>
                </a:effectLst>
              </a:rPr>
              <a:t>Web-interface of the Electronic Logbook</a:t>
            </a:r>
            <a:endParaRPr lang="en-US" altLang="ru-RU" sz="3000" b="1" dirty="0">
              <a:solidFill>
                <a:schemeClr val="bg1"/>
              </a:solidFill>
              <a:effectLst>
                <a:outerShdw blurRad="38100" dist="38100" dir="2700000" algn="tl">
                  <a:srgbClr val="000000">
                    <a:alpha val="43137"/>
                  </a:srgbClr>
                </a:outerShdw>
              </a:effectLst>
            </a:endParaRPr>
          </a:p>
        </p:txBody>
      </p:sp>
      <p:sp>
        <p:nvSpPr>
          <p:cNvPr id="13" name="Прямоугольник 12">
            <a:extLst>
              <a:ext uri="{FF2B5EF4-FFF2-40B4-BE49-F238E27FC236}">
                <a16:creationId xmlns:a16="http://schemas.microsoft.com/office/drawing/2014/main" id="{1D852175-80E8-4D13-ACCF-5508C98D2617}"/>
              </a:ext>
            </a:extLst>
          </p:cNvPr>
          <p:cNvSpPr/>
          <p:nvPr/>
        </p:nvSpPr>
        <p:spPr>
          <a:xfrm>
            <a:off x="2483768" y="5840853"/>
            <a:ext cx="6336704" cy="584775"/>
          </a:xfrm>
          <a:prstGeom prst="rect">
            <a:avLst/>
          </a:prstGeom>
        </p:spPr>
        <p:txBody>
          <a:bodyPr wrap="square">
            <a:spAutoFit/>
          </a:bodyPr>
          <a:lstStyle/>
          <a:p>
            <a:pPr algn="ctr"/>
            <a:r>
              <a:rPr lang="en-US" sz="1600" dirty="0"/>
              <a:t>It contains records of different types for all BM@N conducted Runs</a:t>
            </a:r>
          </a:p>
          <a:p>
            <a:pPr algn="ctr"/>
            <a:r>
              <a:rPr lang="en-US" sz="1600" dirty="0"/>
              <a:t>Easy search by all parameters</a:t>
            </a:r>
          </a:p>
        </p:txBody>
      </p:sp>
      <p:sp>
        <p:nvSpPr>
          <p:cNvPr id="17" name="Объект 2"/>
          <p:cNvSpPr>
            <a:spLocks noGrp="1"/>
          </p:cNvSpPr>
          <p:nvPr>
            <p:ph idx="1"/>
          </p:nvPr>
        </p:nvSpPr>
        <p:spPr>
          <a:xfrm>
            <a:off x="35496" y="5800909"/>
            <a:ext cx="2016224" cy="576064"/>
          </a:xfrm>
        </p:spPr>
        <p:txBody>
          <a:bodyPr/>
          <a:lstStyle/>
          <a:p>
            <a:pPr marL="0" indent="0">
              <a:spcAft>
                <a:spcPts val="0"/>
              </a:spcAft>
              <a:buNone/>
            </a:pPr>
            <a:r>
              <a:rPr lang="en-US" altLang="ru-RU" sz="1600" b="1" dirty="0">
                <a:solidFill>
                  <a:srgbClr val="008000"/>
                </a:solidFill>
                <a:latin typeface="Cambria Math" panose="02040503050406030204" pitchFamily="18" charset="0"/>
                <a:ea typeface="Cambria Math" panose="02040503050406030204" pitchFamily="18" charset="0"/>
              </a:rPr>
              <a:t>BM@N Runs 1 - 7</a:t>
            </a:r>
          </a:p>
          <a:p>
            <a:pPr marL="0" indent="0">
              <a:spcAft>
                <a:spcPts val="0"/>
              </a:spcAft>
              <a:buNone/>
            </a:pPr>
            <a:r>
              <a:rPr lang="en-US" altLang="ru-RU" sz="1600" b="1" dirty="0">
                <a:solidFill>
                  <a:srgbClr val="008000"/>
                </a:solidFill>
                <a:latin typeface="Cambria Math" panose="02040503050406030204" pitchFamily="18" charset="0"/>
                <a:ea typeface="Cambria Math" panose="02040503050406030204" pitchFamily="18" charset="0"/>
              </a:rPr>
              <a:t># records ~ 3 000</a:t>
            </a:r>
          </a:p>
        </p:txBody>
      </p:sp>
      <p:sp>
        <p:nvSpPr>
          <p:cNvPr id="1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pic>
        <p:nvPicPr>
          <p:cNvPr id="2" name="Рисунок 1"/>
          <p:cNvPicPr>
            <a:picLocks noChangeAspect="1"/>
          </p:cNvPicPr>
          <p:nvPr/>
        </p:nvPicPr>
        <p:blipFill>
          <a:blip r:embed="rId2"/>
          <a:stretch>
            <a:fillRect/>
          </a:stretch>
        </p:blipFill>
        <p:spPr>
          <a:xfrm>
            <a:off x="89171" y="1041702"/>
            <a:ext cx="8965658" cy="4784729"/>
          </a:xfrm>
          <a:prstGeom prst="rect">
            <a:avLst/>
          </a:prstGeom>
        </p:spPr>
      </p:pic>
    </p:spTree>
    <p:extLst>
      <p:ext uri="{BB962C8B-B14F-4D97-AF65-F5344CB8AC3E}">
        <p14:creationId xmlns:p14="http://schemas.microsoft.com/office/powerpoint/2010/main" val="408399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12</a:t>
            </a:fld>
            <a:endParaRPr lang="en-US" sz="1200" dirty="0">
              <a:solidFill>
                <a:schemeClr val="bg2">
                  <a:lumMod val="75000"/>
                </a:schemeClr>
              </a:solidFill>
            </a:endParaRPr>
          </a:p>
        </p:txBody>
      </p:sp>
      <p:sp>
        <p:nvSpPr>
          <p:cNvPr id="10" name="Rectangle 2"/>
          <p:cNvSpPr>
            <a:spLocks noGrp="1" noChangeArrowheads="1"/>
          </p:cNvSpPr>
          <p:nvPr>
            <p:ph type="title"/>
          </p:nvPr>
        </p:nvSpPr>
        <p:spPr>
          <a:xfrm>
            <a:off x="0" y="431040"/>
            <a:ext cx="9144000" cy="576411"/>
          </a:xfrm>
        </p:spPr>
        <p:txBody>
          <a:bodyPr/>
          <a:lstStyle/>
          <a:p>
            <a:pPr>
              <a:defRPr/>
            </a:pPr>
            <a:r>
              <a:rPr lang="en-US" sz="3000" b="1" dirty="0">
                <a:effectLst>
                  <a:outerShdw blurRad="38100" dist="38100" dir="2700000" algn="tl">
                    <a:srgbClr val="000000">
                      <a:alpha val="43137"/>
                    </a:srgbClr>
                  </a:outerShdw>
                </a:effectLst>
              </a:rPr>
              <a:t>Web-interface: modification by BM@N shift crew</a:t>
            </a:r>
            <a:endParaRPr lang="en-US" altLang="ru-RU" sz="3000" b="1" dirty="0">
              <a:solidFill>
                <a:schemeClr val="bg1"/>
              </a:solidFill>
              <a:effectLst>
                <a:outerShdw blurRad="38100" dist="38100" dir="2700000" algn="tl">
                  <a:srgbClr val="000000">
                    <a:alpha val="43137"/>
                  </a:srgbClr>
                </a:outerShdw>
              </a:effectLst>
            </a:endParaRPr>
          </a:p>
        </p:txBody>
      </p:sp>
      <p:sp>
        <p:nvSpPr>
          <p:cNvPr id="1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pic>
        <p:nvPicPr>
          <p:cNvPr id="3" name="Рисунок 2"/>
          <p:cNvPicPr>
            <a:picLocks noChangeAspect="1"/>
          </p:cNvPicPr>
          <p:nvPr/>
        </p:nvPicPr>
        <p:blipFill>
          <a:blip r:embed="rId2"/>
          <a:stretch>
            <a:fillRect/>
          </a:stretch>
        </p:blipFill>
        <p:spPr>
          <a:xfrm>
            <a:off x="114969" y="1039762"/>
            <a:ext cx="6977311" cy="5434080"/>
          </a:xfrm>
          <a:prstGeom prst="rect">
            <a:avLst/>
          </a:prstGeom>
        </p:spPr>
      </p:pic>
      <p:sp>
        <p:nvSpPr>
          <p:cNvPr id="13" name="Прямоугольник 12">
            <a:extLst>
              <a:ext uri="{FF2B5EF4-FFF2-40B4-BE49-F238E27FC236}">
                <a16:creationId xmlns:a16="http://schemas.microsoft.com/office/drawing/2014/main" id="{1D852175-80E8-4D13-ACCF-5508C98D2617}"/>
              </a:ext>
            </a:extLst>
          </p:cNvPr>
          <p:cNvSpPr/>
          <p:nvPr/>
        </p:nvSpPr>
        <p:spPr>
          <a:xfrm>
            <a:off x="4499992" y="2745502"/>
            <a:ext cx="3888432" cy="2123658"/>
          </a:xfrm>
          <a:prstGeom prst="rect">
            <a:avLst/>
          </a:prstGeom>
        </p:spPr>
        <p:txBody>
          <a:bodyPr wrap="square">
            <a:spAutoFit/>
          </a:bodyPr>
          <a:lstStyle/>
          <a:p>
            <a:pPr>
              <a:spcBef>
                <a:spcPts val="600"/>
              </a:spcBef>
            </a:pPr>
            <a:r>
              <a:rPr lang="en-US" sz="1600" b="1" dirty="0"/>
              <a:t>Features</a:t>
            </a:r>
            <a:r>
              <a:rPr lang="en-US" sz="1600" dirty="0"/>
              <a:t>:</a:t>
            </a:r>
          </a:p>
          <a:p>
            <a:pPr>
              <a:spcBef>
                <a:spcPts val="600"/>
              </a:spcBef>
            </a:pPr>
            <a:r>
              <a:rPr lang="en-US" sz="1600" dirty="0"/>
              <a:t>Authentication: database roles (administrator, shift operator, user)</a:t>
            </a:r>
          </a:p>
          <a:p>
            <a:pPr>
              <a:spcBef>
                <a:spcPts val="600"/>
              </a:spcBef>
            </a:pPr>
            <a:r>
              <a:rPr lang="en-US" sz="1600" dirty="0"/>
              <a:t>File Attachments (text description, photo, e.g. detector mapping)</a:t>
            </a:r>
          </a:p>
          <a:p>
            <a:pPr>
              <a:spcBef>
                <a:spcPts val="600"/>
              </a:spcBef>
            </a:pPr>
            <a:r>
              <a:rPr lang="en-US" sz="1600" dirty="0"/>
              <a:t>Multi-Column Sorting</a:t>
            </a:r>
          </a:p>
          <a:p>
            <a:pPr>
              <a:spcBef>
                <a:spcPts val="600"/>
              </a:spcBef>
            </a:pPr>
            <a:r>
              <a:rPr lang="en-US" sz="1600" dirty="0" err="1"/>
              <a:t>LastDay</a:t>
            </a:r>
            <a:r>
              <a:rPr lang="en-US" sz="1600" dirty="0"/>
              <a:t> View…</a:t>
            </a:r>
          </a:p>
        </p:txBody>
      </p:sp>
    </p:spTree>
    <p:extLst>
      <p:ext uri="{BB962C8B-B14F-4D97-AF65-F5344CB8AC3E}">
        <p14:creationId xmlns:p14="http://schemas.microsoft.com/office/powerpoint/2010/main" val="24272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05891" y="1937099"/>
            <a:ext cx="5638109" cy="3508125"/>
          </a:xfrm>
          <a:prstGeom prst="rect">
            <a:avLst/>
          </a:prstGeom>
          <a:noFill/>
          <a:ln w="9525">
            <a:noFill/>
            <a:miter lim="800000"/>
            <a:headEnd/>
            <a:tailEnd/>
          </a:ln>
        </p:spPr>
      </p:pic>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435608"/>
            <a:ext cx="9144000"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a:solidFill>
                  <a:schemeClr val="bg1"/>
                </a:solidFill>
                <a:effectLst>
                  <a:outerShdw blurRad="38100" dist="38100" dir="2700000" algn="tl">
                    <a:srgbClr val="000000">
                      <a:alpha val="43137"/>
                    </a:srgbClr>
                  </a:outerShdw>
                </a:effectLst>
                <a:latin typeface="Arial"/>
                <a:ea typeface="+mj-ea"/>
                <a:cs typeface="Arial" panose="020B0604020202020204" pitchFamily="34" charset="0"/>
              </a:rPr>
              <a:t>BmnRoot Framework</a:t>
            </a:r>
            <a:endParaRPr kumimoji="0" lang="ru-RU" sz="30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13" name="Объект 2"/>
          <p:cNvSpPr>
            <a:spLocks noGrp="1"/>
          </p:cNvSpPr>
          <p:nvPr>
            <p:ph idx="1"/>
          </p:nvPr>
        </p:nvSpPr>
        <p:spPr>
          <a:xfrm>
            <a:off x="107504" y="1628800"/>
            <a:ext cx="3389525" cy="3816424"/>
          </a:xfrm>
        </p:spPr>
        <p:txBody>
          <a:bodyPr/>
          <a:lstStyle/>
          <a:p>
            <a:pPr marL="0" indent="0" algn="just">
              <a:lnSpc>
                <a:spcPct val="130000"/>
              </a:lnSpc>
              <a:buNone/>
              <a:defRPr/>
            </a:pPr>
            <a:r>
              <a:rPr lang="en-US" sz="1900" dirty="0">
                <a:latin typeface="Calibri" panose="020F0502020204030204" pitchFamily="34" charset="0"/>
                <a:cs typeface="Calibri" panose="020F0502020204030204" pitchFamily="34" charset="0"/>
              </a:rPr>
              <a:t>The software</a:t>
            </a:r>
            <a:r>
              <a:rPr lang="ru-RU" sz="1900" dirty="0">
                <a:latin typeface="Calibri" panose="020F0502020204030204" pitchFamily="34" charset="0"/>
                <a:cs typeface="Calibri" panose="020F0502020204030204" pitchFamily="34" charset="0"/>
              </a:rPr>
              <a:t> </a:t>
            </a:r>
            <a:r>
              <a:rPr lang="en-US" sz="1900" dirty="0">
                <a:solidFill>
                  <a:srgbClr val="008000"/>
                </a:solidFill>
                <a:latin typeface="Calibri" panose="020F0502020204030204" pitchFamily="34" charset="0"/>
                <a:cs typeface="Calibri" panose="020F0502020204030204" pitchFamily="34" charset="0"/>
              </a:rPr>
              <a:t>BmnRoot</a:t>
            </a:r>
            <a:r>
              <a:rPr lang="ru-RU" sz="1900" dirty="0">
                <a:solidFill>
                  <a:srgbClr val="FF0000"/>
                </a:solidFill>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is developed for event simulation, reconstruction of experimental or simulated data and following physics analysis of collisions of elementary particles and ions with a fixed target at the BM@N facility</a:t>
            </a:r>
            <a:r>
              <a:rPr lang="ru-RU" sz="1900" dirty="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marL="0" lvl="0" indent="0" algn="ctr">
              <a:lnSpc>
                <a:spcPct val="130000"/>
              </a:lnSpc>
              <a:spcBef>
                <a:spcPts val="0"/>
              </a:spcBef>
              <a:buClr>
                <a:srgbClr val="26728A"/>
              </a:buClr>
              <a:buNone/>
              <a:defRPr/>
            </a:pPr>
            <a:r>
              <a:rPr lang="en-US" sz="1900" dirty="0">
                <a:solidFill>
                  <a:srgbClr val="717171"/>
                </a:solidFill>
                <a:latin typeface="Calibri" panose="020F0502020204030204" pitchFamily="34" charset="0"/>
                <a:cs typeface="Calibri" panose="020F0502020204030204" pitchFamily="34" charset="0"/>
              </a:rPr>
              <a:t>C++ classes, Linux OS support,</a:t>
            </a:r>
          </a:p>
          <a:p>
            <a:pPr marL="0" lvl="0" indent="0" algn="ctr">
              <a:lnSpc>
                <a:spcPct val="130000"/>
              </a:lnSpc>
              <a:spcBef>
                <a:spcPts val="0"/>
              </a:spcBef>
              <a:buClr>
                <a:srgbClr val="26728A"/>
              </a:buClr>
              <a:buNone/>
              <a:defRPr/>
            </a:pPr>
            <a:r>
              <a:rPr lang="en-US" sz="1900" dirty="0">
                <a:solidFill>
                  <a:srgbClr val="717171"/>
                </a:solidFill>
                <a:latin typeface="Calibri" panose="020F0502020204030204" pitchFamily="34" charset="0"/>
                <a:cs typeface="Calibri" panose="020F0502020204030204" pitchFamily="34" charset="0"/>
              </a:rPr>
              <a:t>based on ROOT and FairRoot</a:t>
            </a:r>
          </a:p>
        </p:txBody>
      </p:sp>
      <p:sp>
        <p:nvSpPr>
          <p:cNvPr id="8" name="Прямоугольник 7"/>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13</a:t>
            </a:fld>
            <a:endParaRPr lang="en-US" sz="1200" dirty="0">
              <a:solidFill>
                <a:schemeClr val="bg2">
                  <a:lumMod val="75000"/>
                </a:schemeClr>
              </a:solidFill>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7151" y="1099364"/>
            <a:ext cx="1377987" cy="2780695"/>
          </a:xfrm>
          <a:prstGeom prst="rect">
            <a:avLst/>
          </a:prstGeom>
        </p:spPr>
      </p:pic>
      <p:sp>
        <p:nvSpPr>
          <p:cNvPr id="14"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
        <p:nvSpPr>
          <p:cNvPr id="11" name="Прямоугольник 10"/>
          <p:cNvSpPr/>
          <p:nvPr/>
        </p:nvSpPr>
        <p:spPr>
          <a:xfrm>
            <a:off x="0" y="6114782"/>
            <a:ext cx="9144000" cy="369332"/>
          </a:xfrm>
          <a:prstGeom prst="rect">
            <a:avLst/>
          </a:prstGeom>
        </p:spPr>
        <p:txBody>
          <a:bodyPr wrap="square">
            <a:spAutoFit/>
          </a:bodyPr>
          <a:lstStyle/>
          <a:p>
            <a:pPr algn="ctr" eaLnBrk="1" hangingPunct="1"/>
            <a:r>
              <a:rPr lang="en-US" altLang="ru-RU" dirty="0">
                <a:latin typeface="Calibri" panose="020F0502020204030204" pitchFamily="34" charset="0"/>
                <a:cs typeface="Calibri" panose="020F0502020204030204" pitchFamily="34" charset="0"/>
              </a:rPr>
              <a:t>The BmnRoot software is available in </a:t>
            </a:r>
            <a:r>
              <a:rPr lang="en-US" altLang="ru-RU" dirty="0" err="1">
                <a:solidFill>
                  <a:srgbClr val="006800"/>
                </a:solidFill>
                <a:latin typeface="Calibri" panose="020F0502020204030204" pitchFamily="34" charset="0"/>
                <a:cs typeface="Calibri" panose="020F0502020204030204" pitchFamily="34" charset="0"/>
              </a:rPr>
              <a:t>GitLab@JINR</a:t>
            </a:r>
            <a:r>
              <a:rPr lang="en-US" altLang="ru-RU" dirty="0">
                <a:latin typeface="Calibri" panose="020F0502020204030204" pitchFamily="34" charset="0"/>
                <a:cs typeface="Calibri" panose="020F0502020204030204" pitchFamily="34" charset="0"/>
              </a:rPr>
              <a:t>: https://git.jinr.ru/nica/bmnroot</a:t>
            </a:r>
            <a:endParaRPr lang="ru-RU" altLang="ru-R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023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412750"/>
            <a:ext cx="9144000" cy="563563"/>
          </a:xfrm>
        </p:spPr>
        <p:txBody>
          <a:bodyPr/>
          <a:lstStyle/>
          <a:p>
            <a:r>
              <a:rPr lang="en-US" sz="3000" b="1" dirty="0">
                <a:effectLst>
                  <a:outerShdw blurRad="38100" dist="38100" dir="2700000" algn="tl">
                    <a:srgbClr val="000000">
                      <a:alpha val="43137"/>
                    </a:srgbClr>
                  </a:outerShdw>
                </a:effectLst>
              </a:rPr>
              <a:t>C++ database interface</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14</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07504" y="1052736"/>
            <a:ext cx="8856984" cy="646331"/>
          </a:xfrm>
          <a:prstGeom prst="rect">
            <a:avLst/>
          </a:prstGeom>
        </p:spPr>
        <p:txBody>
          <a:bodyPr wrap="square">
            <a:spAutoFit/>
          </a:bodyPr>
          <a:lstStyle/>
          <a:p>
            <a:pPr algn="ctr">
              <a:spcBef>
                <a:spcPts val="600"/>
              </a:spcBef>
            </a:pPr>
            <a:r>
              <a:rPr lang="en-US" b="1" dirty="0"/>
              <a:t>Class wrappers for database tables with many specific functions allow to access and manage the data without SQL statements in experiment software</a:t>
            </a:r>
            <a:endParaRPr lang="ru-RU" b="1" dirty="0">
              <a:solidFill>
                <a:srgbClr val="000000"/>
              </a:solidFill>
            </a:endParaRPr>
          </a:p>
        </p:txBody>
      </p:sp>
      <p:sp>
        <p:nvSpPr>
          <p:cNvPr id="10" name="Прямоугольник 9"/>
          <p:cNvSpPr/>
          <p:nvPr/>
        </p:nvSpPr>
        <p:spPr>
          <a:xfrm>
            <a:off x="101080" y="1628800"/>
            <a:ext cx="8863408" cy="3616375"/>
          </a:xfrm>
          <a:prstGeom prst="rect">
            <a:avLst/>
          </a:prstGeom>
        </p:spPr>
        <p:txBody>
          <a:bodyPr wrap="square">
            <a:spAutoFit/>
          </a:bodyPr>
          <a:lstStyle/>
          <a:p>
            <a:pPr>
              <a:lnSpc>
                <a:spcPct val="140000"/>
              </a:lnSpc>
            </a:pPr>
            <a:r>
              <a:rPr lang="en-US" sz="1600" u="sng" dirty="0" err="1"/>
              <a:t>ElogDbRecord</a:t>
            </a:r>
            <a:r>
              <a:rPr lang="en-US" sz="1600" dirty="0"/>
              <a:t> – records written by a shift crew during the experiment runs which describe operating modes of various systems and detectors and different types of events</a:t>
            </a:r>
          </a:p>
          <a:p>
            <a:pPr>
              <a:lnSpc>
                <a:spcPct val="140000"/>
              </a:lnSpc>
            </a:pPr>
            <a:r>
              <a:rPr lang="en-US" sz="1600" u="sng" dirty="0" err="1"/>
              <a:t>ElogDbType</a:t>
            </a:r>
            <a:r>
              <a:rPr lang="en-US" sz="1600" dirty="0"/>
              <a:t> – record types: ‘Shift started’, ‘Problem report’, ‘Configuration’, ‘New Run’, etc.</a:t>
            </a:r>
          </a:p>
          <a:p>
            <a:pPr>
              <a:lnSpc>
                <a:spcPct val="140000"/>
              </a:lnSpc>
            </a:pPr>
            <a:r>
              <a:rPr lang="en-US" sz="1600" u="sng" dirty="0" err="1"/>
              <a:t>ElogDbPerson</a:t>
            </a:r>
            <a:r>
              <a:rPr lang="en-US" sz="1600" dirty="0"/>
              <a:t> – a list of the experiment staff</a:t>
            </a:r>
          </a:p>
          <a:p>
            <a:pPr>
              <a:lnSpc>
                <a:spcPct val="140000"/>
              </a:lnSpc>
            </a:pPr>
            <a:r>
              <a:rPr lang="en-US" sz="1600" u="sng" dirty="0" err="1"/>
              <a:t>ElogDbTrigger</a:t>
            </a:r>
            <a:r>
              <a:rPr lang="en-US" sz="1600" dirty="0"/>
              <a:t> – dictionary of all possible trigger types</a:t>
            </a:r>
          </a:p>
          <a:p>
            <a:pPr>
              <a:lnSpc>
                <a:spcPct val="140000"/>
              </a:lnSpc>
            </a:pPr>
            <a:r>
              <a:rPr lang="en-US" sz="1600" u="sng" dirty="0" err="1"/>
              <a:t>ElogDbBeam</a:t>
            </a:r>
            <a:r>
              <a:rPr lang="en-US" sz="1600" dirty="0"/>
              <a:t> – dictionary of all possible beam particles</a:t>
            </a:r>
          </a:p>
          <a:p>
            <a:pPr>
              <a:lnSpc>
                <a:spcPct val="140000"/>
              </a:lnSpc>
            </a:pPr>
            <a:r>
              <a:rPr lang="en-US" sz="1600" u="sng" dirty="0" err="1"/>
              <a:t>ElogDbTarget</a:t>
            </a:r>
            <a:r>
              <a:rPr lang="en-US" sz="1600" dirty="0"/>
              <a:t> – dictionary of all possible targets</a:t>
            </a:r>
          </a:p>
          <a:p>
            <a:pPr>
              <a:lnSpc>
                <a:spcPct val="140000"/>
              </a:lnSpc>
              <a:spcAft>
                <a:spcPts val="600"/>
              </a:spcAft>
            </a:pPr>
            <a:r>
              <a:rPr lang="en-US" sz="1600" u="sng" dirty="0" err="1"/>
              <a:t>ElogDbAttachment</a:t>
            </a:r>
            <a:r>
              <a:rPr lang="en-US" sz="1600" dirty="0"/>
              <a:t> – files attached to a record for detailed description of an event</a:t>
            </a:r>
          </a:p>
          <a:p>
            <a:pPr>
              <a:lnSpc>
                <a:spcPct val="140000"/>
              </a:lnSpc>
            </a:pPr>
            <a:r>
              <a:rPr lang="en-US" sz="1600" u="sng" dirty="0" err="1"/>
              <a:t>UniDbConnection</a:t>
            </a:r>
            <a:r>
              <a:rPr lang="en-US" sz="1600" dirty="0"/>
              <a:t> – serves to open and close connections to the e-Log database</a:t>
            </a:r>
          </a:p>
          <a:p>
            <a:pPr>
              <a:lnSpc>
                <a:spcPct val="140000"/>
              </a:lnSpc>
            </a:pPr>
            <a:r>
              <a:rPr lang="en-US" sz="1600" u="sng" dirty="0" err="1"/>
              <a:t>UniDbSearchCondition</a:t>
            </a:r>
            <a:r>
              <a:rPr lang="en-US" sz="1600" dirty="0"/>
              <a:t> – forms criteria for selection of e-Log records</a:t>
            </a:r>
          </a:p>
        </p:txBody>
      </p:sp>
      <p:sp>
        <p:nvSpPr>
          <p:cNvPr id="11" name="Прямоугольник 10"/>
          <p:cNvSpPr/>
          <p:nvPr/>
        </p:nvSpPr>
        <p:spPr>
          <a:xfrm>
            <a:off x="107504" y="5304110"/>
            <a:ext cx="8280920" cy="1077218"/>
          </a:xfrm>
          <a:prstGeom prst="rect">
            <a:avLst/>
          </a:prstGeom>
        </p:spPr>
        <p:txBody>
          <a:bodyPr wrap="square">
            <a:spAutoFit/>
          </a:bodyPr>
          <a:lstStyle/>
          <a:p>
            <a:pPr algn="ctr">
              <a:spcBef>
                <a:spcPts val="600"/>
              </a:spcBef>
            </a:pPr>
            <a:r>
              <a:rPr lang="en-US" dirty="0"/>
              <a:t>The main functions</a:t>
            </a:r>
            <a:r>
              <a:rPr lang="ru-RU" dirty="0"/>
              <a:t> </a:t>
            </a:r>
            <a:r>
              <a:rPr lang="en-US" dirty="0"/>
              <a:t>of the e-Log interface:</a:t>
            </a:r>
          </a:p>
          <a:p>
            <a:pPr algn="just">
              <a:spcBef>
                <a:spcPts val="600"/>
              </a:spcBef>
            </a:pPr>
            <a:r>
              <a:rPr lang="en-US" u="sng" dirty="0"/>
              <a:t>for data objects (static)</a:t>
            </a:r>
            <a:r>
              <a:rPr lang="en-US" dirty="0"/>
              <a:t>: </a:t>
            </a:r>
            <a:r>
              <a:rPr lang="en-US" i="1" dirty="0"/>
              <a:t>Create</a:t>
            </a:r>
            <a:r>
              <a:rPr lang="en-US" dirty="0"/>
              <a:t>, </a:t>
            </a:r>
            <a:r>
              <a:rPr lang="en-US" i="1" dirty="0"/>
              <a:t>Delete, Get</a:t>
            </a:r>
            <a:r>
              <a:rPr lang="en-US" dirty="0"/>
              <a:t>,</a:t>
            </a:r>
            <a:r>
              <a:rPr lang="en-US" i="1" dirty="0"/>
              <a:t> Search</a:t>
            </a:r>
            <a:r>
              <a:rPr lang="en-US" dirty="0"/>
              <a:t>, </a:t>
            </a:r>
            <a:r>
              <a:rPr lang="en-US" i="1" dirty="0" err="1"/>
              <a:t>PrintAll</a:t>
            </a:r>
            <a:r>
              <a:rPr lang="en-US" i="1" dirty="0"/>
              <a:t>.</a:t>
            </a:r>
          </a:p>
          <a:p>
            <a:pPr algn="just">
              <a:spcBef>
                <a:spcPts val="600"/>
              </a:spcBef>
            </a:pPr>
            <a:r>
              <a:rPr lang="en-US" u="sng" dirty="0"/>
              <a:t>for attributes (non-static)</a:t>
            </a:r>
            <a:r>
              <a:rPr lang="en-US" i="1" dirty="0"/>
              <a:t>: Getters</a:t>
            </a:r>
            <a:r>
              <a:rPr lang="en-US" dirty="0"/>
              <a:t> and </a:t>
            </a:r>
            <a:r>
              <a:rPr lang="en-US" i="1" dirty="0"/>
              <a:t>Setters</a:t>
            </a:r>
            <a:r>
              <a:rPr lang="en-US" dirty="0"/>
              <a:t> functions, </a:t>
            </a:r>
            <a:r>
              <a:rPr lang="en-US" i="1" dirty="0"/>
              <a:t>Print</a:t>
            </a:r>
            <a:r>
              <a:rPr lang="en-US" dirty="0"/>
              <a:t>.</a:t>
            </a:r>
          </a:p>
        </p:txBody>
      </p:sp>
      <p:sp>
        <p:nvSpPr>
          <p:cNvPr id="13"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Tree>
    <p:extLst>
      <p:ext uri="{BB962C8B-B14F-4D97-AF65-F5344CB8AC3E}">
        <p14:creationId xmlns:p14="http://schemas.microsoft.com/office/powerpoint/2010/main" val="1860539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Прямоугольник 96"/>
          <p:cNvSpPr/>
          <p:nvPr/>
        </p:nvSpPr>
        <p:spPr>
          <a:xfrm>
            <a:off x="5796136" y="1052736"/>
            <a:ext cx="3312368" cy="5515356"/>
          </a:xfrm>
          <a:prstGeom prst="rect">
            <a:avLst/>
          </a:prstGeom>
        </p:spPr>
        <p:txBody>
          <a:bodyPr wrap="square">
            <a:spAutoFit/>
          </a:bodyPr>
          <a:lstStyle/>
          <a:p>
            <a:r>
              <a:rPr lang="en-US" sz="1600" b="1" dirty="0">
                <a:solidFill>
                  <a:schemeClr val="tx1">
                    <a:lumMod val="75000"/>
                    <a:lumOff val="25000"/>
                  </a:schemeClr>
                </a:solidFill>
              </a:rPr>
              <a:t>Online Histogramming</a:t>
            </a:r>
          </a:p>
          <a:p>
            <a:endParaRPr lang="en-US" sz="1600" b="1" dirty="0">
              <a:solidFill>
                <a:schemeClr val="tx1">
                  <a:lumMod val="75000"/>
                  <a:lumOff val="25000"/>
                </a:schemeClr>
              </a:solidFill>
            </a:endParaRPr>
          </a:p>
          <a:p>
            <a:endParaRPr lang="en-US" sz="1600" b="1" dirty="0">
              <a:solidFill>
                <a:schemeClr val="tx1">
                  <a:lumMod val="75000"/>
                  <a:lumOff val="25000"/>
                </a:schemeClr>
              </a:solidFill>
            </a:endParaRPr>
          </a:p>
          <a:p>
            <a:endParaRPr lang="en-US" sz="1600" b="1" dirty="0">
              <a:solidFill>
                <a:schemeClr val="tx1">
                  <a:lumMod val="75000"/>
                  <a:lumOff val="25000"/>
                </a:schemeClr>
              </a:solidFill>
            </a:endParaRPr>
          </a:p>
          <a:p>
            <a:endParaRPr lang="en-US" sz="1600" b="1" dirty="0">
              <a:solidFill>
                <a:schemeClr val="tx1">
                  <a:lumMod val="75000"/>
                  <a:lumOff val="25000"/>
                </a:schemeClr>
              </a:solidFill>
            </a:endParaRPr>
          </a:p>
          <a:p>
            <a:endParaRPr lang="en-US" sz="1600" b="1" dirty="0">
              <a:solidFill>
                <a:schemeClr val="tx1">
                  <a:lumMod val="75000"/>
                  <a:lumOff val="25000"/>
                </a:schemeClr>
              </a:solidFill>
            </a:endParaRPr>
          </a:p>
          <a:p>
            <a:endParaRPr lang="en-US" sz="1600" b="1" dirty="0">
              <a:solidFill>
                <a:schemeClr val="tx1">
                  <a:lumMod val="75000"/>
                  <a:lumOff val="25000"/>
                </a:schemeClr>
              </a:solidFill>
            </a:endParaRPr>
          </a:p>
          <a:p>
            <a:r>
              <a:rPr lang="en-US" sz="1600" b="1" dirty="0">
                <a:solidFill>
                  <a:schemeClr val="tx1">
                    <a:lumMod val="75000"/>
                    <a:lumOff val="25000"/>
                  </a:schemeClr>
                </a:solidFill>
              </a:rPr>
              <a:t>…</a:t>
            </a:r>
          </a:p>
          <a:p>
            <a:endParaRPr lang="en-US" sz="1600" b="1" dirty="0">
              <a:solidFill>
                <a:schemeClr val="tx1">
                  <a:lumMod val="75000"/>
                  <a:lumOff val="25000"/>
                </a:schemeClr>
              </a:solidFill>
            </a:endParaRPr>
          </a:p>
          <a:p>
            <a:pPr>
              <a:spcAft>
                <a:spcPts val="1200"/>
              </a:spcAft>
            </a:pPr>
            <a:r>
              <a:rPr lang="en-US" sz="1600" b="1" dirty="0">
                <a:solidFill>
                  <a:schemeClr val="tx1">
                    <a:lumMod val="75000"/>
                    <a:lumOff val="25000"/>
                  </a:schemeClr>
                </a:solidFill>
              </a:rPr>
              <a:t>Raw Data Converter</a:t>
            </a:r>
          </a:p>
          <a:p>
            <a:pPr>
              <a:lnSpc>
                <a:spcPct val="130000"/>
              </a:lnSpc>
            </a:pPr>
            <a:endParaRPr lang="en-US" sz="1600" b="1" dirty="0">
              <a:solidFill>
                <a:schemeClr val="tx1">
                  <a:lumMod val="75000"/>
                  <a:lumOff val="25000"/>
                </a:schemeClr>
              </a:solidFill>
            </a:endParaRPr>
          </a:p>
          <a:p>
            <a:pPr>
              <a:lnSpc>
                <a:spcPct val="130000"/>
              </a:lnSpc>
            </a:pPr>
            <a:endParaRPr lang="en-US" sz="1600" b="1" dirty="0">
              <a:solidFill>
                <a:schemeClr val="tx1">
                  <a:lumMod val="75000"/>
                  <a:lumOff val="25000"/>
                </a:schemeClr>
              </a:solidFill>
            </a:endParaRPr>
          </a:p>
          <a:p>
            <a:pPr>
              <a:lnSpc>
                <a:spcPct val="130000"/>
              </a:lnSpc>
            </a:pPr>
            <a:endParaRPr lang="en-US" sz="1600" b="1" dirty="0">
              <a:solidFill>
                <a:schemeClr val="tx1">
                  <a:lumMod val="75000"/>
                  <a:lumOff val="25000"/>
                </a:schemeClr>
              </a:solidFill>
            </a:endParaRPr>
          </a:p>
          <a:p>
            <a:pPr>
              <a:lnSpc>
                <a:spcPct val="130000"/>
              </a:lnSpc>
            </a:pPr>
            <a:endParaRPr lang="en-US" sz="1600" b="1" dirty="0">
              <a:solidFill>
                <a:schemeClr val="tx1">
                  <a:lumMod val="75000"/>
                  <a:lumOff val="25000"/>
                </a:schemeClr>
              </a:solidFill>
            </a:endParaRPr>
          </a:p>
          <a:p>
            <a:pPr>
              <a:lnSpc>
                <a:spcPct val="130000"/>
              </a:lnSpc>
            </a:pPr>
            <a:endParaRPr lang="en-US" sz="1600" b="1" dirty="0">
              <a:solidFill>
                <a:schemeClr val="tx1">
                  <a:lumMod val="75000"/>
                  <a:lumOff val="25000"/>
                </a:schemeClr>
              </a:solidFill>
            </a:endParaRPr>
          </a:p>
          <a:p>
            <a:pPr>
              <a:lnSpc>
                <a:spcPct val="130000"/>
              </a:lnSpc>
            </a:pPr>
            <a:endParaRPr lang="en-US" sz="1600" b="1" dirty="0">
              <a:solidFill>
                <a:schemeClr val="tx1">
                  <a:lumMod val="75000"/>
                  <a:lumOff val="25000"/>
                </a:schemeClr>
              </a:solidFill>
            </a:endParaRPr>
          </a:p>
          <a:p>
            <a:pPr>
              <a:lnSpc>
                <a:spcPct val="130000"/>
              </a:lnSpc>
            </a:pPr>
            <a:r>
              <a:rPr lang="en-US" sz="1600" b="1" dirty="0">
                <a:solidFill>
                  <a:schemeClr val="tx1">
                    <a:lumMod val="75000"/>
                    <a:lumOff val="25000"/>
                  </a:schemeClr>
                </a:solidFill>
              </a:rPr>
              <a:t>BM@N Offline Database</a:t>
            </a:r>
          </a:p>
          <a:p>
            <a:pPr>
              <a:lnSpc>
                <a:spcPct val="130000"/>
              </a:lnSpc>
            </a:pPr>
            <a:r>
              <a:rPr lang="en-US" sz="1600" b="1" dirty="0">
                <a:solidFill>
                  <a:schemeClr val="tx1">
                    <a:lumMod val="75000"/>
                    <a:lumOff val="25000"/>
                  </a:schemeClr>
                </a:solidFill>
              </a:rPr>
              <a:t>Event Analysis in BmnRoot</a:t>
            </a:r>
          </a:p>
          <a:p>
            <a:r>
              <a:rPr lang="en-US" sz="1600" b="1" dirty="0">
                <a:solidFill>
                  <a:schemeClr val="tx1">
                    <a:lumMod val="75000"/>
                    <a:lumOff val="25000"/>
                  </a:schemeClr>
                </a:solidFill>
              </a:rPr>
              <a:t>…</a:t>
            </a:r>
            <a:endParaRPr lang="ru-RU" sz="1600" b="1" dirty="0">
              <a:solidFill>
                <a:schemeClr val="tx1">
                  <a:lumMod val="75000"/>
                  <a:lumOff val="25000"/>
                </a:schemeClr>
              </a:solidFill>
            </a:endParaRPr>
          </a:p>
        </p:txBody>
      </p:sp>
      <p:pic>
        <p:nvPicPr>
          <p:cNvPr id="100" name="Рисунок 99"/>
          <p:cNvPicPr>
            <a:picLocks noChangeAspect="1"/>
          </p:cNvPicPr>
          <p:nvPr/>
        </p:nvPicPr>
        <p:blipFill rotWithShape="1">
          <a:blip r:embed="rId2"/>
          <a:srcRect t="3850" b="940"/>
          <a:stretch/>
        </p:blipFill>
        <p:spPr>
          <a:xfrm>
            <a:off x="6051437" y="1471418"/>
            <a:ext cx="2338142" cy="1354898"/>
          </a:xfrm>
          <a:prstGeom prst="rect">
            <a:avLst/>
          </a:prstGeom>
        </p:spPr>
      </p:pic>
      <p:sp>
        <p:nvSpPr>
          <p:cNvPr id="20" name="Rectangle 2"/>
          <p:cNvSpPr>
            <a:spLocks noGrp="1" noChangeArrowheads="1"/>
          </p:cNvSpPr>
          <p:nvPr>
            <p:ph type="title"/>
          </p:nvPr>
        </p:nvSpPr>
        <p:spPr>
          <a:xfrm>
            <a:off x="0" y="395816"/>
            <a:ext cx="9144000" cy="639987"/>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e-Log: Communication Scheme</a:t>
            </a:r>
            <a:endParaRPr lang="en-US" altLang="ru-RU" sz="3000" b="1" dirty="0">
              <a:solidFill>
                <a:schemeClr val="accent1"/>
              </a:solidFill>
              <a:effectLst>
                <a:outerShdw blurRad="38100" dist="38100" dir="2700000" algn="tl">
                  <a:srgbClr val="000000">
                    <a:alpha val="43137"/>
                  </a:srgbClr>
                </a:outerShdw>
              </a:effectLst>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15</a:t>
            </a:fld>
            <a:endParaRPr lang="en-US" sz="1200" dirty="0">
              <a:solidFill>
                <a:schemeClr val="bg2">
                  <a:lumMod val="75000"/>
                </a:schemeClr>
              </a:solidFill>
            </a:endParaRPr>
          </a:p>
        </p:txBody>
      </p:sp>
      <p:sp>
        <p:nvSpPr>
          <p:cNvPr id="5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pic>
        <p:nvPicPr>
          <p:cNvPr id="70" name="Рисунок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52" y="4715008"/>
            <a:ext cx="1839590" cy="1594312"/>
          </a:xfrm>
          <a:prstGeom prst="rect">
            <a:avLst/>
          </a:prstGeom>
        </p:spPr>
      </p:pic>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922" y="1882328"/>
            <a:ext cx="3251958" cy="1629460"/>
          </a:xfrm>
          <a:prstGeom prst="rect">
            <a:avLst/>
          </a:prstGeom>
        </p:spPr>
      </p:pic>
      <p:sp>
        <p:nvSpPr>
          <p:cNvPr id="79" name="Прямоугольник 78"/>
          <p:cNvSpPr/>
          <p:nvPr/>
        </p:nvSpPr>
        <p:spPr>
          <a:xfrm>
            <a:off x="1007232" y="3257906"/>
            <a:ext cx="1796008" cy="276999"/>
          </a:xfrm>
          <a:prstGeom prst="rect">
            <a:avLst/>
          </a:prstGeom>
        </p:spPr>
        <p:txBody>
          <a:bodyPr wrap="square">
            <a:spAutoFit/>
          </a:bodyPr>
          <a:lstStyle/>
          <a:p>
            <a:pPr algn="ctr"/>
            <a:r>
              <a:rPr lang="en-US" sz="1200" dirty="0"/>
              <a:t>Web-interface</a:t>
            </a:r>
          </a:p>
        </p:txBody>
      </p:sp>
      <p:sp>
        <p:nvSpPr>
          <p:cNvPr id="4" name="Левая круглая скобка 3"/>
          <p:cNvSpPr/>
          <p:nvPr/>
        </p:nvSpPr>
        <p:spPr>
          <a:xfrm>
            <a:off x="5541156" y="1166677"/>
            <a:ext cx="229983" cy="2313781"/>
          </a:xfrm>
          <a:prstGeom prst="leftBracket">
            <a:avLst/>
          </a:prstGeom>
          <a:solidFill>
            <a:srgbClr val="83F389"/>
          </a:solidFill>
          <a:ln>
            <a:noFill/>
          </a:ln>
        </p:spPr>
        <p:style>
          <a:lnRef idx="1">
            <a:schemeClr val="accent1"/>
          </a:lnRef>
          <a:fillRef idx="0">
            <a:schemeClr val="accent1"/>
          </a:fillRef>
          <a:effectRef idx="0">
            <a:schemeClr val="accent1"/>
          </a:effectRef>
          <a:fontRef idx="minor">
            <a:schemeClr val="tx1"/>
          </a:fontRef>
        </p:style>
        <p:txBody>
          <a:bodyPr vert="vert270" rtlCol="0" anchor="ctr" anchorCtr="1"/>
          <a:lstStyle/>
          <a:p>
            <a:pPr algn="ctr">
              <a:spcAft>
                <a:spcPts val="600"/>
              </a:spcAft>
            </a:pPr>
            <a:r>
              <a:rPr lang="en-US" sz="1600" b="1" dirty="0"/>
              <a:t>Online</a:t>
            </a:r>
          </a:p>
          <a:p>
            <a:pPr algn="ctr">
              <a:spcAft>
                <a:spcPts val="600"/>
              </a:spcAft>
            </a:pPr>
            <a:endParaRPr lang="ru-RU" sz="100" b="1" dirty="0"/>
          </a:p>
        </p:txBody>
      </p:sp>
      <p:sp>
        <p:nvSpPr>
          <p:cNvPr id="102" name="Левая круглая скобка 101"/>
          <p:cNvSpPr/>
          <p:nvPr/>
        </p:nvSpPr>
        <p:spPr>
          <a:xfrm>
            <a:off x="5541156" y="3480459"/>
            <a:ext cx="229983" cy="2756853"/>
          </a:xfrm>
          <a:prstGeom prst="leftBracket">
            <a:avLst/>
          </a:prstGeom>
          <a:solidFill>
            <a:srgbClr val="CCCCFE"/>
          </a:solidFill>
          <a:ln>
            <a:noFill/>
          </a:ln>
        </p:spPr>
        <p:style>
          <a:lnRef idx="1">
            <a:schemeClr val="accent1"/>
          </a:lnRef>
          <a:fillRef idx="0">
            <a:schemeClr val="accent1"/>
          </a:fillRef>
          <a:effectRef idx="0">
            <a:schemeClr val="accent1"/>
          </a:effectRef>
          <a:fontRef idx="minor">
            <a:schemeClr val="tx1"/>
          </a:fontRef>
        </p:style>
        <p:txBody>
          <a:bodyPr vert="vert270" rtlCol="0" anchor="ctr" anchorCtr="1"/>
          <a:lstStyle/>
          <a:p>
            <a:pPr algn="ctr">
              <a:spcAft>
                <a:spcPts val="600"/>
              </a:spcAft>
            </a:pPr>
            <a:r>
              <a:rPr lang="en-US" sz="1600" b="1" dirty="0"/>
              <a:t>Offline</a:t>
            </a:r>
          </a:p>
          <a:p>
            <a:pPr algn="ctr">
              <a:spcAft>
                <a:spcPts val="600"/>
              </a:spcAft>
            </a:pPr>
            <a:endParaRPr lang="ru-RU" sz="100" b="1" dirty="0"/>
          </a:p>
        </p:txBody>
      </p:sp>
      <p:sp>
        <p:nvSpPr>
          <p:cNvPr id="104" name="Прямоугольник 103"/>
          <p:cNvSpPr/>
          <p:nvPr/>
        </p:nvSpPr>
        <p:spPr>
          <a:xfrm rot="20887105">
            <a:off x="3832397" y="4793547"/>
            <a:ext cx="1479206" cy="292388"/>
          </a:xfrm>
          <a:prstGeom prst="rect">
            <a:avLst/>
          </a:prstGeom>
        </p:spPr>
        <p:txBody>
          <a:bodyPr wrap="square">
            <a:spAutoFit/>
          </a:bodyPr>
          <a:lstStyle/>
          <a:p>
            <a:pPr algn="ctr"/>
            <a:r>
              <a:rPr lang="en-US" sz="1300" dirty="0">
                <a:solidFill>
                  <a:srgbClr val="000000"/>
                </a:solidFill>
              </a:rPr>
              <a:t>C++ Interface</a:t>
            </a:r>
            <a:endParaRPr lang="en-US" sz="1300" dirty="0"/>
          </a:p>
        </p:txBody>
      </p:sp>
      <p:cxnSp>
        <p:nvCxnSpPr>
          <p:cNvPr id="105" name="Прямая со стрелкой 104"/>
          <p:cNvCxnSpPr>
            <a:stCxn id="4" idx="1"/>
            <a:endCxn id="70" idx="3"/>
          </p:cNvCxnSpPr>
          <p:nvPr/>
        </p:nvCxnSpPr>
        <p:spPr>
          <a:xfrm flipH="1">
            <a:off x="2475142" y="2323568"/>
            <a:ext cx="3066014" cy="3188596"/>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a:stCxn id="102" idx="1"/>
            <a:endCxn id="70" idx="3"/>
          </p:cNvCxnSpPr>
          <p:nvPr/>
        </p:nvCxnSpPr>
        <p:spPr>
          <a:xfrm flipH="1">
            <a:off x="2475142" y="4858886"/>
            <a:ext cx="3066014" cy="653278"/>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rot="18824354">
            <a:off x="3935508" y="2870348"/>
            <a:ext cx="1479206" cy="292388"/>
          </a:xfrm>
          <a:prstGeom prst="rect">
            <a:avLst/>
          </a:prstGeom>
        </p:spPr>
        <p:txBody>
          <a:bodyPr wrap="square">
            <a:spAutoFit/>
          </a:bodyPr>
          <a:lstStyle/>
          <a:p>
            <a:pPr algn="ctr"/>
            <a:r>
              <a:rPr lang="en-US" sz="1300" dirty="0">
                <a:solidFill>
                  <a:srgbClr val="000000"/>
                </a:solidFill>
              </a:rPr>
              <a:t>C++ Interface</a:t>
            </a:r>
            <a:endParaRPr lang="en-US" sz="1300" dirty="0"/>
          </a:p>
        </p:txBody>
      </p:sp>
      <p:cxnSp>
        <p:nvCxnSpPr>
          <p:cNvPr id="116" name="Прямая со стрелкой 115"/>
          <p:cNvCxnSpPr/>
          <p:nvPr/>
        </p:nvCxnSpPr>
        <p:spPr>
          <a:xfrm>
            <a:off x="1835696" y="3480459"/>
            <a:ext cx="0" cy="1316693"/>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1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7029" y="3651975"/>
            <a:ext cx="1278869" cy="195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Рисунок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922" y="1161903"/>
            <a:ext cx="654734" cy="654734"/>
          </a:xfrm>
          <a:prstGeom prst="rect">
            <a:avLst/>
          </a:prstGeom>
        </p:spPr>
      </p:pic>
      <p:sp>
        <p:nvSpPr>
          <p:cNvPr id="29" name="Прямоугольник 28"/>
          <p:cNvSpPr/>
          <p:nvPr/>
        </p:nvSpPr>
        <p:spPr>
          <a:xfrm>
            <a:off x="824796" y="1182066"/>
            <a:ext cx="1080120" cy="553998"/>
          </a:xfrm>
          <a:prstGeom prst="rect">
            <a:avLst/>
          </a:prstGeom>
        </p:spPr>
        <p:txBody>
          <a:bodyPr wrap="square">
            <a:spAutoFit/>
          </a:bodyPr>
          <a:lstStyle/>
          <a:p>
            <a:pPr algn="ctr"/>
            <a:r>
              <a:rPr lang="en-US" sz="1500" i="1" dirty="0"/>
              <a:t>shift operators</a:t>
            </a:r>
            <a:endParaRPr lang="ru-RU" sz="1500" i="1" dirty="0"/>
          </a:p>
        </p:txBody>
      </p:sp>
      <p:pic>
        <p:nvPicPr>
          <p:cNvPr id="30" name="Рисунок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1656" y="1138149"/>
            <a:ext cx="682323" cy="682323"/>
          </a:xfrm>
          <a:prstGeom prst="rect">
            <a:avLst/>
          </a:prstGeom>
        </p:spPr>
      </p:pic>
      <p:sp>
        <p:nvSpPr>
          <p:cNvPr id="31" name="Прямоугольник 30"/>
          <p:cNvSpPr/>
          <p:nvPr/>
        </p:nvSpPr>
        <p:spPr>
          <a:xfrm>
            <a:off x="2081194" y="1305621"/>
            <a:ext cx="787896" cy="323165"/>
          </a:xfrm>
          <a:prstGeom prst="rect">
            <a:avLst/>
          </a:prstGeom>
        </p:spPr>
        <p:txBody>
          <a:bodyPr wrap="square">
            <a:spAutoFit/>
          </a:bodyPr>
          <a:lstStyle/>
          <a:p>
            <a:pPr algn="ctr"/>
            <a:r>
              <a:rPr lang="en-US" sz="1500" i="1" dirty="0"/>
              <a:t>users</a:t>
            </a:r>
            <a:endParaRPr lang="ru-RU" sz="1500" i="1" dirty="0"/>
          </a:p>
        </p:txBody>
      </p:sp>
    </p:spTree>
    <p:extLst>
      <p:ext uri="{BB962C8B-B14F-4D97-AF65-F5344CB8AC3E}">
        <p14:creationId xmlns:p14="http://schemas.microsoft.com/office/powerpoint/2010/main" val="267894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748" y="4520870"/>
            <a:ext cx="1520679" cy="1272782"/>
          </a:xfrm>
          <a:prstGeom prst="rect">
            <a:avLst/>
          </a:prstGeom>
        </p:spPr>
      </p:pic>
      <p:sp>
        <p:nvSpPr>
          <p:cNvPr id="20" name="Rectangle 2"/>
          <p:cNvSpPr>
            <a:spLocks noGrp="1" noChangeArrowheads="1"/>
          </p:cNvSpPr>
          <p:nvPr>
            <p:ph type="title"/>
          </p:nvPr>
        </p:nvSpPr>
        <p:spPr>
          <a:xfrm>
            <a:off x="0" y="395816"/>
            <a:ext cx="9144000" cy="639987"/>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e-Log integration into Online Architecture</a:t>
            </a:r>
            <a:endParaRPr lang="en-US" altLang="ru-RU" sz="3000" b="1" dirty="0">
              <a:solidFill>
                <a:schemeClr val="accent1"/>
              </a:solidFill>
              <a:effectLst>
                <a:outerShdw blurRad="38100" dist="38100" dir="2700000" algn="tl">
                  <a:srgbClr val="000000">
                    <a:alpha val="43137"/>
                  </a:srgbClr>
                </a:outerShdw>
              </a:effectLst>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16</a:t>
            </a:fld>
            <a:endParaRPr lang="en-US" sz="1200" dirty="0">
              <a:solidFill>
                <a:schemeClr val="bg2">
                  <a:lumMod val="75000"/>
                </a:schemeClr>
              </a:solidFill>
            </a:endParaRPr>
          </a:p>
        </p:txBody>
      </p:sp>
      <p:sp>
        <p:nvSpPr>
          <p:cNvPr id="5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pic>
        <p:nvPicPr>
          <p:cNvPr id="70" name="Рисунок 69"/>
          <p:cNvPicPr/>
          <p:nvPr/>
        </p:nvPicPr>
        <p:blipFill rotWithShape="1">
          <a:blip r:embed="rId3" cstate="print">
            <a:extLst>
              <a:ext uri="{28A0092B-C50C-407E-A947-70E740481C1C}">
                <a14:useLocalDpi xmlns:a14="http://schemas.microsoft.com/office/drawing/2010/main" val="0"/>
              </a:ext>
            </a:extLst>
          </a:blip>
          <a:srcRect t="13373" r="13521" b="771"/>
          <a:stretch/>
        </p:blipFill>
        <p:spPr>
          <a:xfrm>
            <a:off x="107504" y="1124744"/>
            <a:ext cx="2844316" cy="1862880"/>
          </a:xfrm>
          <a:prstGeom prst="rect">
            <a:avLst/>
          </a:prstGeom>
          <a:ln>
            <a:noFill/>
          </a:ln>
        </p:spPr>
      </p:pic>
      <p:sp>
        <p:nvSpPr>
          <p:cNvPr id="77" name="Стрелка вниз 76"/>
          <p:cNvSpPr/>
          <p:nvPr/>
        </p:nvSpPr>
        <p:spPr>
          <a:xfrm rot="16200000">
            <a:off x="2922773" y="4217405"/>
            <a:ext cx="333671" cy="1668638"/>
          </a:xfrm>
          <a:prstGeom prst="downArrow">
            <a:avLst>
              <a:gd name="adj1" fmla="val 50000"/>
              <a:gd name="adj2" fmla="val 60920"/>
            </a:avLst>
          </a:prstGeom>
          <a:solidFill>
            <a:srgbClr val="FFC000"/>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p:cNvSpPr/>
          <p:nvPr/>
        </p:nvSpPr>
        <p:spPr>
          <a:xfrm>
            <a:off x="6516216" y="1215578"/>
            <a:ext cx="2448272" cy="523220"/>
          </a:xfrm>
          <a:prstGeom prst="rect">
            <a:avLst/>
          </a:prstGeom>
        </p:spPr>
        <p:txBody>
          <a:bodyPr wrap="square">
            <a:spAutoFit/>
          </a:bodyPr>
          <a:lstStyle/>
          <a:p>
            <a:pPr lvl="0" algn="ctr">
              <a:spcAft>
                <a:spcPts val="800"/>
              </a:spcAft>
            </a:pPr>
            <a:r>
              <a:rPr lang="en-US" sz="1400" dirty="0">
                <a:solidFill>
                  <a:srgbClr val="000000"/>
                </a:solidFill>
              </a:rPr>
              <a:t>Run Control System has not been implemented yet</a:t>
            </a:r>
            <a:endParaRPr lang="en-US" sz="1400" dirty="0"/>
          </a:p>
        </p:txBody>
      </p:sp>
      <p:grpSp>
        <p:nvGrpSpPr>
          <p:cNvPr id="80" name="Группа 79"/>
          <p:cNvGrpSpPr/>
          <p:nvPr/>
        </p:nvGrpSpPr>
        <p:grpSpPr>
          <a:xfrm>
            <a:off x="4006287" y="2884553"/>
            <a:ext cx="1513916" cy="604512"/>
            <a:chOff x="2968448" y="3776670"/>
            <a:chExt cx="1474729" cy="612925"/>
          </a:xfrm>
        </p:grpSpPr>
        <p:sp>
          <p:nvSpPr>
            <p:cNvPr id="81" name="Прямоугольник 80"/>
            <p:cNvSpPr/>
            <p:nvPr/>
          </p:nvSpPr>
          <p:spPr>
            <a:xfrm>
              <a:off x="3023875" y="3776670"/>
              <a:ext cx="1342132" cy="612925"/>
            </a:xfrm>
            <a:prstGeom prst="rect">
              <a:avLst/>
            </a:prstGeom>
            <a:solidFill>
              <a:srgbClr val="FBF8B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рямоугольник 81"/>
            <p:cNvSpPr/>
            <p:nvPr/>
          </p:nvSpPr>
          <p:spPr>
            <a:xfrm>
              <a:off x="2968448" y="3827130"/>
              <a:ext cx="1474729" cy="523220"/>
            </a:xfrm>
            <a:prstGeom prst="rect">
              <a:avLst/>
            </a:prstGeom>
            <a:noFill/>
            <a:ln>
              <a:noFill/>
            </a:ln>
          </p:spPr>
          <p:txBody>
            <a:bodyPr wrap="square">
              <a:spAutoFit/>
            </a:bodyPr>
            <a:lstStyle/>
            <a:p>
              <a:pPr algn="ctr"/>
              <a:r>
                <a:rPr lang="en-US" sz="1400" dirty="0"/>
                <a:t>Online Histogramming</a:t>
              </a:r>
            </a:p>
          </p:txBody>
        </p:sp>
      </p:grpSp>
      <p:grpSp>
        <p:nvGrpSpPr>
          <p:cNvPr id="88" name="Группа 87"/>
          <p:cNvGrpSpPr/>
          <p:nvPr/>
        </p:nvGrpSpPr>
        <p:grpSpPr>
          <a:xfrm>
            <a:off x="4126332" y="4418144"/>
            <a:ext cx="1265279" cy="1477011"/>
            <a:chOff x="4932040" y="1774187"/>
            <a:chExt cx="1697360" cy="1697360"/>
          </a:xfrm>
        </p:grpSpPr>
        <p:pic>
          <p:nvPicPr>
            <p:cNvPr id="89" name="Рисунок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774187"/>
              <a:ext cx="1697360" cy="1697360"/>
            </a:xfrm>
            <a:prstGeom prst="rect">
              <a:avLst/>
            </a:prstGeom>
          </p:spPr>
        </p:pic>
        <p:sp>
          <p:nvSpPr>
            <p:cNvPr id="90" name="Прямоугольник 89"/>
            <p:cNvSpPr/>
            <p:nvPr/>
          </p:nvSpPr>
          <p:spPr>
            <a:xfrm>
              <a:off x="5056689" y="1887093"/>
              <a:ext cx="1459528" cy="672015"/>
            </a:xfrm>
            <a:prstGeom prst="rect">
              <a:avLst/>
            </a:prstGeom>
          </p:spPr>
          <p:txBody>
            <a:bodyPr wrap="square">
              <a:spAutoFit/>
            </a:bodyPr>
            <a:lstStyle/>
            <a:p>
              <a:pPr algn="ctr"/>
              <a:r>
                <a:rPr lang="en-US" sz="1600" b="1" dirty="0"/>
                <a:t>BM@N</a:t>
              </a:r>
            </a:p>
            <a:p>
              <a:pPr algn="ctr"/>
              <a:r>
                <a:rPr lang="en-US" sz="1600" b="1" dirty="0"/>
                <a:t>Database</a:t>
              </a:r>
              <a:endParaRPr lang="ru-RU" sz="1600" dirty="0"/>
            </a:p>
          </p:txBody>
        </p:sp>
      </p:grpSp>
      <p:sp>
        <p:nvSpPr>
          <p:cNvPr id="91" name="Стрелка вниз 90"/>
          <p:cNvSpPr/>
          <p:nvPr/>
        </p:nvSpPr>
        <p:spPr>
          <a:xfrm>
            <a:off x="4592135" y="2221900"/>
            <a:ext cx="333671" cy="648071"/>
          </a:xfrm>
          <a:prstGeom prst="downArrow">
            <a:avLst>
              <a:gd name="adj1" fmla="val 50000"/>
              <a:gd name="adj2" fmla="val 60920"/>
            </a:avLst>
          </a:prstGeom>
          <a:solidFill>
            <a:srgbClr val="FFC000"/>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Прямоугольник 91"/>
          <p:cNvSpPr/>
          <p:nvPr/>
        </p:nvSpPr>
        <p:spPr>
          <a:xfrm>
            <a:off x="2206566" y="5158933"/>
            <a:ext cx="1664365" cy="600164"/>
          </a:xfrm>
          <a:prstGeom prst="rect">
            <a:avLst/>
          </a:prstGeom>
        </p:spPr>
        <p:txBody>
          <a:bodyPr wrap="square">
            <a:spAutoFit/>
          </a:bodyPr>
          <a:lstStyle/>
          <a:p>
            <a:pPr lvl="0" algn="ctr">
              <a:spcAft>
                <a:spcPts val="0"/>
              </a:spcAft>
            </a:pPr>
            <a:r>
              <a:rPr lang="en-US" sz="1100" i="1" dirty="0"/>
              <a:t>period, run</a:t>
            </a:r>
            <a:endParaRPr lang="ru-RU" sz="1100" i="1" dirty="0"/>
          </a:p>
          <a:p>
            <a:pPr algn="ctr">
              <a:spcAft>
                <a:spcPts val="0"/>
              </a:spcAft>
            </a:pPr>
            <a:r>
              <a:rPr lang="en-US" sz="1100" i="1" dirty="0"/>
              <a:t>beam, energy, target,</a:t>
            </a:r>
          </a:p>
          <a:p>
            <a:pPr algn="ctr">
              <a:spcAft>
                <a:spcPts val="0"/>
              </a:spcAft>
            </a:pPr>
            <a:r>
              <a:rPr lang="en-US" sz="1100" i="1" dirty="0"/>
              <a:t>magnetic field</a:t>
            </a:r>
          </a:p>
        </p:txBody>
      </p:sp>
      <p:pic>
        <p:nvPicPr>
          <p:cNvPr id="104" name="Рисунок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377" y="4414476"/>
            <a:ext cx="1703112" cy="1476031"/>
          </a:xfrm>
          <a:prstGeom prst="rect">
            <a:avLst/>
          </a:prstGeom>
        </p:spPr>
      </p:pic>
      <p:sp>
        <p:nvSpPr>
          <p:cNvPr id="105" name="Скругленный прямоугольник 39">
            <a:extLst>
              <a:ext uri="{FF2B5EF4-FFF2-40B4-BE49-F238E27FC236}">
                <a16:creationId xmlns:a16="http://schemas.microsoft.com/office/drawing/2014/main" id="{C97605C7-F5F1-452B-AD2A-C8B3FEDCB235}"/>
              </a:ext>
            </a:extLst>
          </p:cNvPr>
          <p:cNvSpPr/>
          <p:nvPr/>
        </p:nvSpPr>
        <p:spPr>
          <a:xfrm>
            <a:off x="4322136" y="1239896"/>
            <a:ext cx="825625" cy="936104"/>
          </a:xfrm>
          <a:prstGeom prst="roundRect">
            <a:avLst/>
          </a:prstGeom>
          <a:solidFill>
            <a:srgbClr val="FEF966"/>
          </a:solidFill>
          <a:ln w="12700" cap="flat" cmpd="sng" algn="ctr">
            <a:solidFill>
              <a:srgbClr val="70AD47"/>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Raw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Builder</a:t>
            </a:r>
          </a:p>
        </p:txBody>
      </p:sp>
      <p:pic>
        <p:nvPicPr>
          <p:cNvPr id="2" name="Рисунок 1"/>
          <p:cNvPicPr>
            <a:picLocks noChangeAspect="1"/>
          </p:cNvPicPr>
          <p:nvPr/>
        </p:nvPicPr>
        <p:blipFill>
          <a:blip r:embed="rId6"/>
          <a:stretch>
            <a:fillRect/>
          </a:stretch>
        </p:blipFill>
        <p:spPr>
          <a:xfrm>
            <a:off x="6905972" y="1750283"/>
            <a:ext cx="1668760" cy="1290034"/>
          </a:xfrm>
          <a:prstGeom prst="rect">
            <a:avLst/>
          </a:prstGeom>
        </p:spPr>
      </p:pic>
      <p:sp>
        <p:nvSpPr>
          <p:cNvPr id="107" name="Прямоугольник 106"/>
          <p:cNvSpPr/>
          <p:nvPr/>
        </p:nvSpPr>
        <p:spPr>
          <a:xfrm>
            <a:off x="3419569" y="1447209"/>
            <a:ext cx="914454" cy="584775"/>
          </a:xfrm>
          <a:prstGeom prst="rect">
            <a:avLst/>
          </a:prstGeom>
        </p:spPr>
        <p:txBody>
          <a:bodyPr wrap="square">
            <a:spAutoFit/>
          </a:bodyPr>
          <a:lstStyle/>
          <a:p>
            <a:pPr lvl="0" algn="ctr">
              <a:spcAft>
                <a:spcPts val="0"/>
              </a:spcAft>
            </a:pPr>
            <a:r>
              <a:rPr lang="en-US" sz="1600" b="1" dirty="0">
                <a:solidFill>
                  <a:srgbClr val="000000"/>
                </a:solidFill>
              </a:rPr>
              <a:t>DAQ</a:t>
            </a:r>
          </a:p>
          <a:p>
            <a:pPr lvl="0" algn="ctr">
              <a:spcAft>
                <a:spcPts val="800"/>
              </a:spcAft>
            </a:pPr>
            <a:r>
              <a:rPr lang="en-US" sz="1600" b="1" dirty="0">
                <a:solidFill>
                  <a:srgbClr val="000000"/>
                </a:solidFill>
              </a:rPr>
              <a:t>system</a:t>
            </a:r>
            <a:endParaRPr lang="en-US" sz="1600" b="1" dirty="0"/>
          </a:p>
        </p:txBody>
      </p:sp>
      <p:sp>
        <p:nvSpPr>
          <p:cNvPr id="27" name="Стрелка вниз 26"/>
          <p:cNvSpPr/>
          <p:nvPr/>
        </p:nvSpPr>
        <p:spPr>
          <a:xfrm>
            <a:off x="4579791" y="3531355"/>
            <a:ext cx="333671" cy="850367"/>
          </a:xfrm>
          <a:prstGeom prst="downArrow">
            <a:avLst>
              <a:gd name="adj1" fmla="val 50000"/>
              <a:gd name="adj2" fmla="val 60920"/>
            </a:avLst>
          </a:prstGeom>
          <a:solidFill>
            <a:srgbClr val="FFC000">
              <a:alpha val="10000"/>
            </a:srgb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609345" y="4410397"/>
            <a:ext cx="1933925" cy="1538883"/>
          </a:xfrm>
          <a:prstGeom prst="rect">
            <a:avLst/>
          </a:prstGeom>
        </p:spPr>
        <p:txBody>
          <a:bodyPr wrap="square">
            <a:spAutoFit/>
          </a:bodyPr>
          <a:lstStyle/>
          <a:p>
            <a:pPr lvl="0" algn="just" eaLnBrk="1" hangingPunct="1">
              <a:spcAft>
                <a:spcPts val="600"/>
              </a:spcAft>
              <a:buClr>
                <a:srgbClr val="000090"/>
              </a:buClr>
              <a:buBlip>
                <a:blip r:embed="rId7"/>
              </a:buBlip>
              <a:defRPr/>
            </a:pPr>
            <a:r>
              <a:rPr lang="en-US" sz="1200" kern="0" dirty="0">
                <a:solidFill>
                  <a:srgbClr val="000000"/>
                </a:solidFill>
              </a:rPr>
              <a:t> </a:t>
            </a:r>
            <a:r>
              <a:rPr lang="en-US" sz="1200" kern="0" dirty="0">
                <a:solidFill>
                  <a:srgbClr val="008000"/>
                </a:solidFill>
              </a:rPr>
              <a:t>central data storage</a:t>
            </a:r>
            <a:r>
              <a:rPr lang="en-US" sz="1200" kern="0" dirty="0">
                <a:solidFill>
                  <a:srgbClr val="000000"/>
                </a:solidFill>
              </a:rPr>
              <a:t> for offline data analysis</a:t>
            </a:r>
          </a:p>
          <a:p>
            <a:pPr lvl="0" algn="just" eaLnBrk="1" hangingPunct="1">
              <a:spcAft>
                <a:spcPts val="600"/>
              </a:spcAft>
              <a:buClr>
                <a:srgbClr val="000090"/>
              </a:buClr>
              <a:buBlip>
                <a:blip r:embed="rId7"/>
              </a:buBlip>
              <a:defRPr/>
            </a:pPr>
            <a:r>
              <a:rPr lang="en-US" sz="1200" kern="0" dirty="0">
                <a:solidFill>
                  <a:srgbClr val="008000"/>
                </a:solidFill>
              </a:rPr>
              <a:t> unified access</a:t>
            </a:r>
            <a:r>
              <a:rPr lang="en-US" sz="1200" kern="0" dirty="0">
                <a:solidFill>
                  <a:srgbClr val="000000"/>
                </a:solidFill>
              </a:rPr>
              <a:t> and data management for all collaboration members</a:t>
            </a:r>
          </a:p>
          <a:p>
            <a:pPr lvl="0" algn="just" eaLnBrk="1" hangingPunct="1">
              <a:spcAft>
                <a:spcPts val="600"/>
              </a:spcAft>
              <a:buClr>
                <a:srgbClr val="000090"/>
              </a:buClr>
              <a:buBlip>
                <a:blip r:embed="rId7"/>
              </a:buBlip>
              <a:defRPr/>
            </a:pPr>
            <a:r>
              <a:rPr lang="en-US" sz="1200" dirty="0"/>
              <a:t> correct </a:t>
            </a:r>
            <a:r>
              <a:rPr lang="en-US" sz="1200" dirty="0">
                <a:solidFill>
                  <a:srgbClr val="008000"/>
                </a:solidFill>
              </a:rPr>
              <a:t>multi-user data processing</a:t>
            </a:r>
            <a:endParaRPr lang="en-US" sz="1200" kern="0" dirty="0">
              <a:solidFill>
                <a:srgbClr val="008000"/>
              </a:solidFill>
            </a:endParaRPr>
          </a:p>
        </p:txBody>
      </p:sp>
      <p:sp>
        <p:nvSpPr>
          <p:cNvPr id="29" name="Прямоугольник 28"/>
          <p:cNvSpPr/>
          <p:nvPr/>
        </p:nvSpPr>
        <p:spPr>
          <a:xfrm>
            <a:off x="4765470" y="3551841"/>
            <a:ext cx="1390706" cy="769441"/>
          </a:xfrm>
          <a:prstGeom prst="rect">
            <a:avLst/>
          </a:prstGeom>
        </p:spPr>
        <p:txBody>
          <a:bodyPr wrap="square">
            <a:spAutoFit/>
          </a:bodyPr>
          <a:lstStyle/>
          <a:p>
            <a:pPr algn="ctr">
              <a:spcAft>
                <a:spcPts val="0"/>
              </a:spcAft>
            </a:pPr>
            <a:r>
              <a:rPr lang="en-US" sz="1100" i="1" dirty="0"/>
              <a:t>period, run</a:t>
            </a:r>
          </a:p>
          <a:p>
            <a:pPr lvl="0" algn="ctr">
              <a:spcAft>
                <a:spcPts val="0"/>
              </a:spcAft>
            </a:pPr>
            <a:r>
              <a:rPr lang="en-US" sz="1100" i="1" dirty="0"/>
              <a:t>start &amp; end time, event count, file path, file size</a:t>
            </a:r>
            <a:endParaRPr lang="ru-RU" sz="1100" i="1" dirty="0"/>
          </a:p>
        </p:txBody>
      </p:sp>
      <p:sp>
        <p:nvSpPr>
          <p:cNvPr id="26" name="Прямоугольник 25"/>
          <p:cNvSpPr/>
          <p:nvPr/>
        </p:nvSpPr>
        <p:spPr>
          <a:xfrm>
            <a:off x="2210200" y="4643461"/>
            <a:ext cx="1587993" cy="307777"/>
          </a:xfrm>
          <a:prstGeom prst="rect">
            <a:avLst/>
          </a:prstGeom>
        </p:spPr>
        <p:txBody>
          <a:bodyPr wrap="square">
            <a:spAutoFit/>
          </a:bodyPr>
          <a:lstStyle/>
          <a:p>
            <a:pPr lvl="0" algn="ctr">
              <a:spcAft>
                <a:spcPts val="600"/>
              </a:spcAft>
            </a:pPr>
            <a:r>
              <a:rPr lang="en-US" sz="1400" dirty="0">
                <a:solidFill>
                  <a:srgbClr val="000000"/>
                </a:solidFill>
              </a:rPr>
              <a:t>new run</a:t>
            </a:r>
          </a:p>
        </p:txBody>
      </p:sp>
      <p:sp>
        <p:nvSpPr>
          <p:cNvPr id="30" name="Прямоугольник 29"/>
          <p:cNvSpPr/>
          <p:nvPr/>
        </p:nvSpPr>
        <p:spPr>
          <a:xfrm>
            <a:off x="3834668" y="3734818"/>
            <a:ext cx="864284" cy="307777"/>
          </a:xfrm>
          <a:prstGeom prst="rect">
            <a:avLst/>
          </a:prstGeom>
        </p:spPr>
        <p:txBody>
          <a:bodyPr wrap="square">
            <a:spAutoFit/>
          </a:bodyPr>
          <a:lstStyle/>
          <a:p>
            <a:pPr lvl="0" algn="ctr">
              <a:spcAft>
                <a:spcPts val="600"/>
              </a:spcAft>
            </a:pPr>
            <a:r>
              <a:rPr lang="en-US" sz="1400" dirty="0">
                <a:solidFill>
                  <a:srgbClr val="000000"/>
                </a:solidFill>
              </a:rPr>
              <a:t>new run</a:t>
            </a:r>
          </a:p>
        </p:txBody>
      </p:sp>
      <p:pic>
        <p:nvPicPr>
          <p:cNvPr id="31" name="Рисунок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0927" y="3780358"/>
            <a:ext cx="654734" cy="654734"/>
          </a:xfrm>
          <a:prstGeom prst="rect">
            <a:avLst/>
          </a:prstGeom>
        </p:spPr>
      </p:pic>
    </p:spTree>
    <p:extLst>
      <p:ext uri="{BB962C8B-B14F-4D97-AF65-F5344CB8AC3E}">
        <p14:creationId xmlns:p14="http://schemas.microsoft.com/office/powerpoint/2010/main" val="92615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395816"/>
            <a:ext cx="9144000" cy="639987"/>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e-Log: Notification</a:t>
            </a:r>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Service</a:t>
            </a:r>
            <a:endParaRPr lang="en-US" altLang="ru-RU" sz="3000" b="1" dirty="0">
              <a:solidFill>
                <a:schemeClr val="accent1"/>
              </a:solidFill>
              <a:effectLst>
                <a:outerShdw blurRad="38100" dist="38100" dir="2700000" algn="tl">
                  <a:srgbClr val="000000">
                    <a:alpha val="43137"/>
                  </a:srgbClr>
                </a:outerShdw>
              </a:effectLst>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17</a:t>
            </a:fld>
            <a:endParaRPr lang="en-US" sz="1200" dirty="0">
              <a:solidFill>
                <a:schemeClr val="bg2">
                  <a:lumMod val="75000"/>
                </a:schemeClr>
              </a:solidFill>
            </a:endParaRPr>
          </a:p>
        </p:txBody>
      </p:sp>
      <p:sp>
        <p:nvSpPr>
          <p:cNvPr id="5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pic>
        <p:nvPicPr>
          <p:cNvPr id="104" name="Рисунок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854350"/>
            <a:ext cx="1584176" cy="1372954"/>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790" y="2715136"/>
            <a:ext cx="2555776" cy="1512168"/>
          </a:xfrm>
          <a:prstGeom prst="rect">
            <a:avLst/>
          </a:prstGeom>
        </p:spPr>
      </p:pic>
      <p:sp>
        <p:nvSpPr>
          <p:cNvPr id="13" name="AutoShape 3"/>
          <p:cNvSpPr>
            <a:spLocks noChangeArrowheads="1"/>
          </p:cNvSpPr>
          <p:nvPr/>
        </p:nvSpPr>
        <p:spPr bwMode="auto">
          <a:xfrm>
            <a:off x="7213916" y="1484784"/>
            <a:ext cx="1052872" cy="720080"/>
          </a:xfrm>
          <a:prstGeom prst="roundRect">
            <a:avLst>
              <a:gd name="adj" fmla="val 16667"/>
            </a:avLst>
          </a:prstGeom>
          <a:noFill/>
          <a:ln w="38100">
            <a:solidFill>
              <a:srgbClr val="000000"/>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solidFill>
                  <a:srgbClr val="000000"/>
                </a:solidFill>
                <a:latin typeface="Verdana" pitchFamily="34" charset="0"/>
                <a:cs typeface="Arial" charset="0"/>
              </a:rPr>
              <a:t>shift</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solidFill>
                  <a:srgbClr val="000000"/>
                </a:solidFill>
                <a:latin typeface="Verdana" pitchFamily="34" charset="0"/>
                <a:cs typeface="Arial" charset="0"/>
              </a:rPr>
              <a:t>group 1</a:t>
            </a:r>
            <a:endParaRPr kumimoji="0" lang="ru-RU" sz="1400" b="0"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14" name="AutoShape 3"/>
          <p:cNvSpPr>
            <a:spLocks noChangeArrowheads="1"/>
          </p:cNvSpPr>
          <p:nvPr/>
        </p:nvSpPr>
        <p:spPr bwMode="auto">
          <a:xfrm>
            <a:off x="7213916" y="2509829"/>
            <a:ext cx="1052872" cy="720080"/>
          </a:xfrm>
          <a:prstGeom prst="roundRect">
            <a:avLst>
              <a:gd name="adj" fmla="val 16667"/>
            </a:avLst>
          </a:prstGeom>
          <a:noFill/>
          <a:ln w="38100">
            <a:solidFill>
              <a:srgbClr val="000000"/>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solidFill>
                  <a:srgbClr val="000000"/>
                </a:solidFill>
                <a:latin typeface="Verdana" pitchFamily="34" charset="0"/>
                <a:cs typeface="Arial" charset="0"/>
              </a:rPr>
              <a:t>shift</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solidFill>
                  <a:srgbClr val="000000"/>
                </a:solidFill>
                <a:latin typeface="Verdana" pitchFamily="34" charset="0"/>
                <a:cs typeface="Arial" charset="0"/>
              </a:rPr>
              <a:t>group 2</a:t>
            </a:r>
            <a:endParaRPr kumimoji="0" lang="ru-RU" sz="1400" b="0"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15" name="AutoShape 3"/>
          <p:cNvSpPr>
            <a:spLocks noChangeArrowheads="1"/>
          </p:cNvSpPr>
          <p:nvPr/>
        </p:nvSpPr>
        <p:spPr bwMode="auto">
          <a:xfrm>
            <a:off x="7213916" y="3575875"/>
            <a:ext cx="1052872" cy="720080"/>
          </a:xfrm>
          <a:prstGeom prst="roundRect">
            <a:avLst>
              <a:gd name="adj" fmla="val 16667"/>
            </a:avLst>
          </a:prstGeom>
          <a:noFill/>
          <a:ln w="38100">
            <a:solidFill>
              <a:srgbClr val="000000"/>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solidFill>
                  <a:srgbClr val="000000"/>
                </a:solidFill>
                <a:latin typeface="Verdana" pitchFamily="34" charset="0"/>
                <a:cs typeface="Arial" charset="0"/>
              </a:rPr>
              <a:t>shift</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solidFill>
                  <a:srgbClr val="000000"/>
                </a:solidFill>
                <a:latin typeface="Verdana" pitchFamily="34" charset="0"/>
                <a:cs typeface="Arial" charset="0"/>
              </a:rPr>
              <a:t>group 3</a:t>
            </a:r>
            <a:endParaRPr kumimoji="0" lang="ru-RU" sz="1400" b="0"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16" name="AutoShape 3"/>
          <p:cNvSpPr>
            <a:spLocks noChangeArrowheads="1"/>
          </p:cNvSpPr>
          <p:nvPr/>
        </p:nvSpPr>
        <p:spPr bwMode="auto">
          <a:xfrm>
            <a:off x="7213916" y="4653406"/>
            <a:ext cx="1052872" cy="720080"/>
          </a:xfrm>
          <a:prstGeom prst="roundRect">
            <a:avLst>
              <a:gd name="adj" fmla="val 16667"/>
            </a:avLst>
          </a:prstGeom>
          <a:noFill/>
          <a:ln w="38100">
            <a:solidFill>
              <a:srgbClr val="000000"/>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solidFill>
                  <a:srgbClr val="000000"/>
                </a:solidFill>
                <a:latin typeface="Verdana" pitchFamily="34" charset="0"/>
                <a:cs typeface="Arial" charset="0"/>
              </a:rPr>
              <a:t>shift</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a:solidFill>
                  <a:srgbClr val="000000"/>
                </a:solidFill>
                <a:latin typeface="Verdana" pitchFamily="34" charset="0"/>
                <a:cs typeface="Arial" charset="0"/>
              </a:rPr>
              <a:t>group 4</a:t>
            </a:r>
            <a:endParaRPr kumimoji="0" lang="ru-RU" sz="1400" b="0" i="0" u="none" strike="noStrike" kern="0" cap="none" spc="0" normalizeH="0" baseline="0" noProof="0" dirty="0">
              <a:ln>
                <a:noFill/>
              </a:ln>
              <a:solidFill>
                <a:srgbClr val="000000"/>
              </a:solidFill>
              <a:effectLst/>
              <a:uLnTx/>
              <a:uFillTx/>
              <a:latin typeface="Verdana" pitchFamily="34" charset="0"/>
              <a:cs typeface="Arial" charset="0"/>
            </a:endParaRPr>
          </a:p>
        </p:txBody>
      </p:sp>
      <p:cxnSp>
        <p:nvCxnSpPr>
          <p:cNvPr id="17" name="Прямая со стрелкой 16"/>
          <p:cNvCxnSpPr>
            <a:stCxn id="13" idx="1"/>
            <a:endCxn id="12" idx="3"/>
          </p:cNvCxnSpPr>
          <p:nvPr/>
        </p:nvCxnSpPr>
        <p:spPr>
          <a:xfrm flipH="1">
            <a:off x="4780566" y="1844824"/>
            <a:ext cx="2433350" cy="1692188"/>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4" idx="1"/>
            <a:endCxn id="12" idx="3"/>
          </p:cNvCxnSpPr>
          <p:nvPr/>
        </p:nvCxnSpPr>
        <p:spPr>
          <a:xfrm flipH="1">
            <a:off x="4780566" y="2869869"/>
            <a:ext cx="2433350" cy="667143"/>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5" idx="1"/>
            <a:endCxn id="12" idx="3"/>
          </p:cNvCxnSpPr>
          <p:nvPr/>
        </p:nvCxnSpPr>
        <p:spPr>
          <a:xfrm flipH="1" flipV="1">
            <a:off x="4780566" y="3537012"/>
            <a:ext cx="2433350" cy="398903"/>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6" idx="1"/>
            <a:endCxn id="12" idx="3"/>
          </p:cNvCxnSpPr>
          <p:nvPr/>
        </p:nvCxnSpPr>
        <p:spPr>
          <a:xfrm flipH="1" flipV="1">
            <a:off x="4780566" y="3537012"/>
            <a:ext cx="2433350" cy="1476434"/>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2224790" y="2370366"/>
            <a:ext cx="2555776" cy="338554"/>
          </a:xfrm>
          <a:prstGeom prst="rect">
            <a:avLst/>
          </a:prstGeom>
        </p:spPr>
        <p:txBody>
          <a:bodyPr wrap="square">
            <a:spAutoFit/>
          </a:bodyPr>
          <a:lstStyle/>
          <a:p>
            <a:pPr algn="ctr">
              <a:spcBef>
                <a:spcPts val="600"/>
              </a:spcBef>
              <a:buClr>
                <a:srgbClr val="C00000"/>
              </a:buClr>
            </a:pPr>
            <a:r>
              <a:rPr lang="en-US" sz="1600" dirty="0">
                <a:latin typeface="F30"/>
              </a:rPr>
              <a:t>e-mail notifications</a:t>
            </a:r>
          </a:p>
        </p:txBody>
      </p:sp>
      <p:sp>
        <p:nvSpPr>
          <p:cNvPr id="34" name="Прямоугольник 33"/>
          <p:cNvSpPr/>
          <p:nvPr/>
        </p:nvSpPr>
        <p:spPr>
          <a:xfrm rot="19538170">
            <a:off x="5441286" y="2339592"/>
            <a:ext cx="1245079" cy="292388"/>
          </a:xfrm>
          <a:prstGeom prst="rect">
            <a:avLst/>
          </a:prstGeom>
        </p:spPr>
        <p:txBody>
          <a:bodyPr wrap="square">
            <a:spAutoFit/>
          </a:bodyPr>
          <a:lstStyle/>
          <a:p>
            <a:pPr algn="ctr"/>
            <a:r>
              <a:rPr lang="en-US" sz="1300" dirty="0"/>
              <a:t>record type 1</a:t>
            </a:r>
          </a:p>
        </p:txBody>
      </p:sp>
      <p:sp>
        <p:nvSpPr>
          <p:cNvPr id="36" name="Прямоугольник 35"/>
          <p:cNvSpPr/>
          <p:nvPr/>
        </p:nvSpPr>
        <p:spPr>
          <a:xfrm rot="20671135">
            <a:off x="5547131" y="2886487"/>
            <a:ext cx="1245079" cy="292388"/>
          </a:xfrm>
          <a:prstGeom prst="rect">
            <a:avLst/>
          </a:prstGeom>
        </p:spPr>
        <p:txBody>
          <a:bodyPr wrap="square">
            <a:spAutoFit/>
          </a:bodyPr>
          <a:lstStyle/>
          <a:p>
            <a:pPr algn="ctr"/>
            <a:r>
              <a:rPr lang="en-US" sz="1300" dirty="0"/>
              <a:t>record type 2</a:t>
            </a:r>
          </a:p>
        </p:txBody>
      </p:sp>
      <p:sp>
        <p:nvSpPr>
          <p:cNvPr id="37" name="Прямоугольник 36"/>
          <p:cNvSpPr/>
          <p:nvPr/>
        </p:nvSpPr>
        <p:spPr>
          <a:xfrm rot="493478">
            <a:off x="5594623" y="3479759"/>
            <a:ext cx="1245079" cy="292388"/>
          </a:xfrm>
          <a:prstGeom prst="rect">
            <a:avLst/>
          </a:prstGeom>
        </p:spPr>
        <p:txBody>
          <a:bodyPr wrap="square">
            <a:spAutoFit/>
          </a:bodyPr>
          <a:lstStyle/>
          <a:p>
            <a:pPr algn="ctr"/>
            <a:r>
              <a:rPr lang="en-US" sz="1300" dirty="0"/>
              <a:t>record type 3</a:t>
            </a:r>
          </a:p>
        </p:txBody>
      </p:sp>
      <p:sp>
        <p:nvSpPr>
          <p:cNvPr id="39" name="Прямоугольник 38"/>
          <p:cNvSpPr/>
          <p:nvPr/>
        </p:nvSpPr>
        <p:spPr>
          <a:xfrm rot="1865875">
            <a:off x="5540948" y="4074344"/>
            <a:ext cx="1245079" cy="292388"/>
          </a:xfrm>
          <a:prstGeom prst="rect">
            <a:avLst/>
          </a:prstGeom>
        </p:spPr>
        <p:txBody>
          <a:bodyPr wrap="square">
            <a:spAutoFit/>
          </a:bodyPr>
          <a:lstStyle/>
          <a:p>
            <a:pPr algn="ctr"/>
            <a:r>
              <a:rPr lang="en-US" sz="1300" dirty="0"/>
              <a:t>record type 3</a:t>
            </a:r>
          </a:p>
        </p:txBody>
      </p:sp>
      <p:sp>
        <p:nvSpPr>
          <p:cNvPr id="10" name="Прямоугольник 9"/>
          <p:cNvSpPr/>
          <p:nvPr/>
        </p:nvSpPr>
        <p:spPr>
          <a:xfrm>
            <a:off x="2343548" y="4272257"/>
            <a:ext cx="2224656" cy="1565813"/>
          </a:xfrm>
          <a:prstGeom prst="rect">
            <a:avLst/>
          </a:prstGeom>
        </p:spPr>
        <p:txBody>
          <a:bodyPr wrap="square">
            <a:spAutoFit/>
          </a:bodyPr>
          <a:lstStyle/>
          <a:p>
            <a:pPr algn="ctr">
              <a:lnSpc>
                <a:spcPct val="114000"/>
              </a:lnSpc>
            </a:pPr>
            <a:r>
              <a:rPr lang="en-US" sz="1400" dirty="0"/>
              <a:t>different types of events:</a:t>
            </a:r>
          </a:p>
          <a:p>
            <a:pPr algn="ctr">
              <a:lnSpc>
                <a:spcPct val="114000"/>
              </a:lnSpc>
            </a:pPr>
            <a:r>
              <a:rPr lang="en-US" sz="1400" i="1" dirty="0"/>
              <a:t>“shift started”</a:t>
            </a:r>
          </a:p>
          <a:p>
            <a:pPr algn="ctr">
              <a:lnSpc>
                <a:spcPct val="114000"/>
              </a:lnSpc>
            </a:pPr>
            <a:r>
              <a:rPr lang="en-US" sz="1400" i="1" dirty="0"/>
              <a:t>“problem report”</a:t>
            </a:r>
          </a:p>
          <a:p>
            <a:pPr algn="ctr">
              <a:lnSpc>
                <a:spcPct val="114000"/>
              </a:lnSpc>
            </a:pPr>
            <a:r>
              <a:rPr lang="en-US" sz="1400" i="1" dirty="0"/>
              <a:t>“configuration”</a:t>
            </a:r>
          </a:p>
          <a:p>
            <a:pPr algn="ctr">
              <a:lnSpc>
                <a:spcPct val="114000"/>
              </a:lnSpc>
            </a:pPr>
            <a:r>
              <a:rPr lang="en-US" sz="1400" i="1" dirty="0"/>
              <a:t>“inform all”</a:t>
            </a:r>
          </a:p>
          <a:p>
            <a:pPr algn="ctr">
              <a:lnSpc>
                <a:spcPct val="114000"/>
              </a:lnSpc>
            </a:pPr>
            <a:r>
              <a:rPr lang="en-US" sz="1400" i="1" dirty="0"/>
              <a:t>…</a:t>
            </a:r>
          </a:p>
        </p:txBody>
      </p:sp>
      <p:sp>
        <p:nvSpPr>
          <p:cNvPr id="45" name="Прямоугольник 44"/>
          <p:cNvSpPr/>
          <p:nvPr/>
        </p:nvSpPr>
        <p:spPr>
          <a:xfrm>
            <a:off x="35496" y="1124744"/>
            <a:ext cx="2016224" cy="338554"/>
          </a:xfrm>
          <a:prstGeom prst="rect">
            <a:avLst/>
          </a:prstGeom>
        </p:spPr>
        <p:txBody>
          <a:bodyPr wrap="square">
            <a:spAutoFit/>
          </a:bodyPr>
          <a:lstStyle/>
          <a:p>
            <a:pPr lvl="0" algn="ctr">
              <a:spcAft>
                <a:spcPts val="600"/>
              </a:spcAft>
            </a:pPr>
            <a:r>
              <a:rPr lang="en-US" sz="1600" u="sng" dirty="0">
                <a:solidFill>
                  <a:srgbClr val="000000"/>
                </a:solidFill>
              </a:rPr>
              <a:t>under testing now</a:t>
            </a:r>
            <a:endParaRPr lang="en-US" sz="1600" i="1" u="sng" dirty="0"/>
          </a:p>
        </p:txBody>
      </p:sp>
    </p:spTree>
    <p:extLst>
      <p:ext uri="{BB962C8B-B14F-4D97-AF65-F5344CB8AC3E}">
        <p14:creationId xmlns:p14="http://schemas.microsoft.com/office/powerpoint/2010/main" val="400538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395816"/>
            <a:ext cx="9144000" cy="639987"/>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e-Log: Authentication</a:t>
            </a:r>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Service</a:t>
            </a:r>
            <a:endParaRPr lang="en-US" altLang="ru-RU" sz="3000" b="1" dirty="0">
              <a:solidFill>
                <a:schemeClr val="accent1"/>
              </a:solidFill>
              <a:effectLst>
                <a:outerShdw blurRad="38100" dist="38100" dir="2700000" algn="tl">
                  <a:srgbClr val="000000">
                    <a:alpha val="43137"/>
                  </a:srgbClr>
                </a:outerShdw>
              </a:effectLst>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18</a:t>
            </a:fld>
            <a:endParaRPr lang="en-US" sz="1200" dirty="0">
              <a:solidFill>
                <a:schemeClr val="bg2">
                  <a:lumMod val="75000"/>
                </a:schemeClr>
              </a:solidFill>
            </a:endParaRPr>
          </a:p>
        </p:txBody>
      </p:sp>
      <p:sp>
        <p:nvSpPr>
          <p:cNvPr id="5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pic>
        <p:nvPicPr>
          <p:cNvPr id="104" name="Рисунок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878" y="4583825"/>
            <a:ext cx="1744808" cy="1512168"/>
          </a:xfrm>
          <a:prstGeom prst="rect">
            <a:avLst/>
          </a:prstGeom>
        </p:spPr>
      </p:pic>
      <p:pic>
        <p:nvPicPr>
          <p:cNvPr id="30" name="Рисунок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390" y="1044110"/>
            <a:ext cx="715144" cy="681777"/>
          </a:xfrm>
          <a:prstGeom prst="rect">
            <a:avLst/>
          </a:prstGeom>
        </p:spPr>
      </p:pic>
      <p:sp>
        <p:nvSpPr>
          <p:cNvPr id="31" name="Прямоугольник 30"/>
          <p:cNvSpPr/>
          <p:nvPr/>
        </p:nvSpPr>
        <p:spPr>
          <a:xfrm>
            <a:off x="3075222" y="1725888"/>
            <a:ext cx="1080120" cy="553998"/>
          </a:xfrm>
          <a:prstGeom prst="rect">
            <a:avLst/>
          </a:prstGeom>
        </p:spPr>
        <p:txBody>
          <a:bodyPr wrap="square">
            <a:spAutoFit/>
          </a:bodyPr>
          <a:lstStyle/>
          <a:p>
            <a:pPr algn="ctr"/>
            <a:r>
              <a:rPr lang="en-US" sz="1500" i="1" dirty="0"/>
              <a:t>shift operators</a:t>
            </a:r>
            <a:endParaRPr lang="ru-RU" sz="1500" i="1" dirty="0"/>
          </a:p>
        </p:txBody>
      </p:sp>
      <p:pic>
        <p:nvPicPr>
          <p:cNvPr id="32" name="Рисунок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366" y="1225007"/>
            <a:ext cx="682323" cy="682323"/>
          </a:xfrm>
          <a:prstGeom prst="rect">
            <a:avLst/>
          </a:prstGeom>
        </p:spPr>
      </p:pic>
      <p:sp>
        <p:nvSpPr>
          <p:cNvPr id="33" name="Прямоугольник 32"/>
          <p:cNvSpPr/>
          <p:nvPr/>
        </p:nvSpPr>
        <p:spPr>
          <a:xfrm>
            <a:off x="4439234" y="1893180"/>
            <a:ext cx="787896" cy="323165"/>
          </a:xfrm>
          <a:prstGeom prst="rect">
            <a:avLst/>
          </a:prstGeom>
        </p:spPr>
        <p:txBody>
          <a:bodyPr wrap="square">
            <a:spAutoFit/>
          </a:bodyPr>
          <a:lstStyle/>
          <a:p>
            <a:pPr algn="ctr"/>
            <a:r>
              <a:rPr lang="en-US" sz="1500" i="1" dirty="0"/>
              <a:t>users</a:t>
            </a:r>
            <a:endParaRPr lang="ru-RU" sz="1500" i="1" dirty="0"/>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5268" y="1165198"/>
            <a:ext cx="825579" cy="812195"/>
          </a:xfrm>
          <a:prstGeom prst="rect">
            <a:avLst/>
          </a:prstGeom>
        </p:spPr>
      </p:pic>
      <p:sp>
        <p:nvSpPr>
          <p:cNvPr id="34" name="Прямоугольник 33"/>
          <p:cNvSpPr/>
          <p:nvPr/>
        </p:nvSpPr>
        <p:spPr>
          <a:xfrm>
            <a:off x="1970023" y="1913312"/>
            <a:ext cx="936104" cy="323165"/>
          </a:xfrm>
          <a:prstGeom prst="rect">
            <a:avLst/>
          </a:prstGeom>
        </p:spPr>
        <p:txBody>
          <a:bodyPr wrap="square">
            <a:spAutoFit/>
          </a:bodyPr>
          <a:lstStyle/>
          <a:p>
            <a:pPr algn="ctr"/>
            <a:r>
              <a:rPr lang="en-US" sz="1500" i="1" dirty="0"/>
              <a:t>admins</a:t>
            </a:r>
            <a:endParaRPr lang="ru-RU" sz="1500" i="1" dirty="0"/>
          </a:p>
        </p:txBody>
      </p:sp>
      <p:cxnSp>
        <p:nvCxnSpPr>
          <p:cNvPr id="35" name="Прямая со стрелкой 34"/>
          <p:cNvCxnSpPr>
            <a:endCxn id="10" idx="2"/>
          </p:cNvCxnSpPr>
          <p:nvPr/>
        </p:nvCxnSpPr>
        <p:spPr>
          <a:xfrm flipV="1">
            <a:off x="3844404" y="4128141"/>
            <a:ext cx="0" cy="453072"/>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9600" y="3140968"/>
            <a:ext cx="1828959" cy="560881"/>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2796" y="2764925"/>
            <a:ext cx="1363216" cy="1363216"/>
          </a:xfrm>
          <a:prstGeom prst="rect">
            <a:avLst/>
          </a:prstGeom>
        </p:spPr>
      </p:pic>
      <p:cxnSp>
        <p:nvCxnSpPr>
          <p:cNvPr id="43" name="Прямая со стрелкой 42"/>
          <p:cNvCxnSpPr>
            <a:endCxn id="34" idx="2"/>
          </p:cNvCxnSpPr>
          <p:nvPr/>
        </p:nvCxnSpPr>
        <p:spPr>
          <a:xfrm flipH="1" flipV="1">
            <a:off x="2438075" y="2236477"/>
            <a:ext cx="1177206" cy="583307"/>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endCxn id="31" idx="2"/>
          </p:cNvCxnSpPr>
          <p:nvPr/>
        </p:nvCxnSpPr>
        <p:spPr>
          <a:xfrm flipV="1">
            <a:off x="3615282" y="2279886"/>
            <a:ext cx="0" cy="564424"/>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endCxn id="33" idx="2"/>
          </p:cNvCxnSpPr>
          <p:nvPr/>
        </p:nvCxnSpPr>
        <p:spPr>
          <a:xfrm flipV="1">
            <a:off x="3615282" y="2216345"/>
            <a:ext cx="1217900" cy="612121"/>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53" name="Прямоугольник 52">
            <a:extLst>
              <a:ext uri="{FF2B5EF4-FFF2-40B4-BE49-F238E27FC236}">
                <a16:creationId xmlns:a16="http://schemas.microsoft.com/office/drawing/2014/main" id="{1D852175-80E8-4D13-ACCF-5508C98D2617}"/>
              </a:ext>
            </a:extLst>
          </p:cNvPr>
          <p:cNvSpPr/>
          <p:nvPr/>
        </p:nvSpPr>
        <p:spPr>
          <a:xfrm>
            <a:off x="1331640" y="3181174"/>
            <a:ext cx="2004392" cy="353943"/>
          </a:xfrm>
          <a:prstGeom prst="rect">
            <a:avLst/>
          </a:prstGeom>
        </p:spPr>
        <p:txBody>
          <a:bodyPr wrap="square">
            <a:spAutoFit/>
          </a:bodyPr>
          <a:lstStyle/>
          <a:p>
            <a:pPr algn="ctr"/>
            <a:r>
              <a:rPr lang="en-US" sz="1700" dirty="0">
                <a:effectLst>
                  <a:outerShdw blurRad="38100" dist="38100" dir="2700000" algn="tl">
                    <a:srgbClr val="000000">
                      <a:alpha val="43137"/>
                    </a:srgbClr>
                  </a:outerShdw>
                </a:effectLst>
              </a:rPr>
              <a:t>database roles</a:t>
            </a:r>
          </a:p>
        </p:txBody>
      </p:sp>
      <p:sp>
        <p:nvSpPr>
          <p:cNvPr id="54" name="Прямоугольник 53">
            <a:extLst>
              <a:ext uri="{FF2B5EF4-FFF2-40B4-BE49-F238E27FC236}">
                <a16:creationId xmlns:a16="http://schemas.microsoft.com/office/drawing/2014/main" id="{1D852175-80E8-4D13-ACCF-5508C98D2617}"/>
              </a:ext>
            </a:extLst>
          </p:cNvPr>
          <p:cNvSpPr/>
          <p:nvPr/>
        </p:nvSpPr>
        <p:spPr>
          <a:xfrm>
            <a:off x="6446351" y="2453407"/>
            <a:ext cx="2004392" cy="615553"/>
          </a:xfrm>
          <a:prstGeom prst="rect">
            <a:avLst/>
          </a:prstGeom>
        </p:spPr>
        <p:txBody>
          <a:bodyPr wrap="square">
            <a:spAutoFit/>
          </a:bodyPr>
          <a:lstStyle/>
          <a:p>
            <a:pPr algn="ctr"/>
            <a:r>
              <a:rPr lang="en-US" sz="1700" dirty="0">
                <a:effectLst>
                  <a:outerShdw blurRad="38100" dist="38100" dir="2700000" algn="tl">
                    <a:srgbClr val="000000">
                      <a:alpha val="43137"/>
                    </a:srgbClr>
                  </a:outerShdw>
                </a:effectLst>
              </a:rPr>
              <a:t>JINR Authentication</a:t>
            </a:r>
          </a:p>
        </p:txBody>
      </p:sp>
      <p:cxnSp>
        <p:nvCxnSpPr>
          <p:cNvPr id="55" name="Прямая со стрелкой 54">
            <a:extLst>
              <a:ext uri="{FF2B5EF4-FFF2-40B4-BE49-F238E27FC236}">
                <a16:creationId xmlns:a16="http://schemas.microsoft.com/office/drawing/2014/main" id="{3B34EA94-37F1-45C4-BDFC-97C6F379B62D}"/>
              </a:ext>
            </a:extLst>
          </p:cNvPr>
          <p:cNvCxnSpPr/>
          <p:nvPr/>
        </p:nvCxnSpPr>
        <p:spPr>
          <a:xfrm>
            <a:off x="4562311" y="3348366"/>
            <a:ext cx="1604576" cy="0"/>
          </a:xfrm>
          <a:prstGeom prst="straightConnector1">
            <a:avLst/>
          </a:prstGeom>
          <a:noFill/>
          <a:ln w="28575" cap="flat" cmpd="sng" algn="ctr">
            <a:solidFill>
              <a:srgbClr val="006600">
                <a:alpha val="41000"/>
              </a:srgbClr>
            </a:solidFill>
            <a:prstDash val="solid"/>
            <a:miter lim="800000"/>
            <a:headEnd type="none" w="med" len="lg"/>
            <a:tailEnd type="triangle" w="med" len="lg"/>
          </a:ln>
          <a:effectLst/>
        </p:spPr>
      </p:cxnSp>
      <p:cxnSp>
        <p:nvCxnSpPr>
          <p:cNvPr id="57" name="Прямая соединительная линия 56"/>
          <p:cNvCxnSpPr/>
          <p:nvPr/>
        </p:nvCxnSpPr>
        <p:spPr>
          <a:xfrm flipH="1">
            <a:off x="6390694" y="2214740"/>
            <a:ext cx="2" cy="18524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H="1" flipV="1">
            <a:off x="6390694" y="4067196"/>
            <a:ext cx="2132057" cy="98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flipH="1" flipV="1">
            <a:off x="6390694" y="2204864"/>
            <a:ext cx="2148408" cy="98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Rectangle 4"/>
          <p:cNvSpPr>
            <a:spLocks noChangeArrowheads="1"/>
          </p:cNvSpPr>
          <p:nvPr/>
        </p:nvSpPr>
        <p:spPr bwMode="auto">
          <a:xfrm>
            <a:off x="6623642" y="4149080"/>
            <a:ext cx="1704438" cy="1080120"/>
          </a:xfrm>
          <a:prstGeom prst="rect">
            <a:avLst/>
          </a:prstGeom>
          <a:blipFill dpi="0" rotWithShape="0">
            <a:blip r:embed="rId8"/>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1336" rIns="0" bIns="0" anchor="ctr" anchorCtr="1"/>
          <a:lstStyle>
            <a:lvl1pPr>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1pPr>
            <a:lvl2pPr>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2pPr>
            <a:lvl3pPr>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3pPr>
            <a:lvl4pPr>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4pPr>
            <a:lvl5pPr>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9pPr>
          </a:lstStyle>
          <a:p>
            <a:pPr algn="ctr">
              <a:lnSpc>
                <a:spcPct val="93000"/>
              </a:lnSpc>
            </a:pPr>
            <a:endParaRPr lang="en-US" altLang="ru-RU" sz="2400" dirty="0">
              <a:latin typeface="Times New Roman" pitchFamily="16" charset="0"/>
              <a:ea typeface="DejaVu Sans" charset="0"/>
              <a:cs typeface="DejaVu Sans" charset="0"/>
            </a:endParaRPr>
          </a:p>
        </p:txBody>
      </p:sp>
      <p:sp>
        <p:nvSpPr>
          <p:cNvPr id="28" name="Прямоугольник 27"/>
          <p:cNvSpPr/>
          <p:nvPr/>
        </p:nvSpPr>
        <p:spPr>
          <a:xfrm>
            <a:off x="323528" y="6109882"/>
            <a:ext cx="8567474" cy="369332"/>
          </a:xfrm>
          <a:prstGeom prst="rect">
            <a:avLst/>
          </a:prstGeom>
        </p:spPr>
        <p:txBody>
          <a:bodyPr wrap="none">
            <a:spAutoFit/>
          </a:bodyPr>
          <a:lstStyle/>
          <a:p>
            <a:r>
              <a:rPr lang="en-US" dirty="0">
                <a:effectLst>
                  <a:outerShdw blurRad="38100" dist="38100" dir="2700000" algn="tl">
                    <a:srgbClr val="000000">
                      <a:alpha val="43137"/>
                    </a:srgbClr>
                  </a:outerShdw>
                </a:effectLst>
              </a:rPr>
              <a:t>e-Log FreeIPA Authentication</a:t>
            </a:r>
            <a:r>
              <a:rPr lang="ru-RU"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and Auto Recovery</a:t>
            </a:r>
            <a:r>
              <a:rPr lang="ru-RU"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Services are under development</a:t>
            </a:r>
            <a:endParaRPr lang="ru-RU" dirty="0"/>
          </a:p>
        </p:txBody>
      </p:sp>
    </p:spTree>
    <p:extLst>
      <p:ext uri="{BB962C8B-B14F-4D97-AF65-F5344CB8AC3E}">
        <p14:creationId xmlns:p14="http://schemas.microsoft.com/office/powerpoint/2010/main" val="424923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3"/>
          <p:cNvSpPr>
            <a:spLocks noEditPoints="1"/>
          </p:cNvSpPr>
          <p:nvPr/>
        </p:nvSpPr>
        <p:spPr bwMode="gray">
          <a:xfrm rot="20241944">
            <a:off x="1230867" y="1958009"/>
            <a:ext cx="6829796" cy="3088443"/>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DDDDDD">
                  <a:gamma/>
                  <a:shade val="45490"/>
                  <a:invGamma/>
                </a:srgbClr>
              </a:gs>
              <a:gs pos="100000">
                <a:srgbClr val="DDDDDD"/>
              </a:gs>
            </a:gsLst>
            <a:lin ang="0" scaled="1"/>
          </a:gradFill>
          <a:ln>
            <a:noFill/>
          </a:ln>
          <a:extLst>
            <a:ext uri="{91240B29-F687-4F45-9708-019B960494DF}">
              <a14:hiddenLine xmlns:a14="http://schemas.microsoft.com/office/drawing/2010/main" w="0">
                <a:solidFill>
                  <a:srgbClr val="F7C16B"/>
                </a:solidFill>
                <a:prstDash val="solid"/>
                <a:round/>
                <a:headEnd/>
                <a:tailEnd/>
              </a14:hiddenLine>
            </a:ext>
          </a:extLst>
        </p:spPr>
        <p:txBody>
          <a:bodyPr/>
          <a:lstStyle/>
          <a:p>
            <a:endParaRPr lang="ru-RU"/>
          </a:p>
        </p:txBody>
      </p:sp>
      <p:sp>
        <p:nvSpPr>
          <p:cNvPr id="12" name="Rectangle 2"/>
          <p:cNvSpPr>
            <a:spLocks noGrp="1" noChangeArrowheads="1"/>
          </p:cNvSpPr>
          <p:nvPr>
            <p:ph type="title"/>
          </p:nvPr>
        </p:nvSpPr>
        <p:spPr>
          <a:xfrm>
            <a:off x="0" y="404664"/>
            <a:ext cx="9144000" cy="595536"/>
          </a:xfrm>
        </p:spPr>
        <p:txBody>
          <a:bodyPr/>
          <a:lstStyle/>
          <a:p>
            <a:r>
              <a:rPr lang="en-US" sz="2800" b="1" dirty="0">
                <a:effectLst>
                  <a:outerShdw blurRad="38100" dist="38100" dir="2700000" algn="tl">
                    <a:srgbClr val="000000">
                      <a:alpha val="43137"/>
                    </a:srgbClr>
                  </a:outerShdw>
                </a:effectLst>
                <a:cs typeface="Arial" panose="020B0604020202020204" pitchFamily="34" charset="0"/>
              </a:rPr>
              <a:t>Information Systems for online &amp; offline processing</a:t>
            </a:r>
          </a:p>
        </p:txBody>
      </p:sp>
      <p:sp>
        <p:nvSpPr>
          <p:cNvPr id="36" name="Прямоугольник 35"/>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Номер слайда 3"/>
          <p:cNvSpPr>
            <a:spLocks noGrp="1"/>
          </p:cNvSpPr>
          <p:nvPr>
            <p:ph type="sldNum" sz="quarter" idx="4294967295"/>
          </p:nvPr>
        </p:nvSpPr>
        <p:spPr>
          <a:xfrm>
            <a:off x="8460432" y="6524625"/>
            <a:ext cx="504056"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19</a:t>
            </a:fld>
            <a:endParaRPr lang="en-US" sz="1200" dirty="0">
              <a:solidFill>
                <a:schemeClr val="bg2">
                  <a:lumMod val="75000"/>
                </a:schemeClr>
              </a:solidFill>
            </a:endParaRPr>
          </a:p>
        </p:txBody>
      </p:sp>
      <p:grpSp>
        <p:nvGrpSpPr>
          <p:cNvPr id="4" name="Группа 3"/>
          <p:cNvGrpSpPr/>
          <p:nvPr/>
        </p:nvGrpSpPr>
        <p:grpSpPr>
          <a:xfrm>
            <a:off x="5026188" y="3667713"/>
            <a:ext cx="1204176" cy="1444628"/>
            <a:chOff x="3811121" y="2736007"/>
            <a:chExt cx="1204176" cy="1444628"/>
          </a:xfrm>
        </p:grpSpPr>
        <p:sp>
          <p:nvSpPr>
            <p:cNvPr id="31" name="TextBox 30">
              <a:extLst>
                <a:ext uri="{FF2B5EF4-FFF2-40B4-BE49-F238E27FC236}">
                  <a16:creationId xmlns:a16="http://schemas.microsoft.com/office/drawing/2014/main" id="{38352210-7C95-4747-9D62-96B36591921C}"/>
                </a:ext>
              </a:extLst>
            </p:cNvPr>
            <p:cNvSpPr txBox="1"/>
            <p:nvPr/>
          </p:nvSpPr>
          <p:spPr>
            <a:xfrm>
              <a:off x="3811121" y="3880553"/>
              <a:ext cx="1204176" cy="300082"/>
            </a:xfrm>
            <a:prstGeom prst="rect">
              <a:avLst/>
            </a:prstGeom>
            <a:noFill/>
          </p:spPr>
          <p:txBody>
            <a:bodyPr wrap="none" rtlCol="0">
              <a:spAutoFit/>
            </a:bodyPr>
            <a:lstStyle/>
            <a:p>
              <a:r>
                <a:rPr lang="en-US" sz="1350" b="1" dirty="0"/>
                <a:t>Geometry IS</a:t>
              </a:r>
              <a:endParaRPr lang="ru-RU" sz="1350" b="1" dirty="0"/>
            </a:p>
          </p:txBody>
        </p:sp>
        <p:pic>
          <p:nvPicPr>
            <p:cNvPr id="33"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935" y="2736007"/>
              <a:ext cx="1153271" cy="115327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38352210-7C95-4747-9D62-96B36591921C}"/>
              </a:ext>
            </a:extLst>
          </p:cNvPr>
          <p:cNvSpPr txBox="1"/>
          <p:nvPr/>
        </p:nvSpPr>
        <p:spPr>
          <a:xfrm>
            <a:off x="1903199" y="5419391"/>
            <a:ext cx="1204176" cy="300082"/>
          </a:xfrm>
          <a:prstGeom prst="rect">
            <a:avLst/>
          </a:prstGeom>
          <a:noFill/>
        </p:spPr>
        <p:txBody>
          <a:bodyPr wrap="none" rtlCol="0">
            <a:spAutoFit/>
          </a:bodyPr>
          <a:lstStyle/>
          <a:p>
            <a:r>
              <a:rPr lang="en-US" sz="1350" b="1" dirty="0"/>
              <a:t>Condition IS</a:t>
            </a:r>
            <a:endParaRPr lang="ru-RU" sz="1350" b="1" dirty="0"/>
          </a:p>
        </p:txBody>
      </p:sp>
      <p:pic>
        <p:nvPicPr>
          <p:cNvPr id="35"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214" y="4331516"/>
            <a:ext cx="1153271" cy="115327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Группа 5"/>
          <p:cNvGrpSpPr/>
          <p:nvPr/>
        </p:nvGrpSpPr>
        <p:grpSpPr>
          <a:xfrm>
            <a:off x="4220153" y="967991"/>
            <a:ext cx="1531188" cy="1452941"/>
            <a:chOff x="7499454" y="3889278"/>
            <a:chExt cx="1531188" cy="1452941"/>
          </a:xfrm>
        </p:grpSpPr>
        <p:sp>
          <p:nvSpPr>
            <p:cNvPr id="38" name="TextBox 37">
              <a:extLst>
                <a:ext uri="{FF2B5EF4-FFF2-40B4-BE49-F238E27FC236}">
                  <a16:creationId xmlns:a16="http://schemas.microsoft.com/office/drawing/2014/main" id="{38352210-7C95-4747-9D62-96B36591921C}"/>
                </a:ext>
              </a:extLst>
            </p:cNvPr>
            <p:cNvSpPr txBox="1"/>
            <p:nvPr/>
          </p:nvSpPr>
          <p:spPr>
            <a:xfrm>
              <a:off x="7499454" y="5042137"/>
              <a:ext cx="1531188" cy="300082"/>
            </a:xfrm>
            <a:prstGeom prst="rect">
              <a:avLst/>
            </a:prstGeom>
            <a:noFill/>
          </p:spPr>
          <p:txBody>
            <a:bodyPr wrap="none" rtlCol="0">
              <a:spAutoFit/>
            </a:bodyPr>
            <a:lstStyle/>
            <a:p>
              <a:r>
                <a:rPr lang="en-US" sz="1350" b="1" dirty="0"/>
                <a:t>Configuration IS</a:t>
              </a:r>
              <a:endParaRPr lang="ru-RU" sz="1350" b="1" dirty="0"/>
            </a:p>
          </p:txBody>
        </p:sp>
        <p:pic>
          <p:nvPicPr>
            <p:cNvPr id="39"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907" y="3889278"/>
              <a:ext cx="1153271" cy="11532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Группа 4"/>
          <p:cNvGrpSpPr/>
          <p:nvPr/>
        </p:nvGrpSpPr>
        <p:grpSpPr>
          <a:xfrm>
            <a:off x="6808531" y="1650413"/>
            <a:ext cx="1627369" cy="1445233"/>
            <a:chOff x="5433369" y="3889278"/>
            <a:chExt cx="1627369" cy="1445233"/>
          </a:xfrm>
        </p:grpSpPr>
        <p:sp>
          <p:nvSpPr>
            <p:cNvPr id="67" name="TextBox 66">
              <a:extLst>
                <a:ext uri="{FF2B5EF4-FFF2-40B4-BE49-F238E27FC236}">
                  <a16:creationId xmlns:a16="http://schemas.microsoft.com/office/drawing/2014/main" id="{38352210-7C95-4747-9D62-96B36591921C}"/>
                </a:ext>
              </a:extLst>
            </p:cNvPr>
            <p:cNvSpPr txBox="1"/>
            <p:nvPr/>
          </p:nvSpPr>
          <p:spPr>
            <a:xfrm>
              <a:off x="5433369" y="5034429"/>
              <a:ext cx="1627369" cy="300082"/>
            </a:xfrm>
            <a:prstGeom prst="rect">
              <a:avLst/>
            </a:prstGeom>
            <a:noFill/>
          </p:spPr>
          <p:txBody>
            <a:bodyPr wrap="none" rtlCol="0">
              <a:spAutoFit/>
            </a:bodyPr>
            <a:lstStyle/>
            <a:p>
              <a:r>
                <a:rPr lang="en-US" sz="1350" b="1" dirty="0"/>
                <a:t>Event Indexing IS</a:t>
              </a:r>
              <a:endParaRPr lang="ru-RU" sz="1350" b="1" dirty="0"/>
            </a:p>
          </p:txBody>
        </p:sp>
        <p:pic>
          <p:nvPicPr>
            <p:cNvPr id="68"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0419" y="3889278"/>
              <a:ext cx="1153271" cy="11532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Группа 2"/>
          <p:cNvGrpSpPr/>
          <p:nvPr/>
        </p:nvGrpSpPr>
        <p:grpSpPr>
          <a:xfrm>
            <a:off x="1603187" y="2143892"/>
            <a:ext cx="1153271" cy="1366529"/>
            <a:chOff x="2034607" y="3033280"/>
            <a:chExt cx="1153271" cy="1366529"/>
          </a:xfrm>
        </p:grpSpPr>
        <p:sp>
          <p:nvSpPr>
            <p:cNvPr id="65" name="TextBox 64">
              <a:extLst>
                <a:ext uri="{FF2B5EF4-FFF2-40B4-BE49-F238E27FC236}">
                  <a16:creationId xmlns:a16="http://schemas.microsoft.com/office/drawing/2014/main" id="{38352210-7C95-4747-9D62-96B36591921C}"/>
                </a:ext>
              </a:extLst>
            </p:cNvPr>
            <p:cNvSpPr txBox="1"/>
            <p:nvPr/>
          </p:nvSpPr>
          <p:spPr>
            <a:xfrm>
              <a:off x="2048328" y="3033280"/>
              <a:ext cx="1127232" cy="300082"/>
            </a:xfrm>
            <a:prstGeom prst="rect">
              <a:avLst/>
            </a:prstGeom>
            <a:noFill/>
          </p:spPr>
          <p:txBody>
            <a:bodyPr wrap="none" rtlCol="0">
              <a:spAutoFit/>
            </a:bodyPr>
            <a:lstStyle/>
            <a:p>
              <a:r>
                <a:rPr lang="en-US" sz="1350" b="1" dirty="0">
                  <a:solidFill>
                    <a:srgbClr val="008000"/>
                  </a:solidFill>
                </a:rPr>
                <a:t>Logbook IS</a:t>
              </a:r>
              <a:endParaRPr lang="ru-RU" sz="1350" b="1" dirty="0">
                <a:solidFill>
                  <a:srgbClr val="008000"/>
                </a:solidFill>
              </a:endParaRPr>
            </a:p>
          </p:txBody>
        </p:sp>
        <p:pic>
          <p:nvPicPr>
            <p:cNvPr id="75" name="Picture 4"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4607" y="3246538"/>
              <a:ext cx="1153271" cy="1153271"/>
            </a:xfrm>
            <a:prstGeom prst="rect">
              <a:avLst/>
            </a:prstGeom>
            <a:noFill/>
            <a:extLst>
              <a:ext uri="{909E8E84-426E-40DD-AFC4-6F175D3DCCD1}">
                <a14:hiddenFill xmlns:a14="http://schemas.microsoft.com/office/drawing/2010/main">
                  <a:solidFill>
                    <a:srgbClr val="FFFFFF"/>
                  </a:solidFill>
                </a14:hiddenFill>
              </a:ext>
            </a:extLst>
          </p:spPr>
        </p:pic>
      </p:grpSp>
      <p:sp>
        <p:nvSpPr>
          <p:cNvPr id="116" name="Прямоугольник 115"/>
          <p:cNvSpPr/>
          <p:nvPr/>
        </p:nvSpPr>
        <p:spPr>
          <a:xfrm>
            <a:off x="827584" y="5805264"/>
            <a:ext cx="7768300" cy="683264"/>
          </a:xfrm>
          <a:prstGeom prst="rect">
            <a:avLst/>
          </a:prstGeom>
        </p:spPr>
        <p:txBody>
          <a:bodyPr wrap="square">
            <a:spAutoFit/>
          </a:bodyPr>
          <a:lstStyle/>
          <a:p>
            <a:pPr algn="ctr">
              <a:lnSpc>
                <a:spcPct val="120000"/>
              </a:lnSpc>
              <a:spcBef>
                <a:spcPts val="400"/>
              </a:spcBef>
              <a:spcAft>
                <a:spcPts val="400"/>
              </a:spcAft>
              <a:buClr>
                <a:srgbClr val="000090"/>
              </a:buClr>
              <a:defRPr/>
            </a:pPr>
            <a:r>
              <a:rPr lang="en-US" sz="1600" i="1" dirty="0"/>
              <a:t>RFBR Grant 2019 – 2021: Development of Information Systems for Online and Offline Data Processing for the Experimental Setups of the NICA Complex</a:t>
            </a:r>
          </a:p>
        </p:txBody>
      </p:sp>
      <p:sp>
        <p:nvSpPr>
          <p:cNvPr id="60" name="Text Box 12"/>
          <p:cNvSpPr txBox="1">
            <a:spLocks noChangeArrowheads="1"/>
          </p:cNvSpPr>
          <p:nvPr/>
        </p:nvSpPr>
        <p:spPr bwMode="gray">
          <a:xfrm>
            <a:off x="2609122" y="3081324"/>
            <a:ext cx="45890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ru-RU" sz="2200" b="1" dirty="0">
                <a:solidFill>
                  <a:srgbClr val="808080"/>
                </a:solidFill>
                <a:latin typeface="Verdana" panose="020B0604030504040204" pitchFamily="34" charset="0"/>
              </a:rPr>
              <a:t>BM@N Software Ecosystem</a:t>
            </a:r>
          </a:p>
        </p:txBody>
      </p:sp>
      <p:sp>
        <p:nvSpPr>
          <p:cNvPr id="77" name="Text Box 13"/>
          <p:cNvSpPr txBox="1">
            <a:spLocks noChangeArrowheads="1"/>
          </p:cNvSpPr>
          <p:nvPr/>
        </p:nvSpPr>
        <p:spPr bwMode="gray">
          <a:xfrm>
            <a:off x="251520" y="1168296"/>
            <a:ext cx="269702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1300" dirty="0">
                <a:solidFill>
                  <a:srgbClr val="080808"/>
                </a:solidFill>
                <a:latin typeface="Verdana" panose="020B0604030504040204" pitchFamily="34" charset="0"/>
              </a:rPr>
              <a:t>BmnRoot</a:t>
            </a:r>
          </a:p>
          <a:p>
            <a:r>
              <a:rPr lang="en-US" altLang="ru-RU" sz="1300" dirty="0">
                <a:solidFill>
                  <a:srgbClr val="080808"/>
                </a:solidFill>
                <a:latin typeface="Verdana" panose="020B0604030504040204" pitchFamily="34" charset="0"/>
              </a:rPr>
              <a:t>Run Control System</a:t>
            </a:r>
          </a:p>
          <a:p>
            <a:r>
              <a:rPr lang="en-US" altLang="ru-RU" sz="1300" dirty="0">
                <a:solidFill>
                  <a:srgbClr val="080808"/>
                </a:solidFill>
                <a:latin typeface="Verdana" panose="020B0604030504040204" pitchFamily="34" charset="0"/>
              </a:rPr>
              <a:t>Online Histogramming</a:t>
            </a:r>
          </a:p>
          <a:p>
            <a:r>
              <a:rPr lang="en-US" altLang="ru-RU" sz="1300" dirty="0">
                <a:solidFill>
                  <a:srgbClr val="080808"/>
                </a:solidFill>
                <a:latin typeface="Verdana" panose="020B0604030504040204" pitchFamily="34" charset="0"/>
              </a:rPr>
              <a:t>Event Display: offline/online…</a:t>
            </a:r>
          </a:p>
        </p:txBody>
      </p:sp>
      <p:sp>
        <p:nvSpPr>
          <p:cNvPr id="87" name="Freeform 14"/>
          <p:cNvSpPr>
            <a:spLocks/>
          </p:cNvSpPr>
          <p:nvPr/>
        </p:nvSpPr>
        <p:spPr bwMode="gray">
          <a:xfrm>
            <a:off x="323528" y="2045798"/>
            <a:ext cx="4464496" cy="1152373"/>
          </a:xfrm>
          <a:custGeom>
            <a:avLst/>
            <a:gdLst>
              <a:gd name="T0" fmla="*/ 0 w 2160"/>
              <a:gd name="T1" fmla="*/ 0 h 1008"/>
              <a:gd name="T2" fmla="*/ 1200 w 2160"/>
              <a:gd name="T3" fmla="*/ 0 h 1008"/>
              <a:gd name="T4" fmla="*/ 2160 w 2160"/>
              <a:gd name="T5" fmla="*/ 1008 h 1008"/>
            </a:gdLst>
            <a:ahLst/>
            <a:cxnLst>
              <a:cxn ang="0">
                <a:pos x="T0" y="T1"/>
              </a:cxn>
              <a:cxn ang="0">
                <a:pos x="T2" y="T3"/>
              </a:cxn>
              <a:cxn ang="0">
                <a:pos x="T4" y="T5"/>
              </a:cxn>
            </a:cxnLst>
            <a:rect l="0" t="0" r="r" b="b"/>
            <a:pathLst>
              <a:path w="2160" h="1008">
                <a:moveTo>
                  <a:pt x="0" y="0"/>
                </a:moveTo>
                <a:lnTo>
                  <a:pt x="1200" y="0"/>
                </a:lnTo>
                <a:lnTo>
                  <a:pt x="2160" y="1008"/>
                </a:lnTo>
              </a:path>
            </a:pathLst>
          </a:custGeom>
          <a:noFill/>
          <a:ln w="9525" cap="flat" cmpd="sng">
            <a:solidFill>
              <a:srgbClr val="5F5F5F"/>
            </a:solidFill>
            <a:prstDash val="solid"/>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7"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Tree>
    <p:extLst>
      <p:ext uri="{BB962C8B-B14F-4D97-AF65-F5344CB8AC3E}">
        <p14:creationId xmlns:p14="http://schemas.microsoft.com/office/powerpoint/2010/main" val="226023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2</a:t>
            </a:fld>
            <a:endParaRPr lang="en-US" sz="1200" dirty="0">
              <a:solidFill>
                <a:schemeClr val="bg2">
                  <a:lumMod val="75000"/>
                </a:schemeClr>
              </a:solidFill>
            </a:endParaRPr>
          </a:p>
        </p:txBody>
      </p:sp>
      <p:sp>
        <p:nvSpPr>
          <p:cNvPr id="16" name="Прямоугольник 15"/>
          <p:cNvSpPr/>
          <p:nvPr/>
        </p:nvSpPr>
        <p:spPr>
          <a:xfrm>
            <a:off x="26664" y="422420"/>
            <a:ext cx="9144000"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N</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uclotron-based </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I</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on </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C</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ollider </a:t>
            </a:r>
            <a:r>
              <a:rPr lang="en-US" sz="3000" b="1" kern="0" dirty="0" err="1">
                <a:solidFill>
                  <a:srgbClr val="FFFFFF"/>
                </a:solidFill>
                <a:effectLst>
                  <a:outerShdw blurRad="38100" dist="38100" dir="2700000" algn="tl">
                    <a:srgbClr val="000000">
                      <a:alpha val="43137"/>
                    </a:srgbClr>
                  </a:outerShdw>
                </a:effectLst>
                <a:latin typeface="Arial"/>
                <a:cs typeface="Arial" panose="020B0604020202020204" pitchFamily="34" charset="0"/>
              </a:rPr>
              <a:t>f</a:t>
            </a:r>
            <a:r>
              <a:rPr lang="en-US" sz="3000" b="1" kern="0" dirty="0" err="1">
                <a:solidFill>
                  <a:srgbClr val="18A6E1"/>
                </a:solidFill>
                <a:effectLst>
                  <a:outerShdw blurRad="38100" dist="38100" dir="2700000" algn="tl">
                    <a:srgbClr val="000000">
                      <a:alpha val="43137"/>
                    </a:srgbClr>
                  </a:outerShdw>
                </a:effectLst>
                <a:latin typeface="Arial"/>
                <a:cs typeface="Arial" panose="020B0604020202020204" pitchFamily="34" charset="0"/>
              </a:rPr>
              <a:t>A</a:t>
            </a:r>
            <a:r>
              <a:rPr lang="en-US" sz="3000" b="1" kern="0" dirty="0" err="1">
                <a:solidFill>
                  <a:srgbClr val="FFFFFF"/>
                </a:solidFill>
                <a:effectLst>
                  <a:outerShdw blurRad="38100" dist="38100" dir="2700000" algn="tl">
                    <a:srgbClr val="000000">
                      <a:alpha val="43137"/>
                    </a:srgbClr>
                  </a:outerShdw>
                </a:effectLst>
                <a:latin typeface="Arial"/>
                <a:cs typeface="Arial" panose="020B0604020202020204" pitchFamily="34" charset="0"/>
              </a:rPr>
              <a:t>cility</a:t>
            </a:r>
            <a:endParaRPr lang="ru-RU" kern="0" dirty="0">
              <a:solidFill>
                <a:sysClr val="windowText" lastClr="000000"/>
              </a:solidFill>
            </a:endParaRPr>
          </a:p>
        </p:txBody>
      </p:sp>
      <p:sp>
        <p:nvSpPr>
          <p:cNvPr id="1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
        <p:nvSpPr>
          <p:cNvPr id="19" name="Прямоугольник 18"/>
          <p:cNvSpPr/>
          <p:nvPr/>
        </p:nvSpPr>
        <p:spPr>
          <a:xfrm>
            <a:off x="26664" y="422420"/>
            <a:ext cx="9144000"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N</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uclotron-based </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I</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on </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C</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ollider </a:t>
            </a:r>
            <a:r>
              <a:rPr lang="en-US" sz="3000" b="1" kern="0" dirty="0" err="1">
                <a:solidFill>
                  <a:srgbClr val="FFFFFF"/>
                </a:solidFill>
                <a:effectLst>
                  <a:outerShdw blurRad="38100" dist="38100" dir="2700000" algn="tl">
                    <a:srgbClr val="000000">
                      <a:alpha val="43137"/>
                    </a:srgbClr>
                  </a:outerShdw>
                </a:effectLst>
                <a:latin typeface="Arial"/>
                <a:cs typeface="Arial" panose="020B0604020202020204" pitchFamily="34" charset="0"/>
              </a:rPr>
              <a:t>f</a:t>
            </a:r>
            <a:r>
              <a:rPr lang="en-US" sz="3000" b="1" kern="0" dirty="0" err="1">
                <a:solidFill>
                  <a:srgbClr val="18A6E1"/>
                </a:solidFill>
                <a:effectLst>
                  <a:outerShdw blurRad="38100" dist="38100" dir="2700000" algn="tl">
                    <a:srgbClr val="000000">
                      <a:alpha val="43137"/>
                    </a:srgbClr>
                  </a:outerShdw>
                </a:effectLst>
                <a:latin typeface="Arial"/>
                <a:cs typeface="Arial" panose="020B0604020202020204" pitchFamily="34" charset="0"/>
              </a:rPr>
              <a:t>A</a:t>
            </a:r>
            <a:r>
              <a:rPr lang="en-US" sz="3000" b="1" kern="0" dirty="0" err="1">
                <a:solidFill>
                  <a:srgbClr val="FFFFFF"/>
                </a:solidFill>
                <a:effectLst>
                  <a:outerShdw blurRad="38100" dist="38100" dir="2700000" algn="tl">
                    <a:srgbClr val="000000">
                      <a:alpha val="43137"/>
                    </a:srgbClr>
                  </a:outerShdw>
                </a:effectLst>
                <a:latin typeface="Arial"/>
                <a:cs typeface="Arial" panose="020B0604020202020204" pitchFamily="34" charset="0"/>
              </a:rPr>
              <a:t>cility</a:t>
            </a:r>
            <a:endParaRPr lang="ru-RU" kern="0" dirty="0">
              <a:solidFill>
                <a:sysClr val="windowText" lastClr="000000"/>
              </a:solidFill>
            </a:endParaRPr>
          </a:p>
        </p:txBody>
      </p:sp>
      <mc:AlternateContent xmlns:mc="http://schemas.openxmlformats.org/markup-compatibility/2006" xmlns:a14="http://schemas.microsoft.com/office/drawing/2010/main">
        <mc:Choice Requires="a14">
          <p:sp>
            <p:nvSpPr>
              <p:cNvPr id="20" name="Объект 2"/>
              <p:cNvSpPr>
                <a:spLocks noGrp="1"/>
              </p:cNvSpPr>
              <p:nvPr>
                <p:ph idx="1"/>
              </p:nvPr>
            </p:nvSpPr>
            <p:spPr>
              <a:xfrm>
                <a:off x="179511" y="5660712"/>
                <a:ext cx="3528393" cy="369226"/>
              </a:xfrm>
            </p:spPr>
            <p:txBody>
              <a:bodyPr/>
              <a:lstStyle/>
              <a:p>
                <a:pPr marL="266700" indent="-266700" algn="just">
                  <a:spcBef>
                    <a:spcPts val="1200"/>
                  </a:spcBef>
                  <a:spcAft>
                    <a:spcPts val="600"/>
                  </a:spcAft>
                  <a:buClr>
                    <a:srgbClr val="000090"/>
                  </a:buClr>
                  <a:buBlip>
                    <a:blip r:embed="rId2"/>
                  </a:buBlip>
                  <a:defRPr/>
                </a:pPr>
                <a:r>
                  <a:rPr lang="en-US" sz="1300" dirty="0">
                    <a:solidFill>
                      <a:srgbClr val="000000"/>
                    </a:solidFill>
                    <a:effectLst/>
                  </a:rPr>
                  <a:t>Beams: from </a:t>
                </a:r>
                <a14:m>
                  <m:oMath xmlns:m="http://schemas.openxmlformats.org/officeDocument/2006/math">
                    <m:r>
                      <a:rPr lang="en-US" sz="1400" b="0" i="1" smtClean="0">
                        <a:solidFill>
                          <a:srgbClr val="008000"/>
                        </a:solidFill>
                        <a:latin typeface="Cambria Math" panose="02040503050406030204" pitchFamily="18" charset="0"/>
                      </a:rPr>
                      <m:t>𝑝</m:t>
                    </m:r>
                    <m:r>
                      <a:rPr lang="en-US" sz="1400" b="0" i="1" smtClean="0">
                        <a:solidFill>
                          <a:srgbClr val="008000"/>
                        </a:solidFill>
                        <a:latin typeface="Cambria Math" panose="02040503050406030204" pitchFamily="18" charset="0"/>
                      </a:rPr>
                      <m:t>,</m:t>
                    </m:r>
                    <m:r>
                      <a:rPr lang="en-US" sz="1400" b="0" i="0" smtClean="0">
                        <a:solidFill>
                          <a:schemeClr val="tx1"/>
                        </a:solidFill>
                        <a:latin typeface="Cambria Math" panose="02040503050406030204" pitchFamily="18" charset="0"/>
                      </a:rPr>
                      <m:t> </m:t>
                    </m:r>
                    <m:sSup>
                      <m:sSupPr>
                        <m:ctrlPr>
                          <a:rPr lang="en-US" sz="1400" i="1">
                            <a:solidFill>
                              <a:srgbClr val="008000"/>
                            </a:solidFill>
                            <a:latin typeface="Cambria Math" panose="02040503050406030204" pitchFamily="18" charset="0"/>
                          </a:rPr>
                        </m:ctrlPr>
                      </m:sSupPr>
                      <m:e>
                        <m:r>
                          <a:rPr lang="en-US" sz="1400" b="0" i="1" smtClean="0">
                            <a:solidFill>
                              <a:srgbClr val="008000"/>
                            </a:solidFill>
                            <a:latin typeface="Cambria Math" panose="02040503050406030204" pitchFamily="18" charset="0"/>
                          </a:rPr>
                          <m:t>𝑑</m:t>
                        </m:r>
                      </m:e>
                      <m:sup>
                        <m:r>
                          <a:rPr lang="en-US" sz="1400" i="1" smtClean="0">
                            <a:solidFill>
                              <a:srgbClr val="008000"/>
                            </a:solidFill>
                            <a:latin typeface="Cambria Math" panose="02040503050406030204" pitchFamily="18" charset="0"/>
                            <a:ea typeface="Cambria Math" panose="02040503050406030204" pitchFamily="18" charset="0"/>
                          </a:rPr>
                          <m:t>↑</m:t>
                        </m:r>
                      </m:sup>
                    </m:sSup>
                    <m:r>
                      <a:rPr lang="en-US" sz="1400" i="1">
                        <a:solidFill>
                          <a:srgbClr val="008000"/>
                        </a:solidFill>
                        <a:latin typeface="Cambria Math" panose="02040503050406030204" pitchFamily="18" charset="0"/>
                      </a:rPr>
                      <m:t> </m:t>
                    </m:r>
                  </m:oMath>
                </a14:m>
                <a:r>
                  <a:rPr lang="en-US" sz="1300" dirty="0"/>
                  <a:t>to</a:t>
                </a:r>
                <a14:m>
                  <m:oMath xmlns:m="http://schemas.openxmlformats.org/officeDocument/2006/math">
                    <m:r>
                      <a:rPr lang="en-US" sz="1300" b="0" i="1" smtClean="0">
                        <a:solidFill>
                          <a:srgbClr val="008000"/>
                        </a:solidFill>
                        <a:effectLst/>
                        <a:latin typeface="Cambria Math"/>
                      </a:rPr>
                      <m:t> </m:t>
                    </m:r>
                    <m:sSup>
                      <m:sSupPr>
                        <m:ctrlPr>
                          <a:rPr lang="en-US" sz="1300" i="1">
                            <a:solidFill>
                              <a:srgbClr val="008000"/>
                            </a:solidFill>
                            <a:effectLst/>
                            <a:latin typeface="Cambria Math" panose="02040503050406030204" pitchFamily="18" charset="0"/>
                          </a:rPr>
                        </m:ctrlPr>
                      </m:sSupPr>
                      <m:e>
                        <m:r>
                          <a:rPr lang="en-US" sz="1300" b="0" i="1" smtClean="0">
                            <a:solidFill>
                              <a:srgbClr val="008000"/>
                            </a:solidFill>
                            <a:effectLst/>
                            <a:latin typeface="Cambria Math"/>
                          </a:rPr>
                          <m:t>𝐴𝑢</m:t>
                        </m:r>
                      </m:e>
                      <m:sup>
                        <m:r>
                          <a:rPr lang="en-US" sz="1300" b="0" i="1" smtClean="0">
                            <a:solidFill>
                              <a:srgbClr val="008000"/>
                            </a:solidFill>
                            <a:effectLst/>
                            <a:latin typeface="Cambria Math"/>
                          </a:rPr>
                          <m:t>79+</m:t>
                        </m:r>
                      </m:sup>
                    </m:sSup>
                    <m:r>
                      <a:rPr lang="en-US" sz="1300" b="0" i="1">
                        <a:solidFill>
                          <a:srgbClr val="008000"/>
                        </a:solidFill>
                        <a:effectLst/>
                        <a:latin typeface="Cambria Math"/>
                      </a:rPr>
                      <m:t> </m:t>
                    </m:r>
                  </m:oMath>
                </a14:m>
                <a:endParaRPr lang="en-US" sz="1300" i="1" dirty="0">
                  <a:solidFill>
                    <a:srgbClr val="008000"/>
                  </a:solidFill>
                  <a:effectLst/>
                  <a:latin typeface="+mj-lt"/>
                </a:endParaRPr>
              </a:p>
            </p:txBody>
          </p:sp>
        </mc:Choice>
        <mc:Fallback xmlns="">
          <p:sp>
            <p:nvSpPr>
              <p:cNvPr id="20" name="Объект 2"/>
              <p:cNvSpPr>
                <a:spLocks noGrp="1" noRot="1" noChangeAspect="1" noMove="1" noResize="1" noEditPoints="1" noAdjustHandles="1" noChangeArrowheads="1" noChangeShapeType="1" noTextEdit="1"/>
              </p:cNvSpPr>
              <p:nvPr>
                <p:ph idx="1"/>
              </p:nvPr>
            </p:nvSpPr>
            <p:spPr>
              <a:xfrm>
                <a:off x="179511" y="5660712"/>
                <a:ext cx="3528393" cy="369226"/>
              </a:xfr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Объект 2"/>
              <p:cNvSpPr txBox="1">
                <a:spLocks/>
              </p:cNvSpPr>
              <p:nvPr/>
            </p:nvSpPr>
            <p:spPr bwMode="auto">
              <a:xfrm>
                <a:off x="171618" y="6147320"/>
                <a:ext cx="5048454" cy="3514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0"/>
                  </a:spcAft>
                  <a:buClr>
                    <a:srgbClr val="000090"/>
                  </a:buClr>
                  <a:buBlip>
                    <a:blip r:embed="rId2"/>
                  </a:buBlip>
                  <a:defRPr/>
                </a:pPr>
                <a:r>
                  <a:rPr lang="en-US" sz="1300" kern="0" dirty="0">
                    <a:solidFill>
                      <a:srgbClr val="000000"/>
                    </a:solidFill>
                    <a:effectLst/>
                  </a:rPr>
                  <a:t>Collision energy: </a:t>
                </a:r>
                <a14:m>
                  <m:oMath xmlns:m="http://schemas.openxmlformats.org/officeDocument/2006/math">
                    <m:rad>
                      <m:radPr>
                        <m:degHide m:val="on"/>
                        <m:ctrlPr>
                          <a:rPr lang="en-US" sz="1300" i="1" kern="0">
                            <a:solidFill>
                              <a:srgbClr val="000000"/>
                            </a:solidFill>
                            <a:effectLst/>
                            <a:latin typeface="Cambria Math" panose="02040503050406030204" pitchFamily="18" charset="0"/>
                          </a:rPr>
                        </m:ctrlPr>
                      </m:radPr>
                      <m:deg/>
                      <m:e>
                        <m:sSub>
                          <m:sSubPr>
                            <m:ctrlPr>
                              <a:rPr lang="en-US" sz="1300" i="1" kern="0">
                                <a:solidFill>
                                  <a:srgbClr val="000000"/>
                                </a:solidFill>
                                <a:effectLst/>
                                <a:latin typeface="Cambria Math" panose="02040503050406030204" pitchFamily="18" charset="0"/>
                              </a:rPr>
                            </m:ctrlPr>
                          </m:sSubPr>
                          <m:e>
                            <m:r>
                              <a:rPr lang="en-US" sz="1300" b="0" i="1" kern="0">
                                <a:solidFill>
                                  <a:srgbClr val="000000"/>
                                </a:solidFill>
                                <a:effectLst/>
                                <a:latin typeface="Cambria Math"/>
                              </a:rPr>
                              <m:t>𝑆</m:t>
                            </m:r>
                          </m:e>
                          <m:sub>
                            <m:r>
                              <a:rPr lang="en-US" sz="1300" b="0" i="1" kern="0">
                                <a:solidFill>
                                  <a:srgbClr val="000000"/>
                                </a:solidFill>
                                <a:effectLst/>
                                <a:latin typeface="Cambria Math"/>
                              </a:rPr>
                              <m:t>𝑁</m:t>
                            </m:r>
                            <m:sSub>
                              <m:sSubPr>
                                <m:ctrlPr>
                                  <a:rPr lang="en-US" sz="1300" b="0" i="1" kern="0" smtClean="0">
                                    <a:solidFill>
                                      <a:srgbClr val="000000"/>
                                    </a:solidFill>
                                    <a:effectLst/>
                                    <a:latin typeface="Cambria Math" panose="02040503050406030204" pitchFamily="18" charset="0"/>
                                  </a:rPr>
                                </m:ctrlPr>
                              </m:sSubPr>
                              <m:e>
                                <m:r>
                                  <a:rPr lang="en-US" sz="1300" b="0" i="1" kern="0">
                                    <a:solidFill>
                                      <a:srgbClr val="000000"/>
                                    </a:solidFill>
                                    <a:effectLst/>
                                    <a:latin typeface="Cambria Math"/>
                                  </a:rPr>
                                  <m:t>𝑁</m:t>
                                </m:r>
                              </m:e>
                              <m:sub>
                                <m:r>
                                  <a:rPr lang="en-US" sz="1300" b="0" i="1" kern="0" smtClean="0">
                                    <a:solidFill>
                                      <a:srgbClr val="000000"/>
                                    </a:solidFill>
                                    <a:effectLst/>
                                    <a:latin typeface="Cambria Math"/>
                                  </a:rPr>
                                  <m:t>𝐴𝑈</m:t>
                                </m:r>
                              </m:sub>
                            </m:sSub>
                          </m:sub>
                        </m:sSub>
                      </m:e>
                    </m:rad>
                  </m:oMath>
                </a14:m>
                <a:r>
                  <a:rPr lang="en-US" sz="1300" i="1" kern="0" dirty="0">
                    <a:solidFill>
                      <a:srgbClr val="008000"/>
                    </a:solidFill>
                    <a:effectLst/>
                  </a:rPr>
                  <a:t> </a:t>
                </a:r>
                <a:r>
                  <a:rPr lang="en-US" sz="1300" i="1" kern="0" dirty="0">
                    <a:effectLst/>
                  </a:rPr>
                  <a:t>= </a:t>
                </a:r>
                <a:r>
                  <a:rPr lang="en-US" sz="1300" i="1" kern="0" dirty="0">
                    <a:solidFill>
                      <a:srgbClr val="008000"/>
                    </a:solidFill>
                    <a:effectLst/>
                  </a:rPr>
                  <a:t>4 – 11 </a:t>
                </a:r>
                <a:r>
                  <a:rPr lang="en-US" sz="1300" i="1" kern="0" dirty="0" err="1">
                    <a:effectLst/>
                  </a:rPr>
                  <a:t>Gev</a:t>
                </a:r>
                <a:r>
                  <a:rPr lang="en-US" sz="1300" i="1" kern="0" dirty="0">
                    <a:effectLst/>
                  </a:rPr>
                  <a:t>   </a:t>
                </a:r>
                <a14:m>
                  <m:oMath xmlns:m="http://schemas.openxmlformats.org/officeDocument/2006/math">
                    <m:sSub>
                      <m:sSubPr>
                        <m:ctrlPr>
                          <a:rPr lang="en-US" sz="1300" i="1" kern="0" smtClean="0">
                            <a:solidFill>
                              <a:srgbClr val="000000"/>
                            </a:solidFill>
                            <a:effectLst/>
                            <a:latin typeface="Cambria Math" panose="02040503050406030204" pitchFamily="18" charset="0"/>
                          </a:rPr>
                        </m:ctrlPr>
                      </m:sSubPr>
                      <m:e>
                        <m:r>
                          <a:rPr lang="en-US" sz="1300" b="0" i="1" kern="0" smtClean="0">
                            <a:solidFill>
                              <a:srgbClr val="000000"/>
                            </a:solidFill>
                            <a:effectLst/>
                            <a:latin typeface="Cambria Math"/>
                          </a:rPr>
                          <m:t>𝐸</m:t>
                        </m:r>
                      </m:e>
                      <m:sub>
                        <m:r>
                          <a:rPr lang="en-US" sz="1300" b="0" i="1" kern="0" smtClean="0">
                            <a:solidFill>
                              <a:srgbClr val="000000"/>
                            </a:solidFill>
                            <a:effectLst/>
                            <a:latin typeface="Cambria Math"/>
                          </a:rPr>
                          <m:t>𝑙𝑎𝑏</m:t>
                        </m:r>
                      </m:sub>
                    </m:sSub>
                  </m:oMath>
                </a14:m>
                <a:r>
                  <a:rPr lang="en-US" sz="1300" i="1" kern="0" dirty="0">
                    <a:solidFill>
                      <a:srgbClr val="008000"/>
                    </a:solidFill>
                    <a:effectLst/>
                  </a:rPr>
                  <a:t> </a:t>
                </a:r>
                <a:r>
                  <a:rPr lang="en-US" sz="1300" i="1" kern="0" dirty="0">
                    <a:effectLst/>
                  </a:rPr>
                  <a:t>= </a:t>
                </a:r>
                <a:r>
                  <a:rPr lang="en-US" sz="1300" i="1" kern="0" dirty="0">
                    <a:solidFill>
                      <a:srgbClr val="008000"/>
                    </a:solidFill>
                    <a:effectLst/>
                  </a:rPr>
                  <a:t>1 – 6 </a:t>
                </a:r>
                <a:r>
                  <a:rPr lang="en-US" sz="1300" i="1" kern="0" dirty="0" err="1">
                    <a:effectLst/>
                  </a:rPr>
                  <a:t>AGev</a:t>
                </a:r>
                <a:endParaRPr lang="en-US" sz="1300" i="1" kern="0" dirty="0">
                  <a:effectLst/>
                </a:endParaRPr>
              </a:p>
            </p:txBody>
          </p:sp>
        </mc:Choice>
        <mc:Fallback xmlns="">
          <p:sp>
            <p:nvSpPr>
              <p:cNvPr id="27" name="Объект 2"/>
              <p:cNvSpPr txBox="1">
                <a:spLocks noRot="1" noChangeAspect="1" noMove="1" noResize="1" noEditPoints="1" noAdjustHandles="1" noChangeArrowheads="1" noChangeShapeType="1" noTextEdit="1"/>
              </p:cNvSpPr>
              <p:nvPr/>
            </p:nvSpPr>
            <p:spPr bwMode="auto">
              <a:xfrm>
                <a:off x="171618" y="6147320"/>
                <a:ext cx="5048454" cy="351470"/>
              </a:xfrm>
              <a:prstGeom prst="rect">
                <a:avLst/>
              </a:prstGeom>
              <a:blipFill>
                <a:blip r:embed="rId4"/>
                <a:stretch>
                  <a:fillRect b="-17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Объект 2"/>
              <p:cNvSpPr txBox="1">
                <a:spLocks/>
              </p:cNvSpPr>
              <p:nvPr/>
            </p:nvSpPr>
            <p:spPr bwMode="auto">
              <a:xfrm>
                <a:off x="179512" y="5921434"/>
                <a:ext cx="4608512" cy="3692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600"/>
                  </a:spcAft>
                  <a:buClr>
                    <a:srgbClr val="000090"/>
                  </a:buClr>
                  <a:buBlip>
                    <a:blip r:embed="rId2"/>
                  </a:buBlip>
                  <a:defRPr/>
                </a:pPr>
                <a:r>
                  <a:rPr lang="en-US" sz="1300" kern="0" dirty="0">
                    <a:solidFill>
                      <a:srgbClr val="000000"/>
                    </a:solidFill>
                    <a:effectLst/>
                  </a:rPr>
                  <a:t>Luminosity: </a:t>
                </a:r>
                <a14:m>
                  <m:oMath xmlns:m="http://schemas.openxmlformats.org/officeDocument/2006/math">
                    <m:sSup>
                      <m:sSupPr>
                        <m:ctrlPr>
                          <a:rPr lang="en-US" sz="1300" i="1" kern="0" smtClean="0">
                            <a:solidFill>
                              <a:srgbClr val="008000"/>
                            </a:solidFill>
                            <a:effectLst/>
                            <a:latin typeface="Cambria Math" panose="02040503050406030204" pitchFamily="18" charset="0"/>
                          </a:rPr>
                        </m:ctrlPr>
                      </m:sSupPr>
                      <m:e>
                        <m:r>
                          <a:rPr lang="en-US" sz="1300" b="0" i="1" kern="0" smtClean="0">
                            <a:solidFill>
                              <a:srgbClr val="008000"/>
                            </a:solidFill>
                            <a:effectLst/>
                            <a:latin typeface="Cambria Math"/>
                          </a:rPr>
                          <m:t>10</m:t>
                        </m:r>
                      </m:e>
                      <m:sup>
                        <m:r>
                          <a:rPr lang="en-US" sz="1300" b="0" i="1" kern="0" smtClean="0">
                            <a:solidFill>
                              <a:srgbClr val="008000"/>
                            </a:solidFill>
                            <a:effectLst/>
                            <a:latin typeface="Cambria Math"/>
                          </a:rPr>
                          <m:t>27</m:t>
                        </m:r>
                      </m:sup>
                    </m:sSup>
                    <m:r>
                      <a:rPr lang="en-US" sz="1300" b="0" i="1" kern="0" smtClean="0">
                        <a:solidFill>
                          <a:srgbClr val="000000"/>
                        </a:solidFill>
                        <a:effectLst/>
                        <a:latin typeface="Cambria Math"/>
                      </a:rPr>
                      <m:t> </m:t>
                    </m:r>
                  </m:oMath>
                </a14:m>
                <a:r>
                  <a:rPr lang="en-US" sz="1300" kern="0" dirty="0">
                    <a:solidFill>
                      <a:schemeClr val="tx1"/>
                    </a:solidFill>
                    <a:effectLst/>
                  </a:rPr>
                  <a:t>(</a:t>
                </a:r>
                <a14:m>
                  <m:oMath xmlns:m="http://schemas.openxmlformats.org/officeDocument/2006/math">
                    <m:sSup>
                      <m:sSupPr>
                        <m:ctrlPr>
                          <a:rPr lang="en-US" sz="1300" i="1" smtClean="0">
                            <a:solidFill>
                              <a:schemeClr val="tx1"/>
                            </a:solidFill>
                            <a:latin typeface="Cambria Math" panose="02040503050406030204" pitchFamily="18" charset="0"/>
                          </a:rPr>
                        </m:ctrlPr>
                      </m:sSupPr>
                      <m:e>
                        <m:r>
                          <a:rPr lang="en-US" sz="1300" i="1">
                            <a:solidFill>
                              <a:schemeClr val="tx1"/>
                            </a:solidFill>
                            <a:latin typeface="Cambria Math"/>
                          </a:rPr>
                          <m:t>𝐴𝑢</m:t>
                        </m:r>
                      </m:e>
                      <m:sup>
                        <m:r>
                          <a:rPr lang="en-US" sz="1300" i="1">
                            <a:solidFill>
                              <a:schemeClr val="tx1"/>
                            </a:solidFill>
                            <a:latin typeface="Cambria Math"/>
                          </a:rPr>
                          <m:t>79+</m:t>
                        </m:r>
                      </m:sup>
                    </m:sSup>
                  </m:oMath>
                </a14:m>
                <a:r>
                  <a:rPr lang="en-US" sz="1300" kern="0" dirty="0">
                    <a:solidFill>
                      <a:schemeClr val="tx1"/>
                    </a:solidFill>
                    <a:effectLst/>
                  </a:rPr>
                  <a:t>), </a:t>
                </a:r>
                <a14:m>
                  <m:oMath xmlns:m="http://schemas.openxmlformats.org/officeDocument/2006/math">
                    <m:sSup>
                      <m:sSupPr>
                        <m:ctrlPr>
                          <a:rPr lang="en-US" sz="1300" i="1" kern="0" smtClean="0">
                            <a:solidFill>
                              <a:srgbClr val="008000"/>
                            </a:solidFill>
                            <a:effectLst/>
                            <a:latin typeface="Cambria Math" panose="02040503050406030204" pitchFamily="18" charset="0"/>
                          </a:rPr>
                        </m:ctrlPr>
                      </m:sSupPr>
                      <m:e>
                        <m:r>
                          <a:rPr lang="en-US" sz="1300" b="0" i="1" kern="0">
                            <a:solidFill>
                              <a:srgbClr val="008000"/>
                            </a:solidFill>
                            <a:effectLst/>
                            <a:latin typeface="Cambria Math"/>
                          </a:rPr>
                          <m:t>10</m:t>
                        </m:r>
                      </m:e>
                      <m:sup>
                        <m:r>
                          <a:rPr lang="en-US" sz="1300" b="0" i="1" kern="0" smtClean="0">
                            <a:solidFill>
                              <a:srgbClr val="008000"/>
                            </a:solidFill>
                            <a:effectLst/>
                            <a:latin typeface="Cambria Math"/>
                          </a:rPr>
                          <m:t>3</m:t>
                        </m:r>
                        <m:r>
                          <a:rPr lang="en-US" sz="1300" b="0" i="1" kern="0">
                            <a:solidFill>
                              <a:srgbClr val="008000"/>
                            </a:solidFill>
                            <a:effectLst/>
                            <a:latin typeface="Cambria Math"/>
                          </a:rPr>
                          <m:t>2</m:t>
                        </m:r>
                      </m:sup>
                    </m:sSup>
                  </m:oMath>
                </a14:m>
                <a:r>
                  <a:rPr lang="en-US" sz="1300" kern="0" dirty="0">
                    <a:solidFill>
                      <a:schemeClr val="tx1"/>
                    </a:solidFill>
                    <a:effectLst/>
                  </a:rPr>
                  <a:t> </a:t>
                </a:r>
                <a:r>
                  <a:rPr lang="en-US" sz="1300" kern="0" dirty="0"/>
                  <a:t>(</a:t>
                </a:r>
                <a14:m>
                  <m:oMath xmlns:m="http://schemas.openxmlformats.org/officeDocument/2006/math">
                    <m:r>
                      <a:rPr lang="en-US" sz="1400" i="1" smtClean="0">
                        <a:solidFill>
                          <a:schemeClr val="tx1"/>
                        </a:solidFill>
                        <a:latin typeface="Cambria Math" panose="02040503050406030204" pitchFamily="18" charset="0"/>
                      </a:rPr>
                      <m:t>𝑝</m:t>
                    </m:r>
                  </m:oMath>
                </a14:m>
                <a:r>
                  <a:rPr lang="en-US" sz="1300" kern="0" dirty="0"/>
                  <a:t>) </a:t>
                </a:r>
                <a14:m>
                  <m:oMath xmlns:m="http://schemas.openxmlformats.org/officeDocument/2006/math">
                    <m:r>
                      <a:rPr lang="en-US" sz="1300" b="0" i="1" kern="0">
                        <a:solidFill>
                          <a:srgbClr val="000000"/>
                        </a:solidFill>
                        <a:effectLst/>
                        <a:latin typeface="Cambria Math"/>
                      </a:rPr>
                      <m:t>𝑐</m:t>
                    </m:r>
                    <m:sSup>
                      <m:sSupPr>
                        <m:ctrlPr>
                          <a:rPr lang="en-US" sz="1300" i="1" kern="0">
                            <a:solidFill>
                              <a:srgbClr val="000000"/>
                            </a:solidFill>
                            <a:effectLst/>
                            <a:latin typeface="Cambria Math" panose="02040503050406030204" pitchFamily="18" charset="0"/>
                          </a:rPr>
                        </m:ctrlPr>
                      </m:sSupPr>
                      <m:e>
                        <m:r>
                          <a:rPr lang="en-US" sz="1300" b="0" i="1" kern="0">
                            <a:solidFill>
                              <a:srgbClr val="000000"/>
                            </a:solidFill>
                            <a:effectLst/>
                            <a:latin typeface="Cambria Math"/>
                          </a:rPr>
                          <m:t>𝑚</m:t>
                        </m:r>
                      </m:e>
                      <m:sup>
                        <m:r>
                          <a:rPr lang="en-US" sz="1300" b="0" i="1" kern="0">
                            <a:solidFill>
                              <a:srgbClr val="000000"/>
                            </a:solidFill>
                            <a:effectLst/>
                            <a:latin typeface="Cambria Math"/>
                          </a:rPr>
                          <m:t>−2</m:t>
                        </m:r>
                      </m:sup>
                    </m:sSup>
                    <m:sSup>
                      <m:sSupPr>
                        <m:ctrlPr>
                          <a:rPr lang="en-US" sz="1300" i="1" kern="0">
                            <a:solidFill>
                              <a:srgbClr val="000000"/>
                            </a:solidFill>
                            <a:effectLst/>
                            <a:latin typeface="Cambria Math" panose="02040503050406030204" pitchFamily="18" charset="0"/>
                          </a:rPr>
                        </m:ctrlPr>
                      </m:sSupPr>
                      <m:e>
                        <m:r>
                          <a:rPr lang="en-US" sz="1300" b="0" i="1" kern="0">
                            <a:solidFill>
                              <a:srgbClr val="000000"/>
                            </a:solidFill>
                            <a:effectLst/>
                            <a:latin typeface="Cambria Math"/>
                          </a:rPr>
                          <m:t>𝑠</m:t>
                        </m:r>
                      </m:e>
                      <m:sup>
                        <m:r>
                          <a:rPr lang="en-US" sz="1300" b="0" i="1" kern="0">
                            <a:solidFill>
                              <a:srgbClr val="000000"/>
                            </a:solidFill>
                            <a:effectLst/>
                            <a:latin typeface="Cambria Math"/>
                          </a:rPr>
                          <m:t>−1</m:t>
                        </m:r>
                      </m:sup>
                    </m:sSup>
                  </m:oMath>
                </a14:m>
                <a:endParaRPr lang="en-US" sz="1300" kern="0" dirty="0">
                  <a:solidFill>
                    <a:schemeClr val="tx1"/>
                  </a:solidFill>
                  <a:effectLst/>
                </a:endParaRPr>
              </a:p>
            </p:txBody>
          </p:sp>
        </mc:Choice>
        <mc:Fallback xmlns="">
          <p:sp>
            <p:nvSpPr>
              <p:cNvPr id="28" name="Объект 2"/>
              <p:cNvSpPr txBox="1">
                <a:spLocks noRot="1" noChangeAspect="1" noMove="1" noResize="1" noEditPoints="1" noAdjustHandles="1" noChangeArrowheads="1" noChangeShapeType="1" noTextEdit="1"/>
              </p:cNvSpPr>
              <p:nvPr/>
            </p:nvSpPr>
            <p:spPr bwMode="auto">
              <a:xfrm>
                <a:off x="179512" y="5921434"/>
                <a:ext cx="4608512" cy="369226"/>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29" name="Объект 2"/>
          <p:cNvSpPr txBox="1">
            <a:spLocks/>
          </p:cNvSpPr>
          <p:nvPr/>
        </p:nvSpPr>
        <p:spPr bwMode="auto">
          <a:xfrm>
            <a:off x="5349080" y="5661248"/>
            <a:ext cx="3599384" cy="83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600"/>
              </a:spcAft>
              <a:buClr>
                <a:srgbClr val="000090"/>
              </a:buClr>
              <a:buBlip>
                <a:blip r:embed="rId2"/>
              </a:buBlip>
              <a:defRPr/>
            </a:pPr>
            <a:r>
              <a:rPr lang="en-US" sz="1300" kern="0" dirty="0">
                <a:solidFill>
                  <a:srgbClr val="000000"/>
                </a:solidFill>
              </a:rPr>
              <a:t>Fixed target experiment: </a:t>
            </a:r>
            <a:r>
              <a:rPr lang="en-US" sz="1300" kern="0" dirty="0">
                <a:solidFill>
                  <a:srgbClr val="006800"/>
                </a:solidFill>
              </a:rPr>
              <a:t>BM@N</a:t>
            </a:r>
            <a:r>
              <a:rPr lang="en-US" sz="1300" kern="0" dirty="0">
                <a:solidFill>
                  <a:srgbClr val="000000"/>
                </a:solidFill>
              </a:rPr>
              <a:t> (2018)</a:t>
            </a:r>
          </a:p>
          <a:p>
            <a:pPr marL="266700" indent="-266700" algn="just">
              <a:spcBef>
                <a:spcPts val="0"/>
              </a:spcBef>
              <a:spcAft>
                <a:spcPts val="600"/>
              </a:spcAft>
              <a:buClr>
                <a:srgbClr val="000090"/>
              </a:buClr>
              <a:buBlip>
                <a:blip r:embed="rId2"/>
              </a:buBlip>
              <a:defRPr/>
            </a:pPr>
            <a:r>
              <a:rPr lang="en-US" sz="1300" kern="0" dirty="0">
                <a:solidFill>
                  <a:srgbClr val="000000"/>
                </a:solidFill>
              </a:rPr>
              <a:t>2 interaction points: MPD (202</a:t>
            </a:r>
            <a:r>
              <a:rPr lang="ru-RU" sz="1300" kern="0" dirty="0">
                <a:solidFill>
                  <a:srgbClr val="000000"/>
                </a:solidFill>
              </a:rPr>
              <a:t>2</a:t>
            </a:r>
            <a:r>
              <a:rPr lang="en-US" sz="1300" kern="0" dirty="0">
                <a:solidFill>
                  <a:srgbClr val="000000"/>
                </a:solidFill>
              </a:rPr>
              <a:t>) &amp; SPD</a:t>
            </a:r>
            <a:endParaRPr lang="ru-RU" sz="1300" kern="0" dirty="0">
              <a:solidFill>
                <a:srgbClr val="000000"/>
              </a:solidFill>
            </a:endParaRPr>
          </a:p>
          <a:p>
            <a:pPr marL="266700" indent="-266700" algn="just">
              <a:spcBef>
                <a:spcPts val="0"/>
              </a:spcBef>
              <a:spcAft>
                <a:spcPts val="600"/>
              </a:spcAft>
              <a:buClr>
                <a:srgbClr val="000090"/>
              </a:buClr>
              <a:buBlip>
                <a:blip r:embed="rId2"/>
              </a:buBlip>
              <a:defRPr/>
            </a:pPr>
            <a:r>
              <a:rPr lang="en-US" sz="1300" kern="0" dirty="0"/>
              <a:t>O</a:t>
            </a:r>
            <a:r>
              <a:rPr lang="en-US" sz="1300" kern="0" dirty="0">
                <a:solidFill>
                  <a:schemeClr val="tx1"/>
                </a:solidFill>
              </a:rPr>
              <a:t>fficial site: </a:t>
            </a:r>
            <a:r>
              <a:rPr lang="en-US" sz="1300" i="1" kern="0" dirty="0">
                <a:solidFill>
                  <a:schemeClr val="tx1"/>
                </a:solidFill>
              </a:rPr>
              <a:t>nica.jinr.ru</a:t>
            </a:r>
          </a:p>
        </p:txBody>
      </p:sp>
      <p:pic>
        <p:nvPicPr>
          <p:cNvPr id="30" name="Picture 1" descr="NICA_scheme_v_2.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 y="1012995"/>
            <a:ext cx="9153144" cy="4601998"/>
          </a:xfrm>
          <a:prstGeom prst="rect">
            <a:avLst/>
          </a:prstGeom>
        </p:spPr>
      </p:pic>
      <p:pic>
        <p:nvPicPr>
          <p:cNvPr id="32" name="Picture 12"/>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brightnessContrast bright="27000"/>
                    </a14:imgEffect>
                  </a14:imgLayer>
                </a14:imgProps>
              </a:ext>
              <a:ext uri="{28A0092B-C50C-407E-A947-70E740481C1C}">
                <a14:useLocalDpi xmlns:a14="http://schemas.microsoft.com/office/drawing/2010/main" val="0"/>
              </a:ext>
            </a:extLst>
          </a:blip>
          <a:srcRect l="6854" t="5241" r="31741" b="495"/>
          <a:stretch/>
        </p:blipFill>
        <p:spPr bwMode="auto">
          <a:xfrm>
            <a:off x="468911" y="994387"/>
            <a:ext cx="2086865" cy="1511178"/>
          </a:xfrm>
          <a:prstGeom prst="rect">
            <a:avLst/>
          </a:prstGeom>
          <a:noFill/>
          <a:ln w="9525">
            <a:noFill/>
            <a:miter lim="800000"/>
            <a:headEnd/>
            <a:tailEnd/>
          </a:ln>
          <a:effectLst/>
          <a:scene3d>
            <a:camera prst="orthographicFront">
              <a:rot lat="0" lon="10799977" rev="0"/>
            </a:camera>
            <a:lightRig rig="threePt" dir="t"/>
          </a:scene3d>
        </p:spPr>
      </p:pic>
    </p:spTree>
    <p:extLst>
      <p:ext uri="{BB962C8B-B14F-4D97-AF65-F5344CB8AC3E}">
        <p14:creationId xmlns:p14="http://schemas.microsoft.com/office/powerpoint/2010/main" val="2959598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0" y="413542"/>
            <a:ext cx="9144000" cy="576064"/>
          </a:xfrm>
          <a:prstGeom prst="rect">
            <a:avLst/>
          </a:prstGeom>
          <a:noFill/>
          <a:ln>
            <a:noFill/>
          </a:ln>
        </p:spPr>
        <p:txBody>
          <a:bodyPr lIns="0" tIns="0" rIns="0" bIns="0" anchor="ctr"/>
          <a:lstStyle/>
          <a:p>
            <a:pPr algn="ctr"/>
            <a:r>
              <a:rPr lang="en-US" sz="3000" b="1" spc="-1" dirty="0">
                <a:solidFill>
                  <a:schemeClr val="bg1"/>
                </a:solidFill>
                <a:effectLst>
                  <a:outerShdw blurRad="38100" dist="38100" dir="2700000" algn="tl">
                    <a:srgbClr val="000000">
                      <a:alpha val="43137"/>
                    </a:srgbClr>
                  </a:outerShdw>
                </a:effectLst>
                <a:uFill>
                  <a:solidFill>
                    <a:srgbClr val="FFFFFF"/>
                  </a:solidFill>
                </a:uFill>
                <a:latin typeface="Arial"/>
              </a:rPr>
              <a:t>e-Log on the BM@N Web site</a:t>
            </a:r>
            <a:endParaRPr lang="en-US" sz="3000" b="1" i="1" spc="-1" dirty="0">
              <a:solidFill>
                <a:schemeClr val="bg1"/>
              </a:solidFill>
              <a:effectLst>
                <a:outerShdw blurRad="38100" dist="38100" dir="2700000" algn="tl">
                  <a:srgbClr val="000000">
                    <a:alpha val="43137"/>
                  </a:srgbClr>
                </a:outerShdw>
              </a:effectLst>
              <a:uFill>
                <a:solidFill>
                  <a:srgbClr val="FFFFFF"/>
                </a:solidFill>
              </a:uFill>
              <a:latin typeface="Arial"/>
            </a:endParaRPr>
          </a:p>
        </p:txBody>
      </p:sp>
      <p:sp>
        <p:nvSpPr>
          <p:cNvPr id="7" name="Прямоугольник 6"/>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Номер слайда 3"/>
          <p:cNvSpPr>
            <a:spLocks noGrp="1"/>
          </p:cNvSpPr>
          <p:nvPr>
            <p:ph type="sldNum" sz="quarter" idx="4294967295"/>
          </p:nvPr>
        </p:nvSpPr>
        <p:spPr>
          <a:xfrm>
            <a:off x="8460432" y="6524625"/>
            <a:ext cx="504056"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20</a:t>
            </a:fld>
            <a:endParaRPr lang="en-US" sz="1200" dirty="0">
              <a:solidFill>
                <a:schemeClr val="bg2">
                  <a:lumMod val="75000"/>
                </a:schemeClr>
              </a:solidFill>
            </a:endParaRPr>
          </a:p>
        </p:txBody>
      </p:sp>
      <p:pic>
        <p:nvPicPr>
          <p:cNvPr id="14" name="Рисунок 13"/>
          <p:cNvPicPr/>
          <p:nvPr/>
        </p:nvPicPr>
        <p:blipFill>
          <a:blip r:embed="rId2">
            <a:extLst>
              <a:ext uri="{28A0092B-C50C-407E-A947-70E740481C1C}">
                <a14:useLocalDpi xmlns:a14="http://schemas.microsoft.com/office/drawing/2010/main" val="0"/>
              </a:ext>
            </a:extLst>
          </a:blip>
          <a:stretch>
            <a:fillRect/>
          </a:stretch>
        </p:blipFill>
        <p:spPr>
          <a:xfrm>
            <a:off x="295820" y="1031322"/>
            <a:ext cx="8568952" cy="5427555"/>
          </a:xfrm>
          <a:prstGeom prst="rect">
            <a:avLst/>
          </a:prstGeom>
          <a:ln>
            <a:solidFill>
              <a:schemeClr val="tx1"/>
            </a:solidFill>
          </a:ln>
        </p:spPr>
      </p:pic>
      <p:sp>
        <p:nvSpPr>
          <p:cNvPr id="1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Tree>
    <p:extLst>
      <p:ext uri="{BB962C8B-B14F-4D97-AF65-F5344CB8AC3E}">
        <p14:creationId xmlns:p14="http://schemas.microsoft.com/office/powerpoint/2010/main" val="338259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21</a:t>
            </a:fld>
            <a:endParaRPr lang="en-US" sz="1200" dirty="0">
              <a:solidFill>
                <a:schemeClr val="bg2">
                  <a:lumMod val="75000"/>
                </a:schemeClr>
              </a:solidFill>
            </a:endParaRPr>
          </a:p>
        </p:txBody>
      </p:sp>
      <p:sp>
        <p:nvSpPr>
          <p:cNvPr id="13" name="Объект 2"/>
          <p:cNvSpPr>
            <a:spLocks noGrp="1"/>
          </p:cNvSpPr>
          <p:nvPr>
            <p:ph idx="1"/>
          </p:nvPr>
        </p:nvSpPr>
        <p:spPr>
          <a:xfrm>
            <a:off x="35496" y="1018868"/>
            <a:ext cx="9001000" cy="5497290"/>
          </a:xfrm>
        </p:spPr>
        <p:txBody>
          <a:bodyPr/>
          <a:lstStyle/>
          <a:p>
            <a:pPr algn="just">
              <a:lnSpc>
                <a:spcPct val="120000"/>
              </a:lnSpc>
              <a:spcBef>
                <a:spcPts val="400"/>
              </a:spcBef>
              <a:spcAft>
                <a:spcPts val="400"/>
              </a:spcAft>
              <a:buClr>
                <a:srgbClr val="000090"/>
              </a:buClr>
              <a:buBlip>
                <a:blip r:embed="rId2"/>
              </a:buBlip>
              <a:defRPr/>
            </a:pPr>
            <a:r>
              <a:rPr lang="en-US" sz="1800" dirty="0">
                <a:solidFill>
                  <a:srgbClr val="008000"/>
                </a:solidFill>
              </a:rPr>
              <a:t>e-Log</a:t>
            </a:r>
            <a:r>
              <a:rPr lang="en-US" sz="1800" dirty="0"/>
              <a:t> platform is a collaborative tool which provides an interface for shift crews to store and share information with offline users on various events or problems occurring in the experiment during its operation.</a:t>
            </a:r>
          </a:p>
          <a:p>
            <a:pPr algn="just">
              <a:lnSpc>
                <a:spcPct val="120000"/>
              </a:lnSpc>
              <a:spcBef>
                <a:spcPts val="400"/>
              </a:spcBef>
              <a:spcAft>
                <a:spcPts val="400"/>
              </a:spcAft>
              <a:buClr>
                <a:srgbClr val="000090"/>
              </a:buClr>
              <a:buBlip>
                <a:blip r:embed="rId2"/>
              </a:buBlip>
              <a:defRPr/>
            </a:pPr>
            <a:r>
              <a:rPr lang="en-US" sz="1800" dirty="0"/>
              <a:t>The e-Log system uses the developed Logbook Database based on PostgreSQL which ensures data consistency, integrity and automatic backup of the stored data.</a:t>
            </a:r>
          </a:p>
          <a:p>
            <a:pPr algn="just">
              <a:lnSpc>
                <a:spcPct val="120000"/>
              </a:lnSpc>
              <a:spcBef>
                <a:spcPts val="400"/>
              </a:spcBef>
              <a:spcAft>
                <a:spcPts val="400"/>
              </a:spcAft>
              <a:buClr>
                <a:srgbClr val="000090"/>
              </a:buClr>
              <a:buBlip>
                <a:blip r:embed="rId2"/>
              </a:buBlip>
              <a:defRPr/>
            </a:pPr>
            <a:r>
              <a:rPr lang="en-US" sz="1800" dirty="0"/>
              <a:t>Manual insertion of BM@N run information has been replaced by the automatic procedure. A part of e-Log data is automatically transferred to the Unified (Condition) Database of the experiment to use in offline analysis.</a:t>
            </a:r>
          </a:p>
          <a:p>
            <a:pPr algn="just">
              <a:lnSpc>
                <a:spcPct val="120000"/>
              </a:lnSpc>
              <a:spcBef>
                <a:spcPts val="400"/>
              </a:spcBef>
              <a:spcAft>
                <a:spcPts val="400"/>
              </a:spcAft>
              <a:buClr>
                <a:srgbClr val="000090"/>
              </a:buClr>
              <a:buBlip>
                <a:blip r:embed="rId2"/>
              </a:buBlip>
              <a:defRPr/>
            </a:pPr>
            <a:r>
              <a:rPr lang="en-US" sz="1800" dirty="0"/>
              <a:t>Developed interfaces provides an unified access to required logbook data for various online and offline systems, and convenient viewing, transparent managing and searching for users.</a:t>
            </a:r>
          </a:p>
          <a:p>
            <a:pPr algn="just">
              <a:lnSpc>
                <a:spcPct val="120000"/>
              </a:lnSpc>
              <a:spcBef>
                <a:spcPts val="400"/>
              </a:spcBef>
              <a:spcAft>
                <a:spcPts val="400"/>
              </a:spcAft>
              <a:buClr>
                <a:srgbClr val="000090"/>
              </a:buClr>
              <a:buBlip>
                <a:blip r:embed="rId2"/>
              </a:buBlip>
              <a:defRPr/>
            </a:pPr>
            <a:r>
              <a:rPr lang="en-US" sz="1800" dirty="0">
                <a:solidFill>
                  <a:srgbClr val="008000"/>
                </a:solidFill>
              </a:rPr>
              <a:t>RFBR support</a:t>
            </a:r>
            <a:r>
              <a:rPr lang="en-US" sz="1800" dirty="0"/>
              <a:t> with the NICA three-year grant (</a:t>
            </a:r>
            <a:r>
              <a:rPr lang="ru-RU" sz="1800" dirty="0"/>
              <a:t>№</a:t>
            </a:r>
            <a:r>
              <a:rPr lang="en-US" sz="1800" dirty="0"/>
              <a:t>18-02-40125) enables to develop and improve the Information Systems for online and offline data processing including the online Electronic Logbook system.</a:t>
            </a:r>
          </a:p>
        </p:txBody>
      </p:sp>
      <p:sp>
        <p:nvSpPr>
          <p:cNvPr id="15" name="Rectangle 2"/>
          <p:cNvSpPr>
            <a:spLocks noGrp="1" noChangeArrowheads="1"/>
          </p:cNvSpPr>
          <p:nvPr>
            <p:ph type="title"/>
          </p:nvPr>
        </p:nvSpPr>
        <p:spPr>
          <a:xfrm>
            <a:off x="0" y="412750"/>
            <a:ext cx="9144000" cy="563563"/>
          </a:xfrm>
        </p:spPr>
        <p:txBody>
          <a:bodyPr/>
          <a:lstStyle/>
          <a:p>
            <a:r>
              <a:rPr lang="en-US" altLang="ru-RU" sz="3000" b="1" dirty="0">
                <a:effectLst>
                  <a:outerShdw blurRad="38100" dist="38100" dir="2700000" algn="tl">
                    <a:srgbClr val="000000">
                      <a:alpha val="43137"/>
                    </a:srgbClr>
                  </a:outerShdw>
                </a:effectLst>
              </a:rPr>
              <a:t>Summary</a:t>
            </a:r>
            <a:endParaRPr lang="en-US" altLang="ru-RU" sz="3000" b="1" dirty="0">
              <a:solidFill>
                <a:schemeClr val="accent1"/>
              </a:solidFill>
              <a:effectLst>
                <a:outerShdw blurRad="38100" dist="38100" dir="2700000" algn="tl">
                  <a:srgbClr val="000000">
                    <a:alpha val="43137"/>
                  </a:srgbClr>
                </a:outerShdw>
              </a:effectLst>
            </a:endParaRPr>
          </a:p>
        </p:txBody>
      </p:sp>
      <p:sp>
        <p:nvSpPr>
          <p:cNvPr id="7"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Tree>
    <p:extLst>
      <p:ext uri="{BB962C8B-B14F-4D97-AF65-F5344CB8AC3E}">
        <p14:creationId xmlns:p14="http://schemas.microsoft.com/office/powerpoint/2010/main" val="3728200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Изображение 1" descr="JINR_flagi.png">
            <a:extLst>
              <a:ext uri="{FF2B5EF4-FFF2-40B4-BE49-F238E27FC236}">
                <a16:creationId xmlns:a16="http://schemas.microsoft.com/office/drawing/2014/main" id="{AC41A1B0-9482-48B0-B4B5-E235E57A24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42217"/>
            <a:ext cx="9151938" cy="263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19F18A3C-71C2-4F05-AE0C-59EEB52F129E}"/>
              </a:ext>
            </a:extLst>
          </p:cNvPr>
          <p:cNvSpPr/>
          <p:nvPr/>
        </p:nvSpPr>
        <p:spPr>
          <a:xfrm>
            <a:off x="395536" y="260648"/>
            <a:ext cx="936104" cy="288032"/>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15">
            <a:extLst>
              <a:ext uri="{FF2B5EF4-FFF2-40B4-BE49-F238E27FC236}">
                <a16:creationId xmlns:a16="http://schemas.microsoft.com/office/drawing/2014/main" id="{1FE797A6-4F95-43ED-B059-A1EAC3CB72C3}"/>
              </a:ext>
            </a:extLst>
          </p:cNvPr>
          <p:cNvSpPr txBox="1">
            <a:spLocks noChangeArrowheads="1"/>
          </p:cNvSpPr>
          <p:nvPr/>
        </p:nvSpPr>
        <p:spPr bwMode="auto">
          <a:xfrm>
            <a:off x="-125667" y="314096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425"/>
              </a:spcAft>
              <a:buClr>
                <a:srgbClr val="000000"/>
              </a:buClr>
              <a:buSzPct val="100000"/>
              <a:buFont typeface="Times New Roman" pitchFamily="18" charset="0"/>
              <a:buChar char="•"/>
              <a:defRPr kumimoji="1" sz="3200">
                <a:solidFill>
                  <a:srgbClr val="000000"/>
                </a:solidFill>
                <a:latin typeface="Arial" pitchFamily="34" charset="0"/>
                <a:ea typeface="Arial" pitchFamily="34" charset="0"/>
                <a:cs typeface="SimSun" pitchFamily="2" charset="-122"/>
              </a:defRPr>
            </a:lvl1pPr>
            <a:lvl2pPr marL="742950" indent="-285750">
              <a:lnSpc>
                <a:spcPct val="93000"/>
              </a:lnSpc>
              <a:spcAft>
                <a:spcPts val="1138"/>
              </a:spcAft>
              <a:buClr>
                <a:srgbClr val="000000"/>
              </a:buClr>
              <a:buSzPct val="100000"/>
              <a:buFont typeface="Times New Roman" pitchFamily="18" charset="0"/>
              <a:buChar char="–"/>
              <a:defRPr kumimoji="1" sz="2800">
                <a:solidFill>
                  <a:srgbClr val="000000"/>
                </a:solidFill>
                <a:latin typeface="Arial" pitchFamily="34" charset="0"/>
                <a:ea typeface="SimSun" pitchFamily="2" charset="-122"/>
                <a:cs typeface="SimSun" pitchFamily="2" charset="-122"/>
              </a:defRPr>
            </a:lvl2pPr>
            <a:lvl3pPr marL="1143000" indent="-228600">
              <a:lnSpc>
                <a:spcPct val="93000"/>
              </a:lnSpc>
              <a:spcAft>
                <a:spcPts val="850"/>
              </a:spcAft>
              <a:buClr>
                <a:srgbClr val="000000"/>
              </a:buClr>
              <a:buSzPct val="100000"/>
              <a:buFont typeface="Times New Roman" pitchFamily="18" charset="0"/>
              <a:buChar char="•"/>
              <a:defRPr kumimoji="1" sz="2400">
                <a:solidFill>
                  <a:srgbClr val="000000"/>
                </a:solidFill>
                <a:latin typeface="Arial" pitchFamily="34" charset="0"/>
                <a:ea typeface="SimSun" pitchFamily="2" charset="-122"/>
                <a:cs typeface="SimSun" pitchFamily="2" charset="-122"/>
              </a:defRPr>
            </a:lvl3pPr>
            <a:lvl4pPr marL="1600200" indent="-228600">
              <a:lnSpc>
                <a:spcPct val="93000"/>
              </a:lnSpc>
              <a:spcAft>
                <a:spcPts val="575"/>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4pPr>
            <a:lvl5pPr marL="2057400" indent="-228600">
              <a:lnSpc>
                <a:spcPct val="93000"/>
              </a:lnSpc>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5pPr>
            <a:lvl6pPr marL="25146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6pPr>
            <a:lvl7pPr marL="29718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7pPr>
            <a:lvl8pPr marL="34290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8pPr>
            <a:lvl9pPr marL="38862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9pPr>
          </a:lstStyle>
          <a:p>
            <a:pPr algn="ctr" eaLnBrk="1" hangingPunct="1">
              <a:lnSpc>
                <a:spcPct val="100000"/>
              </a:lnSpc>
              <a:spcAft>
                <a:spcPct val="0"/>
              </a:spcAft>
              <a:buClrTx/>
              <a:buSzTx/>
              <a:buFontTx/>
              <a:buNone/>
            </a:pPr>
            <a:r>
              <a:rPr kumimoji="0" lang="en-US" altLang="ru-RU" sz="4000" b="1" i="1" dirty="0">
                <a:solidFill>
                  <a:schemeClr val="bg1"/>
                </a:solidFill>
                <a:latin typeface="Calibri" pitchFamily="34" charset="0"/>
                <a:ea typeface="SimSun" pitchFamily="2" charset="-122"/>
                <a:cs typeface="Arial" pitchFamily="34" charset="0"/>
              </a:rPr>
              <a:t>Thank you for your attention</a:t>
            </a:r>
            <a:r>
              <a:rPr kumimoji="0" lang="ru-RU" altLang="ru-RU" sz="4000" b="1" i="1" dirty="0">
                <a:solidFill>
                  <a:schemeClr val="bg1"/>
                </a:solidFill>
                <a:latin typeface="Calibri" pitchFamily="34" charset="0"/>
                <a:ea typeface="SimSun" pitchFamily="2" charset="-122"/>
                <a:cs typeface="Arial" pitchFamily="34" charset="0"/>
              </a:rPr>
              <a:t>!</a:t>
            </a:r>
            <a:endParaRPr kumimoji="0" lang="de-DE" altLang="ru-RU" sz="4000" b="1" i="1" dirty="0">
              <a:solidFill>
                <a:schemeClr val="bg1"/>
              </a:solidFill>
              <a:latin typeface="Calibri" pitchFamily="34" charset="0"/>
              <a:ea typeface="SimSun" pitchFamily="2" charset="-122"/>
              <a:cs typeface="Arial" pitchFamily="34" charset="0"/>
            </a:endParaRPr>
          </a:p>
        </p:txBody>
      </p:sp>
      <p:sp>
        <p:nvSpPr>
          <p:cNvPr id="11" name="Прямоугольник 10">
            <a:extLst>
              <a:ext uri="{FF2B5EF4-FFF2-40B4-BE49-F238E27FC236}">
                <a16:creationId xmlns:a16="http://schemas.microsoft.com/office/drawing/2014/main" id="{9072FB06-94F8-4C2F-8E01-C73C9CC0A959}"/>
              </a:ext>
            </a:extLst>
          </p:cNvPr>
          <p:cNvSpPr/>
          <p:nvPr/>
        </p:nvSpPr>
        <p:spPr>
          <a:xfrm>
            <a:off x="6073757" y="3910772"/>
            <a:ext cx="3203848" cy="630942"/>
          </a:xfrm>
          <a:prstGeom prst="rect">
            <a:avLst/>
          </a:prstGeom>
        </p:spPr>
        <p:txBody>
          <a:bodyPr wrap="square">
            <a:spAutoFit/>
          </a:bodyPr>
          <a:lstStyle/>
          <a:p>
            <a:pPr lvl="0"/>
            <a:r>
              <a:rPr lang="en-US" altLang="ru-RU" sz="1500" dirty="0">
                <a:solidFill>
                  <a:srgbClr val="000000"/>
                </a:solidFill>
              </a:rPr>
              <a:t>More information: </a:t>
            </a:r>
            <a:r>
              <a:rPr lang="en-US" altLang="ru-RU" sz="1500" dirty="0">
                <a:solidFill>
                  <a:srgbClr val="008000"/>
                </a:solidFill>
              </a:rPr>
              <a:t>bmn.jinr.ru</a:t>
            </a:r>
          </a:p>
          <a:p>
            <a:pPr lvl="0">
              <a:spcBef>
                <a:spcPts val="600"/>
              </a:spcBef>
            </a:pPr>
            <a:r>
              <a:rPr lang="en-US" altLang="ru-RU" sz="1500" dirty="0">
                <a:solidFill>
                  <a:srgbClr val="000000"/>
                </a:solidFill>
              </a:rPr>
              <a:t>                   email: </a:t>
            </a:r>
            <a:r>
              <a:rPr lang="en-US" altLang="ru-RU" sz="1500" i="1" dirty="0">
                <a:solidFill>
                  <a:srgbClr val="008000"/>
                </a:solidFill>
              </a:rPr>
              <a:t>gertsen@jinr.ru</a:t>
            </a:r>
          </a:p>
        </p:txBody>
      </p:sp>
      <p:sp>
        <p:nvSpPr>
          <p:cNvPr id="19" name="Rectangle 3">
            <a:extLst>
              <a:ext uri="{FF2B5EF4-FFF2-40B4-BE49-F238E27FC236}">
                <a16:creationId xmlns:a16="http://schemas.microsoft.com/office/drawing/2014/main" id="{8CBFABA9-2AC7-498E-94C0-5E103968E9B9}"/>
              </a:ext>
            </a:extLst>
          </p:cNvPr>
          <p:cNvSpPr txBox="1">
            <a:spLocks noChangeArrowheads="1"/>
          </p:cNvSpPr>
          <p:nvPr/>
        </p:nvSpPr>
        <p:spPr bwMode="white">
          <a:xfrm>
            <a:off x="1403648" y="116632"/>
            <a:ext cx="648071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a:t>NEC’2019: </a:t>
            </a:r>
            <a:r>
              <a:rPr lang="en-US" dirty="0"/>
              <a:t>XXVII International Symposium</a:t>
            </a:r>
          </a:p>
          <a:p>
            <a:r>
              <a:rPr lang="en-US" dirty="0"/>
              <a:t>on Nuclear Electronics &amp; Computing</a:t>
            </a:r>
            <a:endParaRPr lang="en-US" kern="0" dirty="0"/>
          </a:p>
        </p:txBody>
      </p:sp>
      <p:pic>
        <p:nvPicPr>
          <p:cNvPr id="20" name="Рисунок 19">
            <a:extLst>
              <a:ext uri="{FF2B5EF4-FFF2-40B4-BE49-F238E27FC236}">
                <a16:creationId xmlns:a16="http://schemas.microsoft.com/office/drawing/2014/main" id="{AAA89EC1-956F-4F42-A1FE-B321830BA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0"/>
            <a:ext cx="799463" cy="764704"/>
          </a:xfrm>
          <a:prstGeom prst="rect">
            <a:avLst/>
          </a:prstGeom>
        </p:spPr>
      </p:pic>
      <p:pic>
        <p:nvPicPr>
          <p:cNvPr id="21" name="Рисунок 20">
            <a:extLst>
              <a:ext uri="{FF2B5EF4-FFF2-40B4-BE49-F238E27FC236}">
                <a16:creationId xmlns:a16="http://schemas.microsoft.com/office/drawing/2014/main" id="{8CEBB812-29CE-4A47-8CB0-611050BE4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358" y="-180291"/>
            <a:ext cx="1125285" cy="1125285"/>
          </a:xfrm>
          <a:prstGeom prst="rect">
            <a:avLst/>
          </a:prstGeom>
        </p:spPr>
      </p:pic>
    </p:spTree>
    <p:extLst>
      <p:ext uri="{BB962C8B-B14F-4D97-AF65-F5344CB8AC3E}">
        <p14:creationId xmlns:p14="http://schemas.microsoft.com/office/powerpoint/2010/main" val="219857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36512" y="2564904"/>
            <a:ext cx="9151938" cy="553998"/>
          </a:xfrm>
          <a:prstGeom prst="rect">
            <a:avLst/>
          </a:prstGeom>
        </p:spPr>
        <p:txBody>
          <a:bodyPr wrap="square">
            <a:spAutoFit/>
          </a:bodyPr>
          <a:lstStyle/>
          <a:p>
            <a:pPr algn="ctr"/>
            <a:r>
              <a:rPr lang="en-US" sz="3000" b="1" i="1" kern="0" dirty="0">
                <a:solidFill>
                  <a:srgbClr val="FFFFFF"/>
                </a:solidFill>
                <a:effectLst>
                  <a:outerShdw blurRad="38100" dist="38100" dir="2700000" algn="tl">
                    <a:srgbClr val="000000">
                      <a:alpha val="43137"/>
                    </a:srgbClr>
                  </a:outerShdw>
                </a:effectLst>
                <a:latin typeface="Arial"/>
                <a:ea typeface="+mj-ea"/>
                <a:cs typeface="+mj-cs"/>
              </a:rPr>
              <a:t>Backup slides</a:t>
            </a:r>
            <a:endParaRPr lang="ru-RU" sz="3000" i="1" dirty="0"/>
          </a:p>
        </p:txBody>
      </p:sp>
      <p:sp>
        <p:nvSpPr>
          <p:cNvPr id="3" name="Прямоугольник 2">
            <a:extLst>
              <a:ext uri="{FF2B5EF4-FFF2-40B4-BE49-F238E27FC236}">
                <a16:creationId xmlns:a16="http://schemas.microsoft.com/office/drawing/2014/main" id="{A56EA4CF-191F-4247-BA0E-A0A401EA9192}"/>
              </a:ext>
            </a:extLst>
          </p:cNvPr>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5003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460432" y="6524625"/>
            <a:ext cx="504056"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24</a:t>
            </a:fld>
            <a:endParaRPr lang="en-US" sz="1200" dirty="0">
              <a:solidFill>
                <a:schemeClr val="bg2">
                  <a:lumMod val="75000"/>
                </a:schemeClr>
              </a:solidFill>
            </a:endParaRPr>
          </a:p>
        </p:txBody>
      </p:sp>
      <p:sp>
        <p:nvSpPr>
          <p:cNvPr id="53" name="CustomShape 4"/>
          <p:cNvSpPr/>
          <p:nvPr/>
        </p:nvSpPr>
        <p:spPr>
          <a:xfrm>
            <a:off x="723022" y="6543100"/>
            <a:ext cx="7529855" cy="28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300" spc="-1" dirty="0">
                <a:solidFill>
                  <a:srgbClr val="000000"/>
                </a:solidFill>
                <a:uFill>
                  <a:solidFill>
                    <a:srgbClr val="FFFFFF"/>
                  </a:solidFill>
                </a:uFill>
                <a:ea typeface="SimSun"/>
              </a:rPr>
              <a:t>matched from “Data Acquisition System TDR”, DAQ Collaboration</a:t>
            </a:r>
            <a:endParaRPr lang="en-US" spc="-1" dirty="0">
              <a:solidFill>
                <a:srgbClr val="000000"/>
              </a:solidFill>
              <a:uFill>
                <a:solidFill>
                  <a:srgbClr val="FFFFFF"/>
                </a:solidFill>
              </a:uFill>
            </a:endParaRPr>
          </a:p>
        </p:txBody>
      </p:sp>
      <p:sp>
        <p:nvSpPr>
          <p:cNvPr id="58" name="Заголовок 1"/>
          <p:cNvSpPr>
            <a:spLocks noGrp="1"/>
          </p:cNvSpPr>
          <p:nvPr>
            <p:ph type="title"/>
          </p:nvPr>
        </p:nvSpPr>
        <p:spPr>
          <a:xfrm>
            <a:off x="0" y="404664"/>
            <a:ext cx="9144000" cy="595536"/>
          </a:xfrm>
        </p:spPr>
        <p:txBody>
          <a:bodyPr/>
          <a:lstStyle/>
          <a:p>
            <a:r>
              <a:rPr lang="en-US" sz="3000" b="1" dirty="0">
                <a:effectLst>
                  <a:outerShdw blurRad="38100" dist="38100" dir="2700000" algn="tl">
                    <a:srgbClr val="000000">
                      <a:alpha val="43137"/>
                    </a:srgbClr>
                  </a:outerShdw>
                </a:effectLst>
                <a:cs typeface="Arial" panose="020B0604020202020204" pitchFamily="34" charset="0"/>
              </a:rPr>
              <a:t>BM@N Data Processing Pipeline</a:t>
            </a:r>
            <a:endParaRPr lang="ru-RU" sz="2000" i="1" dirty="0">
              <a:effectLst>
                <a:outerShdw blurRad="38100" dist="38100" dir="2700000" algn="tl">
                  <a:srgbClr val="000000">
                    <a:alpha val="43137"/>
                  </a:srgbClr>
                </a:outerShdw>
              </a:effectLst>
              <a:cs typeface="Arial" panose="020B0604020202020204" pitchFamily="34" charset="0"/>
            </a:endParaRPr>
          </a:p>
        </p:txBody>
      </p:sp>
      <p:sp>
        <p:nvSpPr>
          <p:cNvPr id="108" name="Rectangle 6">
            <a:extLst>
              <a:ext uri="{FF2B5EF4-FFF2-40B4-BE49-F238E27FC236}">
                <a16:creationId xmlns:a16="http://schemas.microsoft.com/office/drawing/2014/main" id="{CC97BADD-0674-43B8-BC1C-26820F457395}"/>
              </a:ext>
            </a:extLst>
          </p:cNvPr>
          <p:cNvSpPr>
            <a:spLocks noChangeArrowheads="1"/>
          </p:cNvSpPr>
          <p:nvPr/>
        </p:nvSpPr>
        <p:spPr bwMode="auto">
          <a:xfrm>
            <a:off x="4427901" y="434360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Aft>
                <a:spcPts val="1425"/>
              </a:spcAft>
              <a:buClr>
                <a:srgbClr val="000000"/>
              </a:buClr>
              <a:buSzPct val="100000"/>
              <a:buFont typeface="Times New Roman" pitchFamily="18" charset="0"/>
              <a:buChar char="•"/>
              <a:defRPr kumimoji="1" sz="3200">
                <a:solidFill>
                  <a:srgbClr val="000000"/>
                </a:solidFill>
                <a:latin typeface="Arial" pitchFamily="34" charset="0"/>
                <a:ea typeface="Arial" pitchFamily="34" charset="0"/>
                <a:cs typeface="SimSun" pitchFamily="2" charset="-122"/>
              </a:defRPr>
            </a:lvl1pPr>
            <a:lvl2pPr marL="742950" indent="-285750">
              <a:lnSpc>
                <a:spcPct val="93000"/>
              </a:lnSpc>
              <a:spcAft>
                <a:spcPts val="1138"/>
              </a:spcAft>
              <a:buClr>
                <a:srgbClr val="000000"/>
              </a:buClr>
              <a:buSzPct val="100000"/>
              <a:buFont typeface="Times New Roman" pitchFamily="18" charset="0"/>
              <a:buChar char="–"/>
              <a:defRPr kumimoji="1" sz="2800">
                <a:solidFill>
                  <a:srgbClr val="000000"/>
                </a:solidFill>
                <a:latin typeface="Arial" pitchFamily="34" charset="0"/>
                <a:ea typeface="SimSun" pitchFamily="2" charset="-122"/>
                <a:cs typeface="SimSun" pitchFamily="2" charset="-122"/>
              </a:defRPr>
            </a:lvl2pPr>
            <a:lvl3pPr marL="1143000" indent="-228600">
              <a:lnSpc>
                <a:spcPct val="93000"/>
              </a:lnSpc>
              <a:spcAft>
                <a:spcPts val="850"/>
              </a:spcAft>
              <a:buClr>
                <a:srgbClr val="000000"/>
              </a:buClr>
              <a:buSzPct val="100000"/>
              <a:buFont typeface="Times New Roman" pitchFamily="18" charset="0"/>
              <a:buChar char="•"/>
              <a:defRPr kumimoji="1" sz="2400">
                <a:solidFill>
                  <a:srgbClr val="000000"/>
                </a:solidFill>
                <a:latin typeface="Arial" pitchFamily="34" charset="0"/>
                <a:ea typeface="SimSun" pitchFamily="2" charset="-122"/>
                <a:cs typeface="SimSun" pitchFamily="2" charset="-122"/>
              </a:defRPr>
            </a:lvl3pPr>
            <a:lvl4pPr marL="1600200" indent="-228600">
              <a:lnSpc>
                <a:spcPct val="93000"/>
              </a:lnSpc>
              <a:spcAft>
                <a:spcPts val="575"/>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4pPr>
            <a:lvl5pPr marL="2057400" indent="-228600">
              <a:lnSpc>
                <a:spcPct val="93000"/>
              </a:lnSpc>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5pPr>
            <a:lvl6pPr marL="25146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6pPr>
            <a:lvl7pPr marL="29718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7pPr>
            <a:lvl8pPr marL="34290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8pPr>
            <a:lvl9pPr marL="38862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9pPr>
          </a:lstStyle>
          <a:p>
            <a:pPr>
              <a:lnSpc>
                <a:spcPct val="100000"/>
              </a:lnSpc>
              <a:spcAft>
                <a:spcPct val="0"/>
              </a:spcAft>
              <a:buClrTx/>
              <a:buSzTx/>
              <a:buFontTx/>
              <a:buNone/>
            </a:pPr>
            <a:r>
              <a:rPr kumimoji="0" lang="en-US" altLang="ru-RU" sz="1600">
                <a:solidFill>
                  <a:schemeClr val="tx1"/>
                </a:solidFill>
                <a:ea typeface="SimSun" pitchFamily="2" charset="-122"/>
              </a:rPr>
              <a:t>￼</a:t>
            </a:r>
          </a:p>
        </p:txBody>
      </p:sp>
      <p:grpSp>
        <p:nvGrpSpPr>
          <p:cNvPr id="110" name="Группа 109">
            <a:extLst>
              <a:ext uri="{FF2B5EF4-FFF2-40B4-BE49-F238E27FC236}">
                <a16:creationId xmlns:a16="http://schemas.microsoft.com/office/drawing/2014/main" id="{7CE2DC32-32FF-4474-909C-1D68ED07FF5C}"/>
              </a:ext>
            </a:extLst>
          </p:cNvPr>
          <p:cNvGrpSpPr/>
          <p:nvPr/>
        </p:nvGrpSpPr>
        <p:grpSpPr>
          <a:xfrm>
            <a:off x="7595374" y="4066321"/>
            <a:ext cx="815165" cy="521616"/>
            <a:chOff x="7722175" y="4110315"/>
            <a:chExt cx="815165" cy="521616"/>
          </a:xfrm>
        </p:grpSpPr>
        <p:sp>
          <p:nvSpPr>
            <p:cNvPr id="111" name="Прямоугольник 110">
              <a:extLst>
                <a:ext uri="{FF2B5EF4-FFF2-40B4-BE49-F238E27FC236}">
                  <a16:creationId xmlns:a16="http://schemas.microsoft.com/office/drawing/2014/main" id="{065F782F-1453-498F-AAA6-29DD440197BF}"/>
                </a:ext>
              </a:extLst>
            </p:cNvPr>
            <p:cNvSpPr/>
            <p:nvPr/>
          </p:nvSpPr>
          <p:spPr>
            <a:xfrm>
              <a:off x="7722175" y="4250575"/>
              <a:ext cx="815165" cy="242793"/>
            </a:xfrm>
            <a:prstGeom prst="rect">
              <a:avLst/>
            </a:prstGeom>
            <a:solidFill>
              <a:srgbClr val="FACC99"/>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2" name="Группа 111">
              <a:extLst>
                <a:ext uri="{FF2B5EF4-FFF2-40B4-BE49-F238E27FC236}">
                  <a16:creationId xmlns:a16="http://schemas.microsoft.com/office/drawing/2014/main" id="{AFDA0795-D13B-4C92-9675-899F6331E3BC}"/>
                </a:ext>
              </a:extLst>
            </p:cNvPr>
            <p:cNvGrpSpPr/>
            <p:nvPr/>
          </p:nvGrpSpPr>
          <p:grpSpPr>
            <a:xfrm>
              <a:off x="7722176" y="4110315"/>
              <a:ext cx="815164" cy="521616"/>
              <a:chOff x="7722176" y="4110315"/>
              <a:chExt cx="815164" cy="521616"/>
            </a:xfrm>
          </p:grpSpPr>
          <p:sp>
            <p:nvSpPr>
              <p:cNvPr id="113" name="Овал 112">
                <a:extLst>
                  <a:ext uri="{FF2B5EF4-FFF2-40B4-BE49-F238E27FC236}">
                    <a16:creationId xmlns:a16="http://schemas.microsoft.com/office/drawing/2014/main" id="{B9A63EDD-A7D8-4439-8BB1-F2B384F7DC95}"/>
                  </a:ext>
                </a:extLst>
              </p:cNvPr>
              <p:cNvSpPr/>
              <p:nvPr/>
            </p:nvSpPr>
            <p:spPr>
              <a:xfrm>
                <a:off x="7722176" y="4361931"/>
                <a:ext cx="815164" cy="270000"/>
              </a:xfrm>
              <a:prstGeom prst="ellipse">
                <a:avLst/>
              </a:prstGeom>
              <a:solidFill>
                <a:srgbClr val="FACC99"/>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4" name="Овал 113">
                <a:extLst>
                  <a:ext uri="{FF2B5EF4-FFF2-40B4-BE49-F238E27FC236}">
                    <a16:creationId xmlns:a16="http://schemas.microsoft.com/office/drawing/2014/main" id="{0A4E8D31-6A64-484A-8C7C-187C18C14431}"/>
                  </a:ext>
                </a:extLst>
              </p:cNvPr>
              <p:cNvSpPr/>
              <p:nvPr/>
            </p:nvSpPr>
            <p:spPr>
              <a:xfrm>
                <a:off x="7722176" y="4250575"/>
                <a:ext cx="815164" cy="271697"/>
              </a:xfrm>
              <a:prstGeom prst="ellipse">
                <a:avLst/>
              </a:prstGeom>
              <a:solidFill>
                <a:srgbClr val="FACC99"/>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Овал 114">
                <a:extLst>
                  <a:ext uri="{FF2B5EF4-FFF2-40B4-BE49-F238E27FC236}">
                    <a16:creationId xmlns:a16="http://schemas.microsoft.com/office/drawing/2014/main" id="{057F992D-43DC-44EA-8E94-C85E8F504DA5}"/>
                  </a:ext>
                </a:extLst>
              </p:cNvPr>
              <p:cNvSpPr/>
              <p:nvPr/>
            </p:nvSpPr>
            <p:spPr>
              <a:xfrm>
                <a:off x="7722176" y="4110315"/>
                <a:ext cx="815164" cy="271697"/>
              </a:xfrm>
              <a:prstGeom prst="ellipse">
                <a:avLst/>
              </a:prstGeom>
              <a:solidFill>
                <a:srgbClr val="FACC99"/>
              </a:solidFill>
              <a:ln w="12700" cap="flat" cmpd="sng" algn="ctr">
                <a:solidFill>
                  <a:srgbClr val="5B9BD5">
                    <a:shade val="50000"/>
                  </a:srgbClr>
                </a:solidFill>
                <a:prstDash val="solid"/>
                <a:miter lim="800000"/>
              </a:ln>
              <a:effectLst/>
            </p:spPr>
            <p:txBody>
              <a:bodyPr lIns="0" tIns="54000" rIns="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Databases</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16" name="Скругленный прямоугольник 25">
            <a:extLst>
              <a:ext uri="{FF2B5EF4-FFF2-40B4-BE49-F238E27FC236}">
                <a16:creationId xmlns:a16="http://schemas.microsoft.com/office/drawing/2014/main" id="{E049B9A9-B2ED-460B-8612-D845975BD49B}"/>
              </a:ext>
            </a:extLst>
          </p:cNvPr>
          <p:cNvSpPr/>
          <p:nvPr/>
        </p:nvSpPr>
        <p:spPr>
          <a:xfrm>
            <a:off x="1346932" y="1303938"/>
            <a:ext cx="1031590" cy="3520550"/>
          </a:xfrm>
          <a:prstGeom prst="roundRect">
            <a:avLst/>
          </a:prstGeom>
          <a:solidFill>
            <a:srgbClr val="FEF966"/>
          </a:solidFill>
          <a:ln w="12700" cap="flat" cmpd="sng" algn="ctr">
            <a:solidFill>
              <a:srgbClr val="70AD47"/>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FLP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First Level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Processor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Data Check Flow Control Formatting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17" name="Скругленный прямоугольник 26">
            <a:extLst>
              <a:ext uri="{FF2B5EF4-FFF2-40B4-BE49-F238E27FC236}">
                <a16:creationId xmlns:a16="http://schemas.microsoft.com/office/drawing/2014/main" id="{17B5CC81-8DF4-4A11-A717-BC8CADEFE134}"/>
              </a:ext>
            </a:extLst>
          </p:cNvPr>
          <p:cNvSpPr/>
          <p:nvPr/>
        </p:nvSpPr>
        <p:spPr>
          <a:xfrm>
            <a:off x="265015" y="3910619"/>
            <a:ext cx="509451" cy="520161"/>
          </a:xfrm>
          <a:prstGeom prst="roundRect">
            <a:avLst/>
          </a:prstGeom>
          <a:solidFill>
            <a:srgbClr val="FEF96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Скругленный прямоугольник 27">
            <a:extLst>
              <a:ext uri="{FF2B5EF4-FFF2-40B4-BE49-F238E27FC236}">
                <a16:creationId xmlns:a16="http://schemas.microsoft.com/office/drawing/2014/main" id="{19097DB7-EBDC-4297-B401-95C364B341A0}"/>
              </a:ext>
            </a:extLst>
          </p:cNvPr>
          <p:cNvSpPr/>
          <p:nvPr/>
        </p:nvSpPr>
        <p:spPr>
          <a:xfrm>
            <a:off x="159367" y="3837758"/>
            <a:ext cx="557119" cy="520161"/>
          </a:xfrm>
          <a:prstGeom prst="roundRect">
            <a:avLst/>
          </a:prstGeom>
          <a:solidFill>
            <a:srgbClr val="FEF96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Скругленный прямоугольник 28">
            <a:extLst>
              <a:ext uri="{FF2B5EF4-FFF2-40B4-BE49-F238E27FC236}">
                <a16:creationId xmlns:a16="http://schemas.microsoft.com/office/drawing/2014/main" id="{CDDEA3A9-9881-49D8-A678-4B52C9BC621C}"/>
              </a:ext>
            </a:extLst>
          </p:cNvPr>
          <p:cNvSpPr/>
          <p:nvPr/>
        </p:nvSpPr>
        <p:spPr>
          <a:xfrm>
            <a:off x="107504" y="3764897"/>
            <a:ext cx="551003" cy="520161"/>
          </a:xfrm>
          <a:prstGeom prst="roundRect">
            <a:avLst/>
          </a:prstGeom>
          <a:solidFill>
            <a:srgbClr val="FEF96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DRE</a:t>
            </a:r>
            <a:endParaRPr kumimoji="0" lang="ru-RU"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0" name="Скругленный прямоугольник 29">
            <a:extLst>
              <a:ext uri="{FF2B5EF4-FFF2-40B4-BE49-F238E27FC236}">
                <a16:creationId xmlns:a16="http://schemas.microsoft.com/office/drawing/2014/main" id="{E112BDCC-E371-46D7-A58A-6EAD686BAC3A}"/>
              </a:ext>
            </a:extLst>
          </p:cNvPr>
          <p:cNvSpPr/>
          <p:nvPr/>
        </p:nvSpPr>
        <p:spPr>
          <a:xfrm>
            <a:off x="1638294" y="3910619"/>
            <a:ext cx="509451" cy="520161"/>
          </a:xfrm>
          <a:prstGeom prst="roundRect">
            <a:avLst/>
          </a:prstGeom>
          <a:solidFill>
            <a:srgbClr val="FEF96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Скругленный прямоугольник 30">
            <a:extLst>
              <a:ext uri="{FF2B5EF4-FFF2-40B4-BE49-F238E27FC236}">
                <a16:creationId xmlns:a16="http://schemas.microsoft.com/office/drawing/2014/main" id="{DFB10BFB-A935-49C2-B3A2-47D55D60738D}"/>
              </a:ext>
            </a:extLst>
          </p:cNvPr>
          <p:cNvSpPr/>
          <p:nvPr/>
        </p:nvSpPr>
        <p:spPr>
          <a:xfrm>
            <a:off x="1580314" y="3837758"/>
            <a:ext cx="509451" cy="520161"/>
          </a:xfrm>
          <a:prstGeom prst="roundRect">
            <a:avLst/>
          </a:prstGeom>
          <a:solidFill>
            <a:srgbClr val="FEF966"/>
          </a:solidFill>
          <a:ln w="12700" cap="flat" cmpd="sng" algn="ctr">
            <a:gradFill flip="none" rotWithShape="1">
              <a:gsLst>
                <a:gs pos="39000">
                  <a:srgbClr val="41719C"/>
                </a:gs>
                <a:gs pos="100000">
                  <a:srgbClr val="4472C4">
                    <a:lumMod val="30000"/>
                    <a:lumOff val="70000"/>
                  </a:srgbClr>
                </a:gs>
              </a:gsLst>
              <a:lin ang="14400000" scaled="0"/>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Скругленный прямоугольник 33">
            <a:extLst>
              <a:ext uri="{FF2B5EF4-FFF2-40B4-BE49-F238E27FC236}">
                <a16:creationId xmlns:a16="http://schemas.microsoft.com/office/drawing/2014/main" id="{759402AF-BF7C-4859-9899-5F96256BCD40}"/>
              </a:ext>
            </a:extLst>
          </p:cNvPr>
          <p:cNvSpPr/>
          <p:nvPr/>
        </p:nvSpPr>
        <p:spPr>
          <a:xfrm>
            <a:off x="3951291" y="3911954"/>
            <a:ext cx="895293" cy="918420"/>
          </a:xfrm>
          <a:prstGeom prst="roundRect">
            <a:avLst/>
          </a:prstGeom>
          <a:solidFill>
            <a:srgbClr val="83F389"/>
          </a:solidFill>
          <a:ln w="12700" cap="flat" cmpd="sng" algn="ctr">
            <a:solidFill>
              <a:sysClr val="windowText" lastClr="000000"/>
            </a:solidFill>
            <a:prstDash val="solid"/>
            <a:miter lim="800000"/>
          </a:ln>
          <a:effectLst/>
        </p:spPr>
        <p:txBody>
          <a:bodyPr wrap="none" lIns="27000" tIns="27000" rIns="27000" bIns="27000" rtlCol="0" anchor="t" anchorCtr="0"/>
          <a:lstStyle/>
          <a:p>
            <a:pPr lvl="0" algn="ctr" fontAlgn="auto">
              <a:spcBef>
                <a:spcPts val="0"/>
              </a:spcBef>
              <a:spcAft>
                <a:spcPts val="0"/>
              </a:spcAft>
              <a:defRPr/>
            </a:pPr>
            <a:r>
              <a:rPr lang="en-US" sz="1200" b="1" kern="0" dirty="0">
                <a:solidFill>
                  <a:prstClr val="black"/>
                </a:solidFill>
                <a:latin typeface="Calibri" panose="020F0502020204030204"/>
                <a:cs typeface="Arial" panose="020B0604020202020204" pitchFamily="34" charset="0"/>
              </a:rPr>
              <a:t>FT REC</a:t>
            </a:r>
          </a:p>
          <a:p>
            <a:pPr lvl="0" algn="ctr" fontAlgn="auto">
              <a:spcBef>
                <a:spcPts val="0"/>
              </a:spcBef>
              <a:spcAft>
                <a:spcPts val="0"/>
              </a:spcAft>
              <a:defRPr/>
            </a:pPr>
            <a:endParaRPr lang="en-US" sz="1050" kern="0" dirty="0">
              <a:solidFill>
                <a:prstClr val="black"/>
              </a:solidFill>
              <a:latin typeface="Calibri" panose="020F0502020204030204"/>
              <a:cs typeface="Arial" panose="020B0604020202020204" pitchFamily="34" charset="0"/>
            </a:endParaRPr>
          </a:p>
          <a:p>
            <a:pPr lvl="0" algn="ctr" fontAlgn="auto">
              <a:spcBef>
                <a:spcPts val="0"/>
              </a:spcBef>
              <a:spcAft>
                <a:spcPts val="0"/>
              </a:spcAft>
              <a:defRPr/>
            </a:pPr>
            <a:r>
              <a:rPr lang="en-US" sz="1050" kern="0" dirty="0">
                <a:solidFill>
                  <a:prstClr val="black"/>
                </a:solidFill>
                <a:latin typeface="Calibri" panose="020F0502020204030204"/>
                <a:cs typeface="Arial" panose="020B0604020202020204" pitchFamily="34" charset="0"/>
              </a:rPr>
              <a:t>Fast Event </a:t>
            </a:r>
          </a:p>
          <a:p>
            <a:pPr lvl="0" algn="ctr" fontAlgn="auto">
              <a:spcBef>
                <a:spcPts val="0"/>
              </a:spcBef>
              <a:spcAft>
                <a:spcPts val="0"/>
              </a:spcAft>
              <a:defRPr/>
            </a:pPr>
            <a:r>
              <a:rPr lang="en-US" sz="1050" kern="0" dirty="0">
                <a:solidFill>
                  <a:prstClr val="black"/>
                </a:solidFill>
                <a:latin typeface="Calibri" panose="020F0502020204030204"/>
                <a:cs typeface="Arial" panose="020B0604020202020204" pitchFamily="34" charset="0"/>
              </a:rPr>
              <a:t>Reconstruction</a:t>
            </a:r>
          </a:p>
        </p:txBody>
      </p:sp>
      <p:sp>
        <p:nvSpPr>
          <p:cNvPr id="124" name="Скругленный прямоугольник 34">
            <a:extLst>
              <a:ext uri="{FF2B5EF4-FFF2-40B4-BE49-F238E27FC236}">
                <a16:creationId xmlns:a16="http://schemas.microsoft.com/office/drawing/2014/main" id="{CDDE4AC8-CE52-4359-8E20-BAC7B5E8230E}"/>
              </a:ext>
            </a:extLst>
          </p:cNvPr>
          <p:cNvSpPr/>
          <p:nvPr/>
        </p:nvSpPr>
        <p:spPr>
          <a:xfrm>
            <a:off x="3951292" y="1408057"/>
            <a:ext cx="895293" cy="933137"/>
          </a:xfrm>
          <a:prstGeom prst="roundRect">
            <a:avLst/>
          </a:prstGeom>
          <a:solidFill>
            <a:srgbClr val="FEF966"/>
          </a:solidFill>
          <a:ln w="12700" cap="flat" cmpd="sng" algn="ctr">
            <a:solidFill>
              <a:sysClr val="windowText" lastClr="000000"/>
            </a:solid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HLT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High Level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L3 Trigger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25" name="Скругленный прямоугольник 35">
            <a:extLst>
              <a:ext uri="{FF2B5EF4-FFF2-40B4-BE49-F238E27FC236}">
                <a16:creationId xmlns:a16="http://schemas.microsoft.com/office/drawing/2014/main" id="{8B3CFC77-2D4E-4519-9FF0-E165B4A82557}"/>
              </a:ext>
            </a:extLst>
          </p:cNvPr>
          <p:cNvSpPr/>
          <p:nvPr/>
        </p:nvSpPr>
        <p:spPr>
          <a:xfrm>
            <a:off x="4952807" y="1408057"/>
            <a:ext cx="895293" cy="918899"/>
          </a:xfrm>
          <a:prstGeom prst="roundRect">
            <a:avLst/>
          </a:prstGeom>
          <a:solidFill>
            <a:srgbClr val="83F389"/>
          </a:solidFill>
          <a:ln w="12700" cap="flat" cmpd="sng" algn="ctr">
            <a:solidFill>
              <a:sysClr val="windowText" lastClr="000000"/>
            </a:solid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RQ</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Raw 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Quality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Check</a:t>
            </a:r>
          </a:p>
        </p:txBody>
      </p:sp>
      <p:sp>
        <p:nvSpPr>
          <p:cNvPr id="127" name="Скругленный прямоугольник 37">
            <a:extLst>
              <a:ext uri="{FF2B5EF4-FFF2-40B4-BE49-F238E27FC236}">
                <a16:creationId xmlns:a16="http://schemas.microsoft.com/office/drawing/2014/main" id="{ED47919A-8B5B-4E55-8DDF-33A356E6C02A}"/>
              </a:ext>
            </a:extLst>
          </p:cNvPr>
          <p:cNvSpPr/>
          <p:nvPr/>
        </p:nvSpPr>
        <p:spPr>
          <a:xfrm>
            <a:off x="3982294" y="2751414"/>
            <a:ext cx="2754443" cy="775741"/>
          </a:xfrm>
          <a:prstGeom prst="roundRect">
            <a:avLst/>
          </a:prstGeom>
          <a:solidFill>
            <a:srgbClr val="B9DCFE"/>
          </a:solidFill>
          <a:ln w="12700" cap="flat" cmpd="sng" algn="ctr">
            <a:solidFill>
              <a:srgbClr val="5B9BD5">
                <a:shade val="50000"/>
              </a:srgbClr>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TDS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Transient Data Storage</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28" name="Скругленный прямоугольник 38">
            <a:extLst>
              <a:ext uri="{FF2B5EF4-FFF2-40B4-BE49-F238E27FC236}">
                <a16:creationId xmlns:a16="http://schemas.microsoft.com/office/drawing/2014/main" id="{46C336A2-AD74-4ECA-889F-C4B61F659770}"/>
              </a:ext>
            </a:extLst>
          </p:cNvPr>
          <p:cNvSpPr/>
          <p:nvPr/>
        </p:nvSpPr>
        <p:spPr>
          <a:xfrm>
            <a:off x="7040762" y="2768561"/>
            <a:ext cx="1776335" cy="775741"/>
          </a:xfrm>
          <a:prstGeom prst="roundRect">
            <a:avLst/>
          </a:prstGeom>
          <a:solidFill>
            <a:srgbClr val="83CAFD"/>
          </a:solidFill>
          <a:ln w="12700" cap="flat" cmpd="sng" algn="ctr">
            <a:solidFill>
              <a:srgbClr val="5B9BD5">
                <a:shade val="50000"/>
              </a:srgbClr>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Permanent Data Storage</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29" name="Скругленный прямоугольник 39">
            <a:extLst>
              <a:ext uri="{FF2B5EF4-FFF2-40B4-BE49-F238E27FC236}">
                <a16:creationId xmlns:a16="http://schemas.microsoft.com/office/drawing/2014/main" id="{C97605C7-F5F1-452B-AD2A-C8B3FEDCB235}"/>
              </a:ext>
            </a:extLst>
          </p:cNvPr>
          <p:cNvSpPr/>
          <p:nvPr/>
        </p:nvSpPr>
        <p:spPr>
          <a:xfrm>
            <a:off x="2750310" y="1320826"/>
            <a:ext cx="888167" cy="3530184"/>
          </a:xfrm>
          <a:prstGeom prst="roundRect">
            <a:avLst/>
          </a:prstGeom>
          <a:solidFill>
            <a:srgbClr val="FEF966"/>
          </a:solidFill>
          <a:ln w="12700" cap="flat" cmpd="sng" algn="ctr">
            <a:solidFill>
              <a:srgbClr val="70AD47"/>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EvB</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Builder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Buffering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Sorting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Distribution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30" name="Нашивка 40">
            <a:extLst>
              <a:ext uri="{FF2B5EF4-FFF2-40B4-BE49-F238E27FC236}">
                <a16:creationId xmlns:a16="http://schemas.microsoft.com/office/drawing/2014/main" id="{B3E28768-FF72-4410-877E-0AB0CBA8A21F}"/>
              </a:ext>
            </a:extLst>
          </p:cNvPr>
          <p:cNvSpPr/>
          <p:nvPr/>
        </p:nvSpPr>
        <p:spPr>
          <a:xfrm>
            <a:off x="4010265" y="5486195"/>
            <a:ext cx="3103273" cy="607101"/>
          </a:xfrm>
          <a:prstGeom prst="chevron">
            <a:avLst>
              <a:gd name="adj" fmla="val 107895"/>
            </a:avLst>
          </a:prstGeom>
          <a:solidFill>
            <a:srgbClr val="83F389"/>
          </a:solidFill>
          <a:ln w="12700" cap="flat" cmpd="sng" algn="ctr">
            <a:solidFill>
              <a:srgbClr val="5B9BD5">
                <a:shade val="50000"/>
              </a:srgbClr>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Processing</a:t>
            </a:r>
            <a:endParaRPr kumimoji="0" lang="ru-RU"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31" name="Нашивка 42">
            <a:extLst>
              <a:ext uri="{FF2B5EF4-FFF2-40B4-BE49-F238E27FC236}">
                <a16:creationId xmlns:a16="http://schemas.microsoft.com/office/drawing/2014/main" id="{E9D01B30-7338-4791-AF0D-F0A60CE6BDE7}"/>
              </a:ext>
            </a:extLst>
          </p:cNvPr>
          <p:cNvSpPr/>
          <p:nvPr/>
        </p:nvSpPr>
        <p:spPr>
          <a:xfrm>
            <a:off x="453894" y="5486195"/>
            <a:ext cx="4190114" cy="607101"/>
          </a:xfrm>
          <a:prstGeom prst="chevron">
            <a:avLst>
              <a:gd name="adj" fmla="val 107895"/>
            </a:avLst>
          </a:prstGeom>
          <a:solidFill>
            <a:srgbClr val="FEF966"/>
          </a:solidFill>
          <a:ln w="12700" cap="flat" cmpd="sng" algn="ctr">
            <a:solidFill>
              <a:srgbClr val="5B9BD5">
                <a:shade val="50000"/>
              </a:srgbClr>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DAQ</a:t>
            </a:r>
            <a:endParaRPr kumimoji="0" lang="ru-RU"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132" name="Прямая со стрелкой 131">
            <a:extLst>
              <a:ext uri="{FF2B5EF4-FFF2-40B4-BE49-F238E27FC236}">
                <a16:creationId xmlns:a16="http://schemas.microsoft.com/office/drawing/2014/main" id="{936D9963-E94A-44D0-B7C1-169E9AEAE9A3}"/>
              </a:ext>
            </a:extLst>
          </p:cNvPr>
          <p:cNvCxnSpPr>
            <a:cxnSpLocks/>
          </p:cNvCxnSpPr>
          <p:nvPr/>
        </p:nvCxnSpPr>
        <p:spPr>
          <a:xfrm>
            <a:off x="4407176" y="2327307"/>
            <a:ext cx="0" cy="415250"/>
          </a:xfrm>
          <a:prstGeom prst="straightConnector1">
            <a:avLst/>
          </a:prstGeom>
          <a:noFill/>
          <a:ln w="28575" cap="flat" cmpd="sng" algn="ctr">
            <a:solidFill>
              <a:srgbClr val="006600"/>
            </a:solidFill>
            <a:prstDash val="solid"/>
            <a:miter lim="800000"/>
            <a:headEnd type="triangle" w="med" len="lg"/>
            <a:tailEnd type="triangle" w="med" len="lg"/>
          </a:ln>
          <a:effectLst/>
        </p:spPr>
      </p:cxnSp>
      <p:cxnSp>
        <p:nvCxnSpPr>
          <p:cNvPr id="133" name="Прямая со стрелкой 132">
            <a:extLst>
              <a:ext uri="{FF2B5EF4-FFF2-40B4-BE49-F238E27FC236}">
                <a16:creationId xmlns:a16="http://schemas.microsoft.com/office/drawing/2014/main" id="{3622ED24-5F4A-4A00-8CEE-FDA887F3E19F}"/>
              </a:ext>
            </a:extLst>
          </p:cNvPr>
          <p:cNvCxnSpPr/>
          <p:nvPr/>
        </p:nvCxnSpPr>
        <p:spPr>
          <a:xfrm rot="-60000" flipH="1">
            <a:off x="5378238" y="3530506"/>
            <a:ext cx="7925" cy="409878"/>
          </a:xfrm>
          <a:prstGeom prst="straightConnector1">
            <a:avLst/>
          </a:prstGeom>
          <a:noFill/>
          <a:ln w="28575" cap="flat" cmpd="sng" algn="ctr">
            <a:solidFill>
              <a:srgbClr val="006600"/>
            </a:solidFill>
            <a:prstDash val="solid"/>
            <a:miter lim="800000"/>
            <a:headEnd type="none" w="med" len="lg"/>
            <a:tailEnd type="triangle" w="med" len="lg"/>
          </a:ln>
          <a:effectLst/>
        </p:spPr>
      </p:cxnSp>
      <p:cxnSp>
        <p:nvCxnSpPr>
          <p:cNvPr id="134" name="Прямая со стрелкой 133">
            <a:extLst>
              <a:ext uri="{FF2B5EF4-FFF2-40B4-BE49-F238E27FC236}">
                <a16:creationId xmlns:a16="http://schemas.microsoft.com/office/drawing/2014/main" id="{3B34EA94-37F1-45C4-BDFC-97C6F379B62D}"/>
              </a:ext>
            </a:extLst>
          </p:cNvPr>
          <p:cNvCxnSpPr/>
          <p:nvPr/>
        </p:nvCxnSpPr>
        <p:spPr>
          <a:xfrm rot="16200000">
            <a:off x="6899457" y="2971563"/>
            <a:ext cx="0" cy="318600"/>
          </a:xfrm>
          <a:prstGeom prst="straightConnector1">
            <a:avLst/>
          </a:prstGeom>
          <a:noFill/>
          <a:ln w="28575" cap="flat" cmpd="sng" algn="ctr">
            <a:solidFill>
              <a:srgbClr val="006600"/>
            </a:solidFill>
            <a:prstDash val="solid"/>
            <a:miter lim="800000"/>
            <a:headEnd type="none" w="med" len="lg"/>
            <a:tailEnd type="triangle" w="med" len="lg"/>
          </a:ln>
          <a:effectLst/>
        </p:spPr>
      </p:cxnSp>
      <p:cxnSp>
        <p:nvCxnSpPr>
          <p:cNvPr id="135" name="Прямая со стрелкой 134">
            <a:extLst>
              <a:ext uri="{FF2B5EF4-FFF2-40B4-BE49-F238E27FC236}">
                <a16:creationId xmlns:a16="http://schemas.microsoft.com/office/drawing/2014/main" id="{93202976-6F61-4FAD-B234-24E9D52EEE4D}"/>
              </a:ext>
            </a:extLst>
          </p:cNvPr>
          <p:cNvCxnSpPr/>
          <p:nvPr/>
        </p:nvCxnSpPr>
        <p:spPr>
          <a:xfrm>
            <a:off x="3652421" y="3137814"/>
            <a:ext cx="357844" cy="0"/>
          </a:xfrm>
          <a:prstGeom prst="straightConnector1">
            <a:avLst/>
          </a:prstGeom>
          <a:noFill/>
          <a:ln w="28575" cap="flat" cmpd="sng" algn="ctr">
            <a:solidFill>
              <a:srgbClr val="EE412A"/>
            </a:solidFill>
            <a:prstDash val="solid"/>
            <a:miter lim="800000"/>
            <a:headEnd type="none" w="med" len="lg"/>
            <a:tailEnd type="triangle" w="med" len="lg"/>
          </a:ln>
          <a:effectLst/>
        </p:spPr>
      </p:cxnSp>
      <p:cxnSp>
        <p:nvCxnSpPr>
          <p:cNvPr id="136" name="Прямая со стрелкой 135">
            <a:extLst>
              <a:ext uri="{FF2B5EF4-FFF2-40B4-BE49-F238E27FC236}">
                <a16:creationId xmlns:a16="http://schemas.microsoft.com/office/drawing/2014/main" id="{7F4CD003-2DD0-4EA7-9E4B-16BDEF075B42}"/>
              </a:ext>
            </a:extLst>
          </p:cNvPr>
          <p:cNvCxnSpPr/>
          <p:nvPr/>
        </p:nvCxnSpPr>
        <p:spPr>
          <a:xfrm flipV="1">
            <a:off x="2378521" y="3130863"/>
            <a:ext cx="393492" cy="6951"/>
          </a:xfrm>
          <a:prstGeom prst="straightConnector1">
            <a:avLst/>
          </a:prstGeom>
          <a:noFill/>
          <a:ln w="28575" cap="flat" cmpd="sng" algn="ctr">
            <a:solidFill>
              <a:srgbClr val="EE412A"/>
            </a:solidFill>
            <a:prstDash val="solid"/>
            <a:miter lim="800000"/>
            <a:headEnd type="none" w="med" len="lg"/>
            <a:tailEnd type="triangle" w="med" len="lg"/>
          </a:ln>
          <a:effectLst/>
        </p:spPr>
      </p:cxnSp>
      <p:cxnSp>
        <p:nvCxnSpPr>
          <p:cNvPr id="137" name="Прямая со стрелкой 136">
            <a:extLst>
              <a:ext uri="{FF2B5EF4-FFF2-40B4-BE49-F238E27FC236}">
                <a16:creationId xmlns:a16="http://schemas.microsoft.com/office/drawing/2014/main" id="{99D3601F-554E-4D6A-BE74-C4F2804DB9F6}"/>
              </a:ext>
            </a:extLst>
          </p:cNvPr>
          <p:cNvCxnSpPr/>
          <p:nvPr/>
        </p:nvCxnSpPr>
        <p:spPr>
          <a:xfrm rot="5400000" flipH="1">
            <a:off x="1216977" y="3800662"/>
            <a:ext cx="1061" cy="891000"/>
          </a:xfrm>
          <a:prstGeom prst="straightConnector1">
            <a:avLst/>
          </a:prstGeom>
          <a:noFill/>
          <a:ln w="28575" cap="flat" cmpd="sng" algn="ctr">
            <a:solidFill>
              <a:srgbClr val="EE412A"/>
            </a:solidFill>
            <a:prstDash val="solid"/>
            <a:miter lim="800000"/>
            <a:headEnd type="triangle" w="med" len="lg"/>
            <a:tailEnd type="triangle" w="med" len="lg"/>
          </a:ln>
          <a:effectLst/>
        </p:spPr>
      </p:cxnSp>
      <p:cxnSp>
        <p:nvCxnSpPr>
          <p:cNvPr id="138" name="Прямая со стрелкой 137">
            <a:extLst>
              <a:ext uri="{FF2B5EF4-FFF2-40B4-BE49-F238E27FC236}">
                <a16:creationId xmlns:a16="http://schemas.microsoft.com/office/drawing/2014/main" id="{B33C4A7B-9175-4C77-B1B6-326E232F632D}"/>
              </a:ext>
            </a:extLst>
          </p:cNvPr>
          <p:cNvCxnSpPr/>
          <p:nvPr/>
        </p:nvCxnSpPr>
        <p:spPr>
          <a:xfrm rot="5400000" flipH="1">
            <a:off x="1098888" y="3664283"/>
            <a:ext cx="1061" cy="891000"/>
          </a:xfrm>
          <a:prstGeom prst="straightConnector1">
            <a:avLst/>
          </a:prstGeom>
          <a:noFill/>
          <a:ln w="28575" cap="flat" cmpd="sng" algn="ctr">
            <a:solidFill>
              <a:srgbClr val="EE412A"/>
            </a:solidFill>
            <a:prstDash val="solid"/>
            <a:miter lim="800000"/>
            <a:headEnd type="triangle" w="med" len="lg"/>
            <a:tailEnd type="triangle" w="med" len="lg"/>
          </a:ln>
          <a:effectLst/>
        </p:spPr>
      </p:cxnSp>
      <p:cxnSp>
        <p:nvCxnSpPr>
          <p:cNvPr id="139" name="Прямая со стрелкой 138">
            <a:extLst>
              <a:ext uri="{FF2B5EF4-FFF2-40B4-BE49-F238E27FC236}">
                <a16:creationId xmlns:a16="http://schemas.microsoft.com/office/drawing/2014/main" id="{EECBC258-8798-45AC-AD67-12AB8276CF8D}"/>
              </a:ext>
            </a:extLst>
          </p:cNvPr>
          <p:cNvCxnSpPr/>
          <p:nvPr/>
        </p:nvCxnSpPr>
        <p:spPr>
          <a:xfrm rot="5400000" flipH="1">
            <a:off x="1167993" y="3725729"/>
            <a:ext cx="1061" cy="891000"/>
          </a:xfrm>
          <a:prstGeom prst="straightConnector1">
            <a:avLst/>
          </a:prstGeom>
          <a:noFill/>
          <a:ln w="28575" cap="flat" cmpd="sng" algn="ctr">
            <a:solidFill>
              <a:srgbClr val="EE412A"/>
            </a:solidFill>
            <a:prstDash val="solid"/>
            <a:miter lim="800000"/>
            <a:headEnd type="triangle" w="med" len="lg"/>
            <a:tailEnd type="triangle" w="med" len="lg"/>
          </a:ln>
          <a:effectLst/>
        </p:spPr>
      </p:cxnSp>
      <p:sp>
        <p:nvSpPr>
          <p:cNvPr id="140" name="Скругленный прямоугольник 61">
            <a:extLst>
              <a:ext uri="{FF2B5EF4-FFF2-40B4-BE49-F238E27FC236}">
                <a16:creationId xmlns:a16="http://schemas.microsoft.com/office/drawing/2014/main" id="{D94D9081-F001-4676-9F4C-3F6358693006}"/>
              </a:ext>
            </a:extLst>
          </p:cNvPr>
          <p:cNvSpPr/>
          <p:nvPr/>
        </p:nvSpPr>
        <p:spPr>
          <a:xfrm>
            <a:off x="1522335" y="3764897"/>
            <a:ext cx="509451" cy="520161"/>
          </a:xfrm>
          <a:prstGeom prst="roundRect">
            <a:avLst/>
          </a:prstGeom>
          <a:solidFill>
            <a:srgbClr val="FEF966">
              <a:alpha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LDC</a:t>
            </a:r>
            <a:endParaRPr kumimoji="0" lang="ru-RU"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1" name="Нашивка 69">
            <a:extLst>
              <a:ext uri="{FF2B5EF4-FFF2-40B4-BE49-F238E27FC236}">
                <a16:creationId xmlns:a16="http://schemas.microsoft.com/office/drawing/2014/main" id="{3CBD406A-8DE6-4401-AB8E-4FA06CB33C14}"/>
              </a:ext>
            </a:extLst>
          </p:cNvPr>
          <p:cNvSpPr/>
          <p:nvPr/>
        </p:nvSpPr>
        <p:spPr>
          <a:xfrm>
            <a:off x="6444208" y="5489619"/>
            <a:ext cx="2592288" cy="607101"/>
          </a:xfrm>
          <a:prstGeom prst="chevron">
            <a:avLst>
              <a:gd name="adj" fmla="val 107895"/>
            </a:avLst>
          </a:prstGeom>
          <a:solidFill>
            <a:srgbClr val="CCCCFE"/>
          </a:solidFill>
          <a:ln w="12700" cap="flat" cmpd="sng" algn="ctr">
            <a:solidFill>
              <a:srgbClr val="5B9BD5">
                <a:shade val="50000"/>
              </a:srgbClr>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Off-line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Processing</a:t>
            </a:r>
            <a:endParaRPr kumimoji="0" lang="ru-RU"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43" name="Скругленный прямоугольник 58">
            <a:extLst>
              <a:ext uri="{FF2B5EF4-FFF2-40B4-BE49-F238E27FC236}">
                <a16:creationId xmlns:a16="http://schemas.microsoft.com/office/drawing/2014/main" id="{88FE5BDB-6355-41F3-8896-F4BBB882C7B6}"/>
              </a:ext>
            </a:extLst>
          </p:cNvPr>
          <p:cNvSpPr/>
          <p:nvPr/>
        </p:nvSpPr>
        <p:spPr>
          <a:xfrm>
            <a:off x="7171856" y="1217370"/>
            <a:ext cx="916953" cy="950519"/>
          </a:xfrm>
          <a:prstGeom prst="roundRect">
            <a:avLst/>
          </a:prstGeom>
          <a:solidFill>
            <a:srgbClr val="CCCCFE"/>
          </a:solidFill>
          <a:ln w="12700" cap="flat" cmpd="sng" algn="ctr">
            <a:solidFill>
              <a:sysClr val="windowText" lastClr="000000"/>
            </a:solidFill>
            <a:prstDash val="solid"/>
            <a:miter lim="800000"/>
          </a:ln>
          <a:effectLst/>
        </p:spPr>
        <p:txBody>
          <a:bodyPr wrap="none" lIns="27000" tIns="27000" rIns="27000" bIns="27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Reconstruction</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44" name="Скругленный прямоугольник 65">
            <a:extLst>
              <a:ext uri="{FF2B5EF4-FFF2-40B4-BE49-F238E27FC236}">
                <a16:creationId xmlns:a16="http://schemas.microsoft.com/office/drawing/2014/main" id="{CAF22176-980E-4A4A-A276-93E4643F404A}"/>
              </a:ext>
            </a:extLst>
          </p:cNvPr>
          <p:cNvSpPr/>
          <p:nvPr/>
        </p:nvSpPr>
        <p:spPr>
          <a:xfrm>
            <a:off x="8125017" y="1217371"/>
            <a:ext cx="916953" cy="950519"/>
          </a:xfrm>
          <a:prstGeom prst="roundRect">
            <a:avLst/>
          </a:prstGeom>
          <a:solidFill>
            <a:srgbClr val="CCCCFE"/>
          </a:solidFill>
          <a:ln w="12700" cap="flat" cmpd="sng" algn="ctr">
            <a:solidFill>
              <a:sysClr val="windowText" lastClr="000000"/>
            </a:solidFill>
            <a:prstDash val="solid"/>
            <a:miter lim="800000"/>
          </a:ln>
          <a:effectLst/>
        </p:spPr>
        <p:txBody>
          <a:bodyPr wrap="none" lIns="27000" tIns="27000" rIns="27000" bIns="27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panose="020F0502020204030204"/>
                <a:cs typeface="Arial" panose="020B0604020202020204" pitchFamily="34" charset="0"/>
              </a:rPr>
              <a:t>PA</a:t>
            </a:r>
            <a:endPar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Physics</a:t>
            </a: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Analysis</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146" name="Прямая со стрелкой 145">
            <a:extLst>
              <a:ext uri="{FF2B5EF4-FFF2-40B4-BE49-F238E27FC236}">
                <a16:creationId xmlns:a16="http://schemas.microsoft.com/office/drawing/2014/main" id="{22E8DF84-9B8D-45B4-AD5A-4C648AF2EFD2}"/>
              </a:ext>
            </a:extLst>
          </p:cNvPr>
          <p:cNvCxnSpPr/>
          <p:nvPr/>
        </p:nvCxnSpPr>
        <p:spPr>
          <a:xfrm>
            <a:off x="7884368" y="2361149"/>
            <a:ext cx="0" cy="394901"/>
          </a:xfrm>
          <a:prstGeom prst="straightConnector1">
            <a:avLst/>
          </a:prstGeom>
          <a:noFill/>
          <a:ln w="28575" cap="flat" cmpd="sng" algn="ctr">
            <a:solidFill>
              <a:schemeClr val="accent2">
                <a:lumMod val="25000"/>
              </a:schemeClr>
            </a:solidFill>
            <a:prstDash val="solid"/>
            <a:miter lim="800000"/>
            <a:headEnd type="triangle" w="med" len="lg"/>
            <a:tailEnd type="triangle" w="med" len="lg"/>
          </a:ln>
          <a:effectLst/>
        </p:spPr>
      </p:cxnSp>
      <p:cxnSp>
        <p:nvCxnSpPr>
          <p:cNvPr id="148" name="Прямая со стрелкой 147">
            <a:extLst>
              <a:ext uri="{FF2B5EF4-FFF2-40B4-BE49-F238E27FC236}">
                <a16:creationId xmlns:a16="http://schemas.microsoft.com/office/drawing/2014/main" id="{4F2BF72F-C9E0-4D69-9D95-C62783F9229A}"/>
              </a:ext>
            </a:extLst>
          </p:cNvPr>
          <p:cNvCxnSpPr/>
          <p:nvPr/>
        </p:nvCxnSpPr>
        <p:spPr>
          <a:xfrm rot="-60000" flipH="1">
            <a:off x="5388867" y="2318929"/>
            <a:ext cx="7925" cy="409878"/>
          </a:xfrm>
          <a:prstGeom prst="straightConnector1">
            <a:avLst/>
          </a:prstGeom>
          <a:noFill/>
          <a:ln w="28575" cap="flat" cmpd="sng" algn="ctr">
            <a:solidFill>
              <a:srgbClr val="006600"/>
            </a:solidFill>
            <a:prstDash val="solid"/>
            <a:miter lim="800000"/>
            <a:headEnd type="triangle" w="med" len="lg"/>
            <a:tailEnd type="none" w="med" len="lg"/>
          </a:ln>
          <a:effectLst/>
        </p:spPr>
      </p:cxnSp>
      <p:sp>
        <p:nvSpPr>
          <p:cNvPr id="149" name="Скругленный прямоугольник 7176">
            <a:extLst>
              <a:ext uri="{FF2B5EF4-FFF2-40B4-BE49-F238E27FC236}">
                <a16:creationId xmlns:a16="http://schemas.microsoft.com/office/drawing/2014/main" id="{CB199578-F9A2-41BA-A6B7-D071E2556E9D}"/>
              </a:ext>
            </a:extLst>
          </p:cNvPr>
          <p:cNvSpPr/>
          <p:nvPr/>
        </p:nvSpPr>
        <p:spPr>
          <a:xfrm>
            <a:off x="6202617" y="1140460"/>
            <a:ext cx="2881001" cy="1244405"/>
          </a:xfrm>
          <a:prstGeom prst="roundRect">
            <a:avLst/>
          </a:prstGeom>
          <a:noFill/>
          <a:ln w="19050">
            <a:solidFill>
              <a:srgbClr val="00006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0" name="Прямоугольник 149">
            <a:extLst>
              <a:ext uri="{FF2B5EF4-FFF2-40B4-BE49-F238E27FC236}">
                <a16:creationId xmlns:a16="http://schemas.microsoft.com/office/drawing/2014/main" id="{52A288AE-330D-4F77-9165-FD390F3055F5}"/>
              </a:ext>
            </a:extLst>
          </p:cNvPr>
          <p:cNvSpPr/>
          <p:nvPr/>
        </p:nvSpPr>
        <p:spPr>
          <a:xfrm>
            <a:off x="6588225" y="2139223"/>
            <a:ext cx="2376264" cy="276999"/>
          </a:xfrm>
          <a:prstGeom prst="rect">
            <a:avLst/>
          </a:prstGeom>
        </p:spPr>
        <p:txBody>
          <a:bodyPr wrap="square">
            <a:spAutoFit/>
          </a:bodyPr>
          <a:lstStyle/>
          <a:p>
            <a:pPr lvl="0" algn="r" fontAlgn="auto">
              <a:spcBef>
                <a:spcPts val="0"/>
              </a:spcBef>
              <a:spcAft>
                <a:spcPts val="0"/>
              </a:spcAft>
              <a:defRPr/>
            </a:pPr>
            <a:r>
              <a:rPr lang="en-US" sz="1200" b="1" kern="0" dirty="0">
                <a:solidFill>
                  <a:prstClr val="black"/>
                </a:solidFill>
                <a:latin typeface="Calibri" panose="020F0502020204030204"/>
                <a:cs typeface="Arial" panose="020B0604020202020204" pitchFamily="34" charset="0"/>
              </a:rPr>
              <a:t>BmnRoot @ distributed clusters</a:t>
            </a:r>
          </a:p>
        </p:txBody>
      </p:sp>
      <p:pic>
        <p:nvPicPr>
          <p:cNvPr id="152" name="Рисунок 151">
            <a:extLst>
              <a:ext uri="{FF2B5EF4-FFF2-40B4-BE49-F238E27FC236}">
                <a16:creationId xmlns:a16="http://schemas.microsoft.com/office/drawing/2014/main" id="{B5E2F64E-1233-42CF-A114-7C26BCD79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18" y="2681932"/>
            <a:ext cx="1701120" cy="1107108"/>
          </a:xfrm>
          <a:prstGeom prst="rect">
            <a:avLst/>
          </a:prstGeom>
        </p:spPr>
      </p:pic>
      <p:cxnSp>
        <p:nvCxnSpPr>
          <p:cNvPr id="153" name="Прямая со стрелкой 152">
            <a:extLst>
              <a:ext uri="{FF2B5EF4-FFF2-40B4-BE49-F238E27FC236}">
                <a16:creationId xmlns:a16="http://schemas.microsoft.com/office/drawing/2014/main" id="{D0C9B68C-963D-4286-8BEE-0D82FBA1F24E}"/>
              </a:ext>
            </a:extLst>
          </p:cNvPr>
          <p:cNvCxnSpPr>
            <a:cxnSpLocks/>
          </p:cNvCxnSpPr>
          <p:nvPr/>
        </p:nvCxnSpPr>
        <p:spPr>
          <a:xfrm>
            <a:off x="4398493" y="3502323"/>
            <a:ext cx="0" cy="415250"/>
          </a:xfrm>
          <a:prstGeom prst="straightConnector1">
            <a:avLst/>
          </a:prstGeom>
          <a:noFill/>
          <a:ln w="28575" cap="flat" cmpd="sng" algn="ctr">
            <a:solidFill>
              <a:srgbClr val="006600"/>
            </a:solidFill>
            <a:prstDash val="solid"/>
            <a:miter lim="800000"/>
            <a:headEnd type="triangle" w="med" len="lg"/>
            <a:tailEnd type="triangle" w="med" len="lg"/>
          </a:ln>
          <a:effectLst/>
        </p:spPr>
      </p:cxnSp>
      <p:cxnSp>
        <p:nvCxnSpPr>
          <p:cNvPr id="154" name="Прямая со стрелкой 153">
            <a:extLst>
              <a:ext uri="{FF2B5EF4-FFF2-40B4-BE49-F238E27FC236}">
                <a16:creationId xmlns:a16="http://schemas.microsoft.com/office/drawing/2014/main" id="{008016BD-50EB-4A81-A6CC-2450E756BDC1}"/>
              </a:ext>
            </a:extLst>
          </p:cNvPr>
          <p:cNvCxnSpPr/>
          <p:nvPr/>
        </p:nvCxnSpPr>
        <p:spPr>
          <a:xfrm>
            <a:off x="6407855" y="3508603"/>
            <a:ext cx="0" cy="415250"/>
          </a:xfrm>
          <a:prstGeom prst="straightConnector1">
            <a:avLst/>
          </a:prstGeom>
          <a:noFill/>
          <a:ln w="28575" cap="flat" cmpd="sng" algn="ctr">
            <a:solidFill>
              <a:srgbClr val="006600"/>
            </a:solidFill>
            <a:prstDash val="solid"/>
            <a:miter lim="800000"/>
            <a:headEnd type="none" w="med" len="lg"/>
            <a:tailEnd type="triangle" w="med" len="lg"/>
          </a:ln>
          <a:effectLst/>
        </p:spPr>
      </p:cxnSp>
      <p:sp>
        <p:nvSpPr>
          <p:cNvPr id="52" name="Скругленный прямоугольник 89">
            <a:extLst>
              <a:ext uri="{FF2B5EF4-FFF2-40B4-BE49-F238E27FC236}">
                <a16:creationId xmlns:a16="http://schemas.microsoft.com/office/drawing/2014/main" id="{06F548FF-4EB1-4758-8F5B-FE548F3FEFE2}"/>
              </a:ext>
            </a:extLst>
          </p:cNvPr>
          <p:cNvSpPr/>
          <p:nvPr/>
        </p:nvSpPr>
        <p:spPr>
          <a:xfrm>
            <a:off x="6237121" y="1226934"/>
            <a:ext cx="895293" cy="930893"/>
          </a:xfrm>
          <a:prstGeom prst="roundRect">
            <a:avLst/>
          </a:prstGeom>
          <a:solidFill>
            <a:srgbClr val="CCCCFE"/>
          </a:solidFill>
          <a:ln w="12700" cap="flat" cmpd="sng" algn="ctr">
            <a:solidFill>
              <a:sysClr val="windowText" lastClr="000000"/>
            </a:solidFill>
            <a:prstDash val="solid"/>
            <a:miter lim="800000"/>
          </a:ln>
          <a:effectLst/>
        </p:spPr>
        <p:txBody>
          <a:bodyPr wrap="none" lIns="54000" tIns="108000" rIns="54000" bIns="108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Rootifier</a:t>
            </a:r>
          </a:p>
          <a:p>
            <a:pPr algn="ctr" fontAlgn="auto">
              <a:spcBef>
                <a:spcPts val="0"/>
              </a:spcBef>
              <a:spcAft>
                <a:spcPts val="0"/>
              </a:spcAft>
            </a:pPr>
            <a:endParaRPr lang="en-US" sz="1050" kern="0" dirty="0">
              <a:solidFill>
                <a:prstClr val="black"/>
              </a:solidFill>
              <a:latin typeface="Calibri" panose="020F0502020204030204"/>
              <a:cs typeface="Arial" panose="020B0604020202020204" pitchFamily="34" charset="0"/>
            </a:endParaRPr>
          </a:p>
          <a:p>
            <a:pPr algn="ctr" fontAlgn="auto">
              <a:spcBef>
                <a:spcPts val="0"/>
              </a:spcBef>
              <a:spcAft>
                <a:spcPts val="0"/>
              </a:spcAft>
            </a:pPr>
            <a:r>
              <a:rPr lang="en-US" sz="1050" kern="0" dirty="0">
                <a:solidFill>
                  <a:prstClr val="black"/>
                </a:solidFill>
                <a:latin typeface="Calibri" panose="020F0502020204030204"/>
                <a:cs typeface="Arial" panose="020B0604020202020204" pitchFamily="34" charset="0"/>
              </a:rPr>
              <a:t>ROOT Format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Mapping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Alignment</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9" name="Скругленный прямоугольник 32">
            <a:extLst>
              <a:ext uri="{FF2B5EF4-FFF2-40B4-BE49-F238E27FC236}">
                <a16:creationId xmlns:a16="http://schemas.microsoft.com/office/drawing/2014/main" id="{225E8690-0E3E-4FEE-98E5-0792F922B4E2}"/>
              </a:ext>
            </a:extLst>
          </p:cNvPr>
          <p:cNvSpPr/>
          <p:nvPr/>
        </p:nvSpPr>
        <p:spPr>
          <a:xfrm>
            <a:off x="4939505" y="3911955"/>
            <a:ext cx="916953" cy="918418"/>
          </a:xfrm>
          <a:prstGeom prst="roundRect">
            <a:avLst/>
          </a:prstGeom>
          <a:solidFill>
            <a:srgbClr val="83F389"/>
          </a:solidFill>
          <a:ln w="12700" cap="flat" cmpd="sng" algn="ctr">
            <a:solidFill>
              <a:sysClr val="windowText" lastClr="000000"/>
            </a:solidFill>
            <a:prstDash val="solid"/>
            <a:miter lim="800000"/>
          </a:ln>
          <a:effectLst/>
        </p:spPr>
        <p:txBody>
          <a:bodyPr wrap="none" lIns="27000" tIns="27000" rIns="27000" bIns="27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err="1">
                <a:solidFill>
                  <a:prstClr val="black"/>
                </a:solidFill>
                <a:latin typeface="Calibri" panose="020F0502020204030204"/>
                <a:cs typeface="Arial" panose="020B0604020202020204" pitchFamily="34" charset="0"/>
              </a:rPr>
              <a:t>HIST</a:t>
            </a:r>
            <a:endParaRPr lang="en-US" sz="1200" b="1" kern="0" dirty="0">
              <a:solidFill>
                <a:prstClr val="black"/>
              </a:solidFill>
              <a:latin typeface="Calibri" panose="020F0502020204030204"/>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050" kern="0" dirty="0">
              <a:solidFill>
                <a:prstClr val="black"/>
              </a:solidFill>
              <a:latin typeface="Calibri" panose="020F0502020204030204"/>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Online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Histograms</a:t>
            </a:r>
          </a:p>
        </p:txBody>
      </p:sp>
      <p:sp>
        <p:nvSpPr>
          <p:cNvPr id="50" name="Скругленный прямоугольник 32">
            <a:extLst>
              <a:ext uri="{FF2B5EF4-FFF2-40B4-BE49-F238E27FC236}">
                <a16:creationId xmlns:a16="http://schemas.microsoft.com/office/drawing/2014/main" id="{539BD317-FE3F-4F95-BA54-05A631F6F0F2}"/>
              </a:ext>
            </a:extLst>
          </p:cNvPr>
          <p:cNvSpPr/>
          <p:nvPr/>
        </p:nvSpPr>
        <p:spPr>
          <a:xfrm>
            <a:off x="5949379" y="3917080"/>
            <a:ext cx="916953" cy="918418"/>
          </a:xfrm>
          <a:prstGeom prst="roundRect">
            <a:avLst/>
          </a:prstGeom>
          <a:solidFill>
            <a:srgbClr val="83F389"/>
          </a:solidFill>
          <a:ln w="12700" cap="flat" cmpd="sng" algn="ctr">
            <a:solidFill>
              <a:sysClr val="windowText" lastClr="000000"/>
            </a:solidFill>
            <a:prstDash val="solid"/>
            <a:miter lim="800000"/>
          </a:ln>
          <a:effectLst/>
        </p:spPr>
        <p:txBody>
          <a:bodyPr wrap="none" lIns="27000" tIns="27000" rIns="27000" bIns="27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panose="020F0502020204030204"/>
                <a:cs typeface="Arial" panose="020B0604020202020204" pitchFamily="34" charset="0"/>
              </a:rPr>
              <a:t>EvM</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050" kern="0" dirty="0">
              <a:solidFill>
                <a:prstClr val="black"/>
              </a:solidFill>
              <a:latin typeface="Calibri" panose="020F0502020204030204"/>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Event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Monitor</a:t>
            </a:r>
          </a:p>
        </p:txBody>
      </p:sp>
    </p:spTree>
    <p:extLst>
      <p:ext uri="{BB962C8B-B14F-4D97-AF65-F5344CB8AC3E}">
        <p14:creationId xmlns:p14="http://schemas.microsoft.com/office/powerpoint/2010/main" val="300503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435608"/>
            <a:ext cx="9144000" cy="553998"/>
          </a:xfrm>
          <a:prstGeom prst="rect">
            <a:avLst/>
          </a:prstGeom>
        </p:spPr>
        <p:txBody>
          <a:bodyPr wrap="square">
            <a:spAutoFit/>
          </a:bodyPr>
          <a:lstStyle/>
          <a:p>
            <a:pPr algn="ctr">
              <a:spcAft>
                <a:spcPts val="600"/>
              </a:spcAft>
            </a:pPr>
            <a:r>
              <a:rPr lang="en-US" sz="3000" b="1" dirty="0">
                <a:solidFill>
                  <a:srgbClr val="18A6E1"/>
                </a:solidFill>
                <a:effectLst>
                  <a:outerShdw blurRad="38100" dist="38100" dir="2700000" algn="tl">
                    <a:srgbClr val="000000">
                      <a:alpha val="43137"/>
                    </a:srgbClr>
                  </a:outerShdw>
                </a:effectLst>
              </a:rPr>
              <a:t>B</a:t>
            </a:r>
            <a:r>
              <a:rPr lang="en-US" sz="3000" b="1" dirty="0">
                <a:solidFill>
                  <a:schemeClr val="bg1"/>
                </a:solidFill>
                <a:effectLst>
                  <a:outerShdw blurRad="38100" dist="38100" dir="2700000" algn="tl">
                    <a:srgbClr val="000000">
                      <a:alpha val="43137"/>
                    </a:srgbClr>
                  </a:outerShdw>
                </a:effectLst>
              </a:rPr>
              <a:t>aryonic </a:t>
            </a:r>
            <a:r>
              <a:rPr lang="en-US" sz="3000" b="1" dirty="0">
                <a:solidFill>
                  <a:srgbClr val="18A6E1"/>
                </a:solidFill>
                <a:effectLst>
                  <a:outerShdw blurRad="38100" dist="38100" dir="2700000" algn="tl">
                    <a:srgbClr val="000000">
                      <a:alpha val="43137"/>
                    </a:srgbClr>
                  </a:outerShdw>
                </a:effectLst>
              </a:rPr>
              <a:t>M</a:t>
            </a:r>
            <a:r>
              <a:rPr lang="en-US" sz="3000" b="1" dirty="0">
                <a:solidFill>
                  <a:schemeClr val="bg1"/>
                </a:solidFill>
                <a:effectLst>
                  <a:outerShdw blurRad="38100" dist="38100" dir="2700000" algn="tl">
                    <a:srgbClr val="000000">
                      <a:alpha val="43137"/>
                    </a:srgbClr>
                  </a:outerShdw>
                </a:effectLst>
              </a:rPr>
              <a:t>atter </a:t>
            </a:r>
            <a:r>
              <a:rPr lang="en-US" sz="3000" b="1" dirty="0">
                <a:solidFill>
                  <a:srgbClr val="18A6E1"/>
                </a:solidFill>
                <a:effectLst>
                  <a:outerShdw blurRad="38100" dist="38100" dir="2700000" algn="tl">
                    <a:srgbClr val="000000">
                      <a:alpha val="43137"/>
                    </a:srgbClr>
                  </a:outerShdw>
                </a:effectLst>
              </a:rPr>
              <a:t>@ N</a:t>
            </a:r>
            <a:r>
              <a:rPr lang="en-US" sz="3000" b="1" dirty="0">
                <a:solidFill>
                  <a:schemeClr val="bg1"/>
                </a:solidFill>
                <a:effectLst>
                  <a:outerShdw blurRad="38100" dist="38100" dir="2700000" algn="tl">
                    <a:srgbClr val="000000">
                      <a:alpha val="43137"/>
                    </a:srgbClr>
                  </a:outerShdw>
                </a:effectLst>
              </a:rPr>
              <a:t>uclotron</a:t>
            </a:r>
          </a:p>
        </p:txBody>
      </p:sp>
      <p:sp>
        <p:nvSpPr>
          <p:cNvPr id="8" name="Прямоугольник 7"/>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3</a:t>
            </a:fld>
            <a:endParaRPr lang="en-US" sz="1200" dirty="0">
              <a:solidFill>
                <a:schemeClr val="bg2">
                  <a:lumMod val="75000"/>
                </a:schemeClr>
              </a:solidFill>
            </a:endParaRPr>
          </a:p>
        </p:txBody>
      </p:sp>
      <p:sp>
        <p:nvSpPr>
          <p:cNvPr id="1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pic>
        <p:nvPicPr>
          <p:cNvPr id="14" name="Picture 5" descr="LHEAC"/>
          <p:cNvPicPr>
            <a:picLocks noChangeAspect="1" noChangeArrowheads="1"/>
          </p:cNvPicPr>
          <p:nvPr/>
        </p:nvPicPr>
        <p:blipFill>
          <a:blip r:embed="rId3"/>
          <a:srcRect l="2283" r="2283"/>
          <a:stretch>
            <a:fillRect/>
          </a:stretch>
        </p:blipFill>
        <p:spPr bwMode="auto">
          <a:xfrm>
            <a:off x="0" y="1016587"/>
            <a:ext cx="8990013" cy="5436749"/>
          </a:xfrm>
          <a:prstGeom prst="rect">
            <a:avLst/>
          </a:prstGeom>
          <a:noFill/>
          <a:ln w="9525">
            <a:noFill/>
            <a:miter lim="800000"/>
            <a:headEnd/>
            <a:tailEnd/>
          </a:ln>
        </p:spPr>
      </p:pic>
      <p:sp>
        <p:nvSpPr>
          <p:cNvPr id="16" name="Rectangle 11"/>
          <p:cNvSpPr>
            <a:spLocks noChangeArrowheads="1"/>
          </p:cNvSpPr>
          <p:nvPr/>
        </p:nvSpPr>
        <p:spPr bwMode="auto">
          <a:xfrm>
            <a:off x="2136775" y="3395663"/>
            <a:ext cx="1260475"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dirty="0" err="1">
                <a:solidFill>
                  <a:schemeClr val="hlink"/>
                </a:solidFill>
                <a:latin typeface="Arial" charset="0"/>
                <a:ea typeface="ＭＳ Ｐゴシック" charset="0"/>
                <a:cs typeface="Arial" charset="0"/>
              </a:rPr>
              <a:t>Nuclotron</a:t>
            </a:r>
            <a:endParaRPr lang="ru-RU" b="1" dirty="0">
              <a:solidFill>
                <a:schemeClr val="hlink"/>
              </a:solidFill>
              <a:latin typeface="Arial" charset="0"/>
              <a:ea typeface="ＭＳ Ｐゴシック" charset="0"/>
              <a:cs typeface="Arial" charset="0"/>
            </a:endParaRPr>
          </a:p>
        </p:txBody>
      </p:sp>
      <p:sp>
        <p:nvSpPr>
          <p:cNvPr id="19" name="Rectangle 18"/>
          <p:cNvSpPr>
            <a:spLocks noChangeArrowheads="1"/>
          </p:cNvSpPr>
          <p:nvPr/>
        </p:nvSpPr>
        <p:spPr bwMode="auto">
          <a:xfrm>
            <a:off x="4005263" y="4860925"/>
            <a:ext cx="962025"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dirty="0">
                <a:solidFill>
                  <a:schemeClr val="hlink"/>
                </a:solidFill>
                <a:latin typeface="Arial" charset="0"/>
                <a:ea typeface="ＭＳ Ｐゴシック" charset="0"/>
                <a:cs typeface="Arial" charset="0"/>
              </a:rPr>
              <a:t>~160 m</a:t>
            </a:r>
            <a:endParaRPr lang="ru-RU" b="1" dirty="0">
              <a:solidFill>
                <a:schemeClr val="hlink"/>
              </a:solidFill>
              <a:latin typeface="Arial" charset="0"/>
              <a:ea typeface="ＭＳ Ｐゴシック" charset="0"/>
              <a:cs typeface="Arial" charset="0"/>
            </a:endParaRPr>
          </a:p>
        </p:txBody>
      </p:sp>
      <p:pic>
        <p:nvPicPr>
          <p:cNvPr id="20" name="Picture 25" descr="zone_report_2015"/>
          <p:cNvPicPr>
            <a:picLocks noChangeAspect="1" noChangeArrowheads="1"/>
          </p:cNvPicPr>
          <p:nvPr/>
        </p:nvPicPr>
        <p:blipFill>
          <a:blip r:embed="rId4"/>
          <a:srcRect/>
          <a:stretch>
            <a:fillRect/>
          </a:stretch>
        </p:blipFill>
        <p:spPr bwMode="auto">
          <a:xfrm>
            <a:off x="5041900" y="3284538"/>
            <a:ext cx="4102100" cy="2547937"/>
          </a:xfrm>
          <a:prstGeom prst="rect">
            <a:avLst/>
          </a:prstGeom>
          <a:noFill/>
          <a:ln w="9525">
            <a:noFill/>
            <a:miter lim="800000"/>
            <a:headEnd/>
            <a:tailEnd/>
          </a:ln>
        </p:spPr>
      </p:pic>
      <p:pic>
        <p:nvPicPr>
          <p:cNvPr id="22" name="Рисунок 21"/>
          <p:cNvPicPr>
            <a:picLocks noChangeAspect="1"/>
          </p:cNvPicPr>
          <p:nvPr/>
        </p:nvPicPr>
        <p:blipFill rotWithShape="1">
          <a:blip r:embed="rId5" cstate="print">
            <a:extLst>
              <a:ext uri="{28A0092B-C50C-407E-A947-70E740481C1C}">
                <a14:useLocalDpi xmlns:a14="http://schemas.microsoft.com/office/drawing/2010/main" val="0"/>
              </a:ext>
            </a:extLst>
          </a:blip>
          <a:srcRect r="221"/>
          <a:stretch/>
        </p:blipFill>
        <p:spPr>
          <a:xfrm>
            <a:off x="4738942" y="1017568"/>
            <a:ext cx="4324314" cy="2561451"/>
          </a:xfrm>
          <a:prstGeom prst="rect">
            <a:avLst/>
          </a:prstGeom>
        </p:spPr>
      </p:pic>
      <p:sp>
        <p:nvSpPr>
          <p:cNvPr id="25" name="Line 29"/>
          <p:cNvSpPr>
            <a:spLocks noChangeShapeType="1"/>
          </p:cNvSpPr>
          <p:nvPr/>
        </p:nvSpPr>
        <p:spPr bwMode="auto">
          <a:xfrm>
            <a:off x="6372200" y="3068960"/>
            <a:ext cx="1868513" cy="1322065"/>
          </a:xfrm>
          <a:prstGeom prst="line">
            <a:avLst/>
          </a:prstGeom>
          <a:noFill/>
          <a:ln w="25400">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a:defRPr/>
            </a:pPr>
            <a:endParaRPr lang="en-US">
              <a:latin typeface="Arial" charset="0"/>
              <a:ea typeface="ＭＳ Ｐゴシック" charset="0"/>
              <a:cs typeface="Arial" charset="0"/>
            </a:endParaRPr>
          </a:p>
        </p:txBody>
      </p:sp>
      <p:sp>
        <p:nvSpPr>
          <p:cNvPr id="17" name="Text Box 14"/>
          <p:cNvSpPr txBox="1">
            <a:spLocks noChangeArrowheads="1"/>
          </p:cNvSpPr>
          <p:nvPr/>
        </p:nvSpPr>
        <p:spPr bwMode="auto">
          <a:xfrm>
            <a:off x="6152" y="1018868"/>
            <a:ext cx="2952328" cy="1938992"/>
          </a:xfrm>
          <a:prstGeom prst="rect">
            <a:avLst/>
          </a:prstGeom>
          <a:solidFill>
            <a:schemeClr val="accent5"/>
          </a:solidFill>
          <a:ln w="28575">
            <a:noFill/>
            <a:miter lim="800000"/>
            <a:headEnd/>
            <a:tailEnd/>
          </a:ln>
        </p:spPr>
        <p:txBody>
          <a:bodyPr wrap="square">
            <a:spAutoFit/>
          </a:bodyPr>
          <a:lstStyle/>
          <a:p>
            <a:pPr>
              <a:spcAft>
                <a:spcPts val="0"/>
              </a:spcAft>
              <a:defRPr/>
            </a:pPr>
            <a:r>
              <a:rPr lang="en-US" sz="1200" b="1" u="sng" dirty="0">
                <a:solidFill>
                  <a:srgbClr val="000090"/>
                </a:solidFill>
              </a:rPr>
              <a:t>BM@N physics program:</a:t>
            </a:r>
          </a:p>
          <a:p>
            <a:pPr fontAlgn="auto">
              <a:spcBef>
                <a:spcPts val="0"/>
              </a:spcBef>
              <a:spcAft>
                <a:spcPts val="0"/>
              </a:spcAft>
              <a:buClr>
                <a:srgbClr val="FF0000"/>
              </a:buClr>
              <a:buFont typeface="Wingdings" pitchFamily="2" charset="2"/>
              <a:buChar char="ü"/>
              <a:defRPr/>
            </a:pPr>
            <a:r>
              <a:rPr lang="en-US" sz="1200" i="1" kern="0" dirty="0">
                <a:solidFill>
                  <a:srgbClr val="000090"/>
                </a:solidFill>
              </a:rPr>
              <a:t> strange / multi-strange hyperon and hypernuclei production at the threshold</a:t>
            </a:r>
          </a:p>
          <a:p>
            <a:pPr fontAlgn="auto">
              <a:spcBef>
                <a:spcPts val="0"/>
              </a:spcBef>
              <a:spcAft>
                <a:spcPts val="0"/>
              </a:spcAft>
              <a:buClr>
                <a:srgbClr val="FF0000"/>
              </a:buClr>
              <a:buFont typeface="Wingdings" pitchFamily="2" charset="2"/>
              <a:buChar char="ü"/>
              <a:defRPr/>
            </a:pPr>
            <a:r>
              <a:rPr lang="en-US" sz="1200" i="1" kern="0" dirty="0">
                <a:solidFill>
                  <a:srgbClr val="000090"/>
                </a:solidFill>
              </a:rPr>
              <a:t> in-medium modifications of strange &amp; vector mesons in dense nuclear matter</a:t>
            </a: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ü"/>
              <a:tabLst/>
              <a:defRPr/>
            </a:pPr>
            <a:r>
              <a:rPr lang="en-US" sz="1200" i="1" kern="0" dirty="0">
                <a:solidFill>
                  <a:srgbClr val="000090"/>
                </a:solidFill>
              </a:rPr>
              <a:t> hadron femtoscopy</a:t>
            </a: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ü"/>
              <a:tabLst/>
              <a:defRPr/>
            </a:pPr>
            <a:r>
              <a:rPr lang="en-US" sz="1200" i="1" kern="0" dirty="0">
                <a:solidFill>
                  <a:srgbClr val="000090"/>
                </a:solidFill>
              </a:rPr>
              <a:t> short range correlations</a:t>
            </a: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ü"/>
              <a:tabLst/>
              <a:defRPr/>
            </a:pPr>
            <a:r>
              <a:rPr lang="ru-RU" sz="1200" i="1" kern="0" dirty="0">
                <a:solidFill>
                  <a:srgbClr val="000090"/>
                </a:solidFill>
              </a:rPr>
              <a:t> </a:t>
            </a:r>
            <a:r>
              <a:rPr lang="en-US" sz="1200" i="1" kern="0" dirty="0">
                <a:solidFill>
                  <a:srgbClr val="000090"/>
                </a:solidFill>
              </a:rPr>
              <a:t>event-by event fluctuations</a:t>
            </a:r>
          </a:p>
          <a:p>
            <a:pPr marL="0" marR="0" lvl="0" indent="0" defTabSz="914400" eaLnBrk="1" fontAlgn="auto" latinLnBrk="0" hangingPunct="1">
              <a:lnSpc>
                <a:spcPct val="100000"/>
              </a:lnSpc>
              <a:spcBef>
                <a:spcPts val="0"/>
              </a:spcBef>
              <a:spcAft>
                <a:spcPts val="0"/>
              </a:spcAft>
              <a:buClr>
                <a:srgbClr val="FF0000"/>
              </a:buClr>
              <a:buSzTx/>
              <a:buFont typeface="Wingdings" pitchFamily="2" charset="2"/>
              <a:buChar char="ü"/>
              <a:tabLst/>
              <a:defRPr/>
            </a:pPr>
            <a:r>
              <a:rPr lang="en-US" sz="1200" i="1" kern="0" dirty="0">
                <a:solidFill>
                  <a:srgbClr val="000090"/>
                </a:solidFill>
              </a:rPr>
              <a:t> electromagnetic probes, states decaying into </a:t>
            </a:r>
            <a:r>
              <a:rPr lang="el-GR" sz="1200" i="1" kern="0" dirty="0">
                <a:solidFill>
                  <a:srgbClr val="000090"/>
                </a:solidFill>
              </a:rPr>
              <a:t>γ</a:t>
            </a:r>
            <a:r>
              <a:rPr lang="en-US" sz="1200" i="1" kern="0" dirty="0">
                <a:solidFill>
                  <a:srgbClr val="000090"/>
                </a:solidFill>
              </a:rPr>
              <a:t>, e (with ECAL)</a:t>
            </a:r>
          </a:p>
        </p:txBody>
      </p:sp>
    </p:spTree>
    <p:extLst>
      <p:ext uri="{BB962C8B-B14F-4D97-AF65-F5344CB8AC3E}">
        <p14:creationId xmlns:p14="http://schemas.microsoft.com/office/powerpoint/2010/main" val="377030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4</a:t>
            </a:fld>
            <a:endParaRPr lang="en-US" sz="1200" dirty="0">
              <a:solidFill>
                <a:schemeClr val="bg2">
                  <a:lumMod val="75000"/>
                </a:schemeClr>
              </a:solidFill>
            </a:endParaRPr>
          </a:p>
        </p:txBody>
      </p:sp>
      <p:sp>
        <p:nvSpPr>
          <p:cNvPr id="20" name="AutoShape 4"/>
          <p:cNvSpPr>
            <a:spLocks noChangeAspect="1" noChangeArrowheads="1"/>
          </p:cNvSpPr>
          <p:nvPr/>
        </p:nvSpPr>
        <p:spPr bwMode="auto">
          <a:xfrm>
            <a:off x="0" y="401515"/>
            <a:ext cx="9144000" cy="634773"/>
          </a:xfrm>
          <a:prstGeom prst="rect">
            <a:avLst/>
          </a:prstGeom>
          <a:noFill/>
          <a:ln w="9525">
            <a:noFill/>
            <a:miter lim="800000"/>
            <a:headEnd/>
            <a:tailEnd/>
          </a:ln>
        </p:spPr>
        <p:txBody>
          <a:bodyPr anchor="ctr"/>
          <a:lstStyle/>
          <a:p>
            <a:pPr algn="ctr"/>
            <a:r>
              <a:rPr lang="ru-RU" sz="3000" b="1" dirty="0">
                <a:solidFill>
                  <a:schemeClr val="bg1"/>
                </a:solidFill>
                <a:effectLst>
                  <a:outerShdw blurRad="38100" dist="38100" dir="2700000" algn="tl">
                    <a:srgbClr val="000000">
                      <a:alpha val="43137"/>
                    </a:srgbClr>
                  </a:outerShdw>
                </a:effectLst>
              </a:rPr>
              <a:t> </a:t>
            </a:r>
            <a:r>
              <a:rPr lang="en-US" sz="3000" b="1" dirty="0">
                <a:solidFill>
                  <a:schemeClr val="bg1"/>
                </a:solidFill>
                <a:effectLst>
                  <a:outerShdw blurRad="38100" dist="38100" dir="2700000" algn="tl">
                    <a:srgbClr val="000000">
                      <a:alpha val="43137"/>
                    </a:srgbClr>
                  </a:outerShdw>
                </a:effectLst>
              </a:rPr>
              <a:t>BM@N in Nuclotron Sessions (201</a:t>
            </a:r>
            <a:r>
              <a:rPr lang="ru-RU" sz="3000" b="1" dirty="0">
                <a:solidFill>
                  <a:schemeClr val="bg1"/>
                </a:solidFill>
                <a:effectLst>
                  <a:outerShdw blurRad="38100" dist="38100" dir="2700000" algn="tl">
                    <a:srgbClr val="000000">
                      <a:alpha val="43137"/>
                    </a:srgbClr>
                  </a:outerShdw>
                </a:effectLst>
              </a:rPr>
              <a:t>5</a:t>
            </a:r>
            <a:r>
              <a:rPr lang="en-US" sz="3000" b="1" dirty="0">
                <a:solidFill>
                  <a:schemeClr val="bg1"/>
                </a:solidFill>
                <a:effectLst>
                  <a:outerShdw blurRad="38100" dist="38100" dir="2700000" algn="tl">
                    <a:srgbClr val="000000">
                      <a:alpha val="43137"/>
                    </a:srgbClr>
                  </a:outerShdw>
                </a:effectLst>
              </a:rPr>
              <a:t> – 2018)</a:t>
            </a:r>
            <a:endParaRPr lang="en-US" sz="3000" b="1" i="1"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4" name="Rectangle 3"/>
              <p:cNvSpPr txBox="1">
                <a:spLocks noChangeArrowheads="1"/>
              </p:cNvSpPr>
              <p:nvPr/>
            </p:nvSpPr>
            <p:spPr bwMode="auto">
              <a:xfrm>
                <a:off x="149839" y="1047686"/>
                <a:ext cx="8837511" cy="22649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30000"/>
                  </a:lnSpc>
                  <a:spcBef>
                    <a:spcPts val="0"/>
                  </a:spcBef>
                </a:pPr>
                <a:r>
                  <a:rPr lang="en-US" sz="2000" b="1" kern="0" dirty="0">
                    <a:solidFill>
                      <a:srgbClr val="000090"/>
                    </a:solidFill>
                    <a:latin typeface="Arial" charset="0"/>
                    <a:ea typeface="ＭＳ Ｐゴシック" charset="0"/>
                    <a:cs typeface="ＭＳ Ｐゴシック" charset="0"/>
                  </a:rPr>
                  <a:t>Session </a:t>
                </a:r>
                <a:r>
                  <a:rPr lang="ru-RU" sz="2000" b="1" kern="0" dirty="0">
                    <a:solidFill>
                      <a:srgbClr val="000090"/>
                    </a:solidFill>
                    <a:latin typeface="Arial" charset="0"/>
                    <a:ea typeface="ＭＳ Ｐゴシック" charset="0"/>
                    <a:cs typeface="ＭＳ Ｐゴシック" charset="0"/>
                  </a:rPr>
                  <a:t>№</a:t>
                </a:r>
                <a:r>
                  <a:rPr lang="en-US" sz="2000" b="1" kern="0" dirty="0">
                    <a:solidFill>
                      <a:srgbClr val="000090"/>
                    </a:solidFill>
                    <a:latin typeface="Arial" charset="0"/>
                    <a:ea typeface="ＭＳ Ｐゴシック" charset="0"/>
                    <a:cs typeface="ＭＳ Ｐゴシック" charset="0"/>
                  </a:rPr>
                  <a:t>51 </a:t>
                </a:r>
                <a:r>
                  <a:rPr lang="en-US" sz="2000" kern="0" dirty="0">
                    <a:solidFill>
                      <a:srgbClr val="000090"/>
                    </a:solidFill>
                    <a:latin typeface="Arial" charset="0"/>
                    <a:ea typeface="ＭＳ Ｐゴシック" charset="0"/>
                    <a:cs typeface="ＭＳ Ｐゴシック" charset="0"/>
                  </a:rPr>
                  <a:t>(</a:t>
                </a:r>
                <a:r>
                  <a:rPr lang="en-US" sz="2000" kern="0" dirty="0" err="1">
                    <a:solidFill>
                      <a:srgbClr val="000090"/>
                    </a:solidFill>
                    <a:latin typeface="Cambria Math" panose="02040503050406030204" pitchFamily="18" charset="0"/>
                    <a:ea typeface="Cambria Math" panose="02040503050406030204" pitchFamily="18" charset="0"/>
                    <a:cs typeface="ＭＳ Ｐゴシック" charset="0"/>
                  </a:rPr>
                  <a:t>d,C</a:t>
                </a:r>
                <a:r>
                  <a:rPr lang="en-US" sz="2000" kern="0" dirty="0">
                    <a:solidFill>
                      <a:srgbClr val="000090"/>
                    </a:solidFill>
                    <a:latin typeface="Arial" charset="0"/>
                    <a:ea typeface="ＭＳ Ｐゴシック" charset="0"/>
                    <a:cs typeface="ＭＳ Ｐゴシック" charset="0"/>
                  </a:rPr>
                  <a:t>)  </a:t>
                </a:r>
                <a:r>
                  <a:rPr lang="ru-RU" sz="2000" kern="0" dirty="0">
                    <a:solidFill>
                      <a:srgbClr val="000090"/>
                    </a:solidFill>
                    <a:latin typeface="Arial" charset="0"/>
                    <a:ea typeface="ＭＳ Ｐゴシック" charset="0"/>
                    <a:cs typeface="ＭＳ Ｐゴシック" charset="0"/>
                  </a:rPr>
                  <a:t>	</a:t>
                </a:r>
                <a:r>
                  <a:rPr lang="en-US" sz="2000" kern="0" dirty="0">
                    <a:solidFill>
                      <a:srgbClr val="000090"/>
                    </a:solidFill>
                    <a:latin typeface="Arial" charset="0"/>
                    <a:ea typeface="ＭＳ Ｐゴシック" charset="0"/>
                    <a:cs typeface="ＭＳ Ｐゴシック" charset="0"/>
                  </a:rPr>
                  <a:t>		                   </a:t>
                </a:r>
                <a:r>
                  <a:rPr lang="en-US" sz="2000" i="1" kern="0" dirty="0">
                    <a:solidFill>
                      <a:srgbClr val="000090"/>
                    </a:solidFill>
                    <a:latin typeface="Arial" charset="0"/>
                    <a:ea typeface="ＭＳ Ｐゴシック" charset="0"/>
                    <a:cs typeface="ＭＳ Ｐゴシック" charset="0"/>
                  </a:rPr>
                  <a:t>Feb. 22 – Mar. 15, </a:t>
                </a:r>
                <a:r>
                  <a:rPr lang="en-US" sz="2000" b="1" i="1" kern="0" dirty="0">
                    <a:solidFill>
                      <a:srgbClr val="000090"/>
                    </a:solidFill>
                    <a:latin typeface="Arial" charset="0"/>
                    <a:ea typeface="ＭＳ Ｐゴシック" charset="0"/>
                    <a:cs typeface="ＭＳ Ｐゴシック" charset="0"/>
                  </a:rPr>
                  <a:t>2015</a:t>
                </a:r>
              </a:p>
              <a:p>
                <a:pPr>
                  <a:lnSpc>
                    <a:spcPct val="130000"/>
                  </a:lnSpc>
                </a:pPr>
                <a:r>
                  <a:rPr lang="en-US" sz="2000" b="1" kern="0" dirty="0">
                    <a:solidFill>
                      <a:srgbClr val="000090"/>
                    </a:solidFill>
                    <a:latin typeface="Arial" charset="0"/>
                    <a:ea typeface="ＭＳ Ｐゴシック" charset="0"/>
                    <a:cs typeface="ＭＳ Ｐゴシック" charset="0"/>
                  </a:rPr>
                  <a:t>Session </a:t>
                </a:r>
                <a:r>
                  <a:rPr lang="ru-RU" sz="2000" b="1" kern="0" dirty="0">
                    <a:solidFill>
                      <a:srgbClr val="000090"/>
                    </a:solidFill>
                    <a:latin typeface="Arial" charset="0"/>
                    <a:ea typeface="ＭＳ Ｐゴシック" charset="0"/>
                    <a:cs typeface="ＭＳ Ｐゴシック" charset="0"/>
                  </a:rPr>
                  <a:t>№</a:t>
                </a:r>
                <a:r>
                  <a:rPr lang="en-US" sz="2000" b="1" kern="0" dirty="0">
                    <a:solidFill>
                      <a:srgbClr val="000090"/>
                    </a:solidFill>
                    <a:latin typeface="Arial" charset="0"/>
                    <a:ea typeface="ＭＳ Ｐゴシック" charset="0"/>
                    <a:cs typeface="ＭＳ Ｐゴシック" charset="0"/>
                  </a:rPr>
                  <a:t>5</a:t>
                </a:r>
                <a:r>
                  <a:rPr lang="ru-RU" sz="2000" b="1" kern="0" dirty="0">
                    <a:solidFill>
                      <a:srgbClr val="000090"/>
                    </a:solidFill>
                    <a:latin typeface="Arial" charset="0"/>
                    <a:ea typeface="ＭＳ Ｐゴシック" charset="0"/>
                    <a:cs typeface="ＭＳ Ｐゴシック" charset="0"/>
                  </a:rPr>
                  <a:t>2</a:t>
                </a:r>
                <a:r>
                  <a:rPr lang="en-US" sz="2000" b="1" kern="0" dirty="0">
                    <a:solidFill>
                      <a:srgbClr val="000090"/>
                    </a:solidFill>
                    <a:latin typeface="Arial" charset="0"/>
                    <a:ea typeface="ＭＳ Ｐゴシック" charset="0"/>
                    <a:cs typeface="ＭＳ Ｐゴシック" charset="0"/>
                  </a:rPr>
                  <a:t> </a:t>
                </a:r>
                <a:r>
                  <a:rPr lang="en-US" sz="2000" kern="0" dirty="0">
                    <a:solidFill>
                      <a:srgbClr val="000090"/>
                    </a:solidFill>
                    <a:latin typeface="Arial" charset="0"/>
                    <a:ea typeface="ＭＳ Ｐゴシック" charset="0"/>
                    <a:cs typeface="ＭＳ Ｐゴシック" charset="0"/>
                  </a:rPr>
                  <a:t>(</a:t>
                </a:r>
                <a:r>
                  <a:rPr lang="en-US" sz="2000" kern="0" dirty="0">
                    <a:solidFill>
                      <a:srgbClr val="000090"/>
                    </a:solidFill>
                    <a:latin typeface="Cambria Math" panose="02040503050406030204" pitchFamily="18" charset="0"/>
                    <a:ea typeface="Cambria Math" panose="02040503050406030204" pitchFamily="18" charset="0"/>
                    <a:cs typeface="ＭＳ Ｐゴシック" charset="0"/>
                  </a:rPr>
                  <a:t>d</a:t>
                </a:r>
                <a:r>
                  <a:rPr lang="en-US" sz="2000" kern="0" dirty="0">
                    <a:solidFill>
                      <a:srgbClr val="000090"/>
                    </a:solidFill>
                    <a:latin typeface="Arial" charset="0"/>
                    <a:ea typeface="ＭＳ Ｐゴシック" charset="0"/>
                    <a:cs typeface="ＭＳ Ｐゴシック" charset="0"/>
                  </a:rPr>
                  <a:t>)                            		     </a:t>
                </a:r>
                <a:r>
                  <a:rPr lang="en-US" sz="2000" i="1" kern="0" dirty="0">
                    <a:solidFill>
                      <a:srgbClr val="000090"/>
                    </a:solidFill>
                    <a:latin typeface="Arial" charset="0"/>
                    <a:ea typeface="ＭＳ Ｐゴシック" charset="0"/>
                    <a:cs typeface="ＭＳ Ｐゴシック" charset="0"/>
                  </a:rPr>
                  <a:t>June 29 – June 30, </a:t>
                </a:r>
                <a:r>
                  <a:rPr lang="en-US" sz="2000" b="1" i="1" kern="0" dirty="0">
                    <a:solidFill>
                      <a:srgbClr val="000090"/>
                    </a:solidFill>
                    <a:latin typeface="Arial" charset="0"/>
                    <a:ea typeface="ＭＳ Ｐゴシック" charset="0"/>
                    <a:cs typeface="ＭＳ Ｐゴシック" charset="0"/>
                  </a:rPr>
                  <a:t>2016</a:t>
                </a:r>
                <a:endParaRPr lang="en-US" sz="2000" i="1" kern="0" dirty="0">
                  <a:solidFill>
                    <a:srgbClr val="000090"/>
                  </a:solidFill>
                  <a:latin typeface="Arial" charset="0"/>
                  <a:ea typeface="ＭＳ Ｐゴシック" charset="0"/>
                  <a:cs typeface="ＭＳ Ｐゴシック" charset="0"/>
                </a:endParaRPr>
              </a:p>
              <a:p>
                <a:pPr>
                  <a:lnSpc>
                    <a:spcPct val="130000"/>
                  </a:lnSpc>
                </a:pPr>
                <a:r>
                  <a:rPr lang="en-US" sz="2000" b="1" kern="0" dirty="0">
                    <a:solidFill>
                      <a:srgbClr val="000090"/>
                    </a:solidFill>
                    <a:latin typeface="Arial" charset="0"/>
                    <a:ea typeface="ＭＳ Ｐゴシック" charset="0"/>
                    <a:cs typeface="ＭＳ Ｐゴシック" charset="0"/>
                  </a:rPr>
                  <a:t>Session </a:t>
                </a:r>
                <a:r>
                  <a:rPr lang="ru-RU" sz="2000" b="1" kern="0" dirty="0">
                    <a:solidFill>
                      <a:srgbClr val="000090"/>
                    </a:solidFill>
                    <a:latin typeface="Arial" charset="0"/>
                    <a:ea typeface="ＭＳ Ｐゴシック" charset="0"/>
                    <a:cs typeface="ＭＳ Ｐゴシック" charset="0"/>
                  </a:rPr>
                  <a:t>№</a:t>
                </a:r>
                <a:r>
                  <a:rPr lang="en-US" sz="2000" b="1" kern="0" dirty="0">
                    <a:solidFill>
                      <a:srgbClr val="000090"/>
                    </a:solidFill>
                    <a:latin typeface="Arial" charset="0"/>
                    <a:ea typeface="ＭＳ Ｐゴシック" charset="0"/>
                    <a:cs typeface="ＭＳ Ｐゴシック" charset="0"/>
                  </a:rPr>
                  <a:t>5</a:t>
                </a:r>
                <a:r>
                  <a:rPr lang="ru-RU" sz="2000" b="1" kern="0" dirty="0">
                    <a:solidFill>
                      <a:srgbClr val="000090"/>
                    </a:solidFill>
                    <a:latin typeface="Arial" charset="0"/>
                    <a:ea typeface="ＭＳ Ｐゴシック" charset="0"/>
                    <a:cs typeface="ＭＳ Ｐゴシック" charset="0"/>
                  </a:rPr>
                  <a:t>3</a:t>
                </a:r>
                <a:r>
                  <a:rPr lang="en-US" sz="2000" b="1" kern="0" dirty="0">
                    <a:solidFill>
                      <a:srgbClr val="000090"/>
                    </a:solidFill>
                    <a:latin typeface="Arial" charset="0"/>
                    <a:ea typeface="ＭＳ Ｐゴシック" charset="0"/>
                    <a:cs typeface="ＭＳ Ｐゴシック" charset="0"/>
                  </a:rPr>
                  <a:t> </a:t>
                </a:r>
                <a:r>
                  <a:rPr lang="en-US" sz="2000" kern="0" dirty="0">
                    <a:solidFill>
                      <a:srgbClr val="000090"/>
                    </a:solidFill>
                    <a:latin typeface="Arial" charset="0"/>
                    <a:ea typeface="ＭＳ Ｐゴシック" charset="0"/>
                    <a:cs typeface="ＭＳ Ｐゴシック" charset="0"/>
                  </a:rPr>
                  <a:t>(</a:t>
                </a:r>
                <a:r>
                  <a:rPr lang="en-US" sz="2000" kern="0" dirty="0">
                    <a:solidFill>
                      <a:srgbClr val="000090"/>
                    </a:solidFill>
                    <a:latin typeface="Cambria Math" panose="02040503050406030204" pitchFamily="18" charset="0"/>
                    <a:ea typeface="Cambria Math" panose="02040503050406030204" pitchFamily="18" charset="0"/>
                    <a:cs typeface="ＭＳ Ｐゴシック" charset="0"/>
                  </a:rPr>
                  <a:t>d, </a:t>
                </a:r>
                <a14:m>
                  <m:oMath xmlns:m="http://schemas.openxmlformats.org/officeDocument/2006/math">
                    <m:sSup>
                      <m:sSupPr>
                        <m:ctrlPr>
                          <a:rPr lang="en-US" sz="2000" i="1" kern="0">
                            <a:solidFill>
                              <a:srgbClr val="000090"/>
                            </a:solidFill>
                            <a:latin typeface="Cambria Math" panose="02040503050406030204" pitchFamily="18" charset="0"/>
                            <a:ea typeface="Cambria Math" panose="02040503050406030204" pitchFamily="18" charset="0"/>
                          </a:rPr>
                        </m:ctrlPr>
                      </m:sSupPr>
                      <m:e>
                        <m:r>
                          <m:rPr>
                            <m:sty m:val="p"/>
                          </m:rPr>
                          <a:rPr lang="en-US" sz="2000" kern="0">
                            <a:solidFill>
                              <a:srgbClr val="000090"/>
                            </a:solidFill>
                            <a:latin typeface="Cambria Math" panose="02040503050406030204" pitchFamily="18" charset="0"/>
                            <a:ea typeface="Cambria Math" panose="02040503050406030204" pitchFamily="18" charset="0"/>
                          </a:rPr>
                          <m:t>d</m:t>
                        </m:r>
                      </m:e>
                      <m:sup>
                        <m:r>
                          <a:rPr lang="en-US" sz="2000" kern="0">
                            <a:solidFill>
                              <a:srgbClr val="000090"/>
                            </a:solidFill>
                            <a:latin typeface="Cambria Math" panose="02040503050406030204" pitchFamily="18" charset="0"/>
                            <a:ea typeface="Cambria Math" panose="02040503050406030204" pitchFamily="18" charset="0"/>
                          </a:rPr>
                          <m:t>↑</m:t>
                        </m:r>
                      </m:sup>
                    </m:sSup>
                  </m:oMath>
                </a14:m>
                <a:r>
                  <a:rPr lang="en-US" sz="2000" kern="0" dirty="0">
                    <a:solidFill>
                      <a:srgbClr val="000090"/>
                    </a:solidFill>
                    <a:latin typeface="Arial" charset="0"/>
                    <a:ea typeface="ＭＳ Ｐゴシック" charset="0"/>
                    <a:cs typeface="ＭＳ Ｐゴシック" charset="0"/>
                  </a:rPr>
                  <a:t>) 	   	      </a:t>
                </a:r>
                <a:r>
                  <a:rPr lang="en-US" sz="2000" i="1" kern="0" dirty="0">
                    <a:solidFill>
                      <a:srgbClr val="000090"/>
                    </a:solidFill>
                    <a:latin typeface="Arial" charset="0"/>
                    <a:ea typeface="ＭＳ Ｐゴシック" charset="0"/>
                    <a:cs typeface="ＭＳ Ｐゴシック" charset="0"/>
                  </a:rPr>
                  <a:t>             Dec. 9 – Dec. 23, </a:t>
                </a:r>
                <a:r>
                  <a:rPr lang="en-US" sz="2000" b="1" i="1" kern="0" dirty="0">
                    <a:solidFill>
                      <a:srgbClr val="000090"/>
                    </a:solidFill>
                    <a:latin typeface="Arial" charset="0"/>
                    <a:ea typeface="ＭＳ Ｐゴシック" charset="0"/>
                    <a:cs typeface="ＭＳ Ｐゴシック" charset="0"/>
                  </a:rPr>
                  <a:t>2016</a:t>
                </a:r>
              </a:p>
              <a:p>
                <a:pPr>
                  <a:lnSpc>
                    <a:spcPct val="130000"/>
                  </a:lnSpc>
                </a:pPr>
                <a:r>
                  <a:rPr lang="en-US" sz="2000" b="1" kern="0" dirty="0">
                    <a:solidFill>
                      <a:srgbClr val="000090"/>
                    </a:solidFill>
                    <a:latin typeface="Arial" charset="0"/>
                    <a:ea typeface="ＭＳ Ｐゴシック" charset="0"/>
                    <a:cs typeface="ＭＳ Ｐゴシック" charset="0"/>
                  </a:rPr>
                  <a:t>Session </a:t>
                </a:r>
                <a:r>
                  <a:rPr lang="ru-RU" sz="2000" b="1" kern="0" dirty="0">
                    <a:solidFill>
                      <a:srgbClr val="000090"/>
                    </a:solidFill>
                    <a:latin typeface="Arial" charset="0"/>
                    <a:ea typeface="ＭＳ Ｐゴシック" charset="0"/>
                    <a:cs typeface="ＭＳ Ｐゴシック" charset="0"/>
                  </a:rPr>
                  <a:t>№</a:t>
                </a:r>
                <a:r>
                  <a:rPr lang="en-US" sz="2000" b="1" kern="0" dirty="0">
                    <a:solidFill>
                      <a:srgbClr val="000090"/>
                    </a:solidFill>
                    <a:latin typeface="Arial" charset="0"/>
                    <a:ea typeface="ＭＳ Ｐゴシック" charset="0"/>
                    <a:cs typeface="ＭＳ Ｐゴシック" charset="0"/>
                  </a:rPr>
                  <a:t>51 </a:t>
                </a:r>
                <a:r>
                  <a:rPr lang="en-US" sz="2000" kern="0" dirty="0">
                    <a:solidFill>
                      <a:srgbClr val="000090"/>
                    </a:solidFill>
                    <a:latin typeface="Arial" charset="0"/>
                    <a:ea typeface="ＭＳ Ｐゴシック" charset="0"/>
                    <a:cs typeface="ＭＳ Ｐゴシック" charset="0"/>
                  </a:rPr>
                  <a:t>(</a:t>
                </a:r>
                <a:r>
                  <a:rPr lang="en-US" sz="2000" kern="0" dirty="0">
                    <a:solidFill>
                      <a:srgbClr val="000090"/>
                    </a:solidFill>
                    <a:latin typeface="Cambria Math" panose="02040503050406030204" pitchFamily="18" charset="0"/>
                    <a:ea typeface="Cambria Math" panose="02040503050406030204" pitchFamily="18" charset="0"/>
                    <a:cs typeface="ＭＳ Ｐゴシック" charset="0"/>
                  </a:rPr>
                  <a:t>C</a:t>
                </a:r>
                <a:r>
                  <a:rPr lang="en-US" sz="2000" kern="0" dirty="0">
                    <a:solidFill>
                      <a:srgbClr val="000090"/>
                    </a:solidFill>
                    <a:latin typeface="Arial" charset="0"/>
                    <a:ea typeface="ＭＳ Ｐゴシック" charset="0"/>
                    <a:cs typeface="ＭＳ Ｐゴシック" charset="0"/>
                  </a:rPr>
                  <a:t>)</a:t>
                </a:r>
                <a:r>
                  <a:rPr lang="en-US" sz="2000" b="1" kern="0" dirty="0">
                    <a:solidFill>
                      <a:srgbClr val="000090"/>
                    </a:solidFill>
                    <a:latin typeface="Arial" charset="0"/>
                    <a:ea typeface="ＭＳ Ｐゴシック" charset="0"/>
                    <a:cs typeface="ＭＳ Ｐゴシック" charset="0"/>
                  </a:rPr>
                  <a:t>		</a:t>
                </a:r>
                <a:r>
                  <a:rPr lang="ru-RU" sz="2000" b="1" kern="0" dirty="0">
                    <a:solidFill>
                      <a:srgbClr val="000090"/>
                    </a:solidFill>
                    <a:latin typeface="Arial" charset="0"/>
                    <a:ea typeface="ＭＳ Ｐゴシック" charset="0"/>
                    <a:cs typeface="ＭＳ Ｐゴシック" charset="0"/>
                  </a:rPr>
                  <a:t>     </a:t>
                </a:r>
                <a:r>
                  <a:rPr lang="en-US" sz="2000" b="1" kern="0" dirty="0">
                    <a:solidFill>
                      <a:srgbClr val="000090"/>
                    </a:solidFill>
                    <a:latin typeface="Arial" charset="0"/>
                    <a:ea typeface="ＭＳ Ｐゴシック" charset="0"/>
                    <a:cs typeface="ＭＳ Ｐゴシック" charset="0"/>
                  </a:rPr>
                  <a:t>                           </a:t>
                </a:r>
                <a:r>
                  <a:rPr lang="en-US" sz="2000" i="1" kern="0" dirty="0">
                    <a:solidFill>
                      <a:srgbClr val="000090"/>
                    </a:solidFill>
                    <a:latin typeface="Arial" charset="0"/>
                    <a:ea typeface="ＭＳ Ｐゴシック" charset="0"/>
                    <a:cs typeface="ＭＳ Ｐゴシック" charset="0"/>
                  </a:rPr>
                  <a:t>Mar. 7 – Mar. 18, </a:t>
                </a:r>
                <a:r>
                  <a:rPr lang="en-US" sz="2000" b="1" i="1" kern="0" dirty="0">
                    <a:solidFill>
                      <a:srgbClr val="000090"/>
                    </a:solidFill>
                    <a:latin typeface="Arial" charset="0"/>
                    <a:ea typeface="ＭＳ Ｐゴシック" charset="0"/>
                    <a:cs typeface="ＭＳ Ｐゴシック" charset="0"/>
                  </a:rPr>
                  <a:t>2017</a:t>
                </a:r>
              </a:p>
              <a:p>
                <a:pPr>
                  <a:lnSpc>
                    <a:spcPct val="130000"/>
                  </a:lnSpc>
                </a:pPr>
                <a:r>
                  <a:rPr lang="en-US" sz="2000" b="1" kern="0" dirty="0">
                    <a:solidFill>
                      <a:schemeClr val="tx2">
                        <a:lumMod val="75000"/>
                      </a:schemeClr>
                    </a:solidFill>
                    <a:latin typeface="Arial" charset="0"/>
                    <a:ea typeface="ＭＳ Ｐゴシック" charset="0"/>
                    <a:cs typeface="ＭＳ Ｐゴシック" charset="0"/>
                  </a:rPr>
                  <a:t>Session №5</a:t>
                </a:r>
                <a:r>
                  <a:rPr lang="en-US" sz="2000" b="1" kern="0" dirty="0">
                    <a:solidFill>
                      <a:srgbClr val="112E67"/>
                    </a:solidFill>
                    <a:latin typeface="Arial" charset="0"/>
                    <a:ea typeface="ＭＳ Ｐゴシック" charset="0"/>
                    <a:cs typeface="ＭＳ Ｐゴシック" charset="0"/>
                  </a:rPr>
                  <a:t>5</a:t>
                </a:r>
                <a:r>
                  <a:rPr lang="en-US" sz="2000" b="1" kern="0" dirty="0">
                    <a:solidFill>
                      <a:schemeClr val="tx2">
                        <a:lumMod val="75000"/>
                      </a:schemeClr>
                    </a:solidFill>
                    <a:latin typeface="Arial" charset="0"/>
                    <a:ea typeface="ＭＳ Ｐゴシック" charset="0"/>
                    <a:cs typeface="ＭＳ Ｐゴシック" charset="0"/>
                  </a:rPr>
                  <a:t> </a:t>
                </a:r>
                <a:r>
                  <a:rPr lang="en-US" sz="2000" kern="0" dirty="0">
                    <a:solidFill>
                      <a:srgbClr val="112E67"/>
                    </a:solidFill>
                    <a:latin typeface="Arial" charset="0"/>
                    <a:ea typeface="ＭＳ Ｐゴシック" charset="0"/>
                    <a:cs typeface="ＭＳ Ｐゴシック" charset="0"/>
                  </a:rPr>
                  <a:t>(</a:t>
                </a:r>
                <a:r>
                  <a:rPr lang="en-US" sz="2000" kern="0" dirty="0" err="1">
                    <a:solidFill>
                      <a:srgbClr val="112E67"/>
                    </a:solidFill>
                    <a:latin typeface="Cambria Math" panose="02040503050406030204" pitchFamily="18" charset="0"/>
                    <a:ea typeface="Cambria Math" panose="02040503050406030204" pitchFamily="18" charset="0"/>
                    <a:cs typeface="ＭＳ Ｐゴシック" charset="0"/>
                  </a:rPr>
                  <a:t>C,Ar,Kr</a:t>
                </a:r>
                <a:r>
                  <a:rPr lang="en-US" sz="2000" kern="0" dirty="0">
                    <a:solidFill>
                      <a:srgbClr val="112E67"/>
                    </a:solidFill>
                    <a:latin typeface="Arial" charset="0"/>
                    <a:ea typeface="ＭＳ Ｐゴシック" charset="0"/>
                    <a:cs typeface="ＭＳ Ｐゴシック" charset="0"/>
                  </a:rPr>
                  <a:t>)			      </a:t>
                </a:r>
                <a:r>
                  <a:rPr lang="en-US" sz="2000" i="1" kern="0" dirty="0">
                    <a:solidFill>
                      <a:schemeClr val="tx2">
                        <a:lumMod val="75000"/>
                      </a:schemeClr>
                    </a:solidFill>
                    <a:latin typeface="Arial" charset="0"/>
                    <a:ea typeface="ＭＳ Ｐゴシック" charset="0"/>
                    <a:cs typeface="ＭＳ Ｐゴシック" charset="0"/>
                  </a:rPr>
                  <a:t>Mar. 3 – Apr. 05, </a:t>
                </a:r>
                <a:r>
                  <a:rPr lang="en-US" sz="2000" b="1" i="1" kern="0" dirty="0">
                    <a:solidFill>
                      <a:schemeClr val="tx2">
                        <a:lumMod val="75000"/>
                      </a:schemeClr>
                    </a:solidFill>
                    <a:latin typeface="Arial" charset="0"/>
                    <a:ea typeface="ＭＳ Ｐゴシック" charset="0"/>
                    <a:cs typeface="ＭＳ Ｐゴシック" charset="0"/>
                  </a:rPr>
                  <a:t>2018</a:t>
                </a:r>
              </a:p>
              <a:p>
                <a:pPr>
                  <a:lnSpc>
                    <a:spcPct val="150000"/>
                  </a:lnSpc>
                </a:pPr>
                <a:endParaRPr lang="en-US" sz="2000" b="1" kern="0" dirty="0">
                  <a:solidFill>
                    <a:srgbClr val="000090"/>
                  </a:solidFill>
                  <a:latin typeface="Arial" charset="0"/>
                  <a:ea typeface="ＭＳ Ｐゴシック" charset="0"/>
                  <a:cs typeface="ＭＳ Ｐゴシック" charset="0"/>
                </a:endParaRPr>
              </a:p>
              <a:p>
                <a:pPr>
                  <a:lnSpc>
                    <a:spcPct val="150000"/>
                  </a:lnSpc>
                </a:pPr>
                <a:endParaRPr lang="en-US" sz="2000" b="1" kern="0" dirty="0">
                  <a:solidFill>
                    <a:srgbClr val="000090"/>
                  </a:solidFill>
                  <a:latin typeface="Arial" charset="0"/>
                  <a:ea typeface="ＭＳ Ｐゴシック" charset="0"/>
                  <a:cs typeface="ＭＳ Ｐゴシック" charset="0"/>
                </a:endParaRPr>
              </a:p>
            </p:txBody>
          </p:sp>
        </mc:Choice>
        <mc:Fallback xmlns="">
          <p:sp>
            <p:nvSpPr>
              <p:cNvPr id="14" name="Rectangle 3"/>
              <p:cNvSpPr txBox="1">
                <a:spLocks noRot="1" noChangeAspect="1" noMove="1" noResize="1" noEditPoints="1" noAdjustHandles="1" noChangeArrowheads="1" noChangeShapeType="1" noTextEdit="1"/>
              </p:cNvSpPr>
              <p:nvPr/>
            </p:nvSpPr>
            <p:spPr bwMode="auto">
              <a:xfrm>
                <a:off x="149839" y="1047686"/>
                <a:ext cx="8837511" cy="2264916"/>
              </a:xfrm>
              <a:prstGeom prst="rect">
                <a:avLst/>
              </a:prstGeom>
              <a:blipFill rotWithShape="1">
                <a:blip r:embed="rId3"/>
                <a:stretch>
                  <a:fillRect l="-621" r="-414" b="-67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cxnSp>
        <p:nvCxnSpPr>
          <p:cNvPr id="15" name="Прямая со стрелкой 50"/>
          <p:cNvCxnSpPr/>
          <p:nvPr/>
        </p:nvCxnSpPr>
        <p:spPr>
          <a:xfrm flipV="1">
            <a:off x="-221500" y="6394975"/>
            <a:ext cx="176815" cy="5836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Прямоугольник 15"/>
              <p:cNvSpPr/>
              <p:nvPr/>
            </p:nvSpPr>
            <p:spPr>
              <a:xfrm>
                <a:off x="4716016" y="3717032"/>
                <a:ext cx="4320480" cy="2682273"/>
              </a:xfrm>
              <a:prstGeom prst="rect">
                <a:avLst/>
              </a:prstGeom>
            </p:spPr>
            <p:txBody>
              <a:bodyPr wrap="square">
                <a:spAutoFit/>
              </a:bodyPr>
              <a:lstStyle/>
              <a:p>
                <a:pPr marL="266700" lvl="0" indent="-266700" algn="just">
                  <a:spcBef>
                    <a:spcPts val="800"/>
                  </a:spcBef>
                  <a:spcAft>
                    <a:spcPts val="0"/>
                  </a:spcAft>
                  <a:buClr>
                    <a:srgbClr val="000090"/>
                  </a:buClr>
                  <a:buBlip>
                    <a:blip r:embed="rId4"/>
                  </a:buBlip>
                  <a:defRPr/>
                </a:pPr>
                <a:r>
                  <a:rPr lang="en-US" sz="1400" spc="-1" dirty="0">
                    <a:solidFill>
                      <a:srgbClr val="000000"/>
                    </a:solidFill>
                    <a:uFill>
                      <a:solidFill>
                        <a:srgbClr val="FFFFFF"/>
                      </a:solidFill>
                    </a:uFill>
                    <a:latin typeface="Arial"/>
                  </a:rPr>
                  <a:t>Beams: </a:t>
                </a:r>
                <a:r>
                  <a:rPr lang="en-US" sz="1400" spc="-1" dirty="0" err="1">
                    <a:solidFill>
                      <a:srgbClr val="000000"/>
                    </a:solidFill>
                    <a:uFill>
                      <a:solidFill>
                        <a:srgbClr val="FFFFFF"/>
                      </a:solidFill>
                    </a:uFill>
                    <a:latin typeface="Arial"/>
                  </a:rPr>
                  <a:t>deutron</a:t>
                </a:r>
                <a:r>
                  <a:rPr lang="en-US" sz="1400" spc="-1" dirty="0">
                    <a:solidFill>
                      <a:srgbClr val="000000"/>
                    </a:solidFill>
                    <a:uFill>
                      <a:solidFill>
                        <a:srgbClr val="FFFFFF"/>
                      </a:solidFill>
                    </a:uFill>
                    <a:latin typeface="Arial"/>
                  </a:rPr>
                  <a:t> (4 </a:t>
                </a:r>
                <a:r>
                  <a:rPr lang="en-US" sz="1400" spc="-1" dirty="0" err="1">
                    <a:solidFill>
                      <a:srgbClr val="000000"/>
                    </a:solidFill>
                    <a:uFill>
                      <a:solidFill>
                        <a:srgbClr val="FFFFFF"/>
                      </a:solidFill>
                    </a:uFill>
                    <a:latin typeface="Arial"/>
                  </a:rPr>
                  <a:t>AGeV</a:t>
                </a:r>
                <a:r>
                  <a:rPr lang="en-US" sz="1400" spc="-1" dirty="0">
                    <a:solidFill>
                      <a:srgbClr val="000000"/>
                    </a:solidFill>
                    <a:uFill>
                      <a:solidFill>
                        <a:srgbClr val="FFFFFF"/>
                      </a:solidFill>
                    </a:uFill>
                    <a:latin typeface="Arial"/>
                  </a:rPr>
                  <a:t>), </a:t>
                </a:r>
                <a14:m>
                  <m:oMath xmlns:m="http://schemas.openxmlformats.org/officeDocument/2006/math">
                    <m:sSup>
                      <m:sSupPr>
                        <m:ctrlPr>
                          <a:rPr lang="en-US" sz="1400" b="1" i="1" spc="-1" smtClean="0">
                            <a:solidFill>
                              <a:srgbClr val="000000"/>
                            </a:solidFill>
                            <a:uFill>
                              <a:solidFill>
                                <a:srgbClr val="FFFFFF"/>
                              </a:solidFill>
                            </a:uFill>
                            <a:latin typeface="Cambria Math" panose="02040503050406030204" pitchFamily="18" charset="0"/>
                          </a:rPr>
                        </m:ctrlPr>
                      </m:sSupPr>
                      <m:e>
                        <m:r>
                          <a:rPr lang="en-US" sz="1400" b="1" i="0" spc="-1" smtClean="0">
                            <a:solidFill>
                              <a:srgbClr val="000000"/>
                            </a:solidFill>
                            <a:uFill>
                              <a:solidFill>
                                <a:srgbClr val="FFFFFF"/>
                              </a:solidFill>
                            </a:uFill>
                            <a:latin typeface="Cambria Math"/>
                          </a:rPr>
                          <m:t>𝐂</m:t>
                        </m:r>
                      </m:e>
                      <m:sup>
                        <m:r>
                          <a:rPr lang="en-US" sz="1400" b="1" i="0" spc="-1" smtClean="0">
                            <a:solidFill>
                              <a:srgbClr val="000000"/>
                            </a:solidFill>
                            <a:uFill>
                              <a:solidFill>
                                <a:srgbClr val="FFFFFF"/>
                              </a:solidFill>
                            </a:uFill>
                            <a:latin typeface="Cambria Math"/>
                          </a:rPr>
                          <m:t>𝟏𝟐</m:t>
                        </m:r>
                      </m:sup>
                    </m:sSup>
                  </m:oMath>
                </a14:m>
                <a:r>
                  <a:rPr lang="en-US" sz="1400" spc="-1" dirty="0">
                    <a:solidFill>
                      <a:srgbClr val="000000"/>
                    </a:solidFill>
                    <a:uFill>
                      <a:solidFill>
                        <a:srgbClr val="FFFFFF"/>
                      </a:solidFill>
                    </a:uFill>
                    <a:latin typeface="+mj-lt"/>
                  </a:rPr>
                  <a:t> (3.5</a:t>
                </a:r>
                <a:r>
                  <a:rPr lang="en-US" sz="1400" spc="-1" dirty="0">
                    <a:solidFill>
                      <a:srgbClr val="000000"/>
                    </a:solidFill>
                    <a:uFill>
                      <a:solidFill>
                        <a:srgbClr val="FFFFFF"/>
                      </a:solidFill>
                    </a:uFill>
                    <a:latin typeface="+mj-lt"/>
                    <a:sym typeface="Symbol"/>
                  </a:rPr>
                  <a:t></a:t>
                </a:r>
                <a:r>
                  <a:rPr lang="en-US" sz="1400" spc="-1" dirty="0">
                    <a:solidFill>
                      <a:srgbClr val="000000"/>
                    </a:solidFill>
                    <a:uFill>
                      <a:solidFill>
                        <a:srgbClr val="FFFFFF"/>
                      </a:solidFill>
                    </a:uFill>
                    <a:latin typeface="+mj-lt"/>
                  </a:rPr>
                  <a:t>4.5 </a:t>
                </a:r>
                <a:r>
                  <a:rPr lang="en-US" sz="1400" spc="-1" dirty="0" err="1">
                    <a:solidFill>
                      <a:srgbClr val="000000"/>
                    </a:solidFill>
                    <a:uFill>
                      <a:solidFill>
                        <a:srgbClr val="FFFFFF"/>
                      </a:solidFill>
                    </a:uFill>
                    <a:latin typeface="+mj-lt"/>
                  </a:rPr>
                  <a:t>AGeV</a:t>
                </a:r>
                <a:r>
                  <a:rPr lang="en-US" sz="1400" spc="-1" dirty="0">
                    <a:solidFill>
                      <a:srgbClr val="000000"/>
                    </a:solidFill>
                    <a:uFill>
                      <a:solidFill>
                        <a:srgbClr val="FFFFFF"/>
                      </a:solidFill>
                    </a:uFill>
                    <a:latin typeface="+mj-lt"/>
                  </a:rPr>
                  <a:t>), </a:t>
                </a:r>
                <a:r>
                  <a:rPr lang="en-US" sz="1400" spc="-1" dirty="0" err="1">
                    <a:solidFill>
                      <a:srgbClr val="000000"/>
                    </a:solidFill>
                    <a:uFill>
                      <a:solidFill>
                        <a:srgbClr val="FFFFFF"/>
                      </a:solidFill>
                    </a:uFill>
                    <a:latin typeface="+mj-lt"/>
                  </a:rPr>
                  <a:t>Ar</a:t>
                </a:r>
                <a:r>
                  <a:rPr lang="en-US" sz="1400" spc="-1" dirty="0">
                    <a:solidFill>
                      <a:srgbClr val="000000"/>
                    </a:solidFill>
                    <a:uFill>
                      <a:solidFill>
                        <a:srgbClr val="FFFFFF"/>
                      </a:solidFill>
                    </a:uFill>
                    <a:latin typeface="+mj-lt"/>
                  </a:rPr>
                  <a:t> (3.2 </a:t>
                </a:r>
                <a:r>
                  <a:rPr lang="en-US" sz="1400" spc="-1" dirty="0" err="1">
                    <a:solidFill>
                      <a:srgbClr val="000000"/>
                    </a:solidFill>
                    <a:uFill>
                      <a:solidFill>
                        <a:srgbClr val="FFFFFF"/>
                      </a:solidFill>
                    </a:uFill>
                    <a:latin typeface="+mj-lt"/>
                  </a:rPr>
                  <a:t>AGeV</a:t>
                </a:r>
                <a:r>
                  <a:rPr lang="en-US" sz="1400" spc="-1" dirty="0">
                    <a:solidFill>
                      <a:srgbClr val="000000"/>
                    </a:solidFill>
                    <a:uFill>
                      <a:solidFill>
                        <a:srgbClr val="FFFFFF"/>
                      </a:solidFill>
                    </a:uFill>
                    <a:latin typeface="+mj-lt"/>
                  </a:rPr>
                  <a:t>), Kr (2.4, 3.0 </a:t>
                </a:r>
                <a:r>
                  <a:rPr lang="en-US" sz="1400" spc="-1" dirty="0" err="1">
                    <a:solidFill>
                      <a:srgbClr val="000000"/>
                    </a:solidFill>
                    <a:uFill>
                      <a:solidFill>
                        <a:srgbClr val="FFFFFF"/>
                      </a:solidFill>
                    </a:uFill>
                    <a:latin typeface="+mj-lt"/>
                  </a:rPr>
                  <a:t>AGeV</a:t>
                </a:r>
                <a:r>
                  <a:rPr lang="en-US" sz="1400" spc="-1" dirty="0">
                    <a:solidFill>
                      <a:srgbClr val="000000"/>
                    </a:solidFill>
                    <a:uFill>
                      <a:solidFill>
                        <a:srgbClr val="FFFFFF"/>
                      </a:solidFill>
                    </a:uFill>
                    <a:latin typeface="+mj-lt"/>
                  </a:rPr>
                  <a:t>)</a:t>
                </a:r>
                <a:endParaRPr lang="en-US" sz="1400" spc="-1" dirty="0">
                  <a:solidFill>
                    <a:srgbClr val="000000"/>
                  </a:solidFill>
                  <a:uFill>
                    <a:solidFill>
                      <a:srgbClr val="FFFFFF"/>
                    </a:solidFill>
                  </a:uFill>
                  <a:latin typeface="Arial"/>
                </a:endParaRPr>
              </a:p>
              <a:p>
                <a:pPr lvl="0" indent="263525" algn="just">
                  <a:spcBef>
                    <a:spcPts val="0"/>
                  </a:spcBef>
                  <a:spcAft>
                    <a:spcPts val="0"/>
                  </a:spcAft>
                  <a:buClr>
                    <a:srgbClr val="000090"/>
                  </a:buClr>
                  <a:defRPr/>
                </a:pPr>
                <a:r>
                  <a:rPr lang="en-US" sz="1400" spc="-1" dirty="0">
                    <a:solidFill>
                      <a:srgbClr val="000000"/>
                    </a:solidFill>
                    <a:uFill>
                      <a:solidFill>
                        <a:srgbClr val="FFFFFF"/>
                      </a:solidFill>
                    </a:uFill>
                    <a:latin typeface="Arial"/>
                  </a:rPr>
                  <a:t>Targets: C, Cu, </a:t>
                </a:r>
                <a:r>
                  <a:rPr lang="en-US" sz="1400" spc="-1" dirty="0" err="1">
                    <a:solidFill>
                      <a:srgbClr val="000000"/>
                    </a:solidFill>
                    <a:uFill>
                      <a:solidFill>
                        <a:srgbClr val="FFFFFF"/>
                      </a:solidFill>
                    </a:uFill>
                    <a:latin typeface="Arial"/>
                  </a:rPr>
                  <a:t>Pb</a:t>
                </a:r>
                <a:r>
                  <a:rPr lang="en-US" sz="1400" spc="-1" dirty="0">
                    <a:solidFill>
                      <a:srgbClr val="000000"/>
                    </a:solidFill>
                    <a:uFill>
                      <a:solidFill>
                        <a:srgbClr val="FFFFFF"/>
                      </a:solidFill>
                    </a:uFill>
                    <a:latin typeface="Arial"/>
                  </a:rPr>
                  <a:t>, Al, Sn, </a:t>
                </a:r>
                <a14:m>
                  <m:oMath xmlns:m="http://schemas.openxmlformats.org/officeDocument/2006/math">
                    <m:sSub>
                      <m:sSubPr>
                        <m:ctrlPr>
                          <a:rPr lang="en-US" sz="1500" b="0" i="1" spc="-1" smtClean="0">
                            <a:solidFill>
                              <a:srgbClr val="000000"/>
                            </a:solidFill>
                            <a:uFill>
                              <a:solidFill>
                                <a:srgbClr val="FFFFFF"/>
                              </a:solidFill>
                            </a:uFill>
                            <a:latin typeface="Cambria Math" panose="02040503050406030204" pitchFamily="18" charset="0"/>
                          </a:rPr>
                        </m:ctrlPr>
                      </m:sSubPr>
                      <m:e>
                        <m:r>
                          <m:rPr>
                            <m:sty m:val="p"/>
                          </m:rPr>
                          <a:rPr lang="en-US" sz="1500" b="0" i="0" spc="-1" smtClean="0">
                            <a:solidFill>
                              <a:srgbClr val="000000"/>
                            </a:solidFill>
                            <a:uFill>
                              <a:solidFill>
                                <a:srgbClr val="FFFFFF"/>
                              </a:solidFill>
                            </a:uFill>
                            <a:latin typeface="Cambria Math" panose="02040503050406030204" pitchFamily="18" charset="0"/>
                          </a:rPr>
                          <m:t>C</m:t>
                        </m:r>
                      </m:e>
                      <m:sub>
                        <m:r>
                          <a:rPr lang="en-US" sz="1500" b="0" i="0" spc="-1" smtClean="0">
                            <a:solidFill>
                              <a:srgbClr val="000000"/>
                            </a:solidFill>
                            <a:uFill>
                              <a:solidFill>
                                <a:srgbClr val="FFFFFF"/>
                              </a:solidFill>
                            </a:uFill>
                            <a:latin typeface="Cambria Math" panose="02040503050406030204" pitchFamily="18" charset="0"/>
                          </a:rPr>
                          <m:t>2</m:t>
                        </m:r>
                      </m:sub>
                    </m:sSub>
                    <m:sSub>
                      <m:sSubPr>
                        <m:ctrlPr>
                          <a:rPr lang="en-US" sz="1500" b="0" i="1" spc="-1" smtClean="0">
                            <a:solidFill>
                              <a:srgbClr val="000000"/>
                            </a:solidFill>
                            <a:uFill>
                              <a:solidFill>
                                <a:srgbClr val="FFFFFF"/>
                              </a:solidFill>
                            </a:uFill>
                            <a:latin typeface="Cambria Math" panose="02040503050406030204" pitchFamily="18" charset="0"/>
                          </a:rPr>
                        </m:ctrlPr>
                      </m:sSubPr>
                      <m:e>
                        <m:r>
                          <m:rPr>
                            <m:sty m:val="p"/>
                          </m:rPr>
                          <a:rPr lang="en-US" sz="1500" b="0" i="0" spc="-1" smtClean="0">
                            <a:solidFill>
                              <a:srgbClr val="000000"/>
                            </a:solidFill>
                            <a:uFill>
                              <a:solidFill>
                                <a:srgbClr val="FFFFFF"/>
                              </a:solidFill>
                            </a:uFill>
                            <a:latin typeface="Cambria Math" panose="02040503050406030204" pitchFamily="18" charset="0"/>
                          </a:rPr>
                          <m:t>H</m:t>
                        </m:r>
                      </m:e>
                      <m:sub>
                        <m:r>
                          <a:rPr lang="en-US" sz="1500" b="0" i="0" spc="-1" smtClean="0">
                            <a:solidFill>
                              <a:srgbClr val="000000"/>
                            </a:solidFill>
                            <a:uFill>
                              <a:solidFill>
                                <a:srgbClr val="FFFFFF"/>
                              </a:solidFill>
                            </a:uFill>
                            <a:latin typeface="Cambria Math" panose="02040503050406030204" pitchFamily="18" charset="0"/>
                          </a:rPr>
                          <m:t>4</m:t>
                        </m:r>
                      </m:sub>
                    </m:sSub>
                  </m:oMath>
                </a14:m>
                <a:r>
                  <a:rPr lang="en-US" sz="1400" spc="-1" dirty="0">
                    <a:solidFill>
                      <a:srgbClr val="000000"/>
                    </a:solidFill>
                    <a:uFill>
                      <a:solidFill>
                        <a:srgbClr val="FFFFFF"/>
                      </a:solidFill>
                    </a:uFill>
                    <a:latin typeface="Arial"/>
                  </a:rPr>
                  <a:t>,</a:t>
                </a:r>
                <a:r>
                  <a:rPr lang="en-US" sz="1400" spc="-1" dirty="0">
                    <a:solidFill>
                      <a:srgbClr val="000000"/>
                    </a:solidFill>
                    <a:uFill>
                      <a:solidFill>
                        <a:srgbClr val="FFFFFF"/>
                      </a:solidFill>
                    </a:uFill>
                  </a:rPr>
                  <a:t> </a:t>
                </a:r>
                <a14:m>
                  <m:oMath xmlns:m="http://schemas.openxmlformats.org/officeDocument/2006/math">
                    <m:sSub>
                      <m:sSubPr>
                        <m:ctrlPr>
                          <a:rPr lang="en-US" sz="1400" i="1" spc="-1">
                            <a:solidFill>
                              <a:srgbClr val="000000"/>
                            </a:solidFill>
                            <a:uFill>
                              <a:solidFill>
                                <a:srgbClr val="FFFFFF"/>
                              </a:solidFill>
                            </a:uFill>
                            <a:latin typeface="Cambria Math" panose="02040503050406030204" pitchFamily="18" charset="0"/>
                          </a:rPr>
                        </m:ctrlPr>
                      </m:sSubPr>
                      <m:e>
                        <m:r>
                          <m:rPr>
                            <m:sty m:val="p"/>
                          </m:rPr>
                          <a:rPr lang="en-US" sz="1400" spc="-1">
                            <a:solidFill>
                              <a:srgbClr val="000000"/>
                            </a:solidFill>
                            <a:uFill>
                              <a:solidFill>
                                <a:srgbClr val="FFFFFF"/>
                              </a:solidFill>
                            </a:uFill>
                            <a:latin typeface="Cambria Math" panose="02040503050406030204" pitchFamily="18" charset="0"/>
                          </a:rPr>
                          <m:t>H</m:t>
                        </m:r>
                      </m:e>
                      <m:sub>
                        <m:r>
                          <a:rPr lang="en-US" sz="1400" b="0" i="0" spc="-1" smtClean="0">
                            <a:solidFill>
                              <a:srgbClr val="000000"/>
                            </a:solidFill>
                            <a:uFill>
                              <a:solidFill>
                                <a:srgbClr val="FFFFFF"/>
                              </a:solidFill>
                            </a:uFill>
                            <a:latin typeface="Cambria Math" panose="02040503050406030204" pitchFamily="18" charset="0"/>
                          </a:rPr>
                          <m:t>2</m:t>
                        </m:r>
                      </m:sub>
                    </m:sSub>
                  </m:oMath>
                </a14:m>
                <a:r>
                  <a:rPr lang="en-US" sz="1400" spc="-1" dirty="0">
                    <a:solidFill>
                      <a:srgbClr val="000000"/>
                    </a:solidFill>
                    <a:uFill>
                      <a:solidFill>
                        <a:srgbClr val="FFFFFF"/>
                      </a:solidFill>
                    </a:uFill>
                    <a:latin typeface="Arial"/>
                  </a:rPr>
                  <a:t> or empty</a:t>
                </a:r>
              </a:p>
              <a:p>
                <a:pPr marL="266700" lvl="0" indent="-266700" algn="just">
                  <a:spcBef>
                    <a:spcPts val="400"/>
                  </a:spcBef>
                  <a:spcAft>
                    <a:spcPts val="0"/>
                  </a:spcAft>
                  <a:buClr>
                    <a:srgbClr val="000090"/>
                  </a:buClr>
                  <a:buBlip>
                    <a:blip r:embed="rId4"/>
                  </a:buBlip>
                  <a:defRPr/>
                </a:pPr>
                <a:r>
                  <a:rPr lang="en-US" sz="1400" spc="-1" dirty="0">
                    <a:solidFill>
                      <a:srgbClr val="000000"/>
                    </a:solidFill>
                    <a:uFill>
                      <a:solidFill>
                        <a:srgbClr val="FFFFFF"/>
                      </a:solidFill>
                    </a:uFill>
                    <a:latin typeface="Arial"/>
                  </a:rPr>
                  <a:t>Trace beams, measure beam profile and time structure</a:t>
                </a:r>
              </a:p>
              <a:p>
                <a:pPr marL="266700" indent="-266700" algn="just">
                  <a:spcBef>
                    <a:spcPts val="400"/>
                  </a:spcBef>
                  <a:spcAft>
                    <a:spcPts val="0"/>
                  </a:spcAft>
                  <a:buClr>
                    <a:srgbClr val="000090"/>
                  </a:buClr>
                  <a:buBlip>
                    <a:blip r:embed="rId4"/>
                  </a:buBlip>
                  <a:defRPr/>
                </a:pPr>
                <a:r>
                  <a:rPr lang="en-US" sz="1400" spc="-1" dirty="0">
                    <a:solidFill>
                      <a:srgbClr val="000000"/>
                    </a:solidFill>
                    <a:uFill>
                      <a:solidFill>
                        <a:srgbClr val="FFFFFF"/>
                      </a:solidFill>
                    </a:uFill>
                    <a:latin typeface="Arial"/>
                  </a:rPr>
                  <a:t>Test integrated DAQ, </a:t>
                </a:r>
                <a14:m>
                  <m:oMath xmlns:m="http://schemas.openxmlformats.org/officeDocument/2006/math">
                    <m:sSub>
                      <m:sSubPr>
                        <m:ctrlPr>
                          <a:rPr lang="en-US" sz="1400" i="1" spc="-1">
                            <a:solidFill>
                              <a:srgbClr val="000000"/>
                            </a:solidFill>
                            <a:uFill>
                              <a:solidFill>
                                <a:srgbClr val="FFFFFF"/>
                              </a:solidFill>
                            </a:uFill>
                            <a:latin typeface="Cambria Math" panose="02040503050406030204" pitchFamily="18" charset="0"/>
                          </a:rPr>
                        </m:ctrlPr>
                      </m:sSubPr>
                      <m:e>
                        <m:r>
                          <m:rPr>
                            <m:sty m:val="p"/>
                          </m:rPr>
                          <a:rPr lang="en-US" sz="1400" spc="-1">
                            <a:solidFill>
                              <a:srgbClr val="000000"/>
                            </a:solidFill>
                            <a:uFill>
                              <a:solidFill>
                                <a:srgbClr val="FFFFFF"/>
                              </a:solidFill>
                            </a:uFill>
                            <a:latin typeface="Cambria Math" panose="02040503050406030204" pitchFamily="18" charset="0"/>
                          </a:rPr>
                          <m:t>T</m:t>
                        </m:r>
                      </m:e>
                      <m:sub>
                        <m:r>
                          <a:rPr lang="en-US" sz="1400" spc="-1">
                            <a:solidFill>
                              <a:srgbClr val="000000"/>
                            </a:solidFill>
                            <a:uFill>
                              <a:solidFill>
                                <a:srgbClr val="FFFFFF"/>
                              </a:solidFill>
                            </a:uFill>
                            <a:latin typeface="Cambria Math" panose="02040503050406030204" pitchFamily="18" charset="0"/>
                          </a:rPr>
                          <m:t>0</m:t>
                        </m:r>
                      </m:sub>
                    </m:sSub>
                  </m:oMath>
                </a14:m>
                <a:r>
                  <a:rPr lang="en-US" sz="1400" spc="-1" dirty="0">
                    <a:solidFill>
                      <a:srgbClr val="000000"/>
                    </a:solidFill>
                    <a:uFill>
                      <a:solidFill>
                        <a:srgbClr val="FFFFFF"/>
                      </a:solidFill>
                    </a:uFill>
                    <a:latin typeface="Arial"/>
                  </a:rPr>
                  <a:t> and Trigger system</a:t>
                </a:r>
              </a:p>
              <a:p>
                <a:pPr marL="266700" lvl="0" indent="-266700" algn="just">
                  <a:spcBef>
                    <a:spcPts val="400"/>
                  </a:spcBef>
                  <a:spcAft>
                    <a:spcPts val="0"/>
                  </a:spcAft>
                  <a:buClr>
                    <a:srgbClr val="000090"/>
                  </a:buClr>
                  <a:buBlip>
                    <a:blip r:embed="rId4"/>
                  </a:buBlip>
                  <a:defRPr/>
                </a:pPr>
                <a:r>
                  <a:rPr lang="en-US" sz="1400" spc="-1" dirty="0">
                    <a:solidFill>
                      <a:srgbClr val="000000"/>
                    </a:solidFill>
                    <a:uFill>
                      <a:solidFill>
                        <a:srgbClr val="FFFFFF"/>
                      </a:solidFill>
                    </a:uFill>
                    <a:latin typeface="Arial"/>
                  </a:rPr>
                  <a:t>Detectors: MWPC, Si, GEM, ToF-400, DCH-1, DCH-2, ToF-700, ZDC, ECAL, LAND</a:t>
                </a:r>
              </a:p>
              <a:p>
                <a:pPr marL="266700" lvl="0" indent="-266700" algn="just">
                  <a:spcBef>
                    <a:spcPts val="400"/>
                  </a:spcBef>
                  <a:spcAft>
                    <a:spcPts val="0"/>
                  </a:spcAft>
                  <a:buClr>
                    <a:srgbClr val="000090"/>
                  </a:buClr>
                  <a:buBlip>
                    <a:blip r:embed="rId4"/>
                  </a:buBlip>
                  <a:defRPr/>
                </a:pPr>
                <a:r>
                  <a:rPr lang="en-US" sz="1400" spc="-1" dirty="0">
                    <a:solidFill>
                      <a:srgbClr val="000000"/>
                    </a:solidFill>
                    <a:uFill>
                      <a:solidFill>
                        <a:srgbClr val="FFFFFF"/>
                      </a:solidFill>
                    </a:uFill>
                    <a:latin typeface="Arial"/>
                  </a:rPr>
                  <a:t>Detect min bias beam-target interactions to reconstruct hyperons, identify charged particles and nucleus fragments</a:t>
                </a:r>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4716016" y="3717032"/>
                <a:ext cx="4320480" cy="2682273"/>
              </a:xfrm>
              <a:prstGeom prst="rect">
                <a:avLst/>
              </a:prstGeom>
              <a:blipFill>
                <a:blip r:embed="rId5"/>
                <a:stretch>
                  <a:fillRect t="-455" r="-565" b="-1364"/>
                </a:stretch>
              </a:blipFill>
            </p:spPr>
            <p:txBody>
              <a:bodyPr/>
              <a:lstStyle/>
              <a:p>
                <a:r>
                  <a:rPr lang="ru-RU">
                    <a:noFill/>
                  </a:rPr>
                  <a:t> </a:t>
                </a:r>
              </a:p>
            </p:txBody>
          </p:sp>
        </mc:Fallback>
      </mc:AlternateContent>
      <p:sp>
        <p:nvSpPr>
          <p:cNvPr id="18" name="Rectangle 3"/>
          <p:cNvSpPr txBox="1">
            <a:spLocks noChangeArrowheads="1"/>
          </p:cNvSpPr>
          <p:nvPr/>
        </p:nvSpPr>
        <p:spPr bwMode="auto">
          <a:xfrm>
            <a:off x="3635896" y="1707687"/>
            <a:ext cx="1980220" cy="59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spcBef>
                <a:spcPts val="0"/>
              </a:spcBef>
              <a:buNone/>
            </a:pPr>
            <a:r>
              <a:rPr lang="en-US" sz="2000" b="1" i="1" kern="0" dirty="0">
                <a:solidFill>
                  <a:srgbClr val="000090"/>
                </a:solidFill>
                <a:latin typeface="Arial" charset="0"/>
                <a:ea typeface="ＭＳ Ｐゴシック" charset="0"/>
                <a:cs typeface="ＭＳ Ｐゴシック" charset="0"/>
              </a:rPr>
              <a:t>Technical</a:t>
            </a:r>
          </a:p>
          <a:p>
            <a:pPr marL="0" indent="0" algn="ctr">
              <a:spcBef>
                <a:spcPts val="0"/>
              </a:spcBef>
              <a:buNone/>
            </a:pPr>
            <a:r>
              <a:rPr lang="en-US" sz="1300" b="1" i="1" kern="0" dirty="0">
                <a:solidFill>
                  <a:srgbClr val="000090"/>
                </a:solidFill>
                <a:latin typeface="Arial" charset="0"/>
                <a:ea typeface="ＭＳ Ｐゴシック" charset="0"/>
                <a:cs typeface="ＭＳ Ｐゴシック" charset="0"/>
              </a:rPr>
              <a:t>interaction rate: 5 KHz</a:t>
            </a:r>
            <a:endParaRPr lang="en-US" sz="1300" b="1" kern="0" dirty="0">
              <a:solidFill>
                <a:srgbClr val="000090"/>
              </a:solidFill>
              <a:latin typeface="Arial" charset="0"/>
              <a:ea typeface="ＭＳ Ｐゴシック" charset="0"/>
              <a:cs typeface="ＭＳ Ｐゴシック" charset="0"/>
            </a:endParaRPr>
          </a:p>
        </p:txBody>
      </p:sp>
      <p:pic>
        <p:nvPicPr>
          <p:cNvPr id="19" name="Picture 2" descr="ÐÐ°ÑÑÐ¸Ð½ÐºÐ¸ Ð¿Ð¾ Ð·Ð°Ð¿ÑÐ¾ÑÑ BM@N detector run"/>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3503" r="2170"/>
          <a:stretch/>
        </p:blipFill>
        <p:spPr bwMode="auto">
          <a:xfrm>
            <a:off x="107504" y="3544685"/>
            <a:ext cx="4574970" cy="288172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a:off x="3347864" y="2852936"/>
            <a:ext cx="2603154" cy="59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spcBef>
                <a:spcPts val="0"/>
              </a:spcBef>
              <a:buNone/>
            </a:pPr>
            <a:r>
              <a:rPr lang="en-US" sz="1900" b="1" i="1" kern="0" dirty="0">
                <a:solidFill>
                  <a:srgbClr val="112E67"/>
                </a:solidFill>
                <a:latin typeface="Arial" charset="0"/>
                <a:ea typeface="ＭＳ Ｐゴシック" charset="0"/>
                <a:cs typeface="ＭＳ Ｐゴシック" charset="0"/>
              </a:rPr>
              <a:t>Technical </a:t>
            </a:r>
            <a:r>
              <a:rPr lang="en-US" sz="1900" b="1" kern="0" dirty="0">
                <a:solidFill>
                  <a:srgbClr val="112E67"/>
                </a:solidFill>
                <a:latin typeface="Arial" charset="0"/>
                <a:ea typeface="ＭＳ Ｐゴシック" charset="0"/>
                <a:cs typeface="ＭＳ Ｐゴシック" charset="0"/>
              </a:rPr>
              <a:t>+ </a:t>
            </a:r>
            <a:r>
              <a:rPr lang="en-US" sz="1900" b="1" i="1" kern="0" dirty="0">
                <a:solidFill>
                  <a:schemeClr val="tx2">
                    <a:lumMod val="75000"/>
                  </a:schemeClr>
                </a:solidFill>
                <a:latin typeface="Arial" charset="0"/>
                <a:ea typeface="ＭＳ Ｐゴシック" charset="0"/>
                <a:cs typeface="ＭＳ Ｐゴシック" charset="0"/>
              </a:rPr>
              <a:t>Physics</a:t>
            </a:r>
          </a:p>
          <a:p>
            <a:pPr marL="0" indent="0" algn="ctr">
              <a:spcBef>
                <a:spcPts val="0"/>
              </a:spcBef>
              <a:buNone/>
            </a:pPr>
            <a:r>
              <a:rPr lang="en-US" sz="1300" b="1" i="1" kern="0" dirty="0">
                <a:solidFill>
                  <a:schemeClr val="tx2">
                    <a:lumMod val="75000"/>
                  </a:schemeClr>
                </a:solidFill>
                <a:latin typeface="Arial" charset="0"/>
                <a:ea typeface="ＭＳ Ｐゴシック" charset="0"/>
                <a:cs typeface="ＭＳ Ｐゴシック" charset="0"/>
              </a:rPr>
              <a:t>interaction rate: 10 KHz</a:t>
            </a:r>
            <a:endParaRPr lang="en-US" sz="1300" b="1" i="1" kern="0" dirty="0">
              <a:solidFill>
                <a:srgbClr val="000090"/>
              </a:solidFill>
              <a:latin typeface="Arial" charset="0"/>
              <a:ea typeface="ＭＳ Ｐゴシック" charset="0"/>
              <a:cs typeface="ＭＳ Ｐゴシック" charset="0"/>
            </a:endParaRPr>
          </a:p>
        </p:txBody>
      </p:sp>
      <p:sp>
        <p:nvSpPr>
          <p:cNvPr id="13"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Tree>
    <p:extLst>
      <p:ext uri="{BB962C8B-B14F-4D97-AF65-F5344CB8AC3E}">
        <p14:creationId xmlns:p14="http://schemas.microsoft.com/office/powerpoint/2010/main" val="376314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bwMode="white">
          <a:xfrm>
            <a:off x="0" y="422952"/>
            <a:ext cx="91440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pPr eaLnBrk="1" hangingPunct="1"/>
            <a:r>
              <a:rPr lang="en-US" sz="3000" kern="0" dirty="0">
                <a:effectLst>
                  <a:outerShdw blurRad="38100" dist="38100" dir="2700000" algn="tl">
                    <a:srgbClr val="000000">
                      <a:alpha val="43137"/>
                    </a:srgbClr>
                  </a:outerShdw>
                </a:effectLst>
                <a:cs typeface="Arial" panose="020B0604020202020204" pitchFamily="34" charset="0"/>
              </a:rPr>
              <a:t>Paper version of the logbook</a:t>
            </a:r>
            <a:endParaRPr lang="ru-RU" sz="3000" kern="0" dirty="0">
              <a:effectLst>
                <a:outerShdw blurRad="38100" dist="38100" dir="2700000" algn="tl">
                  <a:srgbClr val="000000">
                    <a:alpha val="43137"/>
                  </a:srgbClr>
                </a:outerShdw>
              </a:effectLst>
              <a:cs typeface="Arial" panose="020B0604020202020204" pitchFamily="34" charset="0"/>
            </a:endParaRPr>
          </a:p>
        </p:txBody>
      </p:sp>
      <p:sp>
        <p:nvSpPr>
          <p:cNvPr id="9" name="Прямоугольник 8"/>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
        <p:nvSpPr>
          <p:cNvPr id="12"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5</a:t>
            </a:fld>
            <a:endParaRPr lang="en-US" sz="1200" dirty="0">
              <a:solidFill>
                <a:schemeClr val="bg2">
                  <a:lumMod val="75000"/>
                </a:schemeClr>
              </a:solidFill>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r="460" b="2491"/>
          <a:stretch/>
        </p:blipFill>
        <p:spPr>
          <a:xfrm>
            <a:off x="648072" y="1042022"/>
            <a:ext cx="7812360" cy="5411314"/>
          </a:xfrm>
          <a:prstGeom prst="rect">
            <a:avLst/>
          </a:prstGeom>
        </p:spPr>
      </p:pic>
    </p:spTree>
    <p:extLst>
      <p:ext uri="{BB962C8B-B14F-4D97-AF65-F5344CB8AC3E}">
        <p14:creationId xmlns:p14="http://schemas.microsoft.com/office/powerpoint/2010/main" val="312625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37865"/>
            <a:ext cx="8352928" cy="5419989"/>
          </a:xfrm>
          <a:prstGeom prst="rect">
            <a:avLst/>
          </a:prstGeom>
        </p:spPr>
      </p:pic>
      <p:sp>
        <p:nvSpPr>
          <p:cNvPr id="8" name="Заголовок 1"/>
          <p:cNvSpPr txBox="1">
            <a:spLocks/>
          </p:cNvSpPr>
          <p:nvPr/>
        </p:nvSpPr>
        <p:spPr bwMode="white">
          <a:xfrm>
            <a:off x="0" y="422952"/>
            <a:ext cx="91440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pPr eaLnBrk="1" hangingPunct="1"/>
            <a:r>
              <a:rPr lang="en-US" sz="3000" kern="0" dirty="0">
                <a:effectLst>
                  <a:outerShdw blurRad="38100" dist="38100" dir="2700000" algn="tl">
                    <a:srgbClr val="000000">
                      <a:alpha val="43137"/>
                    </a:srgbClr>
                  </a:outerShdw>
                </a:effectLst>
                <a:cs typeface="Arial" panose="020B0604020202020204" pitchFamily="34" charset="0"/>
              </a:rPr>
              <a:t>1</a:t>
            </a:r>
            <a:r>
              <a:rPr lang="en-US" sz="3000" kern="0" baseline="30000" dirty="0">
                <a:effectLst>
                  <a:outerShdw blurRad="38100" dist="38100" dir="2700000" algn="tl">
                    <a:srgbClr val="000000">
                      <a:alpha val="43137"/>
                    </a:srgbClr>
                  </a:outerShdw>
                </a:effectLst>
                <a:cs typeface="Arial" panose="020B0604020202020204" pitchFamily="34" charset="0"/>
              </a:rPr>
              <a:t>st</a:t>
            </a:r>
            <a:r>
              <a:rPr lang="en-US" sz="3000" kern="0" dirty="0">
                <a:effectLst>
                  <a:outerShdw blurRad="38100" dist="38100" dir="2700000" algn="tl">
                    <a:srgbClr val="000000">
                      <a:alpha val="43137"/>
                    </a:srgbClr>
                  </a:outerShdw>
                </a:effectLst>
                <a:cs typeface="Arial" panose="020B0604020202020204" pitchFamily="34" charset="0"/>
              </a:rPr>
              <a:t> version of the electronic logbook: Web-table</a:t>
            </a:r>
            <a:endParaRPr lang="ru-RU" sz="3000" kern="0" dirty="0">
              <a:effectLst>
                <a:outerShdw blurRad="38100" dist="38100" dir="2700000" algn="tl">
                  <a:srgbClr val="000000">
                    <a:alpha val="43137"/>
                  </a:srgbClr>
                </a:outerShdw>
              </a:effectLst>
              <a:cs typeface="Arial" panose="020B0604020202020204" pitchFamily="34" charset="0"/>
            </a:endParaRPr>
          </a:p>
        </p:txBody>
      </p:sp>
      <p:sp>
        <p:nvSpPr>
          <p:cNvPr id="9" name="Прямоугольник 8"/>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
        <p:nvSpPr>
          <p:cNvPr id="12"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6</a:t>
            </a:fld>
            <a:endParaRPr lang="en-US" sz="1200" dirty="0">
              <a:solidFill>
                <a:schemeClr val="bg2">
                  <a:lumMod val="75000"/>
                </a:schemeClr>
              </a:solidFill>
            </a:endParaRPr>
          </a:p>
        </p:txBody>
      </p:sp>
      <p:sp>
        <p:nvSpPr>
          <p:cNvPr id="14" name="Нижний колонтитул 2"/>
          <p:cNvSpPr txBox="1">
            <a:spLocks/>
          </p:cNvSpPr>
          <p:nvPr/>
        </p:nvSpPr>
        <p:spPr bwMode="auto">
          <a:xfrm>
            <a:off x="2987824" y="6524625"/>
            <a:ext cx="3464024"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969696">
                    <a:lumMod val="75000"/>
                  </a:srgbClr>
                </a:solidFill>
              </a:rPr>
              <a:t>Ivan </a:t>
            </a:r>
            <a:r>
              <a:rPr kumimoji="0" lang="en-US" sz="1200" b="0" i="0" u="none" strike="noStrike" kern="1200" cap="none" spc="0" normalizeH="0" baseline="0" noProof="0" dirty="0">
                <a:ln>
                  <a:noFill/>
                </a:ln>
                <a:solidFill>
                  <a:srgbClr val="969696">
                    <a:lumMod val="75000"/>
                  </a:srgbClr>
                </a:solidFill>
                <a:effectLst/>
                <a:uLnTx/>
                <a:uFillTx/>
                <a:latin typeface="Arial" charset="0"/>
                <a:ea typeface="+mn-ea"/>
                <a:cs typeface="+mn-cs"/>
              </a:rPr>
              <a:t>Slepov @ LHEP/JINR</a:t>
            </a:r>
          </a:p>
        </p:txBody>
      </p:sp>
    </p:spTree>
    <p:extLst>
      <p:ext uri="{BB962C8B-B14F-4D97-AF65-F5344CB8AC3E}">
        <p14:creationId xmlns:p14="http://schemas.microsoft.com/office/powerpoint/2010/main" val="351168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298806"/>
            <a:ext cx="2502035" cy="2154530"/>
          </a:xfrm>
          <a:prstGeom prst="rect">
            <a:avLst/>
          </a:prstGeom>
        </p:spPr>
      </p:pic>
      <p:sp>
        <p:nvSpPr>
          <p:cNvPr id="10" name="Объект 2">
            <a:extLst>
              <a:ext uri="{FF2B5EF4-FFF2-40B4-BE49-F238E27FC236}">
                <a16:creationId xmlns:a16="http://schemas.microsoft.com/office/drawing/2014/main" id="{8CE818E4-9F88-49E0-92E1-ED601A625A3F}"/>
              </a:ext>
            </a:extLst>
          </p:cNvPr>
          <p:cNvSpPr txBox="1">
            <a:spLocks/>
          </p:cNvSpPr>
          <p:nvPr/>
        </p:nvSpPr>
        <p:spPr bwMode="auto">
          <a:xfrm>
            <a:off x="827584" y="5085184"/>
            <a:ext cx="576064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eaLnBrk="1" hangingPunct="1">
              <a:lnSpc>
                <a:spcPct val="114000"/>
              </a:lnSpc>
              <a:spcBef>
                <a:spcPts val="0"/>
              </a:spcBef>
              <a:buClr>
                <a:srgbClr val="26728A"/>
              </a:buClr>
              <a:buNone/>
              <a:defRPr/>
            </a:pPr>
            <a:r>
              <a:rPr lang="en-US" sz="2400" kern="0" dirty="0">
                <a:solidFill>
                  <a:srgbClr val="000000"/>
                </a:solidFill>
                <a:latin typeface="Calibri" panose="020F0502020204030204" pitchFamily="34" charset="0"/>
                <a:cs typeface="Calibri" panose="020F0502020204030204" pitchFamily="34" charset="0"/>
              </a:rPr>
              <a:t>a</a:t>
            </a:r>
            <a:r>
              <a:rPr kumimoji="0" lang="en-US"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database</a:t>
            </a:r>
            <a:r>
              <a:rPr kumimoji="0" lang="en-US" sz="240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rPr>
              <a:t> </a:t>
            </a:r>
            <a:r>
              <a:rPr lang="en-US" sz="2400" kern="0" dirty="0">
                <a:solidFill>
                  <a:srgbClr val="000000"/>
                </a:solidFill>
                <a:latin typeface="Calibri" panose="020F0502020204030204" pitchFamily="34" charset="0"/>
                <a:cs typeface="Calibri" panose="020F0502020204030204" pitchFamily="34" charset="0"/>
              </a:rPr>
              <a:t>and stricter rules had been</a:t>
            </a:r>
            <a:r>
              <a:rPr kumimoji="0" lang="en-US" sz="240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rPr>
              <a:t> necessary</a:t>
            </a:r>
            <a:r>
              <a:rPr lang="en-US" sz="2400" kern="0" dirty="0">
                <a:solidFill>
                  <a:srgbClr val="000000"/>
                </a:solidFill>
                <a:latin typeface="Calibri" panose="020F0502020204030204" pitchFamily="34" charset="0"/>
                <a:cs typeface="Calibri" panose="020F0502020204030204" pitchFamily="34" charset="0"/>
              </a:rPr>
              <a:t> </a:t>
            </a:r>
            <a:r>
              <a:rPr kumimoji="0" lang="en-US" sz="240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rPr>
              <a:t>instead of the text file storing</a:t>
            </a:r>
            <a:endParaRPr kumimoji="0" lang="en-US" sz="2400" i="0" u="none" strike="noStrike" kern="0" cap="none" spc="0" normalizeH="0" baseline="0" noProof="0" dirty="0">
              <a:ln>
                <a:noFill/>
              </a:ln>
              <a:solidFill>
                <a:srgbClr val="717171"/>
              </a:solidFill>
              <a:effectLst/>
              <a:uLnTx/>
              <a:uFillTx/>
              <a:latin typeface="Calibri" panose="020F0502020204030204" pitchFamily="34" charset="0"/>
              <a:cs typeface="Calibri" panose="020F0502020204030204" pitchFamily="34" charset="0"/>
            </a:endParaRPr>
          </a:p>
        </p:txBody>
      </p:sp>
      <p:sp>
        <p:nvSpPr>
          <p:cNvPr id="11" name="Прямоугольник 10"/>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
        <p:nvSpPr>
          <p:cNvPr id="14"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7</a:t>
            </a:fld>
            <a:endParaRPr lang="en-US" sz="1200" dirty="0">
              <a:solidFill>
                <a:schemeClr val="bg2">
                  <a:lumMod val="75000"/>
                </a:schemeClr>
              </a:solidFill>
            </a:endParaRPr>
          </a:p>
        </p:txBody>
      </p:sp>
      <p:sp>
        <p:nvSpPr>
          <p:cNvPr id="15" name="Заголовок 1"/>
          <p:cNvSpPr txBox="1">
            <a:spLocks/>
          </p:cNvSpPr>
          <p:nvPr/>
        </p:nvSpPr>
        <p:spPr bwMode="white">
          <a:xfrm>
            <a:off x="0" y="422952"/>
            <a:ext cx="91440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pPr eaLnBrk="1" hangingPunct="1"/>
            <a:r>
              <a:rPr lang="en-US" sz="3000" kern="0" dirty="0">
                <a:effectLst>
                  <a:outerShdw blurRad="38100" dist="38100" dir="2700000" algn="tl">
                    <a:srgbClr val="000000">
                      <a:alpha val="43137"/>
                    </a:srgbClr>
                  </a:outerShdw>
                </a:effectLst>
                <a:cs typeface="Arial" panose="020B0604020202020204" pitchFamily="34" charset="0"/>
              </a:rPr>
              <a:t>1</a:t>
            </a:r>
            <a:r>
              <a:rPr lang="en-US" sz="3000" kern="0" baseline="30000" dirty="0">
                <a:effectLst>
                  <a:outerShdw blurRad="38100" dist="38100" dir="2700000" algn="tl">
                    <a:srgbClr val="000000">
                      <a:alpha val="43137"/>
                    </a:srgbClr>
                  </a:outerShdw>
                </a:effectLst>
                <a:cs typeface="Arial" panose="020B0604020202020204" pitchFamily="34" charset="0"/>
              </a:rPr>
              <a:t>st</a:t>
            </a:r>
            <a:r>
              <a:rPr lang="en-US" sz="3000" kern="0" dirty="0">
                <a:effectLst>
                  <a:outerShdw blurRad="38100" dist="38100" dir="2700000" algn="tl">
                    <a:srgbClr val="000000">
                      <a:alpha val="43137"/>
                    </a:srgbClr>
                  </a:outerShdw>
                </a:effectLst>
                <a:cs typeface="Arial" panose="020B0604020202020204" pitchFamily="34" charset="0"/>
              </a:rPr>
              <a:t> BM@N Web-table Logbook</a:t>
            </a:r>
            <a:endParaRPr lang="ru-RU" sz="3000" kern="0" dirty="0">
              <a:effectLst>
                <a:outerShdw blurRad="38100" dist="38100" dir="2700000" algn="tl">
                  <a:srgbClr val="000000">
                    <a:alpha val="43137"/>
                  </a:srgbClr>
                </a:outerShdw>
              </a:effectLst>
              <a:cs typeface="Arial" panose="020B0604020202020204" pitchFamily="34" charset="0"/>
            </a:endParaRPr>
          </a:p>
        </p:txBody>
      </p:sp>
      <p:sp>
        <p:nvSpPr>
          <p:cNvPr id="16" name="Объект 2"/>
          <p:cNvSpPr>
            <a:spLocks noGrp="1"/>
          </p:cNvSpPr>
          <p:nvPr>
            <p:ph idx="1"/>
          </p:nvPr>
        </p:nvSpPr>
        <p:spPr>
          <a:xfrm>
            <a:off x="179512" y="1052736"/>
            <a:ext cx="8721595" cy="3246070"/>
          </a:xfrm>
        </p:spPr>
        <p:txBody>
          <a:bodyPr/>
          <a:lstStyle/>
          <a:p>
            <a:pPr marL="0" lvl="0" indent="0" algn="ctr">
              <a:spcBef>
                <a:spcPts val="0"/>
              </a:spcBef>
              <a:spcAft>
                <a:spcPts val="0"/>
              </a:spcAft>
              <a:buClr>
                <a:srgbClr val="000090"/>
              </a:buClr>
              <a:buNone/>
              <a:defRPr/>
            </a:pPr>
            <a:r>
              <a:rPr lang="en-US" sz="2200" b="1" dirty="0">
                <a:solidFill>
                  <a:srgbClr val="000000"/>
                </a:solidFill>
              </a:rPr>
              <a:t>Shortcomings</a:t>
            </a:r>
            <a:r>
              <a:rPr lang="ru-RU" sz="2200" b="1" dirty="0">
                <a:solidFill>
                  <a:srgbClr val="000000"/>
                </a:solidFill>
              </a:rPr>
              <a:t> </a:t>
            </a:r>
            <a:r>
              <a:rPr lang="en-US" sz="2200" b="1" dirty="0">
                <a:solidFill>
                  <a:srgbClr val="000000"/>
                </a:solidFill>
              </a:rPr>
              <a:t>of the Web-table Logbook</a:t>
            </a:r>
          </a:p>
          <a:p>
            <a:pPr marL="0" lvl="0" indent="0" algn="ctr">
              <a:spcBef>
                <a:spcPts val="0"/>
              </a:spcBef>
              <a:spcAft>
                <a:spcPts val="800"/>
              </a:spcAft>
              <a:buClr>
                <a:srgbClr val="000090"/>
              </a:buClr>
              <a:buNone/>
              <a:defRPr/>
            </a:pPr>
            <a:r>
              <a:rPr lang="en-US" sz="2200" b="1" dirty="0">
                <a:solidFill>
                  <a:srgbClr val="000000"/>
                </a:solidFill>
              </a:rPr>
              <a:t>with a file storing approach</a:t>
            </a:r>
          </a:p>
          <a:p>
            <a:pPr marL="265113" indent="-265113" algn="just">
              <a:spcAft>
                <a:spcPts val="600"/>
              </a:spcAft>
              <a:buClr>
                <a:srgbClr val="000090"/>
              </a:buClr>
              <a:buBlip>
                <a:blip r:embed="rId4"/>
              </a:buBlip>
              <a:defRPr/>
            </a:pPr>
            <a:r>
              <a:rPr lang="en-US" sz="2000" dirty="0">
                <a:solidFill>
                  <a:srgbClr val="000000"/>
                </a:solidFill>
              </a:rPr>
              <a:t>Some data were duplicated at different columns</a:t>
            </a:r>
          </a:p>
          <a:p>
            <a:pPr marL="265113" lvl="0" indent="-265113" algn="just">
              <a:spcAft>
                <a:spcPts val="600"/>
              </a:spcAft>
              <a:buClr>
                <a:srgbClr val="000090"/>
              </a:buClr>
              <a:buBlip>
                <a:blip r:embed="rId4"/>
              </a:buBlip>
              <a:defRPr/>
            </a:pPr>
            <a:r>
              <a:rPr lang="en-US" sz="2000" dirty="0">
                <a:solidFill>
                  <a:srgbClr val="000000"/>
                </a:solidFill>
              </a:rPr>
              <a:t>Web-logbook contained some information which was never used</a:t>
            </a:r>
          </a:p>
          <a:p>
            <a:pPr marL="265113" lvl="0" indent="-265113" algn="just">
              <a:spcAft>
                <a:spcPts val="600"/>
              </a:spcAft>
              <a:buClr>
                <a:srgbClr val="000090"/>
              </a:buClr>
              <a:buBlip>
                <a:blip r:embed="rId4"/>
              </a:buBlip>
              <a:defRPr/>
            </a:pPr>
            <a:r>
              <a:rPr lang="en-US" sz="2000" dirty="0">
                <a:solidFill>
                  <a:srgbClr val="000000"/>
                </a:solidFill>
              </a:rPr>
              <a:t>There was no interface to get data for external information systems</a:t>
            </a:r>
            <a:endParaRPr lang="ru-RU" sz="2000" dirty="0">
              <a:solidFill>
                <a:srgbClr val="000000"/>
              </a:solidFill>
            </a:endParaRPr>
          </a:p>
          <a:p>
            <a:pPr marL="265113" lvl="0" indent="-265113" algn="just">
              <a:spcAft>
                <a:spcPts val="600"/>
              </a:spcAft>
              <a:buClr>
                <a:srgbClr val="000090"/>
              </a:buClr>
              <a:buBlip>
                <a:blip r:embed="rId4"/>
              </a:buBlip>
              <a:defRPr/>
            </a:pPr>
            <a:r>
              <a:rPr lang="en-US" sz="2000" dirty="0">
                <a:solidFill>
                  <a:srgbClr val="000000"/>
                </a:solidFill>
              </a:rPr>
              <a:t>It was comparable with artificial intelligence to automatically parse the text file of the Web-table Logbook with columns of arbitrary format in order to transfer required data to other systems</a:t>
            </a:r>
            <a:endParaRPr lang="ru-RU" sz="2000" dirty="0">
              <a:solidFill>
                <a:srgbClr val="000000"/>
              </a:solidFill>
            </a:endParaRPr>
          </a:p>
        </p:txBody>
      </p:sp>
    </p:spTree>
    <p:extLst>
      <p:ext uri="{BB962C8B-B14F-4D97-AF65-F5344CB8AC3E}">
        <p14:creationId xmlns:p14="http://schemas.microsoft.com/office/powerpoint/2010/main" val="292818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412750"/>
            <a:ext cx="9144000" cy="563563"/>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Electronic Logbook</a:t>
            </a:r>
            <a:endParaRPr lang="en-US" altLang="ru-RU" sz="2000" b="1" dirty="0">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8</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бъект 2"/>
          <p:cNvSpPr txBox="1">
            <a:spLocks/>
          </p:cNvSpPr>
          <p:nvPr/>
        </p:nvSpPr>
        <p:spPr bwMode="auto">
          <a:xfrm>
            <a:off x="85374" y="1045380"/>
            <a:ext cx="8928992" cy="535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lgn="just" eaLnBrk="1" hangingPunct="1">
              <a:spcAft>
                <a:spcPts val="1200"/>
              </a:spcAft>
              <a:buClr>
                <a:srgbClr val="000090"/>
              </a:buClr>
              <a:buBlip>
                <a:blip r:embed="rId2"/>
              </a:buBlip>
              <a:defRPr/>
            </a:pPr>
            <a:r>
              <a:rPr lang="en-US" sz="2300" kern="0" dirty="0">
                <a:solidFill>
                  <a:srgbClr val="008000"/>
                </a:solidFill>
              </a:rPr>
              <a:t>e-Log</a:t>
            </a:r>
            <a:r>
              <a:rPr lang="en-US" sz="2300" kern="0" dirty="0"/>
              <a:t> platform is a collaborative tool which provides shift crews with an interface to store and share information with offline users on various events or problems occurred in the experiment during its operation.</a:t>
            </a:r>
          </a:p>
          <a:p>
            <a:pPr lvl="0" algn="just" eaLnBrk="1" hangingPunct="1">
              <a:spcAft>
                <a:spcPts val="1200"/>
              </a:spcAft>
              <a:buClr>
                <a:srgbClr val="000090"/>
              </a:buClr>
              <a:buBlip>
                <a:blip r:embed="rId2"/>
              </a:buBlip>
              <a:defRPr/>
            </a:pPr>
            <a:r>
              <a:rPr lang="en-US" sz="2300" kern="0" dirty="0"/>
              <a:t>The e-Log system uses a developed Logbook Database based on PostgreSQL which ensures correct multi-user access, data consistency, integrity and automatic backup of the stored data.</a:t>
            </a:r>
          </a:p>
          <a:p>
            <a:pPr lvl="0" algn="just" eaLnBrk="1" hangingPunct="1">
              <a:spcAft>
                <a:spcPts val="1200"/>
              </a:spcAft>
              <a:buClr>
                <a:srgbClr val="000090"/>
              </a:buClr>
              <a:buBlip>
                <a:blip r:embed="rId2"/>
              </a:buBlip>
              <a:defRPr/>
            </a:pPr>
            <a:r>
              <a:rPr lang="en-US" sz="2300" kern="0" dirty="0"/>
              <a:t>A part of e-Log data is automatically transferred to the Unified Database of the experiment to use in offline analysis.</a:t>
            </a:r>
          </a:p>
          <a:p>
            <a:pPr lvl="0" algn="just" eaLnBrk="1" hangingPunct="1">
              <a:spcAft>
                <a:spcPts val="1200"/>
              </a:spcAft>
              <a:buClr>
                <a:srgbClr val="000090"/>
              </a:buClr>
              <a:buBlip>
                <a:blip r:embed="rId2"/>
              </a:buBlip>
              <a:defRPr/>
            </a:pPr>
            <a:r>
              <a:rPr lang="en-US" sz="2300" kern="0" dirty="0"/>
              <a:t>Developed interfaces provide a unified access to required logbook data for various online and offline systems, and convenient viewing, transparent managing and searching for required information by users.</a:t>
            </a:r>
          </a:p>
        </p:txBody>
      </p:sp>
      <p:sp>
        <p:nvSpPr>
          <p:cNvPr id="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Tree>
    <p:extLst>
      <p:ext uri="{BB962C8B-B14F-4D97-AF65-F5344CB8AC3E}">
        <p14:creationId xmlns:p14="http://schemas.microsoft.com/office/powerpoint/2010/main" val="406804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482760"/>
            <a:ext cx="2255021" cy="1954352"/>
          </a:xfrm>
          <a:prstGeom prst="rect">
            <a:avLst/>
          </a:prstGeom>
        </p:spPr>
      </p:pic>
      <p:sp>
        <p:nvSpPr>
          <p:cNvPr id="20" name="Rectangle 2"/>
          <p:cNvSpPr>
            <a:spLocks noGrp="1" noChangeArrowheads="1"/>
          </p:cNvSpPr>
          <p:nvPr>
            <p:ph type="title"/>
          </p:nvPr>
        </p:nvSpPr>
        <p:spPr>
          <a:xfrm>
            <a:off x="0" y="412750"/>
            <a:ext cx="9144000" cy="563563"/>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Electronic Logbook data</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9</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a:solidFill>
                  <a:schemeClr val="bg2">
                    <a:lumMod val="75000"/>
                  </a:schemeClr>
                </a:solidFill>
              </a:rPr>
              <a:t>4 October 2019</a:t>
            </a:r>
          </a:p>
        </p:txBody>
      </p:sp>
      <p:sp>
        <p:nvSpPr>
          <p:cNvPr id="11" name="Прямоугольник 10"/>
          <p:cNvSpPr/>
          <p:nvPr/>
        </p:nvSpPr>
        <p:spPr>
          <a:xfrm>
            <a:off x="309811" y="1058961"/>
            <a:ext cx="3564396" cy="5386090"/>
          </a:xfrm>
          <a:prstGeom prst="rect">
            <a:avLst/>
          </a:prstGeom>
        </p:spPr>
        <p:txBody>
          <a:bodyPr wrap="square">
            <a:spAutoFit/>
          </a:bodyPr>
          <a:lstStyle/>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record number</a:t>
            </a:r>
          </a:p>
          <a:p>
            <a:pPr marL="34290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record type</a:t>
            </a:r>
          </a:p>
          <a:p>
            <a:pPr marL="342900" lvl="0" indent="-342900" algn="just" hangingPunct="0">
              <a:spcAft>
                <a:spcPts val="120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record time</a:t>
            </a:r>
          </a:p>
          <a:p>
            <a:pPr marL="342900" lvl="0" indent="-342900" algn="just" hangingPunct="0">
              <a:spcAft>
                <a:spcPts val="120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current shift leader</a:t>
            </a: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period number</a:t>
            </a:r>
          </a:p>
          <a:p>
            <a:pPr marL="342900" lvl="0" indent="-342900" algn="just" hangingPunct="0">
              <a:spcAft>
                <a:spcPts val="120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run number</a:t>
            </a: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DAQ status</a:t>
            </a:r>
          </a:p>
          <a:p>
            <a:pPr marL="34290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trigger type</a:t>
            </a:r>
          </a:p>
          <a:p>
            <a:pPr marL="342900" lvl="0" indent="-342900" algn="just" hangingPunct="0">
              <a:spcAft>
                <a:spcPts val="120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magnetic field</a:t>
            </a: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beam particle</a:t>
            </a: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beam energy</a:t>
            </a: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target </a:t>
            </a:r>
          </a:p>
          <a:p>
            <a:pPr marL="342900" lvl="0" indent="-342900" algn="just" hangingPunct="0">
              <a:spcAft>
                <a:spcPts val="120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target width</a:t>
            </a: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record comment</a:t>
            </a:r>
          </a:p>
        </p:txBody>
      </p:sp>
      <p:sp>
        <p:nvSpPr>
          <p:cNvPr id="9" name="Прямоугольник 8"/>
          <p:cNvSpPr/>
          <p:nvPr/>
        </p:nvSpPr>
        <p:spPr>
          <a:xfrm>
            <a:off x="5181347" y="2012355"/>
            <a:ext cx="3564396" cy="3000821"/>
          </a:xfrm>
          <a:prstGeom prst="rect">
            <a:avLst/>
          </a:prstGeom>
        </p:spPr>
        <p:txBody>
          <a:bodyPr wrap="square">
            <a:spAutoFit/>
          </a:bodyPr>
          <a:lstStyle/>
          <a:p>
            <a:pPr lvl="0" algn="ctr" hangingPunct="0">
              <a:spcAft>
                <a:spcPts val="0"/>
              </a:spcAft>
            </a:pPr>
            <a:r>
              <a:rPr lang="en-US" sz="2100" i="1" dirty="0">
                <a:latin typeface="Times New Roman" panose="02020603050405020304" pitchFamily="18" charset="0"/>
                <a:ea typeface="Times New Roman" panose="02020603050405020304" pitchFamily="18" charset="0"/>
              </a:rPr>
              <a:t>record information during experiment runs on current events, states of various systems, operation conditions of detectors and many others which are further used in the processing and physics analysis of the particle collision events</a:t>
            </a:r>
          </a:p>
        </p:txBody>
      </p:sp>
    </p:spTree>
    <p:extLst>
      <p:ext uri="{BB962C8B-B14F-4D97-AF65-F5344CB8AC3E}">
        <p14:creationId xmlns:p14="http://schemas.microsoft.com/office/powerpoint/2010/main" val="4046094999"/>
      </p:ext>
    </p:extLst>
  </p:cSld>
  <p:clrMapOvr>
    <a:masterClrMapping/>
  </p:clrMapOvr>
</p:sld>
</file>

<file path=ppt/theme/theme1.xml><?xml version="1.0" encoding="utf-8"?>
<a:theme xmlns:a="http://schemas.openxmlformats.org/drawingml/2006/main" name="cdb2004156gl">
  <a:themeElements>
    <a:clrScheme name="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7E6256"/>
        </a:dk2>
        <a:lt2>
          <a:srgbClr val="969696"/>
        </a:lt2>
        <a:accent1>
          <a:srgbClr val="E4CF84"/>
        </a:accent1>
        <a:accent2>
          <a:srgbClr val="92A5E0"/>
        </a:accent2>
        <a:accent3>
          <a:srgbClr val="FFFFFF"/>
        </a:accent3>
        <a:accent4>
          <a:srgbClr val="000000"/>
        </a:accent4>
        <a:accent5>
          <a:srgbClr val="EFE4C2"/>
        </a:accent5>
        <a:accent6>
          <a:srgbClr val="8495CB"/>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515F7B"/>
        </a:dk2>
        <a:lt2>
          <a:srgbClr val="808080"/>
        </a:lt2>
        <a:accent1>
          <a:srgbClr val="9FCAD3"/>
        </a:accent1>
        <a:accent2>
          <a:srgbClr val="8DB1F3"/>
        </a:accent2>
        <a:accent3>
          <a:srgbClr val="FFFFFF"/>
        </a:accent3>
        <a:accent4>
          <a:srgbClr val="000000"/>
        </a:accent4>
        <a:accent5>
          <a:srgbClr val="CDE1E6"/>
        </a:accent5>
        <a:accent6>
          <a:srgbClr val="7FA0D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cdb2004156gl</Template>
  <TotalTime>15233</TotalTime>
  <Words>1548</Words>
  <Application>Microsoft Office PowerPoint</Application>
  <PresentationFormat>Экран (4:3)</PresentationFormat>
  <Paragraphs>332</Paragraphs>
  <Slides>24</Slides>
  <Notes>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24</vt:i4>
      </vt:variant>
    </vt:vector>
  </HeadingPairs>
  <TitlesOfParts>
    <vt:vector size="34" baseType="lpstr">
      <vt:lpstr>Arial</vt:lpstr>
      <vt:lpstr>Calibri</vt:lpstr>
      <vt:lpstr>Cambria Math</vt:lpstr>
      <vt:lpstr>F30</vt:lpstr>
      <vt:lpstr>Symbol</vt:lpstr>
      <vt:lpstr>Tahoma</vt:lpstr>
      <vt:lpstr>Times New Roman</vt:lpstr>
      <vt:lpstr>Verdana</vt:lpstr>
      <vt:lpstr>Wingdings</vt:lpstr>
      <vt:lpstr>cdb2004156gl</vt:lpstr>
      <vt:lpstr>Development and Integration of the Electronic Logbook for the BM@N experiment at NICA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Electronic Logbook</vt:lpstr>
      <vt:lpstr> Electronic Logbook data</vt:lpstr>
      <vt:lpstr>e-Log Database scheme</vt:lpstr>
      <vt:lpstr>Web-interface of the Electronic Logbook</vt:lpstr>
      <vt:lpstr>Web-interface: modification by BM@N shift crew</vt:lpstr>
      <vt:lpstr>Презентация PowerPoint</vt:lpstr>
      <vt:lpstr>C++ database interface</vt:lpstr>
      <vt:lpstr> e-Log: Communication Scheme</vt:lpstr>
      <vt:lpstr> e-Log integration into Online Architecture</vt:lpstr>
      <vt:lpstr> e-Log: Notification Service</vt:lpstr>
      <vt:lpstr> e-Log: Authentication Service</vt:lpstr>
      <vt:lpstr>Information Systems for online &amp; offline processing</vt:lpstr>
      <vt:lpstr>Презентация PowerPoint</vt:lpstr>
      <vt:lpstr>Summary</vt:lpstr>
      <vt:lpstr>Презентация PowerPoint</vt:lpstr>
      <vt:lpstr>Презентация PowerPoint</vt:lpstr>
      <vt:lpstr>BM@N Data Processing Pipeline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Soul</dc:creator>
  <cp:lastModifiedBy>Konstantin Gertsenberger</cp:lastModifiedBy>
  <cp:revision>1145</cp:revision>
  <dcterms:created xsi:type="dcterms:W3CDTF">2015-02-14T20:56:55Z</dcterms:created>
  <dcterms:modified xsi:type="dcterms:W3CDTF">2019-10-04T07:20:43Z</dcterms:modified>
</cp:coreProperties>
</file>