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74" r:id="rId2"/>
    <p:sldId id="271" r:id="rId3"/>
    <p:sldId id="260" r:id="rId4"/>
    <p:sldId id="275" r:id="rId5"/>
    <p:sldId id="279" r:id="rId6"/>
    <p:sldId id="278" r:id="rId7"/>
    <p:sldId id="272" r:id="rId8"/>
    <p:sldId id="280" r:id="rId9"/>
    <p:sldId id="277" r:id="rId10"/>
    <p:sldId id="281" r:id="rId11"/>
    <p:sldId id="287" r:id="rId12"/>
    <p:sldId id="269" r:id="rId13"/>
    <p:sldId id="270"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548C54"/>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1406"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9CE894-1EE0-40C8-8386-2CC5881A620C}" type="datetimeFigureOut">
              <a:rPr lang="ru-RU" smtClean="0"/>
              <a:t>02.10.2019</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433A52-4D94-423A-A38B-6DFF7F5D105E}" type="slidenum">
              <a:rPr lang="ru-RU" smtClean="0"/>
              <a:t>‹#›</a:t>
            </a:fld>
            <a:endParaRPr lang="ru-RU"/>
          </a:p>
        </p:txBody>
      </p:sp>
    </p:spTree>
    <p:extLst>
      <p:ext uri="{BB962C8B-B14F-4D97-AF65-F5344CB8AC3E}">
        <p14:creationId xmlns:p14="http://schemas.microsoft.com/office/powerpoint/2010/main" val="751125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50C992-C419-4070-9A24-EB4A5FC9179F}" type="slidenum">
              <a:rPr lang="ru-RU"/>
              <a:pPr fontAlgn="base">
                <a:spcBef>
                  <a:spcPct val="0"/>
                </a:spcBef>
                <a:spcAft>
                  <a:spcPct val="0"/>
                </a:spcAft>
                <a:defRPr/>
              </a:pPr>
              <a:t>1</a:t>
            </a:fld>
            <a:endParaRPr lang="ru-RU"/>
          </a:p>
        </p:txBody>
      </p:sp>
      <p:sp>
        <p:nvSpPr>
          <p:cNvPr id="15363" name="Rectangle 8"/>
          <p:cNvSpPr txBox="1">
            <a:spLocks noGrp="1" noChangeArrowheads="1"/>
          </p:cNvSpPr>
          <p:nvPr/>
        </p:nvSpPr>
        <p:spPr bwMode="auto">
          <a:xfrm>
            <a:off x="3884613" y="8685213"/>
            <a:ext cx="2968625" cy="455612"/>
          </a:xfrm>
          <a:prstGeom prst="rect">
            <a:avLst/>
          </a:prstGeom>
          <a:noFill/>
          <a:ln w="9525">
            <a:noFill/>
            <a:round/>
            <a:headEnd/>
            <a:tailEnd/>
          </a:ln>
        </p:spPr>
        <p:txBody>
          <a:bodyPr lIns="90000" tIns="46800" rIns="90000" bIns="46800" anchor="b"/>
          <a:lstStyle/>
          <a:p>
            <a:pPr algn="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06A9589-4DD8-4DFE-AD67-6BDC1E9B5BE1}" type="slidenum">
              <a:rPr lang="ru-RU" altLang="ru-RU" sz="1200">
                <a:solidFill>
                  <a:srgbClr val="000000"/>
                </a:solidFill>
                <a:latin typeface="Calibri" pitchFamily="34" charset="0"/>
                <a:ea typeface="Microsoft YaHei"/>
                <a:cs typeface="Microsoft YaHei"/>
              </a:rPr>
              <a:pPr algn="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a:t>
            </a:fld>
            <a:endParaRPr lang="ru-RU" altLang="ru-RU" sz="1200">
              <a:solidFill>
                <a:srgbClr val="000000"/>
              </a:solidFill>
              <a:latin typeface="Calibri" pitchFamily="34" charset="0"/>
              <a:ea typeface="Microsoft YaHei"/>
              <a:cs typeface="Microsoft YaHei"/>
            </a:endParaRPr>
          </a:p>
        </p:txBody>
      </p:sp>
      <p:sp>
        <p:nvSpPr>
          <p:cNvPr id="15364" name="Rectangle 1"/>
          <p:cNvSpPr>
            <a:spLocks noGrp="1" noRot="1" noChangeAspect="1" noChangeArrowheads="1" noTextEdit="1"/>
          </p:cNvSpPr>
          <p:nvPr>
            <p:ph type="sldImg"/>
          </p:nvPr>
        </p:nvSpPr>
        <p:spPr bwMode="auto">
          <a:xfrm>
            <a:off x="1131888" y="963613"/>
            <a:ext cx="4594225" cy="3444875"/>
          </a:xfrm>
          <a:solidFill>
            <a:srgbClr val="FFFFFF"/>
          </a:solidFill>
          <a:ln>
            <a:solidFill>
              <a:srgbClr val="000000"/>
            </a:solidFill>
            <a:miter lim="800000"/>
            <a:headEnd/>
            <a:tailEnd/>
          </a:ln>
        </p:spPr>
      </p:sp>
      <p:sp>
        <p:nvSpPr>
          <p:cNvPr id="15365" name="Rectangle 2"/>
          <p:cNvSpPr>
            <a:spLocks noGrp="1" noChangeArrowheads="1"/>
          </p:cNvSpPr>
          <p:nvPr>
            <p:ph type="body" idx="1"/>
          </p:nvPr>
        </p:nvSpPr>
        <p:spPr bwMode="auto">
          <a:xfrm>
            <a:off x="685800" y="4400550"/>
            <a:ext cx="5486400" cy="3600450"/>
          </a:xfrm>
          <a:noFill/>
        </p:spPr>
        <p:txBody>
          <a:bodyPr wrap="none" lIns="90000" tIns="46800" rIns="90000" bIns="46800" numCol="1" anchor="ctr" anchorCtr="0" compatLnSpc="1">
            <a:prstTxWarp prst="textNoShape">
              <a:avLst/>
            </a:prstTxWarp>
          </a:bodyPr>
          <a:lstStyle/>
          <a:p>
            <a:pPr eaLnBrk="1" hangingPunct="1">
              <a:spcBef>
                <a:spcPct val="0"/>
              </a:spcBef>
            </a:pPr>
            <a:endParaRPr lang="ru-RU" altLang="ru-RU">
              <a:latin typeface="Arial" charset="0"/>
            </a:endParaRPr>
          </a:p>
        </p:txBody>
      </p:sp>
    </p:spTree>
    <p:extLst>
      <p:ext uri="{BB962C8B-B14F-4D97-AF65-F5344CB8AC3E}">
        <p14:creationId xmlns:p14="http://schemas.microsoft.com/office/powerpoint/2010/main" val="27046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09E590E-44C5-4DA2-AADE-6C385222FC9D}" type="datetime1">
              <a:rPr lang="ru-RU" smtClean="0"/>
              <a:t>02.10.2019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769D44-175A-405B-B678-5199951E32AB}" type="slidenum">
              <a:rPr lang="ru-RU" smtClean="0"/>
              <a:t>‹#›</a:t>
            </a:fld>
            <a:endParaRPr lang="ru-RU"/>
          </a:p>
        </p:txBody>
      </p:sp>
    </p:spTree>
    <p:extLst>
      <p:ext uri="{BB962C8B-B14F-4D97-AF65-F5344CB8AC3E}">
        <p14:creationId xmlns:p14="http://schemas.microsoft.com/office/powerpoint/2010/main" val="1137012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DD94CD6-D648-4A65-B0BF-C631E8A73D79}" type="datetime1">
              <a:rPr lang="ru-RU" smtClean="0"/>
              <a:t>02.10.2019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769D44-175A-405B-B678-5199951E32AB}" type="slidenum">
              <a:rPr lang="ru-RU" smtClean="0"/>
              <a:t>‹#›</a:t>
            </a:fld>
            <a:endParaRPr lang="ru-RU"/>
          </a:p>
        </p:txBody>
      </p:sp>
    </p:spTree>
    <p:extLst>
      <p:ext uri="{BB962C8B-B14F-4D97-AF65-F5344CB8AC3E}">
        <p14:creationId xmlns:p14="http://schemas.microsoft.com/office/powerpoint/2010/main" val="1928646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4711221-14E8-4DC1-AF66-DA9FC3D60BAF}" type="datetime1">
              <a:rPr lang="ru-RU" smtClean="0"/>
              <a:t>02.10.2019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769D44-175A-405B-B678-5199951E32AB}" type="slidenum">
              <a:rPr lang="ru-RU" smtClean="0"/>
              <a:t>‹#›</a:t>
            </a:fld>
            <a:endParaRPr lang="ru-RU"/>
          </a:p>
        </p:txBody>
      </p:sp>
    </p:spTree>
    <p:extLst>
      <p:ext uri="{BB962C8B-B14F-4D97-AF65-F5344CB8AC3E}">
        <p14:creationId xmlns:p14="http://schemas.microsoft.com/office/powerpoint/2010/main" val="728180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FE9129E-4261-4AEE-A9EB-5DBC863EC3AE}" type="datetime1">
              <a:rPr lang="ru-RU" smtClean="0"/>
              <a:t>02.10.2019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769D44-175A-405B-B678-5199951E32AB}" type="slidenum">
              <a:rPr lang="ru-RU" smtClean="0"/>
              <a:t>‹#›</a:t>
            </a:fld>
            <a:endParaRPr lang="ru-RU"/>
          </a:p>
        </p:txBody>
      </p:sp>
    </p:spTree>
    <p:extLst>
      <p:ext uri="{BB962C8B-B14F-4D97-AF65-F5344CB8AC3E}">
        <p14:creationId xmlns:p14="http://schemas.microsoft.com/office/powerpoint/2010/main" val="430148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518EA82-D39C-4D40-891C-0C8E48FC446B}" type="datetime1">
              <a:rPr lang="ru-RU" smtClean="0"/>
              <a:t>02.10.2019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769D44-175A-405B-B678-5199951E32AB}" type="slidenum">
              <a:rPr lang="ru-RU" smtClean="0"/>
              <a:t>‹#›</a:t>
            </a:fld>
            <a:endParaRPr lang="ru-RU"/>
          </a:p>
        </p:txBody>
      </p:sp>
    </p:spTree>
    <p:extLst>
      <p:ext uri="{BB962C8B-B14F-4D97-AF65-F5344CB8AC3E}">
        <p14:creationId xmlns:p14="http://schemas.microsoft.com/office/powerpoint/2010/main" val="2709725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17DA58B-9F49-4217-A448-04EE30640B6B}" type="datetime1">
              <a:rPr lang="ru-RU" smtClean="0"/>
              <a:t>02.10.2019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3769D44-175A-405B-B678-5199951E32AB}" type="slidenum">
              <a:rPr lang="ru-RU" smtClean="0"/>
              <a:t>‹#›</a:t>
            </a:fld>
            <a:endParaRPr lang="ru-RU"/>
          </a:p>
        </p:txBody>
      </p:sp>
    </p:spTree>
    <p:extLst>
      <p:ext uri="{BB962C8B-B14F-4D97-AF65-F5344CB8AC3E}">
        <p14:creationId xmlns:p14="http://schemas.microsoft.com/office/powerpoint/2010/main" val="1424171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AA95172A-637C-4C18-857F-9FB7A4E5EF20}" type="datetime1">
              <a:rPr lang="ru-RU" smtClean="0"/>
              <a:t>02.10.2019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3769D44-175A-405B-B678-5199951E32AB}" type="slidenum">
              <a:rPr lang="ru-RU" smtClean="0"/>
              <a:t>‹#›</a:t>
            </a:fld>
            <a:endParaRPr lang="ru-RU"/>
          </a:p>
        </p:txBody>
      </p:sp>
    </p:spTree>
    <p:extLst>
      <p:ext uri="{BB962C8B-B14F-4D97-AF65-F5344CB8AC3E}">
        <p14:creationId xmlns:p14="http://schemas.microsoft.com/office/powerpoint/2010/main" val="1377144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8C3E1CD-1B8B-4656-ADAA-0B3B06873427}" type="datetime1">
              <a:rPr lang="ru-RU" smtClean="0"/>
              <a:t>02.10.2019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3769D44-175A-405B-B678-5199951E32AB}" type="slidenum">
              <a:rPr lang="ru-RU" smtClean="0"/>
              <a:t>‹#›</a:t>
            </a:fld>
            <a:endParaRPr lang="ru-RU"/>
          </a:p>
        </p:txBody>
      </p:sp>
    </p:spTree>
    <p:extLst>
      <p:ext uri="{BB962C8B-B14F-4D97-AF65-F5344CB8AC3E}">
        <p14:creationId xmlns:p14="http://schemas.microsoft.com/office/powerpoint/2010/main" val="2539394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756E11-7E9B-4482-8E4D-1A93C67AD1EF}" type="datetime1">
              <a:rPr lang="ru-RU" smtClean="0"/>
              <a:t>02.10.2019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3769D44-175A-405B-B678-5199951E32AB}" type="slidenum">
              <a:rPr lang="ru-RU" smtClean="0"/>
              <a:t>‹#›</a:t>
            </a:fld>
            <a:endParaRPr lang="ru-RU"/>
          </a:p>
        </p:txBody>
      </p:sp>
    </p:spTree>
    <p:extLst>
      <p:ext uri="{BB962C8B-B14F-4D97-AF65-F5344CB8AC3E}">
        <p14:creationId xmlns:p14="http://schemas.microsoft.com/office/powerpoint/2010/main" val="2315893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D66316F-7664-426F-93C6-15AED412996F}" type="datetime1">
              <a:rPr lang="ru-RU" smtClean="0"/>
              <a:t>02.10.2019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3769D44-175A-405B-B678-5199951E32AB}" type="slidenum">
              <a:rPr lang="ru-RU" smtClean="0"/>
              <a:t>‹#›</a:t>
            </a:fld>
            <a:endParaRPr lang="ru-RU"/>
          </a:p>
        </p:txBody>
      </p:sp>
    </p:spTree>
    <p:extLst>
      <p:ext uri="{BB962C8B-B14F-4D97-AF65-F5344CB8AC3E}">
        <p14:creationId xmlns:p14="http://schemas.microsoft.com/office/powerpoint/2010/main" val="151671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219EF7E-1FF0-48AB-B23C-DF84B069CC9C}" type="datetime1">
              <a:rPr lang="ru-RU" smtClean="0"/>
              <a:t>02.10.2019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3769D44-175A-405B-B678-5199951E32AB}" type="slidenum">
              <a:rPr lang="ru-RU" smtClean="0"/>
              <a:t>‹#›</a:t>
            </a:fld>
            <a:endParaRPr lang="ru-RU"/>
          </a:p>
        </p:txBody>
      </p:sp>
    </p:spTree>
    <p:extLst>
      <p:ext uri="{BB962C8B-B14F-4D97-AF65-F5344CB8AC3E}">
        <p14:creationId xmlns:p14="http://schemas.microsoft.com/office/powerpoint/2010/main" val="2354869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15CF9C-89C5-4281-9F3E-81EBEA9548F4}" type="datetime1">
              <a:rPr lang="ru-RU" smtClean="0"/>
              <a:t>02.10.2019</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769D44-175A-405B-B678-5199951E32AB}" type="slidenum">
              <a:rPr lang="ru-RU" smtClean="0"/>
              <a:t>‹#›</a:t>
            </a:fld>
            <a:endParaRPr lang="ru-RU"/>
          </a:p>
        </p:txBody>
      </p:sp>
    </p:spTree>
    <p:extLst>
      <p:ext uri="{BB962C8B-B14F-4D97-AF65-F5344CB8AC3E}">
        <p14:creationId xmlns:p14="http://schemas.microsoft.com/office/powerpoint/2010/main" val="28136337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_________Microsoft_Visio.vsd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6" y="527106"/>
            <a:ext cx="1091909" cy="154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descr="C:\Users\Vorobyev\Desktop\IHEP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038" y="604445"/>
            <a:ext cx="1143000" cy="11811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
          <p:cNvSpPr txBox="1">
            <a:spLocks noChangeArrowheads="1"/>
          </p:cNvSpPr>
          <p:nvPr/>
        </p:nvSpPr>
        <p:spPr bwMode="auto">
          <a:xfrm>
            <a:off x="646113" y="2426191"/>
            <a:ext cx="7772400" cy="1554163"/>
          </a:xfrm>
          <a:prstGeom prst="rect">
            <a:avLst/>
          </a:prstGeom>
          <a:noFill/>
          <a:ln w="9525">
            <a:noFill/>
            <a:round/>
            <a:headEnd/>
            <a:tailEnd/>
          </a:ln>
        </p:spPr>
        <p:txBody>
          <a:bodyPr anchor="ctr"/>
          <a:lstStyle/>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dirty="0"/>
              <a:t>A new machine learning approach for identification of </a:t>
            </a:r>
            <a:r>
              <a:rPr lang="en-US" sz="2800" dirty="0" err="1"/>
              <a:t>afterpulses</a:t>
            </a:r>
            <a:r>
              <a:rPr lang="en-US" sz="2800" dirty="0"/>
              <a:t> in drift chamber data</a:t>
            </a:r>
          </a:p>
        </p:txBody>
      </p:sp>
      <p:pic>
        <p:nvPicPr>
          <p:cNvPr id="4" name="Рисунок 3"/>
          <p:cNvPicPr>
            <a:picLocks noChangeAspect="1"/>
          </p:cNvPicPr>
          <p:nvPr/>
        </p:nvPicPr>
        <p:blipFill>
          <a:blip r:embed="rId5"/>
          <a:stretch>
            <a:fillRect/>
          </a:stretch>
        </p:blipFill>
        <p:spPr>
          <a:xfrm>
            <a:off x="6349355" y="673899"/>
            <a:ext cx="1752667" cy="1138338"/>
          </a:xfrm>
          <a:prstGeom prst="rect">
            <a:avLst/>
          </a:prstGeom>
        </p:spPr>
      </p:pic>
      <p:pic>
        <p:nvPicPr>
          <p:cNvPr id="6" name="Рисунок 5"/>
          <p:cNvPicPr>
            <a:picLocks noChangeAspect="1"/>
          </p:cNvPicPr>
          <p:nvPr/>
        </p:nvPicPr>
        <p:blipFill>
          <a:blip r:embed="rId6"/>
          <a:stretch>
            <a:fillRect/>
          </a:stretch>
        </p:blipFill>
        <p:spPr>
          <a:xfrm>
            <a:off x="1343819" y="594920"/>
            <a:ext cx="1230315" cy="1250748"/>
          </a:xfrm>
          <a:prstGeom prst="rect">
            <a:avLst/>
          </a:prstGeom>
        </p:spPr>
      </p:pic>
      <p:sp>
        <p:nvSpPr>
          <p:cNvPr id="15" name="Text Box 1"/>
          <p:cNvSpPr txBox="1">
            <a:spLocks noChangeArrowheads="1"/>
          </p:cNvSpPr>
          <p:nvPr/>
        </p:nvSpPr>
        <p:spPr bwMode="auto">
          <a:xfrm>
            <a:off x="825327" y="4372711"/>
            <a:ext cx="7563022" cy="549636"/>
          </a:xfrm>
          <a:prstGeom prst="rect">
            <a:avLst/>
          </a:prstGeom>
          <a:noFill/>
          <a:ln w="9525">
            <a:noFill/>
            <a:round/>
            <a:headEnd/>
            <a:tailEnd/>
          </a:ln>
        </p:spPr>
        <p:txBody>
          <a:bodyPr anchor="ctr"/>
          <a:lstStyle/>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u="sng" dirty="0" err="1"/>
              <a:t>Vorobyev</a:t>
            </a:r>
            <a:r>
              <a:rPr lang="en-US" sz="2000" u="sng" dirty="0"/>
              <a:t> V.S.</a:t>
            </a:r>
            <a:r>
              <a:rPr lang="en-US" sz="2000" dirty="0"/>
              <a:t>, </a:t>
            </a:r>
            <a:r>
              <a:rPr lang="en-US" sz="2000" dirty="0" err="1"/>
              <a:t>Nikolaenko</a:t>
            </a:r>
            <a:r>
              <a:rPr lang="en-US" sz="2000" dirty="0"/>
              <a:t> R.V., </a:t>
            </a:r>
            <a:r>
              <a:rPr lang="en-US" sz="2000" dirty="0" err="1"/>
              <a:t>Petrukhin</a:t>
            </a:r>
            <a:r>
              <a:rPr lang="en-US" sz="2000" dirty="0"/>
              <a:t> A.A., </a:t>
            </a:r>
            <a:r>
              <a:rPr lang="en-US" sz="2000" dirty="0" err="1"/>
              <a:t>Zadeba</a:t>
            </a:r>
            <a:r>
              <a:rPr lang="en-US" sz="2000" dirty="0"/>
              <a:t> E.A.</a:t>
            </a:r>
          </a:p>
        </p:txBody>
      </p:sp>
      <p:sp>
        <p:nvSpPr>
          <p:cNvPr id="2" name="TextBox 1"/>
          <p:cNvSpPr txBox="1"/>
          <p:nvPr/>
        </p:nvSpPr>
        <p:spPr>
          <a:xfrm>
            <a:off x="1175661" y="5695418"/>
            <a:ext cx="6862355" cy="646331"/>
          </a:xfrm>
          <a:prstGeom prst="rect">
            <a:avLst/>
          </a:prstGeom>
          <a:noFill/>
        </p:spPr>
        <p:txBody>
          <a:bodyPr wrap="square" rtlCol="0">
            <a:spAutoFit/>
          </a:bodyPr>
          <a:lstStyle/>
          <a:p>
            <a:pPr algn="ctr"/>
            <a:r>
              <a:rPr lang="en-US" dirty="0"/>
              <a:t>XXVII International Symposium on Nuclear Electronics and Computing</a:t>
            </a:r>
          </a:p>
          <a:p>
            <a:pPr algn="ctr"/>
            <a:r>
              <a:rPr lang="en-US" dirty="0"/>
              <a:t>Montenegro, </a:t>
            </a:r>
            <a:r>
              <a:rPr lang="en-US" dirty="0" err="1"/>
              <a:t>Budva</a:t>
            </a:r>
            <a:r>
              <a:rPr lang="en-US" dirty="0"/>
              <a:t>, </a:t>
            </a:r>
            <a:r>
              <a:rPr lang="en-US" dirty="0" err="1"/>
              <a:t>Becici</a:t>
            </a:r>
            <a:r>
              <a:rPr lang="en-US" dirty="0"/>
              <a:t>, 30 September – 4 October 2019</a:t>
            </a:r>
            <a:endParaRPr lang="ru-RU" dirty="0"/>
          </a:p>
        </p:txBody>
      </p:sp>
      <p:sp>
        <p:nvSpPr>
          <p:cNvPr id="3" name="Номер слайда 2">
            <a:extLst>
              <a:ext uri="{FF2B5EF4-FFF2-40B4-BE49-F238E27FC236}">
                <a16:creationId xmlns:a16="http://schemas.microsoft.com/office/drawing/2014/main" id="{9EBD4465-256C-4048-B622-C0FDFD9332BB}"/>
              </a:ext>
            </a:extLst>
          </p:cNvPr>
          <p:cNvSpPr>
            <a:spLocks noGrp="1"/>
          </p:cNvSpPr>
          <p:nvPr>
            <p:ph type="sldNum" sz="quarter" idx="12"/>
          </p:nvPr>
        </p:nvSpPr>
        <p:spPr/>
        <p:txBody>
          <a:bodyPr/>
          <a:lstStyle/>
          <a:p>
            <a:fld id="{C3769D44-175A-405B-B678-5199951E32AB}" type="slidenum">
              <a:rPr lang="ru-RU" smtClean="0"/>
              <a:t>1</a:t>
            </a:fld>
            <a:endParaRPr lang="ru-RU"/>
          </a:p>
        </p:txBody>
      </p:sp>
      <p:pic>
        <p:nvPicPr>
          <p:cNvPr id="5" name="Рисунок 4">
            <a:extLst>
              <a:ext uri="{FF2B5EF4-FFF2-40B4-BE49-F238E27FC236}">
                <a16:creationId xmlns:a16="http://schemas.microsoft.com/office/drawing/2014/main" id="{B7DAB6D9-59B6-4CAA-B707-159297F1D8A4}"/>
              </a:ext>
            </a:extLst>
          </p:cNvPr>
          <p:cNvPicPr>
            <a:picLocks noChangeAspect="1"/>
          </p:cNvPicPr>
          <p:nvPr/>
        </p:nvPicPr>
        <p:blipFill>
          <a:blip r:embed="rId7"/>
          <a:stretch>
            <a:fillRect/>
          </a:stretch>
        </p:blipFill>
        <p:spPr>
          <a:xfrm>
            <a:off x="2652783" y="870733"/>
            <a:ext cx="3617923" cy="648524"/>
          </a:xfrm>
          <a:prstGeom prst="rect">
            <a:avLst/>
          </a:prstGeom>
        </p:spPr>
      </p:pic>
    </p:spTree>
    <p:extLst>
      <p:ext uri="{BB962C8B-B14F-4D97-AF65-F5344CB8AC3E}">
        <p14:creationId xmlns:p14="http://schemas.microsoft.com/office/powerpoint/2010/main" val="39141860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00050" y="206540"/>
            <a:ext cx="8229600" cy="612775"/>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t>Comparison of networks performance</a:t>
            </a:r>
            <a:endParaRPr lang="ru-RU" sz="4000" dirty="0"/>
          </a:p>
        </p:txBody>
      </p:sp>
      <p:pic>
        <p:nvPicPr>
          <p:cNvPr id="3" name="Рисунок 2"/>
          <p:cNvPicPr>
            <a:picLocks noChangeAspect="1"/>
          </p:cNvPicPr>
          <p:nvPr/>
        </p:nvPicPr>
        <p:blipFill>
          <a:blip r:embed="rId2"/>
          <a:stretch>
            <a:fillRect/>
          </a:stretch>
        </p:blipFill>
        <p:spPr>
          <a:xfrm>
            <a:off x="222863" y="1440766"/>
            <a:ext cx="8784404" cy="873990"/>
          </a:xfrm>
          <a:prstGeom prst="rect">
            <a:avLst/>
          </a:prstGeom>
        </p:spPr>
      </p:pic>
      <p:graphicFrame>
        <p:nvGraphicFramePr>
          <p:cNvPr id="5" name="Таблица 4"/>
          <p:cNvGraphicFramePr>
            <a:graphicFrameLocks noGrp="1"/>
          </p:cNvGraphicFramePr>
          <p:nvPr>
            <p:extLst>
              <p:ext uri="{D42A27DB-BD31-4B8C-83A1-F6EECF244321}">
                <p14:modId xmlns:p14="http://schemas.microsoft.com/office/powerpoint/2010/main" val="3566045944"/>
              </p:ext>
            </p:extLst>
          </p:nvPr>
        </p:nvGraphicFramePr>
        <p:xfrm>
          <a:off x="916159" y="4140200"/>
          <a:ext cx="7397810" cy="2331657"/>
        </p:xfrm>
        <a:graphic>
          <a:graphicData uri="http://schemas.openxmlformats.org/drawingml/2006/table">
            <a:tbl>
              <a:tblPr firstRow="1" bandRow="1">
                <a:tableStyleId>{5C22544A-7EE6-4342-B048-85BDC9FD1C3A}</a:tableStyleId>
              </a:tblPr>
              <a:tblGrid>
                <a:gridCol w="1479562">
                  <a:extLst>
                    <a:ext uri="{9D8B030D-6E8A-4147-A177-3AD203B41FA5}">
                      <a16:colId xmlns:a16="http://schemas.microsoft.com/office/drawing/2014/main" val="20000"/>
                    </a:ext>
                  </a:extLst>
                </a:gridCol>
                <a:gridCol w="1479562">
                  <a:extLst>
                    <a:ext uri="{9D8B030D-6E8A-4147-A177-3AD203B41FA5}">
                      <a16:colId xmlns:a16="http://schemas.microsoft.com/office/drawing/2014/main" val="20001"/>
                    </a:ext>
                  </a:extLst>
                </a:gridCol>
                <a:gridCol w="1479562">
                  <a:extLst>
                    <a:ext uri="{9D8B030D-6E8A-4147-A177-3AD203B41FA5}">
                      <a16:colId xmlns:a16="http://schemas.microsoft.com/office/drawing/2014/main" val="20002"/>
                    </a:ext>
                  </a:extLst>
                </a:gridCol>
                <a:gridCol w="1479562">
                  <a:extLst>
                    <a:ext uri="{9D8B030D-6E8A-4147-A177-3AD203B41FA5}">
                      <a16:colId xmlns:a16="http://schemas.microsoft.com/office/drawing/2014/main" val="20003"/>
                    </a:ext>
                  </a:extLst>
                </a:gridCol>
                <a:gridCol w="1479562">
                  <a:extLst>
                    <a:ext uri="{9D8B030D-6E8A-4147-A177-3AD203B41FA5}">
                      <a16:colId xmlns:a16="http://schemas.microsoft.com/office/drawing/2014/main" val="20004"/>
                    </a:ext>
                  </a:extLst>
                </a:gridCol>
              </a:tblGrid>
              <a:tr h="502857">
                <a:tc>
                  <a:txBody>
                    <a:bodyPr/>
                    <a:lstStyle/>
                    <a:p>
                      <a:r>
                        <a:rPr lang="en-US" dirty="0"/>
                        <a:t>Network</a:t>
                      </a:r>
                      <a:endParaRPr lang="ru-RU" dirty="0"/>
                    </a:p>
                  </a:txBody>
                  <a:tcPr/>
                </a:tc>
                <a:tc>
                  <a:txBody>
                    <a:bodyPr/>
                    <a:lstStyle/>
                    <a:p>
                      <a:r>
                        <a:rPr lang="en-US" dirty="0"/>
                        <a:t>Saved original signals</a:t>
                      </a:r>
                      <a:r>
                        <a:rPr lang="en-US" baseline="0" dirty="0"/>
                        <a:t> (Training set)</a:t>
                      </a:r>
                      <a:endParaRPr lang="ru-RU" dirty="0"/>
                    </a:p>
                  </a:txBody>
                  <a:tcPr/>
                </a:tc>
                <a:tc>
                  <a:txBody>
                    <a:bodyPr/>
                    <a:lstStyle/>
                    <a:p>
                      <a:r>
                        <a:rPr lang="en-US" dirty="0"/>
                        <a:t>Excluded</a:t>
                      </a:r>
                      <a:r>
                        <a:rPr lang="en-US" baseline="0" dirty="0"/>
                        <a:t> </a:t>
                      </a:r>
                      <a:r>
                        <a:rPr lang="en-US" baseline="0" dirty="0" err="1"/>
                        <a:t>afterpulses</a:t>
                      </a:r>
                      <a:r>
                        <a:rPr lang="en-US" baseline="0" dirty="0"/>
                        <a:t> (Training set)</a:t>
                      </a:r>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Saved original signals</a:t>
                      </a:r>
                      <a:r>
                        <a:rPr lang="en-US" baseline="0" dirty="0"/>
                        <a:t> (Test set)</a:t>
                      </a:r>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Excluded</a:t>
                      </a:r>
                      <a:r>
                        <a:rPr lang="en-US" baseline="0" dirty="0"/>
                        <a:t> </a:t>
                      </a:r>
                      <a:r>
                        <a:rPr lang="en-US" baseline="0" dirty="0" err="1"/>
                        <a:t>afterpulses</a:t>
                      </a:r>
                      <a:r>
                        <a:rPr lang="en-US" baseline="0" dirty="0"/>
                        <a:t> (Test set)</a:t>
                      </a:r>
                      <a:endParaRPr lang="ru-RU" dirty="0"/>
                    </a:p>
                    <a:p>
                      <a:endParaRPr lang="ru-RU" dirty="0"/>
                    </a:p>
                  </a:txBody>
                  <a:tcPr/>
                </a:tc>
                <a:extLst>
                  <a:ext uri="{0D108BD9-81ED-4DB2-BD59-A6C34878D82A}">
                    <a16:rowId xmlns:a16="http://schemas.microsoft.com/office/drawing/2014/main" val="10000"/>
                  </a:ext>
                </a:extLst>
              </a:tr>
              <a:tr h="502857">
                <a:tc>
                  <a:txBody>
                    <a:bodyPr/>
                    <a:lstStyle/>
                    <a:p>
                      <a:r>
                        <a:rPr lang="en-US" dirty="0"/>
                        <a:t>Conv-Conv</a:t>
                      </a:r>
                      <a:endParaRPr lang="ru-RU" dirty="0"/>
                    </a:p>
                  </a:txBody>
                  <a:tcPr/>
                </a:tc>
                <a:tc>
                  <a:txBody>
                    <a:bodyPr/>
                    <a:lstStyle/>
                    <a:p>
                      <a:r>
                        <a:rPr lang="en-US" dirty="0"/>
                        <a:t>92.5%</a:t>
                      </a:r>
                      <a:endParaRPr lang="ru-RU" dirty="0"/>
                    </a:p>
                  </a:txBody>
                  <a:tcPr/>
                </a:tc>
                <a:tc>
                  <a:txBody>
                    <a:bodyPr/>
                    <a:lstStyle/>
                    <a:p>
                      <a:r>
                        <a:rPr lang="en-US" dirty="0"/>
                        <a:t>71.0%</a:t>
                      </a:r>
                      <a:endParaRPr lang="ru-RU" dirty="0"/>
                    </a:p>
                  </a:txBody>
                  <a:tcPr/>
                </a:tc>
                <a:tc>
                  <a:txBody>
                    <a:bodyPr/>
                    <a:lstStyle/>
                    <a:p>
                      <a:r>
                        <a:rPr lang="en-US" dirty="0"/>
                        <a:t>82.0%</a:t>
                      </a:r>
                      <a:endParaRPr lang="ru-RU" dirty="0"/>
                    </a:p>
                  </a:txBody>
                  <a:tcPr/>
                </a:tc>
                <a:tc>
                  <a:txBody>
                    <a:bodyPr/>
                    <a:lstStyle/>
                    <a:p>
                      <a:r>
                        <a:rPr lang="en-US" dirty="0"/>
                        <a:t>50.9%</a:t>
                      </a:r>
                      <a:endParaRPr lang="ru-RU" dirty="0"/>
                    </a:p>
                  </a:txBody>
                  <a:tcPr/>
                </a:tc>
                <a:extLst>
                  <a:ext uri="{0D108BD9-81ED-4DB2-BD59-A6C34878D82A}">
                    <a16:rowId xmlns:a16="http://schemas.microsoft.com/office/drawing/2014/main" val="10001"/>
                  </a:ext>
                </a:extLst>
              </a:tr>
              <a:tr h="502857">
                <a:tc>
                  <a:txBody>
                    <a:bodyPr/>
                    <a:lstStyle/>
                    <a:p>
                      <a:r>
                        <a:rPr lang="en-US" dirty="0"/>
                        <a:t>Conv-Transpose</a:t>
                      </a:r>
                      <a:endParaRPr lang="ru-RU" dirty="0"/>
                    </a:p>
                  </a:txBody>
                  <a:tcPr/>
                </a:tc>
                <a:tc>
                  <a:txBody>
                    <a:bodyPr/>
                    <a:lstStyle/>
                    <a:p>
                      <a:r>
                        <a:rPr lang="en-US" dirty="0"/>
                        <a:t>99.1%</a:t>
                      </a:r>
                      <a:endParaRPr lang="ru-RU" dirty="0"/>
                    </a:p>
                  </a:txBody>
                  <a:tcPr/>
                </a:tc>
                <a:tc>
                  <a:txBody>
                    <a:bodyPr/>
                    <a:lstStyle/>
                    <a:p>
                      <a:r>
                        <a:rPr lang="en-US" dirty="0"/>
                        <a:t>93.4%</a:t>
                      </a:r>
                      <a:endParaRPr lang="ru-RU" dirty="0"/>
                    </a:p>
                  </a:txBody>
                  <a:tcPr/>
                </a:tc>
                <a:tc>
                  <a:txBody>
                    <a:bodyPr/>
                    <a:lstStyle/>
                    <a:p>
                      <a:r>
                        <a:rPr lang="en-US" dirty="0"/>
                        <a:t>94.2%</a:t>
                      </a:r>
                      <a:endParaRPr lang="ru-RU" dirty="0"/>
                    </a:p>
                  </a:txBody>
                  <a:tcPr/>
                </a:tc>
                <a:tc>
                  <a:txBody>
                    <a:bodyPr/>
                    <a:lstStyle/>
                    <a:p>
                      <a:r>
                        <a:rPr lang="en-US" dirty="0"/>
                        <a:t>84.5%</a:t>
                      </a:r>
                      <a:endParaRPr lang="ru-RU" dirty="0"/>
                    </a:p>
                  </a:txBody>
                  <a:tcPr/>
                </a:tc>
                <a:extLst>
                  <a:ext uri="{0D108BD9-81ED-4DB2-BD59-A6C34878D82A}">
                    <a16:rowId xmlns:a16="http://schemas.microsoft.com/office/drawing/2014/main" val="10002"/>
                  </a:ext>
                </a:extLst>
              </a:tr>
            </a:tbl>
          </a:graphicData>
        </a:graphic>
      </p:graphicFrame>
      <p:pic>
        <p:nvPicPr>
          <p:cNvPr id="6" name="Рисунок 5"/>
          <p:cNvPicPr>
            <a:picLocks noChangeAspect="1"/>
          </p:cNvPicPr>
          <p:nvPr/>
        </p:nvPicPr>
        <p:blipFill>
          <a:blip r:embed="rId3"/>
          <a:stretch>
            <a:fillRect/>
          </a:stretch>
        </p:blipFill>
        <p:spPr>
          <a:xfrm>
            <a:off x="222863" y="2644759"/>
            <a:ext cx="8773456" cy="1061174"/>
          </a:xfrm>
          <a:prstGeom prst="rect">
            <a:avLst/>
          </a:prstGeom>
        </p:spPr>
      </p:pic>
      <p:sp>
        <p:nvSpPr>
          <p:cNvPr id="4" name="Номер слайда 3">
            <a:extLst>
              <a:ext uri="{FF2B5EF4-FFF2-40B4-BE49-F238E27FC236}">
                <a16:creationId xmlns:a16="http://schemas.microsoft.com/office/drawing/2014/main" id="{75F83F8C-3B9D-4AF1-AFE5-AE07D1AAD839}"/>
              </a:ext>
            </a:extLst>
          </p:cNvPr>
          <p:cNvSpPr>
            <a:spLocks noGrp="1"/>
          </p:cNvSpPr>
          <p:nvPr>
            <p:ph type="sldNum" sz="quarter" idx="12"/>
          </p:nvPr>
        </p:nvSpPr>
        <p:spPr/>
        <p:txBody>
          <a:bodyPr/>
          <a:lstStyle/>
          <a:p>
            <a:fld id="{C3769D44-175A-405B-B678-5199951E32AB}" type="slidenum">
              <a:rPr lang="ru-RU" smtClean="0"/>
              <a:t>10</a:t>
            </a:fld>
            <a:endParaRPr lang="ru-RU"/>
          </a:p>
        </p:txBody>
      </p:sp>
    </p:spTree>
    <p:extLst>
      <p:ext uri="{BB962C8B-B14F-4D97-AF65-F5344CB8AC3E}">
        <p14:creationId xmlns:p14="http://schemas.microsoft.com/office/powerpoint/2010/main" val="2369001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00050" y="206540"/>
            <a:ext cx="8229600" cy="612775"/>
          </a:xfrm>
          <a:prstGeom prst="rect">
            <a:avLst/>
          </a:prstGeom>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t>Comparison of reconstructions with and without network</a:t>
            </a:r>
            <a:endParaRPr lang="ru-RU" sz="4000" dirty="0"/>
          </a:p>
        </p:txBody>
      </p:sp>
      <p:graphicFrame>
        <p:nvGraphicFramePr>
          <p:cNvPr id="5" name="Таблица 4"/>
          <p:cNvGraphicFramePr>
            <a:graphicFrameLocks noGrp="1"/>
          </p:cNvGraphicFramePr>
          <p:nvPr>
            <p:extLst>
              <p:ext uri="{D42A27DB-BD31-4B8C-83A1-F6EECF244321}">
                <p14:modId xmlns:p14="http://schemas.microsoft.com/office/powerpoint/2010/main" val="2771172684"/>
              </p:ext>
            </p:extLst>
          </p:nvPr>
        </p:nvGraphicFramePr>
        <p:xfrm>
          <a:off x="1466850" y="738974"/>
          <a:ext cx="6096000" cy="2199640"/>
        </p:xfrm>
        <a:graphic>
          <a:graphicData uri="http://schemas.openxmlformats.org/drawingml/2006/table">
            <a:tbl>
              <a:tblPr firstRow="1" bandRow="1">
                <a:tableStyleId>{5C22544A-7EE6-4342-B048-85BDC9FD1C3A}</a:tableStyleId>
              </a:tblPr>
              <a:tblGrid>
                <a:gridCol w="1740494">
                  <a:extLst>
                    <a:ext uri="{9D8B030D-6E8A-4147-A177-3AD203B41FA5}">
                      <a16:colId xmlns:a16="http://schemas.microsoft.com/office/drawing/2014/main" val="20000"/>
                    </a:ext>
                  </a:extLst>
                </a:gridCol>
                <a:gridCol w="2323506">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endParaRPr lang="ru-RU" dirty="0"/>
                    </a:p>
                  </a:txBody>
                  <a:tcPr/>
                </a:tc>
                <a:tc>
                  <a:txBody>
                    <a:bodyPr/>
                    <a:lstStyle/>
                    <a:p>
                      <a:r>
                        <a:rPr lang="en-US" dirty="0"/>
                        <a:t>Mean difference between number of reconstructed </a:t>
                      </a:r>
                      <a:r>
                        <a:rPr lang="en-US" baseline="0" dirty="0"/>
                        <a:t>and simulated tracks</a:t>
                      </a:r>
                      <a:endParaRPr lang="ru-RU" dirty="0"/>
                    </a:p>
                  </a:txBody>
                  <a:tcPr/>
                </a:tc>
                <a:tc>
                  <a:txBody>
                    <a:bodyPr/>
                    <a:lstStyle/>
                    <a:p>
                      <a:r>
                        <a:rPr lang="en-US" dirty="0"/>
                        <a:t>Standard deviation</a:t>
                      </a:r>
                      <a:r>
                        <a:rPr lang="en-US" baseline="0" dirty="0"/>
                        <a:t> of the difference</a:t>
                      </a:r>
                      <a:endParaRPr lang="ru-RU" dirty="0"/>
                    </a:p>
                  </a:txBody>
                  <a:tcPr/>
                </a:tc>
                <a:extLst>
                  <a:ext uri="{0D108BD9-81ED-4DB2-BD59-A6C34878D82A}">
                    <a16:rowId xmlns:a16="http://schemas.microsoft.com/office/drawing/2014/main" val="10000"/>
                  </a:ext>
                </a:extLst>
              </a:tr>
              <a:tr h="370840">
                <a:tc>
                  <a:txBody>
                    <a:bodyPr/>
                    <a:lstStyle/>
                    <a:p>
                      <a:r>
                        <a:rPr lang="en-US" dirty="0"/>
                        <a:t>Without</a:t>
                      </a:r>
                      <a:r>
                        <a:rPr lang="en-US" baseline="0" dirty="0"/>
                        <a:t> network</a:t>
                      </a:r>
                      <a:endParaRPr lang="ru-RU" dirty="0"/>
                    </a:p>
                  </a:txBody>
                  <a:tcPr/>
                </a:tc>
                <a:tc>
                  <a:txBody>
                    <a:bodyPr/>
                    <a:lstStyle/>
                    <a:p>
                      <a:pPr algn="ctr"/>
                      <a:r>
                        <a:rPr lang="en-US" dirty="0"/>
                        <a:t>1.39</a:t>
                      </a:r>
                      <a:endParaRPr lang="ru-RU" dirty="0"/>
                    </a:p>
                  </a:txBody>
                  <a:tcPr/>
                </a:tc>
                <a:tc>
                  <a:txBody>
                    <a:bodyPr/>
                    <a:lstStyle/>
                    <a:p>
                      <a:pPr algn="ctr"/>
                      <a:r>
                        <a:rPr lang="en-US" dirty="0"/>
                        <a:t>2.04</a:t>
                      </a:r>
                      <a:endParaRPr lang="ru-RU" dirty="0"/>
                    </a:p>
                  </a:txBody>
                  <a:tcPr/>
                </a:tc>
                <a:extLst>
                  <a:ext uri="{0D108BD9-81ED-4DB2-BD59-A6C34878D82A}">
                    <a16:rowId xmlns:a16="http://schemas.microsoft.com/office/drawing/2014/main" val="10001"/>
                  </a:ext>
                </a:extLst>
              </a:tr>
              <a:tr h="370840">
                <a:tc>
                  <a:txBody>
                    <a:bodyPr/>
                    <a:lstStyle/>
                    <a:p>
                      <a:r>
                        <a:rPr lang="en-US" dirty="0"/>
                        <a:t>With network</a:t>
                      </a:r>
                      <a:endParaRPr lang="ru-RU" dirty="0"/>
                    </a:p>
                  </a:txBody>
                  <a:tcPr/>
                </a:tc>
                <a:tc>
                  <a:txBody>
                    <a:bodyPr/>
                    <a:lstStyle/>
                    <a:p>
                      <a:pPr algn="ctr"/>
                      <a:r>
                        <a:rPr lang="en-US" dirty="0"/>
                        <a:t>-0.43</a:t>
                      </a:r>
                      <a:endParaRPr lang="ru-RU" dirty="0"/>
                    </a:p>
                  </a:txBody>
                  <a:tcPr/>
                </a:tc>
                <a:tc>
                  <a:txBody>
                    <a:bodyPr/>
                    <a:lstStyle/>
                    <a:p>
                      <a:pPr algn="ctr"/>
                      <a:r>
                        <a:rPr lang="en-US" dirty="0"/>
                        <a:t>0.85</a:t>
                      </a:r>
                      <a:endParaRPr lang="ru-RU" dirty="0"/>
                    </a:p>
                  </a:txBody>
                  <a:tcPr/>
                </a:tc>
                <a:extLst>
                  <a:ext uri="{0D108BD9-81ED-4DB2-BD59-A6C34878D82A}">
                    <a16:rowId xmlns:a16="http://schemas.microsoft.com/office/drawing/2014/main" val="10002"/>
                  </a:ext>
                </a:extLst>
              </a:tr>
            </a:tbl>
          </a:graphicData>
        </a:graphic>
      </p:graphicFrame>
      <p:pic>
        <p:nvPicPr>
          <p:cNvPr id="6" name="Рисунок 5"/>
          <p:cNvPicPr>
            <a:picLocks noChangeAspect="1"/>
          </p:cNvPicPr>
          <p:nvPr/>
        </p:nvPicPr>
        <p:blipFill>
          <a:blip r:embed="rId2"/>
          <a:stretch>
            <a:fillRect/>
          </a:stretch>
        </p:blipFill>
        <p:spPr>
          <a:xfrm>
            <a:off x="1140596" y="3400398"/>
            <a:ext cx="6748507" cy="3347840"/>
          </a:xfrm>
          <a:prstGeom prst="rect">
            <a:avLst/>
          </a:prstGeom>
        </p:spPr>
      </p:pic>
      <p:sp>
        <p:nvSpPr>
          <p:cNvPr id="2" name="Номер слайда 1">
            <a:extLst>
              <a:ext uri="{FF2B5EF4-FFF2-40B4-BE49-F238E27FC236}">
                <a16:creationId xmlns:a16="http://schemas.microsoft.com/office/drawing/2014/main" id="{D15D3B77-0E63-47A4-BE22-B090F1F1E1D1}"/>
              </a:ext>
            </a:extLst>
          </p:cNvPr>
          <p:cNvSpPr>
            <a:spLocks noGrp="1"/>
          </p:cNvSpPr>
          <p:nvPr>
            <p:ph type="sldNum" sz="quarter" idx="12"/>
          </p:nvPr>
        </p:nvSpPr>
        <p:spPr/>
        <p:txBody>
          <a:bodyPr/>
          <a:lstStyle/>
          <a:p>
            <a:fld id="{C3769D44-175A-405B-B678-5199951E32AB}" type="slidenum">
              <a:rPr lang="ru-RU" smtClean="0"/>
              <a:t>11</a:t>
            </a:fld>
            <a:endParaRPr lang="ru-RU"/>
          </a:p>
        </p:txBody>
      </p:sp>
    </p:spTree>
    <p:extLst>
      <p:ext uri="{BB962C8B-B14F-4D97-AF65-F5344CB8AC3E}">
        <p14:creationId xmlns:p14="http://schemas.microsoft.com/office/powerpoint/2010/main" val="93414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343"/>
            <a:ext cx="7886700" cy="1325563"/>
          </a:xfrm>
        </p:spPr>
        <p:txBody>
          <a:bodyPr/>
          <a:lstStyle/>
          <a:p>
            <a:pPr algn="ctr"/>
            <a:r>
              <a:rPr lang="en-US" dirty="0"/>
              <a:t>Conclusion</a:t>
            </a:r>
            <a:endParaRPr lang="ru-RU" dirty="0"/>
          </a:p>
        </p:txBody>
      </p:sp>
      <p:sp>
        <p:nvSpPr>
          <p:cNvPr id="4" name="Прямоугольник 3"/>
          <p:cNvSpPr/>
          <p:nvPr/>
        </p:nvSpPr>
        <p:spPr>
          <a:xfrm>
            <a:off x="153824" y="1323220"/>
            <a:ext cx="8836352" cy="5127686"/>
          </a:xfrm>
          <a:prstGeom prst="rect">
            <a:avLst/>
          </a:prstGeom>
        </p:spPr>
        <p:txBody>
          <a:bodyPr wrap="square">
            <a:spAutoFit/>
          </a:bodyPr>
          <a:lstStyle/>
          <a:p>
            <a:pPr indent="442913" algn="just">
              <a:lnSpc>
                <a:spcPct val="150000"/>
              </a:lnSpc>
              <a:spcAft>
                <a:spcPts val="600"/>
              </a:spcAft>
              <a:buFont typeface="Symbol" panose="05050102010706020507" pitchFamily="18" charset="2"/>
              <a:buChar char=""/>
            </a:pPr>
            <a:r>
              <a:rPr lang="en-US" sz="2400" dirty="0"/>
              <a:t>The new approach based on machine learning to exclude </a:t>
            </a:r>
            <a:r>
              <a:rPr lang="en-US" sz="2400" dirty="0" err="1"/>
              <a:t>afterpulses</a:t>
            </a:r>
            <a:r>
              <a:rPr lang="en-US" sz="2400" dirty="0"/>
              <a:t> from drift chamber data has been developed. For the test data it excludes more than 80% of all </a:t>
            </a:r>
            <a:r>
              <a:rPr lang="en-US" sz="2400" dirty="0" err="1"/>
              <a:t>afterpulses</a:t>
            </a:r>
            <a:r>
              <a:rPr lang="en-US" sz="2400" dirty="0"/>
              <a:t> and saves more than 90% of original signals.</a:t>
            </a:r>
            <a:endParaRPr lang="ru-RU" sz="2400" dirty="0"/>
          </a:p>
          <a:p>
            <a:pPr indent="442913" algn="just">
              <a:lnSpc>
                <a:spcPct val="150000"/>
              </a:lnSpc>
              <a:spcAft>
                <a:spcPts val="600"/>
              </a:spcAft>
              <a:buFont typeface="Symbol" panose="05050102010706020507" pitchFamily="18" charset="2"/>
              <a:buChar char=""/>
            </a:pPr>
            <a:r>
              <a:rPr lang="en-US" sz="2400" dirty="0">
                <a:ea typeface="Times New Roman" panose="02020603050405020304" pitchFamily="18" charset="0"/>
              </a:rPr>
              <a:t>The application of the approach reduces systematic uncertainty in multiplicity definition in more than 2 times.</a:t>
            </a:r>
          </a:p>
          <a:p>
            <a:pPr indent="442913" algn="just">
              <a:lnSpc>
                <a:spcPct val="150000"/>
              </a:lnSpc>
              <a:spcAft>
                <a:spcPts val="600"/>
              </a:spcAft>
              <a:buFont typeface="Symbol" panose="05050102010706020507" pitchFamily="18" charset="2"/>
              <a:buChar char=""/>
            </a:pPr>
            <a:r>
              <a:rPr lang="en-US" sz="2400" dirty="0">
                <a:ea typeface="Times New Roman" panose="02020603050405020304" pitchFamily="18" charset="0"/>
              </a:rPr>
              <a:t>The development of the new event reconstruction </a:t>
            </a:r>
            <a:r>
              <a:rPr lang="en-US" sz="2400">
                <a:ea typeface="Times New Roman" panose="02020603050405020304" pitchFamily="18" charset="0"/>
              </a:rPr>
              <a:t>method based </a:t>
            </a:r>
            <a:r>
              <a:rPr lang="en-US" sz="2400" dirty="0">
                <a:ea typeface="Times New Roman" panose="02020603050405020304" pitchFamily="18" charset="0"/>
              </a:rPr>
              <a:t>on machine learning is planned.</a:t>
            </a:r>
          </a:p>
          <a:p>
            <a:pPr algn="just">
              <a:lnSpc>
                <a:spcPct val="150000"/>
              </a:lnSpc>
            </a:pPr>
            <a:endParaRPr lang="ru-RU" dirty="0">
              <a:ea typeface="Times New Roman" panose="02020603050405020304" pitchFamily="18" charset="0"/>
            </a:endParaRPr>
          </a:p>
        </p:txBody>
      </p:sp>
      <p:sp>
        <p:nvSpPr>
          <p:cNvPr id="3" name="Номер слайда 2">
            <a:extLst>
              <a:ext uri="{FF2B5EF4-FFF2-40B4-BE49-F238E27FC236}">
                <a16:creationId xmlns:a16="http://schemas.microsoft.com/office/drawing/2014/main" id="{21580B82-3FF9-43C2-AC59-A1309BA9B5E9}"/>
              </a:ext>
            </a:extLst>
          </p:cNvPr>
          <p:cNvSpPr>
            <a:spLocks noGrp="1"/>
          </p:cNvSpPr>
          <p:nvPr>
            <p:ph type="sldNum" sz="quarter" idx="12"/>
          </p:nvPr>
        </p:nvSpPr>
        <p:spPr/>
        <p:txBody>
          <a:bodyPr/>
          <a:lstStyle/>
          <a:p>
            <a:fld id="{C3769D44-175A-405B-B678-5199951E32AB}" type="slidenum">
              <a:rPr lang="ru-RU" smtClean="0"/>
              <a:t>12</a:t>
            </a:fld>
            <a:endParaRPr lang="ru-RU"/>
          </a:p>
        </p:txBody>
      </p:sp>
    </p:spTree>
    <p:extLst>
      <p:ext uri="{BB962C8B-B14F-4D97-AF65-F5344CB8AC3E}">
        <p14:creationId xmlns:p14="http://schemas.microsoft.com/office/powerpoint/2010/main" val="1721683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pPr>
              <a:defRPr/>
            </a:pPr>
            <a:fld id="{3DAA2C58-CAF2-4A82-9C8F-165F998BC057}" type="slidenum">
              <a:rPr lang="ru-RU"/>
              <a:pPr>
                <a:defRPr/>
              </a:pPr>
              <a:t>13</a:t>
            </a:fld>
            <a:endParaRPr lang="ru-RU"/>
          </a:p>
        </p:txBody>
      </p:sp>
      <p:sp>
        <p:nvSpPr>
          <p:cNvPr id="74754" name="Заголовок 1"/>
          <p:cNvSpPr>
            <a:spLocks noGrp="1"/>
          </p:cNvSpPr>
          <p:nvPr>
            <p:ph type="title" idx="4294967295"/>
          </p:nvPr>
        </p:nvSpPr>
        <p:spPr>
          <a:xfrm>
            <a:off x="0" y="1341438"/>
            <a:ext cx="8748713" cy="3743325"/>
          </a:xfrm>
        </p:spPr>
        <p:txBody>
          <a:bodyPr/>
          <a:lstStyle/>
          <a:p>
            <a:pPr algn="ctr" eaLnBrk="1" hangingPunct="1"/>
            <a:r>
              <a:rPr lang="en-US" sz="7200" dirty="0"/>
              <a:t>Thank you for attention</a:t>
            </a:r>
            <a:r>
              <a:rPr lang="ru-RU" sz="7200" dirty="0"/>
              <a:t>!</a:t>
            </a:r>
          </a:p>
        </p:txBody>
      </p:sp>
    </p:spTree>
    <p:extLst>
      <p:ext uri="{BB962C8B-B14F-4D97-AF65-F5344CB8AC3E}">
        <p14:creationId xmlns:p14="http://schemas.microsoft.com/office/powerpoint/2010/main" val="134768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163107AC-A8CA-4667-BBE3-0A0B3594DC40}"/>
              </a:ext>
            </a:extLst>
          </p:cNvPr>
          <p:cNvPicPr>
            <a:picLocks noChangeAspect="1"/>
          </p:cNvPicPr>
          <p:nvPr/>
        </p:nvPicPr>
        <p:blipFill>
          <a:blip r:embed="rId2"/>
          <a:stretch>
            <a:fillRect/>
          </a:stretch>
        </p:blipFill>
        <p:spPr>
          <a:xfrm>
            <a:off x="336295" y="870816"/>
            <a:ext cx="8130998" cy="5116368"/>
          </a:xfrm>
          <a:prstGeom prst="rect">
            <a:avLst/>
          </a:prstGeom>
        </p:spPr>
      </p:pic>
      <p:sp>
        <p:nvSpPr>
          <p:cNvPr id="4" name="TextBox 3"/>
          <p:cNvSpPr txBox="1"/>
          <p:nvPr/>
        </p:nvSpPr>
        <p:spPr>
          <a:xfrm>
            <a:off x="4572000" y="5508626"/>
            <a:ext cx="4176712" cy="1212850"/>
          </a:xfrm>
          <a:prstGeom prst="rect">
            <a:avLst/>
          </a:prstGeom>
          <a:ln>
            <a:prstDash val="sysDot"/>
          </a:ln>
        </p:spPr>
        <p:style>
          <a:lnRef idx="2">
            <a:schemeClr val="accent2"/>
          </a:lnRef>
          <a:fillRef idx="1">
            <a:schemeClr val="lt1"/>
          </a:fillRef>
          <a:effectRef idx="0">
            <a:schemeClr val="accent2"/>
          </a:effectRef>
          <a:fontRef idx="minor">
            <a:schemeClr val="dk1"/>
          </a:fontRef>
        </p:style>
        <p:txBody>
          <a:bodyPr>
            <a:spAutoFit/>
          </a:bodyPr>
          <a:lstStyle/>
          <a:p>
            <a:pPr>
              <a:defRPr/>
            </a:pPr>
            <a:r>
              <a:rPr lang="ru-RU" sz="2400" dirty="0"/>
              <a:t>264 </a:t>
            </a:r>
            <a:r>
              <a:rPr lang="en-US" sz="2400" dirty="0"/>
              <a:t>drift chambers</a:t>
            </a:r>
            <a:endParaRPr lang="ru-RU" sz="2400" dirty="0"/>
          </a:p>
          <a:p>
            <a:pPr>
              <a:defRPr/>
            </a:pPr>
            <a:r>
              <a:rPr lang="en-US" sz="2400" dirty="0"/>
              <a:t>Chamber’s area is </a:t>
            </a:r>
            <a:r>
              <a:rPr lang="ru-RU" sz="2400" dirty="0"/>
              <a:t>2 </a:t>
            </a:r>
            <a:r>
              <a:rPr lang="en-US" sz="2400" dirty="0"/>
              <a:t>m</a:t>
            </a:r>
            <a:r>
              <a:rPr lang="ru-RU" sz="2400" baseline="30000" dirty="0"/>
              <a:t>2</a:t>
            </a:r>
            <a:endParaRPr lang="ru-RU" sz="2400" dirty="0"/>
          </a:p>
          <a:p>
            <a:pPr>
              <a:defRPr/>
            </a:pPr>
            <a:r>
              <a:rPr lang="en-US" sz="2400" dirty="0"/>
              <a:t>TREK’s area is about</a:t>
            </a:r>
            <a:r>
              <a:rPr lang="ru-RU" sz="2400" dirty="0"/>
              <a:t> 25</a:t>
            </a:r>
            <a:r>
              <a:rPr lang="en-US" sz="2400" dirty="0"/>
              <a:t>0</a:t>
            </a:r>
            <a:r>
              <a:rPr lang="ru-RU" sz="2400" dirty="0"/>
              <a:t> </a:t>
            </a:r>
            <a:r>
              <a:rPr lang="en-US" sz="2400" dirty="0"/>
              <a:t>m</a:t>
            </a:r>
            <a:r>
              <a:rPr lang="ru-RU" sz="2400" baseline="30000" dirty="0"/>
              <a:t>2</a:t>
            </a:r>
            <a:endParaRPr lang="ru-RU" sz="2400" dirty="0"/>
          </a:p>
        </p:txBody>
      </p:sp>
      <p:sp>
        <p:nvSpPr>
          <p:cNvPr id="2" name="Номер слайда 1">
            <a:extLst>
              <a:ext uri="{FF2B5EF4-FFF2-40B4-BE49-F238E27FC236}">
                <a16:creationId xmlns:a16="http://schemas.microsoft.com/office/drawing/2014/main" id="{B4FF4C44-F3A6-4C74-95CA-0494F71CE013}"/>
              </a:ext>
            </a:extLst>
          </p:cNvPr>
          <p:cNvSpPr>
            <a:spLocks noGrp="1"/>
          </p:cNvSpPr>
          <p:nvPr>
            <p:ph type="sldNum" sz="quarter" idx="12"/>
          </p:nvPr>
        </p:nvSpPr>
        <p:spPr/>
        <p:txBody>
          <a:bodyPr/>
          <a:lstStyle/>
          <a:p>
            <a:fld id="{C3769D44-175A-405B-B678-5199951E32AB}" type="slidenum">
              <a:rPr lang="ru-RU" smtClean="0"/>
              <a:t>2</a:t>
            </a:fld>
            <a:endParaRPr lang="ru-RU"/>
          </a:p>
        </p:txBody>
      </p:sp>
      <p:sp>
        <p:nvSpPr>
          <p:cNvPr id="6" name="Заголовок 1">
            <a:extLst>
              <a:ext uri="{FF2B5EF4-FFF2-40B4-BE49-F238E27FC236}">
                <a16:creationId xmlns:a16="http://schemas.microsoft.com/office/drawing/2014/main" id="{494338BA-551E-4643-8549-B7D442821557}"/>
              </a:ext>
            </a:extLst>
          </p:cNvPr>
          <p:cNvSpPr txBox="1">
            <a:spLocks/>
          </p:cNvSpPr>
          <p:nvPr/>
        </p:nvSpPr>
        <p:spPr>
          <a:xfrm>
            <a:off x="457200" y="141875"/>
            <a:ext cx="8229600" cy="612775"/>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t>Detector TREK</a:t>
            </a:r>
            <a:endParaRPr lang="ru-RU" sz="4000" dirty="0"/>
          </a:p>
        </p:txBody>
      </p:sp>
    </p:spTree>
    <p:extLst>
      <p:ext uri="{BB962C8B-B14F-4D97-AF65-F5344CB8AC3E}">
        <p14:creationId xmlns:p14="http://schemas.microsoft.com/office/powerpoint/2010/main" val="3174986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9" name="Заголовок 1"/>
          <p:cNvSpPr>
            <a:spLocks noGrp="1"/>
          </p:cNvSpPr>
          <p:nvPr>
            <p:ph type="title"/>
          </p:nvPr>
        </p:nvSpPr>
        <p:spPr>
          <a:xfrm>
            <a:off x="457200" y="141875"/>
            <a:ext cx="8229600" cy="612775"/>
          </a:xfrm>
        </p:spPr>
        <p:txBody>
          <a:bodyPr>
            <a:normAutofit fontScale="90000"/>
          </a:bodyPr>
          <a:lstStyle/>
          <a:p>
            <a:pPr algn="ctr" eaLnBrk="1" hangingPunct="1"/>
            <a:r>
              <a:rPr lang="en-US" sz="4000" dirty="0"/>
              <a:t>Drift chamber</a:t>
            </a:r>
            <a:endParaRPr lang="ru-RU" sz="4000" dirty="0"/>
          </a:p>
        </p:txBody>
      </p:sp>
      <p:sp>
        <p:nvSpPr>
          <p:cNvPr id="2" name="Номер слайда 1"/>
          <p:cNvSpPr>
            <a:spLocks noGrp="1"/>
          </p:cNvSpPr>
          <p:nvPr>
            <p:ph type="sldNum" sz="quarter" idx="12"/>
          </p:nvPr>
        </p:nvSpPr>
        <p:spPr/>
        <p:txBody>
          <a:bodyPr/>
          <a:lstStyle/>
          <a:p>
            <a:fld id="{D9811438-C078-461F-B11B-4F5B110CD026}" type="slidenum">
              <a:rPr lang="ru-RU" smtClean="0"/>
              <a:t>3</a:t>
            </a:fld>
            <a:endParaRPr lang="ru-RU"/>
          </a:p>
        </p:txBody>
      </p:sp>
      <p:sp>
        <p:nvSpPr>
          <p:cNvPr id="7" name="Rectangle 10"/>
          <p:cNvSpPr>
            <a:spLocks noChangeArrowheads="1"/>
          </p:cNvSpPr>
          <p:nvPr/>
        </p:nvSpPr>
        <p:spPr bwMode="auto">
          <a:xfrm>
            <a:off x="567433" y="5644753"/>
            <a:ext cx="3816350" cy="1152525"/>
          </a:xfrm>
          <a:prstGeom prst="rect">
            <a:avLst/>
          </a:prstGeom>
          <a:solidFill>
            <a:schemeClr val="bg2"/>
          </a:solidFill>
          <a:ln w="9525">
            <a:solidFill>
              <a:schemeClr val="tx1"/>
            </a:solidFill>
            <a:prstDash val="sysDot"/>
            <a:miter lim="800000"/>
            <a:headEnd/>
            <a:tailEnd/>
          </a:ln>
          <a:effectLst/>
        </p:spPr>
        <p:txBody>
          <a:bodyPr wrap="none" anchor="ctr"/>
          <a:lstStyle/>
          <a:p>
            <a:pPr algn="ctr">
              <a:defRPr/>
            </a:pPr>
            <a:r>
              <a:rPr lang="en-US" altLang="ru-RU" dirty="0">
                <a:solidFill>
                  <a:srgbClr val="000000"/>
                </a:solidFill>
              </a:rPr>
              <a:t>Coordinate resolution</a:t>
            </a:r>
            <a:r>
              <a:rPr lang="en-US" b="1" dirty="0">
                <a:latin typeface="Times New Roman" panose="02020603050405020304" pitchFamily="18" charset="0"/>
                <a:cs typeface="Times New Roman" panose="02020603050405020304" pitchFamily="18" charset="0"/>
              </a:rPr>
              <a:t>~</a:t>
            </a:r>
            <a:r>
              <a:rPr lang="en-US" altLang="ru-RU" dirty="0">
                <a:solidFill>
                  <a:srgbClr val="000000"/>
                </a:solidFill>
              </a:rPr>
              <a:t> </a:t>
            </a:r>
            <a:r>
              <a:rPr lang="ru-RU" altLang="ru-RU" dirty="0">
                <a:solidFill>
                  <a:srgbClr val="000000"/>
                </a:solidFill>
              </a:rPr>
              <a:t>1 </a:t>
            </a:r>
            <a:r>
              <a:rPr lang="en-US" altLang="ru-RU" dirty="0">
                <a:solidFill>
                  <a:srgbClr val="000000"/>
                </a:solidFill>
              </a:rPr>
              <a:t>mm</a:t>
            </a:r>
            <a:endParaRPr lang="ru-RU" altLang="ru-RU" dirty="0">
              <a:solidFill>
                <a:srgbClr val="000000"/>
              </a:solidFill>
            </a:endParaRPr>
          </a:p>
          <a:p>
            <a:pPr algn="ctr">
              <a:defRPr/>
            </a:pPr>
            <a:r>
              <a:rPr lang="en-US" altLang="ru-RU" dirty="0">
                <a:solidFill>
                  <a:srgbClr val="000000"/>
                </a:solidFill>
              </a:rPr>
              <a:t>Angle resolution </a:t>
            </a:r>
            <a:r>
              <a:rPr lang="en-US" b="1" dirty="0">
                <a:latin typeface="Times New Roman" panose="02020603050405020304" pitchFamily="18" charset="0"/>
                <a:cs typeface="Times New Roman" panose="02020603050405020304" pitchFamily="18" charset="0"/>
              </a:rPr>
              <a:t>~</a:t>
            </a:r>
            <a:r>
              <a:rPr lang="en-US" altLang="ru-RU" dirty="0">
                <a:solidFill>
                  <a:srgbClr val="000000"/>
                </a:solidFill>
              </a:rPr>
              <a:t> </a:t>
            </a:r>
            <a:r>
              <a:rPr lang="ru-RU" altLang="ru-RU" dirty="0">
                <a:solidFill>
                  <a:srgbClr val="000000"/>
                </a:solidFill>
              </a:rPr>
              <a:t>1.7°</a:t>
            </a:r>
          </a:p>
          <a:p>
            <a:pPr algn="ctr">
              <a:defRPr/>
            </a:pPr>
            <a:r>
              <a:rPr lang="en-US" altLang="ru-RU" dirty="0">
                <a:solidFill>
                  <a:srgbClr val="000000"/>
                </a:solidFill>
              </a:rPr>
              <a:t>Medium mixture</a:t>
            </a:r>
            <a:r>
              <a:rPr lang="ru-RU" altLang="ru-RU" dirty="0">
                <a:solidFill>
                  <a:srgbClr val="000000"/>
                </a:solidFill>
              </a:rPr>
              <a:t>: 9</a:t>
            </a:r>
            <a:r>
              <a:rPr lang="en-US" altLang="ru-RU" dirty="0">
                <a:solidFill>
                  <a:srgbClr val="000000"/>
                </a:solidFill>
              </a:rPr>
              <a:t>4</a:t>
            </a:r>
            <a:r>
              <a:rPr lang="ru-RU" altLang="ru-RU" dirty="0">
                <a:solidFill>
                  <a:srgbClr val="000000"/>
                </a:solidFill>
              </a:rPr>
              <a:t>% </a:t>
            </a:r>
            <a:r>
              <a:rPr lang="en-US" altLang="ru-RU" dirty="0" err="1">
                <a:solidFill>
                  <a:srgbClr val="000000"/>
                </a:solidFill>
              </a:rPr>
              <a:t>Ar</a:t>
            </a:r>
            <a:r>
              <a:rPr lang="en-US" altLang="ru-RU" dirty="0">
                <a:solidFill>
                  <a:srgbClr val="000000"/>
                </a:solidFill>
              </a:rPr>
              <a:t> + 6% </a:t>
            </a:r>
            <a:r>
              <a:rPr lang="en-US" dirty="0"/>
              <a:t>CO</a:t>
            </a:r>
            <a:r>
              <a:rPr lang="en-US" baseline="-25000" dirty="0"/>
              <a:t>2</a:t>
            </a:r>
            <a:endParaRPr lang="ru-RU" altLang="ru-RU" dirty="0">
              <a:solidFill>
                <a:srgbClr val="000000"/>
              </a:solidFill>
            </a:endParaRPr>
          </a:p>
        </p:txBody>
      </p:sp>
      <p:sp>
        <p:nvSpPr>
          <p:cNvPr id="8" name="Rectangle 11"/>
          <p:cNvSpPr>
            <a:spLocks noChangeArrowheads="1"/>
          </p:cNvSpPr>
          <p:nvPr/>
        </p:nvSpPr>
        <p:spPr bwMode="auto">
          <a:xfrm>
            <a:off x="4860032" y="5644753"/>
            <a:ext cx="3816350" cy="1152525"/>
          </a:xfrm>
          <a:prstGeom prst="rect">
            <a:avLst/>
          </a:prstGeom>
          <a:solidFill>
            <a:schemeClr val="bg2"/>
          </a:solidFill>
          <a:ln w="9525">
            <a:solidFill>
              <a:schemeClr val="tx1"/>
            </a:solidFill>
            <a:prstDash val="sysDot"/>
            <a:miter lim="800000"/>
            <a:headEnd/>
            <a:tailEnd/>
          </a:ln>
          <a:effectLst/>
        </p:spPr>
        <p:txBody>
          <a:bodyPr wrap="none" anchor="ctr"/>
          <a:lstStyle/>
          <a:p>
            <a:pPr algn="ctr">
              <a:defRPr/>
            </a:pPr>
            <a:r>
              <a:rPr lang="en-US" altLang="ru-RU" dirty="0">
                <a:solidFill>
                  <a:srgbClr val="000000"/>
                </a:solidFill>
              </a:rPr>
              <a:t>Drift time &lt; 6</a:t>
            </a:r>
            <a:r>
              <a:rPr lang="ru-RU" altLang="ru-RU" dirty="0">
                <a:solidFill>
                  <a:srgbClr val="000000"/>
                </a:solidFill>
              </a:rPr>
              <a:t> </a:t>
            </a:r>
            <a:r>
              <a:rPr lang="el-GR" altLang="ru-RU" dirty="0">
                <a:solidFill>
                  <a:srgbClr val="000000"/>
                </a:solidFill>
              </a:rPr>
              <a:t>μ</a:t>
            </a:r>
            <a:r>
              <a:rPr lang="en-US" altLang="ru-RU" dirty="0">
                <a:solidFill>
                  <a:srgbClr val="000000"/>
                </a:solidFill>
              </a:rPr>
              <a:t>s</a:t>
            </a:r>
            <a:endParaRPr lang="ru-RU" altLang="ru-RU" dirty="0">
              <a:solidFill>
                <a:srgbClr val="000000"/>
              </a:solidFill>
            </a:endParaRPr>
          </a:p>
          <a:p>
            <a:pPr algn="ctr">
              <a:defRPr/>
            </a:pPr>
            <a:r>
              <a:rPr lang="en-US" altLang="ru-RU" dirty="0">
                <a:solidFill>
                  <a:srgbClr val="000000"/>
                </a:solidFill>
              </a:rPr>
              <a:t>Drift velocity</a:t>
            </a:r>
            <a:r>
              <a:rPr lang="ru-RU" altLang="ru-RU" dirty="0">
                <a:solidFill>
                  <a:srgbClr val="000000"/>
                </a:solidFill>
              </a:rPr>
              <a:t>– 0.04 </a:t>
            </a:r>
            <a:r>
              <a:rPr lang="en-US" altLang="ru-RU" dirty="0">
                <a:solidFill>
                  <a:srgbClr val="000000"/>
                </a:solidFill>
              </a:rPr>
              <a:t>mm/ns</a:t>
            </a:r>
            <a:endParaRPr lang="ru-RU" altLang="ru-RU" dirty="0">
              <a:solidFill>
                <a:srgbClr val="000000"/>
              </a:solidFill>
            </a:endParaRPr>
          </a:p>
        </p:txBody>
      </p:sp>
      <p:pic>
        <p:nvPicPr>
          <p:cNvPr id="4" name="Рисунок 3"/>
          <p:cNvPicPr>
            <a:picLocks noChangeAspect="1"/>
          </p:cNvPicPr>
          <p:nvPr/>
        </p:nvPicPr>
        <p:blipFill>
          <a:blip r:embed="rId2"/>
          <a:stretch>
            <a:fillRect/>
          </a:stretch>
        </p:blipFill>
        <p:spPr>
          <a:xfrm>
            <a:off x="719475" y="754650"/>
            <a:ext cx="7948276" cy="4945483"/>
          </a:xfrm>
          <a:prstGeom prst="rect">
            <a:avLst/>
          </a:prstGeom>
        </p:spPr>
      </p:pic>
    </p:spTree>
    <p:extLst>
      <p:ext uri="{BB962C8B-B14F-4D97-AF65-F5344CB8AC3E}">
        <p14:creationId xmlns:p14="http://schemas.microsoft.com/office/powerpoint/2010/main" val="2321680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stretch>
            <a:fillRect/>
          </a:stretch>
        </p:blipFill>
        <p:spPr>
          <a:xfrm>
            <a:off x="971520" y="4847002"/>
            <a:ext cx="6922463" cy="1840267"/>
          </a:xfrm>
          <a:prstGeom prst="rect">
            <a:avLst/>
          </a:prstGeom>
        </p:spPr>
      </p:pic>
      <p:sp>
        <p:nvSpPr>
          <p:cNvPr id="2" name="Заголовок 1"/>
          <p:cNvSpPr>
            <a:spLocks noGrp="1"/>
          </p:cNvSpPr>
          <p:nvPr>
            <p:ph type="title"/>
          </p:nvPr>
        </p:nvSpPr>
        <p:spPr>
          <a:xfrm>
            <a:off x="1533969" y="92196"/>
            <a:ext cx="6293979" cy="947739"/>
          </a:xfrm>
        </p:spPr>
        <p:txBody>
          <a:bodyPr/>
          <a:lstStyle/>
          <a:p>
            <a:r>
              <a:rPr lang="en-US" dirty="0"/>
              <a:t>Reconstruction methods</a:t>
            </a:r>
            <a:endParaRPr lang="ru-RU" dirty="0"/>
          </a:p>
        </p:txBody>
      </p:sp>
      <p:pic>
        <p:nvPicPr>
          <p:cNvPr id="5" name="Рисунок 4"/>
          <p:cNvPicPr>
            <a:picLocks noChangeAspect="1"/>
          </p:cNvPicPr>
          <p:nvPr/>
        </p:nvPicPr>
        <p:blipFill>
          <a:blip r:embed="rId3"/>
          <a:stretch>
            <a:fillRect/>
          </a:stretch>
        </p:blipFill>
        <p:spPr>
          <a:xfrm>
            <a:off x="762590" y="934166"/>
            <a:ext cx="7199719" cy="2322667"/>
          </a:xfrm>
          <a:prstGeom prst="rect">
            <a:avLst/>
          </a:prstGeom>
        </p:spPr>
      </p:pic>
      <p:sp>
        <p:nvSpPr>
          <p:cNvPr id="6" name="Прямоугольник 5"/>
          <p:cNvSpPr/>
          <p:nvPr/>
        </p:nvSpPr>
        <p:spPr>
          <a:xfrm>
            <a:off x="247649" y="3332113"/>
            <a:ext cx="8439150" cy="1477328"/>
          </a:xfrm>
          <a:prstGeom prst="rect">
            <a:avLst/>
          </a:prstGeom>
        </p:spPr>
        <p:txBody>
          <a:bodyPr wrap="square">
            <a:spAutoFit/>
          </a:bodyPr>
          <a:lstStyle/>
          <a:p>
            <a:pPr algn="just"/>
            <a:r>
              <a:rPr lang="en-US" dirty="0">
                <a:solidFill>
                  <a:srgbClr val="008000"/>
                </a:solidFill>
                <a:latin typeface="Arial" panose="020B0604020202020204" pitchFamily="34" charset="0"/>
              </a:rPr>
              <a:t>The histogram method</a:t>
            </a:r>
            <a:r>
              <a:rPr lang="en-US" dirty="0">
                <a:solidFill>
                  <a:srgbClr val="333399"/>
                </a:solidFill>
                <a:latin typeface="Arial" panose="020B0604020202020204" pitchFamily="34" charset="0"/>
              </a:rPr>
              <a:t> was developed for a parallel track reconstruction. The corridor with certain region and variable angles are drawn from each points of the first channel to other channels. Then the tracks in the corridors are counted dependence on its angle. The true reconstruction has maximum number of tracks.</a:t>
            </a:r>
            <a:endParaRPr lang="ru-RU" dirty="0"/>
          </a:p>
        </p:txBody>
      </p:sp>
      <p:sp>
        <p:nvSpPr>
          <p:cNvPr id="3" name="Номер слайда 2">
            <a:extLst>
              <a:ext uri="{FF2B5EF4-FFF2-40B4-BE49-F238E27FC236}">
                <a16:creationId xmlns:a16="http://schemas.microsoft.com/office/drawing/2014/main" id="{8BDEB41C-4C77-495E-AC3F-7A6648C01D3C}"/>
              </a:ext>
            </a:extLst>
          </p:cNvPr>
          <p:cNvSpPr>
            <a:spLocks noGrp="1"/>
          </p:cNvSpPr>
          <p:nvPr>
            <p:ph type="sldNum" sz="quarter" idx="12"/>
          </p:nvPr>
        </p:nvSpPr>
        <p:spPr/>
        <p:txBody>
          <a:bodyPr/>
          <a:lstStyle/>
          <a:p>
            <a:fld id="{C3769D44-175A-405B-B678-5199951E32AB}" type="slidenum">
              <a:rPr lang="ru-RU" smtClean="0"/>
              <a:t>4</a:t>
            </a:fld>
            <a:endParaRPr lang="ru-RU"/>
          </a:p>
        </p:txBody>
      </p:sp>
    </p:spTree>
    <p:extLst>
      <p:ext uri="{BB962C8B-B14F-4D97-AF65-F5344CB8AC3E}">
        <p14:creationId xmlns:p14="http://schemas.microsoft.com/office/powerpoint/2010/main" val="1968005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01599"/>
            <a:ext cx="7886700" cy="1325563"/>
          </a:xfrm>
        </p:spPr>
        <p:txBody>
          <a:bodyPr/>
          <a:lstStyle/>
          <a:p>
            <a:pPr algn="ctr"/>
            <a:r>
              <a:rPr lang="en-US" dirty="0" err="1"/>
              <a:t>Afterpulses</a:t>
            </a:r>
            <a:endParaRPr lang="ru-RU" dirty="0"/>
          </a:p>
        </p:txBody>
      </p:sp>
      <p:pic>
        <p:nvPicPr>
          <p:cNvPr id="4" name="Рисунок 3"/>
          <p:cNvPicPr/>
          <p:nvPr/>
        </p:nvPicPr>
        <p:blipFill>
          <a:blip r:embed="rId2"/>
          <a:stretch>
            <a:fillRect/>
          </a:stretch>
        </p:blipFill>
        <p:spPr>
          <a:xfrm>
            <a:off x="1059222" y="1062545"/>
            <a:ext cx="7211514" cy="2098259"/>
          </a:xfrm>
          <a:prstGeom prst="rect">
            <a:avLst/>
          </a:prstGeom>
        </p:spPr>
      </p:pic>
      <p:pic>
        <p:nvPicPr>
          <p:cNvPr id="5" name="Рисунок 4"/>
          <p:cNvPicPr/>
          <p:nvPr/>
        </p:nvPicPr>
        <p:blipFill>
          <a:blip r:embed="rId3"/>
          <a:stretch>
            <a:fillRect/>
          </a:stretch>
        </p:blipFill>
        <p:spPr>
          <a:xfrm>
            <a:off x="1784083" y="3226668"/>
            <a:ext cx="5904656" cy="1584176"/>
          </a:xfrm>
          <a:prstGeom prst="rect">
            <a:avLst/>
          </a:prstGeom>
        </p:spPr>
      </p:pic>
      <p:sp>
        <p:nvSpPr>
          <p:cNvPr id="6" name="Прямоугольник 5"/>
          <p:cNvSpPr/>
          <p:nvPr/>
        </p:nvSpPr>
        <p:spPr>
          <a:xfrm>
            <a:off x="466725" y="4894213"/>
            <a:ext cx="8162925" cy="923330"/>
          </a:xfrm>
          <a:prstGeom prst="rect">
            <a:avLst/>
          </a:prstGeom>
        </p:spPr>
        <p:txBody>
          <a:bodyPr wrap="square">
            <a:spAutoFit/>
          </a:bodyPr>
          <a:lstStyle/>
          <a:p>
            <a:pPr algn="just"/>
            <a:r>
              <a:rPr lang="en-US" dirty="0">
                <a:solidFill>
                  <a:srgbClr val="333399"/>
                </a:solidFill>
                <a:latin typeface="Arial" panose="020B0604020202020204" pitchFamily="34" charset="0"/>
              </a:rPr>
              <a:t>There are </a:t>
            </a:r>
            <a:r>
              <a:rPr lang="en-US" dirty="0" err="1">
                <a:solidFill>
                  <a:srgbClr val="548C54"/>
                </a:solidFill>
                <a:latin typeface="Arial" panose="020B0604020202020204" pitchFamily="34" charset="0"/>
              </a:rPr>
              <a:t>afterpulses</a:t>
            </a:r>
            <a:r>
              <a:rPr lang="en-US" dirty="0">
                <a:solidFill>
                  <a:srgbClr val="548C54"/>
                </a:solidFill>
                <a:latin typeface="Arial" panose="020B0604020202020204" pitchFamily="34" charset="0"/>
              </a:rPr>
              <a:t> </a:t>
            </a:r>
            <a:r>
              <a:rPr lang="en-US" dirty="0">
                <a:solidFill>
                  <a:srgbClr val="333399"/>
                </a:solidFill>
                <a:latin typeface="Arial" panose="020B0604020202020204" pitchFamily="34" charset="0"/>
              </a:rPr>
              <a:t>in experimental data – signals appearing after original signals often observed at shaper-amplifier output. The presence of </a:t>
            </a:r>
            <a:r>
              <a:rPr lang="en-US" dirty="0" err="1">
                <a:solidFill>
                  <a:srgbClr val="333399"/>
                </a:solidFill>
                <a:latin typeface="Arial" panose="020B0604020202020204" pitchFamily="34" charset="0"/>
              </a:rPr>
              <a:t>afterpulses</a:t>
            </a:r>
            <a:r>
              <a:rPr lang="en-US" dirty="0">
                <a:solidFill>
                  <a:srgbClr val="333399"/>
                </a:solidFill>
                <a:latin typeface="Arial" panose="020B0604020202020204" pitchFamily="34" charset="0"/>
              </a:rPr>
              <a:t> leads to fake reconstructions.</a:t>
            </a:r>
            <a:endParaRPr lang="ru-RU" dirty="0">
              <a:solidFill>
                <a:srgbClr val="333399"/>
              </a:solidFill>
            </a:endParaRPr>
          </a:p>
        </p:txBody>
      </p:sp>
      <p:sp>
        <p:nvSpPr>
          <p:cNvPr id="3" name="Номер слайда 2">
            <a:extLst>
              <a:ext uri="{FF2B5EF4-FFF2-40B4-BE49-F238E27FC236}">
                <a16:creationId xmlns:a16="http://schemas.microsoft.com/office/drawing/2014/main" id="{837848CD-58B5-4C12-A2F1-DAAA4A12D333}"/>
              </a:ext>
            </a:extLst>
          </p:cNvPr>
          <p:cNvSpPr>
            <a:spLocks noGrp="1"/>
          </p:cNvSpPr>
          <p:nvPr>
            <p:ph type="sldNum" sz="quarter" idx="12"/>
          </p:nvPr>
        </p:nvSpPr>
        <p:spPr/>
        <p:txBody>
          <a:bodyPr/>
          <a:lstStyle/>
          <a:p>
            <a:fld id="{C3769D44-175A-405B-B678-5199951E32AB}" type="slidenum">
              <a:rPr lang="ru-RU" smtClean="0"/>
              <a:t>5</a:t>
            </a:fld>
            <a:endParaRPr lang="ru-RU"/>
          </a:p>
        </p:txBody>
      </p:sp>
    </p:spTree>
    <p:extLst>
      <p:ext uri="{BB962C8B-B14F-4D97-AF65-F5344CB8AC3E}">
        <p14:creationId xmlns:p14="http://schemas.microsoft.com/office/powerpoint/2010/main" val="1678567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975" y="1352550"/>
            <a:ext cx="7581900" cy="496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666750" y="231776"/>
            <a:ext cx="7886700" cy="1325563"/>
          </a:xfrm>
        </p:spPr>
        <p:txBody>
          <a:bodyPr/>
          <a:lstStyle/>
          <a:p>
            <a:pPr algn="ctr"/>
            <a:r>
              <a:rPr lang="en-US" dirty="0"/>
              <a:t>The cause of </a:t>
            </a:r>
            <a:r>
              <a:rPr lang="en-US" dirty="0" err="1"/>
              <a:t>afterpulses</a:t>
            </a:r>
            <a:r>
              <a:rPr lang="en-US" dirty="0"/>
              <a:t> presence</a:t>
            </a:r>
            <a:endParaRPr lang="ru-RU" dirty="0"/>
          </a:p>
        </p:txBody>
      </p:sp>
      <p:sp>
        <p:nvSpPr>
          <p:cNvPr id="4" name="Прямоугольник 3"/>
          <p:cNvSpPr/>
          <p:nvPr/>
        </p:nvSpPr>
        <p:spPr>
          <a:xfrm>
            <a:off x="5591810" y="1420297"/>
            <a:ext cx="1505605" cy="369332"/>
          </a:xfrm>
          <a:prstGeom prst="rect">
            <a:avLst/>
          </a:prstGeom>
        </p:spPr>
        <p:txBody>
          <a:bodyPr wrap="none">
            <a:spAutoFit/>
          </a:bodyPr>
          <a:lstStyle/>
          <a:p>
            <a:r>
              <a:rPr lang="en-US" dirty="0">
                <a:solidFill>
                  <a:srgbClr val="008000"/>
                </a:solidFill>
                <a:latin typeface="Arial" panose="020B0604020202020204" pitchFamily="34" charset="0"/>
              </a:rPr>
              <a:t>Vertical track</a:t>
            </a:r>
            <a:endParaRPr lang="ru-RU" dirty="0"/>
          </a:p>
        </p:txBody>
      </p:sp>
      <p:sp>
        <p:nvSpPr>
          <p:cNvPr id="8" name="Прямоугольник 7"/>
          <p:cNvSpPr/>
          <p:nvPr/>
        </p:nvSpPr>
        <p:spPr>
          <a:xfrm>
            <a:off x="5591810" y="3649147"/>
            <a:ext cx="1544012" cy="369332"/>
          </a:xfrm>
          <a:prstGeom prst="rect">
            <a:avLst/>
          </a:prstGeom>
        </p:spPr>
        <p:txBody>
          <a:bodyPr wrap="none">
            <a:spAutoFit/>
          </a:bodyPr>
          <a:lstStyle/>
          <a:p>
            <a:r>
              <a:rPr lang="en-US" dirty="0">
                <a:solidFill>
                  <a:srgbClr val="008000"/>
                </a:solidFill>
                <a:latin typeface="Arial" panose="020B0604020202020204" pitchFamily="34" charset="0"/>
              </a:rPr>
              <a:t>Inclined track</a:t>
            </a:r>
            <a:endParaRPr lang="ru-RU" dirty="0"/>
          </a:p>
        </p:txBody>
      </p:sp>
      <p:sp>
        <p:nvSpPr>
          <p:cNvPr id="3" name="Номер слайда 2">
            <a:extLst>
              <a:ext uri="{FF2B5EF4-FFF2-40B4-BE49-F238E27FC236}">
                <a16:creationId xmlns:a16="http://schemas.microsoft.com/office/drawing/2014/main" id="{DEE8C4D6-4F6D-4F3B-A00D-654716D7E755}"/>
              </a:ext>
            </a:extLst>
          </p:cNvPr>
          <p:cNvSpPr>
            <a:spLocks noGrp="1"/>
          </p:cNvSpPr>
          <p:nvPr>
            <p:ph type="sldNum" sz="quarter" idx="12"/>
          </p:nvPr>
        </p:nvSpPr>
        <p:spPr/>
        <p:txBody>
          <a:bodyPr/>
          <a:lstStyle/>
          <a:p>
            <a:fld id="{C3769D44-175A-405B-B678-5199951E32AB}" type="slidenum">
              <a:rPr lang="ru-RU" smtClean="0"/>
              <a:t>6</a:t>
            </a:fld>
            <a:endParaRPr lang="ru-RU"/>
          </a:p>
        </p:txBody>
      </p:sp>
    </p:spTree>
    <p:extLst>
      <p:ext uri="{BB962C8B-B14F-4D97-AF65-F5344CB8AC3E}">
        <p14:creationId xmlns:p14="http://schemas.microsoft.com/office/powerpoint/2010/main" val="80512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ChangeAspect="1"/>
          </p:cNvGraphicFramePr>
          <p:nvPr>
            <p:extLst>
              <p:ext uri="{D42A27DB-BD31-4B8C-83A1-F6EECF244321}">
                <p14:modId xmlns:p14="http://schemas.microsoft.com/office/powerpoint/2010/main" val="127185673"/>
              </p:ext>
            </p:extLst>
          </p:nvPr>
        </p:nvGraphicFramePr>
        <p:xfrm>
          <a:off x="1216162" y="943140"/>
          <a:ext cx="6597375" cy="2190585"/>
        </p:xfrm>
        <a:graphic>
          <a:graphicData uri="http://schemas.openxmlformats.org/presentationml/2006/ole">
            <mc:AlternateContent xmlns:mc="http://schemas.openxmlformats.org/markup-compatibility/2006">
              <mc:Choice xmlns:v="urn:schemas-microsoft-com:vml" Requires="v">
                <p:oleObj spid="_x0000_s4128" name="Visio" r:id="rId3" imgW="8229600" imgH="2724136" progId="Visio.Drawing.15">
                  <p:embed/>
                </p:oleObj>
              </mc:Choice>
              <mc:Fallback>
                <p:oleObj name="Visio" r:id="rId3" imgW="8229600" imgH="2724136" progId="Visio.Drawing.1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6162" y="943140"/>
                        <a:ext cx="6597375" cy="2190585"/>
                      </a:xfrm>
                      <a:prstGeom prst="rect">
                        <a:avLst/>
                      </a:prstGeom>
                      <a:noFill/>
                    </p:spPr>
                  </p:pic>
                </p:oleObj>
              </mc:Fallback>
            </mc:AlternateContent>
          </a:graphicData>
        </a:graphic>
      </p:graphicFrame>
      <p:sp>
        <p:nvSpPr>
          <p:cNvPr id="5" name="Прямоугольник 4"/>
          <p:cNvSpPr/>
          <p:nvPr/>
        </p:nvSpPr>
        <p:spPr>
          <a:xfrm>
            <a:off x="2938509" y="3260744"/>
            <a:ext cx="3293615" cy="369332"/>
          </a:xfrm>
          <a:prstGeom prst="rect">
            <a:avLst/>
          </a:prstGeom>
        </p:spPr>
        <p:txBody>
          <a:bodyPr wrap="square">
            <a:spAutoFit/>
          </a:bodyPr>
          <a:lstStyle/>
          <a:p>
            <a:pPr algn="ctr"/>
            <a:r>
              <a:rPr lang="en-US" dirty="0"/>
              <a:t>Representation of waveforms</a:t>
            </a:r>
            <a:endParaRPr lang="ru-RU" dirty="0"/>
          </a:p>
        </p:txBody>
      </p:sp>
      <p:sp>
        <p:nvSpPr>
          <p:cNvPr id="10" name="Заголовок 1"/>
          <p:cNvSpPr txBox="1">
            <a:spLocks/>
          </p:cNvSpPr>
          <p:nvPr/>
        </p:nvSpPr>
        <p:spPr>
          <a:xfrm>
            <a:off x="400050" y="206540"/>
            <a:ext cx="8229600" cy="612775"/>
          </a:xfrm>
          <a:prstGeom prst="rect">
            <a:avLst/>
          </a:prstGeom>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t>Excluding </a:t>
            </a:r>
            <a:r>
              <a:rPr lang="en-US" sz="4000" dirty="0" err="1"/>
              <a:t>afterpulses</a:t>
            </a:r>
            <a:r>
              <a:rPr lang="en-US" sz="4000" dirty="0"/>
              <a:t> by convolutional neural networks</a:t>
            </a:r>
            <a:endParaRPr lang="ru-RU" sz="4000" dirty="0"/>
          </a:p>
        </p:txBody>
      </p:sp>
      <p:sp>
        <p:nvSpPr>
          <p:cNvPr id="2" name="Прямоугольник 1"/>
          <p:cNvSpPr/>
          <p:nvPr/>
        </p:nvSpPr>
        <p:spPr>
          <a:xfrm>
            <a:off x="664968" y="3757095"/>
            <a:ext cx="7699761" cy="2031325"/>
          </a:xfrm>
          <a:prstGeom prst="rect">
            <a:avLst/>
          </a:prstGeom>
        </p:spPr>
        <p:txBody>
          <a:bodyPr wrap="square">
            <a:spAutoFit/>
          </a:bodyPr>
          <a:lstStyle/>
          <a:p>
            <a:pPr algn="just"/>
            <a:r>
              <a:rPr lang="ru-RU" dirty="0" err="1">
                <a:solidFill>
                  <a:srgbClr val="333399"/>
                </a:solidFill>
                <a:latin typeface="Arial" panose="020B0604020202020204" pitchFamily="34" charset="0"/>
                <a:cs typeface="Arial" panose="020B0604020202020204" pitchFamily="34" charset="0"/>
              </a:rPr>
              <a:t>Data</a:t>
            </a:r>
            <a:r>
              <a:rPr lang="ru-RU" dirty="0">
                <a:solidFill>
                  <a:srgbClr val="333399"/>
                </a:solidFill>
                <a:latin typeface="Arial" panose="020B0604020202020204" pitchFamily="34" charset="0"/>
                <a:cs typeface="Arial" panose="020B0604020202020204" pitchFamily="34" charset="0"/>
              </a:rPr>
              <a:t> </a:t>
            </a:r>
            <a:r>
              <a:rPr lang="en-US" dirty="0">
                <a:solidFill>
                  <a:srgbClr val="333399"/>
                </a:solidFill>
                <a:latin typeface="Arial" panose="020B0604020202020204" pitchFamily="34" charset="0"/>
                <a:cs typeface="Arial" panose="020B0604020202020204" pitchFamily="34" charset="0"/>
              </a:rPr>
              <a:t>obtained</a:t>
            </a:r>
            <a:r>
              <a:rPr lang="ru-RU" dirty="0">
                <a:solidFill>
                  <a:srgbClr val="333399"/>
                </a:solidFill>
                <a:latin typeface="Arial" panose="020B0604020202020204" pitchFamily="34" charset="0"/>
                <a:cs typeface="Arial" panose="020B0604020202020204" pitchFamily="34" charset="0"/>
              </a:rPr>
              <a:t> </a:t>
            </a:r>
            <a:r>
              <a:rPr lang="ru-RU" dirty="0" err="1">
                <a:solidFill>
                  <a:srgbClr val="333399"/>
                </a:solidFill>
                <a:latin typeface="Arial" panose="020B0604020202020204" pitchFamily="34" charset="0"/>
                <a:cs typeface="Arial" panose="020B0604020202020204" pitchFamily="34" charset="0"/>
              </a:rPr>
              <a:t>from</a:t>
            </a:r>
            <a:r>
              <a:rPr lang="ru-RU" dirty="0">
                <a:solidFill>
                  <a:srgbClr val="333399"/>
                </a:solidFill>
                <a:latin typeface="Arial" panose="020B0604020202020204" pitchFamily="34" charset="0"/>
                <a:cs typeface="Arial" panose="020B0604020202020204" pitchFamily="34" charset="0"/>
              </a:rPr>
              <a:t> </a:t>
            </a:r>
            <a:r>
              <a:rPr lang="ru-RU" dirty="0" err="1">
                <a:solidFill>
                  <a:srgbClr val="333399"/>
                </a:solidFill>
                <a:latin typeface="Arial" panose="020B0604020202020204" pitchFamily="34" charset="0"/>
                <a:cs typeface="Arial" panose="020B0604020202020204" pitchFamily="34" charset="0"/>
              </a:rPr>
              <a:t>the</a:t>
            </a:r>
            <a:r>
              <a:rPr lang="ru-RU" dirty="0">
                <a:solidFill>
                  <a:srgbClr val="333399"/>
                </a:solidFill>
                <a:latin typeface="Arial" panose="020B0604020202020204" pitchFamily="34" charset="0"/>
                <a:cs typeface="Arial" panose="020B0604020202020204" pitchFamily="34" charset="0"/>
              </a:rPr>
              <a:t> </a:t>
            </a:r>
            <a:r>
              <a:rPr lang="ru-RU" dirty="0" err="1">
                <a:solidFill>
                  <a:srgbClr val="333399"/>
                </a:solidFill>
                <a:latin typeface="Arial" panose="020B0604020202020204" pitchFamily="34" charset="0"/>
                <a:cs typeface="Arial" panose="020B0604020202020204" pitchFamily="34" charset="0"/>
              </a:rPr>
              <a:t>drift</a:t>
            </a:r>
            <a:r>
              <a:rPr lang="ru-RU" dirty="0">
                <a:solidFill>
                  <a:srgbClr val="333399"/>
                </a:solidFill>
                <a:latin typeface="Arial" panose="020B0604020202020204" pitchFamily="34" charset="0"/>
                <a:cs typeface="Arial" panose="020B0604020202020204" pitchFamily="34" charset="0"/>
              </a:rPr>
              <a:t> </a:t>
            </a:r>
            <a:r>
              <a:rPr lang="en-US" dirty="0">
                <a:solidFill>
                  <a:srgbClr val="333399"/>
                </a:solidFill>
                <a:latin typeface="Arial" panose="020B0604020202020204" pitchFamily="34" charset="0"/>
                <a:cs typeface="Arial" panose="020B0604020202020204" pitchFamily="34" charset="0"/>
              </a:rPr>
              <a:t>chamber </a:t>
            </a:r>
            <a:r>
              <a:rPr lang="ru-RU" dirty="0" err="1">
                <a:solidFill>
                  <a:srgbClr val="333399"/>
                </a:solidFill>
                <a:latin typeface="Arial" panose="020B0604020202020204" pitchFamily="34" charset="0"/>
                <a:cs typeface="Arial" panose="020B0604020202020204" pitchFamily="34" charset="0"/>
              </a:rPr>
              <a:t>can</a:t>
            </a:r>
            <a:r>
              <a:rPr lang="ru-RU" dirty="0">
                <a:solidFill>
                  <a:srgbClr val="333399"/>
                </a:solidFill>
                <a:latin typeface="Arial" panose="020B0604020202020204" pitchFamily="34" charset="0"/>
                <a:cs typeface="Arial" panose="020B0604020202020204" pitchFamily="34" charset="0"/>
              </a:rPr>
              <a:t> </a:t>
            </a:r>
            <a:r>
              <a:rPr lang="ru-RU" dirty="0" err="1">
                <a:solidFill>
                  <a:srgbClr val="333399"/>
                </a:solidFill>
                <a:latin typeface="Arial" panose="020B0604020202020204" pitchFamily="34" charset="0"/>
                <a:cs typeface="Arial" panose="020B0604020202020204" pitchFamily="34" charset="0"/>
              </a:rPr>
              <a:t>be</a:t>
            </a:r>
            <a:r>
              <a:rPr lang="ru-RU" dirty="0">
                <a:solidFill>
                  <a:srgbClr val="333399"/>
                </a:solidFill>
                <a:latin typeface="Arial" panose="020B0604020202020204" pitchFamily="34" charset="0"/>
                <a:cs typeface="Arial" panose="020B0604020202020204" pitchFamily="34" charset="0"/>
              </a:rPr>
              <a:t> </a:t>
            </a:r>
            <a:r>
              <a:rPr lang="ru-RU" dirty="0" err="1">
                <a:solidFill>
                  <a:srgbClr val="333399"/>
                </a:solidFill>
                <a:latin typeface="Arial" panose="020B0604020202020204" pitchFamily="34" charset="0"/>
                <a:cs typeface="Arial" panose="020B0604020202020204" pitchFamily="34" charset="0"/>
              </a:rPr>
              <a:t>represented</a:t>
            </a:r>
            <a:r>
              <a:rPr lang="ru-RU" dirty="0">
                <a:solidFill>
                  <a:srgbClr val="333399"/>
                </a:solidFill>
                <a:latin typeface="Arial" panose="020B0604020202020204" pitchFamily="34" charset="0"/>
                <a:cs typeface="Arial" panose="020B0604020202020204" pitchFamily="34" charset="0"/>
              </a:rPr>
              <a:t> </a:t>
            </a:r>
            <a:r>
              <a:rPr lang="ru-RU" dirty="0" err="1">
                <a:solidFill>
                  <a:srgbClr val="333399"/>
                </a:solidFill>
                <a:latin typeface="Arial" panose="020B0604020202020204" pitchFamily="34" charset="0"/>
                <a:cs typeface="Arial" panose="020B0604020202020204" pitchFamily="34" charset="0"/>
              </a:rPr>
              <a:t>as</a:t>
            </a:r>
            <a:r>
              <a:rPr lang="ru-RU" dirty="0">
                <a:solidFill>
                  <a:srgbClr val="333399"/>
                </a:solidFill>
                <a:latin typeface="Arial" panose="020B0604020202020204" pitchFamily="34" charset="0"/>
                <a:cs typeface="Arial" panose="020B0604020202020204" pitchFamily="34" charset="0"/>
              </a:rPr>
              <a:t> a </a:t>
            </a:r>
            <a:r>
              <a:rPr lang="ru-RU" dirty="0" err="1">
                <a:solidFill>
                  <a:srgbClr val="333399"/>
                </a:solidFill>
                <a:latin typeface="Arial" panose="020B0604020202020204" pitchFamily="34" charset="0"/>
                <a:cs typeface="Arial" panose="020B0604020202020204" pitchFamily="34" charset="0"/>
              </a:rPr>
              <a:t>binary</a:t>
            </a:r>
            <a:r>
              <a:rPr lang="ru-RU" dirty="0">
                <a:solidFill>
                  <a:srgbClr val="333399"/>
                </a:solidFill>
                <a:latin typeface="Arial" panose="020B0604020202020204" pitchFamily="34" charset="0"/>
                <a:cs typeface="Arial" panose="020B0604020202020204" pitchFamily="34" charset="0"/>
              </a:rPr>
              <a:t> </a:t>
            </a:r>
            <a:r>
              <a:rPr lang="ru-RU" dirty="0" err="1">
                <a:solidFill>
                  <a:srgbClr val="333399"/>
                </a:solidFill>
                <a:latin typeface="Arial" panose="020B0604020202020204" pitchFamily="34" charset="0"/>
                <a:cs typeface="Arial" panose="020B0604020202020204" pitchFamily="34" charset="0"/>
              </a:rPr>
              <a:t>image</a:t>
            </a:r>
            <a:r>
              <a:rPr lang="ru-RU" dirty="0">
                <a:solidFill>
                  <a:srgbClr val="333399"/>
                </a:solidFill>
                <a:latin typeface="Arial" panose="020B0604020202020204" pitchFamily="34" charset="0"/>
                <a:cs typeface="Arial" panose="020B0604020202020204" pitchFamily="34" charset="0"/>
              </a:rPr>
              <a:t>. </a:t>
            </a:r>
            <a:r>
              <a:rPr lang="ru-RU" dirty="0" err="1">
                <a:solidFill>
                  <a:srgbClr val="333399"/>
                </a:solidFill>
                <a:latin typeface="Arial" panose="020B0604020202020204" pitchFamily="34" charset="0"/>
                <a:cs typeface="Arial" panose="020B0604020202020204" pitchFamily="34" charset="0"/>
              </a:rPr>
              <a:t>The</a:t>
            </a:r>
            <a:r>
              <a:rPr lang="ru-RU" dirty="0">
                <a:solidFill>
                  <a:srgbClr val="333399"/>
                </a:solidFill>
                <a:latin typeface="Arial" panose="020B0604020202020204" pitchFamily="34" charset="0"/>
                <a:cs typeface="Arial" panose="020B0604020202020204" pitchFamily="34" charset="0"/>
              </a:rPr>
              <a:t> </a:t>
            </a:r>
            <a:r>
              <a:rPr lang="ru-RU" dirty="0" err="1">
                <a:solidFill>
                  <a:srgbClr val="333399"/>
                </a:solidFill>
                <a:latin typeface="Arial" panose="020B0604020202020204" pitchFamily="34" charset="0"/>
                <a:cs typeface="Arial" panose="020B0604020202020204" pitchFamily="34" charset="0"/>
              </a:rPr>
              <a:t>value</a:t>
            </a:r>
            <a:r>
              <a:rPr lang="ru-RU" dirty="0">
                <a:solidFill>
                  <a:srgbClr val="333399"/>
                </a:solidFill>
                <a:latin typeface="Arial" panose="020B0604020202020204" pitchFamily="34" charset="0"/>
                <a:cs typeface="Arial" panose="020B0604020202020204" pitchFamily="34" charset="0"/>
              </a:rPr>
              <a:t> </a:t>
            </a:r>
            <a:r>
              <a:rPr lang="ru-RU" dirty="0">
                <a:solidFill>
                  <a:srgbClr val="548C54"/>
                </a:solidFill>
                <a:latin typeface="Arial" panose="020B0604020202020204" pitchFamily="34" charset="0"/>
                <a:cs typeface="Arial" panose="020B0604020202020204" pitchFamily="34" charset="0"/>
              </a:rPr>
              <a:t>0</a:t>
            </a:r>
            <a:r>
              <a:rPr lang="ru-RU" dirty="0">
                <a:solidFill>
                  <a:srgbClr val="333399"/>
                </a:solidFill>
                <a:latin typeface="Arial" panose="020B0604020202020204" pitchFamily="34" charset="0"/>
                <a:cs typeface="Arial" panose="020B0604020202020204" pitchFamily="34" charset="0"/>
              </a:rPr>
              <a:t> </a:t>
            </a:r>
            <a:r>
              <a:rPr lang="ru-RU" dirty="0" err="1">
                <a:solidFill>
                  <a:srgbClr val="333399"/>
                </a:solidFill>
                <a:latin typeface="Arial" panose="020B0604020202020204" pitchFamily="34" charset="0"/>
                <a:cs typeface="Arial" panose="020B0604020202020204" pitchFamily="34" charset="0"/>
              </a:rPr>
              <a:t>of</a:t>
            </a:r>
            <a:r>
              <a:rPr lang="ru-RU" dirty="0">
                <a:solidFill>
                  <a:srgbClr val="333399"/>
                </a:solidFill>
                <a:latin typeface="Arial" panose="020B0604020202020204" pitchFamily="34" charset="0"/>
                <a:cs typeface="Arial" panose="020B0604020202020204" pitchFamily="34" charset="0"/>
              </a:rPr>
              <a:t> </a:t>
            </a:r>
            <a:r>
              <a:rPr lang="ru-RU" dirty="0" err="1">
                <a:solidFill>
                  <a:srgbClr val="333399"/>
                </a:solidFill>
                <a:latin typeface="Arial" panose="020B0604020202020204" pitchFamily="34" charset="0"/>
                <a:cs typeface="Arial" panose="020B0604020202020204" pitchFamily="34" charset="0"/>
              </a:rPr>
              <a:t>the</a:t>
            </a:r>
            <a:r>
              <a:rPr lang="ru-RU" dirty="0">
                <a:solidFill>
                  <a:srgbClr val="333399"/>
                </a:solidFill>
                <a:latin typeface="Arial" panose="020B0604020202020204" pitchFamily="34" charset="0"/>
                <a:cs typeface="Arial" panose="020B0604020202020204" pitchFamily="34" charset="0"/>
              </a:rPr>
              <a:t> </a:t>
            </a:r>
            <a:r>
              <a:rPr lang="ru-RU" dirty="0" err="1">
                <a:solidFill>
                  <a:srgbClr val="333399"/>
                </a:solidFill>
                <a:latin typeface="Arial" panose="020B0604020202020204" pitchFamily="34" charset="0"/>
                <a:cs typeface="Arial" panose="020B0604020202020204" pitchFamily="34" charset="0"/>
              </a:rPr>
              <a:t>matrix</a:t>
            </a:r>
            <a:r>
              <a:rPr lang="ru-RU" dirty="0">
                <a:solidFill>
                  <a:srgbClr val="333399"/>
                </a:solidFill>
                <a:latin typeface="Arial" panose="020B0604020202020204" pitchFamily="34" charset="0"/>
                <a:cs typeface="Arial" panose="020B0604020202020204" pitchFamily="34" charset="0"/>
              </a:rPr>
              <a:t> </a:t>
            </a:r>
            <a:r>
              <a:rPr lang="ru-RU" dirty="0" err="1">
                <a:solidFill>
                  <a:srgbClr val="333399"/>
                </a:solidFill>
                <a:latin typeface="Arial" panose="020B0604020202020204" pitchFamily="34" charset="0"/>
                <a:cs typeface="Arial" panose="020B0604020202020204" pitchFamily="34" charset="0"/>
              </a:rPr>
              <a:t>element</a:t>
            </a:r>
            <a:r>
              <a:rPr lang="ru-RU" dirty="0">
                <a:solidFill>
                  <a:srgbClr val="333399"/>
                </a:solidFill>
                <a:latin typeface="Arial" panose="020B0604020202020204" pitchFamily="34" charset="0"/>
                <a:cs typeface="Arial" panose="020B0604020202020204" pitchFamily="34" charset="0"/>
              </a:rPr>
              <a:t> </a:t>
            </a:r>
            <a:r>
              <a:rPr lang="ru-RU" dirty="0" err="1">
                <a:solidFill>
                  <a:srgbClr val="333399"/>
                </a:solidFill>
                <a:latin typeface="Arial" panose="020B0604020202020204" pitchFamily="34" charset="0"/>
                <a:cs typeface="Arial" panose="020B0604020202020204" pitchFamily="34" charset="0"/>
              </a:rPr>
              <a:t>corresponds</a:t>
            </a:r>
            <a:r>
              <a:rPr lang="ru-RU" dirty="0">
                <a:solidFill>
                  <a:srgbClr val="333399"/>
                </a:solidFill>
                <a:latin typeface="Arial" panose="020B0604020202020204" pitchFamily="34" charset="0"/>
                <a:cs typeface="Arial" panose="020B0604020202020204" pitchFamily="34" charset="0"/>
              </a:rPr>
              <a:t> </a:t>
            </a:r>
            <a:r>
              <a:rPr lang="ru-RU" dirty="0" err="1">
                <a:solidFill>
                  <a:srgbClr val="333399"/>
                </a:solidFill>
                <a:latin typeface="Arial" panose="020B0604020202020204" pitchFamily="34" charset="0"/>
                <a:cs typeface="Arial" panose="020B0604020202020204" pitchFamily="34" charset="0"/>
              </a:rPr>
              <a:t>to</a:t>
            </a:r>
            <a:r>
              <a:rPr lang="ru-RU" dirty="0">
                <a:solidFill>
                  <a:srgbClr val="333399"/>
                </a:solidFill>
                <a:latin typeface="Arial" panose="020B0604020202020204" pitchFamily="34" charset="0"/>
                <a:cs typeface="Arial" panose="020B0604020202020204" pitchFamily="34" charset="0"/>
              </a:rPr>
              <a:t> </a:t>
            </a:r>
            <a:r>
              <a:rPr lang="ru-RU" dirty="0" err="1">
                <a:solidFill>
                  <a:srgbClr val="333399"/>
                </a:solidFill>
                <a:latin typeface="Arial" panose="020B0604020202020204" pitchFamily="34" charset="0"/>
                <a:cs typeface="Arial" panose="020B0604020202020204" pitchFamily="34" charset="0"/>
              </a:rPr>
              <a:t>the</a:t>
            </a:r>
            <a:r>
              <a:rPr lang="ru-RU" dirty="0">
                <a:solidFill>
                  <a:srgbClr val="333399"/>
                </a:solidFill>
                <a:latin typeface="Arial" panose="020B0604020202020204" pitchFamily="34" charset="0"/>
                <a:cs typeface="Arial" panose="020B0604020202020204" pitchFamily="34" charset="0"/>
              </a:rPr>
              <a:t> </a:t>
            </a:r>
            <a:r>
              <a:rPr lang="ru-RU" dirty="0" err="1">
                <a:solidFill>
                  <a:srgbClr val="333399"/>
                </a:solidFill>
                <a:latin typeface="Arial" panose="020B0604020202020204" pitchFamily="34" charset="0"/>
                <a:cs typeface="Arial" panose="020B0604020202020204" pitchFamily="34" charset="0"/>
              </a:rPr>
              <a:t>absence</a:t>
            </a:r>
            <a:r>
              <a:rPr lang="ru-RU" dirty="0">
                <a:solidFill>
                  <a:srgbClr val="333399"/>
                </a:solidFill>
                <a:latin typeface="Arial" panose="020B0604020202020204" pitchFamily="34" charset="0"/>
                <a:cs typeface="Arial" panose="020B0604020202020204" pitchFamily="34" charset="0"/>
              </a:rPr>
              <a:t> </a:t>
            </a:r>
            <a:r>
              <a:rPr lang="ru-RU" dirty="0" err="1">
                <a:solidFill>
                  <a:srgbClr val="333399"/>
                </a:solidFill>
                <a:latin typeface="Arial" panose="020B0604020202020204" pitchFamily="34" charset="0"/>
                <a:cs typeface="Arial" panose="020B0604020202020204" pitchFamily="34" charset="0"/>
              </a:rPr>
              <a:t>of</a:t>
            </a:r>
            <a:r>
              <a:rPr lang="ru-RU" dirty="0">
                <a:solidFill>
                  <a:srgbClr val="333399"/>
                </a:solidFill>
                <a:latin typeface="Arial" panose="020B0604020202020204" pitchFamily="34" charset="0"/>
                <a:cs typeface="Arial" panose="020B0604020202020204" pitchFamily="34" charset="0"/>
              </a:rPr>
              <a:t> a </a:t>
            </a:r>
            <a:r>
              <a:rPr lang="ru-RU" dirty="0" err="1">
                <a:solidFill>
                  <a:srgbClr val="333399"/>
                </a:solidFill>
                <a:latin typeface="Arial" panose="020B0604020202020204" pitchFamily="34" charset="0"/>
                <a:cs typeface="Arial" panose="020B0604020202020204" pitchFamily="34" charset="0"/>
              </a:rPr>
              <a:t>signal</a:t>
            </a:r>
            <a:r>
              <a:rPr lang="ru-RU" dirty="0">
                <a:solidFill>
                  <a:srgbClr val="333399"/>
                </a:solidFill>
                <a:latin typeface="Arial" panose="020B0604020202020204" pitchFamily="34" charset="0"/>
                <a:cs typeface="Arial" panose="020B0604020202020204" pitchFamily="34" charset="0"/>
              </a:rPr>
              <a:t>, </a:t>
            </a:r>
            <a:r>
              <a:rPr lang="ru-RU" dirty="0">
                <a:solidFill>
                  <a:srgbClr val="548C54"/>
                </a:solidFill>
                <a:latin typeface="Arial" panose="020B0604020202020204" pitchFamily="34" charset="0"/>
                <a:cs typeface="Arial" panose="020B0604020202020204" pitchFamily="34" charset="0"/>
              </a:rPr>
              <a:t>1</a:t>
            </a:r>
            <a:r>
              <a:rPr lang="ru-RU" dirty="0">
                <a:solidFill>
                  <a:srgbClr val="333399"/>
                </a:solidFill>
                <a:latin typeface="Arial" panose="020B0604020202020204" pitchFamily="34" charset="0"/>
                <a:cs typeface="Arial" panose="020B0604020202020204" pitchFamily="34" charset="0"/>
              </a:rPr>
              <a:t> - </a:t>
            </a:r>
            <a:r>
              <a:rPr lang="ru-RU" dirty="0" err="1">
                <a:solidFill>
                  <a:srgbClr val="333399"/>
                </a:solidFill>
                <a:latin typeface="Arial" panose="020B0604020202020204" pitchFamily="34" charset="0"/>
                <a:cs typeface="Arial" panose="020B0604020202020204" pitchFamily="34" charset="0"/>
              </a:rPr>
              <a:t>to</a:t>
            </a:r>
            <a:r>
              <a:rPr lang="ru-RU" dirty="0">
                <a:solidFill>
                  <a:srgbClr val="333399"/>
                </a:solidFill>
                <a:latin typeface="Arial" panose="020B0604020202020204" pitchFamily="34" charset="0"/>
                <a:cs typeface="Arial" panose="020B0604020202020204" pitchFamily="34" charset="0"/>
              </a:rPr>
              <a:t> </a:t>
            </a:r>
            <a:r>
              <a:rPr lang="ru-RU" dirty="0" err="1">
                <a:solidFill>
                  <a:srgbClr val="333399"/>
                </a:solidFill>
                <a:latin typeface="Arial" panose="020B0604020202020204" pitchFamily="34" charset="0"/>
                <a:cs typeface="Arial" panose="020B0604020202020204" pitchFamily="34" charset="0"/>
              </a:rPr>
              <a:t>the</a:t>
            </a:r>
            <a:r>
              <a:rPr lang="ru-RU" dirty="0">
                <a:solidFill>
                  <a:srgbClr val="333399"/>
                </a:solidFill>
                <a:latin typeface="Arial" panose="020B0604020202020204" pitchFamily="34" charset="0"/>
                <a:cs typeface="Arial" panose="020B0604020202020204" pitchFamily="34" charset="0"/>
              </a:rPr>
              <a:t> </a:t>
            </a:r>
            <a:r>
              <a:rPr lang="ru-RU" dirty="0" err="1">
                <a:solidFill>
                  <a:srgbClr val="333399"/>
                </a:solidFill>
                <a:latin typeface="Arial" panose="020B0604020202020204" pitchFamily="34" charset="0"/>
                <a:cs typeface="Arial" panose="020B0604020202020204" pitchFamily="34" charset="0"/>
              </a:rPr>
              <a:t>presence</a:t>
            </a:r>
            <a:r>
              <a:rPr lang="ru-RU" dirty="0">
                <a:solidFill>
                  <a:srgbClr val="333399"/>
                </a:solidFill>
                <a:latin typeface="Arial" panose="020B0604020202020204" pitchFamily="34" charset="0"/>
                <a:cs typeface="Arial" panose="020B0604020202020204" pitchFamily="34" charset="0"/>
              </a:rPr>
              <a:t>. </a:t>
            </a:r>
            <a:r>
              <a:rPr lang="ru-RU" dirty="0" err="1">
                <a:solidFill>
                  <a:srgbClr val="333399"/>
                </a:solidFill>
                <a:latin typeface="Arial" panose="020B0604020202020204" pitchFamily="34" charset="0"/>
                <a:cs typeface="Arial" panose="020B0604020202020204" pitchFamily="34" charset="0"/>
              </a:rPr>
              <a:t>Such</a:t>
            </a:r>
            <a:r>
              <a:rPr lang="ru-RU" dirty="0">
                <a:solidFill>
                  <a:srgbClr val="333399"/>
                </a:solidFill>
                <a:latin typeface="Arial" panose="020B0604020202020204" pitchFamily="34" charset="0"/>
                <a:cs typeface="Arial" panose="020B0604020202020204" pitchFamily="34" charset="0"/>
              </a:rPr>
              <a:t> a </a:t>
            </a:r>
            <a:r>
              <a:rPr lang="ru-RU" dirty="0" err="1">
                <a:solidFill>
                  <a:srgbClr val="333399"/>
                </a:solidFill>
                <a:latin typeface="Arial" panose="020B0604020202020204" pitchFamily="34" charset="0"/>
                <a:cs typeface="Arial" panose="020B0604020202020204" pitchFamily="34" charset="0"/>
              </a:rPr>
              <a:t>matrix</a:t>
            </a:r>
            <a:r>
              <a:rPr lang="ru-RU" dirty="0">
                <a:solidFill>
                  <a:srgbClr val="333399"/>
                </a:solidFill>
                <a:latin typeface="Arial" panose="020B0604020202020204" pitchFamily="34" charset="0"/>
                <a:cs typeface="Arial" panose="020B0604020202020204" pitchFamily="34" charset="0"/>
              </a:rPr>
              <a:t> </a:t>
            </a:r>
            <a:r>
              <a:rPr lang="ru-RU" dirty="0" err="1">
                <a:solidFill>
                  <a:srgbClr val="333399"/>
                </a:solidFill>
                <a:latin typeface="Arial" panose="020B0604020202020204" pitchFamily="34" charset="0"/>
                <a:cs typeface="Arial" panose="020B0604020202020204" pitchFamily="34" charset="0"/>
              </a:rPr>
              <a:t>has</a:t>
            </a:r>
            <a:r>
              <a:rPr lang="ru-RU" dirty="0">
                <a:solidFill>
                  <a:srgbClr val="333399"/>
                </a:solidFill>
                <a:latin typeface="Arial" panose="020B0604020202020204" pitchFamily="34" charset="0"/>
                <a:cs typeface="Arial" panose="020B0604020202020204" pitchFamily="34" charset="0"/>
              </a:rPr>
              <a:t> </a:t>
            </a:r>
            <a:r>
              <a:rPr lang="ru-RU" dirty="0">
                <a:solidFill>
                  <a:srgbClr val="548C54"/>
                </a:solidFill>
                <a:latin typeface="Arial" panose="020B0604020202020204" pitchFamily="34" charset="0"/>
                <a:cs typeface="Arial" panose="020B0604020202020204" pitchFamily="34" charset="0"/>
              </a:rPr>
              <a:t>4 </a:t>
            </a:r>
            <a:r>
              <a:rPr lang="ru-RU" dirty="0" err="1">
                <a:solidFill>
                  <a:srgbClr val="548C54"/>
                </a:solidFill>
                <a:latin typeface="Arial" panose="020B0604020202020204" pitchFamily="34" charset="0"/>
                <a:cs typeface="Arial" panose="020B0604020202020204" pitchFamily="34" charset="0"/>
              </a:rPr>
              <a:t>rows</a:t>
            </a:r>
            <a:r>
              <a:rPr lang="ru-RU" dirty="0">
                <a:solidFill>
                  <a:srgbClr val="333399"/>
                </a:solidFill>
                <a:latin typeface="Arial" panose="020B0604020202020204" pitchFamily="34" charset="0"/>
                <a:cs typeface="Arial" panose="020B0604020202020204" pitchFamily="34" charset="0"/>
              </a:rPr>
              <a:t> </a:t>
            </a:r>
            <a:r>
              <a:rPr lang="ru-RU" dirty="0" err="1">
                <a:solidFill>
                  <a:srgbClr val="333399"/>
                </a:solidFill>
                <a:latin typeface="Arial" panose="020B0604020202020204" pitchFamily="34" charset="0"/>
                <a:cs typeface="Arial" panose="020B0604020202020204" pitchFamily="34" charset="0"/>
              </a:rPr>
              <a:t>corresponding</a:t>
            </a:r>
            <a:r>
              <a:rPr lang="ru-RU" dirty="0">
                <a:solidFill>
                  <a:srgbClr val="333399"/>
                </a:solidFill>
                <a:latin typeface="Arial" panose="020B0604020202020204" pitchFamily="34" charset="0"/>
                <a:cs typeface="Arial" panose="020B0604020202020204" pitchFamily="34" charset="0"/>
              </a:rPr>
              <a:t> </a:t>
            </a:r>
            <a:r>
              <a:rPr lang="ru-RU" dirty="0" err="1">
                <a:solidFill>
                  <a:srgbClr val="333399"/>
                </a:solidFill>
                <a:latin typeface="Arial" panose="020B0604020202020204" pitchFamily="34" charset="0"/>
                <a:cs typeface="Arial" panose="020B0604020202020204" pitchFamily="34" charset="0"/>
              </a:rPr>
              <a:t>to</a:t>
            </a:r>
            <a:r>
              <a:rPr lang="ru-RU" dirty="0">
                <a:solidFill>
                  <a:srgbClr val="333399"/>
                </a:solidFill>
                <a:latin typeface="Arial" panose="020B0604020202020204" pitchFamily="34" charset="0"/>
                <a:cs typeface="Arial" panose="020B0604020202020204" pitchFamily="34" charset="0"/>
              </a:rPr>
              <a:t> 4 </a:t>
            </a:r>
            <a:r>
              <a:rPr lang="ru-RU" dirty="0" err="1">
                <a:solidFill>
                  <a:srgbClr val="333399"/>
                </a:solidFill>
                <a:latin typeface="Arial" panose="020B0604020202020204" pitchFamily="34" charset="0"/>
                <a:cs typeface="Arial" panose="020B0604020202020204" pitchFamily="34" charset="0"/>
              </a:rPr>
              <a:t>signal</a:t>
            </a:r>
            <a:r>
              <a:rPr lang="ru-RU" dirty="0">
                <a:solidFill>
                  <a:srgbClr val="333399"/>
                </a:solidFill>
                <a:latin typeface="Arial" panose="020B0604020202020204" pitchFamily="34" charset="0"/>
                <a:cs typeface="Arial" panose="020B0604020202020204" pitchFamily="34" charset="0"/>
              </a:rPr>
              <a:t> </a:t>
            </a:r>
            <a:r>
              <a:rPr lang="ru-RU" dirty="0" err="1">
                <a:solidFill>
                  <a:srgbClr val="333399"/>
                </a:solidFill>
                <a:latin typeface="Arial" panose="020B0604020202020204" pitchFamily="34" charset="0"/>
                <a:cs typeface="Arial" panose="020B0604020202020204" pitchFamily="34" charset="0"/>
              </a:rPr>
              <a:t>channels</a:t>
            </a:r>
            <a:r>
              <a:rPr lang="ru-RU" dirty="0">
                <a:solidFill>
                  <a:srgbClr val="333399"/>
                </a:solidFill>
                <a:latin typeface="Arial" panose="020B0604020202020204" pitchFamily="34" charset="0"/>
                <a:cs typeface="Arial" panose="020B0604020202020204" pitchFamily="34" charset="0"/>
              </a:rPr>
              <a:t>.</a:t>
            </a:r>
          </a:p>
          <a:p>
            <a:pPr algn="just"/>
            <a:r>
              <a:rPr lang="ru-RU" dirty="0" err="1">
                <a:solidFill>
                  <a:srgbClr val="333399"/>
                </a:solidFill>
                <a:latin typeface="Arial" panose="020B0604020202020204" pitchFamily="34" charset="0"/>
                <a:cs typeface="Arial" panose="020B0604020202020204" pitchFamily="34" charset="0"/>
              </a:rPr>
              <a:t>Each</a:t>
            </a:r>
            <a:r>
              <a:rPr lang="ru-RU" dirty="0">
                <a:solidFill>
                  <a:srgbClr val="333399"/>
                </a:solidFill>
                <a:latin typeface="Arial" panose="020B0604020202020204" pitchFamily="34" charset="0"/>
                <a:cs typeface="Arial" panose="020B0604020202020204" pitchFamily="34" charset="0"/>
              </a:rPr>
              <a:t> </a:t>
            </a:r>
            <a:r>
              <a:rPr lang="ru-RU" dirty="0" err="1">
                <a:solidFill>
                  <a:srgbClr val="333399"/>
                </a:solidFill>
                <a:latin typeface="Arial" panose="020B0604020202020204" pitchFamily="34" charset="0"/>
                <a:cs typeface="Arial" panose="020B0604020202020204" pitchFamily="34" charset="0"/>
              </a:rPr>
              <a:t>column</a:t>
            </a:r>
            <a:r>
              <a:rPr lang="ru-RU" dirty="0">
                <a:solidFill>
                  <a:srgbClr val="333399"/>
                </a:solidFill>
                <a:latin typeface="Arial" panose="020B0604020202020204" pitchFamily="34" charset="0"/>
                <a:cs typeface="Arial" panose="020B0604020202020204" pitchFamily="34" charset="0"/>
              </a:rPr>
              <a:t> </a:t>
            </a:r>
            <a:r>
              <a:rPr lang="ru-RU" dirty="0" err="1">
                <a:solidFill>
                  <a:srgbClr val="333399"/>
                </a:solidFill>
                <a:latin typeface="Arial" panose="020B0604020202020204" pitchFamily="34" charset="0"/>
                <a:cs typeface="Arial" panose="020B0604020202020204" pitchFamily="34" charset="0"/>
              </a:rPr>
              <a:t>corresponds</a:t>
            </a:r>
            <a:r>
              <a:rPr lang="ru-RU" dirty="0">
                <a:solidFill>
                  <a:srgbClr val="333399"/>
                </a:solidFill>
                <a:latin typeface="Arial" panose="020B0604020202020204" pitchFamily="34" charset="0"/>
                <a:cs typeface="Arial" panose="020B0604020202020204" pitchFamily="34" charset="0"/>
              </a:rPr>
              <a:t> </a:t>
            </a:r>
            <a:r>
              <a:rPr lang="ru-RU" dirty="0" err="1">
                <a:solidFill>
                  <a:srgbClr val="333399"/>
                </a:solidFill>
                <a:latin typeface="Arial" panose="020B0604020202020204" pitchFamily="34" charset="0"/>
                <a:cs typeface="Arial" panose="020B0604020202020204" pitchFamily="34" charset="0"/>
              </a:rPr>
              <a:t>to</a:t>
            </a:r>
            <a:r>
              <a:rPr lang="ru-RU" dirty="0">
                <a:solidFill>
                  <a:srgbClr val="333399"/>
                </a:solidFill>
                <a:latin typeface="Arial" panose="020B0604020202020204" pitchFamily="34" charset="0"/>
                <a:cs typeface="Arial" panose="020B0604020202020204" pitchFamily="34" charset="0"/>
              </a:rPr>
              <a:t> 10 </a:t>
            </a:r>
            <a:r>
              <a:rPr lang="ru-RU" dirty="0" err="1">
                <a:solidFill>
                  <a:srgbClr val="333399"/>
                </a:solidFill>
                <a:latin typeface="Arial" panose="020B0604020202020204" pitchFamily="34" charset="0"/>
                <a:cs typeface="Arial" panose="020B0604020202020204" pitchFamily="34" charset="0"/>
              </a:rPr>
              <a:t>nanoseconds</a:t>
            </a:r>
            <a:r>
              <a:rPr lang="ru-RU" dirty="0">
                <a:solidFill>
                  <a:srgbClr val="333399"/>
                </a:solidFill>
                <a:latin typeface="Arial" panose="020B0604020202020204" pitchFamily="34" charset="0"/>
                <a:cs typeface="Arial" panose="020B0604020202020204" pitchFamily="34" charset="0"/>
              </a:rPr>
              <a:t>. </a:t>
            </a:r>
            <a:r>
              <a:rPr lang="en-US" dirty="0">
                <a:solidFill>
                  <a:srgbClr val="333399"/>
                </a:solidFill>
                <a:latin typeface="Arial" panose="020B0604020202020204" pitchFamily="34" charset="0"/>
                <a:cs typeface="Arial" panose="020B0604020202020204" pitchFamily="34" charset="0"/>
              </a:rPr>
              <a:t>T</a:t>
            </a:r>
            <a:r>
              <a:rPr lang="ru-RU" dirty="0" err="1">
                <a:solidFill>
                  <a:srgbClr val="333399"/>
                </a:solidFill>
                <a:latin typeface="Arial" panose="020B0604020202020204" pitchFamily="34" charset="0"/>
                <a:cs typeface="Arial" panose="020B0604020202020204" pitchFamily="34" charset="0"/>
              </a:rPr>
              <a:t>he</a:t>
            </a:r>
            <a:r>
              <a:rPr lang="ru-RU" dirty="0">
                <a:solidFill>
                  <a:srgbClr val="333399"/>
                </a:solidFill>
                <a:latin typeface="Arial" panose="020B0604020202020204" pitchFamily="34" charset="0"/>
                <a:cs typeface="Arial" panose="020B0604020202020204" pitchFamily="34" charset="0"/>
              </a:rPr>
              <a:t> </a:t>
            </a:r>
            <a:r>
              <a:rPr lang="ru-RU" dirty="0" err="1">
                <a:solidFill>
                  <a:srgbClr val="333399"/>
                </a:solidFill>
                <a:latin typeface="Arial" panose="020B0604020202020204" pitchFamily="34" charset="0"/>
                <a:cs typeface="Arial" panose="020B0604020202020204" pitchFamily="34" charset="0"/>
              </a:rPr>
              <a:t>maximum</a:t>
            </a:r>
            <a:r>
              <a:rPr lang="ru-RU" dirty="0">
                <a:solidFill>
                  <a:srgbClr val="333399"/>
                </a:solidFill>
                <a:latin typeface="Arial" panose="020B0604020202020204" pitchFamily="34" charset="0"/>
                <a:cs typeface="Arial" panose="020B0604020202020204" pitchFamily="34" charset="0"/>
              </a:rPr>
              <a:t> </a:t>
            </a:r>
            <a:r>
              <a:rPr lang="ru-RU" dirty="0" err="1">
                <a:solidFill>
                  <a:srgbClr val="333399"/>
                </a:solidFill>
                <a:latin typeface="Arial" panose="020B0604020202020204" pitchFamily="34" charset="0"/>
                <a:cs typeface="Arial" panose="020B0604020202020204" pitchFamily="34" charset="0"/>
              </a:rPr>
              <a:t>drift</a:t>
            </a:r>
            <a:r>
              <a:rPr lang="ru-RU" dirty="0">
                <a:solidFill>
                  <a:srgbClr val="333399"/>
                </a:solidFill>
                <a:latin typeface="Arial" panose="020B0604020202020204" pitchFamily="34" charset="0"/>
                <a:cs typeface="Arial" panose="020B0604020202020204" pitchFamily="34" charset="0"/>
              </a:rPr>
              <a:t> </a:t>
            </a:r>
            <a:r>
              <a:rPr lang="ru-RU" dirty="0" err="1">
                <a:solidFill>
                  <a:srgbClr val="333399"/>
                </a:solidFill>
                <a:latin typeface="Arial" panose="020B0604020202020204" pitchFamily="34" charset="0"/>
                <a:cs typeface="Arial" panose="020B0604020202020204" pitchFamily="34" charset="0"/>
              </a:rPr>
              <a:t>time</a:t>
            </a:r>
            <a:r>
              <a:rPr lang="en-US" dirty="0">
                <a:solidFill>
                  <a:srgbClr val="333399"/>
                </a:solidFill>
                <a:latin typeface="Arial" panose="020B0604020202020204" pitchFamily="34" charset="0"/>
                <a:cs typeface="Arial" panose="020B0604020202020204" pitchFamily="34" charset="0"/>
              </a:rPr>
              <a:t> is 6 µs so</a:t>
            </a:r>
            <a:r>
              <a:rPr lang="ru-RU" dirty="0">
                <a:solidFill>
                  <a:srgbClr val="333399"/>
                </a:solidFill>
                <a:latin typeface="Arial" panose="020B0604020202020204" pitchFamily="34" charset="0"/>
                <a:cs typeface="Arial" panose="020B0604020202020204" pitchFamily="34" charset="0"/>
              </a:rPr>
              <a:t> </a:t>
            </a:r>
            <a:r>
              <a:rPr lang="ru-RU" dirty="0" err="1">
                <a:solidFill>
                  <a:srgbClr val="333399"/>
                </a:solidFill>
                <a:latin typeface="Arial" panose="020B0604020202020204" pitchFamily="34" charset="0"/>
                <a:cs typeface="Arial" panose="020B0604020202020204" pitchFamily="34" charset="0"/>
              </a:rPr>
              <a:t>we</a:t>
            </a:r>
            <a:r>
              <a:rPr lang="ru-RU" dirty="0">
                <a:solidFill>
                  <a:srgbClr val="333399"/>
                </a:solidFill>
                <a:latin typeface="Arial" panose="020B0604020202020204" pitchFamily="34" charset="0"/>
                <a:cs typeface="Arial" panose="020B0604020202020204" pitchFamily="34" charset="0"/>
              </a:rPr>
              <a:t> </a:t>
            </a:r>
            <a:r>
              <a:rPr lang="ru-RU" dirty="0" err="1">
                <a:solidFill>
                  <a:srgbClr val="333399"/>
                </a:solidFill>
                <a:latin typeface="Arial" panose="020B0604020202020204" pitchFamily="34" charset="0"/>
                <a:cs typeface="Arial" panose="020B0604020202020204" pitchFamily="34" charset="0"/>
              </a:rPr>
              <a:t>get</a:t>
            </a:r>
            <a:r>
              <a:rPr lang="ru-RU" dirty="0">
                <a:solidFill>
                  <a:srgbClr val="333399"/>
                </a:solidFill>
                <a:latin typeface="Arial" panose="020B0604020202020204" pitchFamily="34" charset="0"/>
                <a:cs typeface="Arial" panose="020B0604020202020204" pitchFamily="34" charset="0"/>
              </a:rPr>
              <a:t> </a:t>
            </a:r>
            <a:r>
              <a:rPr lang="ru-RU" dirty="0">
                <a:solidFill>
                  <a:srgbClr val="548C54"/>
                </a:solidFill>
                <a:latin typeface="Arial" panose="020B0604020202020204" pitchFamily="34" charset="0"/>
                <a:cs typeface="Arial" panose="020B0604020202020204" pitchFamily="34" charset="0"/>
              </a:rPr>
              <a:t>600 </a:t>
            </a:r>
            <a:r>
              <a:rPr lang="ru-RU" dirty="0" err="1">
                <a:solidFill>
                  <a:srgbClr val="548C54"/>
                </a:solidFill>
                <a:latin typeface="Arial" panose="020B0604020202020204" pitchFamily="34" charset="0"/>
                <a:cs typeface="Arial" panose="020B0604020202020204" pitchFamily="34" charset="0"/>
              </a:rPr>
              <a:t>columns</a:t>
            </a:r>
            <a:r>
              <a:rPr lang="ru-RU" dirty="0">
                <a:solidFill>
                  <a:srgbClr val="333399"/>
                </a:solidFill>
                <a:latin typeface="Arial" panose="020B0604020202020204" pitchFamily="34" charset="0"/>
                <a:cs typeface="Arial" panose="020B0604020202020204" pitchFamily="34" charset="0"/>
              </a:rPr>
              <a:t>. </a:t>
            </a:r>
            <a:r>
              <a:rPr lang="ru-RU" dirty="0" err="1">
                <a:solidFill>
                  <a:srgbClr val="333399"/>
                </a:solidFill>
                <a:latin typeface="Arial" panose="020B0604020202020204" pitchFamily="34" charset="0"/>
                <a:cs typeface="Arial" panose="020B0604020202020204" pitchFamily="34" charset="0"/>
              </a:rPr>
              <a:t>Such</a:t>
            </a:r>
            <a:r>
              <a:rPr lang="ru-RU" dirty="0">
                <a:solidFill>
                  <a:srgbClr val="333399"/>
                </a:solidFill>
                <a:latin typeface="Arial" panose="020B0604020202020204" pitchFamily="34" charset="0"/>
                <a:cs typeface="Arial" panose="020B0604020202020204" pitchFamily="34" charset="0"/>
              </a:rPr>
              <a:t> </a:t>
            </a:r>
            <a:r>
              <a:rPr lang="en-US" dirty="0">
                <a:solidFill>
                  <a:srgbClr val="333399"/>
                </a:solidFill>
                <a:latin typeface="Arial" panose="020B0604020202020204" pitchFamily="34" charset="0"/>
                <a:cs typeface="Arial" panose="020B0604020202020204" pitchFamily="34" charset="0"/>
              </a:rPr>
              <a:t>a pixel image </a:t>
            </a:r>
            <a:r>
              <a:rPr lang="en-US" dirty="0" err="1">
                <a:solidFill>
                  <a:srgbClr val="333399"/>
                </a:solidFill>
                <a:latin typeface="Arial" panose="020B0604020202020204" pitchFamily="34" charset="0"/>
                <a:cs typeface="Arial" panose="020B0604020202020204" pitchFamily="34" charset="0"/>
              </a:rPr>
              <a:t>represens</a:t>
            </a:r>
            <a:r>
              <a:rPr lang="ru-RU" dirty="0">
                <a:solidFill>
                  <a:srgbClr val="333399"/>
                </a:solidFill>
                <a:latin typeface="Arial" panose="020B0604020202020204" pitchFamily="34" charset="0"/>
                <a:cs typeface="Arial" panose="020B0604020202020204" pitchFamily="34" charset="0"/>
              </a:rPr>
              <a:t> </a:t>
            </a:r>
            <a:r>
              <a:rPr lang="ru-RU" dirty="0" err="1">
                <a:solidFill>
                  <a:srgbClr val="333399"/>
                </a:solidFill>
                <a:latin typeface="Arial" panose="020B0604020202020204" pitchFamily="34" charset="0"/>
                <a:cs typeface="Arial" panose="020B0604020202020204" pitchFamily="34" charset="0"/>
              </a:rPr>
              <a:t>both</a:t>
            </a:r>
            <a:r>
              <a:rPr lang="ru-RU" dirty="0">
                <a:solidFill>
                  <a:srgbClr val="333399"/>
                </a:solidFill>
                <a:latin typeface="Arial" panose="020B0604020202020204" pitchFamily="34" charset="0"/>
                <a:cs typeface="Arial" panose="020B0604020202020204" pitchFamily="34" charset="0"/>
              </a:rPr>
              <a:t> </a:t>
            </a:r>
            <a:r>
              <a:rPr lang="ru-RU" dirty="0" err="1">
                <a:solidFill>
                  <a:srgbClr val="333399"/>
                </a:solidFill>
                <a:latin typeface="Arial" panose="020B0604020202020204" pitchFamily="34" charset="0"/>
                <a:cs typeface="Arial" panose="020B0604020202020204" pitchFamily="34" charset="0"/>
              </a:rPr>
              <a:t>the</a:t>
            </a:r>
            <a:r>
              <a:rPr lang="en-US" dirty="0">
                <a:solidFill>
                  <a:srgbClr val="333399"/>
                </a:solidFill>
                <a:latin typeface="Arial" panose="020B0604020202020204" pitchFamily="34" charset="0"/>
                <a:cs typeface="Arial" panose="020B0604020202020204" pitchFamily="34" charset="0"/>
              </a:rPr>
              <a:t> drift</a:t>
            </a:r>
            <a:r>
              <a:rPr lang="ru-RU" dirty="0">
                <a:solidFill>
                  <a:srgbClr val="333399"/>
                </a:solidFill>
                <a:latin typeface="Arial" panose="020B0604020202020204" pitchFamily="34" charset="0"/>
                <a:cs typeface="Arial" panose="020B0604020202020204" pitchFamily="34" charset="0"/>
              </a:rPr>
              <a:t> </a:t>
            </a:r>
            <a:r>
              <a:rPr lang="ru-RU" dirty="0" err="1">
                <a:solidFill>
                  <a:srgbClr val="333399"/>
                </a:solidFill>
                <a:latin typeface="Arial" panose="020B0604020202020204" pitchFamily="34" charset="0"/>
                <a:cs typeface="Arial" panose="020B0604020202020204" pitchFamily="34" charset="0"/>
              </a:rPr>
              <a:t>time</a:t>
            </a:r>
            <a:r>
              <a:rPr lang="ru-RU" dirty="0">
                <a:solidFill>
                  <a:srgbClr val="333399"/>
                </a:solidFill>
                <a:latin typeface="Arial" panose="020B0604020202020204" pitchFamily="34" charset="0"/>
                <a:cs typeface="Arial" panose="020B0604020202020204" pitchFamily="34" charset="0"/>
              </a:rPr>
              <a:t> </a:t>
            </a:r>
            <a:r>
              <a:rPr lang="ru-RU" dirty="0" err="1">
                <a:solidFill>
                  <a:srgbClr val="333399"/>
                </a:solidFill>
                <a:latin typeface="Arial" panose="020B0604020202020204" pitchFamily="34" charset="0"/>
                <a:cs typeface="Arial" panose="020B0604020202020204" pitchFamily="34" charset="0"/>
              </a:rPr>
              <a:t>of</a:t>
            </a:r>
            <a:r>
              <a:rPr lang="ru-RU" dirty="0">
                <a:solidFill>
                  <a:srgbClr val="333399"/>
                </a:solidFill>
                <a:latin typeface="Arial" panose="020B0604020202020204" pitchFamily="34" charset="0"/>
                <a:cs typeface="Arial" panose="020B0604020202020204" pitchFamily="34" charset="0"/>
              </a:rPr>
              <a:t> </a:t>
            </a:r>
            <a:r>
              <a:rPr lang="ru-RU" dirty="0" err="1">
                <a:solidFill>
                  <a:srgbClr val="333399"/>
                </a:solidFill>
                <a:latin typeface="Arial" panose="020B0604020202020204" pitchFamily="34" charset="0"/>
                <a:cs typeface="Arial" panose="020B0604020202020204" pitchFamily="34" charset="0"/>
              </a:rPr>
              <a:t>the</a:t>
            </a:r>
            <a:r>
              <a:rPr lang="ru-RU" dirty="0">
                <a:solidFill>
                  <a:srgbClr val="333399"/>
                </a:solidFill>
                <a:latin typeface="Arial" panose="020B0604020202020204" pitchFamily="34" charset="0"/>
                <a:cs typeface="Arial" panose="020B0604020202020204" pitchFamily="34" charset="0"/>
              </a:rPr>
              <a:t> </a:t>
            </a:r>
            <a:r>
              <a:rPr lang="ru-RU" dirty="0" err="1">
                <a:solidFill>
                  <a:srgbClr val="333399"/>
                </a:solidFill>
                <a:latin typeface="Arial" panose="020B0604020202020204" pitchFamily="34" charset="0"/>
                <a:cs typeface="Arial" panose="020B0604020202020204" pitchFamily="34" charset="0"/>
              </a:rPr>
              <a:t>signal</a:t>
            </a:r>
            <a:r>
              <a:rPr lang="ru-RU" dirty="0">
                <a:solidFill>
                  <a:srgbClr val="333399"/>
                </a:solidFill>
                <a:latin typeface="Arial" panose="020B0604020202020204" pitchFamily="34" charset="0"/>
                <a:cs typeface="Arial" panose="020B0604020202020204" pitchFamily="34" charset="0"/>
              </a:rPr>
              <a:t> </a:t>
            </a:r>
            <a:r>
              <a:rPr lang="ru-RU" dirty="0" err="1">
                <a:solidFill>
                  <a:srgbClr val="333399"/>
                </a:solidFill>
                <a:latin typeface="Arial" panose="020B0604020202020204" pitchFamily="34" charset="0"/>
                <a:cs typeface="Arial" panose="020B0604020202020204" pitchFamily="34" charset="0"/>
              </a:rPr>
              <a:t>and</a:t>
            </a:r>
            <a:r>
              <a:rPr lang="ru-RU" dirty="0">
                <a:solidFill>
                  <a:srgbClr val="333399"/>
                </a:solidFill>
                <a:latin typeface="Arial" panose="020B0604020202020204" pitchFamily="34" charset="0"/>
                <a:cs typeface="Arial" panose="020B0604020202020204" pitchFamily="34" charset="0"/>
              </a:rPr>
              <a:t> </a:t>
            </a:r>
            <a:r>
              <a:rPr lang="ru-RU" dirty="0" err="1">
                <a:solidFill>
                  <a:srgbClr val="333399"/>
                </a:solidFill>
                <a:latin typeface="Arial" panose="020B0604020202020204" pitchFamily="34" charset="0"/>
                <a:cs typeface="Arial" panose="020B0604020202020204" pitchFamily="34" charset="0"/>
              </a:rPr>
              <a:t>its</a:t>
            </a:r>
            <a:r>
              <a:rPr lang="ru-RU" dirty="0">
                <a:solidFill>
                  <a:srgbClr val="333399"/>
                </a:solidFill>
                <a:latin typeface="Arial" panose="020B0604020202020204" pitchFamily="34" charset="0"/>
                <a:cs typeface="Arial" panose="020B0604020202020204" pitchFamily="34" charset="0"/>
              </a:rPr>
              <a:t> </a:t>
            </a:r>
            <a:r>
              <a:rPr lang="ru-RU" dirty="0" err="1">
                <a:solidFill>
                  <a:srgbClr val="333399"/>
                </a:solidFill>
                <a:latin typeface="Arial" panose="020B0604020202020204" pitchFamily="34" charset="0"/>
                <a:cs typeface="Arial" panose="020B0604020202020204" pitchFamily="34" charset="0"/>
              </a:rPr>
              <a:t>duration</a:t>
            </a:r>
            <a:r>
              <a:rPr lang="ru-RU" dirty="0">
                <a:solidFill>
                  <a:srgbClr val="333399"/>
                </a:solidFill>
                <a:latin typeface="Arial" panose="020B0604020202020204" pitchFamily="34" charset="0"/>
                <a:cs typeface="Arial" panose="020B0604020202020204" pitchFamily="34" charset="0"/>
              </a:rPr>
              <a:t>.</a:t>
            </a:r>
          </a:p>
        </p:txBody>
      </p:sp>
      <p:sp>
        <p:nvSpPr>
          <p:cNvPr id="3" name="Номер слайда 2">
            <a:extLst>
              <a:ext uri="{FF2B5EF4-FFF2-40B4-BE49-F238E27FC236}">
                <a16:creationId xmlns:a16="http://schemas.microsoft.com/office/drawing/2014/main" id="{4EB01753-5B64-47DE-9C7F-374D6F35481B}"/>
              </a:ext>
            </a:extLst>
          </p:cNvPr>
          <p:cNvSpPr>
            <a:spLocks noGrp="1"/>
          </p:cNvSpPr>
          <p:nvPr>
            <p:ph type="sldNum" sz="quarter" idx="12"/>
          </p:nvPr>
        </p:nvSpPr>
        <p:spPr/>
        <p:txBody>
          <a:bodyPr/>
          <a:lstStyle/>
          <a:p>
            <a:fld id="{C3769D44-175A-405B-B678-5199951E32AB}" type="slidenum">
              <a:rPr lang="ru-RU" smtClean="0"/>
              <a:t>7</a:t>
            </a:fld>
            <a:endParaRPr lang="ru-RU"/>
          </a:p>
        </p:txBody>
      </p:sp>
    </p:spTree>
    <p:extLst>
      <p:ext uri="{BB962C8B-B14F-4D97-AF65-F5344CB8AC3E}">
        <p14:creationId xmlns:p14="http://schemas.microsoft.com/office/powerpoint/2010/main" val="3503172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00050" y="206540"/>
            <a:ext cx="8229600" cy="612775"/>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t>Garfield++ simulation</a:t>
            </a:r>
            <a:endParaRPr lang="ru-RU" sz="4000" dirty="0"/>
          </a:p>
        </p:txBody>
      </p:sp>
      <p:pic>
        <p:nvPicPr>
          <p:cNvPr id="3" name="Рисунок 2" descr="G:\My_projects\2\Event_2\drift_field.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374" y="819315"/>
            <a:ext cx="5924550" cy="3200400"/>
          </a:xfrm>
          <a:prstGeom prst="rect">
            <a:avLst/>
          </a:prstGeom>
          <a:noFill/>
          <a:ln>
            <a:noFill/>
          </a:ln>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41" y="4193981"/>
            <a:ext cx="4922854" cy="2387492"/>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4576" y="4270895"/>
            <a:ext cx="4554908" cy="2209045"/>
          </a:xfrm>
          <a:prstGeom prst="rect">
            <a:avLst/>
          </a:prstGeom>
        </p:spPr>
      </p:pic>
      <p:sp>
        <p:nvSpPr>
          <p:cNvPr id="8" name="Прямоугольник 7"/>
          <p:cNvSpPr/>
          <p:nvPr/>
        </p:nvSpPr>
        <p:spPr>
          <a:xfrm>
            <a:off x="4934772" y="1347711"/>
            <a:ext cx="4046858" cy="2308324"/>
          </a:xfrm>
          <a:prstGeom prst="rect">
            <a:avLst/>
          </a:prstGeom>
        </p:spPr>
        <p:txBody>
          <a:bodyPr wrap="square">
            <a:spAutoFit/>
          </a:bodyPr>
          <a:lstStyle/>
          <a:p>
            <a:pPr algn="just"/>
            <a:r>
              <a:rPr lang="en-US" dirty="0">
                <a:solidFill>
                  <a:srgbClr val="548C54"/>
                </a:solidFill>
                <a:latin typeface="Arial" panose="020B0604020202020204" pitchFamily="34" charset="0"/>
              </a:rPr>
              <a:t>Garfield++ </a:t>
            </a:r>
            <a:r>
              <a:rPr lang="en-US" dirty="0">
                <a:solidFill>
                  <a:srgbClr val="333399"/>
                </a:solidFill>
                <a:latin typeface="Arial" panose="020B0604020202020204" pitchFamily="34" charset="0"/>
              </a:rPr>
              <a:t>allows detailed simulation of the drift chamber operation (gas ionization, drift of electron clouds, output signals)</a:t>
            </a:r>
            <a:endParaRPr lang="ru-RU" dirty="0">
              <a:solidFill>
                <a:srgbClr val="333399"/>
              </a:solidFill>
              <a:latin typeface="Arial" panose="020B0604020202020204" pitchFamily="34" charset="0"/>
            </a:endParaRPr>
          </a:p>
          <a:p>
            <a:pPr algn="just"/>
            <a:r>
              <a:rPr lang="ru-RU" dirty="0">
                <a:solidFill>
                  <a:srgbClr val="548C54"/>
                </a:solidFill>
                <a:latin typeface="Arial" panose="020B0604020202020204" pitchFamily="34" charset="0"/>
              </a:rPr>
              <a:t>30000</a:t>
            </a:r>
            <a:r>
              <a:rPr lang="en-US" dirty="0">
                <a:solidFill>
                  <a:srgbClr val="333399"/>
                </a:solidFill>
                <a:latin typeface="Arial" panose="020B0604020202020204" pitchFamily="34" charset="0"/>
              </a:rPr>
              <a:t> events were simulated for the </a:t>
            </a:r>
            <a:r>
              <a:rPr lang="en-US" dirty="0">
                <a:solidFill>
                  <a:srgbClr val="548C54"/>
                </a:solidFill>
                <a:latin typeface="Arial" panose="020B0604020202020204" pitchFamily="34" charset="0"/>
              </a:rPr>
              <a:t>training data</a:t>
            </a:r>
          </a:p>
          <a:p>
            <a:pPr algn="just"/>
            <a:r>
              <a:rPr lang="en-US" dirty="0">
                <a:solidFill>
                  <a:srgbClr val="548C54"/>
                </a:solidFill>
                <a:latin typeface="Arial" panose="020B0604020202020204" pitchFamily="34" charset="0"/>
              </a:rPr>
              <a:t>20000</a:t>
            </a:r>
            <a:r>
              <a:rPr lang="en-US" dirty="0">
                <a:solidFill>
                  <a:srgbClr val="333399"/>
                </a:solidFill>
                <a:latin typeface="Arial" panose="020B0604020202020204" pitchFamily="34" charset="0"/>
              </a:rPr>
              <a:t> events were simulated for the </a:t>
            </a:r>
            <a:r>
              <a:rPr lang="en-US" dirty="0">
                <a:solidFill>
                  <a:srgbClr val="548C54"/>
                </a:solidFill>
                <a:latin typeface="Arial" panose="020B0604020202020204" pitchFamily="34" charset="0"/>
              </a:rPr>
              <a:t>test data</a:t>
            </a:r>
            <a:endParaRPr lang="ru-RU" dirty="0">
              <a:solidFill>
                <a:srgbClr val="548C54"/>
              </a:solidFill>
            </a:endParaRPr>
          </a:p>
        </p:txBody>
      </p:sp>
      <p:sp>
        <p:nvSpPr>
          <p:cNvPr id="4" name="TextBox 3">
            <a:extLst>
              <a:ext uri="{FF2B5EF4-FFF2-40B4-BE49-F238E27FC236}">
                <a16:creationId xmlns:a16="http://schemas.microsoft.com/office/drawing/2014/main" id="{8AE001D0-29EB-47E5-9523-5D1744F75B79}"/>
              </a:ext>
            </a:extLst>
          </p:cNvPr>
          <p:cNvSpPr txBox="1"/>
          <p:nvPr/>
        </p:nvSpPr>
        <p:spPr>
          <a:xfrm>
            <a:off x="5254586" y="3923696"/>
            <a:ext cx="3604334" cy="369332"/>
          </a:xfrm>
          <a:prstGeom prst="rect">
            <a:avLst/>
          </a:prstGeom>
          <a:noFill/>
        </p:spPr>
        <p:txBody>
          <a:bodyPr wrap="square" rtlCol="0">
            <a:spAutoFit/>
          </a:bodyPr>
          <a:lstStyle/>
          <a:p>
            <a:pPr algn="ctr"/>
            <a:r>
              <a:rPr lang="en-US" dirty="0"/>
              <a:t>Response for a vertical track</a:t>
            </a:r>
            <a:endParaRPr lang="ru-RU" dirty="0"/>
          </a:p>
        </p:txBody>
      </p:sp>
      <p:sp>
        <p:nvSpPr>
          <p:cNvPr id="9" name="TextBox 8">
            <a:extLst>
              <a:ext uri="{FF2B5EF4-FFF2-40B4-BE49-F238E27FC236}">
                <a16:creationId xmlns:a16="http://schemas.microsoft.com/office/drawing/2014/main" id="{1B570661-09A3-45CC-AB59-2448ECF21932}"/>
              </a:ext>
            </a:extLst>
          </p:cNvPr>
          <p:cNvSpPr txBox="1"/>
          <p:nvPr/>
        </p:nvSpPr>
        <p:spPr>
          <a:xfrm>
            <a:off x="692500" y="3923696"/>
            <a:ext cx="3604334" cy="369332"/>
          </a:xfrm>
          <a:prstGeom prst="rect">
            <a:avLst/>
          </a:prstGeom>
          <a:noFill/>
        </p:spPr>
        <p:txBody>
          <a:bodyPr wrap="square" rtlCol="0">
            <a:spAutoFit/>
          </a:bodyPr>
          <a:lstStyle/>
          <a:p>
            <a:pPr algn="ctr"/>
            <a:r>
              <a:rPr lang="en-US" dirty="0"/>
              <a:t>Response for an inclined track</a:t>
            </a:r>
            <a:endParaRPr lang="ru-RU" dirty="0"/>
          </a:p>
        </p:txBody>
      </p:sp>
      <p:sp>
        <p:nvSpPr>
          <p:cNvPr id="5" name="Номер слайда 4">
            <a:extLst>
              <a:ext uri="{FF2B5EF4-FFF2-40B4-BE49-F238E27FC236}">
                <a16:creationId xmlns:a16="http://schemas.microsoft.com/office/drawing/2014/main" id="{7146931F-C7C4-4291-BDA8-332A857B3041}"/>
              </a:ext>
            </a:extLst>
          </p:cNvPr>
          <p:cNvSpPr>
            <a:spLocks noGrp="1"/>
          </p:cNvSpPr>
          <p:nvPr>
            <p:ph type="sldNum" sz="quarter" idx="12"/>
          </p:nvPr>
        </p:nvSpPr>
        <p:spPr/>
        <p:txBody>
          <a:bodyPr/>
          <a:lstStyle/>
          <a:p>
            <a:fld id="{C3769D44-175A-405B-B678-5199951E32AB}" type="slidenum">
              <a:rPr lang="ru-RU" smtClean="0"/>
              <a:t>8</a:t>
            </a:fld>
            <a:endParaRPr lang="ru-RU"/>
          </a:p>
        </p:txBody>
      </p:sp>
    </p:spTree>
    <p:extLst>
      <p:ext uri="{BB962C8B-B14F-4D97-AF65-F5344CB8AC3E}">
        <p14:creationId xmlns:p14="http://schemas.microsoft.com/office/powerpoint/2010/main" val="3820710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900196"/>
            <a:ext cx="7610183" cy="5833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Заголовок 1"/>
          <p:cNvSpPr txBox="1">
            <a:spLocks/>
          </p:cNvSpPr>
          <p:nvPr/>
        </p:nvSpPr>
        <p:spPr>
          <a:xfrm>
            <a:off x="400050" y="206540"/>
            <a:ext cx="8229600" cy="612775"/>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t>Example of the neural network operation</a:t>
            </a:r>
            <a:endParaRPr lang="ru-RU" sz="4000" dirty="0"/>
          </a:p>
        </p:txBody>
      </p:sp>
      <p:sp>
        <p:nvSpPr>
          <p:cNvPr id="2" name="Номер слайда 1">
            <a:extLst>
              <a:ext uri="{FF2B5EF4-FFF2-40B4-BE49-F238E27FC236}">
                <a16:creationId xmlns:a16="http://schemas.microsoft.com/office/drawing/2014/main" id="{6B14A819-F9F0-45F9-B5F0-C15DE5CA07D9}"/>
              </a:ext>
            </a:extLst>
          </p:cNvPr>
          <p:cNvSpPr>
            <a:spLocks noGrp="1"/>
          </p:cNvSpPr>
          <p:nvPr>
            <p:ph type="sldNum" sz="quarter" idx="12"/>
          </p:nvPr>
        </p:nvSpPr>
        <p:spPr/>
        <p:txBody>
          <a:bodyPr/>
          <a:lstStyle/>
          <a:p>
            <a:fld id="{C3769D44-175A-405B-B678-5199951E32AB}" type="slidenum">
              <a:rPr lang="ru-RU" smtClean="0"/>
              <a:t>9</a:t>
            </a:fld>
            <a:endParaRPr lang="ru-RU"/>
          </a:p>
        </p:txBody>
      </p:sp>
    </p:spTree>
    <p:extLst>
      <p:ext uri="{BB962C8B-B14F-4D97-AF65-F5344CB8AC3E}">
        <p14:creationId xmlns:p14="http://schemas.microsoft.com/office/powerpoint/2010/main" val="4230338580"/>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8406</TotalTime>
  <Words>524</Words>
  <Application>Microsoft Office PowerPoint</Application>
  <PresentationFormat>Экран (4:3)</PresentationFormat>
  <Paragraphs>77</Paragraphs>
  <Slides>13</Slides>
  <Notes>1</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13</vt:i4>
      </vt:variant>
    </vt:vector>
  </HeadingPairs>
  <TitlesOfParts>
    <vt:vector size="20" baseType="lpstr">
      <vt:lpstr>Arial</vt:lpstr>
      <vt:lpstr>Calibri</vt:lpstr>
      <vt:lpstr>Calibri Light</vt:lpstr>
      <vt:lpstr>Symbol</vt:lpstr>
      <vt:lpstr>Times New Roman</vt:lpstr>
      <vt:lpstr>Тема Office</vt:lpstr>
      <vt:lpstr>Visio</vt:lpstr>
      <vt:lpstr>Презентация PowerPoint</vt:lpstr>
      <vt:lpstr>Презентация PowerPoint</vt:lpstr>
      <vt:lpstr>Drift chamber</vt:lpstr>
      <vt:lpstr>Reconstruction methods</vt:lpstr>
      <vt:lpstr>Afterpulses</vt:lpstr>
      <vt:lpstr>The cause of afterpulses presence</vt:lpstr>
      <vt:lpstr>Презентация PowerPoint</vt:lpstr>
      <vt:lpstr>Презентация PowerPoint</vt:lpstr>
      <vt:lpstr>Презентация PowerPoint</vt:lpstr>
      <vt:lpstr>Презентация PowerPoint</vt:lpstr>
      <vt:lpstr>Презентация PowerPoint</vt:lpstr>
      <vt:lpstr>Conclusion</vt:lpstr>
      <vt:lpstr>Thank you for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Ivan Astapov</cp:lastModifiedBy>
  <cp:revision>67</cp:revision>
  <dcterms:created xsi:type="dcterms:W3CDTF">2019-01-20T12:48:18Z</dcterms:created>
  <dcterms:modified xsi:type="dcterms:W3CDTF">2019-10-02T20:00:29Z</dcterms:modified>
</cp:coreProperties>
</file>