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4" r:id="rId4"/>
    <p:sldId id="296" r:id="rId5"/>
    <p:sldId id="330" r:id="rId6"/>
    <p:sldId id="331" r:id="rId7"/>
    <p:sldId id="332" r:id="rId8"/>
    <p:sldId id="328" r:id="rId9"/>
    <p:sldId id="329" r:id="rId10"/>
    <p:sldId id="326" r:id="rId11"/>
    <p:sldId id="317" r:id="rId12"/>
    <p:sldId id="324" r:id="rId13"/>
    <p:sldId id="325" r:id="rId14"/>
    <p:sldId id="318" r:id="rId15"/>
    <p:sldId id="323" r:id="rId16"/>
    <p:sldId id="322" r:id="rId17"/>
    <p:sldId id="283" r:id="rId18"/>
    <p:sldId id="273" r:id="rId19"/>
  </p:sldIdLst>
  <p:sldSz cx="9906000" cy="6858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F30"/>
    <a:srgbClr val="F78330"/>
    <a:srgbClr val="D4B67A"/>
    <a:srgbClr val="9B8265"/>
    <a:srgbClr val="FFFFFF"/>
    <a:srgbClr val="E7C887"/>
    <a:srgbClr val="B1812E"/>
    <a:srgbClr val="00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01" autoAdjust="0"/>
  </p:normalViewPr>
  <p:slideViewPr>
    <p:cSldViewPr snapToGrid="0" snapToObjects="1">
      <p:cViewPr>
        <p:scale>
          <a:sx n="100" d="100"/>
          <a:sy n="100" d="100"/>
        </p:scale>
        <p:origin x="-1680" y="-4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FE55C1-88B2-4246-9B8D-D187A591C0FA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C9BA11D-3A62-4539-BF1A-6463496EA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8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8DC7B-5CBD-470C-8F32-93E0E7AC6582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4682B8A-F347-476B-B46F-CAF6D91BA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9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2CC29F-FB43-4AD4-AC95-2CCE83EA2A96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A2E4D9-567A-4F98-B9AB-7E0B0635DDFC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8EE04-3C86-4F3C-921A-77E446191BE8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Due to relatively wide band gap of Si (1.12eV), silicon diode detectors can be operated at room temp.</a:t>
            </a:r>
            <a:endParaRPr lang="en-ZA" altLang="en-US" dirty="0"/>
          </a:p>
          <a:p>
            <a:endParaRPr lang="en-ZA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8EDA71A-F9DB-47E1-8054-7D6585F53C75}" type="slidenum">
              <a:rPr lang="en-US" altLang="en-US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B1330AA-EBA2-40A3-9DD8-469C173B448A}" type="slidenum">
              <a:rPr lang="en-US" altLang="en-US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 experiments to detect charged particles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82B8A-F347-476B-B46F-CAF6D91BA4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21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82B8A-F347-476B-B46F-CAF6D91BA4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9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82B8A-F347-476B-B46F-CAF6D91BA4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3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 A OEBA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6EC541-4F10-4DC8-B9AC-A3F4F70962AC}" type="slidenum">
              <a:rPr lang="en-US" altLang="en-US">
                <a:latin typeface="Calibri" pitchFamily="34" charset="0"/>
              </a:rPr>
              <a:pPr/>
              <a:t>17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3" y="278294"/>
            <a:ext cx="5562323" cy="2405271"/>
          </a:xfr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03" y="2941982"/>
            <a:ext cx="2332106" cy="2315817"/>
          </a:xfr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1C382-ED06-4ABA-BB7D-F7BF2F384145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1186-35FA-4749-8DD3-FCA1107A32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679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428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E68F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BBAE-995E-41B7-86BE-3C85A744255A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86F2-983D-4D22-9ADF-CC4745377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680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c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E68F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450" y="1600201"/>
            <a:ext cx="2889250" cy="418437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/>
            </a:lvl1pPr>
            <a:lvl2pPr marL="0" indent="0">
              <a:lnSpc>
                <a:spcPct val="150000"/>
              </a:lnSpc>
              <a:buFontTx/>
              <a:buNone/>
              <a:defRPr sz="1600"/>
            </a:lvl2pPr>
            <a:lvl3pPr marL="0" indent="0">
              <a:lnSpc>
                <a:spcPct val="150000"/>
              </a:lnSpc>
              <a:buFontTx/>
              <a:buNone/>
              <a:defRPr sz="1600"/>
            </a:lvl3pPr>
            <a:lvl4pPr marL="0" indent="0">
              <a:lnSpc>
                <a:spcPct val="150000"/>
              </a:lnSpc>
              <a:buFontTx/>
              <a:buNone/>
              <a:defRPr sz="1600"/>
            </a:lvl4pPr>
            <a:lvl5pPr marL="0" indent="0">
              <a:lnSpc>
                <a:spcPct val="150000"/>
              </a:lnSpc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95300" y="1600200"/>
            <a:ext cx="5943600" cy="418437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F335-4741-4026-9E3D-5B1C3F8053AE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A2C2-6C4C-4404-A861-A3F39A3A0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880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&amp;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5961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E9DD-E16C-4FCB-A0B1-C986DBF787B8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F240-F1F6-473A-B98F-5FDC626F1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5086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E68F3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96A1-C371-476E-8BD6-7028B6F0209A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6772-8C54-4EF5-B2EE-FE748AFD7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06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8F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3137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733" y="1600201"/>
            <a:ext cx="4315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DE20-2B98-4B42-BC48-64C8ED1C25EF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FBD5-6AEA-4A75-AC25-CC7AFBEB1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52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rmAutofit/>
          </a:bodyPr>
          <a:lstStyle>
            <a:lvl1pPr>
              <a:def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68F3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A910-E4D7-4633-BDA1-731AACD05CA6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0121-F584-4A27-AF64-3E692FA19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6353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06FC-D7DD-4630-AD77-B702945A34F7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614F-78BD-4843-9DAF-FEF65A8BE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537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855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6DA474-677D-48DC-B79E-7ABD12A7F249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7D1348-6915-4880-8914-9FCB634F9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93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</p:sldLayoutIdLst>
  <p:transition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B8466-636E-4D03-9528-044537078F90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E517947-4D26-40D6-8EB2-04F1B9883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2"/>
          <p:cNvSpPr>
            <a:spLocks noGrp="1"/>
          </p:cNvSpPr>
          <p:nvPr>
            <p:ph type="ctrTitle"/>
          </p:nvPr>
        </p:nvSpPr>
        <p:spPr>
          <a:xfrm>
            <a:off x="66675" y="757238"/>
            <a:ext cx="9667875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Z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Current-Voltage Characteristics of Aluminium and Zinc Implanted Silicon for Radiation Detection Applications</a:t>
            </a:r>
            <a:r>
              <a:rPr lang="en-ZA" dirty="0"/>
              <a:t/>
            </a:r>
            <a:br>
              <a:rPr lang="en-ZA" dirty="0"/>
            </a:br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Duke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Ateyh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Oeba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2800" dirty="0"/>
              <a:t/>
            </a:r>
            <a:br>
              <a:rPr lang="en-ZA" sz="2800" dirty="0"/>
            </a:br>
            <a:endParaRPr lang="en-US" altLang="en-US" dirty="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428875" y="3943350"/>
            <a:ext cx="48418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ZA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Department of Physics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University of South Africa</a:t>
            </a:r>
            <a:endParaRPr lang="en-ZA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4100F9-830C-4FBA-84F0-E4C29BCF693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86607" y="42961"/>
            <a:ext cx="6926262" cy="647700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95275" y="76041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3409950" y="21907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3810000" y="12668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0" name="Rectangle 17"/>
          <p:cNvSpPr>
            <a:spLocks noChangeArrowheads="1"/>
          </p:cNvSpPr>
          <p:nvPr/>
        </p:nvSpPr>
        <p:spPr bwMode="auto">
          <a:xfrm>
            <a:off x="6829425" y="15621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TextBox 10"/>
          <p:cNvSpPr txBox="1">
            <a:spLocks noChangeArrowheads="1"/>
          </p:cNvSpPr>
          <p:nvPr/>
        </p:nvSpPr>
        <p:spPr bwMode="auto">
          <a:xfrm>
            <a:off x="295275" y="4846037"/>
            <a:ext cx="93557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 dirty="0">
                <a:latin typeface="Times New Roman" pitchFamily="18" charset="0"/>
                <a:cs typeface="Times New Roman" pitchFamily="18" charset="0"/>
              </a:rPr>
              <a:t>Figure 1(a) and (b): </a:t>
            </a:r>
            <a:r>
              <a:rPr lang="en-ZA" altLang="en-US" sz="1800" i="1" dirty="0">
                <a:latin typeface="Times New Roman" pitchFamily="18" charset="0"/>
                <a:cs typeface="Times New Roman" pitchFamily="18" charset="0"/>
              </a:rPr>
              <a:t>Current-voltage characteristics of detector fabricated on Undoped, Al, and Zn-doped p-silicon in a linear scale</a:t>
            </a:r>
            <a:endParaRPr lang="en-US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5376" name="TextBox 12"/>
          <p:cNvSpPr txBox="1">
            <a:spLocks noChangeArrowheads="1"/>
          </p:cNvSpPr>
          <p:nvPr/>
        </p:nvSpPr>
        <p:spPr bwMode="auto">
          <a:xfrm>
            <a:off x="295275" y="5373090"/>
            <a:ext cx="944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Reverse current is higher in Al-doped than undoped diodes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Forward current in all cases is linear at higher voltage  (1V ≥)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figures exhibit diode behavior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="" xmlns:a16="http://schemas.microsoft.com/office/drawing/2014/main" id="{D368CD49-EC9E-4C0D-93D8-964F54756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069" y="804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8" name="Rectangle 30">
            <a:extLst>
              <a:ext uri="{FF2B5EF4-FFF2-40B4-BE49-F238E27FC236}">
                <a16:creationId xmlns="" xmlns:a16="http://schemas.microsoft.com/office/drawing/2014/main" id="{48AA05B6-3C2C-47EB-9FC3-D598811E1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644" y="16906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0" name="Rectangle 35">
            <a:extLst>
              <a:ext uri="{FF2B5EF4-FFF2-40B4-BE49-F238E27FC236}">
                <a16:creationId xmlns="" xmlns:a16="http://schemas.microsoft.com/office/drawing/2014/main" id="{242A260E-367A-4F98-9B17-7E03D40F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659" y="1389062"/>
            <a:ext cx="814436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2" name="Rectangle 40">
            <a:extLst>
              <a:ext uri="{FF2B5EF4-FFF2-40B4-BE49-F238E27FC236}">
                <a16:creationId xmlns="" xmlns:a16="http://schemas.microsoft.com/office/drawing/2014/main" id="{659DFCFB-9E34-4544-BB24-471BE9FA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677" y="431801"/>
            <a:ext cx="89275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4" name="Rectangle 42">
            <a:extLst>
              <a:ext uri="{FF2B5EF4-FFF2-40B4-BE49-F238E27FC236}">
                <a16:creationId xmlns="" xmlns:a16="http://schemas.microsoft.com/office/drawing/2014/main" id="{9D9354ED-8CC4-445D-AF8D-E268CCE6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845" y="2744201"/>
            <a:ext cx="78903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4402DE31-65FF-4FA4-AD4A-2674A340C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038676"/>
              </p:ext>
            </p:extLst>
          </p:nvPr>
        </p:nvGraphicFramePr>
        <p:xfrm>
          <a:off x="786607" y="666571"/>
          <a:ext cx="3490912" cy="415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Graph" r:id="rId4" imgW="28574776" imgH="21430988" progId="Origin50.Graph">
                  <p:embed/>
                </p:oleObj>
              </mc:Choice>
              <mc:Fallback>
                <p:oleObj name="Graph" r:id="rId4" imgW="28574776" imgH="21430988" progId="Origin50.Graph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818" t="10231" r="12979" b="5281"/>
                      <a:stretch>
                        <a:fillRect/>
                      </a:stretch>
                    </p:blipFill>
                    <p:spPr bwMode="auto">
                      <a:xfrm>
                        <a:off x="786607" y="666571"/>
                        <a:ext cx="3490912" cy="4155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4">
            <a:extLst>
              <a:ext uri="{FF2B5EF4-FFF2-40B4-BE49-F238E27FC236}">
                <a16:creationId xmlns="" xmlns:a16="http://schemas.microsoft.com/office/drawing/2014/main" id="{808C58B0-6662-449A-8415-65A60211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453" y="869351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8" name="Rectangle 48">
            <a:extLst>
              <a:ext uri="{FF2B5EF4-FFF2-40B4-BE49-F238E27FC236}">
                <a16:creationId xmlns="" xmlns:a16="http://schemas.microsoft.com/office/drawing/2014/main" id="{89A9DEF6-349A-4802-A412-F0BFB13EE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084" y="690661"/>
            <a:ext cx="934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0" name="Rectangle 50">
            <a:extLst>
              <a:ext uri="{FF2B5EF4-FFF2-40B4-BE49-F238E27FC236}">
                <a16:creationId xmlns="" xmlns:a16="http://schemas.microsoft.com/office/drawing/2014/main" id="{2D0C0BAB-EA51-4B7D-B876-9761DAD18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458" y="77331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2" name="Rectangle 52">
            <a:extLst>
              <a:ext uri="{FF2B5EF4-FFF2-40B4-BE49-F238E27FC236}">
                <a16:creationId xmlns="" xmlns:a16="http://schemas.microsoft.com/office/drawing/2014/main" id="{01B1A13E-A591-4828-A194-74CBF423A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412" y="882063"/>
            <a:ext cx="68910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45B70A08-E904-4BF6-9AA4-1325EDC1B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33768"/>
              </p:ext>
            </p:extLst>
          </p:nvPr>
        </p:nvGraphicFramePr>
        <p:xfrm>
          <a:off x="4674887" y="607570"/>
          <a:ext cx="3688063" cy="421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Graph" r:id="rId6" imgW="28574776" imgH="21430988" progId="Origin50.Graph">
                  <p:embed/>
                </p:oleObj>
              </mc:Choice>
              <mc:Fallback>
                <p:oleObj name="Graph" r:id="rId6" imgW="28574776" imgH="21430988" progId="Origin50.Graph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50" t="8870" r="12645" b="4434"/>
                      <a:stretch>
                        <a:fillRect/>
                      </a:stretch>
                    </p:blipFill>
                    <p:spPr bwMode="auto">
                      <a:xfrm>
                        <a:off x="4674887" y="607570"/>
                        <a:ext cx="3688063" cy="4214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4A13C65-8C5E-444D-AD9C-D7632354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9614F-78BD-4843-9DAF-FEF65A8BEEA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31273C98-C524-439B-9ED3-21A0292CF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21343"/>
              </p:ext>
            </p:extLst>
          </p:nvPr>
        </p:nvGraphicFramePr>
        <p:xfrm>
          <a:off x="657226" y="862122"/>
          <a:ext cx="4191000" cy="427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Graph" r:id="rId3" imgW="28574776" imgH="21430988" progId="Origin50.Graph">
                  <p:embed/>
                </p:oleObj>
              </mc:Choice>
              <mc:Fallback>
                <p:oleObj name="Graph" r:id="rId3" imgW="28574776" imgH="21430988" progId="Origin50.Graph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4402DE31-65FF-4FA4-AD4A-2674A340C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818" t="10231" r="12979" b="5281"/>
                      <a:stretch>
                        <a:fillRect/>
                      </a:stretch>
                    </p:blipFill>
                    <p:spPr bwMode="auto">
                      <a:xfrm>
                        <a:off x="657226" y="862122"/>
                        <a:ext cx="4191000" cy="4271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1F122861-7E1A-4368-BA1B-4029DC589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22807"/>
              </p:ext>
            </p:extLst>
          </p:nvPr>
        </p:nvGraphicFramePr>
        <p:xfrm>
          <a:off x="5262038" y="862122"/>
          <a:ext cx="3786711" cy="4167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Graph" r:id="rId5" imgW="3657600" imgH="2743200" progId="Origin50.Graph">
                  <p:embed/>
                </p:oleObj>
              </mc:Choice>
              <mc:Fallback>
                <p:oleObj name="Graph" r:id="rId5" imgW="3657600" imgH="2743200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D306528B-35A7-4BC8-AF6D-F548653B8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9210" t="9981" r="13051" b="5284"/>
                      <a:stretch>
                        <a:fillRect/>
                      </a:stretch>
                    </p:blipFill>
                    <p:spPr bwMode="auto">
                      <a:xfrm>
                        <a:off x="5262038" y="862122"/>
                        <a:ext cx="3786711" cy="4167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3FDB40-C4C6-4839-9166-34F92582B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09538"/>
            <a:ext cx="7586662" cy="646112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RESULTS AND DISCUSSION Cont..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0AE6E0-A010-4958-9053-8E917D09243E}"/>
              </a:ext>
            </a:extLst>
          </p:cNvPr>
          <p:cNvSpPr/>
          <p:nvPr/>
        </p:nvSpPr>
        <p:spPr>
          <a:xfrm>
            <a:off x="514349" y="5384704"/>
            <a:ext cx="9001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altLang="en-US" b="1" dirty="0">
                <a:latin typeface="Times New Roman" pitchFamily="18" charset="0"/>
                <a:cs typeface="Times New Roman" pitchFamily="18" charset="0"/>
              </a:rPr>
              <a:t>Figure 2(a) and(b): </a:t>
            </a:r>
            <a:r>
              <a:rPr lang="en-ZA" altLang="en-US" i="1" dirty="0">
                <a:latin typeface="Times New Roman" pitchFamily="18" charset="0"/>
                <a:cs typeface="Times New Roman" pitchFamily="18" charset="0"/>
              </a:rPr>
              <a:t>Current-voltage characteristics of detector fabricated on Undoped, Al, and Zn-doped p-silicon in a linear scale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B4C13B-5D34-431D-BEE4-60E31AE52E35}"/>
              </a:ext>
            </a:extLst>
          </p:cNvPr>
          <p:cNvSpPr/>
          <p:nvPr/>
        </p:nvSpPr>
        <p:spPr>
          <a:xfrm>
            <a:off x="1095789" y="5905706"/>
            <a:ext cx="87094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Forward current is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Zn-doped higher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than undoped diodes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Zn-doped exhibit ohmic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behavior at lower voltage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11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1F6A4A1-945E-4354-B7FE-F68871CD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9614F-78BD-4843-9DAF-FEF65A8BEEA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9DB0FFE6-125B-41B3-8CAE-5EB043B7D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67470"/>
              </p:ext>
            </p:extLst>
          </p:nvPr>
        </p:nvGraphicFramePr>
        <p:xfrm>
          <a:off x="4914900" y="745649"/>
          <a:ext cx="3848100" cy="459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Graph" r:id="rId3" imgW="3657600" imgH="2743200" progId="Origin50.Graph">
                  <p:embed/>
                </p:oleObj>
              </mc:Choice>
              <mc:Fallback>
                <p:oleObj name="Graph" r:id="rId3" imgW="3657600" imgH="2743200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D306528B-35A7-4BC8-AF6D-F548653B8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9210" t="9981" r="13051" b="5284"/>
                      <a:stretch>
                        <a:fillRect/>
                      </a:stretch>
                    </p:blipFill>
                    <p:spPr bwMode="auto">
                      <a:xfrm>
                        <a:off x="4914900" y="745649"/>
                        <a:ext cx="3848100" cy="459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7B3B75CF-9978-4101-9A67-5494AB21B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55437"/>
              </p:ext>
            </p:extLst>
          </p:nvPr>
        </p:nvGraphicFramePr>
        <p:xfrm>
          <a:off x="626011" y="690803"/>
          <a:ext cx="3981708" cy="472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Graph" r:id="rId5" imgW="3657600" imgH="2743200" progId="Origin50.Graph">
                  <p:embed/>
                </p:oleObj>
              </mc:Choice>
              <mc:Fallback>
                <p:oleObj name="Graph" r:id="rId5" imgW="3657600" imgH="2743200" progId="Origin50.Graph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="" xmlns:a16="http://schemas.microsoft.com/office/drawing/2014/main" id="{45B70A08-E904-4BF6-9AA4-1325EDC1B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10150" t="8870" r="12645" b="4434"/>
                      <a:stretch>
                        <a:fillRect/>
                      </a:stretch>
                    </p:blipFill>
                    <p:spPr bwMode="auto">
                      <a:xfrm>
                        <a:off x="626011" y="690803"/>
                        <a:ext cx="3981708" cy="4725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0308C9-892A-4AB2-AAFE-B866C489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109538"/>
            <a:ext cx="7586662" cy="646112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RESULTS AND DISCUSSION Cont..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AB69937-1AB9-40DE-BC14-2441B95F30B1}"/>
              </a:ext>
            </a:extLst>
          </p:cNvPr>
          <p:cNvSpPr/>
          <p:nvPr/>
        </p:nvSpPr>
        <p:spPr>
          <a:xfrm>
            <a:off x="1682222" y="5903893"/>
            <a:ext cx="68654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Forward current is less in  Zn than Al-doped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Zn-doped exhibit ohmic behavior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E7967E6-5CCC-40F9-916E-F5AD6DEA8042}"/>
              </a:ext>
            </a:extLst>
          </p:cNvPr>
          <p:cNvSpPr/>
          <p:nvPr/>
        </p:nvSpPr>
        <p:spPr>
          <a:xfrm>
            <a:off x="514350" y="5384704"/>
            <a:ext cx="9201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altLang="en-US" b="1" dirty="0">
                <a:latin typeface="Times New Roman" pitchFamily="18" charset="0"/>
                <a:cs typeface="Times New Roman" pitchFamily="18" charset="0"/>
              </a:rPr>
              <a:t>Figure 3(a) and(b): </a:t>
            </a:r>
            <a:r>
              <a:rPr lang="en-ZA" altLang="en-US" i="1" dirty="0">
                <a:latin typeface="Times New Roman" pitchFamily="18" charset="0"/>
                <a:cs typeface="Times New Roman" pitchFamily="18" charset="0"/>
              </a:rPr>
              <a:t>Current-voltage characteristics of detector fabricated on Undoped, Al, and Zn-doped p-silicon in a linear scale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3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EE1FF-3321-43C2-9FC5-C953C286D7C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93675" y="5324475"/>
            <a:ext cx="933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In Zn-p-Si, reverse bias current is almost equal to forward bias current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High forward bias current in Al-p-Si than Zn-p-Si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Current linear at lower voltage (-0.5V to 0.5V)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248025" y="966788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6048375" y="12366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TextBox 4"/>
          <p:cNvSpPr txBox="1">
            <a:spLocks noChangeArrowheads="1"/>
          </p:cNvSpPr>
          <p:nvPr/>
        </p:nvSpPr>
        <p:spPr bwMode="auto">
          <a:xfrm>
            <a:off x="814388" y="109538"/>
            <a:ext cx="7586662" cy="646112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RESULTS AND DISCUSSION Cont..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Box 8"/>
          <p:cNvSpPr txBox="1">
            <a:spLocks noChangeArrowheads="1"/>
          </p:cNvSpPr>
          <p:nvPr/>
        </p:nvSpPr>
        <p:spPr bwMode="auto">
          <a:xfrm>
            <a:off x="193675" y="4641055"/>
            <a:ext cx="951864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 dirty="0">
                <a:latin typeface="Times New Roman" pitchFamily="18" charset="0"/>
                <a:cs typeface="Times New Roman" pitchFamily="18" charset="0"/>
              </a:rPr>
              <a:t>Figure 4(a), (b) and(c) : </a:t>
            </a:r>
            <a:r>
              <a:rPr lang="en-ZA" altLang="en-US" sz="1800" i="1" dirty="0">
                <a:latin typeface="Times New Roman" pitchFamily="18" charset="0"/>
                <a:cs typeface="Times New Roman" pitchFamily="18" charset="0"/>
              </a:rPr>
              <a:t>Current-voltage characteristics of detector fabricated on undoped, Al, and Zn-doped p-silicon in a semi logarithmic scale</a:t>
            </a:r>
            <a:endParaRPr lang="en-US" altLang="en-US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6397" name="TextBox 15"/>
          <p:cNvSpPr txBox="1">
            <a:spLocks noChangeArrowheads="1"/>
          </p:cNvSpPr>
          <p:nvPr/>
        </p:nvSpPr>
        <p:spPr bwMode="auto">
          <a:xfrm>
            <a:off x="3327400" y="755650"/>
            <a:ext cx="17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6513513" y="715963"/>
            <a:ext cx="17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" name="Rectangle 34">
            <a:extLst>
              <a:ext uri="{FF2B5EF4-FFF2-40B4-BE49-F238E27FC236}">
                <a16:creationId xmlns="" xmlns:a16="http://schemas.microsoft.com/office/drawing/2014/main" id="{368229A0-0AB9-4C0F-9CBA-2AF6C0FD3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05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106221CF-CDED-4D3C-8054-4B568223D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8094"/>
              </p:ext>
            </p:extLst>
          </p:nvPr>
        </p:nvGraphicFramePr>
        <p:xfrm>
          <a:off x="52387" y="715963"/>
          <a:ext cx="3340101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Graph" r:id="rId3" imgW="28574776" imgH="21430988" progId="Origin50.Graph">
                  <p:embed/>
                </p:oleObj>
              </mc:Choice>
              <mc:Fallback>
                <p:oleObj name="Graph" r:id="rId3" imgW="28574776" imgH="21430988" progId="Origin50.Graph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44" t="9312" r="12669" b="5322"/>
                      <a:stretch>
                        <a:fillRect/>
                      </a:stretch>
                    </p:blipFill>
                    <p:spPr bwMode="auto">
                      <a:xfrm>
                        <a:off x="52387" y="715963"/>
                        <a:ext cx="3340101" cy="366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DFDA4D88-251B-4211-827A-C6E69C7B7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004" y="856455"/>
            <a:ext cx="90325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44D462DE-0489-4EE2-B6FF-F89C24709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23677"/>
              </p:ext>
            </p:extLst>
          </p:nvPr>
        </p:nvGraphicFramePr>
        <p:xfrm>
          <a:off x="3413125" y="856455"/>
          <a:ext cx="314087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Graph" r:id="rId5" imgW="28574776" imgH="21430988" progId="Origin50.Graph">
                  <p:embed/>
                </p:oleObj>
              </mc:Choice>
              <mc:Fallback>
                <p:oleObj name="Graph" r:id="rId5" imgW="28574776" imgH="21430988" progId="Origin50.Graph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114" t="9091" r="13390" b="3557"/>
                      <a:stretch>
                        <a:fillRect/>
                      </a:stretch>
                    </p:blipFill>
                    <p:spPr bwMode="auto">
                      <a:xfrm>
                        <a:off x="3413125" y="856455"/>
                        <a:ext cx="3140870" cy="374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8">
            <a:extLst>
              <a:ext uri="{FF2B5EF4-FFF2-40B4-BE49-F238E27FC236}">
                <a16:creationId xmlns="" xmlns:a16="http://schemas.microsoft.com/office/drawing/2014/main" id="{EC301CE5-D1F3-41C6-9216-A3B6A928A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817" y="7556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FB800DAC-B161-410C-8650-48299FDE0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68074"/>
              </p:ext>
            </p:extLst>
          </p:nvPr>
        </p:nvGraphicFramePr>
        <p:xfrm>
          <a:off x="6574632" y="715963"/>
          <a:ext cx="3341686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Graph" r:id="rId7" imgW="28574776" imgH="21430988" progId="Origin50.Graph">
                  <p:embed/>
                </p:oleObj>
              </mc:Choice>
              <mc:Fallback>
                <p:oleObj name="Graph" r:id="rId7" imgW="28574776" imgH="21430988" progId="Origin50.Graph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98" t="8647" r="12309" b="5322"/>
                      <a:stretch>
                        <a:fillRect/>
                      </a:stretch>
                    </p:blipFill>
                    <p:spPr bwMode="auto">
                      <a:xfrm>
                        <a:off x="6574632" y="715963"/>
                        <a:ext cx="3341686" cy="3695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661988"/>
            <a:ext cx="9753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0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Table: 1 A summary of device parameters evaluated from I-V plots fabricated on p-Si detector</a:t>
            </a:r>
            <a:endParaRPr lang="en-US" altLang="en-US" sz="2000" dirty="0"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00142"/>
              </p:ext>
            </p:extLst>
          </p:nvPr>
        </p:nvGraphicFramePr>
        <p:xfrm>
          <a:off x="207169" y="1301750"/>
          <a:ext cx="96012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69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5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0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8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76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Undoped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Aluminum- doped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Zinc-doped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2.565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Ideality factor, </a:t>
                      </a:r>
                      <a:r>
                        <a:rPr lang="el-GR" altLang="en-US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altLang="en-US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7694">
                <a:tc>
                  <a:txBody>
                    <a:bodyPr/>
                    <a:lstStyle/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Schottky barrier height, </a:t>
                      </a:r>
                      <a:r>
                        <a:rPr lang="el-GR" altLang="en-US" sz="20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Φ</a:t>
                      </a:r>
                      <a:endParaRPr lang="en-US" altLang="en-US" sz="2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0.1892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2" name="Rectangle 5"/>
          <p:cNvSpPr>
            <a:spLocks noChangeArrowheads="1"/>
          </p:cNvSpPr>
          <p:nvPr/>
        </p:nvSpPr>
        <p:spPr bwMode="auto">
          <a:xfrm>
            <a:off x="207169" y="3700463"/>
            <a:ext cx="97536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l-GR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(2.65) in Zn-doped corresponds to high saturation current, I</a:t>
            </a:r>
            <a:r>
              <a:rPr lang="en-US" altLang="en-US" sz="24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 </a:t>
            </a:r>
            <a:r>
              <a:rPr lang="el-GR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(1.25) in Al-doped corresponds to high </a:t>
            </a:r>
            <a:r>
              <a:rPr lang="el-GR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Φ</a:t>
            </a:r>
            <a:endParaRPr lang="en-US" altLang="en-US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l-GR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attributed to the impurity of the material and interface layer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Low I</a:t>
            </a:r>
            <a:r>
              <a:rPr lang="en-US" altLang="en-US" sz="2400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(1.45μA) on Al-doped to undoped (2.57μA) is due to defects</a:t>
            </a:r>
          </a:p>
        </p:txBody>
      </p:sp>
      <p:sp>
        <p:nvSpPr>
          <p:cNvPr id="18463" name="TextBox 4"/>
          <p:cNvSpPr txBox="1">
            <a:spLocks noChangeArrowheads="1"/>
          </p:cNvSpPr>
          <p:nvPr/>
        </p:nvSpPr>
        <p:spPr bwMode="auto">
          <a:xfrm>
            <a:off x="814388" y="109538"/>
            <a:ext cx="7586662" cy="646112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RESULTS AND DISCUSSION Cont..</a:t>
            </a:r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5" y="963613"/>
            <a:ext cx="96202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detector exhibited high resistivity.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measured current is ohmic.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ohmic behavior and the increase in resistivity is </a:t>
            </a:r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relaxation behaviour of the material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relaxation material is resistant to radiation damage</a:t>
            </a:r>
            <a:r>
              <a:rPr lang="en-Z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incident radiation-radiation hard</a:t>
            </a:r>
            <a:endParaRPr lang="en-Z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176338" y="101600"/>
            <a:ext cx="6699250" cy="984885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ZA" alt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altLang="en-US" sz="4000" dirty="0">
                <a:latin typeface="Times New Roman" pitchFamily="18" charset="0"/>
                <a:cs typeface="Times New Roman" pitchFamily="18" charset="0"/>
              </a:rPr>
              <a:t>ACKNOWLEDGMENTS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Prof. S J Moloi</a:t>
            </a:r>
            <a:endParaRPr lang="en-ZA" alt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US" sz="4000" dirty="0">
                <a:latin typeface="Times New Roman" pitchFamily="18" charset="0"/>
                <a:cs typeface="Times New Roman" pitchFamily="18" charset="0"/>
              </a:rPr>
              <a:t>UNISA - Physics Department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US" sz="4000" dirty="0">
                <a:latin typeface="Times New Roman" pitchFamily="18" charset="0"/>
                <a:cs typeface="Times New Roman" pitchFamily="18" charset="0"/>
              </a:rPr>
              <a:t>NRF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iThemba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LABS </a:t>
            </a:r>
            <a:r>
              <a:rPr lang="en-ZA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ZA" altLang="en-US" sz="2800" dirty="0">
                <a:latin typeface="Arial" charset="0"/>
                <a:cs typeface="Arial" charset="0"/>
              </a:rPr>
              <a:t>	</a:t>
            </a:r>
            <a:r>
              <a:rPr lang="en-ZA" altLang="en-US" dirty="0"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29391F-5F89-43CC-AEEC-A852DFDACA2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511175"/>
            <a:ext cx="6043612" cy="1160463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189038" y="2657475"/>
            <a:ext cx="777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Times New Roman" pitchFamily="18" charset="0"/>
                <a:cs typeface="Times New Roman" pitchFamily="18" charset="0"/>
              </a:rPr>
              <a:t>Questions and Comments</a:t>
            </a:r>
            <a:endParaRPr lang="en-ZA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66636"/>
            <a:ext cx="9677400" cy="5262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Semiconductor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detectors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Silicon detectors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Dopant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Application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detectors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ZA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Experimental procedure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Acknowledgement </a:t>
            </a:r>
            <a:endParaRPr lang="en-Z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1462FD-FF2B-46E2-B708-AA25BE05AFD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952625" y="69850"/>
            <a:ext cx="41529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E68F3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4775" y="588963"/>
            <a:ext cx="8915400" cy="1143000"/>
          </a:xfrm>
        </p:spPr>
        <p:txBody>
          <a:bodyPr/>
          <a:lstStyle/>
          <a:p>
            <a:r>
              <a:rPr lang="en-ZA" altLang="en-US" dirty="0">
                <a:latin typeface="Times New Roman" pitchFamily="18" charset="0"/>
                <a:cs typeface="Times New Roman" pitchFamily="18" charset="0"/>
              </a:rPr>
              <a:t>Semiconductor detector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336675"/>
            <a:ext cx="99060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detectors are instruments designed for detection and measurements of charged particles and rays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radiation with semiconductor material generates, electrons and holes, carriers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and holes are collected to the electrodes where they result into electrical signal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[1]</a:t>
            </a:r>
            <a:r>
              <a:rPr lang="en-US" dirty="0"/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77F3B-3D43-4BE1-8DF4-A2F4F82DEDE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865313" y="196850"/>
            <a:ext cx="4056062" cy="646113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INTRUDUCTION</a:t>
            </a:r>
            <a:endParaRPr lang="en-ZA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0" y="6307138"/>
            <a:ext cx="8558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ZA" altLang="en-US" sz="1400">
                <a:latin typeface="Times New Roman" pitchFamily="18" charset="0"/>
                <a:cs typeface="Times New Roman" pitchFamily="18" charset="0"/>
              </a:rPr>
              <a:t>Aurola, A., 2018. </a:t>
            </a:r>
            <a:r>
              <a:rPr lang="en-ZA" altLang="en-US" sz="1400" i="1">
                <a:latin typeface="Times New Roman" pitchFamily="18" charset="0"/>
                <a:cs typeface="Times New Roman" pitchFamily="18" charset="0"/>
              </a:rPr>
              <a:t>Semiconductor radiation detector</a:t>
            </a:r>
            <a:r>
              <a:rPr lang="en-ZA" altLang="en-US" sz="1400">
                <a:latin typeface="Times New Roman" pitchFamily="18" charset="0"/>
                <a:cs typeface="Times New Roman" pitchFamily="18" charset="0"/>
              </a:rPr>
              <a:t>. U.S. Patent Application 10/079,325</a:t>
            </a:r>
            <a:r>
              <a:rPr lang="en-ZA" altLang="en-US" sz="1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E8B260-C301-45DE-9F9E-AF5796EDA8C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763" y="879475"/>
            <a:ext cx="9934576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leakage current</a:t>
            </a:r>
            <a:r>
              <a:rPr lang="en-ZA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energy resolution [2] 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radiation sensitivity [3]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room temperature</a:t>
            </a:r>
            <a:r>
              <a:rPr lang="de-DE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signal to noise ratio </a:t>
            </a:r>
          </a:p>
          <a:p>
            <a:pPr>
              <a:defRPr/>
            </a:pPr>
            <a:endParaRPr lang="en-ZA" dirty="0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90500" y="5276850"/>
            <a:ext cx="10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1800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101600" y="5876925"/>
            <a:ext cx="91154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altLang="en-US" sz="1400"/>
              <a:t> </a:t>
            </a:r>
            <a:r>
              <a:rPr lang="en-ZA" altLang="en-US" sz="1400">
                <a:latin typeface="Times New Roman" pitchFamily="18" charset="0"/>
                <a:cs typeface="Times New Roman" pitchFamily="18" charset="0"/>
              </a:rPr>
              <a:t>Bortoletto, D. (2015). How and why silicon sensors are becoming more and more intelligent?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altLang="en-US" sz="1400"/>
              <a:t>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Khelil </a:t>
            </a:r>
            <a:r>
              <a:rPr lang="en-US" altLang="en-US" sz="1400" i="1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. (2018). The effects of doping type on structural and electrical properties of silicon nanocrystals layers grown by plasma      enhanced chemical vapor deposition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altLang="en-US" sz="1400"/>
              <a:t> </a:t>
            </a:r>
            <a:r>
              <a:rPr lang="de-DE" altLang="en-US" sz="1400">
                <a:latin typeface="Times New Roman" pitchFamily="18" charset="0"/>
                <a:cs typeface="Times New Roman" pitchFamily="18" charset="0"/>
              </a:rPr>
              <a:t>Mirzaei </a:t>
            </a:r>
            <a:r>
              <a:rPr lang="de-DE" altLang="en-US" sz="1400" i="1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de-DE" altLang="en-US" sz="1400">
                <a:latin typeface="Times New Roman" pitchFamily="18" charset="0"/>
                <a:cs typeface="Times New Roman" pitchFamily="18" charset="0"/>
              </a:rPr>
              <a:t>(2018). </a:t>
            </a: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Room Temperature Hard Radiation Detectors Based on Solid State Compound Semiconductors:</a:t>
            </a:r>
            <a:endParaRPr lang="en-ZA" altLang="en-US" sz="1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06375" y="5795963"/>
            <a:ext cx="901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  <a:endParaRPr lang="en-ZA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2481943" y="-65314"/>
            <a:ext cx="33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258763" y="-61913"/>
            <a:ext cx="8915401" cy="1143001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Why Silicon 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26039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258763" y="-61913"/>
            <a:ext cx="8915401" cy="1143001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Dopant -Al 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Zn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76AFE-3E77-4F83-85F1-20B9B43B7EC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046538" y="509588"/>
            <a:ext cx="120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ZA" altLang="en-US" sz="1800" dirty="0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42900" y="695325"/>
            <a:ext cx="956310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electrical resistivity  Al (3</a:t>
            </a:r>
            <a:r>
              <a:rPr lang="el-GR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μΩ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-cm)[1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4000" dirty="0"/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Fastest diffusion dopant [1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4000" dirty="0"/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00013" y="6126163"/>
            <a:ext cx="909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it-IT" altLang="en-US" sz="1400">
                <a:latin typeface="Times New Roman" pitchFamily="18" charset="0"/>
                <a:cs typeface="Times New Roman" pitchFamily="18" charset="0"/>
              </a:rPr>
              <a:t>Kumar </a:t>
            </a:r>
            <a:r>
              <a:rPr lang="it-IT" altLang="en-US" sz="1400" i="1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it-IT" altLang="en-US" sz="1400">
                <a:latin typeface="Times New Roman" pitchFamily="18" charset="0"/>
                <a:cs typeface="Times New Roman" pitchFamily="18" charset="0"/>
              </a:rPr>
              <a:t>(2018). </a:t>
            </a:r>
            <a:r>
              <a:rPr lang="en-ZA" altLang="en-US" sz="1400">
                <a:latin typeface="Times New Roman" pitchFamily="18" charset="0"/>
                <a:cs typeface="Times New Roman" pitchFamily="18" charset="0"/>
              </a:rPr>
              <a:t>Comparison of Silicon, Germanium, Gallium Nitride, and Diamond for using as a detector material in experimental high energy physics</a:t>
            </a:r>
          </a:p>
        </p:txBody>
      </p:sp>
    </p:spTree>
    <p:extLst>
      <p:ext uri="{BB962C8B-B14F-4D97-AF65-F5344CB8AC3E}">
        <p14:creationId xmlns:p14="http://schemas.microsoft.com/office/powerpoint/2010/main" val="53131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1634A5-697F-488B-9B88-F06805C6584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55650" y="304800"/>
            <a:ext cx="5768975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Application of Detectors</a:t>
            </a:r>
            <a:endParaRPr lang="en-ZA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00025" y="800100"/>
            <a:ext cx="9601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In High Energy Physics Experiments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In industrial imaging and material processing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For medical imaging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In biomedical diagnostic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endParaRPr lang="en-Z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780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0D1B0-16A4-4938-B8C3-4C24DBCF69E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52525" y="242888"/>
            <a:ext cx="54102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Problem Statement</a:t>
            </a:r>
            <a:endParaRPr lang="en-ZA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9050" y="769938"/>
            <a:ext cx="98869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0150" indent="-28575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Radiation detectors get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damaged-</a:t>
            </a:r>
          </a:p>
          <a:p>
            <a:pPr marL="1428750" lvl="4" indent="-5715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leakage current [1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Small detector volume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Radiation 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induced defects</a:t>
            </a:r>
          </a:p>
          <a:p>
            <a:pPr lvl="2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Increase in free carrier trappings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High energy to separate charge carrier</a:t>
            </a:r>
            <a:endParaRPr lang="en-ZA" altLang="en-US" sz="3600" dirty="0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14300" y="6457950"/>
            <a:ext cx="929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ZA" altLang="en-US" sz="1400">
                <a:latin typeface="Times New Roman" pitchFamily="18" charset="0"/>
                <a:cs typeface="Times New Roman" pitchFamily="18" charset="0"/>
              </a:rPr>
              <a:t>Moscatelli </a:t>
            </a:r>
            <a:r>
              <a:rPr lang="en-ZA" altLang="en-US" sz="1400" i="1"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ZA" altLang="en-US" sz="1400">
                <a:latin typeface="Times New Roman" pitchFamily="18" charset="0"/>
                <a:cs typeface="Times New Roman" pitchFamily="18" charset="0"/>
              </a:rPr>
              <a:t>(2016). Combined bulk and surface radiation damage effects at very high fluences in silicon detectors</a:t>
            </a:r>
            <a:r>
              <a:rPr lang="en-ZA" altLang="en-US" sz="12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135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286F2-983D-4D22-9ADF-CC474537736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65251" y="152400"/>
            <a:ext cx="473075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Literature review</a:t>
            </a:r>
            <a:endParaRPr lang="en-ZA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9076" y="860425"/>
            <a:ext cx="9686924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Z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Megherbi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Z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Larbi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"Analysis of Trapping Effects on the Forward Current–Voltage Characteristics of Al-Implanted 4H-SiC pin Diodes." 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Electron Devices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65.8 (2018): 3371-3378.</a:t>
            </a:r>
          </a:p>
          <a:p>
            <a:pPr marL="1428750"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recombination rate, decrease carrier mobility, high resistance</a:t>
            </a:r>
          </a:p>
          <a:p>
            <a:pPr marL="1428750"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forward current</a:t>
            </a:r>
          </a:p>
          <a:p>
            <a:pPr marL="1428750" lvl="2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detector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Z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Moloi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J., &amp; McPherson, M. (2009). Current–voltage behaviour of Schottky diodes fabricated on p-type silicon for radiation hard detectors. </a:t>
            </a:r>
            <a:r>
              <a:rPr lang="en-Z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B: Condensed Matter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Z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404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(16), 2251-2258</a:t>
            </a:r>
            <a:r>
              <a:rPr lang="en-Z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28700"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Erbium, Niobium, Gold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Defect levels generated by metal in silicon</a:t>
            </a:r>
          </a:p>
          <a:p>
            <a:pPr marL="1028700"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Expensive metals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56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340A57-E8BE-4AE4-BB71-9A0FF35D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286F2-983D-4D22-9ADF-CC474537736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2CDD92-4663-4A79-A685-54E3463D8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03188"/>
            <a:ext cx="6926262" cy="646331"/>
          </a:xfrm>
          <a:prstGeom prst="rect">
            <a:avLst/>
          </a:prstGeom>
          <a:solidFill>
            <a:srgbClr val="F78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EXPERIMENTAL PROCEDURE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BBE7FCDE-8762-4404-807A-EC9D86AF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6" y="749519"/>
            <a:ext cx="1002030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energy 160K, fluence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ions cm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Cleaning was done using standard procedure[1]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Schottky contacts-gold, Ohmic contacts-Al [1]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pressure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mbar, rate 1Å/s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I-V measurements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at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temperature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range -2V to 2V, voltage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0.01V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38916049-5777-4A0B-A38A-BC6A97EEE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6346031"/>
            <a:ext cx="87280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400" dirty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Derry, T. E.,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Lisema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I.,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Magabe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T.,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Aradi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Machaka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&amp; </a:t>
            </a:r>
            <a:r>
              <a:rPr lang="en-Z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Madhuku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(2018). Allotrope conversion and surface hardness increase in ion implanted boron nitride. 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and Coatings Technology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Z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en-Z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61-64.</a:t>
            </a:r>
            <a:endParaRPr lang="en-ZA" alt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Z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5013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23553</TotalTime>
  <Words>876</Words>
  <Application>Microsoft Office PowerPoint</Application>
  <PresentationFormat>A4 Paper (210x297 mm)</PresentationFormat>
  <Paragraphs>149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Graph</vt:lpstr>
      <vt:lpstr>Current-Voltage Characteristics of Aluminium and Zinc Implanted Silicon for Radiation Detection Applications    Duke Ateyh Oeba  </vt:lpstr>
      <vt:lpstr>PowerPoint Presentation</vt:lpstr>
      <vt:lpstr>Semiconductor detector</vt:lpstr>
      <vt:lpstr>Why Silicon detectors</vt:lpstr>
      <vt:lpstr>Dopant -Al and Zn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Pedrie Van De Walt</dc:creator>
  <cp:lastModifiedBy>Duke Oeba</cp:lastModifiedBy>
  <cp:revision>555</cp:revision>
  <dcterms:created xsi:type="dcterms:W3CDTF">2012-05-21T07:36:33Z</dcterms:created>
  <dcterms:modified xsi:type="dcterms:W3CDTF">2019-11-06T12:33:14Z</dcterms:modified>
</cp:coreProperties>
</file>