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37"/>
  </p:notesMasterIdLst>
  <p:handoutMasterIdLst>
    <p:handoutMasterId r:id="rId38"/>
  </p:handoutMasterIdLst>
  <p:sldIdLst>
    <p:sldId id="256" r:id="rId2"/>
    <p:sldId id="460" r:id="rId3"/>
    <p:sldId id="450" r:id="rId4"/>
    <p:sldId id="464" r:id="rId5"/>
    <p:sldId id="495" r:id="rId6"/>
    <p:sldId id="467" r:id="rId7"/>
    <p:sldId id="466" r:id="rId8"/>
    <p:sldId id="471" r:id="rId9"/>
    <p:sldId id="489" r:id="rId10"/>
    <p:sldId id="490" r:id="rId11"/>
    <p:sldId id="473" r:id="rId12"/>
    <p:sldId id="474" r:id="rId13"/>
    <p:sldId id="475" r:id="rId14"/>
    <p:sldId id="455" r:id="rId15"/>
    <p:sldId id="476" r:id="rId16"/>
    <p:sldId id="487" r:id="rId17"/>
    <p:sldId id="496" r:id="rId18"/>
    <p:sldId id="497" r:id="rId19"/>
    <p:sldId id="498" r:id="rId20"/>
    <p:sldId id="477" r:id="rId21"/>
    <p:sldId id="482" r:id="rId22"/>
    <p:sldId id="480" r:id="rId23"/>
    <p:sldId id="481" r:id="rId24"/>
    <p:sldId id="479" r:id="rId25"/>
    <p:sldId id="483" r:id="rId26"/>
    <p:sldId id="484" r:id="rId27"/>
    <p:sldId id="485" r:id="rId28"/>
    <p:sldId id="486" r:id="rId29"/>
    <p:sldId id="456" r:id="rId30"/>
    <p:sldId id="459" r:id="rId31"/>
    <p:sldId id="491" r:id="rId32"/>
    <p:sldId id="492" r:id="rId33"/>
    <p:sldId id="493" r:id="rId34"/>
    <p:sldId id="494" r:id="rId35"/>
    <p:sldId id="49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p:cViewPr varScale="1">
        <p:scale>
          <a:sx n="72" d="100"/>
          <a:sy n="72" d="100"/>
        </p:scale>
        <p:origin x="456" y="66"/>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5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8F701B-3D53-4196-94CB-F81F14FBFB95}" type="datetimeFigureOut">
              <a:rPr lang="en-GB" smtClean="0"/>
              <a:t>23/09/2019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B8270E-8F93-41A3-A24D-0FCAB7069FFA}" type="slidenum">
              <a:rPr lang="en-GB" smtClean="0"/>
              <a:t>‹#›</a:t>
            </a:fld>
            <a:endParaRPr lang="en-GB"/>
          </a:p>
        </p:txBody>
      </p:sp>
    </p:spTree>
    <p:extLst>
      <p:ext uri="{BB962C8B-B14F-4D97-AF65-F5344CB8AC3E}">
        <p14:creationId xmlns:p14="http://schemas.microsoft.com/office/powerpoint/2010/main" val="4234966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2A99F1-5FEF-4E21-B1C2-187B0C1BEA6C}" type="datetimeFigureOut">
              <a:rPr lang="en-GB" smtClean="0"/>
              <a:t>23/09/2019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42D005-2300-4395-9D3A-47F0544A48DA}" type="slidenum">
              <a:rPr lang="en-GB" smtClean="0"/>
              <a:t>‹#›</a:t>
            </a:fld>
            <a:endParaRPr lang="en-GB"/>
          </a:p>
        </p:txBody>
      </p:sp>
    </p:spTree>
    <p:extLst>
      <p:ext uri="{BB962C8B-B14F-4D97-AF65-F5344CB8AC3E}">
        <p14:creationId xmlns:p14="http://schemas.microsoft.com/office/powerpoint/2010/main" val="377378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21-25/05/2018</a:t>
            </a:r>
          </a:p>
        </p:txBody>
      </p:sp>
      <p:sp>
        <p:nvSpPr>
          <p:cNvPr id="5" name="Footer Placeholder 4"/>
          <p:cNvSpPr>
            <a:spLocks noGrp="1"/>
          </p:cNvSpPr>
          <p:nvPr>
            <p:ph type="ftr" sz="quarter" idx="11"/>
          </p:nvPr>
        </p:nvSpPr>
        <p:spPr/>
        <p:txBody>
          <a:bodyPr/>
          <a:lstStyle/>
          <a:p>
            <a:r>
              <a:rPr lang="it-IT"/>
              <a:t>ATLAS FastCaloSim, Michele Faucci Giannelli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102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799" y="381000"/>
            <a:ext cx="1841024" cy="184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AN_atlaslogo.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5637" y="381000"/>
            <a:ext cx="1860205" cy="1841024"/>
          </a:xfrm>
          <a:prstGeom prst="rect">
            <a:avLst/>
          </a:prstGeom>
        </p:spPr>
      </p:pic>
      <p:pic>
        <p:nvPicPr>
          <p:cNvPr id="10" name="Picture 9" descr="AN_cernlogo.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2241" y="381000"/>
            <a:ext cx="1725960" cy="1841024"/>
          </a:xfrm>
          <a:prstGeom prst="rect">
            <a:avLst/>
          </a:prstGeom>
        </p:spPr>
      </p:pic>
    </p:spTree>
    <p:extLst>
      <p:ext uri="{BB962C8B-B14F-4D97-AF65-F5344CB8AC3E}">
        <p14:creationId xmlns:p14="http://schemas.microsoft.com/office/powerpoint/2010/main" val="91124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21-25/05/2018</a:t>
            </a:r>
          </a:p>
        </p:txBody>
      </p:sp>
      <p:sp>
        <p:nvSpPr>
          <p:cNvPr id="5" name="Footer Placeholder 4"/>
          <p:cNvSpPr>
            <a:spLocks noGrp="1"/>
          </p:cNvSpPr>
          <p:nvPr>
            <p:ph type="ftr" sz="quarter" idx="11"/>
          </p:nvPr>
        </p:nvSpPr>
        <p:spPr/>
        <p:txBody>
          <a:bodyPr/>
          <a:lstStyle/>
          <a:p>
            <a:r>
              <a:rPr lang="it-IT"/>
              <a:t>ATLAS FastCaloSim, Michele Faucci Giannelli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49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21-25/05/2018</a:t>
            </a:r>
          </a:p>
        </p:txBody>
      </p:sp>
      <p:sp>
        <p:nvSpPr>
          <p:cNvPr id="5" name="Footer Placeholder 4"/>
          <p:cNvSpPr>
            <a:spLocks noGrp="1"/>
          </p:cNvSpPr>
          <p:nvPr>
            <p:ph type="ftr" sz="quarter" idx="11"/>
          </p:nvPr>
        </p:nvSpPr>
        <p:spPr/>
        <p:txBody>
          <a:bodyPr/>
          <a:lstStyle/>
          <a:p>
            <a:r>
              <a:rPr lang="it-IT"/>
              <a:t>ATLAS FastCaloSim, Michele Faucci Giannelli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6270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a:xfrm>
            <a:off x="457200" y="1771375"/>
            <a:ext cx="3904974" cy="436327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t>‹#›</a:t>
            </a:fld>
            <a:endParaRPr lang="en-GB"/>
          </a:p>
        </p:txBody>
      </p:sp>
      <p:sp>
        <p:nvSpPr>
          <p:cNvPr id="9" name="Content Placeholder 8"/>
          <p:cNvSpPr>
            <a:spLocks noGrp="1"/>
          </p:cNvSpPr>
          <p:nvPr>
            <p:ph sz="quarter" idx="13"/>
          </p:nvPr>
        </p:nvSpPr>
        <p:spPr>
          <a:xfrm>
            <a:off x="4660900" y="1771375"/>
            <a:ext cx="4025900" cy="4363950"/>
          </a:xfrm>
          <a:prstGeom prst="rect">
            <a:avLst/>
          </a:prstGeom>
        </p:spPr>
        <p:txBody>
          <a:bodyPr/>
          <a:lstStyle>
            <a:lvl1pPr marL="285750" indent="-285750">
              <a:buSzPct val="120000"/>
              <a:buFont typeface="Wingdings" charset="2"/>
              <a:buChar char="§"/>
              <a:defRPr/>
            </a:lvl1pPr>
            <a:lvl2pPr marL="285750" indent="-285750">
              <a:buSzPct val="120000"/>
              <a:buFont typeface="Wingdings" charset="2"/>
              <a:buChar char="§"/>
              <a:defRPr/>
            </a:lvl2pPr>
            <a:lvl3pPr marL="173038" indent="-171450">
              <a:buSzPct val="120000"/>
              <a:buFont typeface="Wingdings" charset="2"/>
              <a:buChar char="§"/>
              <a:defRPr/>
            </a:lvl3pPr>
            <a:lvl4pPr marL="173038" indent="-171450">
              <a:buSzPct val="120000"/>
              <a:buFont typeface="Wingdings" charset="2"/>
              <a:buChar char="§"/>
              <a:defRPr/>
            </a:lvl4pPr>
            <a:lvl5pPr marL="173038" indent="-171450">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24344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tx2"/>
        </a:solidFill>
        <a:effectLst/>
      </p:bgPr>
    </p:bg>
    <p:spTree>
      <p:nvGrpSpPr>
        <p:cNvPr id="1" name=""/>
        <p:cNvGrpSpPr/>
        <p:nvPr/>
      </p:nvGrpSpPr>
      <p:grpSpPr>
        <a:xfrm>
          <a:off x="0" y="0"/>
          <a:ext cx="0" cy="0"/>
          <a:chOff x="0" y="0"/>
          <a:chExt cx="0" cy="0"/>
        </a:xfrm>
      </p:grpSpPr>
      <p:pic>
        <p:nvPicPr>
          <p:cNvPr id="9" name="Picture 8" descr="music_dia_divider_page_white.png"/>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0"/>
            <a:ext cx="9142984" cy="6858000"/>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a:t>Click to edit master title style</a:t>
            </a:r>
          </a:p>
        </p:txBody>
      </p:sp>
    </p:spTree>
    <p:extLst>
      <p:ext uri="{BB962C8B-B14F-4D97-AF65-F5344CB8AC3E}">
        <p14:creationId xmlns:p14="http://schemas.microsoft.com/office/powerpoint/2010/main" val="3403505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0"/>
            <a:ext cx="9142984" cy="6857999"/>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a:t>Click to edit master title style</a:t>
            </a:r>
          </a:p>
        </p:txBody>
      </p:sp>
    </p:spTree>
    <p:extLst>
      <p:ext uri="{BB962C8B-B14F-4D97-AF65-F5344CB8AC3E}">
        <p14:creationId xmlns:p14="http://schemas.microsoft.com/office/powerpoint/2010/main" val="398650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1400">
                <a:solidFill>
                  <a:schemeClr val="bg1"/>
                </a:solidFill>
                <a:latin typeface="Times New Roman" panose="02020603050405020304" pitchFamily="18" charset="0"/>
                <a:cs typeface="Times New Roman" panose="02020603050405020304" pitchFamily="18" charset="0"/>
              </a:defRPr>
            </a:lvl1pPr>
          </a:lstStyle>
          <a:p>
            <a:r>
              <a:rPr lang="en-US"/>
              <a:t>21-25/05/2018</a:t>
            </a:r>
            <a:endParaRPr lang="en-US" dirty="0"/>
          </a:p>
        </p:txBody>
      </p:sp>
      <p:sp>
        <p:nvSpPr>
          <p:cNvPr id="5" name="Footer Placeholder 4"/>
          <p:cNvSpPr>
            <a:spLocks noGrp="1"/>
          </p:cNvSpPr>
          <p:nvPr>
            <p:ph type="ftr" sz="quarter" idx="11"/>
          </p:nvPr>
        </p:nvSpPr>
        <p:spPr>
          <a:xfrm>
            <a:off x="2627784" y="6492875"/>
            <a:ext cx="3960440" cy="365125"/>
          </a:xfrm>
        </p:spPr>
        <p:txBody>
          <a:bodyPr/>
          <a:lstStyle>
            <a:lvl1pPr>
              <a:defRPr sz="1400">
                <a:solidFill>
                  <a:schemeClr val="bg1"/>
                </a:solidFill>
                <a:latin typeface="Times New Roman" panose="02020603050405020304" pitchFamily="18" charset="0"/>
                <a:cs typeface="Times New Roman" panose="02020603050405020304" pitchFamily="18" charset="0"/>
              </a:defRPr>
            </a:lvl1pPr>
          </a:lstStyle>
          <a:p>
            <a:r>
              <a:rPr lang="it-IT"/>
              <a:t>ATLAS FastCaloSim, Michele Faucci Giannelli</a:t>
            </a:r>
            <a:endParaRPr lang="en-US" dirty="0"/>
          </a:p>
        </p:txBody>
      </p:sp>
      <p:sp>
        <p:nvSpPr>
          <p:cNvPr id="6" name="Slide Number Placeholder 5"/>
          <p:cNvSpPr>
            <a:spLocks noGrp="1"/>
          </p:cNvSpPr>
          <p:nvPr>
            <p:ph type="sldNum" sz="quarter" idx="12"/>
          </p:nvPr>
        </p:nvSpPr>
        <p:spPr/>
        <p:txBody>
          <a:bodyPr/>
          <a:lstStyle>
            <a:lvl1pPr>
              <a:defRPr sz="1400">
                <a:solidFill>
                  <a:schemeClr val="bg1"/>
                </a:solidFill>
                <a:latin typeface="Times New Roman" panose="02020603050405020304" pitchFamily="18" charset="0"/>
                <a:cs typeface="Times New Roman" panose="02020603050405020304" pitchFamily="18"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57181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21-25/05/2018</a:t>
            </a:r>
          </a:p>
        </p:txBody>
      </p:sp>
      <p:sp>
        <p:nvSpPr>
          <p:cNvPr id="5" name="Footer Placeholder 4"/>
          <p:cNvSpPr>
            <a:spLocks noGrp="1"/>
          </p:cNvSpPr>
          <p:nvPr>
            <p:ph type="ftr" sz="quarter" idx="11"/>
          </p:nvPr>
        </p:nvSpPr>
        <p:spPr/>
        <p:txBody>
          <a:bodyPr/>
          <a:lstStyle/>
          <a:p>
            <a:r>
              <a:rPr lang="it-IT"/>
              <a:t>ATLAS FastCaloSim, Michele Faucci Giannelli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264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21-25/05/2018</a:t>
            </a:r>
          </a:p>
        </p:txBody>
      </p:sp>
      <p:sp>
        <p:nvSpPr>
          <p:cNvPr id="6" name="Footer Placeholder 5"/>
          <p:cNvSpPr>
            <a:spLocks noGrp="1"/>
          </p:cNvSpPr>
          <p:nvPr>
            <p:ph type="ftr" sz="quarter" idx="11"/>
          </p:nvPr>
        </p:nvSpPr>
        <p:spPr/>
        <p:txBody>
          <a:bodyPr/>
          <a:lstStyle/>
          <a:p>
            <a:r>
              <a:rPr lang="it-IT"/>
              <a:t>ATLAS FastCaloSim, Michele Faucci Giannelli</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492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21-25/05/2018</a:t>
            </a:r>
          </a:p>
        </p:txBody>
      </p:sp>
      <p:sp>
        <p:nvSpPr>
          <p:cNvPr id="8" name="Footer Placeholder 7"/>
          <p:cNvSpPr>
            <a:spLocks noGrp="1"/>
          </p:cNvSpPr>
          <p:nvPr>
            <p:ph type="ftr" sz="quarter" idx="11"/>
          </p:nvPr>
        </p:nvSpPr>
        <p:spPr/>
        <p:txBody>
          <a:bodyPr/>
          <a:lstStyle/>
          <a:p>
            <a:r>
              <a:rPr lang="it-IT"/>
              <a:t>ATLAS FastCaloSim, Michele Faucci Giannelli</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990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21-25/05/2018</a:t>
            </a:r>
          </a:p>
        </p:txBody>
      </p:sp>
      <p:sp>
        <p:nvSpPr>
          <p:cNvPr id="4" name="Footer Placeholder 3"/>
          <p:cNvSpPr>
            <a:spLocks noGrp="1"/>
          </p:cNvSpPr>
          <p:nvPr>
            <p:ph type="ftr" sz="quarter" idx="11"/>
          </p:nvPr>
        </p:nvSpPr>
        <p:spPr/>
        <p:txBody>
          <a:bodyPr/>
          <a:lstStyle/>
          <a:p>
            <a:r>
              <a:rPr lang="it-IT"/>
              <a:t>ATLAS FastCaloSim, Michele Faucci Giannelli</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814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21-25/05/2018</a:t>
            </a:r>
          </a:p>
        </p:txBody>
      </p:sp>
      <p:sp>
        <p:nvSpPr>
          <p:cNvPr id="3" name="Footer Placeholder 2"/>
          <p:cNvSpPr>
            <a:spLocks noGrp="1"/>
          </p:cNvSpPr>
          <p:nvPr>
            <p:ph type="ftr" sz="quarter" idx="11"/>
          </p:nvPr>
        </p:nvSpPr>
        <p:spPr/>
        <p:txBody>
          <a:bodyPr/>
          <a:lstStyle/>
          <a:p>
            <a:r>
              <a:rPr lang="it-IT"/>
              <a:t>ATLAS FastCaloSim, Michele Faucci Giannelli</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729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21-25/05/2018</a:t>
            </a:r>
          </a:p>
        </p:txBody>
      </p:sp>
      <p:sp>
        <p:nvSpPr>
          <p:cNvPr id="6" name="Footer Placeholder 5"/>
          <p:cNvSpPr>
            <a:spLocks noGrp="1"/>
          </p:cNvSpPr>
          <p:nvPr>
            <p:ph type="ftr" sz="quarter" idx="11"/>
          </p:nvPr>
        </p:nvSpPr>
        <p:spPr/>
        <p:txBody>
          <a:bodyPr/>
          <a:lstStyle/>
          <a:p>
            <a:r>
              <a:rPr lang="it-IT"/>
              <a:t>ATLAS FastCaloSim, Michele Faucci Giannelli</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985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21-25/05/2018</a:t>
            </a:r>
          </a:p>
        </p:txBody>
      </p:sp>
      <p:sp>
        <p:nvSpPr>
          <p:cNvPr id="6" name="Footer Placeholder 5"/>
          <p:cNvSpPr>
            <a:spLocks noGrp="1"/>
          </p:cNvSpPr>
          <p:nvPr>
            <p:ph type="ftr" sz="quarter" idx="11"/>
          </p:nvPr>
        </p:nvSpPr>
        <p:spPr/>
        <p:txBody>
          <a:bodyPr/>
          <a:lstStyle/>
          <a:p>
            <a:r>
              <a:rPr lang="it-IT"/>
              <a:t>ATLAS FastCaloSim, Michele Faucci Giannelli</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599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373"/>
            <a:ext cx="8229600" cy="9144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33CC"/>
              </a:solidFill>
            </a:endParaRPr>
          </a:p>
        </p:txBody>
      </p:sp>
      <p:sp>
        <p:nvSpPr>
          <p:cNvPr id="2" name="Title Placeholder 1"/>
          <p:cNvSpPr>
            <a:spLocks noGrp="1"/>
          </p:cNvSpPr>
          <p:nvPr>
            <p:ph type="title"/>
          </p:nvPr>
        </p:nvSpPr>
        <p:spPr>
          <a:xfrm>
            <a:off x="0" y="76200"/>
            <a:ext cx="8229600" cy="715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200" y="990600"/>
            <a:ext cx="8991600" cy="5410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21-25/05/2018</a:t>
            </a:r>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ATLAS FastCaloSim, Michele Faucci Giannelli</a:t>
            </a:r>
            <a:endParaRPr lang="en-US" dirty="0"/>
          </a:p>
        </p:txBody>
      </p:sp>
      <p:sp>
        <p:nvSpPr>
          <p:cNvPr id="6" name="Slide Number Placeholder 5"/>
          <p:cNvSpPr>
            <a:spLocks noGrp="1"/>
          </p:cNvSpPr>
          <p:nvPr>
            <p:ph type="sldNum" sz="quarter" idx="4"/>
          </p:nvPr>
        </p:nvSpPr>
        <p:spPr>
          <a:xfrm>
            <a:off x="6934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2050"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229600" y="337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0" y="6477000"/>
            <a:ext cx="9144000" cy="381001"/>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33CC"/>
              </a:solidFill>
            </a:endParaRPr>
          </a:p>
        </p:txBody>
      </p:sp>
    </p:spTree>
    <p:extLst>
      <p:ext uri="{BB962C8B-B14F-4D97-AF65-F5344CB8AC3E}">
        <p14:creationId xmlns:p14="http://schemas.microsoft.com/office/powerpoint/2010/main" val="22391935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63" r:id="rId12"/>
    <p:sldLayoutId id="2147483665" r:id="rId13"/>
    <p:sldLayoutId id="2147483666" r:id="rId14"/>
  </p:sldLayoutIdLst>
  <p:hf hdr="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hyperlink" Target="https://atlas.web.cern.ch/Atlas/GROUPS/PHYSICS/PUBNOTES/ATL-SOFT-PUB-2018-00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636912"/>
            <a:ext cx="8928992" cy="1872208"/>
          </a:xfrm>
        </p:spPr>
        <p:txBody>
          <a:bodyPr>
            <a:normAutofit fontScale="90000"/>
          </a:bodyPr>
          <a:lstStyle/>
          <a:p>
            <a:pPr algn="ctr"/>
            <a:r>
              <a:rPr lang="en-GB" sz="6600" dirty="0">
                <a:solidFill>
                  <a:schemeClr val="tx1"/>
                </a:solidFill>
              </a:rPr>
              <a:t>The new ATLAS Fast Calorimeter Simulation</a:t>
            </a:r>
          </a:p>
        </p:txBody>
      </p:sp>
      <p:sp>
        <p:nvSpPr>
          <p:cNvPr id="3" name="Subtitle 2"/>
          <p:cNvSpPr>
            <a:spLocks noGrp="1"/>
          </p:cNvSpPr>
          <p:nvPr>
            <p:ph type="subTitle" idx="1"/>
          </p:nvPr>
        </p:nvSpPr>
        <p:spPr>
          <a:xfrm>
            <a:off x="827584" y="4742141"/>
            <a:ext cx="7488832" cy="1512168"/>
          </a:xfrm>
        </p:spPr>
        <p:txBody>
          <a:bodyPr>
            <a:normAutofit fontScale="77500" lnSpcReduction="20000"/>
          </a:bodyPr>
          <a:lstStyle/>
          <a:p>
            <a:r>
              <a:rPr lang="en-GB" sz="4800" u="sng" dirty="0"/>
              <a:t>Michele Faucci Giannelli</a:t>
            </a:r>
          </a:p>
          <a:p>
            <a:r>
              <a:rPr lang="en-GB" sz="4800" dirty="0"/>
              <a:t>on behalf of the ATLAS collaboration</a:t>
            </a:r>
          </a:p>
        </p:txBody>
      </p:sp>
      <p:sp>
        <p:nvSpPr>
          <p:cNvPr id="4" name="TextBox 3">
            <a:extLst>
              <a:ext uri="{FF2B5EF4-FFF2-40B4-BE49-F238E27FC236}">
                <a16:creationId xmlns:a16="http://schemas.microsoft.com/office/drawing/2014/main" id="{BEF0B2C9-EA19-4909-9A20-22362DA3AF6A}"/>
              </a:ext>
            </a:extLst>
          </p:cNvPr>
          <p:cNvSpPr txBox="1"/>
          <p:nvPr/>
        </p:nvSpPr>
        <p:spPr>
          <a:xfrm>
            <a:off x="2684496" y="6237312"/>
            <a:ext cx="3775008" cy="461665"/>
          </a:xfrm>
          <a:prstGeom prst="rect">
            <a:avLst/>
          </a:prstGeom>
          <a:noFill/>
        </p:spPr>
        <p:txBody>
          <a:bodyPr wrap="none" rtlCol="0">
            <a:spAutoFit/>
          </a:bodyPr>
          <a:lstStyle/>
          <a:p>
            <a:pPr algn="l"/>
            <a:r>
              <a:rPr lang="en-GB" sz="2400" b="1" dirty="0">
                <a:latin typeface="+mj-lt"/>
                <a:cs typeface="Times New Roman" panose="02020603050405020304" pitchFamily="18" charset="0"/>
              </a:rPr>
              <a:t>NEC, </a:t>
            </a:r>
            <a:r>
              <a:rPr lang="en-GB" sz="2400" b="1" dirty="0" err="1">
                <a:latin typeface="+mj-lt"/>
                <a:cs typeface="Times New Roman" panose="02020603050405020304" pitchFamily="18" charset="0"/>
              </a:rPr>
              <a:t>Budva</a:t>
            </a:r>
            <a:r>
              <a:rPr lang="en-GB" sz="2400" b="1" dirty="0">
                <a:latin typeface="+mj-lt"/>
                <a:cs typeface="Times New Roman" panose="02020603050405020304" pitchFamily="18" charset="0"/>
              </a:rPr>
              <a:t>, 30/9-4/10 2019</a:t>
            </a:r>
          </a:p>
        </p:txBody>
      </p:sp>
    </p:spTree>
    <p:extLst>
      <p:ext uri="{BB962C8B-B14F-4D97-AF65-F5344CB8AC3E}">
        <p14:creationId xmlns:p14="http://schemas.microsoft.com/office/powerpoint/2010/main" val="182333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AAB5-D01E-45A9-B4A6-84991E1B807A}"/>
              </a:ext>
            </a:extLst>
          </p:cNvPr>
          <p:cNvSpPr>
            <a:spLocks noGrp="1"/>
          </p:cNvSpPr>
          <p:nvPr>
            <p:ph type="title"/>
          </p:nvPr>
        </p:nvSpPr>
        <p:spPr/>
        <p:txBody>
          <a:bodyPr>
            <a:normAutofit fontScale="90000"/>
          </a:bodyPr>
          <a:lstStyle/>
          <a:p>
            <a:r>
              <a:rPr lang="en-GB" dirty="0"/>
              <a:t>Longitudinal energy parametrisation</a:t>
            </a:r>
          </a:p>
        </p:txBody>
      </p:sp>
      <p:pic>
        <p:nvPicPr>
          <p:cNvPr id="8" name="Content Placeholder 7" descr="A close up of a map&#10;&#10;Description automatically generated">
            <a:extLst>
              <a:ext uri="{FF2B5EF4-FFF2-40B4-BE49-F238E27FC236}">
                <a16:creationId xmlns:a16="http://schemas.microsoft.com/office/drawing/2014/main" id="{68A14AC5-CBC7-4B24-83CE-B4DBEC7766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52736"/>
            <a:ext cx="4421721" cy="4238600"/>
          </a:xfrm>
        </p:spPr>
      </p:pic>
      <p:sp>
        <p:nvSpPr>
          <p:cNvPr id="4" name="Date Placeholder 3">
            <a:extLst>
              <a:ext uri="{FF2B5EF4-FFF2-40B4-BE49-F238E27FC236}">
                <a16:creationId xmlns:a16="http://schemas.microsoft.com/office/drawing/2014/main" id="{C7CB3F38-EA2B-4CD9-BF4C-71DC348A8F4A}"/>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6E9BED6A-649E-485A-BB4D-18E21D4CCC48}"/>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101891C5-3599-44FF-BA48-4C4FE2A6697C}"/>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
        <p:nvSpPr>
          <p:cNvPr id="9" name="TextBox 8">
            <a:extLst>
              <a:ext uri="{FF2B5EF4-FFF2-40B4-BE49-F238E27FC236}">
                <a16:creationId xmlns:a16="http://schemas.microsoft.com/office/drawing/2014/main" id="{2B75869D-2317-41CB-A6B2-CD20E517FCD0}"/>
              </a:ext>
            </a:extLst>
          </p:cNvPr>
          <p:cNvSpPr txBox="1"/>
          <p:nvPr/>
        </p:nvSpPr>
        <p:spPr>
          <a:xfrm>
            <a:off x="4229050" y="1168078"/>
            <a:ext cx="4718347" cy="1200329"/>
          </a:xfrm>
          <a:prstGeom prst="rect">
            <a:avLst/>
          </a:prstGeom>
          <a:noFill/>
        </p:spPr>
        <p:txBody>
          <a:bodyPr wrap="square" rtlCol="0">
            <a:spAutoFit/>
          </a:bodyPr>
          <a:lstStyle/>
          <a:p>
            <a:pPr algn="l"/>
            <a:r>
              <a:rPr lang="en-GB" sz="2400" dirty="0">
                <a:latin typeface="Times New Roman" panose="02020603050405020304" pitchFamily="18" charset="0"/>
                <a:cs typeface="Times New Roman" panose="02020603050405020304" pitchFamily="18" charset="0"/>
              </a:rPr>
              <a:t>The energy parametrisation is validated using toys and compared to the G4 distribution</a:t>
            </a:r>
          </a:p>
        </p:txBody>
      </p:sp>
      <p:pic>
        <p:nvPicPr>
          <p:cNvPr id="11" name="Picture 10" descr="A close up of a map&#10;&#10;Description automatically generated">
            <a:extLst>
              <a:ext uri="{FF2B5EF4-FFF2-40B4-BE49-F238E27FC236}">
                <a16:creationId xmlns:a16="http://schemas.microsoft.com/office/drawing/2014/main" id="{57AF84A3-E299-4069-9CA0-CCF4AC7D24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2281" y="2417475"/>
            <a:ext cx="3941242" cy="3789040"/>
          </a:xfrm>
          <a:prstGeom prst="rect">
            <a:avLst/>
          </a:prstGeom>
        </p:spPr>
      </p:pic>
      <p:sp>
        <p:nvSpPr>
          <p:cNvPr id="12" name="TextBox 11">
            <a:extLst>
              <a:ext uri="{FF2B5EF4-FFF2-40B4-BE49-F238E27FC236}">
                <a16:creationId xmlns:a16="http://schemas.microsoft.com/office/drawing/2014/main" id="{031FC517-AA79-469C-BF64-58CC6D7F20D9}"/>
              </a:ext>
            </a:extLst>
          </p:cNvPr>
          <p:cNvSpPr txBox="1"/>
          <p:nvPr/>
        </p:nvSpPr>
        <p:spPr>
          <a:xfrm>
            <a:off x="603012" y="5344542"/>
            <a:ext cx="2864623" cy="461665"/>
          </a:xfrm>
          <a:prstGeom prst="rect">
            <a:avLst/>
          </a:prstGeom>
          <a:noFill/>
        </p:spPr>
        <p:txBody>
          <a:bodyPr wrap="square" rtlCol="0">
            <a:spAutoFit/>
          </a:bodyPr>
          <a:lstStyle/>
          <a:p>
            <a:pPr algn="l"/>
            <a:r>
              <a:rPr lang="en-GB" sz="2400" dirty="0">
                <a:latin typeface="Times New Roman" panose="02020603050405020304" pitchFamily="18" charset="0"/>
                <a:cs typeface="Times New Roman" panose="02020603050405020304" pitchFamily="18" charset="0"/>
              </a:rPr>
              <a:t>Examples from pions</a:t>
            </a:r>
          </a:p>
        </p:txBody>
      </p:sp>
    </p:spTree>
    <p:extLst>
      <p:ext uri="{BB962C8B-B14F-4D97-AF65-F5344CB8AC3E}">
        <p14:creationId xmlns:p14="http://schemas.microsoft.com/office/powerpoint/2010/main" val="2499533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EEFD-6FED-46F3-8006-9EE652FAFC71}"/>
              </a:ext>
            </a:extLst>
          </p:cNvPr>
          <p:cNvSpPr>
            <a:spLocks noGrp="1"/>
          </p:cNvSpPr>
          <p:nvPr>
            <p:ph type="title"/>
          </p:nvPr>
        </p:nvSpPr>
        <p:spPr/>
        <p:txBody>
          <a:bodyPr>
            <a:normAutofit fontScale="90000"/>
          </a:bodyPr>
          <a:lstStyle/>
          <a:p>
            <a:r>
              <a:rPr lang="en-GB" dirty="0"/>
              <a:t>Shape parametrisation</a:t>
            </a:r>
          </a:p>
        </p:txBody>
      </p:sp>
      <p:pic>
        <p:nvPicPr>
          <p:cNvPr id="8" name="Content Placeholder 7">
            <a:extLst>
              <a:ext uri="{FF2B5EF4-FFF2-40B4-BE49-F238E27FC236}">
                <a16:creationId xmlns:a16="http://schemas.microsoft.com/office/drawing/2014/main" id="{A2A06BA1-DC38-4E42-BFB6-470170F416C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166" y="942479"/>
            <a:ext cx="3818014" cy="3284591"/>
          </a:xfrm>
        </p:spPr>
      </p:pic>
      <p:sp>
        <p:nvSpPr>
          <p:cNvPr id="4" name="Date Placeholder 3">
            <a:extLst>
              <a:ext uri="{FF2B5EF4-FFF2-40B4-BE49-F238E27FC236}">
                <a16:creationId xmlns:a16="http://schemas.microsoft.com/office/drawing/2014/main" id="{8AE9956B-3E7B-40F2-B834-EC602340FAE0}"/>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0F809BDF-0650-4166-BBAA-DF21542539C2}"/>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76C8383F-D0B5-4ED2-B13C-E1B26AA0F803}"/>
              </a:ext>
            </a:extLst>
          </p:cNvPr>
          <p:cNvSpPr>
            <a:spLocks noGrp="1"/>
          </p:cNvSpPr>
          <p:nvPr>
            <p:ph type="sldNum" sz="quarter" idx="12"/>
          </p:nvPr>
        </p:nvSpPr>
        <p:spPr/>
        <p:txBody>
          <a:bodyPr/>
          <a:lstStyle/>
          <a:p>
            <a:fld id="{B6F15528-21DE-4FAA-801E-634DDDAF4B2B}" type="slidenum">
              <a:rPr lang="en-US" smtClean="0"/>
              <a:pPr/>
              <a:t>11</a:t>
            </a:fld>
            <a:endParaRPr lang="en-US" dirty="0"/>
          </a:p>
        </p:txBody>
      </p:sp>
      <p:sp>
        <p:nvSpPr>
          <p:cNvPr id="9" name="TextBox 8">
            <a:extLst>
              <a:ext uri="{FF2B5EF4-FFF2-40B4-BE49-F238E27FC236}">
                <a16:creationId xmlns:a16="http://schemas.microsoft.com/office/drawing/2014/main" id="{59F0166D-C365-4DDC-9926-9EE0B92BB9CF}"/>
              </a:ext>
            </a:extLst>
          </p:cNvPr>
          <p:cNvSpPr txBox="1"/>
          <p:nvPr/>
        </p:nvSpPr>
        <p:spPr>
          <a:xfrm>
            <a:off x="3981119" y="1245947"/>
            <a:ext cx="5162319" cy="2677656"/>
          </a:xfrm>
          <a:prstGeom prst="rect">
            <a:avLst/>
          </a:prstGeom>
          <a:noFill/>
        </p:spPr>
        <p:txBody>
          <a:bodyPr wrap="square" rtlCol="0">
            <a:spAutoFit/>
          </a:bodyPr>
          <a:lstStyle/>
          <a:p>
            <a:r>
              <a:rPr lang="en-GB" sz="2800" dirty="0">
                <a:latin typeface="Times New Roman" panose="02020603050405020304" pitchFamily="18" charset="0"/>
                <a:cs typeface="Times New Roman" panose="02020603050405020304" pitchFamily="18" charset="0"/>
              </a:rPr>
              <a:t>The parametrisation of the lateral distribution of the shower is done using 2D distributions</a:t>
            </a:r>
          </a:p>
          <a:p>
            <a:pPr algn="l"/>
            <a:endParaRPr lang="en-GB" sz="2800" dirty="0">
              <a:latin typeface="Times New Roman" panose="02020603050405020304" pitchFamily="18" charset="0"/>
              <a:cs typeface="Times New Roman" panose="02020603050405020304" pitchFamily="18" charset="0"/>
            </a:endParaRPr>
          </a:p>
          <a:p>
            <a:pPr algn="l"/>
            <a:r>
              <a:rPr lang="en-GB" sz="2800" dirty="0">
                <a:latin typeface="Times New Roman" panose="02020603050405020304" pitchFamily="18" charset="0"/>
                <a:cs typeface="Times New Roman" panose="02020603050405020304" pitchFamily="18" charset="0"/>
              </a:rPr>
              <a:t>The symmetry in </a:t>
            </a:r>
            <a:r>
              <a:rPr lang="el-GR" sz="2800" dirty="0">
                <a:latin typeface="Times New Roman" panose="02020603050405020304" pitchFamily="18" charset="0"/>
                <a:cs typeface="Times New Roman" panose="02020603050405020304" pitchFamily="18" charset="0"/>
              </a:rPr>
              <a:t>φ</a:t>
            </a:r>
            <a:r>
              <a:rPr lang="en-GB" sz="2800" dirty="0">
                <a:latin typeface="Times New Roman" panose="02020603050405020304" pitchFamily="18" charset="0"/>
                <a:cs typeface="Times New Roman" panose="02020603050405020304" pitchFamily="18" charset="0"/>
              </a:rPr>
              <a:t> is exploited to reduce the memory requirement</a:t>
            </a:r>
          </a:p>
        </p:txBody>
      </p:sp>
      <p:sp>
        <p:nvSpPr>
          <p:cNvPr id="10" name="TextBox 9">
            <a:extLst>
              <a:ext uri="{FF2B5EF4-FFF2-40B4-BE49-F238E27FC236}">
                <a16:creationId xmlns:a16="http://schemas.microsoft.com/office/drawing/2014/main" id="{49830C0F-1E76-4614-804B-16AFCA781178}"/>
              </a:ext>
            </a:extLst>
          </p:cNvPr>
          <p:cNvSpPr txBox="1"/>
          <p:nvPr/>
        </p:nvSpPr>
        <p:spPr>
          <a:xfrm>
            <a:off x="70338" y="4731185"/>
            <a:ext cx="4645678" cy="1384995"/>
          </a:xfrm>
          <a:prstGeom prst="rect">
            <a:avLst/>
          </a:prstGeom>
          <a:noFill/>
        </p:spPr>
        <p:txBody>
          <a:bodyPr wrap="square" rtlCol="0">
            <a:spAutoFit/>
          </a:bodyPr>
          <a:lstStyle/>
          <a:p>
            <a:r>
              <a:rPr lang="en-GB" sz="2800" dirty="0">
                <a:latin typeface="Times New Roman" panose="02020603050405020304" pitchFamily="18" charset="0"/>
                <a:cs typeface="Times New Roman" panose="02020603050405020304" pitchFamily="18" charset="0"/>
              </a:rPr>
              <a:t>The energy is interpolated between the simulated energy points using a spline function </a:t>
            </a:r>
          </a:p>
        </p:txBody>
      </p:sp>
      <p:pic>
        <p:nvPicPr>
          <p:cNvPr id="12" name="Picture 11" descr="A close up of a map&#10;&#10;Description automatically generated">
            <a:extLst>
              <a:ext uri="{FF2B5EF4-FFF2-40B4-BE49-F238E27FC236}">
                <a16:creationId xmlns:a16="http://schemas.microsoft.com/office/drawing/2014/main" id="{E4409198-9731-4789-8A65-FC471A6C6E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7063" y="4037629"/>
            <a:ext cx="3274274" cy="2392866"/>
          </a:xfrm>
          <a:prstGeom prst="rect">
            <a:avLst/>
          </a:prstGeom>
        </p:spPr>
      </p:pic>
    </p:spTree>
    <p:extLst>
      <p:ext uri="{BB962C8B-B14F-4D97-AF65-F5344CB8AC3E}">
        <p14:creationId xmlns:p14="http://schemas.microsoft.com/office/powerpoint/2010/main" val="149333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C148-D0B8-4F8D-9598-482D3591E3D8}"/>
              </a:ext>
            </a:extLst>
          </p:cNvPr>
          <p:cNvSpPr>
            <a:spLocks noGrp="1"/>
          </p:cNvSpPr>
          <p:nvPr>
            <p:ph type="title"/>
          </p:nvPr>
        </p:nvSpPr>
        <p:spPr/>
        <p:txBody>
          <a:bodyPr>
            <a:normAutofit fontScale="90000"/>
          </a:bodyPr>
          <a:lstStyle/>
          <a:p>
            <a:r>
              <a:rPr lang="en-GB" dirty="0"/>
              <a:t>FastCaloSim performance on photons</a:t>
            </a:r>
          </a:p>
        </p:txBody>
      </p:sp>
      <p:sp>
        <p:nvSpPr>
          <p:cNvPr id="4" name="Date Placeholder 3">
            <a:extLst>
              <a:ext uri="{FF2B5EF4-FFF2-40B4-BE49-F238E27FC236}">
                <a16:creationId xmlns:a16="http://schemas.microsoft.com/office/drawing/2014/main" id="{F30D2C88-F01A-4283-92DF-3D8A5E3DB220}"/>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BFB13D5A-9DDE-481C-965C-73F5611EC9F3}"/>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7A1D5010-C9EC-460E-BC04-ECCE50B5FA3B}"/>
              </a:ext>
            </a:extLst>
          </p:cNvPr>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13" name="Content Placeholder 12">
            <a:extLst>
              <a:ext uri="{FF2B5EF4-FFF2-40B4-BE49-F238E27FC236}">
                <a16:creationId xmlns:a16="http://schemas.microsoft.com/office/drawing/2014/main" id="{279689B0-385E-40DB-92E5-780D1F190B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077" y="952301"/>
            <a:ext cx="4085714" cy="2768686"/>
          </a:xfrm>
        </p:spPr>
      </p:pic>
      <p:sp>
        <p:nvSpPr>
          <p:cNvPr id="18" name="TextBox 17">
            <a:extLst>
              <a:ext uri="{FF2B5EF4-FFF2-40B4-BE49-F238E27FC236}">
                <a16:creationId xmlns:a16="http://schemas.microsoft.com/office/drawing/2014/main" id="{FFCBAB01-00D5-4831-B626-35BEC8308F93}"/>
              </a:ext>
            </a:extLst>
          </p:cNvPr>
          <p:cNvSpPr txBox="1"/>
          <p:nvPr/>
        </p:nvSpPr>
        <p:spPr>
          <a:xfrm>
            <a:off x="4321790" y="3786713"/>
            <a:ext cx="4746009" cy="2954655"/>
          </a:xfrm>
          <a:prstGeom prst="rect">
            <a:avLst/>
          </a:prstGeom>
          <a:noFill/>
        </p:spPr>
        <p:txBody>
          <a:bodyPr wrap="square" rtlCol="0">
            <a:spAutoFit/>
          </a:bodyPr>
          <a:lstStyle/>
          <a:p>
            <a:pPr algn="l"/>
            <a:r>
              <a:rPr lang="en-GB" sz="2800" dirty="0">
                <a:latin typeface="Times New Roman" panose="02020603050405020304" pitchFamily="18" charset="0"/>
                <a:cs typeface="Times New Roman" panose="02020603050405020304" pitchFamily="18" charset="0"/>
              </a:rPr>
              <a:t>The energy of the electromagnetic showers is well modelled in each layer energy</a:t>
            </a:r>
          </a:p>
          <a:p>
            <a:pPr algn="l"/>
            <a:endParaRPr lang="en-GB" sz="2800" dirty="0">
              <a:latin typeface="Times New Roman" panose="02020603050405020304" pitchFamily="18" charset="0"/>
              <a:cs typeface="Times New Roman" panose="02020603050405020304" pitchFamily="18" charset="0"/>
            </a:endParaRPr>
          </a:p>
          <a:p>
            <a:pPr algn="l"/>
            <a:r>
              <a:rPr lang="en-GB" sz="2800" dirty="0">
                <a:latin typeface="Times New Roman" panose="02020603050405020304" pitchFamily="18" charset="0"/>
                <a:cs typeface="Times New Roman" panose="02020603050405020304" pitchFamily="18" charset="0"/>
              </a:rPr>
              <a:t>The shape of the tails in G4 is also well reproduced</a:t>
            </a:r>
          </a:p>
          <a:p>
            <a:pPr algn="l"/>
            <a:endParaRPr lang="en-GB" dirty="0">
              <a:latin typeface="Times New Roman" panose="02020603050405020304" pitchFamily="18" charset="0"/>
              <a:cs typeface="Times New Roman" panose="02020603050405020304" pitchFamily="18" charset="0"/>
            </a:endParaRPr>
          </a:p>
        </p:txBody>
      </p:sp>
      <p:pic>
        <p:nvPicPr>
          <p:cNvPr id="7" name="Picture 6" descr="A close up of text on a white background&#10;&#10;Description automatically generated">
            <a:extLst>
              <a:ext uri="{FF2B5EF4-FFF2-40B4-BE49-F238E27FC236}">
                <a16:creationId xmlns:a16="http://schemas.microsoft.com/office/drawing/2014/main" id="{186871FF-C25C-46B6-B6AA-CDB4B84CE1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682" y="962415"/>
            <a:ext cx="3779912" cy="2758572"/>
          </a:xfrm>
          <a:prstGeom prst="rect">
            <a:avLst/>
          </a:prstGeom>
        </p:spPr>
      </p:pic>
      <p:pic>
        <p:nvPicPr>
          <p:cNvPr id="9" name="Picture 8" descr="A close up of a map&#10;&#10;Description automatically generated">
            <a:extLst>
              <a:ext uri="{FF2B5EF4-FFF2-40B4-BE49-F238E27FC236}">
                <a16:creationId xmlns:a16="http://schemas.microsoft.com/office/drawing/2014/main" id="{3D495A46-6507-4C06-98FD-1409A88D77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062" y="3717005"/>
            <a:ext cx="3707904" cy="2706021"/>
          </a:xfrm>
          <a:prstGeom prst="rect">
            <a:avLst/>
          </a:prstGeom>
        </p:spPr>
      </p:pic>
    </p:spTree>
    <p:extLst>
      <p:ext uri="{BB962C8B-B14F-4D97-AF65-F5344CB8AC3E}">
        <p14:creationId xmlns:p14="http://schemas.microsoft.com/office/powerpoint/2010/main" val="2652871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A4EC5-DEFC-44E6-B2E1-7BC15CE6E025}"/>
              </a:ext>
            </a:extLst>
          </p:cNvPr>
          <p:cNvSpPr>
            <a:spLocks noGrp="1"/>
          </p:cNvSpPr>
          <p:nvPr>
            <p:ph type="title"/>
          </p:nvPr>
        </p:nvSpPr>
        <p:spPr/>
        <p:txBody>
          <a:bodyPr>
            <a:normAutofit fontScale="90000"/>
          </a:bodyPr>
          <a:lstStyle/>
          <a:p>
            <a:r>
              <a:rPr lang="en-GB" dirty="0"/>
              <a:t>FastCaloSim performance on </a:t>
            </a:r>
            <a:r>
              <a:rPr lang="en-GB" dirty="0" err="1"/>
              <a:t>pions</a:t>
            </a:r>
            <a:endParaRPr lang="en-GB" dirty="0"/>
          </a:p>
        </p:txBody>
      </p:sp>
      <p:sp>
        <p:nvSpPr>
          <p:cNvPr id="4" name="Date Placeholder 3">
            <a:extLst>
              <a:ext uri="{FF2B5EF4-FFF2-40B4-BE49-F238E27FC236}">
                <a16:creationId xmlns:a16="http://schemas.microsoft.com/office/drawing/2014/main" id="{1741F17A-33E3-4EA4-A94C-E334ED406B4E}"/>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AA2F6DF9-F6B7-4DA2-AA97-DA797DBDBDF8}"/>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223A1E4A-EFEA-4546-88EA-A3309C7961AE}"/>
              </a:ext>
            </a:extLst>
          </p:cNvPr>
          <p:cNvSpPr>
            <a:spLocks noGrp="1"/>
          </p:cNvSpPr>
          <p:nvPr>
            <p:ph type="sldNum" sz="quarter" idx="12"/>
          </p:nvPr>
        </p:nvSpPr>
        <p:spPr/>
        <p:txBody>
          <a:bodyPr/>
          <a:lstStyle/>
          <a:p>
            <a:fld id="{B6F15528-21DE-4FAA-801E-634DDDAF4B2B}" type="slidenum">
              <a:rPr lang="en-US" smtClean="0"/>
              <a:pPr/>
              <a:t>13</a:t>
            </a:fld>
            <a:endParaRPr lang="en-US" dirty="0"/>
          </a:p>
        </p:txBody>
      </p:sp>
      <p:sp>
        <p:nvSpPr>
          <p:cNvPr id="13" name="TextBox 12">
            <a:extLst>
              <a:ext uri="{FF2B5EF4-FFF2-40B4-BE49-F238E27FC236}">
                <a16:creationId xmlns:a16="http://schemas.microsoft.com/office/drawing/2014/main" id="{31CEADEC-77B5-463C-9C9D-D8C64327AE2B}"/>
              </a:ext>
            </a:extLst>
          </p:cNvPr>
          <p:cNvSpPr txBox="1"/>
          <p:nvPr/>
        </p:nvSpPr>
        <p:spPr>
          <a:xfrm>
            <a:off x="4572000" y="1182231"/>
            <a:ext cx="4417252" cy="1384995"/>
          </a:xfrm>
          <a:prstGeom prst="rect">
            <a:avLst/>
          </a:prstGeom>
          <a:noFill/>
        </p:spPr>
        <p:txBody>
          <a:bodyPr wrap="square" rtlCol="0">
            <a:spAutoFit/>
          </a:bodyPr>
          <a:lstStyle/>
          <a:p>
            <a:pPr algn="l"/>
            <a:r>
              <a:rPr lang="en-GB" sz="2800" dirty="0">
                <a:latin typeface="Times New Roman" panose="02020603050405020304" pitchFamily="18" charset="0"/>
                <a:cs typeface="Times New Roman" panose="02020603050405020304" pitchFamily="18" charset="0"/>
              </a:rPr>
              <a:t>The substructure of hadronic showers is well modelled</a:t>
            </a:r>
          </a:p>
          <a:p>
            <a:pPr algn="l"/>
            <a:endParaRPr lang="en-GB" sz="2800" dirty="0">
              <a:latin typeface="Times New Roman" panose="02020603050405020304" pitchFamily="18" charset="0"/>
              <a:cs typeface="Times New Roman" panose="02020603050405020304" pitchFamily="18" charset="0"/>
            </a:endParaRPr>
          </a:p>
        </p:txBody>
      </p:sp>
      <p:pic>
        <p:nvPicPr>
          <p:cNvPr id="15" name="Picture 14" descr="A close up of text on a white background&#10;&#10;Description automatically generated">
            <a:extLst>
              <a:ext uri="{FF2B5EF4-FFF2-40B4-BE49-F238E27FC236}">
                <a16:creationId xmlns:a16="http://schemas.microsoft.com/office/drawing/2014/main" id="{C9058FD1-0F56-41F3-932F-582F5F9CA2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5016" y="3197170"/>
            <a:ext cx="4438984" cy="3239563"/>
          </a:xfrm>
          <a:prstGeom prst="rect">
            <a:avLst/>
          </a:prstGeom>
        </p:spPr>
      </p:pic>
      <p:pic>
        <p:nvPicPr>
          <p:cNvPr id="19" name="Content Placeholder 18" descr="A close up of a map&#10;&#10;Description automatically generated">
            <a:extLst>
              <a:ext uri="{FF2B5EF4-FFF2-40B4-BE49-F238E27FC236}">
                <a16:creationId xmlns:a16="http://schemas.microsoft.com/office/drawing/2014/main" id="{16413F19-924E-4E70-8679-FEF7EB26250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496" y="943875"/>
            <a:ext cx="4572000" cy="3336636"/>
          </a:xfrm>
        </p:spPr>
      </p:pic>
      <p:sp>
        <p:nvSpPr>
          <p:cNvPr id="20" name="Rectangle 19">
            <a:extLst>
              <a:ext uri="{FF2B5EF4-FFF2-40B4-BE49-F238E27FC236}">
                <a16:creationId xmlns:a16="http://schemas.microsoft.com/office/drawing/2014/main" id="{0A16AC43-21EA-4CA3-BD0F-FE1376DE5F7F}"/>
              </a:ext>
            </a:extLst>
          </p:cNvPr>
          <p:cNvSpPr/>
          <p:nvPr/>
        </p:nvSpPr>
        <p:spPr>
          <a:xfrm>
            <a:off x="611560" y="5160607"/>
            <a:ext cx="4572000" cy="830997"/>
          </a:xfrm>
          <a:prstGeom prst="rect">
            <a:avLst/>
          </a:prstGeom>
        </p:spPr>
        <p:txBody>
          <a:bodyPr>
            <a:spAutoFit/>
          </a:bodyPr>
          <a:lstStyle/>
          <a:p>
            <a:r>
              <a:rPr lang="en-GB" sz="2400" dirty="0">
                <a:latin typeface="Times New Roman" panose="02020603050405020304" pitchFamily="18" charset="0"/>
                <a:cs typeface="Times New Roman" panose="02020603050405020304" pitchFamily="18" charset="0"/>
              </a:rPr>
              <a:t>The shapes of the clusters are reasonably modelled</a:t>
            </a:r>
          </a:p>
        </p:txBody>
      </p:sp>
    </p:spTree>
    <p:extLst>
      <p:ext uri="{BB962C8B-B14F-4D97-AF65-F5344CB8AC3E}">
        <p14:creationId xmlns:p14="http://schemas.microsoft.com/office/powerpoint/2010/main" val="3797757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487E-AAD0-4D22-9680-A35FB2FAA999}"/>
              </a:ext>
            </a:extLst>
          </p:cNvPr>
          <p:cNvSpPr>
            <a:spLocks noGrp="1"/>
          </p:cNvSpPr>
          <p:nvPr>
            <p:ph type="title"/>
          </p:nvPr>
        </p:nvSpPr>
        <p:spPr/>
        <p:txBody>
          <a:bodyPr>
            <a:normAutofit fontScale="90000"/>
          </a:bodyPr>
          <a:lstStyle/>
          <a:p>
            <a:r>
              <a:rPr lang="en-GB" dirty="0"/>
              <a:t>FastCaloSim comparison with AFII</a:t>
            </a:r>
          </a:p>
        </p:txBody>
      </p:sp>
      <p:pic>
        <p:nvPicPr>
          <p:cNvPr id="7" name="Content Placeholder 6">
            <a:extLst>
              <a:ext uri="{FF2B5EF4-FFF2-40B4-BE49-F238E27FC236}">
                <a16:creationId xmlns:a16="http://schemas.microsoft.com/office/drawing/2014/main" id="{CE36DFE4-D915-4B62-87F9-1F57A2A53DC2}"/>
              </a:ext>
            </a:extLst>
          </p:cNvPr>
          <p:cNvPicPr>
            <a:picLocks noGrp="1" noChangeAspect="1"/>
          </p:cNvPicPr>
          <p:nvPr>
            <p:ph idx="1"/>
          </p:nvPr>
        </p:nvPicPr>
        <p:blipFill>
          <a:blip r:embed="rId2"/>
          <a:stretch>
            <a:fillRect/>
          </a:stretch>
        </p:blipFill>
        <p:spPr>
          <a:xfrm>
            <a:off x="27910" y="966603"/>
            <a:ext cx="4586294" cy="3613247"/>
          </a:xfrm>
          <a:prstGeom prst="rect">
            <a:avLst/>
          </a:prstGeom>
        </p:spPr>
      </p:pic>
      <p:sp>
        <p:nvSpPr>
          <p:cNvPr id="4" name="Date Placeholder 3">
            <a:extLst>
              <a:ext uri="{FF2B5EF4-FFF2-40B4-BE49-F238E27FC236}">
                <a16:creationId xmlns:a16="http://schemas.microsoft.com/office/drawing/2014/main" id="{1288BD86-122D-4E57-965C-6BF4F1A453C5}"/>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F3A9E101-F8FD-49BD-9164-908EBD7150BE}"/>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5B06206B-BBE4-4488-9F6C-32C148C52F1B}"/>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
        <p:nvSpPr>
          <p:cNvPr id="11" name="TextBox 10">
            <a:extLst>
              <a:ext uri="{FF2B5EF4-FFF2-40B4-BE49-F238E27FC236}">
                <a16:creationId xmlns:a16="http://schemas.microsoft.com/office/drawing/2014/main" id="{1CC53952-CDE8-4F76-A800-36721CA9D663}"/>
              </a:ext>
            </a:extLst>
          </p:cNvPr>
          <p:cNvSpPr txBox="1"/>
          <p:nvPr/>
        </p:nvSpPr>
        <p:spPr>
          <a:xfrm>
            <a:off x="4501720" y="1266411"/>
            <a:ext cx="4738127" cy="1323439"/>
          </a:xfrm>
          <a:prstGeom prst="rect">
            <a:avLst/>
          </a:prstGeom>
          <a:noFill/>
        </p:spPr>
        <p:txBody>
          <a:bodyPr wrap="square" rtlCol="0">
            <a:spAutoFit/>
          </a:bodyPr>
          <a:lstStyle/>
          <a:p>
            <a:r>
              <a:rPr lang="en-GB" sz="2800" dirty="0">
                <a:latin typeface="Times New Roman" panose="02020603050405020304" pitchFamily="18" charset="0"/>
                <a:cs typeface="Times New Roman" panose="02020603050405020304" pitchFamily="18" charset="0"/>
              </a:rPr>
              <a:t>Significant improvement on both EM and hadronic showers</a:t>
            </a:r>
          </a:p>
          <a:p>
            <a:endParaRPr lang="en-GB"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7C1B7AE-74C6-4D1F-A8A4-790A2418D584}"/>
              </a:ext>
            </a:extLst>
          </p:cNvPr>
          <p:cNvSpPr txBox="1"/>
          <p:nvPr/>
        </p:nvSpPr>
        <p:spPr>
          <a:xfrm>
            <a:off x="76200" y="4509120"/>
            <a:ext cx="4738126" cy="2185214"/>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Better modelling in the number of clusters </a:t>
            </a:r>
            <a:r>
              <a:rPr lang="en-GB" sz="2400" dirty="0">
                <a:latin typeface="Times New Roman" panose="02020603050405020304" pitchFamily="18" charset="0"/>
                <a:cs typeface="Times New Roman" panose="02020603050405020304" pitchFamily="18" charset="0"/>
                <a:sym typeface="Wingdings" panose="05000000000000000000" pitchFamily="2" charset="2"/>
              </a:rPr>
              <a:t> FCS can be </a:t>
            </a:r>
            <a:r>
              <a:rPr lang="en-GB" sz="2400" dirty="0">
                <a:latin typeface="Times New Roman" panose="02020603050405020304" pitchFamily="18" charset="0"/>
                <a:cs typeface="Times New Roman" panose="02020603050405020304" pitchFamily="18" charset="0"/>
              </a:rPr>
              <a:t>used for boosted topologies</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Better EM shower crucial for H</a:t>
            </a:r>
            <a:r>
              <a:rPr lang="en-GB" sz="2400" dirty="0">
                <a:latin typeface="Times New Roman" panose="02020603050405020304" pitchFamily="18" charset="0"/>
                <a:cs typeface="Times New Roman" panose="02020603050405020304" pitchFamily="18" charset="0"/>
                <a:sym typeface="Wingdings" panose="05000000000000000000" pitchFamily="2" charset="2"/>
              </a:rPr>
              <a:t></a:t>
            </a:r>
            <a:r>
              <a:rPr lang="el-GR" sz="2400" dirty="0">
                <a:latin typeface="Times New Roman" panose="02020603050405020304" pitchFamily="18" charset="0"/>
                <a:cs typeface="Times New Roman" panose="02020603050405020304" pitchFamily="18" charset="0"/>
                <a:sym typeface="Wingdings" panose="05000000000000000000" pitchFamily="2" charset="2"/>
              </a:rPr>
              <a:t>γγ</a:t>
            </a:r>
            <a:endParaRPr lang="en-GB" sz="2400" dirty="0">
              <a:latin typeface="Times New Roman" panose="02020603050405020304" pitchFamily="18" charset="0"/>
              <a:cs typeface="Times New Roman" panose="02020603050405020304" pitchFamily="18" charset="0"/>
            </a:endParaRPr>
          </a:p>
          <a:p>
            <a:pPr algn="l"/>
            <a:endParaRPr lang="en-GB" sz="16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B1955117-83B7-45C7-B5D8-FCE23BED60FB}"/>
              </a:ext>
            </a:extLst>
          </p:cNvPr>
          <p:cNvPicPr>
            <a:picLocks noChangeAspect="1"/>
          </p:cNvPicPr>
          <p:nvPr/>
        </p:nvPicPr>
        <p:blipFill>
          <a:blip r:embed="rId3"/>
          <a:stretch>
            <a:fillRect/>
          </a:stretch>
        </p:blipFill>
        <p:spPr>
          <a:xfrm>
            <a:off x="4424756" y="2889657"/>
            <a:ext cx="4627495" cy="3305353"/>
          </a:xfrm>
          <a:prstGeom prst="rect">
            <a:avLst/>
          </a:prstGeom>
        </p:spPr>
      </p:pic>
    </p:spTree>
    <p:extLst>
      <p:ext uri="{BB962C8B-B14F-4D97-AF65-F5344CB8AC3E}">
        <p14:creationId xmlns:p14="http://schemas.microsoft.com/office/powerpoint/2010/main" val="254990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E92A4-3F7C-4B71-8A05-8CDE82D78D0E}"/>
              </a:ext>
            </a:extLst>
          </p:cNvPr>
          <p:cNvSpPr>
            <a:spLocks noGrp="1"/>
          </p:cNvSpPr>
          <p:nvPr>
            <p:ph type="title"/>
          </p:nvPr>
        </p:nvSpPr>
        <p:spPr/>
        <p:txBody>
          <a:bodyPr>
            <a:normAutofit fontScale="90000"/>
          </a:bodyPr>
          <a:lstStyle/>
          <a:p>
            <a:r>
              <a:rPr lang="en-GB" dirty="0"/>
              <a:t>Speed performance </a:t>
            </a:r>
          </a:p>
        </p:txBody>
      </p:sp>
      <p:pic>
        <p:nvPicPr>
          <p:cNvPr id="8" name="Content Placeholder 7" descr="A screenshot of a cell phone&#10;&#10;Description automatically generated">
            <a:extLst>
              <a:ext uri="{FF2B5EF4-FFF2-40B4-BE49-F238E27FC236}">
                <a16:creationId xmlns:a16="http://schemas.microsoft.com/office/drawing/2014/main" id="{3D29A684-A58E-46B7-9B40-CC2F27193D1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0481" y="990600"/>
            <a:ext cx="7403038" cy="5410200"/>
          </a:xfrm>
        </p:spPr>
      </p:pic>
      <p:sp>
        <p:nvSpPr>
          <p:cNvPr id="4" name="Date Placeholder 3">
            <a:extLst>
              <a:ext uri="{FF2B5EF4-FFF2-40B4-BE49-F238E27FC236}">
                <a16:creationId xmlns:a16="http://schemas.microsoft.com/office/drawing/2014/main" id="{71F1D431-C17F-4B08-8955-0D1B9E1E262D}"/>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EC5EE2CA-D233-4F13-943A-4082A41A09D6}"/>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862EE1A6-A539-4A6F-BBDB-537A3B9827ED}"/>
              </a:ext>
            </a:extLst>
          </p:cNvPr>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3147422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E313-23C2-403D-80CC-972616E3F58B}"/>
              </a:ext>
            </a:extLst>
          </p:cNvPr>
          <p:cNvSpPr>
            <a:spLocks noGrp="1"/>
          </p:cNvSpPr>
          <p:nvPr>
            <p:ph type="title"/>
          </p:nvPr>
        </p:nvSpPr>
        <p:spPr/>
        <p:txBody>
          <a:bodyPr>
            <a:normAutofit fontScale="90000"/>
          </a:bodyPr>
          <a:lstStyle/>
          <a:p>
            <a:r>
              <a:rPr lang="en-GB" dirty="0"/>
              <a:t>Recent updates</a:t>
            </a:r>
          </a:p>
        </p:txBody>
      </p:sp>
      <p:sp>
        <p:nvSpPr>
          <p:cNvPr id="3" name="Content Placeholder 2">
            <a:extLst>
              <a:ext uri="{FF2B5EF4-FFF2-40B4-BE49-F238E27FC236}">
                <a16:creationId xmlns:a16="http://schemas.microsoft.com/office/drawing/2014/main" id="{E8E64DB5-40B9-4883-822D-1D08726F2E3A}"/>
              </a:ext>
            </a:extLst>
          </p:cNvPr>
          <p:cNvSpPr>
            <a:spLocks noGrp="1"/>
          </p:cNvSpPr>
          <p:nvPr>
            <p:ph idx="1"/>
          </p:nvPr>
        </p:nvSpPr>
        <p:spPr/>
        <p:txBody>
          <a:bodyPr/>
          <a:lstStyle/>
          <a:p>
            <a:r>
              <a:rPr lang="en-GB" dirty="0"/>
              <a:t>Better accuracy achieved since last year</a:t>
            </a:r>
          </a:p>
          <a:p>
            <a:r>
              <a:rPr lang="en-GB" dirty="0"/>
              <a:t>Improvements throughout all the detector</a:t>
            </a:r>
          </a:p>
          <a:p>
            <a:pPr lvl="1"/>
            <a:r>
              <a:rPr lang="en-GB" dirty="0"/>
              <a:t>In particular FCAL and EC modelling</a:t>
            </a:r>
          </a:p>
          <a:p>
            <a:r>
              <a:rPr lang="en-GB" dirty="0"/>
              <a:t>Running physics validation to have the system in production in the near future</a:t>
            </a:r>
          </a:p>
          <a:p>
            <a:pPr lvl="1"/>
            <a:r>
              <a:rPr lang="en-GB" dirty="0"/>
              <a:t>Stay tuned!</a:t>
            </a:r>
          </a:p>
        </p:txBody>
      </p:sp>
      <p:sp>
        <p:nvSpPr>
          <p:cNvPr id="4" name="Date Placeholder 3">
            <a:extLst>
              <a:ext uri="{FF2B5EF4-FFF2-40B4-BE49-F238E27FC236}">
                <a16:creationId xmlns:a16="http://schemas.microsoft.com/office/drawing/2014/main" id="{B321B1A6-50DB-4A95-96A9-81FD3CCEEDEA}"/>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E02DC249-29DD-4F16-8031-CB30B247FD4C}"/>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D1214CEE-3400-4458-B6F8-1E1BCFA0DB9D}"/>
              </a:ext>
            </a:extLst>
          </p:cNvPr>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2704717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8865-E4A9-4B8A-BC59-44637E4F1597}"/>
              </a:ext>
            </a:extLst>
          </p:cNvPr>
          <p:cNvSpPr>
            <a:spLocks noGrp="1"/>
          </p:cNvSpPr>
          <p:nvPr>
            <p:ph type="title"/>
          </p:nvPr>
        </p:nvSpPr>
        <p:spPr/>
        <p:txBody>
          <a:bodyPr>
            <a:normAutofit fontScale="90000"/>
          </a:bodyPr>
          <a:lstStyle/>
          <a:p>
            <a:r>
              <a:rPr lang="en-GB" dirty="0"/>
              <a:t>New results: photons</a:t>
            </a:r>
          </a:p>
        </p:txBody>
      </p:sp>
      <p:sp>
        <p:nvSpPr>
          <p:cNvPr id="4" name="Date Placeholder 3">
            <a:extLst>
              <a:ext uri="{FF2B5EF4-FFF2-40B4-BE49-F238E27FC236}">
                <a16:creationId xmlns:a16="http://schemas.microsoft.com/office/drawing/2014/main" id="{9D892E7C-A306-451E-A8AC-77BB956DB82C}"/>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3B5B5F8E-AF2D-4528-B400-A73C608C916C}"/>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1A57BF5A-7F19-40AA-8451-BCC5FD0F2A49}"/>
              </a:ext>
            </a:extLst>
          </p:cNvPr>
          <p:cNvSpPr>
            <a:spLocks noGrp="1"/>
          </p:cNvSpPr>
          <p:nvPr>
            <p:ph type="sldNum" sz="quarter" idx="12"/>
          </p:nvPr>
        </p:nvSpPr>
        <p:spPr/>
        <p:txBody>
          <a:bodyPr/>
          <a:lstStyle/>
          <a:p>
            <a:fld id="{B6F15528-21DE-4FAA-801E-634DDDAF4B2B}" type="slidenum">
              <a:rPr lang="en-US" smtClean="0"/>
              <a:pPr/>
              <a:t>17</a:t>
            </a:fld>
            <a:endParaRPr lang="en-US" dirty="0"/>
          </a:p>
        </p:txBody>
      </p:sp>
      <p:sp>
        <p:nvSpPr>
          <p:cNvPr id="11" name="TextBox 10">
            <a:extLst>
              <a:ext uri="{FF2B5EF4-FFF2-40B4-BE49-F238E27FC236}">
                <a16:creationId xmlns:a16="http://schemas.microsoft.com/office/drawing/2014/main" id="{EDE90C0C-E200-42D5-BC8A-7A5926A11A67}"/>
              </a:ext>
            </a:extLst>
          </p:cNvPr>
          <p:cNvSpPr txBox="1"/>
          <p:nvPr/>
        </p:nvSpPr>
        <p:spPr>
          <a:xfrm>
            <a:off x="338042" y="4777227"/>
            <a:ext cx="4129520" cy="954107"/>
          </a:xfrm>
          <a:prstGeom prst="rect">
            <a:avLst/>
          </a:prstGeom>
          <a:noFill/>
        </p:spPr>
        <p:txBody>
          <a:bodyPr wrap="square" rtlCol="0">
            <a:spAutoFit/>
          </a:bodyPr>
          <a:lstStyle/>
          <a:p>
            <a:pPr algn="l"/>
            <a:r>
              <a:rPr lang="en-GB" sz="2800" dirty="0">
                <a:latin typeface="Times New Roman" panose="02020603050405020304" pitchFamily="18" charset="0"/>
                <a:cs typeface="Times New Roman" panose="02020603050405020304" pitchFamily="18" charset="0"/>
              </a:rPr>
              <a:t>Significant improvement, especially along eta</a:t>
            </a:r>
          </a:p>
        </p:txBody>
      </p:sp>
      <p:sp>
        <p:nvSpPr>
          <p:cNvPr id="13" name="TextBox 12">
            <a:extLst>
              <a:ext uri="{FF2B5EF4-FFF2-40B4-BE49-F238E27FC236}">
                <a16:creationId xmlns:a16="http://schemas.microsoft.com/office/drawing/2014/main" id="{784EF3FF-A1B7-42E4-B5FD-69AA03602204}"/>
              </a:ext>
            </a:extLst>
          </p:cNvPr>
          <p:cNvSpPr txBox="1"/>
          <p:nvPr/>
        </p:nvSpPr>
        <p:spPr>
          <a:xfrm rot="19434322">
            <a:off x="791580" y="2328199"/>
            <a:ext cx="3672408" cy="369332"/>
          </a:xfrm>
          <a:prstGeom prst="rect">
            <a:avLst/>
          </a:prstGeom>
          <a:noFill/>
        </p:spPr>
        <p:txBody>
          <a:bodyPr wrap="square" rtlCol="0">
            <a:spAutoFit/>
          </a:bodyPr>
          <a:lstStyle/>
          <a:p>
            <a:pPr algn="l"/>
            <a:r>
              <a:rPr lang="en-GB" dirty="0">
                <a:latin typeface="Times New Roman" panose="02020603050405020304" pitchFamily="18" charset="0"/>
                <a:cs typeface="Times New Roman" panose="02020603050405020304" pitchFamily="18" charset="0"/>
              </a:rPr>
              <a:t>To be replaced with approved plot</a:t>
            </a:r>
          </a:p>
        </p:txBody>
      </p:sp>
      <p:pic>
        <p:nvPicPr>
          <p:cNvPr id="19" name="Picture 18" descr="A close up of a map&#10;&#10;Description automatically generated">
            <a:extLst>
              <a:ext uri="{FF2B5EF4-FFF2-40B4-BE49-F238E27FC236}">
                <a16:creationId xmlns:a16="http://schemas.microsoft.com/office/drawing/2014/main" id="{32A2C3D5-D564-4AD3-995B-E2098047ED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908720"/>
            <a:ext cx="4645014" cy="3386666"/>
          </a:xfrm>
          <a:prstGeom prst="rect">
            <a:avLst/>
          </a:prstGeom>
        </p:spPr>
      </p:pic>
      <p:pic>
        <p:nvPicPr>
          <p:cNvPr id="17" name="Content Placeholder 16" descr="A close up of a map&#10;&#10;Description automatically generated">
            <a:extLst>
              <a:ext uri="{FF2B5EF4-FFF2-40B4-BE49-F238E27FC236}">
                <a16:creationId xmlns:a16="http://schemas.microsoft.com/office/drawing/2014/main" id="{F8456AAC-8F15-46D3-87C5-659EEBF5607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67563" y="3060982"/>
            <a:ext cx="4676438" cy="3409578"/>
          </a:xfrm>
        </p:spPr>
      </p:pic>
    </p:spTree>
    <p:extLst>
      <p:ext uri="{BB962C8B-B14F-4D97-AF65-F5344CB8AC3E}">
        <p14:creationId xmlns:p14="http://schemas.microsoft.com/office/powerpoint/2010/main" val="1470619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0DF2-A74F-4FD7-8BF8-04EDDDB4F8D2}"/>
              </a:ext>
            </a:extLst>
          </p:cNvPr>
          <p:cNvSpPr>
            <a:spLocks noGrp="1"/>
          </p:cNvSpPr>
          <p:nvPr>
            <p:ph type="title"/>
          </p:nvPr>
        </p:nvSpPr>
        <p:spPr/>
        <p:txBody>
          <a:bodyPr>
            <a:normAutofit fontScale="90000"/>
          </a:bodyPr>
          <a:lstStyle/>
          <a:p>
            <a:r>
              <a:rPr lang="en-GB" dirty="0"/>
              <a:t>New results: pions</a:t>
            </a:r>
          </a:p>
        </p:txBody>
      </p:sp>
      <p:sp>
        <p:nvSpPr>
          <p:cNvPr id="4" name="Date Placeholder 3">
            <a:extLst>
              <a:ext uri="{FF2B5EF4-FFF2-40B4-BE49-F238E27FC236}">
                <a16:creationId xmlns:a16="http://schemas.microsoft.com/office/drawing/2014/main" id="{A49323D3-848A-46E8-9575-040F1DB89ABD}"/>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DAA46F2C-93AC-4348-8FF6-30C353F96AE0}"/>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586A2A6B-3C67-40B6-90C4-4A92BF747EFD}"/>
              </a:ext>
            </a:extLst>
          </p:cNvPr>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19" name="Picture 18" descr="A close up of a map&#10;&#10;Description automatically generated">
            <a:extLst>
              <a:ext uri="{FF2B5EF4-FFF2-40B4-BE49-F238E27FC236}">
                <a16:creationId xmlns:a16="http://schemas.microsoft.com/office/drawing/2014/main" id="{5655DBD0-F496-4F49-AF54-4716EDCE5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046419"/>
            <a:ext cx="6624736" cy="4765161"/>
          </a:xfrm>
          <a:prstGeom prst="rect">
            <a:avLst/>
          </a:prstGeom>
        </p:spPr>
      </p:pic>
      <p:sp>
        <p:nvSpPr>
          <p:cNvPr id="20" name="TextBox 19">
            <a:extLst>
              <a:ext uri="{FF2B5EF4-FFF2-40B4-BE49-F238E27FC236}">
                <a16:creationId xmlns:a16="http://schemas.microsoft.com/office/drawing/2014/main" id="{C6BBA510-8575-4000-861F-14278094320D}"/>
              </a:ext>
            </a:extLst>
          </p:cNvPr>
          <p:cNvSpPr txBox="1"/>
          <p:nvPr/>
        </p:nvSpPr>
        <p:spPr>
          <a:xfrm>
            <a:off x="516947" y="5835004"/>
            <a:ext cx="7337265" cy="461665"/>
          </a:xfrm>
          <a:prstGeom prst="rect">
            <a:avLst/>
          </a:prstGeom>
          <a:noFill/>
        </p:spPr>
        <p:txBody>
          <a:bodyPr wrap="none" rtlCol="0">
            <a:spAutoFit/>
          </a:bodyPr>
          <a:lstStyle/>
          <a:p>
            <a:pPr algn="l"/>
            <a:r>
              <a:rPr lang="en-GB" sz="2400" dirty="0">
                <a:latin typeface="Times New Roman" panose="02020603050405020304" pitchFamily="18" charset="0"/>
                <a:cs typeface="Times New Roman" panose="02020603050405020304" pitchFamily="18" charset="0"/>
              </a:rPr>
              <a:t>Agreement within statistical uncertainty up to six clusters </a:t>
            </a:r>
          </a:p>
        </p:txBody>
      </p:sp>
    </p:spTree>
    <p:extLst>
      <p:ext uri="{BB962C8B-B14F-4D97-AF65-F5344CB8AC3E}">
        <p14:creationId xmlns:p14="http://schemas.microsoft.com/office/powerpoint/2010/main" val="918034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92EC-8865-4328-852D-93BD17713840}"/>
              </a:ext>
            </a:extLst>
          </p:cNvPr>
          <p:cNvSpPr>
            <a:spLocks noGrp="1"/>
          </p:cNvSpPr>
          <p:nvPr>
            <p:ph type="title"/>
          </p:nvPr>
        </p:nvSpPr>
        <p:spPr/>
        <p:txBody>
          <a:bodyPr>
            <a:normAutofit fontScale="90000"/>
          </a:bodyPr>
          <a:lstStyle/>
          <a:p>
            <a:r>
              <a:rPr lang="en-GB" dirty="0"/>
              <a:t>Leading and sub-leading clusters</a:t>
            </a:r>
          </a:p>
        </p:txBody>
      </p:sp>
      <p:sp>
        <p:nvSpPr>
          <p:cNvPr id="4" name="Date Placeholder 3">
            <a:extLst>
              <a:ext uri="{FF2B5EF4-FFF2-40B4-BE49-F238E27FC236}">
                <a16:creationId xmlns:a16="http://schemas.microsoft.com/office/drawing/2014/main" id="{D815F8C3-C324-4D8D-9A04-88767982349F}"/>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7AAC7515-B3AC-4262-A0AA-7225A7BC95B7}"/>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10531BDD-B07F-4C01-BC9B-7FCD84D42B39}"/>
              </a:ext>
            </a:extLst>
          </p:cNvPr>
          <p:cNvSpPr>
            <a:spLocks noGrp="1"/>
          </p:cNvSpPr>
          <p:nvPr>
            <p:ph type="sldNum" sz="quarter" idx="12"/>
          </p:nvPr>
        </p:nvSpPr>
        <p:spPr/>
        <p:txBody>
          <a:bodyPr/>
          <a:lstStyle/>
          <a:p>
            <a:fld id="{B6F15528-21DE-4FAA-801E-634DDDAF4B2B}" type="slidenum">
              <a:rPr lang="en-US" smtClean="0"/>
              <a:pPr/>
              <a:t>19</a:t>
            </a:fld>
            <a:endParaRPr lang="en-US" dirty="0"/>
          </a:p>
        </p:txBody>
      </p:sp>
      <p:sp>
        <p:nvSpPr>
          <p:cNvPr id="11" name="TextBox 10">
            <a:extLst>
              <a:ext uri="{FF2B5EF4-FFF2-40B4-BE49-F238E27FC236}">
                <a16:creationId xmlns:a16="http://schemas.microsoft.com/office/drawing/2014/main" id="{7A2DF92B-0E15-4608-BA86-58AE66BC597A}"/>
              </a:ext>
            </a:extLst>
          </p:cNvPr>
          <p:cNvSpPr txBox="1"/>
          <p:nvPr/>
        </p:nvSpPr>
        <p:spPr>
          <a:xfrm>
            <a:off x="611560" y="5209117"/>
            <a:ext cx="3528392" cy="830997"/>
          </a:xfrm>
          <a:prstGeom prst="rect">
            <a:avLst/>
          </a:prstGeom>
          <a:noFill/>
        </p:spPr>
        <p:txBody>
          <a:bodyPr wrap="square" rtlCol="0">
            <a:spAutoFit/>
          </a:bodyPr>
          <a:lstStyle/>
          <a:p>
            <a:pPr algn="l"/>
            <a:r>
              <a:rPr lang="en-GB" sz="2400" dirty="0">
                <a:latin typeface="Times New Roman" panose="02020603050405020304" pitchFamily="18" charset="0"/>
                <a:cs typeface="Times New Roman" panose="02020603050405020304" pitchFamily="18" charset="0"/>
              </a:rPr>
              <a:t>Really good agreement between FCS and </a:t>
            </a:r>
            <a:r>
              <a:rPr lang="en-GB" sz="2400" dirty="0" err="1">
                <a:latin typeface="Times New Roman" panose="02020603050405020304" pitchFamily="18" charset="0"/>
                <a:cs typeface="Times New Roman" panose="02020603050405020304" pitchFamily="18" charset="0"/>
              </a:rPr>
              <a:t>Geant</a:t>
            </a:r>
            <a:r>
              <a:rPr lang="en-GB" sz="2400" dirty="0">
                <a:latin typeface="Times New Roman" panose="02020603050405020304" pitchFamily="18" charset="0"/>
                <a:cs typeface="Times New Roman" panose="02020603050405020304" pitchFamily="18" charset="0"/>
              </a:rPr>
              <a:t> 4</a:t>
            </a:r>
          </a:p>
        </p:txBody>
      </p:sp>
      <p:pic>
        <p:nvPicPr>
          <p:cNvPr id="16" name="Picture 15" descr="A close up of a map&#10;&#10;Description automatically generated">
            <a:extLst>
              <a:ext uri="{FF2B5EF4-FFF2-40B4-BE49-F238E27FC236}">
                <a16:creationId xmlns:a16="http://schemas.microsoft.com/office/drawing/2014/main" id="{7AC40FBE-4575-4626-98CB-9440DC2C75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6" y="1005139"/>
            <a:ext cx="4937615" cy="3600000"/>
          </a:xfrm>
          <a:prstGeom prst="rect">
            <a:avLst/>
          </a:prstGeom>
        </p:spPr>
      </p:pic>
      <p:pic>
        <p:nvPicPr>
          <p:cNvPr id="18" name="Picture 17" descr="A close up of a map&#10;&#10;Description automatically generated">
            <a:extLst>
              <a:ext uri="{FF2B5EF4-FFF2-40B4-BE49-F238E27FC236}">
                <a16:creationId xmlns:a16="http://schemas.microsoft.com/office/drawing/2014/main" id="{C8ADF32B-9123-4987-B25D-D84753E24D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0783" y="2753647"/>
            <a:ext cx="4937615" cy="3600000"/>
          </a:xfrm>
          <a:prstGeom prst="rect">
            <a:avLst/>
          </a:prstGeom>
        </p:spPr>
      </p:pic>
      <p:sp>
        <p:nvSpPr>
          <p:cNvPr id="12" name="TextBox 11">
            <a:extLst>
              <a:ext uri="{FF2B5EF4-FFF2-40B4-BE49-F238E27FC236}">
                <a16:creationId xmlns:a16="http://schemas.microsoft.com/office/drawing/2014/main" id="{BF5C24A7-4CC8-4F1F-B23A-0FB9E5BBCF8F}"/>
              </a:ext>
            </a:extLst>
          </p:cNvPr>
          <p:cNvSpPr txBox="1"/>
          <p:nvPr/>
        </p:nvSpPr>
        <p:spPr>
          <a:xfrm>
            <a:off x="4695224" y="1443182"/>
            <a:ext cx="4223220" cy="830997"/>
          </a:xfrm>
          <a:prstGeom prst="rect">
            <a:avLst/>
          </a:prstGeom>
          <a:noFill/>
        </p:spPr>
        <p:txBody>
          <a:bodyPr wrap="square" rtlCol="0">
            <a:spAutoFit/>
          </a:bodyPr>
          <a:lstStyle/>
          <a:p>
            <a:pPr algn="l"/>
            <a:r>
              <a:rPr lang="en-GB" sz="2400" dirty="0">
                <a:latin typeface="Times New Roman" panose="02020603050405020304" pitchFamily="18" charset="0"/>
                <a:cs typeface="Times New Roman" panose="02020603050405020304" pitchFamily="18" charset="0"/>
              </a:rPr>
              <a:t>Angular distance of clusters is crucial for boosted regime</a:t>
            </a:r>
          </a:p>
        </p:txBody>
      </p:sp>
    </p:spTree>
    <p:extLst>
      <p:ext uri="{BB962C8B-B14F-4D97-AF65-F5344CB8AC3E}">
        <p14:creationId xmlns:p14="http://schemas.microsoft.com/office/powerpoint/2010/main" val="328780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Group 169">
            <a:extLst>
              <a:ext uri="{FF2B5EF4-FFF2-40B4-BE49-F238E27FC236}">
                <a16:creationId xmlns:a16="http://schemas.microsoft.com/office/drawing/2014/main" id="{8041F563-C1C4-4684-B0B0-35B04A34616D}"/>
              </a:ext>
            </a:extLst>
          </p:cNvPr>
          <p:cNvGrpSpPr/>
          <p:nvPr/>
        </p:nvGrpSpPr>
        <p:grpSpPr>
          <a:xfrm>
            <a:off x="6276478" y="1142061"/>
            <a:ext cx="2780436" cy="5183799"/>
            <a:chOff x="6276478" y="1127993"/>
            <a:chExt cx="2780436" cy="5183799"/>
          </a:xfrm>
        </p:grpSpPr>
        <p:pic>
          <p:nvPicPr>
            <p:cNvPr id="125" name="Picture 2" descr="droppedImage.png">
              <a:extLst>
                <a:ext uri="{FF2B5EF4-FFF2-40B4-BE49-F238E27FC236}">
                  <a16:creationId xmlns:a16="http://schemas.microsoft.com/office/drawing/2014/main" id="{435780BC-D3F9-4563-A2AD-96D0876629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2416" y="1127993"/>
              <a:ext cx="1419518" cy="186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2" name="Picture 19" descr="droppedImage.png">
              <a:extLst>
                <a:ext uri="{FF2B5EF4-FFF2-40B4-BE49-F238E27FC236}">
                  <a16:creationId xmlns:a16="http://schemas.microsoft.com/office/drawing/2014/main" id="{2E5501E6-1BCA-4FD4-A5CF-C50FED58D3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2086" y="4566253"/>
              <a:ext cx="2170619" cy="1745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4" name="Rectangle 21">
              <a:extLst>
                <a:ext uri="{FF2B5EF4-FFF2-40B4-BE49-F238E27FC236}">
                  <a16:creationId xmlns:a16="http://schemas.microsoft.com/office/drawing/2014/main" id="{BDD7D529-204A-47F2-B288-2ADF48C7CE9D}"/>
                </a:ext>
              </a:extLst>
            </p:cNvPr>
            <p:cNvSpPr>
              <a:spLocks/>
            </p:cNvSpPr>
            <p:nvPr/>
          </p:nvSpPr>
          <p:spPr bwMode="auto">
            <a:xfrm>
              <a:off x="7203981" y="5270342"/>
              <a:ext cx="112077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b">
              <a:spAutoFit/>
            </a:bodyPr>
            <a:lstStyle/>
            <a:p>
              <a:r>
                <a:rPr lang="en-US" altLang="en-US" sz="2000" b="1" dirty="0"/>
                <a:t>Analysis</a:t>
              </a:r>
            </a:p>
          </p:txBody>
        </p:sp>
        <p:sp>
          <p:nvSpPr>
            <p:cNvPr id="126" name="Rectangle 3">
              <a:extLst>
                <a:ext uri="{FF2B5EF4-FFF2-40B4-BE49-F238E27FC236}">
                  <a16:creationId xmlns:a16="http://schemas.microsoft.com/office/drawing/2014/main" id="{539644B8-E9FC-4169-B824-C3A003607BC4}"/>
                </a:ext>
              </a:extLst>
            </p:cNvPr>
            <p:cNvSpPr>
              <a:spLocks/>
            </p:cNvSpPr>
            <p:nvPr/>
          </p:nvSpPr>
          <p:spPr bwMode="auto">
            <a:xfrm>
              <a:off x="6276478" y="2959955"/>
              <a:ext cx="2780436" cy="688781"/>
            </a:xfrm>
            <a:prstGeom prst="rect">
              <a:avLst/>
            </a:prstGeom>
            <a:solidFill>
              <a:srgbClr val="CBCBC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3600">
                <a:latin typeface="Helvetica Neue Light" charset="0"/>
                <a:ea typeface="Helvetica Neue Light" charset="0"/>
                <a:cs typeface="Helvetica Neue Light" charset="0"/>
                <a:sym typeface="Helvetica Neue Light" charset="0"/>
              </a:endParaRPr>
            </a:p>
          </p:txBody>
        </p:sp>
        <p:sp>
          <p:nvSpPr>
            <p:cNvPr id="143" name="Rectangle 20">
              <a:extLst>
                <a:ext uri="{FF2B5EF4-FFF2-40B4-BE49-F238E27FC236}">
                  <a16:creationId xmlns:a16="http://schemas.microsoft.com/office/drawing/2014/main" id="{A06903F6-7479-4A1F-904D-A1E04CDD277D}"/>
                </a:ext>
              </a:extLst>
            </p:cNvPr>
            <p:cNvSpPr>
              <a:spLocks/>
            </p:cNvSpPr>
            <p:nvPr/>
          </p:nvSpPr>
          <p:spPr bwMode="auto">
            <a:xfrm>
              <a:off x="7362312" y="3065610"/>
              <a:ext cx="1474267" cy="379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b">
              <a:spAutoFit/>
            </a:bodyPr>
            <a:lstStyle/>
            <a:p>
              <a:r>
                <a:rPr lang="en-US" altLang="en-US" b="1" dirty="0" err="1"/>
                <a:t>Rootification</a:t>
              </a:r>
              <a:endParaRPr lang="en-US" altLang="en-US" b="1" dirty="0"/>
            </a:p>
          </p:txBody>
        </p:sp>
        <p:sp>
          <p:nvSpPr>
            <p:cNvPr id="145" name="AutoShape 22">
              <a:extLst>
                <a:ext uri="{FF2B5EF4-FFF2-40B4-BE49-F238E27FC236}">
                  <a16:creationId xmlns:a16="http://schemas.microsoft.com/office/drawing/2014/main" id="{9965775B-7356-4F24-BD7A-EF3CCD4D6CF2}"/>
                </a:ext>
              </a:extLst>
            </p:cNvPr>
            <p:cNvSpPr>
              <a:spLocks/>
            </p:cNvSpPr>
            <p:nvPr/>
          </p:nvSpPr>
          <p:spPr bwMode="auto">
            <a:xfrm rot="18900000">
              <a:off x="7800720" y="3092592"/>
              <a:ext cx="754171" cy="800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0" y="0"/>
                  </a:lnTo>
                  <a:close/>
                </a:path>
              </a:pathLst>
            </a:custGeom>
            <a:solidFill>
              <a:srgbClr val="CBCBC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3600">
                <a:latin typeface="Helvetica Neue Light" charset="0"/>
                <a:ea typeface="Helvetica Neue Light" charset="0"/>
                <a:cs typeface="Helvetica Neue Light" charset="0"/>
                <a:sym typeface="Helvetica Neue Light" charset="0"/>
              </a:endParaRPr>
            </a:p>
          </p:txBody>
        </p:sp>
        <p:sp>
          <p:nvSpPr>
            <p:cNvPr id="146" name="Line 23">
              <a:extLst>
                <a:ext uri="{FF2B5EF4-FFF2-40B4-BE49-F238E27FC236}">
                  <a16:creationId xmlns:a16="http://schemas.microsoft.com/office/drawing/2014/main" id="{AEEF955C-65DE-4358-BA84-5685BA566EFF}"/>
                </a:ext>
              </a:extLst>
            </p:cNvPr>
            <p:cNvSpPr>
              <a:spLocks noChangeShapeType="1"/>
            </p:cNvSpPr>
            <p:nvPr/>
          </p:nvSpPr>
          <p:spPr bwMode="auto">
            <a:xfrm>
              <a:off x="7630350" y="3397424"/>
              <a:ext cx="1109676" cy="0"/>
            </a:xfrm>
            <a:prstGeom prst="line">
              <a:avLst/>
            </a:prstGeom>
            <a:noFill/>
            <a:ln w="25400" cap="rnd" cmpd="sng">
              <a:solidFill>
                <a:srgbClr val="E32400"/>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3000">
                  <a:solidFill>
                    <a:srgbClr val="000000"/>
                  </a:solidFill>
                  <a:latin typeface="Helvetica Neue" charset="0"/>
                  <a:ea typeface="Helvetica Neue" charset="0"/>
                  <a:cs typeface="Helvetica Neue" charset="0"/>
                  <a:sym typeface="Helvetica Neue" charset="0"/>
                </a:defRPr>
              </a:lvl1pPr>
              <a:lvl2pPr defTabSz="457200">
                <a:defRPr sz="3000">
                  <a:solidFill>
                    <a:srgbClr val="000000"/>
                  </a:solidFill>
                  <a:latin typeface="Helvetica Neue" charset="0"/>
                  <a:ea typeface="Helvetica Neue" charset="0"/>
                  <a:cs typeface="Helvetica Neue" charset="0"/>
                  <a:sym typeface="Helvetica Neue" charset="0"/>
                </a:defRPr>
              </a:lvl2pPr>
              <a:lvl3pPr defTabSz="457200">
                <a:defRPr sz="3000">
                  <a:solidFill>
                    <a:srgbClr val="000000"/>
                  </a:solidFill>
                  <a:latin typeface="Helvetica Neue" charset="0"/>
                  <a:ea typeface="Helvetica Neue" charset="0"/>
                  <a:cs typeface="Helvetica Neue" charset="0"/>
                  <a:sym typeface="Helvetica Neue" charset="0"/>
                </a:defRPr>
              </a:lvl3pPr>
              <a:lvl4pPr defTabSz="457200">
                <a:defRPr sz="3000">
                  <a:solidFill>
                    <a:srgbClr val="000000"/>
                  </a:solidFill>
                  <a:latin typeface="Helvetica Neue" charset="0"/>
                  <a:ea typeface="Helvetica Neue" charset="0"/>
                  <a:cs typeface="Helvetica Neue" charset="0"/>
                  <a:sym typeface="Helvetica Neue" charset="0"/>
                </a:defRPr>
              </a:lvl4pPr>
              <a:lvl5pPr defTabSz="457200">
                <a:defRPr sz="3000">
                  <a:solidFill>
                    <a:srgbClr val="000000"/>
                  </a:solidFill>
                  <a:latin typeface="Helvetica Neue" charset="0"/>
                  <a:ea typeface="Helvetica Neue" charset="0"/>
                  <a:cs typeface="Helvetica Neue" charset="0"/>
                  <a:sym typeface="Helvetica Neue" charset="0"/>
                </a:defRPr>
              </a:lvl5pPr>
              <a:lvl6pPr marL="457200" indent="1371600" algn="ctr" defTabSz="457200" fontAlgn="base" hangingPunct="0">
                <a:spcBef>
                  <a:spcPct val="0"/>
                </a:spcBef>
                <a:spcAft>
                  <a:spcPct val="0"/>
                </a:spcAft>
                <a:defRPr sz="3000">
                  <a:solidFill>
                    <a:srgbClr val="000000"/>
                  </a:solidFill>
                  <a:latin typeface="Helvetica Neue" charset="0"/>
                  <a:ea typeface="Helvetica Neue" charset="0"/>
                  <a:cs typeface="Helvetica Neue" charset="0"/>
                  <a:sym typeface="Helvetica Neue" charset="0"/>
                </a:defRPr>
              </a:lvl6pPr>
              <a:lvl7pPr marL="914400" indent="1371600" algn="ctr" defTabSz="457200" fontAlgn="base" hangingPunct="0">
                <a:spcBef>
                  <a:spcPct val="0"/>
                </a:spcBef>
                <a:spcAft>
                  <a:spcPct val="0"/>
                </a:spcAft>
                <a:defRPr sz="3000">
                  <a:solidFill>
                    <a:srgbClr val="000000"/>
                  </a:solidFill>
                  <a:latin typeface="Helvetica Neue" charset="0"/>
                  <a:ea typeface="Helvetica Neue" charset="0"/>
                  <a:cs typeface="Helvetica Neue" charset="0"/>
                  <a:sym typeface="Helvetica Neue" charset="0"/>
                </a:defRPr>
              </a:lvl7pPr>
              <a:lvl8pPr marL="1371600" indent="1371600" algn="ctr" defTabSz="457200" fontAlgn="base" hangingPunct="0">
                <a:spcBef>
                  <a:spcPct val="0"/>
                </a:spcBef>
                <a:spcAft>
                  <a:spcPct val="0"/>
                </a:spcAft>
                <a:defRPr sz="3000">
                  <a:solidFill>
                    <a:srgbClr val="000000"/>
                  </a:solidFill>
                  <a:latin typeface="Helvetica Neue" charset="0"/>
                  <a:ea typeface="Helvetica Neue" charset="0"/>
                  <a:cs typeface="Helvetica Neue" charset="0"/>
                  <a:sym typeface="Helvetica Neue" charset="0"/>
                </a:defRPr>
              </a:lvl8pPr>
              <a:lvl9pPr marL="1828800" indent="1371600" algn="ctr" defTabSz="457200" fontAlgn="base" hangingPunct="0">
                <a:spcBef>
                  <a:spcPct val="0"/>
                </a:spcBef>
                <a:spcAft>
                  <a:spcPct val="0"/>
                </a:spcAft>
                <a:defRPr sz="3000">
                  <a:solidFill>
                    <a:srgbClr val="000000"/>
                  </a:solidFill>
                  <a:latin typeface="Helvetica Neue" charset="0"/>
                  <a:ea typeface="Helvetica Neue" charset="0"/>
                  <a:cs typeface="Helvetica Neue" charset="0"/>
                  <a:sym typeface="Helvetica Neue" charset="0"/>
                </a:defRPr>
              </a:lvl9pPr>
            </a:lstStyle>
            <a:p>
              <a:pPr algn="l"/>
              <a:endParaRPr lang="en-US" altLang="en-US" sz="120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151" name="Rectangle 28">
              <a:extLst>
                <a:ext uri="{FF2B5EF4-FFF2-40B4-BE49-F238E27FC236}">
                  <a16:creationId xmlns:a16="http://schemas.microsoft.com/office/drawing/2014/main" id="{594740FA-517A-498E-BA26-6D02AA4298D2}"/>
                </a:ext>
              </a:extLst>
            </p:cNvPr>
            <p:cNvSpPr>
              <a:spLocks/>
            </p:cNvSpPr>
            <p:nvPr/>
          </p:nvSpPr>
          <p:spPr bwMode="auto">
            <a:xfrm>
              <a:off x="7573561" y="4126468"/>
              <a:ext cx="1242564" cy="379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b">
              <a:spAutoFit/>
            </a:bodyPr>
            <a:lstStyle/>
            <a:p>
              <a:r>
                <a:rPr lang="en-US" altLang="en-US" dirty="0" err="1"/>
                <a:t>TTree</a:t>
              </a:r>
              <a:r>
                <a:rPr lang="en-US" altLang="en-US" dirty="0"/>
                <a:t>/</a:t>
              </a:r>
              <a:r>
                <a:rPr lang="en-US" altLang="en-US" dirty="0" err="1"/>
                <a:t>THist</a:t>
              </a:r>
              <a:endParaRPr lang="en-US" altLang="en-US" dirty="0"/>
            </a:p>
          </p:txBody>
        </p:sp>
      </p:grpSp>
      <p:sp>
        <p:nvSpPr>
          <p:cNvPr id="2" name="Title 1">
            <a:extLst>
              <a:ext uri="{FF2B5EF4-FFF2-40B4-BE49-F238E27FC236}">
                <a16:creationId xmlns:a16="http://schemas.microsoft.com/office/drawing/2014/main" id="{DCBB5DD1-CED5-4C92-8385-914D6F0568BB}"/>
              </a:ext>
            </a:extLst>
          </p:cNvPr>
          <p:cNvSpPr>
            <a:spLocks noGrp="1"/>
          </p:cNvSpPr>
          <p:nvPr>
            <p:ph type="title"/>
          </p:nvPr>
        </p:nvSpPr>
        <p:spPr/>
        <p:txBody>
          <a:bodyPr>
            <a:normAutofit fontScale="90000"/>
          </a:bodyPr>
          <a:lstStyle/>
          <a:p>
            <a:r>
              <a:rPr lang="en-GB" dirty="0"/>
              <a:t>What is Simulation?</a:t>
            </a:r>
          </a:p>
        </p:txBody>
      </p:sp>
      <p:sp>
        <p:nvSpPr>
          <p:cNvPr id="4" name="Date Placeholder 3">
            <a:extLst>
              <a:ext uri="{FF2B5EF4-FFF2-40B4-BE49-F238E27FC236}">
                <a16:creationId xmlns:a16="http://schemas.microsoft.com/office/drawing/2014/main" id="{8453D356-152A-438F-87E0-84A0B394E1E6}"/>
              </a:ext>
            </a:extLst>
          </p:cNvPr>
          <p:cNvSpPr>
            <a:spLocks noGrp="1"/>
          </p:cNvSpPr>
          <p:nvPr>
            <p:ph type="dt" sz="half" idx="10"/>
          </p:nvPr>
        </p:nvSpPr>
        <p:spPr>
          <a:xfrm>
            <a:off x="7360" y="6583284"/>
            <a:ext cx="1547377" cy="199198"/>
          </a:xfrm>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219463E4-7205-44F4-8860-6BA2AC71AC29}"/>
              </a:ext>
            </a:extLst>
          </p:cNvPr>
          <p:cNvSpPr>
            <a:spLocks noGrp="1"/>
          </p:cNvSpPr>
          <p:nvPr>
            <p:ph type="ftr" sz="quarter" idx="11"/>
          </p:nvPr>
        </p:nvSpPr>
        <p:spPr>
          <a:xfrm>
            <a:off x="2627784" y="6471086"/>
            <a:ext cx="3950816" cy="414298"/>
          </a:xfrm>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EE18FECA-1E38-44E4-BCB2-63A169CF867F}"/>
              </a:ext>
            </a:extLst>
          </p:cNvPr>
          <p:cNvSpPr>
            <a:spLocks noGrp="1"/>
          </p:cNvSpPr>
          <p:nvPr>
            <p:ph type="sldNum" sz="quarter" idx="12"/>
          </p:nvPr>
        </p:nvSpPr>
        <p:spPr/>
        <p:txBody>
          <a:bodyPr/>
          <a:lstStyle/>
          <a:p>
            <a:fld id="{B6F15528-21DE-4FAA-801E-634DDDAF4B2B}" type="slidenum">
              <a:rPr lang="en-US" smtClean="0"/>
              <a:pPr/>
              <a:t>2</a:t>
            </a:fld>
            <a:endParaRPr lang="en-US" dirty="0"/>
          </a:p>
        </p:txBody>
      </p:sp>
      <p:grpSp>
        <p:nvGrpSpPr>
          <p:cNvPr id="169" name="Group 168">
            <a:extLst>
              <a:ext uri="{FF2B5EF4-FFF2-40B4-BE49-F238E27FC236}">
                <a16:creationId xmlns:a16="http://schemas.microsoft.com/office/drawing/2014/main" id="{E9D30D62-028C-4388-83CA-645A12A40778}"/>
              </a:ext>
            </a:extLst>
          </p:cNvPr>
          <p:cNvGrpSpPr/>
          <p:nvPr/>
        </p:nvGrpSpPr>
        <p:grpSpPr>
          <a:xfrm>
            <a:off x="4904433" y="1300455"/>
            <a:ext cx="2327871" cy="3205604"/>
            <a:chOff x="4904433" y="1300455"/>
            <a:chExt cx="2327871" cy="3205604"/>
          </a:xfrm>
        </p:grpSpPr>
        <p:pic>
          <p:nvPicPr>
            <p:cNvPr id="124" name="Picture 1" descr="droppedImage.png">
              <a:extLst>
                <a:ext uri="{FF2B5EF4-FFF2-40B4-BE49-F238E27FC236}">
                  <a16:creationId xmlns:a16="http://schemas.microsoft.com/office/drawing/2014/main" id="{A7783482-13A9-42DE-9F4B-2C1EC9BD91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8957" y="1300455"/>
              <a:ext cx="2103347" cy="164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7" name="AutoShape 4">
              <a:extLst>
                <a:ext uri="{FF2B5EF4-FFF2-40B4-BE49-F238E27FC236}">
                  <a16:creationId xmlns:a16="http://schemas.microsoft.com/office/drawing/2014/main" id="{3BB11527-17E9-4AEE-A3CE-9120BBC478B0}"/>
                </a:ext>
              </a:extLst>
            </p:cNvPr>
            <p:cNvSpPr>
              <a:spLocks/>
            </p:cNvSpPr>
            <p:nvPr/>
          </p:nvSpPr>
          <p:spPr bwMode="auto">
            <a:xfrm rot="18900000">
              <a:off x="5624530" y="3190324"/>
              <a:ext cx="754171" cy="800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0" y="0"/>
                  </a:lnTo>
                  <a:close/>
                </a:path>
              </a:pathLst>
            </a:custGeom>
            <a:solidFill>
              <a:srgbClr val="FF6A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3600">
                <a:latin typeface="Helvetica Neue Light" charset="0"/>
                <a:ea typeface="Helvetica Neue Light" charset="0"/>
                <a:cs typeface="Helvetica Neue Light" charset="0"/>
                <a:sym typeface="Helvetica Neue Light" charset="0"/>
              </a:endParaRPr>
            </a:p>
          </p:txBody>
        </p:sp>
        <p:sp>
          <p:nvSpPr>
            <p:cNvPr id="131" name="AutoShape 8">
              <a:extLst>
                <a:ext uri="{FF2B5EF4-FFF2-40B4-BE49-F238E27FC236}">
                  <a16:creationId xmlns:a16="http://schemas.microsoft.com/office/drawing/2014/main" id="{F54DA975-3FA9-4E45-A51C-FBA55650CE81}"/>
                </a:ext>
              </a:extLst>
            </p:cNvPr>
            <p:cNvSpPr>
              <a:spLocks/>
            </p:cNvSpPr>
            <p:nvPr/>
          </p:nvSpPr>
          <p:spPr bwMode="auto">
            <a:xfrm>
              <a:off x="4904433" y="2838953"/>
              <a:ext cx="2108043" cy="930785"/>
            </a:xfrm>
            <a:prstGeom prst="rightArrow">
              <a:avLst>
                <a:gd name="adj1" fmla="val 71398"/>
                <a:gd name="adj2" fmla="val 27582"/>
              </a:avLst>
            </a:prstGeom>
            <a:solidFill>
              <a:srgbClr val="FF6A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3600">
                <a:latin typeface="Helvetica Neue Light" charset="0"/>
                <a:ea typeface="Helvetica Neue Light" charset="0"/>
                <a:cs typeface="Helvetica Neue Light" charset="0"/>
                <a:sym typeface="Helvetica Neue Light" charset="0"/>
              </a:endParaRPr>
            </a:p>
          </p:txBody>
        </p:sp>
        <p:sp>
          <p:nvSpPr>
            <p:cNvPr id="141" name="Rectangle 18">
              <a:extLst>
                <a:ext uri="{FF2B5EF4-FFF2-40B4-BE49-F238E27FC236}">
                  <a16:creationId xmlns:a16="http://schemas.microsoft.com/office/drawing/2014/main" id="{5BC27702-D617-4B06-856D-0397A782DBDB}"/>
                </a:ext>
              </a:extLst>
            </p:cNvPr>
            <p:cNvSpPr>
              <a:spLocks/>
            </p:cNvSpPr>
            <p:nvPr/>
          </p:nvSpPr>
          <p:spPr bwMode="auto">
            <a:xfrm>
              <a:off x="5246309" y="3072616"/>
              <a:ext cx="1747994" cy="379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b">
              <a:spAutoFit/>
            </a:bodyPr>
            <a:lstStyle/>
            <a:p>
              <a:r>
                <a:rPr lang="en-US" altLang="en-US" b="1" dirty="0"/>
                <a:t>Reconstruction</a:t>
              </a:r>
            </a:p>
          </p:txBody>
        </p:sp>
        <p:sp>
          <p:nvSpPr>
            <p:cNvPr id="150" name="Rectangle 27">
              <a:extLst>
                <a:ext uri="{FF2B5EF4-FFF2-40B4-BE49-F238E27FC236}">
                  <a16:creationId xmlns:a16="http://schemas.microsoft.com/office/drawing/2014/main" id="{23EA1489-71C4-4226-93B6-B64EF21A9AD1}"/>
                </a:ext>
              </a:extLst>
            </p:cNvPr>
            <p:cNvSpPr>
              <a:spLocks/>
            </p:cNvSpPr>
            <p:nvPr/>
          </p:nvSpPr>
          <p:spPr bwMode="auto">
            <a:xfrm>
              <a:off x="5495048" y="4126468"/>
              <a:ext cx="1083552" cy="379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b">
              <a:spAutoFit/>
            </a:bodyPr>
            <a:lstStyle/>
            <a:p>
              <a:r>
                <a:rPr lang="en-US" altLang="en-US" dirty="0"/>
                <a:t>ESD/AOD</a:t>
              </a:r>
            </a:p>
          </p:txBody>
        </p:sp>
      </p:grpSp>
      <p:grpSp>
        <p:nvGrpSpPr>
          <p:cNvPr id="152" name="Group 31">
            <a:extLst>
              <a:ext uri="{FF2B5EF4-FFF2-40B4-BE49-F238E27FC236}">
                <a16:creationId xmlns:a16="http://schemas.microsoft.com/office/drawing/2014/main" id="{224D7C32-B146-4E5E-8D8D-947D110CF122}"/>
              </a:ext>
            </a:extLst>
          </p:cNvPr>
          <p:cNvGrpSpPr>
            <a:grpSpLocks/>
          </p:cNvGrpSpPr>
          <p:nvPr/>
        </p:nvGrpSpPr>
        <p:grpSpPr bwMode="auto">
          <a:xfrm>
            <a:off x="206155" y="4551324"/>
            <a:ext cx="5139503" cy="1759869"/>
            <a:chOff x="0" y="0"/>
            <a:chExt cx="7086600" cy="3225800"/>
          </a:xfrm>
        </p:grpSpPr>
        <p:pic>
          <p:nvPicPr>
            <p:cNvPr id="153" name="Picture 32" descr="Atlantis-Tracks.pdf">
              <a:extLst>
                <a:ext uri="{FF2B5EF4-FFF2-40B4-BE49-F238E27FC236}">
                  <a16:creationId xmlns:a16="http://schemas.microsoft.com/office/drawing/2014/main" id="{B0AF0CD3-4DC7-4EA6-97D0-0DCE7B663FF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104899"/>
              <a:ext cx="1735605" cy="1714178"/>
            </a:xfrm>
            <a:prstGeom prst="rect">
              <a:avLst/>
            </a:prstGeom>
            <a:noFill/>
            <a:ln>
              <a:noFill/>
            </a:ln>
            <a:effectLst>
              <a:outerShdw blurRad="12700" dist="12700" dir="2700000" algn="ctr" rotWithShape="0">
                <a:srgbClr val="000000">
                  <a:alpha val="96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pic>
        <p:grpSp>
          <p:nvGrpSpPr>
            <p:cNvPr id="154" name="Group 33">
              <a:extLst>
                <a:ext uri="{FF2B5EF4-FFF2-40B4-BE49-F238E27FC236}">
                  <a16:creationId xmlns:a16="http://schemas.microsoft.com/office/drawing/2014/main" id="{7B7740DC-8EBA-4C7D-9AE1-F8FA428B41A1}"/>
                </a:ext>
              </a:extLst>
            </p:cNvPr>
            <p:cNvGrpSpPr>
              <a:grpSpLocks/>
            </p:cNvGrpSpPr>
            <p:nvPr/>
          </p:nvGrpSpPr>
          <p:grpSpPr bwMode="auto">
            <a:xfrm>
              <a:off x="0" y="0"/>
              <a:ext cx="7086600" cy="3225800"/>
              <a:chOff x="0" y="0"/>
              <a:chExt cx="7086600" cy="3225800"/>
            </a:xfrm>
          </p:grpSpPr>
          <p:sp>
            <p:nvSpPr>
              <p:cNvPr id="157" name="AutoShape 34">
                <a:extLst>
                  <a:ext uri="{FF2B5EF4-FFF2-40B4-BE49-F238E27FC236}">
                    <a16:creationId xmlns:a16="http://schemas.microsoft.com/office/drawing/2014/main" id="{A3B1FE15-153C-4589-81D2-D26139733D8A}"/>
                  </a:ext>
                </a:extLst>
              </p:cNvPr>
              <p:cNvSpPr>
                <a:spLocks/>
              </p:cNvSpPr>
              <p:nvPr/>
            </p:nvSpPr>
            <p:spPr bwMode="auto">
              <a:xfrm>
                <a:off x="279400" y="1092199"/>
                <a:ext cx="6807200" cy="2133601"/>
              </a:xfrm>
              <a:prstGeom prst="roundRect">
                <a:avLst>
                  <a:gd name="adj" fmla="val 8931"/>
                </a:avLst>
              </a:prstGeom>
              <a:solidFill>
                <a:srgbClr val="FFFFFF"/>
              </a:solid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3600">
                  <a:latin typeface="Helvetica Neue Light" charset="0"/>
                  <a:ea typeface="Helvetica Neue Light" charset="0"/>
                  <a:cs typeface="Helvetica Neue Light" charset="0"/>
                  <a:sym typeface="Helvetica Neue Light" charset="0"/>
                </a:endParaRPr>
              </a:p>
            </p:txBody>
          </p:sp>
          <p:sp>
            <p:nvSpPr>
              <p:cNvPr id="158" name="AutoShape 35">
                <a:extLst>
                  <a:ext uri="{FF2B5EF4-FFF2-40B4-BE49-F238E27FC236}">
                    <a16:creationId xmlns:a16="http://schemas.microsoft.com/office/drawing/2014/main" id="{94ED2331-BB7E-478D-843B-C9A4C792A105}"/>
                  </a:ext>
                </a:extLst>
              </p:cNvPr>
              <p:cNvSpPr>
                <a:spLocks/>
              </p:cNvSpPr>
              <p:nvPr/>
            </p:nvSpPr>
            <p:spPr bwMode="auto">
              <a:xfrm>
                <a:off x="127000" y="965199"/>
                <a:ext cx="6807200" cy="2133601"/>
              </a:xfrm>
              <a:prstGeom prst="roundRect">
                <a:avLst>
                  <a:gd name="adj" fmla="val 8931"/>
                </a:avLst>
              </a:prstGeom>
              <a:solidFill>
                <a:srgbClr val="FFFFFF"/>
              </a:solid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3600">
                  <a:latin typeface="Helvetica Neue Light" charset="0"/>
                  <a:ea typeface="Helvetica Neue Light" charset="0"/>
                  <a:cs typeface="Helvetica Neue Light" charset="0"/>
                  <a:sym typeface="Helvetica Neue Light" charset="0"/>
                </a:endParaRPr>
              </a:p>
            </p:txBody>
          </p:sp>
          <p:sp>
            <p:nvSpPr>
              <p:cNvPr id="159" name="AutoShape 36">
                <a:extLst>
                  <a:ext uri="{FF2B5EF4-FFF2-40B4-BE49-F238E27FC236}">
                    <a16:creationId xmlns:a16="http://schemas.microsoft.com/office/drawing/2014/main" id="{9991300A-6B0F-4DE9-B9C3-525257CD296F}"/>
                  </a:ext>
                </a:extLst>
              </p:cNvPr>
              <p:cNvSpPr>
                <a:spLocks/>
              </p:cNvSpPr>
              <p:nvPr/>
            </p:nvSpPr>
            <p:spPr bwMode="auto">
              <a:xfrm>
                <a:off x="0" y="838199"/>
                <a:ext cx="6807200" cy="2133601"/>
              </a:xfrm>
              <a:prstGeom prst="roundRect">
                <a:avLst>
                  <a:gd name="adj" fmla="val 8931"/>
                </a:avLst>
              </a:prstGeom>
              <a:solidFill>
                <a:srgbClr val="FFFFFF"/>
              </a:solid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3600">
                  <a:latin typeface="Helvetica Neue Light" charset="0"/>
                  <a:ea typeface="Helvetica Neue Light" charset="0"/>
                  <a:cs typeface="Helvetica Neue Light" charset="0"/>
                  <a:sym typeface="Helvetica Neue Light" charset="0"/>
                </a:endParaRPr>
              </a:p>
            </p:txBody>
          </p:sp>
          <p:pic>
            <p:nvPicPr>
              <p:cNvPr id="160" name="Picture 37" descr="droppedImage.tiff">
                <a:extLst>
                  <a:ext uri="{FF2B5EF4-FFF2-40B4-BE49-F238E27FC236}">
                    <a16:creationId xmlns:a16="http://schemas.microsoft.com/office/drawing/2014/main" id="{517CD69B-E86E-4985-A98C-6806B906AC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30400" y="1041399"/>
                <a:ext cx="2509363" cy="1879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1" name="Rectangle 38">
                <a:extLst>
                  <a:ext uri="{FF2B5EF4-FFF2-40B4-BE49-F238E27FC236}">
                    <a16:creationId xmlns:a16="http://schemas.microsoft.com/office/drawing/2014/main" id="{BADACBBD-280C-4E99-BC2B-DD55BF08EF1C}"/>
                  </a:ext>
                </a:extLst>
              </p:cNvPr>
              <p:cNvSpPr>
                <a:spLocks/>
              </p:cNvSpPr>
              <p:nvPr/>
            </p:nvSpPr>
            <p:spPr bwMode="auto">
              <a:xfrm>
                <a:off x="5452351" y="2212519"/>
                <a:ext cx="1129464" cy="6957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b">
                <a:spAutoFit/>
              </a:bodyPr>
              <a:lstStyle/>
              <a:p>
                <a:r>
                  <a:rPr lang="en-US" altLang="en-US" dirty="0">
                    <a:latin typeface="Helvetica Neue Light" charset="0"/>
                    <a:ea typeface="Helvetica Neue Light" charset="0"/>
                    <a:cs typeface="Helvetica Neue Light" charset="0"/>
                    <a:sym typeface="Helvetica Neue Light" charset="0"/>
                  </a:rPr>
                  <a:t>µ times</a:t>
                </a:r>
              </a:p>
            </p:txBody>
          </p:sp>
          <p:sp>
            <p:nvSpPr>
              <p:cNvPr id="162" name="AutoShape 39">
                <a:extLst>
                  <a:ext uri="{FF2B5EF4-FFF2-40B4-BE49-F238E27FC236}">
                    <a16:creationId xmlns:a16="http://schemas.microsoft.com/office/drawing/2014/main" id="{C78F2C2C-D677-4C47-AEC9-9C6EE1C8FB15}"/>
                  </a:ext>
                </a:extLst>
              </p:cNvPr>
              <p:cNvSpPr>
                <a:spLocks/>
              </p:cNvSpPr>
              <p:nvPr/>
            </p:nvSpPr>
            <p:spPr bwMode="auto">
              <a:xfrm rot="16200000">
                <a:off x="5194300" y="-215900"/>
                <a:ext cx="838200" cy="1270000"/>
              </a:xfrm>
              <a:prstGeom prst="rightArrow">
                <a:avLst>
                  <a:gd name="adj1" fmla="val 61917"/>
                  <a:gd name="adj2" fmla="val 81912"/>
                </a:avLst>
              </a:prstGeom>
              <a:solidFill>
                <a:srgbClr val="CBCBCB"/>
              </a:solid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3600">
                  <a:latin typeface="Helvetica Neue Light" charset="0"/>
                  <a:ea typeface="Helvetica Neue Light" charset="0"/>
                  <a:cs typeface="Helvetica Neue Light" charset="0"/>
                  <a:sym typeface="Helvetica Neue Light" charset="0"/>
                </a:endParaRPr>
              </a:p>
            </p:txBody>
          </p:sp>
        </p:grpSp>
        <p:sp>
          <p:nvSpPr>
            <p:cNvPr id="155" name="Rectangle 40">
              <a:extLst>
                <a:ext uri="{FF2B5EF4-FFF2-40B4-BE49-F238E27FC236}">
                  <a16:creationId xmlns:a16="http://schemas.microsoft.com/office/drawing/2014/main" id="{9148D699-1A64-4BA8-834C-A86DF02C9EA7}"/>
                </a:ext>
              </a:extLst>
            </p:cNvPr>
            <p:cNvSpPr>
              <a:spLocks/>
            </p:cNvSpPr>
            <p:nvPr/>
          </p:nvSpPr>
          <p:spPr bwMode="auto">
            <a:xfrm>
              <a:off x="5171752" y="732234"/>
              <a:ext cx="870858" cy="639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b">
              <a:spAutoFit/>
            </a:bodyPr>
            <a:lstStyle/>
            <a:p>
              <a:r>
                <a:rPr lang="en-US" altLang="en-US" sz="1600" dirty="0">
                  <a:latin typeface="Helvetica Neue Light" charset="0"/>
                  <a:ea typeface="Helvetica Neue Light" charset="0"/>
                  <a:cs typeface="Helvetica Neue Light" charset="0"/>
                  <a:sym typeface="Helvetica Neue Light" charset="0"/>
                </a:rPr>
                <a:t>RDOs</a:t>
              </a:r>
            </a:p>
          </p:txBody>
        </p:sp>
        <p:pic>
          <p:nvPicPr>
            <p:cNvPr id="156" name="Picture 41" descr="Atlantis-Tracks.pdf">
              <a:extLst>
                <a:ext uri="{FF2B5EF4-FFF2-40B4-BE49-F238E27FC236}">
                  <a16:creationId xmlns:a16="http://schemas.microsoft.com/office/drawing/2014/main" id="{AD90F03D-9F04-4E24-B15F-9183A8B80BB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1267" y="1044823"/>
              <a:ext cx="1735606" cy="1714179"/>
            </a:xfrm>
            <a:prstGeom prst="rect">
              <a:avLst/>
            </a:prstGeom>
            <a:noFill/>
            <a:ln>
              <a:noFill/>
            </a:ln>
            <a:effectLst>
              <a:outerShdw blurRad="12700" dist="12700" dir="2700000" algn="ctr" rotWithShape="0">
                <a:srgbClr val="000000">
                  <a:alpha val="96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pic>
      </p:grpSp>
      <p:sp>
        <p:nvSpPr>
          <p:cNvPr id="165" name="Text Box 43">
            <a:extLst>
              <a:ext uri="{FF2B5EF4-FFF2-40B4-BE49-F238E27FC236}">
                <a16:creationId xmlns:a16="http://schemas.microsoft.com/office/drawing/2014/main" id="{DC9879E6-6AA7-4ADC-87B1-90B2828D66AF}"/>
              </a:ext>
            </a:extLst>
          </p:cNvPr>
          <p:cNvSpPr txBox="1">
            <a:spLocks/>
          </p:cNvSpPr>
          <p:nvPr/>
        </p:nvSpPr>
        <p:spPr bwMode="auto">
          <a:xfrm>
            <a:off x="1582738" y="811213"/>
            <a:ext cx="5926137"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p>
            <a:r>
              <a:rPr lang="en-US" altLang="en-US" b="1" dirty="0"/>
              <a:t>Simulation Group Responsibility</a:t>
            </a:r>
          </a:p>
        </p:txBody>
      </p:sp>
      <p:grpSp>
        <p:nvGrpSpPr>
          <p:cNvPr id="168" name="Group 167">
            <a:extLst>
              <a:ext uri="{FF2B5EF4-FFF2-40B4-BE49-F238E27FC236}">
                <a16:creationId xmlns:a16="http://schemas.microsoft.com/office/drawing/2014/main" id="{24E2F10A-C68B-4B9D-BECD-1002AF70E596}"/>
              </a:ext>
            </a:extLst>
          </p:cNvPr>
          <p:cNvGrpSpPr/>
          <p:nvPr/>
        </p:nvGrpSpPr>
        <p:grpSpPr>
          <a:xfrm>
            <a:off x="3150759" y="1419528"/>
            <a:ext cx="2108043" cy="3086531"/>
            <a:chOff x="3150759" y="1419528"/>
            <a:chExt cx="2108043" cy="3086531"/>
          </a:xfrm>
        </p:grpSpPr>
        <p:pic>
          <p:nvPicPr>
            <p:cNvPr id="139" name="Picture 16" descr="droppedImage.png">
              <a:extLst>
                <a:ext uri="{FF2B5EF4-FFF2-40B4-BE49-F238E27FC236}">
                  <a16:creationId xmlns:a16="http://schemas.microsoft.com/office/drawing/2014/main" id="{B5550813-E1FB-4B76-A8A8-42EA5D7A152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47864" y="1419528"/>
              <a:ext cx="1692085" cy="1466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8" name="AutoShape 5">
              <a:extLst>
                <a:ext uri="{FF2B5EF4-FFF2-40B4-BE49-F238E27FC236}">
                  <a16:creationId xmlns:a16="http://schemas.microsoft.com/office/drawing/2014/main" id="{A1D50B77-782F-46AA-8C52-74410A5D2FC0}"/>
                </a:ext>
              </a:extLst>
            </p:cNvPr>
            <p:cNvSpPr>
              <a:spLocks/>
            </p:cNvSpPr>
            <p:nvPr/>
          </p:nvSpPr>
          <p:spPr bwMode="auto">
            <a:xfrm rot="18900000">
              <a:off x="3807251" y="3190324"/>
              <a:ext cx="754171" cy="800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0" y="0"/>
                  </a:lnTo>
                  <a:close/>
                </a:path>
              </a:pathLst>
            </a:custGeom>
            <a:solidFill>
              <a:srgbClr val="FECB3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3600">
                <a:latin typeface="Helvetica Neue Light" charset="0"/>
                <a:ea typeface="Helvetica Neue Light" charset="0"/>
                <a:cs typeface="Helvetica Neue Light" charset="0"/>
                <a:sym typeface="Helvetica Neue Light" charset="0"/>
              </a:endParaRPr>
            </a:p>
          </p:txBody>
        </p:sp>
        <p:sp>
          <p:nvSpPr>
            <p:cNvPr id="132" name="AutoShape 9">
              <a:extLst>
                <a:ext uri="{FF2B5EF4-FFF2-40B4-BE49-F238E27FC236}">
                  <a16:creationId xmlns:a16="http://schemas.microsoft.com/office/drawing/2014/main" id="{65B2BCA2-B723-48BA-837A-B02ECB19BC12}"/>
                </a:ext>
              </a:extLst>
            </p:cNvPr>
            <p:cNvSpPr>
              <a:spLocks/>
            </p:cNvSpPr>
            <p:nvPr/>
          </p:nvSpPr>
          <p:spPr bwMode="auto">
            <a:xfrm>
              <a:off x="3150759" y="2838953"/>
              <a:ext cx="2108043" cy="930785"/>
            </a:xfrm>
            <a:prstGeom prst="rightArrow">
              <a:avLst>
                <a:gd name="adj1" fmla="val 71398"/>
                <a:gd name="adj2" fmla="val 27582"/>
              </a:avLst>
            </a:prstGeom>
            <a:solidFill>
              <a:srgbClr val="FECB3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3600">
                <a:latin typeface="Helvetica Neue Light" charset="0"/>
                <a:ea typeface="Helvetica Neue Light" charset="0"/>
                <a:cs typeface="Helvetica Neue Light" charset="0"/>
                <a:sym typeface="Helvetica Neue Light" charset="0"/>
              </a:endParaRPr>
            </a:p>
          </p:txBody>
        </p:sp>
        <p:sp>
          <p:nvSpPr>
            <p:cNvPr id="140" name="Rectangle 17">
              <a:extLst>
                <a:ext uri="{FF2B5EF4-FFF2-40B4-BE49-F238E27FC236}">
                  <a16:creationId xmlns:a16="http://schemas.microsoft.com/office/drawing/2014/main" id="{003A5595-970D-4F82-AD5E-9DAFA445746C}"/>
                </a:ext>
              </a:extLst>
            </p:cNvPr>
            <p:cNvSpPr>
              <a:spLocks/>
            </p:cNvSpPr>
            <p:nvPr/>
          </p:nvSpPr>
          <p:spPr bwMode="auto">
            <a:xfrm>
              <a:off x="3527845" y="3065610"/>
              <a:ext cx="1305033" cy="379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b">
              <a:spAutoFit/>
            </a:bodyPr>
            <a:lstStyle/>
            <a:p>
              <a:r>
                <a:rPr lang="en-US" altLang="en-US" b="1" dirty="0"/>
                <a:t>Digitization</a:t>
              </a:r>
            </a:p>
          </p:txBody>
        </p:sp>
        <p:sp>
          <p:nvSpPr>
            <p:cNvPr id="149" name="Rectangle 26">
              <a:extLst>
                <a:ext uri="{FF2B5EF4-FFF2-40B4-BE49-F238E27FC236}">
                  <a16:creationId xmlns:a16="http://schemas.microsoft.com/office/drawing/2014/main" id="{F4222E36-619C-470D-A797-9FFFA47DD371}"/>
                </a:ext>
              </a:extLst>
            </p:cNvPr>
            <p:cNvSpPr>
              <a:spLocks/>
            </p:cNvSpPr>
            <p:nvPr/>
          </p:nvSpPr>
          <p:spPr bwMode="auto">
            <a:xfrm>
              <a:off x="3870856" y="4126468"/>
              <a:ext cx="809825" cy="379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b">
              <a:spAutoFit/>
            </a:bodyPr>
            <a:lstStyle/>
            <a:p>
              <a:r>
                <a:rPr lang="en-US" altLang="en-US" dirty="0"/>
                <a:t>DIGITS</a:t>
              </a:r>
            </a:p>
          </p:txBody>
        </p:sp>
      </p:grpSp>
      <p:grpSp>
        <p:nvGrpSpPr>
          <p:cNvPr id="167" name="Group 166">
            <a:extLst>
              <a:ext uri="{FF2B5EF4-FFF2-40B4-BE49-F238E27FC236}">
                <a16:creationId xmlns:a16="http://schemas.microsoft.com/office/drawing/2014/main" id="{A983E140-A16B-4C7B-94A6-9776876D9C8E}"/>
              </a:ext>
            </a:extLst>
          </p:cNvPr>
          <p:cNvGrpSpPr/>
          <p:nvPr/>
        </p:nvGrpSpPr>
        <p:grpSpPr>
          <a:xfrm>
            <a:off x="1434505" y="1425190"/>
            <a:ext cx="1934328" cy="3108792"/>
            <a:chOff x="1434505" y="1425190"/>
            <a:chExt cx="1934328" cy="3108792"/>
          </a:xfrm>
        </p:grpSpPr>
        <p:pic>
          <p:nvPicPr>
            <p:cNvPr id="137" name="Picture 14" descr="droppedImage.png">
              <a:extLst>
                <a:ext uri="{FF2B5EF4-FFF2-40B4-BE49-F238E27FC236}">
                  <a16:creationId xmlns:a16="http://schemas.microsoft.com/office/drawing/2014/main" id="{83FEAD21-5D37-424A-AC29-4E15483580F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34505" y="1425190"/>
              <a:ext cx="1905556" cy="142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9" name="AutoShape 6">
              <a:extLst>
                <a:ext uri="{FF2B5EF4-FFF2-40B4-BE49-F238E27FC236}">
                  <a16:creationId xmlns:a16="http://schemas.microsoft.com/office/drawing/2014/main" id="{6A647D77-3F8A-4A0E-9B33-EF85DDE003FA}"/>
                </a:ext>
              </a:extLst>
            </p:cNvPr>
            <p:cNvSpPr>
              <a:spLocks/>
            </p:cNvSpPr>
            <p:nvPr/>
          </p:nvSpPr>
          <p:spPr bwMode="auto">
            <a:xfrm rot="18900000">
              <a:off x="2171701" y="3190324"/>
              <a:ext cx="754171" cy="800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0" y="0"/>
                  </a:lnTo>
                  <a:close/>
                </a:path>
              </a:pathLst>
            </a:custGeom>
            <a:solidFill>
              <a:srgbClr val="96D35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3600">
                <a:latin typeface="Helvetica Neue Light" charset="0"/>
                <a:ea typeface="Helvetica Neue Light" charset="0"/>
                <a:cs typeface="Helvetica Neue Light" charset="0"/>
                <a:sym typeface="Helvetica Neue Light" charset="0"/>
              </a:endParaRPr>
            </a:p>
          </p:txBody>
        </p:sp>
        <p:sp>
          <p:nvSpPr>
            <p:cNvPr id="133" name="AutoShape 10">
              <a:extLst>
                <a:ext uri="{FF2B5EF4-FFF2-40B4-BE49-F238E27FC236}">
                  <a16:creationId xmlns:a16="http://schemas.microsoft.com/office/drawing/2014/main" id="{E98B364F-CA22-4F77-84F0-DE4F2FEC6042}"/>
                </a:ext>
              </a:extLst>
            </p:cNvPr>
            <p:cNvSpPr>
              <a:spLocks/>
            </p:cNvSpPr>
            <p:nvPr/>
          </p:nvSpPr>
          <p:spPr bwMode="auto">
            <a:xfrm>
              <a:off x="1696937" y="2838953"/>
              <a:ext cx="1671896" cy="930785"/>
            </a:xfrm>
            <a:prstGeom prst="rightArrow">
              <a:avLst>
                <a:gd name="adj1" fmla="val 71398"/>
                <a:gd name="adj2" fmla="val 27574"/>
              </a:avLst>
            </a:prstGeom>
            <a:solidFill>
              <a:srgbClr val="96D35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3600">
                <a:latin typeface="Helvetica Neue Light" charset="0"/>
                <a:ea typeface="Helvetica Neue Light" charset="0"/>
                <a:cs typeface="Helvetica Neue Light" charset="0"/>
                <a:sym typeface="Helvetica Neue Light" charset="0"/>
              </a:endParaRPr>
            </a:p>
          </p:txBody>
        </p:sp>
        <p:sp>
          <p:nvSpPr>
            <p:cNvPr id="138" name="Rectangle 15">
              <a:extLst>
                <a:ext uri="{FF2B5EF4-FFF2-40B4-BE49-F238E27FC236}">
                  <a16:creationId xmlns:a16="http://schemas.microsoft.com/office/drawing/2014/main" id="{CA17F2AE-8CB8-446E-BA63-066F2E075F02}"/>
                </a:ext>
              </a:extLst>
            </p:cNvPr>
            <p:cNvSpPr>
              <a:spLocks/>
            </p:cNvSpPr>
            <p:nvPr/>
          </p:nvSpPr>
          <p:spPr bwMode="auto">
            <a:xfrm>
              <a:off x="1920689" y="2924711"/>
              <a:ext cx="1230070" cy="656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b">
              <a:spAutoFit/>
            </a:bodyPr>
            <a:lstStyle/>
            <a:p>
              <a:pPr algn="l"/>
              <a:r>
                <a:rPr lang="en-US" altLang="en-US" b="1" dirty="0"/>
                <a:t>Detector</a:t>
              </a:r>
            </a:p>
            <a:p>
              <a:pPr algn="l"/>
              <a:r>
                <a:rPr lang="en-US" altLang="en-US" b="1" dirty="0"/>
                <a:t>Simulation</a:t>
              </a:r>
            </a:p>
          </p:txBody>
        </p:sp>
        <p:sp>
          <p:nvSpPr>
            <p:cNvPr id="148" name="Rectangle 25">
              <a:extLst>
                <a:ext uri="{FF2B5EF4-FFF2-40B4-BE49-F238E27FC236}">
                  <a16:creationId xmlns:a16="http://schemas.microsoft.com/office/drawing/2014/main" id="{EB156D7B-2042-4E31-9403-62DF96E64812}"/>
                </a:ext>
              </a:extLst>
            </p:cNvPr>
            <p:cNvSpPr>
              <a:spLocks/>
            </p:cNvSpPr>
            <p:nvPr/>
          </p:nvSpPr>
          <p:spPr bwMode="auto">
            <a:xfrm>
              <a:off x="2258021" y="4154391"/>
              <a:ext cx="581529" cy="379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b">
              <a:spAutoFit/>
            </a:bodyPr>
            <a:lstStyle/>
            <a:p>
              <a:r>
                <a:rPr lang="en-US" altLang="en-US" dirty="0"/>
                <a:t>HITS</a:t>
              </a:r>
            </a:p>
          </p:txBody>
        </p:sp>
      </p:grpSp>
      <p:grpSp>
        <p:nvGrpSpPr>
          <p:cNvPr id="166" name="Group 165">
            <a:extLst>
              <a:ext uri="{FF2B5EF4-FFF2-40B4-BE49-F238E27FC236}">
                <a16:creationId xmlns:a16="http://schemas.microsoft.com/office/drawing/2014/main" id="{673BCE2F-81BD-49AE-8971-465AE0FF36BE}"/>
              </a:ext>
            </a:extLst>
          </p:cNvPr>
          <p:cNvGrpSpPr/>
          <p:nvPr/>
        </p:nvGrpSpPr>
        <p:grpSpPr>
          <a:xfrm>
            <a:off x="243114" y="1440322"/>
            <a:ext cx="1671896" cy="3093660"/>
            <a:chOff x="243114" y="1440322"/>
            <a:chExt cx="1671896" cy="3093660"/>
          </a:xfrm>
        </p:grpSpPr>
        <p:pic>
          <p:nvPicPr>
            <p:cNvPr id="135" name="Picture 12" descr="Atlantis-Tracks.pdf">
              <a:extLst>
                <a:ext uri="{FF2B5EF4-FFF2-40B4-BE49-F238E27FC236}">
                  <a16:creationId xmlns:a16="http://schemas.microsoft.com/office/drawing/2014/main" id="{81322D49-FDD8-4FEF-8F17-BAD42BC25E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254" y="1440322"/>
              <a:ext cx="1318210" cy="1301326"/>
            </a:xfrm>
            <a:prstGeom prst="rect">
              <a:avLst/>
            </a:prstGeom>
            <a:noFill/>
            <a:ln>
              <a:noFill/>
            </a:ln>
            <a:effectLst>
              <a:outerShdw blurRad="12700" dist="12700" dir="2700000" algn="ctr" rotWithShape="0">
                <a:srgbClr val="000000">
                  <a:alpha val="96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pic>
        <p:sp>
          <p:nvSpPr>
            <p:cNvPr id="130" name="AutoShape 7">
              <a:extLst>
                <a:ext uri="{FF2B5EF4-FFF2-40B4-BE49-F238E27FC236}">
                  <a16:creationId xmlns:a16="http://schemas.microsoft.com/office/drawing/2014/main" id="{779D776E-C1BE-4C40-AF6A-EFDA630E0E15}"/>
                </a:ext>
              </a:extLst>
            </p:cNvPr>
            <p:cNvSpPr>
              <a:spLocks/>
            </p:cNvSpPr>
            <p:nvPr/>
          </p:nvSpPr>
          <p:spPr bwMode="auto">
            <a:xfrm rot="18900000">
              <a:off x="627014" y="3190324"/>
              <a:ext cx="754171" cy="800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0" y="0"/>
                  </a:lnTo>
                  <a:close/>
                </a:path>
              </a:pathLst>
            </a:custGeom>
            <a:solidFill>
              <a:srgbClr val="669C3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3600">
                <a:solidFill>
                  <a:srgbClr val="669C35"/>
                </a:solidFill>
                <a:latin typeface="Helvetica Neue Light" charset="0"/>
                <a:ea typeface="Helvetica Neue Light" charset="0"/>
                <a:cs typeface="Helvetica Neue Light" charset="0"/>
                <a:sym typeface="Helvetica Neue Light" charset="0"/>
              </a:endParaRPr>
            </a:p>
          </p:txBody>
        </p:sp>
        <p:sp>
          <p:nvSpPr>
            <p:cNvPr id="134" name="AutoShape 11">
              <a:extLst>
                <a:ext uri="{FF2B5EF4-FFF2-40B4-BE49-F238E27FC236}">
                  <a16:creationId xmlns:a16="http://schemas.microsoft.com/office/drawing/2014/main" id="{C28C4A7D-8616-438B-A86F-C2E45DEEEF84}"/>
                </a:ext>
              </a:extLst>
            </p:cNvPr>
            <p:cNvSpPr>
              <a:spLocks/>
            </p:cNvSpPr>
            <p:nvPr/>
          </p:nvSpPr>
          <p:spPr bwMode="auto">
            <a:xfrm>
              <a:off x="243114" y="2838953"/>
              <a:ext cx="1671896" cy="930785"/>
            </a:xfrm>
            <a:prstGeom prst="rightArrow">
              <a:avLst>
                <a:gd name="adj1" fmla="val 71398"/>
                <a:gd name="adj2" fmla="val 27574"/>
              </a:avLst>
            </a:prstGeom>
            <a:solidFill>
              <a:srgbClr val="669C3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3600">
                <a:latin typeface="Helvetica Neue Light" charset="0"/>
                <a:ea typeface="Helvetica Neue Light" charset="0"/>
                <a:cs typeface="Helvetica Neue Light" charset="0"/>
                <a:sym typeface="Helvetica Neue Light" charset="0"/>
              </a:endParaRPr>
            </a:p>
          </p:txBody>
        </p:sp>
        <p:sp>
          <p:nvSpPr>
            <p:cNvPr id="136" name="Rectangle 13">
              <a:extLst>
                <a:ext uri="{FF2B5EF4-FFF2-40B4-BE49-F238E27FC236}">
                  <a16:creationId xmlns:a16="http://schemas.microsoft.com/office/drawing/2014/main" id="{B629AF6A-A63F-40AB-8443-ADDA56689390}"/>
                </a:ext>
              </a:extLst>
            </p:cNvPr>
            <p:cNvSpPr>
              <a:spLocks/>
            </p:cNvSpPr>
            <p:nvPr/>
          </p:nvSpPr>
          <p:spPr bwMode="auto">
            <a:xfrm>
              <a:off x="257879" y="2930481"/>
              <a:ext cx="1280046" cy="656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b">
              <a:spAutoFit/>
            </a:bodyPr>
            <a:lstStyle/>
            <a:p>
              <a:pPr algn="l"/>
              <a:r>
                <a:rPr lang="en-US" altLang="en-US" b="1" dirty="0"/>
                <a:t>Event</a:t>
              </a:r>
            </a:p>
            <a:p>
              <a:pPr algn="l"/>
              <a:r>
                <a:rPr lang="en-US" altLang="en-US" b="1" dirty="0"/>
                <a:t>Generation</a:t>
              </a:r>
            </a:p>
          </p:txBody>
        </p:sp>
        <p:sp>
          <p:nvSpPr>
            <p:cNvPr id="147" name="Rectangle 24">
              <a:extLst>
                <a:ext uri="{FF2B5EF4-FFF2-40B4-BE49-F238E27FC236}">
                  <a16:creationId xmlns:a16="http://schemas.microsoft.com/office/drawing/2014/main" id="{DBEDAC3A-8341-434B-8855-B4D2DE3BD99C}"/>
                </a:ext>
              </a:extLst>
            </p:cNvPr>
            <p:cNvSpPr>
              <a:spLocks/>
            </p:cNvSpPr>
            <p:nvPr/>
          </p:nvSpPr>
          <p:spPr bwMode="auto">
            <a:xfrm>
              <a:off x="589533" y="4154391"/>
              <a:ext cx="833676" cy="379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b">
              <a:spAutoFit/>
            </a:bodyPr>
            <a:lstStyle/>
            <a:p>
              <a:r>
                <a:rPr lang="en-US" altLang="en-US" dirty="0"/>
                <a:t>EVGEN</a:t>
              </a:r>
            </a:p>
          </p:txBody>
        </p:sp>
      </p:grpSp>
      <p:sp>
        <p:nvSpPr>
          <p:cNvPr id="164" name="Rectangle 42">
            <a:extLst>
              <a:ext uri="{FF2B5EF4-FFF2-40B4-BE49-F238E27FC236}">
                <a16:creationId xmlns:a16="http://schemas.microsoft.com/office/drawing/2014/main" id="{25ABE9D9-BA85-49B0-A9B2-92CD634D0F4A}"/>
              </a:ext>
            </a:extLst>
          </p:cNvPr>
          <p:cNvSpPr>
            <a:spLocks/>
          </p:cNvSpPr>
          <p:nvPr/>
        </p:nvSpPr>
        <p:spPr bwMode="auto">
          <a:xfrm>
            <a:off x="1475656" y="1231598"/>
            <a:ext cx="3683025" cy="3249386"/>
          </a:xfrm>
          <a:prstGeom prst="rect">
            <a:avLst/>
          </a:prstGeom>
          <a:noFill/>
          <a:ln w="50800" cap="flat" cmpd="sng">
            <a:solidFill>
              <a:srgbClr val="C82506"/>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3600">
              <a:latin typeface="Helvetica Neue Light" charset="0"/>
              <a:ea typeface="Helvetica Neue Light" charset="0"/>
              <a:cs typeface="Helvetica Neue Light" charset="0"/>
              <a:sym typeface="Helvetica Neue Light" charset="0"/>
            </a:endParaRPr>
          </a:p>
        </p:txBody>
      </p:sp>
    </p:spTree>
    <p:extLst>
      <p:ext uri="{BB962C8B-B14F-4D97-AF65-F5344CB8AC3E}">
        <p14:creationId xmlns:p14="http://schemas.microsoft.com/office/powerpoint/2010/main" val="8721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499"/>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E0A8-270F-415C-A869-7BC635D896B5}"/>
              </a:ext>
            </a:extLst>
          </p:cNvPr>
          <p:cNvSpPr>
            <a:spLocks noGrp="1"/>
          </p:cNvSpPr>
          <p:nvPr>
            <p:ph type="title"/>
          </p:nvPr>
        </p:nvSpPr>
        <p:spPr/>
        <p:txBody>
          <a:bodyPr>
            <a:normAutofit fontScale="90000"/>
          </a:bodyPr>
          <a:lstStyle/>
          <a:p>
            <a:r>
              <a:rPr lang="en-GB" dirty="0"/>
              <a:t>DNN for fast simulation</a:t>
            </a:r>
          </a:p>
        </p:txBody>
      </p:sp>
      <p:sp>
        <p:nvSpPr>
          <p:cNvPr id="3" name="Content Placeholder 2">
            <a:extLst>
              <a:ext uri="{FF2B5EF4-FFF2-40B4-BE49-F238E27FC236}">
                <a16:creationId xmlns:a16="http://schemas.microsoft.com/office/drawing/2014/main" id="{0DF1AD36-434E-4ECC-A71E-B85EC0FF701E}"/>
              </a:ext>
            </a:extLst>
          </p:cNvPr>
          <p:cNvSpPr>
            <a:spLocks noGrp="1"/>
          </p:cNvSpPr>
          <p:nvPr>
            <p:ph idx="1"/>
          </p:nvPr>
        </p:nvSpPr>
        <p:spPr/>
        <p:txBody>
          <a:bodyPr>
            <a:normAutofit fontScale="92500" lnSpcReduction="20000"/>
          </a:bodyPr>
          <a:lstStyle/>
          <a:p>
            <a:r>
              <a:rPr lang="en-GB" dirty="0"/>
              <a:t>While the new FCS was in development, a new technology emerged in the ML community: generative models</a:t>
            </a:r>
          </a:p>
          <a:p>
            <a:pPr lvl="1"/>
            <a:r>
              <a:rPr lang="en-GB" dirty="0"/>
              <a:t>First used to create realistic, but fake, faces</a:t>
            </a:r>
          </a:p>
          <a:p>
            <a:r>
              <a:rPr lang="en-GB" dirty="0"/>
              <a:t>Is should be possible to apply these tools for generating the special type of images that are the shower produced in the calorimeters </a:t>
            </a:r>
          </a:p>
          <a:p>
            <a:r>
              <a:rPr lang="en-GB" dirty="0"/>
              <a:t>In ATLAS we have 3 approaches under development, testing different approaches and tools</a:t>
            </a:r>
          </a:p>
          <a:p>
            <a:pPr lvl="1"/>
            <a:r>
              <a:rPr lang="en-GB" dirty="0"/>
              <a:t>All information available </a:t>
            </a:r>
            <a:r>
              <a:rPr lang="en-GB" dirty="0">
                <a:hlinkClick r:id="rId2"/>
              </a:rPr>
              <a:t>here</a:t>
            </a:r>
            <a:endParaRPr lang="en-GB" dirty="0"/>
          </a:p>
          <a:p>
            <a:r>
              <a:rPr lang="en-GB" dirty="0"/>
              <a:t>The main advantage over FCS would be the possibility to learn (and reproduce) local correlations within and between layers</a:t>
            </a:r>
          </a:p>
        </p:txBody>
      </p:sp>
      <p:sp>
        <p:nvSpPr>
          <p:cNvPr id="4" name="Date Placeholder 3">
            <a:extLst>
              <a:ext uri="{FF2B5EF4-FFF2-40B4-BE49-F238E27FC236}">
                <a16:creationId xmlns:a16="http://schemas.microsoft.com/office/drawing/2014/main" id="{8D8B5E99-B498-4183-9231-C5AE8746DE30}"/>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2225818A-9657-4125-8D2E-5EA851EFF758}"/>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F5260BB4-1E1A-4334-8C2D-1023A20E7307}"/>
              </a:ext>
            </a:extLst>
          </p:cNvPr>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339790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90A7-F1EA-4FE5-BC9E-BA49E072B0F4}"/>
              </a:ext>
            </a:extLst>
          </p:cNvPr>
          <p:cNvSpPr>
            <a:spLocks noGrp="1"/>
          </p:cNvSpPr>
          <p:nvPr>
            <p:ph type="title"/>
          </p:nvPr>
        </p:nvSpPr>
        <p:spPr/>
        <p:txBody>
          <a:bodyPr>
            <a:normAutofit fontScale="90000"/>
          </a:bodyPr>
          <a:lstStyle/>
          <a:p>
            <a:r>
              <a:rPr lang="en-GB" dirty="0"/>
              <a:t>GAN</a:t>
            </a:r>
          </a:p>
        </p:txBody>
      </p:sp>
      <p:sp>
        <p:nvSpPr>
          <p:cNvPr id="4" name="Date Placeholder 3">
            <a:extLst>
              <a:ext uri="{FF2B5EF4-FFF2-40B4-BE49-F238E27FC236}">
                <a16:creationId xmlns:a16="http://schemas.microsoft.com/office/drawing/2014/main" id="{5C710EFE-6BA5-4766-8B32-B1150750669B}"/>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EAACEF82-C4DE-480B-A7B5-A14C2AE1A1A4}"/>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7A756FD0-990E-4B26-8907-299FED889779}"/>
              </a:ext>
            </a:extLst>
          </p:cNvPr>
          <p:cNvSpPr>
            <a:spLocks noGrp="1"/>
          </p:cNvSpPr>
          <p:nvPr>
            <p:ph type="sldNum" sz="quarter" idx="12"/>
          </p:nvPr>
        </p:nvSpPr>
        <p:spPr/>
        <p:txBody>
          <a:bodyPr/>
          <a:lstStyle/>
          <a:p>
            <a:fld id="{B6F15528-21DE-4FAA-801E-634DDDAF4B2B}" type="slidenum">
              <a:rPr lang="en-US" smtClean="0"/>
              <a:pPr/>
              <a:t>21</a:t>
            </a:fld>
            <a:endParaRPr lang="en-US" dirty="0"/>
          </a:p>
        </p:txBody>
      </p:sp>
      <p:pic>
        <p:nvPicPr>
          <p:cNvPr id="7" name="Picture 6" descr="A picture containing screenshot&#10;&#10;Description automatically generated">
            <a:extLst>
              <a:ext uri="{FF2B5EF4-FFF2-40B4-BE49-F238E27FC236}">
                <a16:creationId xmlns:a16="http://schemas.microsoft.com/office/drawing/2014/main" id="{5942D3EE-5CC6-44AF-80E2-7E28254C0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800" y="1124744"/>
            <a:ext cx="8244408" cy="3679221"/>
          </a:xfrm>
          <a:prstGeom prst="rect">
            <a:avLst/>
          </a:prstGeom>
        </p:spPr>
      </p:pic>
      <p:sp>
        <p:nvSpPr>
          <p:cNvPr id="8" name="TextBox 7">
            <a:extLst>
              <a:ext uri="{FF2B5EF4-FFF2-40B4-BE49-F238E27FC236}">
                <a16:creationId xmlns:a16="http://schemas.microsoft.com/office/drawing/2014/main" id="{1F82422B-FA35-4FC6-90D0-B65F433EA93C}"/>
              </a:ext>
            </a:extLst>
          </p:cNvPr>
          <p:cNvSpPr txBox="1"/>
          <p:nvPr/>
        </p:nvSpPr>
        <p:spPr>
          <a:xfrm>
            <a:off x="31981" y="4803965"/>
            <a:ext cx="8744272" cy="1323439"/>
          </a:xfrm>
          <a:prstGeom prst="rect">
            <a:avLst/>
          </a:prstGeom>
          <a:noFill/>
        </p:spPr>
        <p:txBody>
          <a:bodyPr wrap="square" rtlCol="0">
            <a:spAutoFit/>
          </a:bodyPr>
          <a:lstStyle/>
          <a:p>
            <a:pPr algn="l"/>
            <a:r>
              <a:rPr lang="en-GB" sz="2000" dirty="0">
                <a:latin typeface="Times New Roman" panose="02020603050405020304" pitchFamily="18" charset="0"/>
                <a:cs typeface="Times New Roman" panose="02020603050405020304" pitchFamily="18" charset="0"/>
              </a:rPr>
              <a:t>Combine two deep networks competing in </a:t>
            </a:r>
            <a:r>
              <a:rPr lang="en-GB" sz="2000" i="1" dirty="0">
                <a:latin typeface="Times New Roman" panose="02020603050405020304" pitchFamily="18" charset="0"/>
                <a:cs typeface="Times New Roman" panose="02020603050405020304" pitchFamily="18" charset="0"/>
              </a:rPr>
              <a:t>generate </a:t>
            </a:r>
            <a:r>
              <a:rPr lang="en-GB" sz="2000" dirty="0">
                <a:latin typeface="Times New Roman" panose="02020603050405020304" pitchFamily="18" charset="0"/>
                <a:cs typeface="Times New Roman" panose="02020603050405020304" pitchFamily="18" charset="0"/>
              </a:rPr>
              <a:t>images and trying to </a:t>
            </a:r>
            <a:r>
              <a:rPr lang="en-GB" sz="2000" i="1" dirty="0">
                <a:latin typeface="Times New Roman" panose="02020603050405020304" pitchFamily="18" charset="0"/>
                <a:cs typeface="Times New Roman" panose="02020603050405020304" pitchFamily="18" charset="0"/>
              </a:rPr>
              <a:t>discriminate </a:t>
            </a:r>
            <a:r>
              <a:rPr lang="en-GB" sz="2000" dirty="0">
                <a:latin typeface="Times New Roman" panose="02020603050405020304" pitchFamily="18" charset="0"/>
                <a:cs typeface="Times New Roman" panose="02020603050405020304" pitchFamily="18" charset="0"/>
              </a:rPr>
              <a:t>the generated image as fake. </a:t>
            </a:r>
          </a:p>
          <a:p>
            <a:pPr algn="l"/>
            <a:r>
              <a:rPr lang="en-GB" sz="2000" dirty="0">
                <a:latin typeface="Times New Roman" panose="02020603050405020304" pitchFamily="18" charset="0"/>
                <a:cs typeface="Times New Roman" panose="02020603050405020304" pitchFamily="18" charset="0"/>
              </a:rPr>
              <a:t>By competing over many iterations, the Generator learns to produce realistic images based on the training Geant4 dataset.</a:t>
            </a:r>
          </a:p>
        </p:txBody>
      </p:sp>
    </p:spTree>
    <p:extLst>
      <p:ext uri="{BB962C8B-B14F-4D97-AF65-F5344CB8AC3E}">
        <p14:creationId xmlns:p14="http://schemas.microsoft.com/office/powerpoint/2010/main" val="4140335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BCFB9-6CB0-4CBD-93A3-86A7EAD6F4C3}"/>
              </a:ext>
            </a:extLst>
          </p:cNvPr>
          <p:cNvSpPr>
            <a:spLocks noGrp="1"/>
          </p:cNvSpPr>
          <p:nvPr>
            <p:ph type="title"/>
          </p:nvPr>
        </p:nvSpPr>
        <p:spPr/>
        <p:txBody>
          <a:bodyPr>
            <a:normAutofit fontScale="90000"/>
          </a:bodyPr>
          <a:lstStyle/>
          <a:p>
            <a:r>
              <a:rPr lang="en-GB" dirty="0"/>
              <a:t>VAE</a:t>
            </a:r>
          </a:p>
        </p:txBody>
      </p:sp>
      <p:sp>
        <p:nvSpPr>
          <p:cNvPr id="4" name="Date Placeholder 3">
            <a:extLst>
              <a:ext uri="{FF2B5EF4-FFF2-40B4-BE49-F238E27FC236}">
                <a16:creationId xmlns:a16="http://schemas.microsoft.com/office/drawing/2014/main" id="{82D82FCA-B42B-4DB5-BFF7-5EFA2450C67D}"/>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83F69BCB-F7C4-41BF-B377-C20B60BDCCBF}"/>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AF0CD4FE-5B02-4305-8D6A-E239D6835A06}"/>
              </a:ext>
            </a:extLst>
          </p:cNvPr>
          <p:cNvSpPr>
            <a:spLocks noGrp="1"/>
          </p:cNvSpPr>
          <p:nvPr>
            <p:ph type="sldNum" sz="quarter" idx="12"/>
          </p:nvPr>
        </p:nvSpPr>
        <p:spPr/>
        <p:txBody>
          <a:bodyPr/>
          <a:lstStyle/>
          <a:p>
            <a:fld id="{B6F15528-21DE-4FAA-801E-634DDDAF4B2B}" type="slidenum">
              <a:rPr lang="en-US" smtClean="0"/>
              <a:pPr/>
              <a:t>22</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CFED5D4E-EFB1-413C-BCD9-9579229CB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 y="1196752"/>
            <a:ext cx="9144000" cy="3297836"/>
          </a:xfrm>
          <a:prstGeom prst="rect">
            <a:avLst/>
          </a:prstGeom>
        </p:spPr>
      </p:pic>
      <p:sp>
        <p:nvSpPr>
          <p:cNvPr id="8" name="TextBox 7">
            <a:extLst>
              <a:ext uri="{FF2B5EF4-FFF2-40B4-BE49-F238E27FC236}">
                <a16:creationId xmlns:a16="http://schemas.microsoft.com/office/drawing/2014/main" id="{5A2B71AC-68FB-41B9-8E5D-0D12A24D9BC9}"/>
              </a:ext>
            </a:extLst>
          </p:cNvPr>
          <p:cNvSpPr txBox="1"/>
          <p:nvPr/>
        </p:nvSpPr>
        <p:spPr>
          <a:xfrm>
            <a:off x="31980" y="4803965"/>
            <a:ext cx="9106610" cy="1569660"/>
          </a:xfrm>
          <a:prstGeom prst="rect">
            <a:avLst/>
          </a:prstGeom>
          <a:noFill/>
        </p:spPr>
        <p:txBody>
          <a:bodyPr wrap="square" rtlCol="0">
            <a:spAutoFit/>
          </a:bodyPr>
          <a:lstStyle/>
          <a:p>
            <a:pPr algn="l"/>
            <a:r>
              <a:rPr lang="en-GB" sz="2400" dirty="0">
                <a:latin typeface="Times New Roman" panose="02020603050405020304" pitchFamily="18" charset="0"/>
                <a:cs typeface="Times New Roman" panose="02020603050405020304" pitchFamily="18" charset="0"/>
              </a:rPr>
              <a:t>The encoder learns the main features from the training dataset and compress them into a low dimensionality latent space.</a:t>
            </a:r>
          </a:p>
          <a:p>
            <a:r>
              <a:rPr lang="en-GB" sz="2400" dirty="0">
                <a:latin typeface="Times New Roman" panose="02020603050405020304" pitchFamily="18" charset="0"/>
                <a:cs typeface="Times New Roman" panose="02020603050405020304" pitchFamily="18" charset="0"/>
              </a:rPr>
              <a:t>The decoder learns to reproduce the original distribution from the latent space and, once trained, can be used in isolation to produce the showers.</a:t>
            </a:r>
          </a:p>
        </p:txBody>
      </p:sp>
    </p:spTree>
    <p:extLst>
      <p:ext uri="{BB962C8B-B14F-4D97-AF65-F5344CB8AC3E}">
        <p14:creationId xmlns:p14="http://schemas.microsoft.com/office/powerpoint/2010/main" val="1079662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256A7-A42F-4628-9C7C-0FFC4EE1F451}"/>
              </a:ext>
            </a:extLst>
          </p:cNvPr>
          <p:cNvSpPr>
            <a:spLocks noGrp="1"/>
          </p:cNvSpPr>
          <p:nvPr>
            <p:ph type="title"/>
          </p:nvPr>
        </p:nvSpPr>
        <p:spPr/>
        <p:txBody>
          <a:bodyPr>
            <a:normAutofit fontScale="90000"/>
          </a:bodyPr>
          <a:lstStyle/>
          <a:p>
            <a:r>
              <a:rPr lang="en-GB" dirty="0" err="1"/>
              <a:t>Voxelisation</a:t>
            </a:r>
            <a:endParaRPr lang="en-GB" dirty="0"/>
          </a:p>
        </p:txBody>
      </p:sp>
      <p:pic>
        <p:nvPicPr>
          <p:cNvPr id="8" name="Content Placeholder 7" descr="A close up of text on a white background&#10;&#10;Description automatically generated">
            <a:extLst>
              <a:ext uri="{FF2B5EF4-FFF2-40B4-BE49-F238E27FC236}">
                <a16:creationId xmlns:a16="http://schemas.microsoft.com/office/drawing/2014/main" id="{0158AFDD-8F91-47C9-B304-812E073C22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5516" y="908720"/>
            <a:ext cx="5243278" cy="4032448"/>
          </a:xfrm>
        </p:spPr>
      </p:pic>
      <p:sp>
        <p:nvSpPr>
          <p:cNvPr id="4" name="Date Placeholder 3">
            <a:extLst>
              <a:ext uri="{FF2B5EF4-FFF2-40B4-BE49-F238E27FC236}">
                <a16:creationId xmlns:a16="http://schemas.microsoft.com/office/drawing/2014/main" id="{4758DA8C-D3FC-4E87-9430-F4AFB3329E78}"/>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B42326FD-0AC8-455B-AB83-3B5C94550E4D}"/>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E60DB154-149F-4812-990C-68DE4600D6D1}"/>
              </a:ext>
            </a:extLst>
          </p:cNvPr>
          <p:cNvSpPr>
            <a:spLocks noGrp="1"/>
          </p:cNvSpPr>
          <p:nvPr>
            <p:ph type="sldNum" sz="quarter" idx="12"/>
          </p:nvPr>
        </p:nvSpPr>
        <p:spPr/>
        <p:txBody>
          <a:bodyPr/>
          <a:lstStyle/>
          <a:p>
            <a:fld id="{B6F15528-21DE-4FAA-801E-634DDDAF4B2B}" type="slidenum">
              <a:rPr lang="en-US" smtClean="0"/>
              <a:pPr/>
              <a:t>23</a:t>
            </a:fld>
            <a:endParaRPr lang="en-US" dirty="0"/>
          </a:p>
        </p:txBody>
      </p:sp>
      <p:sp>
        <p:nvSpPr>
          <p:cNvPr id="3" name="TextBox 2">
            <a:extLst>
              <a:ext uri="{FF2B5EF4-FFF2-40B4-BE49-F238E27FC236}">
                <a16:creationId xmlns:a16="http://schemas.microsoft.com/office/drawing/2014/main" id="{4888A53D-6B39-4DAB-9487-DA4E9FD47780}"/>
              </a:ext>
            </a:extLst>
          </p:cNvPr>
          <p:cNvSpPr txBox="1"/>
          <p:nvPr/>
        </p:nvSpPr>
        <p:spPr>
          <a:xfrm>
            <a:off x="-26842" y="5055640"/>
            <a:ext cx="9157590" cy="1323439"/>
          </a:xfrm>
          <a:prstGeom prst="rect">
            <a:avLst/>
          </a:prstGeom>
          <a:noFill/>
        </p:spPr>
        <p:txBody>
          <a:bodyPr wrap="square" rtlCol="0">
            <a:spAutoFit/>
          </a:bodyPr>
          <a:lstStyle/>
          <a:p>
            <a:pPr algn="l"/>
            <a:r>
              <a:rPr lang="en-GB" sz="2000" dirty="0">
                <a:latin typeface="Times New Roman" panose="02020603050405020304" pitchFamily="18" charset="0"/>
                <a:cs typeface="Times New Roman" panose="02020603050405020304" pitchFamily="18" charset="0"/>
              </a:rPr>
              <a:t>Both approaches require the information to be discretised in </a:t>
            </a:r>
            <a:r>
              <a:rPr lang="en-GB" sz="2000" i="1" dirty="0">
                <a:latin typeface="Times New Roman" panose="02020603050405020304" pitchFamily="18" charset="0"/>
                <a:cs typeface="Times New Roman" panose="02020603050405020304" pitchFamily="18" charset="0"/>
              </a:rPr>
              <a:t>voxel. </a:t>
            </a:r>
          </a:p>
          <a:p>
            <a:pPr algn="l"/>
            <a:r>
              <a:rPr lang="en-GB" sz="2000" dirty="0">
                <a:latin typeface="Times New Roman" panose="02020603050405020304" pitchFamily="18" charset="0"/>
                <a:cs typeface="Times New Roman" panose="02020603050405020304" pitchFamily="18" charset="0"/>
              </a:rPr>
              <a:t>The two approaches presented use the ATLAS cell structure as the voxel and add the same information multiple times to consider all possible shifts induced by different impact point in a cell</a:t>
            </a:r>
          </a:p>
        </p:txBody>
      </p:sp>
    </p:spTree>
    <p:extLst>
      <p:ext uri="{BB962C8B-B14F-4D97-AF65-F5344CB8AC3E}">
        <p14:creationId xmlns:p14="http://schemas.microsoft.com/office/powerpoint/2010/main" val="245196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C759-38FB-45C9-864A-7CB515B1941E}"/>
              </a:ext>
            </a:extLst>
          </p:cNvPr>
          <p:cNvSpPr>
            <a:spLocks noGrp="1"/>
          </p:cNvSpPr>
          <p:nvPr>
            <p:ph type="title"/>
          </p:nvPr>
        </p:nvSpPr>
        <p:spPr/>
        <p:txBody>
          <a:bodyPr>
            <a:normAutofit fontScale="90000"/>
          </a:bodyPr>
          <a:lstStyle/>
          <a:p>
            <a:r>
              <a:rPr lang="en-GB" dirty="0"/>
              <a:t>Performances: energy per layer</a:t>
            </a:r>
          </a:p>
        </p:txBody>
      </p:sp>
      <p:pic>
        <p:nvPicPr>
          <p:cNvPr id="8" name="Content Placeholder 7" descr="A close up of a map&#10;&#10;Description automatically generated">
            <a:extLst>
              <a:ext uri="{FF2B5EF4-FFF2-40B4-BE49-F238E27FC236}">
                <a16:creationId xmlns:a16="http://schemas.microsoft.com/office/drawing/2014/main" id="{9D6F9D18-4BE3-4EB2-A271-CF6436BD032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5618" y="1111899"/>
            <a:ext cx="2849436" cy="2798440"/>
          </a:xfrm>
        </p:spPr>
      </p:pic>
      <p:sp>
        <p:nvSpPr>
          <p:cNvPr id="4" name="Date Placeholder 3">
            <a:extLst>
              <a:ext uri="{FF2B5EF4-FFF2-40B4-BE49-F238E27FC236}">
                <a16:creationId xmlns:a16="http://schemas.microsoft.com/office/drawing/2014/main" id="{0C21C5B5-8D75-4304-B767-11568F65BAE4}"/>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EBF1CC3B-D7F3-43C0-BED7-345C13587DA3}"/>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A257533C-F753-43EF-9653-FAE9A7CFC274}"/>
              </a:ext>
            </a:extLst>
          </p:cNvPr>
          <p:cNvSpPr>
            <a:spLocks noGrp="1"/>
          </p:cNvSpPr>
          <p:nvPr>
            <p:ph type="sldNum" sz="quarter" idx="12"/>
          </p:nvPr>
        </p:nvSpPr>
        <p:spPr/>
        <p:txBody>
          <a:bodyPr/>
          <a:lstStyle/>
          <a:p>
            <a:fld id="{B6F15528-21DE-4FAA-801E-634DDDAF4B2B}" type="slidenum">
              <a:rPr lang="en-US" smtClean="0"/>
              <a:pPr/>
              <a:t>24</a:t>
            </a:fld>
            <a:endParaRPr lang="en-US" dirty="0"/>
          </a:p>
        </p:txBody>
      </p:sp>
      <p:pic>
        <p:nvPicPr>
          <p:cNvPr id="10" name="Picture 9" descr="A close up of a map&#10;&#10;Description automatically generated">
            <a:extLst>
              <a:ext uri="{FF2B5EF4-FFF2-40B4-BE49-F238E27FC236}">
                <a16:creationId xmlns:a16="http://schemas.microsoft.com/office/drawing/2014/main" id="{5E2E266F-33AD-44DF-B204-9F45367D3D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11899"/>
            <a:ext cx="2849436" cy="2825302"/>
          </a:xfrm>
          <a:prstGeom prst="rect">
            <a:avLst/>
          </a:prstGeom>
        </p:spPr>
      </p:pic>
      <p:pic>
        <p:nvPicPr>
          <p:cNvPr id="12" name="Picture 11" descr="A close up of a map&#10;&#10;Description automatically generated">
            <a:extLst>
              <a:ext uri="{FF2B5EF4-FFF2-40B4-BE49-F238E27FC236}">
                <a16:creationId xmlns:a16="http://schemas.microsoft.com/office/drawing/2014/main" id="{65B05EDF-485B-4AEF-A6D1-94A6AE6C40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8363" y="1125330"/>
            <a:ext cx="2849437" cy="2798440"/>
          </a:xfrm>
          <a:prstGeom prst="rect">
            <a:avLst/>
          </a:prstGeom>
        </p:spPr>
      </p:pic>
      <p:sp>
        <p:nvSpPr>
          <p:cNvPr id="13" name="TextBox 12">
            <a:extLst>
              <a:ext uri="{FF2B5EF4-FFF2-40B4-BE49-F238E27FC236}">
                <a16:creationId xmlns:a16="http://schemas.microsoft.com/office/drawing/2014/main" id="{EAD9BDEA-5924-45F7-8EDD-B533B6EC1BDF}"/>
              </a:ext>
            </a:extLst>
          </p:cNvPr>
          <p:cNvSpPr txBox="1"/>
          <p:nvPr/>
        </p:nvSpPr>
        <p:spPr>
          <a:xfrm>
            <a:off x="467544" y="4437112"/>
            <a:ext cx="8424936" cy="830997"/>
          </a:xfrm>
          <a:prstGeom prst="rect">
            <a:avLst/>
          </a:prstGeom>
          <a:noFill/>
        </p:spPr>
        <p:txBody>
          <a:bodyPr wrap="square" rtlCol="0">
            <a:spAutoFit/>
          </a:bodyPr>
          <a:lstStyle/>
          <a:p>
            <a:pPr algn="l"/>
            <a:r>
              <a:rPr lang="en-GB" sz="2400" dirty="0">
                <a:latin typeface="Times New Roman" panose="02020603050405020304" pitchFamily="18" charset="0"/>
                <a:cs typeface="Times New Roman" panose="02020603050405020304" pitchFamily="18" charset="0"/>
              </a:rPr>
              <a:t>Both VAE and GAN can reproduce rather well the energy distribution in each layer with only minor problems in the tails</a:t>
            </a:r>
          </a:p>
        </p:txBody>
      </p:sp>
    </p:spTree>
    <p:extLst>
      <p:ext uri="{BB962C8B-B14F-4D97-AF65-F5344CB8AC3E}">
        <p14:creationId xmlns:p14="http://schemas.microsoft.com/office/powerpoint/2010/main" val="3348374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7B59A-2224-4E9D-9F16-4B646C64F829}"/>
              </a:ext>
            </a:extLst>
          </p:cNvPr>
          <p:cNvSpPr>
            <a:spLocks noGrp="1"/>
          </p:cNvSpPr>
          <p:nvPr>
            <p:ph type="title"/>
          </p:nvPr>
        </p:nvSpPr>
        <p:spPr/>
        <p:txBody>
          <a:bodyPr>
            <a:normAutofit fontScale="90000"/>
          </a:bodyPr>
          <a:lstStyle/>
          <a:p>
            <a:r>
              <a:rPr lang="en-GB" dirty="0"/>
              <a:t>Performance: total energy</a:t>
            </a:r>
          </a:p>
        </p:txBody>
      </p:sp>
      <p:pic>
        <p:nvPicPr>
          <p:cNvPr id="8" name="Content Placeholder 7" descr="A close up of a map&#10;&#10;Description automatically generated">
            <a:extLst>
              <a:ext uri="{FF2B5EF4-FFF2-40B4-BE49-F238E27FC236}">
                <a16:creationId xmlns:a16="http://schemas.microsoft.com/office/drawing/2014/main" id="{DD8378D8-B360-4D93-A6FB-0F952234462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8366" y="1196752"/>
            <a:ext cx="3959291" cy="3888432"/>
          </a:xfrm>
        </p:spPr>
      </p:pic>
      <p:sp>
        <p:nvSpPr>
          <p:cNvPr id="4" name="Date Placeholder 3">
            <a:extLst>
              <a:ext uri="{FF2B5EF4-FFF2-40B4-BE49-F238E27FC236}">
                <a16:creationId xmlns:a16="http://schemas.microsoft.com/office/drawing/2014/main" id="{533E23B8-0C7A-4E54-A63D-314C502598D6}"/>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855EE3A9-C0EF-4340-BC9D-5A86FAE2B806}"/>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E74F9767-A980-4BD0-AA10-06EA694ABD64}"/>
              </a:ext>
            </a:extLst>
          </p:cNvPr>
          <p:cNvSpPr>
            <a:spLocks noGrp="1"/>
          </p:cNvSpPr>
          <p:nvPr>
            <p:ph type="sldNum" sz="quarter" idx="12"/>
          </p:nvPr>
        </p:nvSpPr>
        <p:spPr/>
        <p:txBody>
          <a:bodyPr/>
          <a:lstStyle/>
          <a:p>
            <a:fld id="{B6F15528-21DE-4FAA-801E-634DDDAF4B2B}" type="slidenum">
              <a:rPr lang="en-US" smtClean="0"/>
              <a:pPr/>
              <a:t>25</a:t>
            </a:fld>
            <a:endParaRPr lang="en-US" dirty="0"/>
          </a:p>
        </p:txBody>
      </p:sp>
      <p:pic>
        <p:nvPicPr>
          <p:cNvPr id="10" name="Picture 9" descr="A picture containing object&#10;&#10;Description automatically generated">
            <a:extLst>
              <a:ext uri="{FF2B5EF4-FFF2-40B4-BE49-F238E27FC236}">
                <a16:creationId xmlns:a16="http://schemas.microsoft.com/office/drawing/2014/main" id="{2286A9EE-D02E-42A9-AF64-62EE7D1179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056" y="1196752"/>
            <a:ext cx="4145215" cy="3888432"/>
          </a:xfrm>
          <a:prstGeom prst="rect">
            <a:avLst/>
          </a:prstGeom>
        </p:spPr>
      </p:pic>
      <p:sp>
        <p:nvSpPr>
          <p:cNvPr id="11" name="TextBox 10">
            <a:extLst>
              <a:ext uri="{FF2B5EF4-FFF2-40B4-BE49-F238E27FC236}">
                <a16:creationId xmlns:a16="http://schemas.microsoft.com/office/drawing/2014/main" id="{C900F127-F055-4D4E-A392-D70397004B06}"/>
              </a:ext>
            </a:extLst>
          </p:cNvPr>
          <p:cNvSpPr txBox="1"/>
          <p:nvPr/>
        </p:nvSpPr>
        <p:spPr>
          <a:xfrm>
            <a:off x="254663" y="5229200"/>
            <a:ext cx="8522608" cy="1200329"/>
          </a:xfrm>
          <a:prstGeom prst="rect">
            <a:avLst/>
          </a:prstGeom>
          <a:noFill/>
        </p:spPr>
        <p:txBody>
          <a:bodyPr wrap="square" rtlCol="0">
            <a:spAutoFit/>
          </a:bodyPr>
          <a:lstStyle/>
          <a:p>
            <a:pPr algn="l"/>
            <a:r>
              <a:rPr lang="en-GB" sz="2400" dirty="0">
                <a:latin typeface="Times New Roman" panose="02020603050405020304" pitchFamily="18" charset="0"/>
                <a:cs typeface="Times New Roman" panose="02020603050405020304" pitchFamily="18" charset="0"/>
              </a:rPr>
              <a:t>The correlation between layers is not well reproduced and the total energy distribution is wider than G4</a:t>
            </a:r>
          </a:p>
          <a:p>
            <a:pPr algn="l"/>
            <a:r>
              <a:rPr lang="en-GB" sz="2400" dirty="0">
                <a:latin typeface="Times New Roman" panose="02020603050405020304" pitchFamily="18" charset="0"/>
                <a:cs typeface="Times New Roman" panose="02020603050405020304" pitchFamily="18" charset="0"/>
              </a:rPr>
              <a:t>This is true at all energies and is worse for the VAE</a:t>
            </a:r>
          </a:p>
        </p:txBody>
      </p:sp>
    </p:spTree>
    <p:extLst>
      <p:ext uri="{BB962C8B-B14F-4D97-AF65-F5344CB8AC3E}">
        <p14:creationId xmlns:p14="http://schemas.microsoft.com/office/powerpoint/2010/main" val="3722907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9B00-57BE-4240-B127-932C7382430C}"/>
              </a:ext>
            </a:extLst>
          </p:cNvPr>
          <p:cNvSpPr>
            <a:spLocks noGrp="1"/>
          </p:cNvSpPr>
          <p:nvPr>
            <p:ph type="title"/>
          </p:nvPr>
        </p:nvSpPr>
        <p:spPr/>
        <p:txBody>
          <a:bodyPr>
            <a:normAutofit fontScale="90000"/>
          </a:bodyPr>
          <a:lstStyle/>
          <a:p>
            <a:r>
              <a:rPr lang="en-GB" dirty="0"/>
              <a:t>New results</a:t>
            </a:r>
          </a:p>
        </p:txBody>
      </p:sp>
      <p:pic>
        <p:nvPicPr>
          <p:cNvPr id="8" name="Content Placeholder 7" descr="A screenshot of a cell phone&#10;&#10;Description automatically generated">
            <a:extLst>
              <a:ext uri="{FF2B5EF4-FFF2-40B4-BE49-F238E27FC236}">
                <a16:creationId xmlns:a16="http://schemas.microsoft.com/office/drawing/2014/main" id="{5DE92A64-AD92-409B-AC91-8A0136B2AA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34714" y="1022887"/>
            <a:ext cx="4737234" cy="4710369"/>
          </a:xfrm>
        </p:spPr>
      </p:pic>
      <p:sp>
        <p:nvSpPr>
          <p:cNvPr id="4" name="Date Placeholder 3">
            <a:extLst>
              <a:ext uri="{FF2B5EF4-FFF2-40B4-BE49-F238E27FC236}">
                <a16:creationId xmlns:a16="http://schemas.microsoft.com/office/drawing/2014/main" id="{1253DE81-3EEA-4787-9A76-39539BA49032}"/>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88D30D55-F1CB-4ABA-AB60-A459F65CE7CB}"/>
              </a:ext>
            </a:extLst>
          </p:cNvPr>
          <p:cNvSpPr>
            <a:spLocks noGrp="1"/>
          </p:cNvSpPr>
          <p:nvPr>
            <p:ph type="ftr" sz="quarter" idx="11"/>
          </p:nvPr>
        </p:nvSpPr>
        <p:spPr/>
        <p:txBody>
          <a:bodyPr/>
          <a:lstStyle/>
          <a:p>
            <a:r>
              <a:rPr lang="it-IT" dirty="0"/>
              <a:t>ATLAS FastCaloSim, Michele Faucci Giannelli</a:t>
            </a:r>
            <a:endParaRPr lang="en-US" dirty="0"/>
          </a:p>
        </p:txBody>
      </p:sp>
      <p:sp>
        <p:nvSpPr>
          <p:cNvPr id="6" name="Slide Number Placeholder 5">
            <a:extLst>
              <a:ext uri="{FF2B5EF4-FFF2-40B4-BE49-F238E27FC236}">
                <a16:creationId xmlns:a16="http://schemas.microsoft.com/office/drawing/2014/main" id="{8996CC8D-D24A-4990-A9B8-65B792BE5F93}"/>
              </a:ext>
            </a:extLst>
          </p:cNvPr>
          <p:cNvSpPr>
            <a:spLocks noGrp="1"/>
          </p:cNvSpPr>
          <p:nvPr>
            <p:ph type="sldNum" sz="quarter" idx="12"/>
          </p:nvPr>
        </p:nvSpPr>
        <p:spPr/>
        <p:txBody>
          <a:bodyPr/>
          <a:lstStyle/>
          <a:p>
            <a:fld id="{B6F15528-21DE-4FAA-801E-634DDDAF4B2B}" type="slidenum">
              <a:rPr lang="en-US" smtClean="0"/>
              <a:pPr/>
              <a:t>26</a:t>
            </a:fld>
            <a:endParaRPr lang="en-US" dirty="0"/>
          </a:p>
        </p:txBody>
      </p:sp>
      <p:pic>
        <p:nvPicPr>
          <p:cNvPr id="13" name="Picture 12" descr="A picture containing text&#10;&#10;Description automatically generated">
            <a:extLst>
              <a:ext uri="{FF2B5EF4-FFF2-40B4-BE49-F238E27FC236}">
                <a16:creationId xmlns:a16="http://schemas.microsoft.com/office/drawing/2014/main" id="{2D89AE94-1523-42A8-93A5-1DE8073D2F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33" y="1214783"/>
            <a:ext cx="4549367" cy="3429000"/>
          </a:xfrm>
          <a:prstGeom prst="rect">
            <a:avLst/>
          </a:prstGeom>
        </p:spPr>
      </p:pic>
      <p:sp>
        <p:nvSpPr>
          <p:cNvPr id="14" name="TextBox 13">
            <a:extLst>
              <a:ext uri="{FF2B5EF4-FFF2-40B4-BE49-F238E27FC236}">
                <a16:creationId xmlns:a16="http://schemas.microsoft.com/office/drawing/2014/main" id="{385041C1-0076-4978-A971-0A4684930A84}"/>
              </a:ext>
            </a:extLst>
          </p:cNvPr>
          <p:cNvSpPr txBox="1"/>
          <p:nvPr/>
        </p:nvSpPr>
        <p:spPr>
          <a:xfrm>
            <a:off x="55312" y="5686425"/>
            <a:ext cx="7812316" cy="707886"/>
          </a:xfrm>
          <a:prstGeom prst="rect">
            <a:avLst/>
          </a:prstGeom>
          <a:noFill/>
        </p:spPr>
        <p:txBody>
          <a:bodyPr wrap="square" rtlCol="0">
            <a:spAutoFit/>
          </a:bodyPr>
          <a:lstStyle/>
          <a:p>
            <a:pPr algn="l"/>
            <a:r>
              <a:rPr lang="en-GB" sz="2000" dirty="0">
                <a:latin typeface="Times New Roman" panose="02020603050405020304" pitchFamily="18" charset="0"/>
                <a:cs typeface="Times New Roman" panose="02020603050405020304" pitchFamily="18" charset="0"/>
              </a:rPr>
              <a:t>Adding a second discriminator with a different learning rate allowed to get the correct width of the total energy</a:t>
            </a:r>
          </a:p>
        </p:txBody>
      </p:sp>
      <p:sp>
        <p:nvSpPr>
          <p:cNvPr id="15" name="TextBox 14">
            <a:extLst>
              <a:ext uri="{FF2B5EF4-FFF2-40B4-BE49-F238E27FC236}">
                <a16:creationId xmlns:a16="http://schemas.microsoft.com/office/drawing/2014/main" id="{E61B56A2-AB5C-49BE-A383-481FD51FC547}"/>
              </a:ext>
            </a:extLst>
          </p:cNvPr>
          <p:cNvSpPr txBox="1"/>
          <p:nvPr/>
        </p:nvSpPr>
        <p:spPr>
          <a:xfrm>
            <a:off x="72052" y="4366676"/>
            <a:ext cx="4312081" cy="1015663"/>
          </a:xfrm>
          <a:prstGeom prst="rect">
            <a:avLst/>
          </a:prstGeom>
          <a:noFill/>
        </p:spPr>
        <p:txBody>
          <a:bodyPr wrap="square" rtlCol="0">
            <a:spAutoFit/>
          </a:bodyPr>
          <a:lstStyle/>
          <a:p>
            <a:pPr algn="l"/>
            <a:r>
              <a:rPr lang="en-GB" sz="2000" dirty="0">
                <a:latin typeface="Times New Roman" panose="02020603050405020304" pitchFamily="18" charset="0"/>
                <a:cs typeface="Times New Roman" panose="02020603050405020304" pitchFamily="18" charset="0"/>
              </a:rPr>
              <a:t>The GAN is also conditioned on the impact point, which help reproduce the shower shape</a:t>
            </a:r>
          </a:p>
        </p:txBody>
      </p:sp>
    </p:spTree>
    <p:extLst>
      <p:ext uri="{BB962C8B-B14F-4D97-AF65-F5344CB8AC3E}">
        <p14:creationId xmlns:p14="http://schemas.microsoft.com/office/powerpoint/2010/main" val="2721629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B49D-7273-4C7B-81D3-74582855C0CA}"/>
              </a:ext>
            </a:extLst>
          </p:cNvPr>
          <p:cNvSpPr>
            <a:spLocks noGrp="1"/>
          </p:cNvSpPr>
          <p:nvPr>
            <p:ph type="title"/>
          </p:nvPr>
        </p:nvSpPr>
        <p:spPr/>
        <p:txBody>
          <a:bodyPr>
            <a:noAutofit/>
          </a:bodyPr>
          <a:lstStyle/>
          <a:p>
            <a:r>
              <a:rPr lang="en-GB" sz="3200" dirty="0"/>
              <a:t>Optional: Comparison of reconstructed objects</a:t>
            </a:r>
          </a:p>
        </p:txBody>
      </p:sp>
      <p:sp>
        <p:nvSpPr>
          <p:cNvPr id="4" name="Date Placeholder 3">
            <a:extLst>
              <a:ext uri="{FF2B5EF4-FFF2-40B4-BE49-F238E27FC236}">
                <a16:creationId xmlns:a16="http://schemas.microsoft.com/office/drawing/2014/main" id="{57FBCFCB-0CBE-41F1-BE61-2657A4DE3722}"/>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1DD59B3B-DE3C-4421-9A0C-F3C1E55BA1DD}"/>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011A5CB6-13EF-4BBB-A8D4-F605D21A1A81}"/>
              </a:ext>
            </a:extLst>
          </p:cNvPr>
          <p:cNvSpPr>
            <a:spLocks noGrp="1"/>
          </p:cNvSpPr>
          <p:nvPr>
            <p:ph type="sldNum" sz="quarter" idx="12"/>
          </p:nvPr>
        </p:nvSpPr>
        <p:spPr/>
        <p:txBody>
          <a:bodyPr/>
          <a:lstStyle/>
          <a:p>
            <a:fld id="{B6F15528-21DE-4FAA-801E-634DDDAF4B2B}" type="slidenum">
              <a:rPr lang="en-US" smtClean="0"/>
              <a:pPr/>
              <a:t>27</a:t>
            </a:fld>
            <a:endParaRPr lang="en-US" dirty="0"/>
          </a:p>
        </p:txBody>
      </p:sp>
      <p:pic>
        <p:nvPicPr>
          <p:cNvPr id="23" name="Picture 22" descr="A close up of a map&#10;&#10;Description automatically generated">
            <a:extLst>
              <a:ext uri="{FF2B5EF4-FFF2-40B4-BE49-F238E27FC236}">
                <a16:creationId xmlns:a16="http://schemas.microsoft.com/office/drawing/2014/main" id="{CE99264D-44A4-4F8D-AE7E-4784E8F66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48" y="962944"/>
            <a:ext cx="3903805" cy="2808000"/>
          </a:xfrm>
          <a:prstGeom prst="rect">
            <a:avLst/>
          </a:prstGeom>
        </p:spPr>
      </p:pic>
      <p:pic>
        <p:nvPicPr>
          <p:cNvPr id="25" name="Picture 24" descr="A close up of a map&#10;&#10;Description automatically generated">
            <a:extLst>
              <a:ext uri="{FF2B5EF4-FFF2-40B4-BE49-F238E27FC236}">
                <a16:creationId xmlns:a16="http://schemas.microsoft.com/office/drawing/2014/main" id="{D316E27C-CD15-41ED-99DA-42A0EB54A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827" y="984791"/>
            <a:ext cx="3903805" cy="2808000"/>
          </a:xfrm>
          <a:prstGeom prst="rect">
            <a:avLst/>
          </a:prstGeom>
        </p:spPr>
      </p:pic>
      <p:pic>
        <p:nvPicPr>
          <p:cNvPr id="27" name="Picture 26" descr="A close up of a map&#10;&#10;Description automatically generated">
            <a:extLst>
              <a:ext uri="{FF2B5EF4-FFF2-40B4-BE49-F238E27FC236}">
                <a16:creationId xmlns:a16="http://schemas.microsoft.com/office/drawing/2014/main" id="{B043091B-AEEE-45EB-8201-59C4DD5F48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47" y="3658371"/>
            <a:ext cx="3903805" cy="2808000"/>
          </a:xfrm>
          <a:prstGeom prst="rect">
            <a:avLst/>
          </a:prstGeom>
        </p:spPr>
      </p:pic>
      <p:sp>
        <p:nvSpPr>
          <p:cNvPr id="10" name="TextBox 9">
            <a:extLst>
              <a:ext uri="{FF2B5EF4-FFF2-40B4-BE49-F238E27FC236}">
                <a16:creationId xmlns:a16="http://schemas.microsoft.com/office/drawing/2014/main" id="{D15793C6-AB34-48D6-A954-D9958D635D6C}"/>
              </a:ext>
            </a:extLst>
          </p:cNvPr>
          <p:cNvSpPr txBox="1"/>
          <p:nvPr/>
        </p:nvSpPr>
        <p:spPr>
          <a:xfrm>
            <a:off x="3871432" y="4149080"/>
            <a:ext cx="5184576" cy="1631216"/>
          </a:xfrm>
          <a:prstGeom prst="rect">
            <a:avLst/>
          </a:prstGeom>
          <a:noFill/>
        </p:spPr>
        <p:txBody>
          <a:bodyPr wrap="square" rtlCol="0">
            <a:spAutoFit/>
          </a:bodyPr>
          <a:lstStyle/>
          <a:p>
            <a:r>
              <a:rPr lang="en-GB" sz="2000" dirty="0">
                <a:latin typeface="Times New Roman" panose="02020603050405020304" pitchFamily="18" charset="0"/>
                <a:cs typeface="Times New Roman" panose="02020603050405020304" pitchFamily="18" charset="0"/>
              </a:rPr>
              <a:t>GAN output read in ATLAS software framework</a:t>
            </a:r>
          </a:p>
          <a:p>
            <a:r>
              <a:rPr lang="en-GB" sz="2000" dirty="0">
                <a:latin typeface="Times New Roman" panose="02020603050405020304" pitchFamily="18" charset="0"/>
                <a:cs typeface="Times New Roman" panose="02020603050405020304" pitchFamily="18" charset="0"/>
              </a:rPr>
              <a:t>Objects reconstructed and compared to G4</a:t>
            </a:r>
          </a:p>
          <a:p>
            <a:endParaRPr lang="en-GB" sz="20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Really good agreement in cluster shape</a:t>
            </a:r>
          </a:p>
          <a:p>
            <a:r>
              <a:rPr lang="en-GB" sz="2000" dirty="0">
                <a:latin typeface="Times New Roman" panose="02020603050405020304" pitchFamily="18" charset="0"/>
                <a:cs typeface="Times New Roman" panose="02020603050405020304" pitchFamily="18" charset="0"/>
              </a:rPr>
              <a:t>Even for the interpolated point at 25 GeV</a:t>
            </a:r>
          </a:p>
        </p:txBody>
      </p:sp>
    </p:spTree>
    <p:extLst>
      <p:ext uri="{BB962C8B-B14F-4D97-AF65-F5344CB8AC3E}">
        <p14:creationId xmlns:p14="http://schemas.microsoft.com/office/powerpoint/2010/main" val="567414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219C-42BE-442C-94A7-B6DDCA6B982A}"/>
              </a:ext>
            </a:extLst>
          </p:cNvPr>
          <p:cNvSpPr>
            <a:spLocks noGrp="1"/>
          </p:cNvSpPr>
          <p:nvPr>
            <p:ph type="title"/>
          </p:nvPr>
        </p:nvSpPr>
        <p:spPr/>
        <p:txBody>
          <a:bodyPr>
            <a:normAutofit fontScale="90000"/>
          </a:bodyPr>
          <a:lstStyle/>
          <a:p>
            <a:r>
              <a:rPr lang="en-GB" dirty="0"/>
              <a:t>GAN simulating pions</a:t>
            </a:r>
          </a:p>
        </p:txBody>
      </p:sp>
      <p:sp>
        <p:nvSpPr>
          <p:cNvPr id="4" name="Date Placeholder 3">
            <a:extLst>
              <a:ext uri="{FF2B5EF4-FFF2-40B4-BE49-F238E27FC236}">
                <a16:creationId xmlns:a16="http://schemas.microsoft.com/office/drawing/2014/main" id="{06601C13-DB63-47DD-88E4-00A4F82CDD22}"/>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D1730E1B-C00F-4FA9-89ED-F4E821516272}"/>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99C2AAB4-94E2-44FC-8ACB-A1101A9D090F}"/>
              </a:ext>
            </a:extLst>
          </p:cNvPr>
          <p:cNvSpPr>
            <a:spLocks noGrp="1"/>
          </p:cNvSpPr>
          <p:nvPr>
            <p:ph type="sldNum" sz="quarter" idx="12"/>
          </p:nvPr>
        </p:nvSpPr>
        <p:spPr/>
        <p:txBody>
          <a:bodyPr/>
          <a:lstStyle/>
          <a:p>
            <a:fld id="{B6F15528-21DE-4FAA-801E-634DDDAF4B2B}" type="slidenum">
              <a:rPr lang="en-US" smtClean="0"/>
              <a:pPr/>
              <a:t>28</a:t>
            </a:fld>
            <a:endParaRPr lang="en-US" dirty="0"/>
          </a:p>
        </p:txBody>
      </p:sp>
      <p:sp>
        <p:nvSpPr>
          <p:cNvPr id="10" name="TextBox 9">
            <a:extLst>
              <a:ext uri="{FF2B5EF4-FFF2-40B4-BE49-F238E27FC236}">
                <a16:creationId xmlns:a16="http://schemas.microsoft.com/office/drawing/2014/main" id="{0C0DC3A4-9C81-4FD5-A0DE-36FD904331CE}"/>
              </a:ext>
            </a:extLst>
          </p:cNvPr>
          <p:cNvSpPr txBox="1"/>
          <p:nvPr/>
        </p:nvSpPr>
        <p:spPr>
          <a:xfrm>
            <a:off x="69100" y="1052736"/>
            <a:ext cx="4502900" cy="5509200"/>
          </a:xfrm>
          <a:prstGeom prst="rect">
            <a:avLst/>
          </a:prstGeom>
          <a:noFill/>
        </p:spPr>
        <p:txBody>
          <a:bodyPr wrap="square" rtlCol="0">
            <a:spAutoFit/>
          </a:bodyPr>
          <a:lstStyle/>
          <a:p>
            <a:pPr algn="l"/>
            <a:r>
              <a:rPr lang="en-GB" sz="2000" dirty="0">
                <a:latin typeface="Times New Roman" panose="02020603050405020304" pitchFamily="18" charset="0"/>
                <a:cs typeface="Times New Roman" panose="02020603050405020304" pitchFamily="18" charset="0"/>
              </a:rPr>
              <a:t>A new GAN is being developed that, like FCS, uses hits instead of cells</a:t>
            </a:r>
          </a:p>
          <a:p>
            <a:pPr algn="l"/>
            <a:endParaRPr lang="en-GB" sz="2000" dirty="0">
              <a:latin typeface="Times New Roman" panose="02020603050405020304" pitchFamily="18" charset="0"/>
              <a:cs typeface="Times New Roman" panose="02020603050405020304" pitchFamily="18" charset="0"/>
            </a:endParaRPr>
          </a:p>
          <a:p>
            <a:pPr algn="l"/>
            <a:r>
              <a:rPr lang="en-GB" sz="2000" dirty="0">
                <a:latin typeface="Times New Roman" panose="02020603050405020304" pitchFamily="18" charset="0"/>
                <a:cs typeface="Times New Roman" panose="02020603050405020304" pitchFamily="18" charset="0"/>
              </a:rPr>
              <a:t>The </a:t>
            </a:r>
            <a:r>
              <a:rPr lang="en-GB" sz="2000" dirty="0" err="1">
                <a:latin typeface="Times New Roman" panose="02020603050405020304" pitchFamily="18" charset="0"/>
                <a:cs typeface="Times New Roman" panose="02020603050405020304" pitchFamily="18" charset="0"/>
              </a:rPr>
              <a:t>voxelisation</a:t>
            </a:r>
            <a:r>
              <a:rPr lang="en-GB" sz="2000" dirty="0">
                <a:latin typeface="Times New Roman" panose="02020603050405020304" pitchFamily="18" charset="0"/>
                <a:cs typeface="Times New Roman" panose="02020603050405020304" pitchFamily="18" charset="0"/>
              </a:rPr>
              <a:t> is in this case is performed in the same reference frame used in FCS (r, </a:t>
            </a:r>
            <a:r>
              <a:rPr lang="el-GR" sz="2000" dirty="0">
                <a:latin typeface="Times New Roman" panose="02020603050405020304" pitchFamily="18" charset="0"/>
                <a:cs typeface="Times New Roman" panose="02020603050405020304" pitchFamily="18" charset="0"/>
              </a:rPr>
              <a:t>α</a:t>
            </a:r>
            <a:r>
              <a:rPr lang="en-GB" sz="2000" dirty="0">
                <a:latin typeface="Times New Roman" panose="02020603050405020304" pitchFamily="18" charset="0"/>
                <a:cs typeface="Times New Roman" panose="02020603050405020304" pitchFamily="18" charset="0"/>
              </a:rPr>
              <a:t>) and the binning is optimised to reproduce the shower lateral shape. This approach is more flexible and can be applied to both pions and photons and to the whole detector as it does not depend on the cells structure</a:t>
            </a:r>
          </a:p>
          <a:p>
            <a:pPr algn="l"/>
            <a:endParaRPr lang="en-GB" sz="20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Preliminary results on pions are encouraging, we can reproduce the total energy with the correct width as in the latest other approaches</a:t>
            </a:r>
          </a:p>
          <a:p>
            <a:pPr algn="l"/>
            <a:endParaRPr lang="en-GB" sz="1600" dirty="0">
              <a:latin typeface="Times New Roman" panose="02020603050405020304" pitchFamily="18" charset="0"/>
              <a:cs typeface="Times New Roman" panose="02020603050405020304" pitchFamily="18" charset="0"/>
            </a:endParaRPr>
          </a:p>
          <a:p>
            <a:pPr algn="l"/>
            <a:endParaRPr lang="en-GB" sz="1600" dirty="0">
              <a:latin typeface="Times New Roman" panose="02020603050405020304" pitchFamily="18" charset="0"/>
              <a:cs typeface="Times New Roman" panose="02020603050405020304" pitchFamily="18" charset="0"/>
            </a:endParaRPr>
          </a:p>
        </p:txBody>
      </p:sp>
      <p:pic>
        <p:nvPicPr>
          <p:cNvPr id="14" name="Picture 13" descr="A close up of a logo&#10;&#10;Description automatically generated">
            <a:extLst>
              <a:ext uri="{FF2B5EF4-FFF2-40B4-BE49-F238E27FC236}">
                <a16:creationId xmlns:a16="http://schemas.microsoft.com/office/drawing/2014/main" id="{AE2B4A4E-549F-46CD-ACBF-0E24D8E58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937" y="2060848"/>
            <a:ext cx="4585863" cy="3516238"/>
          </a:xfrm>
          <a:prstGeom prst="rect">
            <a:avLst/>
          </a:prstGeom>
        </p:spPr>
      </p:pic>
    </p:spTree>
    <p:extLst>
      <p:ext uri="{BB962C8B-B14F-4D97-AF65-F5344CB8AC3E}">
        <p14:creationId xmlns:p14="http://schemas.microsoft.com/office/powerpoint/2010/main" val="871541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asted-image.png">
            <a:extLst>
              <a:ext uri="{FF2B5EF4-FFF2-40B4-BE49-F238E27FC236}">
                <a16:creationId xmlns:a16="http://schemas.microsoft.com/office/drawing/2014/main" id="{94F64247-0FEF-43EE-A4AC-A21C8551BC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987" y="3799976"/>
            <a:ext cx="8224122" cy="1880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053048A9-F84D-4BB0-A937-E80BF21A2E31}"/>
              </a:ext>
            </a:extLst>
          </p:cNvPr>
          <p:cNvSpPr>
            <a:spLocks noGrp="1"/>
          </p:cNvSpPr>
          <p:nvPr>
            <p:ph type="title"/>
          </p:nvPr>
        </p:nvSpPr>
        <p:spPr/>
        <p:txBody>
          <a:bodyPr>
            <a:normAutofit fontScale="90000"/>
          </a:bodyPr>
          <a:lstStyle/>
          <a:p>
            <a:r>
              <a:rPr lang="en-GB" dirty="0" err="1"/>
              <a:t>FastChain</a:t>
            </a:r>
            <a:endParaRPr lang="en-GB" dirty="0"/>
          </a:p>
        </p:txBody>
      </p:sp>
      <p:sp>
        <p:nvSpPr>
          <p:cNvPr id="3" name="Content Placeholder 2">
            <a:extLst>
              <a:ext uri="{FF2B5EF4-FFF2-40B4-BE49-F238E27FC236}">
                <a16:creationId xmlns:a16="http://schemas.microsoft.com/office/drawing/2014/main" id="{A9384CAF-B9C0-45C4-B830-3705EBCFF987}"/>
              </a:ext>
            </a:extLst>
          </p:cNvPr>
          <p:cNvSpPr>
            <a:spLocks noGrp="1"/>
          </p:cNvSpPr>
          <p:nvPr>
            <p:ph idx="1"/>
          </p:nvPr>
        </p:nvSpPr>
        <p:spPr>
          <a:xfrm>
            <a:off x="76200" y="990600"/>
            <a:ext cx="8991600" cy="3077197"/>
          </a:xfrm>
        </p:spPr>
        <p:txBody>
          <a:bodyPr>
            <a:normAutofit/>
          </a:bodyPr>
          <a:lstStyle/>
          <a:p>
            <a:r>
              <a:rPr lang="en-US" altLang="en-US" sz="2800" dirty="0"/>
              <a:t>With </a:t>
            </a:r>
            <a:r>
              <a:rPr lang="en-US" altLang="en-US" sz="2800" dirty="0" err="1"/>
              <a:t>FastCaloSim</a:t>
            </a:r>
            <a:r>
              <a:rPr lang="en-US" altLang="en-US" sz="2800" dirty="0"/>
              <a:t>, CPU budget becomes dominated by the reconstruction</a:t>
            </a:r>
          </a:p>
          <a:p>
            <a:r>
              <a:rPr lang="en-US" altLang="en-US" sz="2800" dirty="0" err="1"/>
              <a:t>FastChain</a:t>
            </a:r>
            <a:r>
              <a:rPr lang="en-US" altLang="en-US" sz="2800" dirty="0"/>
              <a:t> is a highly configurable environment:</a:t>
            </a:r>
          </a:p>
          <a:p>
            <a:pPr lvl="1"/>
            <a:r>
              <a:rPr lang="en-US" altLang="en-US" sz="2400" dirty="0"/>
              <a:t>Replace </a:t>
            </a:r>
            <a:r>
              <a:rPr lang="en-US" altLang="en-US" sz="2400" dirty="0" err="1"/>
              <a:t>digi</a:t>
            </a:r>
            <a:r>
              <a:rPr lang="en-US" altLang="en-US" sz="2400" dirty="0"/>
              <a:t> and/or </a:t>
            </a:r>
            <a:r>
              <a:rPr lang="en-US" altLang="en-US" sz="2400" dirty="0" err="1"/>
              <a:t>reco</a:t>
            </a:r>
            <a:r>
              <a:rPr lang="en-US" altLang="en-US" sz="2400" dirty="0"/>
              <a:t> </a:t>
            </a:r>
          </a:p>
          <a:p>
            <a:pPr lvl="1"/>
            <a:r>
              <a:rPr lang="en-US" altLang="en-US" sz="2400" dirty="0"/>
              <a:t>Treat the different sub-detectors in different ways</a:t>
            </a:r>
          </a:p>
          <a:p>
            <a:r>
              <a:rPr lang="en-US" altLang="en-US" sz="2800" dirty="0"/>
              <a:t>Reduces CPU consumption by an order of magnitude</a:t>
            </a:r>
          </a:p>
        </p:txBody>
      </p:sp>
      <p:sp>
        <p:nvSpPr>
          <p:cNvPr id="4" name="Date Placeholder 3">
            <a:extLst>
              <a:ext uri="{FF2B5EF4-FFF2-40B4-BE49-F238E27FC236}">
                <a16:creationId xmlns:a16="http://schemas.microsoft.com/office/drawing/2014/main" id="{47D4FBC2-D56E-48D6-AB0A-5A1DB38CEC9A}"/>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E6F436F0-3A90-420E-80CC-D2E2969EF52C}"/>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149A247B-1765-424F-9ACB-137D39C78C99}"/>
              </a:ext>
            </a:extLst>
          </p:cNvPr>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235443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E0644A-A9FB-42BF-854C-D9EDF89C9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97" y="3723144"/>
            <a:ext cx="2994974" cy="2679714"/>
          </a:xfrm>
          <a:prstGeom prst="rect">
            <a:avLst/>
          </a:prstGeom>
        </p:spPr>
      </p:pic>
      <p:sp>
        <p:nvSpPr>
          <p:cNvPr id="2" name="Title 1">
            <a:extLst>
              <a:ext uri="{FF2B5EF4-FFF2-40B4-BE49-F238E27FC236}">
                <a16:creationId xmlns:a16="http://schemas.microsoft.com/office/drawing/2014/main" id="{F217715C-F593-4E51-979E-0317381C6C75}"/>
              </a:ext>
            </a:extLst>
          </p:cNvPr>
          <p:cNvSpPr>
            <a:spLocks noGrp="1"/>
          </p:cNvSpPr>
          <p:nvPr>
            <p:ph type="title"/>
          </p:nvPr>
        </p:nvSpPr>
        <p:spPr/>
        <p:txBody>
          <a:bodyPr>
            <a:normAutofit fontScale="90000"/>
          </a:bodyPr>
          <a:lstStyle/>
          <a:p>
            <a:r>
              <a:rPr lang="en-GB" dirty="0"/>
              <a:t>Status of simulation</a:t>
            </a:r>
          </a:p>
        </p:txBody>
      </p:sp>
      <p:sp>
        <p:nvSpPr>
          <p:cNvPr id="3" name="Content Placeholder 2">
            <a:extLst>
              <a:ext uri="{FF2B5EF4-FFF2-40B4-BE49-F238E27FC236}">
                <a16:creationId xmlns:a16="http://schemas.microsoft.com/office/drawing/2014/main" id="{0FC331DE-5FDA-44AE-B621-AE82C143AC28}"/>
              </a:ext>
            </a:extLst>
          </p:cNvPr>
          <p:cNvSpPr>
            <a:spLocks noGrp="1"/>
          </p:cNvSpPr>
          <p:nvPr>
            <p:ph idx="1"/>
          </p:nvPr>
        </p:nvSpPr>
        <p:spPr>
          <a:xfrm>
            <a:off x="76200" y="3910117"/>
            <a:ext cx="5677486" cy="2255187"/>
          </a:xfrm>
        </p:spPr>
        <p:txBody>
          <a:bodyPr>
            <a:normAutofit fontScale="92500"/>
          </a:bodyPr>
          <a:lstStyle/>
          <a:p>
            <a:pPr marL="0" indent="0">
              <a:buNone/>
            </a:pPr>
            <a:r>
              <a:rPr lang="en-GB" sz="2400" dirty="0"/>
              <a:t>The rapid increase in luminosity of LHC will not allow us to provide a similar ratio of MC using only Geant4 for the simulation step</a:t>
            </a:r>
          </a:p>
          <a:p>
            <a:pPr marL="0" indent="0">
              <a:buNone/>
            </a:pPr>
            <a:r>
              <a:rPr lang="en-GB" sz="2400" dirty="0"/>
              <a:t>For measurement in the Run 3 data-taking period we will need to rely on Fast Simulation</a:t>
            </a:r>
          </a:p>
          <a:p>
            <a:pPr marL="0" indent="0">
              <a:buNone/>
            </a:pPr>
            <a:r>
              <a:rPr lang="en-GB" sz="2400" dirty="0"/>
              <a:t>Specifically on Fast Calorimeter simulation</a:t>
            </a:r>
          </a:p>
        </p:txBody>
      </p:sp>
      <p:sp>
        <p:nvSpPr>
          <p:cNvPr id="4" name="Date Placeholder 3">
            <a:extLst>
              <a:ext uri="{FF2B5EF4-FFF2-40B4-BE49-F238E27FC236}">
                <a16:creationId xmlns:a16="http://schemas.microsoft.com/office/drawing/2014/main" id="{10D0E882-5A73-4449-A191-01AFF69050C2}"/>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E8B46D98-E51F-499D-83A9-F0F2BE19E972}"/>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E80C2D79-D005-41EA-97D3-7CA559526756}"/>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
        <p:nvSpPr>
          <p:cNvPr id="10" name="Rectangle 9">
            <a:extLst>
              <a:ext uri="{FF2B5EF4-FFF2-40B4-BE49-F238E27FC236}">
                <a16:creationId xmlns:a16="http://schemas.microsoft.com/office/drawing/2014/main" id="{4BF35B68-E6F2-4CA7-88F3-2872A54779B0}"/>
              </a:ext>
            </a:extLst>
          </p:cNvPr>
          <p:cNvSpPr/>
          <p:nvPr/>
        </p:nvSpPr>
        <p:spPr>
          <a:xfrm>
            <a:off x="4506802" y="879669"/>
            <a:ext cx="4515558" cy="2677656"/>
          </a:xfrm>
          <a:prstGeom prst="rect">
            <a:avLst/>
          </a:prstGeom>
        </p:spPr>
        <p:txBody>
          <a:bodyPr wrap="square">
            <a:spAutoFit/>
          </a:bodyPr>
          <a:lstStyle/>
          <a:p>
            <a:r>
              <a:rPr lang="en-GB" sz="2400" dirty="0">
                <a:latin typeface="Times New Roman" panose="02020603050405020304" pitchFamily="18" charset="0"/>
                <a:cs typeface="Times New Roman" panose="02020603050405020304" pitchFamily="18" charset="0"/>
              </a:rPr>
              <a:t>Monte Carlo production takes almost 70% of the GRID CPU time used by ATLAS on the GRID: this is dominated by full simulation</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Great success: so far ~30B events were generated with full simulation</a:t>
            </a:r>
          </a:p>
        </p:txBody>
      </p:sp>
      <p:pic>
        <p:nvPicPr>
          <p:cNvPr id="9" name="Picture 5" descr="pasted-image.png">
            <a:extLst>
              <a:ext uri="{FF2B5EF4-FFF2-40B4-BE49-F238E27FC236}">
                <a16:creationId xmlns:a16="http://schemas.microsoft.com/office/drawing/2014/main" id="{0DAA7707-B48F-47BC-A7CC-5B5D067F4E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52736"/>
            <a:ext cx="4300722" cy="2504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1840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00C0F-371E-4E25-9BC9-490812499C41}"/>
              </a:ext>
            </a:extLst>
          </p:cNvPr>
          <p:cNvSpPr>
            <a:spLocks noGrp="1"/>
          </p:cNvSpPr>
          <p:nvPr>
            <p:ph type="title"/>
          </p:nvPr>
        </p:nvSpPr>
        <p:spPr/>
        <p:txBody>
          <a:bodyPr>
            <a:normAutofit fontScale="90000"/>
          </a:bodyPr>
          <a:lstStyle/>
          <a:p>
            <a:r>
              <a:rPr lang="en-GB" dirty="0"/>
              <a:t>Conclusion</a:t>
            </a:r>
          </a:p>
        </p:txBody>
      </p:sp>
      <p:sp>
        <p:nvSpPr>
          <p:cNvPr id="3" name="Content Placeholder 2">
            <a:extLst>
              <a:ext uri="{FF2B5EF4-FFF2-40B4-BE49-F238E27FC236}">
                <a16:creationId xmlns:a16="http://schemas.microsoft.com/office/drawing/2014/main" id="{A82F9974-2A49-485E-9F92-5C6FE85649B7}"/>
              </a:ext>
            </a:extLst>
          </p:cNvPr>
          <p:cNvSpPr>
            <a:spLocks noGrp="1"/>
          </p:cNvSpPr>
          <p:nvPr>
            <p:ph idx="1"/>
          </p:nvPr>
        </p:nvSpPr>
        <p:spPr/>
        <p:txBody>
          <a:bodyPr>
            <a:normAutofit fontScale="92500"/>
          </a:bodyPr>
          <a:lstStyle/>
          <a:p>
            <a:r>
              <a:rPr lang="en-GB" dirty="0"/>
              <a:t>The large amount of data collected by ATLAS will soon force the analysis teams to reduce the use of Full Simulation</a:t>
            </a:r>
          </a:p>
          <a:p>
            <a:r>
              <a:rPr lang="en-GB" dirty="0"/>
              <a:t>A new Fast Calorimeter Simulation is being developed to provide an improved simulation in all regimes</a:t>
            </a:r>
          </a:p>
          <a:p>
            <a:pPr lvl="1"/>
            <a:r>
              <a:rPr lang="en-GB" dirty="0"/>
              <a:t>Preliminary results are very encouraging</a:t>
            </a:r>
          </a:p>
          <a:p>
            <a:pPr lvl="1"/>
            <a:r>
              <a:rPr lang="en-GB" dirty="0"/>
              <a:t>The path to production is well defined</a:t>
            </a:r>
          </a:p>
          <a:p>
            <a:r>
              <a:rPr lang="en-GB" dirty="0"/>
              <a:t>The ATLAS Simulation team is also working on even faster simulation methods that will allow another significant speed-up and a more sophisticated simulation strategy</a:t>
            </a:r>
          </a:p>
          <a:p>
            <a:endParaRPr lang="en-GB" dirty="0"/>
          </a:p>
        </p:txBody>
      </p:sp>
      <p:sp>
        <p:nvSpPr>
          <p:cNvPr id="4" name="Date Placeholder 3">
            <a:extLst>
              <a:ext uri="{FF2B5EF4-FFF2-40B4-BE49-F238E27FC236}">
                <a16:creationId xmlns:a16="http://schemas.microsoft.com/office/drawing/2014/main" id="{E36780BF-2DB3-4A17-A777-12FCA1514A35}"/>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2168D3CA-87FC-42E7-9BA6-BC81044A0417}"/>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F4628C9E-68F1-4ED7-B032-70A52F4862EF}"/>
              </a:ext>
            </a:extLst>
          </p:cNvPr>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2755062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34C48-B500-4459-9C8A-DC2FF96C658C}"/>
              </a:ext>
            </a:extLst>
          </p:cNvPr>
          <p:cNvSpPr>
            <a:spLocks noGrp="1"/>
          </p:cNvSpPr>
          <p:nvPr>
            <p:ph type="title"/>
          </p:nvPr>
        </p:nvSpPr>
        <p:spPr/>
        <p:txBody>
          <a:bodyPr>
            <a:normAutofit fontScale="90000"/>
          </a:bodyPr>
          <a:lstStyle/>
          <a:p>
            <a:r>
              <a:rPr lang="en-GB" dirty="0"/>
              <a:t>Backup</a:t>
            </a:r>
          </a:p>
        </p:txBody>
      </p:sp>
      <p:sp>
        <p:nvSpPr>
          <p:cNvPr id="3" name="Content Placeholder 2">
            <a:extLst>
              <a:ext uri="{FF2B5EF4-FFF2-40B4-BE49-F238E27FC236}">
                <a16:creationId xmlns:a16="http://schemas.microsoft.com/office/drawing/2014/main" id="{EC7BA64D-A23B-4903-BEA3-E0F1D686C449}"/>
              </a:ext>
            </a:extLst>
          </p:cNvPr>
          <p:cNvSpPr>
            <a:spLocks noGrp="1"/>
          </p:cNvSpPr>
          <p:nvPr>
            <p:ph idx="1"/>
          </p:nvPr>
        </p:nvSpPr>
        <p:spPr/>
        <p:txBody>
          <a:bodyPr/>
          <a:lstStyle/>
          <a:p>
            <a:endParaRPr lang="en-GB" dirty="0"/>
          </a:p>
        </p:txBody>
      </p:sp>
      <p:sp>
        <p:nvSpPr>
          <p:cNvPr id="4" name="Date Placeholder 3">
            <a:extLst>
              <a:ext uri="{FF2B5EF4-FFF2-40B4-BE49-F238E27FC236}">
                <a16:creationId xmlns:a16="http://schemas.microsoft.com/office/drawing/2014/main" id="{9DDF392C-7394-471C-B2D3-8A6E3ED940E5}"/>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CE1AAD8C-D25C-43C3-BD0F-E2816A0BC4EC}"/>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6D028E66-89E7-4C81-A4E4-5020C59AA322}"/>
              </a:ext>
            </a:extLst>
          </p:cNvPr>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270049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F00E3-8A2F-435C-9DBD-A76271BEF7AE}"/>
              </a:ext>
            </a:extLst>
          </p:cNvPr>
          <p:cNvSpPr>
            <a:spLocks noGrp="1"/>
          </p:cNvSpPr>
          <p:nvPr>
            <p:ph type="title"/>
          </p:nvPr>
        </p:nvSpPr>
        <p:spPr/>
        <p:txBody>
          <a:bodyPr>
            <a:normAutofit fontScale="90000"/>
          </a:bodyPr>
          <a:lstStyle/>
          <a:p>
            <a:r>
              <a:rPr lang="en-GB" dirty="0"/>
              <a:t>Energy response</a:t>
            </a:r>
          </a:p>
        </p:txBody>
      </p:sp>
      <p:sp>
        <p:nvSpPr>
          <p:cNvPr id="4" name="Date Placeholder 3">
            <a:extLst>
              <a:ext uri="{FF2B5EF4-FFF2-40B4-BE49-F238E27FC236}">
                <a16:creationId xmlns:a16="http://schemas.microsoft.com/office/drawing/2014/main" id="{A2924548-C742-41D4-A051-8FB10DA7B107}"/>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1642A93C-73FB-44D0-9B73-F7080F04F175}"/>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55D915E1-518C-46B9-AA42-6FD1952C4456}"/>
              </a:ext>
            </a:extLst>
          </p:cNvPr>
          <p:cNvSpPr>
            <a:spLocks noGrp="1"/>
          </p:cNvSpPr>
          <p:nvPr>
            <p:ph type="sldNum" sz="quarter" idx="12"/>
          </p:nvPr>
        </p:nvSpPr>
        <p:spPr/>
        <p:txBody>
          <a:bodyPr/>
          <a:lstStyle/>
          <a:p>
            <a:fld id="{B6F15528-21DE-4FAA-801E-634DDDAF4B2B}" type="slidenum">
              <a:rPr lang="en-US" smtClean="0"/>
              <a:pPr/>
              <a:t>32</a:t>
            </a:fld>
            <a:endParaRPr lang="en-US" dirty="0"/>
          </a:p>
        </p:txBody>
      </p:sp>
      <p:pic>
        <p:nvPicPr>
          <p:cNvPr id="12" name="Content Placeholder 11" descr="A close up of a map&#10;&#10;Description automatically generated">
            <a:extLst>
              <a:ext uri="{FF2B5EF4-FFF2-40B4-BE49-F238E27FC236}">
                <a16:creationId xmlns:a16="http://schemas.microsoft.com/office/drawing/2014/main" id="{2489AC81-6782-4E0F-B5B9-629A6E010B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372" y="989529"/>
            <a:ext cx="3690842" cy="2654424"/>
          </a:xfrm>
        </p:spPr>
      </p:pic>
      <p:pic>
        <p:nvPicPr>
          <p:cNvPr id="14" name="Picture 13" descr="A close up of a map&#10;&#10;Description automatically generated">
            <a:extLst>
              <a:ext uri="{FF2B5EF4-FFF2-40B4-BE49-F238E27FC236}">
                <a16:creationId xmlns:a16="http://schemas.microsoft.com/office/drawing/2014/main" id="{A77C76A4-7583-4FFB-8A74-DD622B73E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632" y="989529"/>
            <a:ext cx="3871135" cy="2784089"/>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1D6C4C55-12BE-40D2-AFA2-A649963627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3643953"/>
            <a:ext cx="3871136" cy="2784090"/>
          </a:xfrm>
          <a:prstGeom prst="rect">
            <a:avLst/>
          </a:prstGeom>
        </p:spPr>
      </p:pic>
    </p:spTree>
    <p:extLst>
      <p:ext uri="{BB962C8B-B14F-4D97-AF65-F5344CB8AC3E}">
        <p14:creationId xmlns:p14="http://schemas.microsoft.com/office/powerpoint/2010/main" val="601964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5163-E059-421C-B923-53D3974E06B6}"/>
              </a:ext>
            </a:extLst>
          </p:cNvPr>
          <p:cNvSpPr>
            <a:spLocks noGrp="1"/>
          </p:cNvSpPr>
          <p:nvPr>
            <p:ph type="title"/>
          </p:nvPr>
        </p:nvSpPr>
        <p:spPr/>
        <p:txBody>
          <a:bodyPr>
            <a:normAutofit fontScale="90000"/>
          </a:bodyPr>
          <a:lstStyle/>
          <a:p>
            <a:r>
              <a:rPr lang="en-GB" dirty="0"/>
              <a:t>Response vs eta</a:t>
            </a:r>
          </a:p>
        </p:txBody>
      </p:sp>
      <p:pic>
        <p:nvPicPr>
          <p:cNvPr id="8" name="Content Placeholder 7" descr="A close up of a map&#10;&#10;Description automatically generated">
            <a:extLst>
              <a:ext uri="{FF2B5EF4-FFF2-40B4-BE49-F238E27FC236}">
                <a16:creationId xmlns:a16="http://schemas.microsoft.com/office/drawing/2014/main" id="{0C323C5E-DF2F-4637-92D2-B4A9BC0BAF1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345" y="1052736"/>
            <a:ext cx="4114903" cy="2664296"/>
          </a:xfrm>
        </p:spPr>
      </p:pic>
      <p:sp>
        <p:nvSpPr>
          <p:cNvPr id="4" name="Date Placeholder 3">
            <a:extLst>
              <a:ext uri="{FF2B5EF4-FFF2-40B4-BE49-F238E27FC236}">
                <a16:creationId xmlns:a16="http://schemas.microsoft.com/office/drawing/2014/main" id="{66912AC3-0404-4722-9202-F88458F8B6A9}"/>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BB9D4CEC-FCE6-43B4-AD81-F61B264DEA73}"/>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CB8CFB26-31B8-4E68-BB5E-E5709B269B5A}"/>
              </a:ext>
            </a:extLst>
          </p:cNvPr>
          <p:cNvSpPr>
            <a:spLocks noGrp="1"/>
          </p:cNvSpPr>
          <p:nvPr>
            <p:ph type="sldNum" sz="quarter" idx="12"/>
          </p:nvPr>
        </p:nvSpPr>
        <p:spPr/>
        <p:txBody>
          <a:bodyPr/>
          <a:lstStyle/>
          <a:p>
            <a:fld id="{B6F15528-21DE-4FAA-801E-634DDDAF4B2B}" type="slidenum">
              <a:rPr lang="en-US" smtClean="0"/>
              <a:pPr/>
              <a:t>33</a:t>
            </a:fld>
            <a:endParaRPr lang="en-US" dirty="0"/>
          </a:p>
        </p:txBody>
      </p:sp>
      <p:pic>
        <p:nvPicPr>
          <p:cNvPr id="10" name="Picture 9" descr="A close up of a map&#10;&#10;Description automatically generated">
            <a:extLst>
              <a:ext uri="{FF2B5EF4-FFF2-40B4-BE49-F238E27FC236}">
                <a16:creationId xmlns:a16="http://schemas.microsoft.com/office/drawing/2014/main" id="{834581E7-8952-4761-961C-055DF031FB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0703" y="1036518"/>
            <a:ext cx="4139952" cy="2680514"/>
          </a:xfrm>
          <a:prstGeom prst="rect">
            <a:avLst/>
          </a:prstGeom>
        </p:spPr>
      </p:pic>
      <p:pic>
        <p:nvPicPr>
          <p:cNvPr id="12" name="Picture 11" descr="A close up of a map&#10;&#10;Description automatically generated">
            <a:extLst>
              <a:ext uri="{FF2B5EF4-FFF2-40B4-BE49-F238E27FC236}">
                <a16:creationId xmlns:a16="http://schemas.microsoft.com/office/drawing/2014/main" id="{EDB26DFE-D2EA-4453-8628-28131A8158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1611" y="3717032"/>
            <a:ext cx="4139952" cy="2680514"/>
          </a:xfrm>
          <a:prstGeom prst="rect">
            <a:avLst/>
          </a:prstGeom>
        </p:spPr>
      </p:pic>
    </p:spTree>
    <p:extLst>
      <p:ext uri="{BB962C8B-B14F-4D97-AF65-F5344CB8AC3E}">
        <p14:creationId xmlns:p14="http://schemas.microsoft.com/office/powerpoint/2010/main" val="1035166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0BCA-23F3-436C-A59B-4EC68C17FACA}"/>
              </a:ext>
            </a:extLst>
          </p:cNvPr>
          <p:cNvSpPr>
            <a:spLocks noGrp="1"/>
          </p:cNvSpPr>
          <p:nvPr>
            <p:ph type="title"/>
          </p:nvPr>
        </p:nvSpPr>
        <p:spPr/>
        <p:txBody>
          <a:bodyPr>
            <a:normAutofit fontScale="90000"/>
          </a:bodyPr>
          <a:lstStyle/>
          <a:p>
            <a:r>
              <a:rPr lang="en-GB" dirty="0"/>
              <a:t>Spline photons</a:t>
            </a:r>
          </a:p>
        </p:txBody>
      </p:sp>
      <p:pic>
        <p:nvPicPr>
          <p:cNvPr id="8" name="Content Placeholder 7" descr="A screenshot of a cell phone&#10;&#10;Description automatically generated">
            <a:extLst>
              <a:ext uri="{FF2B5EF4-FFF2-40B4-BE49-F238E27FC236}">
                <a16:creationId xmlns:a16="http://schemas.microsoft.com/office/drawing/2014/main" id="{CE49BB9C-2B11-431D-B375-B063E543618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0481" y="990600"/>
            <a:ext cx="7403038" cy="5410200"/>
          </a:xfrm>
        </p:spPr>
      </p:pic>
      <p:sp>
        <p:nvSpPr>
          <p:cNvPr id="4" name="Date Placeholder 3">
            <a:extLst>
              <a:ext uri="{FF2B5EF4-FFF2-40B4-BE49-F238E27FC236}">
                <a16:creationId xmlns:a16="http://schemas.microsoft.com/office/drawing/2014/main" id="{3BB1064B-E76E-4FE2-AB58-8C6E821F7F7C}"/>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C711A993-9F84-4F33-A345-C980063A4A74}"/>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E711F144-6E2C-45C0-BC4F-5184A6F544CD}"/>
              </a:ext>
            </a:extLst>
          </p:cNvPr>
          <p:cNvSpPr>
            <a:spLocks noGrp="1"/>
          </p:cNvSpPr>
          <p:nvPr>
            <p:ph type="sldNum" sz="quarter" idx="12"/>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606583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E0762-3699-46C3-83AF-D373AFCD8B8B}"/>
              </a:ext>
            </a:extLst>
          </p:cNvPr>
          <p:cNvSpPr>
            <a:spLocks noGrp="1"/>
          </p:cNvSpPr>
          <p:nvPr>
            <p:ph type="title"/>
          </p:nvPr>
        </p:nvSpPr>
        <p:spPr/>
        <p:txBody>
          <a:bodyPr>
            <a:noAutofit/>
          </a:bodyPr>
          <a:lstStyle/>
          <a:p>
            <a:r>
              <a:rPr lang="en-GB" sz="3600" dirty="0"/>
              <a:t>Total production time for diboson events</a:t>
            </a:r>
          </a:p>
        </p:txBody>
      </p:sp>
      <p:pic>
        <p:nvPicPr>
          <p:cNvPr id="8" name="Content Placeholder 7" descr="A screenshot of a cell phone&#10;&#10;Description automatically generated">
            <a:extLst>
              <a:ext uri="{FF2B5EF4-FFF2-40B4-BE49-F238E27FC236}">
                <a16:creationId xmlns:a16="http://schemas.microsoft.com/office/drawing/2014/main" id="{11255CEE-551B-428B-9CB8-CD15A710096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1443617"/>
            <a:ext cx="8991600" cy="4504165"/>
          </a:xfrm>
        </p:spPr>
      </p:pic>
      <p:sp>
        <p:nvSpPr>
          <p:cNvPr id="4" name="Date Placeholder 3">
            <a:extLst>
              <a:ext uri="{FF2B5EF4-FFF2-40B4-BE49-F238E27FC236}">
                <a16:creationId xmlns:a16="http://schemas.microsoft.com/office/drawing/2014/main" id="{528C782A-362F-460F-9E89-C054AD194A72}"/>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FDD457F5-F4A7-4A53-B8D4-66979D1229A0}"/>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95305480-41D0-4842-A2DF-60AA4BA4AED7}"/>
              </a:ext>
            </a:extLst>
          </p:cNvPr>
          <p:cNvSpPr>
            <a:spLocks noGrp="1"/>
          </p:cNvSpPr>
          <p:nvPr>
            <p:ph type="sldNum" sz="quarter" idx="12"/>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321898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B9D3-7611-4E2B-8AB8-E8630078BF82}"/>
              </a:ext>
            </a:extLst>
          </p:cNvPr>
          <p:cNvSpPr>
            <a:spLocks noGrp="1"/>
          </p:cNvSpPr>
          <p:nvPr>
            <p:ph type="title"/>
          </p:nvPr>
        </p:nvSpPr>
        <p:spPr/>
        <p:txBody>
          <a:bodyPr>
            <a:normAutofit fontScale="90000"/>
          </a:bodyPr>
          <a:lstStyle/>
          <a:p>
            <a:r>
              <a:rPr lang="en-GB" dirty="0"/>
              <a:t>Fast Simulation overview</a:t>
            </a:r>
          </a:p>
        </p:txBody>
      </p:sp>
      <p:sp>
        <p:nvSpPr>
          <p:cNvPr id="3" name="Content Placeholder 2">
            <a:extLst>
              <a:ext uri="{FF2B5EF4-FFF2-40B4-BE49-F238E27FC236}">
                <a16:creationId xmlns:a16="http://schemas.microsoft.com/office/drawing/2014/main" id="{C7D237BC-4A19-4A55-B9D8-5A3F890419C3}"/>
              </a:ext>
            </a:extLst>
          </p:cNvPr>
          <p:cNvSpPr>
            <a:spLocks noGrp="1"/>
          </p:cNvSpPr>
          <p:nvPr>
            <p:ph idx="1"/>
          </p:nvPr>
        </p:nvSpPr>
        <p:spPr>
          <a:xfrm>
            <a:off x="76200" y="948396"/>
            <a:ext cx="8991600" cy="5606752"/>
          </a:xfrm>
        </p:spPr>
        <p:txBody>
          <a:bodyPr>
            <a:normAutofit fontScale="92500" lnSpcReduction="10000"/>
          </a:bodyPr>
          <a:lstStyle/>
          <a:p>
            <a:r>
              <a:rPr lang="en-US" altLang="en-US" sz="3000" dirty="0"/>
              <a:t>ATLAS has a </a:t>
            </a:r>
            <a:r>
              <a:rPr lang="en-US" altLang="en-US" sz="3000" dirty="0" err="1"/>
              <a:t>FastSimulation</a:t>
            </a:r>
            <a:r>
              <a:rPr lang="en-US" altLang="en-US" sz="3000" dirty="0"/>
              <a:t> developed in Run 1 called ATLFASTII (AFII)</a:t>
            </a:r>
          </a:p>
          <a:p>
            <a:pPr lvl="1"/>
            <a:r>
              <a:rPr lang="en-US" altLang="en-US" sz="2600" dirty="0"/>
              <a:t>FastCaloSim for calorimeters fast simulation, Geant4 for everything else</a:t>
            </a:r>
          </a:p>
          <a:p>
            <a:pPr lvl="1"/>
            <a:r>
              <a:rPr lang="en-US" altLang="en-US" dirty="0"/>
              <a:t>It was validated in September 2017 for Run 2</a:t>
            </a:r>
          </a:p>
          <a:p>
            <a:r>
              <a:rPr lang="en-US" altLang="en-US" dirty="0"/>
              <a:t>AFII has some limitations which we plan to overcome with a new generation of fast simulation tools </a:t>
            </a:r>
          </a:p>
          <a:p>
            <a:pPr lvl="1"/>
            <a:r>
              <a:rPr lang="en-US" altLang="en-US" dirty="0"/>
              <a:t>It is calibrated with different scale factors </a:t>
            </a:r>
            <a:r>
              <a:rPr lang="en-US" altLang="en-US" dirty="0" err="1"/>
              <a:t>w.r.t.</a:t>
            </a:r>
            <a:r>
              <a:rPr lang="en-US" altLang="en-US" dirty="0"/>
              <a:t> Geant4</a:t>
            </a:r>
          </a:p>
          <a:p>
            <a:pPr lvl="2"/>
            <a:r>
              <a:rPr lang="en-US" altLang="en-US" dirty="0"/>
              <a:t>Double work for all calibration teams</a:t>
            </a:r>
          </a:p>
          <a:p>
            <a:pPr lvl="1"/>
            <a:r>
              <a:rPr lang="en-US" altLang="en-US" sz="3200" dirty="0"/>
              <a:t>It cannot be used in some regimes, so more computing resources are need to have G4 samples</a:t>
            </a:r>
          </a:p>
          <a:p>
            <a:pPr lvl="2"/>
            <a:r>
              <a:rPr lang="en-US" altLang="en-US" sz="2800" dirty="0"/>
              <a:t>Boosted topologies</a:t>
            </a:r>
          </a:p>
          <a:p>
            <a:pPr lvl="2"/>
            <a:r>
              <a:rPr lang="en-US" altLang="en-US" sz="2800" dirty="0"/>
              <a:t>Forward region</a:t>
            </a:r>
          </a:p>
        </p:txBody>
      </p:sp>
      <p:sp>
        <p:nvSpPr>
          <p:cNvPr id="4" name="Date Placeholder 3">
            <a:extLst>
              <a:ext uri="{FF2B5EF4-FFF2-40B4-BE49-F238E27FC236}">
                <a16:creationId xmlns:a16="http://schemas.microsoft.com/office/drawing/2014/main" id="{AE1638BC-4DB1-4265-9D43-3D8D33E23480}"/>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3E53A020-7878-4314-AC3E-F4F481A1A4EF}"/>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0D733CD2-BDA1-487D-9690-08D4842C0E20}"/>
              </a:ext>
            </a:extLst>
          </p:cNvPr>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344675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4628-BABE-4B85-8759-DDF41F02113A}"/>
              </a:ext>
            </a:extLst>
          </p:cNvPr>
          <p:cNvSpPr>
            <a:spLocks noGrp="1"/>
          </p:cNvSpPr>
          <p:nvPr>
            <p:ph type="title"/>
          </p:nvPr>
        </p:nvSpPr>
        <p:spPr/>
        <p:txBody>
          <a:bodyPr>
            <a:normAutofit fontScale="90000"/>
          </a:bodyPr>
          <a:lstStyle/>
          <a:p>
            <a:r>
              <a:rPr lang="en-GB" dirty="0"/>
              <a:t>New tools</a:t>
            </a:r>
          </a:p>
        </p:txBody>
      </p:sp>
      <p:sp>
        <p:nvSpPr>
          <p:cNvPr id="3" name="Content Placeholder 2">
            <a:extLst>
              <a:ext uri="{FF2B5EF4-FFF2-40B4-BE49-F238E27FC236}">
                <a16:creationId xmlns:a16="http://schemas.microsoft.com/office/drawing/2014/main" id="{F6A19357-F331-464D-8EC8-F8A449389345}"/>
              </a:ext>
            </a:extLst>
          </p:cNvPr>
          <p:cNvSpPr>
            <a:spLocks noGrp="1"/>
          </p:cNvSpPr>
          <p:nvPr>
            <p:ph idx="1"/>
          </p:nvPr>
        </p:nvSpPr>
        <p:spPr/>
        <p:txBody>
          <a:bodyPr>
            <a:normAutofit lnSpcReduction="10000"/>
          </a:bodyPr>
          <a:lstStyle/>
          <a:p>
            <a:r>
              <a:rPr lang="en-US" altLang="en-US" sz="3000" dirty="0"/>
              <a:t>Two efforts to improve fast simulation:</a:t>
            </a:r>
          </a:p>
          <a:p>
            <a:pPr lvl="1"/>
            <a:r>
              <a:rPr lang="en-US" altLang="en-US" sz="3000" dirty="0"/>
              <a:t>FastCaloSim v2</a:t>
            </a:r>
          </a:p>
          <a:p>
            <a:pPr lvl="2"/>
            <a:r>
              <a:rPr lang="en-US" altLang="en-US" sz="2600" dirty="0"/>
              <a:t>Most advanced tool, aimed at fixing know limitations </a:t>
            </a:r>
          </a:p>
          <a:p>
            <a:pPr lvl="1"/>
            <a:r>
              <a:rPr lang="en-US" altLang="en-US" sz="3000" dirty="0" err="1"/>
              <a:t>DNNCaloSim</a:t>
            </a:r>
            <a:endParaRPr lang="en-US" altLang="en-US" sz="3000" dirty="0"/>
          </a:p>
          <a:p>
            <a:pPr lvl="2"/>
            <a:r>
              <a:rPr lang="en-US" altLang="en-US" sz="2600" dirty="0"/>
              <a:t>Exploits latest ML generative tools, longer time scale</a:t>
            </a:r>
          </a:p>
          <a:p>
            <a:r>
              <a:rPr lang="en-US" altLang="en-US" sz="3000" dirty="0"/>
              <a:t>Further speed-up using </a:t>
            </a:r>
            <a:r>
              <a:rPr lang="en-US" altLang="en-US" sz="3000" dirty="0" err="1"/>
              <a:t>FastChain</a:t>
            </a:r>
            <a:endParaRPr lang="en-US" altLang="en-US" sz="3000" dirty="0"/>
          </a:p>
          <a:p>
            <a:pPr lvl="1"/>
            <a:r>
              <a:rPr lang="en-US" altLang="en-US" sz="3000" dirty="0"/>
              <a:t>Possibility of further speed increase by adopting a fast simulation of other detectors</a:t>
            </a:r>
          </a:p>
          <a:p>
            <a:pPr lvl="1"/>
            <a:r>
              <a:rPr lang="en-US" altLang="en-US" sz="3000" dirty="0"/>
              <a:t>Fast </a:t>
            </a:r>
            <a:r>
              <a:rPr lang="en-GB" altLang="en-US" sz="3000" dirty="0"/>
              <a:t>digitisation</a:t>
            </a:r>
            <a:r>
              <a:rPr lang="en-US" altLang="en-US" sz="3000" dirty="0"/>
              <a:t> and reconstruction </a:t>
            </a:r>
          </a:p>
          <a:p>
            <a:pPr lvl="1"/>
            <a:r>
              <a:rPr lang="en-US" altLang="en-US" sz="3000" dirty="0"/>
              <a:t>Combination of all fast simulation tools in a flexible and configurable way</a:t>
            </a:r>
          </a:p>
          <a:p>
            <a:endParaRPr lang="en-GB" dirty="0"/>
          </a:p>
        </p:txBody>
      </p:sp>
      <p:sp>
        <p:nvSpPr>
          <p:cNvPr id="4" name="Date Placeholder 3">
            <a:extLst>
              <a:ext uri="{FF2B5EF4-FFF2-40B4-BE49-F238E27FC236}">
                <a16:creationId xmlns:a16="http://schemas.microsoft.com/office/drawing/2014/main" id="{6EC31801-6C63-4264-8FD1-78D51814EA54}"/>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F60D4C96-DE72-4C5B-9A4C-69B2EF0E3915}"/>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FC2CBA71-B544-4A20-88F6-31FFF81F7E1F}"/>
              </a:ext>
            </a:extLst>
          </p:cNvPr>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3146104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ECCC-FA07-499E-9A4C-B962AE4E4348}"/>
              </a:ext>
            </a:extLst>
          </p:cNvPr>
          <p:cNvSpPr>
            <a:spLocks noGrp="1"/>
          </p:cNvSpPr>
          <p:nvPr>
            <p:ph type="title"/>
          </p:nvPr>
        </p:nvSpPr>
        <p:spPr/>
        <p:txBody>
          <a:bodyPr>
            <a:normAutofit fontScale="90000"/>
          </a:bodyPr>
          <a:lstStyle/>
          <a:p>
            <a:r>
              <a:rPr lang="en-GB" dirty="0"/>
              <a:t>Path toward the new FastCaloSim</a:t>
            </a:r>
          </a:p>
        </p:txBody>
      </p:sp>
      <p:sp>
        <p:nvSpPr>
          <p:cNvPr id="4" name="Date Placeholder 3">
            <a:extLst>
              <a:ext uri="{FF2B5EF4-FFF2-40B4-BE49-F238E27FC236}">
                <a16:creationId xmlns:a16="http://schemas.microsoft.com/office/drawing/2014/main" id="{5485C10D-9BC4-456C-B0B1-A64354CC1568}"/>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16D1C49A-35FE-455E-99FC-AFAC471C8D69}"/>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12EB7FD5-A323-4864-BFEA-0211A0B7320E}"/>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
        <p:nvSpPr>
          <p:cNvPr id="7" name="Rectangle 6">
            <a:extLst>
              <a:ext uri="{FF2B5EF4-FFF2-40B4-BE49-F238E27FC236}">
                <a16:creationId xmlns:a16="http://schemas.microsoft.com/office/drawing/2014/main" id="{2DDA5CCE-88E4-42C3-B0C4-FFB747EFE881}"/>
              </a:ext>
            </a:extLst>
          </p:cNvPr>
          <p:cNvSpPr/>
          <p:nvPr/>
        </p:nvSpPr>
        <p:spPr>
          <a:xfrm>
            <a:off x="210984" y="1115793"/>
            <a:ext cx="4032448" cy="18326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imes New Roman" panose="02020603050405020304" pitchFamily="18" charset="0"/>
                <a:cs typeface="Times New Roman" panose="02020603050405020304" pitchFamily="18" charset="0"/>
              </a:rPr>
              <a:t>Full Sim single particle production</a:t>
            </a:r>
            <a:br>
              <a:rPr lang="en-GB" b="1" dirty="0">
                <a:solidFill>
                  <a:schemeClr val="tx1"/>
                </a:solidFill>
                <a:latin typeface="Times New Roman" panose="02020603050405020304" pitchFamily="18" charset="0"/>
                <a:cs typeface="Times New Roman" panose="02020603050405020304" pitchFamily="18" charset="0"/>
              </a:rPr>
            </a:br>
            <a:r>
              <a:rPr lang="en-GB" b="1" dirty="0">
                <a:solidFill>
                  <a:schemeClr val="tx1"/>
                </a:solidFill>
                <a:latin typeface="Times New Roman" panose="02020603050405020304" pitchFamily="18" charset="0"/>
                <a:cs typeface="Times New Roman" panose="02020603050405020304" pitchFamily="18" charset="0"/>
              </a:rPr>
              <a:t>Particles: e</a:t>
            </a:r>
            <a:r>
              <a:rPr lang="en-GB" b="1" baseline="30000" dirty="0">
                <a:solidFill>
                  <a:schemeClr val="tx1"/>
                </a:solidFill>
                <a:latin typeface="Times New Roman" panose="02020603050405020304" pitchFamily="18" charset="0"/>
                <a:cs typeface="Times New Roman" panose="02020603050405020304" pitchFamily="18" charset="0"/>
              </a:rPr>
              <a:t>-</a:t>
            </a:r>
            <a:r>
              <a:rPr lang="en-GB" b="1" dirty="0">
                <a:solidFill>
                  <a:schemeClr val="tx1"/>
                </a:solidFill>
                <a:latin typeface="Times New Roman" panose="02020603050405020304" pitchFamily="18" charset="0"/>
                <a:cs typeface="Times New Roman" panose="02020603050405020304" pitchFamily="18" charset="0"/>
              </a:rPr>
              <a:t>, </a:t>
            </a:r>
            <a:r>
              <a:rPr lang="el-GR" b="1" dirty="0">
                <a:solidFill>
                  <a:schemeClr val="tx1"/>
                </a:solidFill>
                <a:latin typeface="Times New Roman" panose="02020603050405020304" pitchFamily="18" charset="0"/>
                <a:cs typeface="Times New Roman" panose="02020603050405020304" pitchFamily="18" charset="0"/>
              </a:rPr>
              <a:t>γ</a:t>
            </a:r>
            <a:r>
              <a:rPr lang="en-GB" b="1" dirty="0">
                <a:solidFill>
                  <a:schemeClr val="tx1"/>
                </a:solidFill>
                <a:latin typeface="Times New Roman" panose="02020603050405020304" pitchFamily="18" charset="0"/>
                <a:cs typeface="Times New Roman" panose="02020603050405020304" pitchFamily="18" charset="0"/>
              </a:rPr>
              <a:t>, </a:t>
            </a:r>
            <a:r>
              <a:rPr lang="el-GR" b="1" dirty="0">
                <a:solidFill>
                  <a:schemeClr val="tx1"/>
                </a:solidFill>
                <a:latin typeface="Times New Roman" panose="02020603050405020304" pitchFamily="18" charset="0"/>
                <a:cs typeface="Times New Roman" panose="02020603050405020304" pitchFamily="18" charset="0"/>
              </a:rPr>
              <a:t>π</a:t>
            </a:r>
            <a:endParaRPr lang="en-GB" b="1" dirty="0">
              <a:solidFill>
                <a:schemeClr val="tx1"/>
              </a:solidFill>
              <a:latin typeface="Times New Roman" panose="02020603050405020304" pitchFamily="18" charset="0"/>
              <a:cs typeface="Times New Roman" panose="02020603050405020304" pitchFamily="18" charset="0"/>
            </a:endParaRPr>
          </a:p>
          <a:p>
            <a:r>
              <a:rPr lang="en-GB" dirty="0">
                <a:solidFill>
                  <a:schemeClr val="tx1"/>
                </a:solidFill>
                <a:latin typeface="Times New Roman" panose="02020603050405020304" pitchFamily="18" charset="0"/>
                <a:cs typeface="Times New Roman" panose="02020603050405020304" pitchFamily="18" charset="0"/>
              </a:rPr>
              <a:t>Event generated at calorimeter surface</a:t>
            </a:r>
          </a:p>
          <a:p>
            <a:r>
              <a:rPr lang="en-GB" dirty="0">
                <a:solidFill>
                  <a:schemeClr val="tx1"/>
                </a:solidFill>
                <a:latin typeface="Times New Roman" panose="02020603050405020304" pitchFamily="18" charset="0"/>
                <a:cs typeface="Times New Roman" panose="02020603050405020304" pitchFamily="18" charset="0"/>
              </a:rPr>
              <a:t>Geant4 produce detailed hits</a:t>
            </a:r>
          </a:p>
          <a:p>
            <a:r>
              <a:rPr lang="en-GB" dirty="0">
                <a:solidFill>
                  <a:schemeClr val="tx1"/>
                </a:solidFill>
                <a:latin typeface="Times New Roman" panose="02020603050405020304" pitchFamily="18" charset="0"/>
                <a:cs typeface="Times New Roman" panose="02020603050405020304" pitchFamily="18" charset="0"/>
              </a:rPr>
              <a:t>Digi &amp; </a:t>
            </a:r>
            <a:r>
              <a:rPr lang="en-GB" dirty="0" err="1">
                <a:solidFill>
                  <a:schemeClr val="tx1"/>
                </a:solidFill>
                <a:latin typeface="Times New Roman" panose="02020603050405020304" pitchFamily="18" charset="0"/>
                <a:cs typeface="Times New Roman" panose="02020603050405020304" pitchFamily="18" charset="0"/>
              </a:rPr>
              <a:t>Reco</a:t>
            </a:r>
            <a:r>
              <a:rPr lang="en-GB" dirty="0">
                <a:solidFill>
                  <a:schemeClr val="tx1"/>
                </a:solidFill>
                <a:latin typeface="Times New Roman" panose="02020603050405020304" pitchFamily="18" charset="0"/>
                <a:cs typeface="Times New Roman" panose="02020603050405020304" pitchFamily="18" charset="0"/>
              </a:rPr>
              <a:t> run with special flags</a:t>
            </a:r>
          </a:p>
          <a:p>
            <a:r>
              <a:rPr lang="en-GB" dirty="0">
                <a:solidFill>
                  <a:schemeClr val="tx1"/>
                </a:solidFill>
                <a:latin typeface="Times New Roman" panose="02020603050405020304" pitchFamily="18" charset="0"/>
                <a:cs typeface="Times New Roman" panose="02020603050405020304" pitchFamily="18" charset="0"/>
              </a:rPr>
              <a:t>Hit to cell matching</a:t>
            </a:r>
          </a:p>
        </p:txBody>
      </p:sp>
      <p:sp>
        <p:nvSpPr>
          <p:cNvPr id="10" name="Rectangle 9">
            <a:extLst>
              <a:ext uri="{FF2B5EF4-FFF2-40B4-BE49-F238E27FC236}">
                <a16:creationId xmlns:a16="http://schemas.microsoft.com/office/drawing/2014/main" id="{700EE23C-EA8B-4465-B9DE-2BB0D409AAEC}"/>
              </a:ext>
            </a:extLst>
          </p:cNvPr>
          <p:cNvSpPr/>
          <p:nvPr/>
        </p:nvSpPr>
        <p:spPr>
          <a:xfrm>
            <a:off x="4996021" y="2062017"/>
            <a:ext cx="3960440" cy="2274198"/>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err="1">
                <a:solidFill>
                  <a:schemeClr val="tx1"/>
                </a:solidFill>
                <a:latin typeface="Times New Roman" panose="02020603050405020304" pitchFamily="18" charset="0"/>
                <a:cs typeface="Times New Roman" panose="02020603050405020304" pitchFamily="18" charset="0"/>
              </a:rPr>
              <a:t>FastCaloSim</a:t>
            </a:r>
            <a:r>
              <a:rPr lang="en-GB" b="1" dirty="0">
                <a:solidFill>
                  <a:schemeClr val="tx1"/>
                </a:solidFill>
                <a:latin typeface="Times New Roman" panose="02020603050405020304" pitchFamily="18" charset="0"/>
                <a:cs typeface="Times New Roman" panose="02020603050405020304" pitchFamily="18" charset="0"/>
              </a:rPr>
              <a:t> parametrisation</a:t>
            </a:r>
          </a:p>
          <a:p>
            <a:pPr algn="ctr"/>
            <a:endParaRPr lang="en-GB" b="1" dirty="0">
              <a:solidFill>
                <a:schemeClr val="tx1"/>
              </a:solidFill>
              <a:latin typeface="Times New Roman" panose="02020603050405020304" pitchFamily="18" charset="0"/>
              <a:cs typeface="Times New Roman" panose="02020603050405020304" pitchFamily="18" charset="0"/>
            </a:endParaRPr>
          </a:p>
          <a:p>
            <a:r>
              <a:rPr lang="en-GB" dirty="0">
                <a:solidFill>
                  <a:schemeClr val="tx1"/>
                </a:solidFill>
                <a:latin typeface="Times New Roman" panose="02020603050405020304" pitchFamily="18" charset="0"/>
                <a:cs typeface="Times New Roman" panose="02020603050405020304" pitchFamily="18" charset="0"/>
              </a:rPr>
              <a:t>Principal component analysis used for the Energy parametrisation </a:t>
            </a:r>
          </a:p>
          <a:p>
            <a:r>
              <a:rPr lang="en-GB" dirty="0">
                <a:solidFill>
                  <a:schemeClr val="tx1"/>
                </a:solidFill>
                <a:latin typeface="Times New Roman" panose="02020603050405020304" pitchFamily="18" charset="0"/>
                <a:cs typeface="Times New Roman" panose="02020603050405020304" pitchFamily="18" charset="0"/>
              </a:rPr>
              <a:t>Shape parametrisation using 2D histograms</a:t>
            </a:r>
          </a:p>
          <a:p>
            <a:r>
              <a:rPr lang="en-GB" dirty="0">
                <a:solidFill>
                  <a:schemeClr val="tx1"/>
                </a:solidFill>
                <a:latin typeface="Times New Roman" panose="02020603050405020304" pitchFamily="18" charset="0"/>
                <a:cs typeface="Times New Roman" panose="02020603050405020304" pitchFamily="18" charset="0"/>
              </a:rPr>
              <a:t>Further optimisation to optimise memory consumption</a:t>
            </a:r>
          </a:p>
        </p:txBody>
      </p:sp>
      <p:cxnSp>
        <p:nvCxnSpPr>
          <p:cNvPr id="12" name="Straight Arrow Connector 11">
            <a:extLst>
              <a:ext uri="{FF2B5EF4-FFF2-40B4-BE49-F238E27FC236}">
                <a16:creationId xmlns:a16="http://schemas.microsoft.com/office/drawing/2014/main" id="{5312D4B4-742A-4AD2-A4A0-39C91AF86E9D}"/>
              </a:ext>
            </a:extLst>
          </p:cNvPr>
          <p:cNvCxnSpPr>
            <a:cxnSpLocks/>
            <a:stCxn id="7" idx="3"/>
            <a:endCxn id="10" idx="1"/>
          </p:cNvCxnSpPr>
          <p:nvPr/>
        </p:nvCxnSpPr>
        <p:spPr>
          <a:xfrm>
            <a:off x="4243432" y="2032128"/>
            <a:ext cx="752589" cy="11669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14556FA-C816-4093-8E02-D44D010653F2}"/>
              </a:ext>
            </a:extLst>
          </p:cNvPr>
          <p:cNvSpPr/>
          <p:nvPr/>
        </p:nvSpPr>
        <p:spPr>
          <a:xfrm>
            <a:off x="210984" y="3544127"/>
            <a:ext cx="4032448" cy="1584176"/>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chemeClr val="tx1"/>
                </a:solidFill>
                <a:latin typeface="Times New Roman" panose="02020603050405020304" pitchFamily="18" charset="0"/>
                <a:cs typeface="Times New Roman" panose="02020603050405020304" pitchFamily="18" charset="0"/>
              </a:rPr>
              <a:t>FastCaloSim V2</a:t>
            </a:r>
          </a:p>
          <a:p>
            <a:pPr algn="ctr"/>
            <a:endParaRPr lang="en-GB" b="1" dirty="0">
              <a:solidFill>
                <a:schemeClr val="tx1"/>
              </a:solidFill>
              <a:latin typeface="Times New Roman" panose="02020603050405020304" pitchFamily="18" charset="0"/>
              <a:cs typeface="Times New Roman" panose="02020603050405020304" pitchFamily="18" charset="0"/>
            </a:endParaRPr>
          </a:p>
          <a:p>
            <a:r>
              <a:rPr lang="en-GB" dirty="0">
                <a:solidFill>
                  <a:schemeClr val="tx1"/>
                </a:solidFill>
                <a:latin typeface="Times New Roman" panose="02020603050405020304" pitchFamily="18" charset="0"/>
                <a:cs typeface="Times New Roman" panose="02020603050405020304" pitchFamily="18" charset="0"/>
              </a:rPr>
              <a:t>Standard event generation</a:t>
            </a:r>
            <a:endParaRPr lang="en-GB" b="1" dirty="0">
              <a:solidFill>
                <a:schemeClr val="tx1"/>
              </a:solidFill>
              <a:latin typeface="Times New Roman" panose="02020603050405020304" pitchFamily="18" charset="0"/>
              <a:cs typeface="Times New Roman" panose="02020603050405020304" pitchFamily="18" charset="0"/>
            </a:endParaRPr>
          </a:p>
          <a:p>
            <a:r>
              <a:rPr lang="en-GB" dirty="0">
                <a:solidFill>
                  <a:schemeClr val="tx1"/>
                </a:solidFill>
                <a:latin typeface="Times New Roman" panose="02020603050405020304" pitchFamily="18" charset="0"/>
                <a:cs typeface="Times New Roman" panose="02020603050405020304" pitchFamily="18" charset="0"/>
              </a:rPr>
              <a:t>Replace G4 with FCS</a:t>
            </a:r>
          </a:p>
          <a:p>
            <a:r>
              <a:rPr lang="en-GB" dirty="0">
                <a:solidFill>
                  <a:schemeClr val="tx1"/>
                </a:solidFill>
                <a:latin typeface="Times New Roman" panose="02020603050405020304" pitchFamily="18" charset="0"/>
                <a:cs typeface="Times New Roman" panose="02020603050405020304" pitchFamily="18" charset="0"/>
              </a:rPr>
              <a:t>Standard digitisation &amp; reconstruction</a:t>
            </a:r>
          </a:p>
        </p:txBody>
      </p:sp>
      <p:cxnSp>
        <p:nvCxnSpPr>
          <p:cNvPr id="24" name="Straight Arrow Connector 23">
            <a:extLst>
              <a:ext uri="{FF2B5EF4-FFF2-40B4-BE49-F238E27FC236}">
                <a16:creationId xmlns:a16="http://schemas.microsoft.com/office/drawing/2014/main" id="{ACC4B6B0-FE26-4FB8-B84C-AD43B0A6F1B9}"/>
              </a:ext>
            </a:extLst>
          </p:cNvPr>
          <p:cNvCxnSpPr>
            <a:cxnSpLocks/>
            <a:stCxn id="10" idx="1"/>
            <a:endCxn id="15" idx="3"/>
          </p:cNvCxnSpPr>
          <p:nvPr/>
        </p:nvCxnSpPr>
        <p:spPr>
          <a:xfrm flipH="1">
            <a:off x="4243432" y="3199116"/>
            <a:ext cx="752589" cy="11370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0FCA7A9-03D3-44FF-81E3-D4AAFACD8F03}"/>
              </a:ext>
            </a:extLst>
          </p:cNvPr>
          <p:cNvSpPr/>
          <p:nvPr/>
        </p:nvSpPr>
        <p:spPr>
          <a:xfrm>
            <a:off x="4996021" y="4852617"/>
            <a:ext cx="3960440" cy="1312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chemeClr val="tx1"/>
                </a:solidFill>
                <a:latin typeface="Times New Roman" panose="02020603050405020304" pitchFamily="18" charset="0"/>
                <a:cs typeface="Times New Roman" panose="02020603050405020304" pitchFamily="18" charset="0"/>
              </a:rPr>
              <a:t>Validation</a:t>
            </a:r>
          </a:p>
          <a:p>
            <a:pPr algn="ctr"/>
            <a:endParaRPr lang="en-GB" b="1" dirty="0">
              <a:solidFill>
                <a:schemeClr val="tx1"/>
              </a:solidFill>
              <a:latin typeface="Times New Roman" panose="02020603050405020304" pitchFamily="18" charset="0"/>
              <a:cs typeface="Times New Roman" panose="02020603050405020304" pitchFamily="18" charset="0"/>
            </a:endParaRPr>
          </a:p>
          <a:p>
            <a:r>
              <a:rPr lang="en-GB" dirty="0">
                <a:solidFill>
                  <a:schemeClr val="tx1"/>
                </a:solidFill>
                <a:latin typeface="Times New Roman" panose="02020603050405020304" pitchFamily="18" charset="0"/>
                <a:cs typeface="Times New Roman" panose="02020603050405020304" pitchFamily="18" charset="0"/>
              </a:rPr>
              <a:t>Comparison of low and high level variables</a:t>
            </a:r>
          </a:p>
        </p:txBody>
      </p:sp>
      <p:cxnSp>
        <p:nvCxnSpPr>
          <p:cNvPr id="39" name="Straight Arrow Connector 38">
            <a:extLst>
              <a:ext uri="{FF2B5EF4-FFF2-40B4-BE49-F238E27FC236}">
                <a16:creationId xmlns:a16="http://schemas.microsoft.com/office/drawing/2014/main" id="{99A9A7BD-012F-43AF-BC25-B80CB054D24B}"/>
              </a:ext>
            </a:extLst>
          </p:cNvPr>
          <p:cNvCxnSpPr>
            <a:cxnSpLocks/>
            <a:stCxn id="15" idx="3"/>
            <a:endCxn id="33" idx="1"/>
          </p:cNvCxnSpPr>
          <p:nvPr/>
        </p:nvCxnSpPr>
        <p:spPr>
          <a:xfrm>
            <a:off x="4243432" y="4336215"/>
            <a:ext cx="752589" cy="11727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6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p:cTn id="20"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p:cTn id="2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 calcmode="lin" valueType="num">
                                      <p:cBhvr>
                                        <p:cTn id="34"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0">
                                            <p:txEl>
                                              <p:pRg st="2" end="2"/>
                                            </p:txEl>
                                          </p:spTgt>
                                        </p:tgtEl>
                                        <p:attrNameLst>
                                          <p:attrName>style.visibility</p:attrName>
                                        </p:attrNameLst>
                                      </p:cBhvr>
                                      <p:to>
                                        <p:strVal val="visible"/>
                                      </p:to>
                                    </p:set>
                                    <p:anim calcmode="lin" valueType="num">
                                      <p:cBhvr>
                                        <p:cTn id="50"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51"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52" dur="500"/>
                                        <p:tgtEl>
                                          <p:spTgt spid="1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 calcmode="lin" valueType="num">
                                      <p:cBhvr>
                                        <p:cTn id="57"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59" dur="500"/>
                                        <p:tgtEl>
                                          <p:spTgt spid="10">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0">
                                            <p:txEl>
                                              <p:pRg st="4" end="4"/>
                                            </p:txEl>
                                          </p:spTgt>
                                        </p:tgtEl>
                                        <p:attrNameLst>
                                          <p:attrName>style.visibility</p:attrName>
                                        </p:attrNameLst>
                                      </p:cBhvr>
                                      <p:to>
                                        <p:strVal val="visible"/>
                                      </p:to>
                                    </p:set>
                                    <p:anim calcmode="lin" valueType="num">
                                      <p:cBhvr>
                                        <p:cTn id="64"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65"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66" dur="500"/>
                                        <p:tgtEl>
                                          <p:spTgt spid="10">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5">
                                            <p:txEl>
                                              <p:pRg st="2" end="2"/>
                                            </p:txEl>
                                          </p:spTgt>
                                        </p:tgtEl>
                                        <p:attrNameLst>
                                          <p:attrName>style.visibility</p:attrName>
                                        </p:attrNameLst>
                                      </p:cBhvr>
                                      <p:to>
                                        <p:strVal val="visible"/>
                                      </p:to>
                                    </p:set>
                                    <p:anim calcmode="lin" valueType="num">
                                      <p:cBhvr>
                                        <p:cTn id="79"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80" dur="500" fill="hold"/>
                                        <p:tgtEl>
                                          <p:spTgt spid="15">
                                            <p:txEl>
                                              <p:pRg st="2" end="2"/>
                                            </p:txEl>
                                          </p:spTgt>
                                        </p:tgtEl>
                                        <p:attrNameLst>
                                          <p:attrName>ppt_h</p:attrName>
                                        </p:attrNameLst>
                                      </p:cBhvr>
                                      <p:tavLst>
                                        <p:tav tm="0">
                                          <p:val>
                                            <p:fltVal val="0"/>
                                          </p:val>
                                        </p:tav>
                                        <p:tav tm="100000">
                                          <p:val>
                                            <p:strVal val="#ppt_h"/>
                                          </p:val>
                                        </p:tav>
                                      </p:tavLst>
                                    </p:anim>
                                    <p:animEffect transition="in" filter="fade">
                                      <p:cBhvr>
                                        <p:cTn id="81" dur="500"/>
                                        <p:tgtEl>
                                          <p:spTgt spid="15">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15">
                                            <p:txEl>
                                              <p:pRg st="3" end="3"/>
                                            </p:txEl>
                                          </p:spTgt>
                                        </p:tgtEl>
                                        <p:attrNameLst>
                                          <p:attrName>style.visibility</p:attrName>
                                        </p:attrNameLst>
                                      </p:cBhvr>
                                      <p:to>
                                        <p:strVal val="visible"/>
                                      </p:to>
                                    </p:set>
                                    <p:anim calcmode="lin" valueType="num">
                                      <p:cBhvr>
                                        <p:cTn id="86" dur="5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87" dur="500" fill="hold"/>
                                        <p:tgtEl>
                                          <p:spTgt spid="15">
                                            <p:txEl>
                                              <p:pRg st="3" end="3"/>
                                            </p:txEl>
                                          </p:spTgt>
                                        </p:tgtEl>
                                        <p:attrNameLst>
                                          <p:attrName>ppt_h</p:attrName>
                                        </p:attrNameLst>
                                      </p:cBhvr>
                                      <p:tavLst>
                                        <p:tav tm="0">
                                          <p:val>
                                            <p:fltVal val="0"/>
                                          </p:val>
                                        </p:tav>
                                        <p:tav tm="100000">
                                          <p:val>
                                            <p:strVal val="#ppt_h"/>
                                          </p:val>
                                        </p:tav>
                                      </p:tavLst>
                                    </p:anim>
                                    <p:animEffect transition="in" filter="fade">
                                      <p:cBhvr>
                                        <p:cTn id="88" dur="500"/>
                                        <p:tgtEl>
                                          <p:spTgt spid="15">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15">
                                            <p:txEl>
                                              <p:pRg st="4" end="4"/>
                                            </p:txEl>
                                          </p:spTgt>
                                        </p:tgtEl>
                                        <p:attrNameLst>
                                          <p:attrName>style.visibility</p:attrName>
                                        </p:attrNameLst>
                                      </p:cBhvr>
                                      <p:to>
                                        <p:strVal val="visible"/>
                                      </p:to>
                                    </p:set>
                                    <p:anim calcmode="lin" valueType="num">
                                      <p:cBhvr>
                                        <p:cTn id="93" dur="500" fill="hold"/>
                                        <p:tgtEl>
                                          <p:spTgt spid="15">
                                            <p:txEl>
                                              <p:pRg st="4" end="4"/>
                                            </p:txEl>
                                          </p:spTgt>
                                        </p:tgtEl>
                                        <p:attrNameLst>
                                          <p:attrName>ppt_w</p:attrName>
                                        </p:attrNameLst>
                                      </p:cBhvr>
                                      <p:tavLst>
                                        <p:tav tm="0">
                                          <p:val>
                                            <p:fltVal val="0"/>
                                          </p:val>
                                        </p:tav>
                                        <p:tav tm="100000">
                                          <p:val>
                                            <p:strVal val="#ppt_w"/>
                                          </p:val>
                                        </p:tav>
                                      </p:tavLst>
                                    </p:anim>
                                    <p:anim calcmode="lin" valueType="num">
                                      <p:cBhvr>
                                        <p:cTn id="94" dur="500" fill="hold"/>
                                        <p:tgtEl>
                                          <p:spTgt spid="15">
                                            <p:txEl>
                                              <p:pRg st="4" end="4"/>
                                            </p:txEl>
                                          </p:spTgt>
                                        </p:tgtEl>
                                        <p:attrNameLst>
                                          <p:attrName>ppt_h</p:attrName>
                                        </p:attrNameLst>
                                      </p:cBhvr>
                                      <p:tavLst>
                                        <p:tav tm="0">
                                          <p:val>
                                            <p:fltVal val="0"/>
                                          </p:val>
                                        </p:tav>
                                        <p:tav tm="100000">
                                          <p:val>
                                            <p:strVal val="#ppt_h"/>
                                          </p:val>
                                        </p:tav>
                                      </p:tavLst>
                                    </p:anim>
                                    <p:animEffect transition="in" filter="fade">
                                      <p:cBhvr>
                                        <p:cTn id="95" dur="500"/>
                                        <p:tgtEl>
                                          <p:spTgt spid="15">
                                            <p:txEl>
                                              <p:pRg st="4" end="4"/>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5"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F5F8-6B57-4202-A836-2053A127D2B2}"/>
              </a:ext>
            </a:extLst>
          </p:cNvPr>
          <p:cNvSpPr>
            <a:spLocks noGrp="1"/>
          </p:cNvSpPr>
          <p:nvPr>
            <p:ph type="title"/>
          </p:nvPr>
        </p:nvSpPr>
        <p:spPr/>
        <p:txBody>
          <a:bodyPr>
            <a:normAutofit fontScale="90000"/>
          </a:bodyPr>
          <a:lstStyle/>
          <a:p>
            <a:r>
              <a:rPr lang="en-GB" dirty="0"/>
              <a:t>Special </a:t>
            </a:r>
            <a:r>
              <a:rPr lang="en-GB" dirty="0" err="1"/>
              <a:t>FullSim</a:t>
            </a:r>
            <a:r>
              <a:rPr lang="en-GB" dirty="0"/>
              <a:t> production </a:t>
            </a:r>
          </a:p>
        </p:txBody>
      </p:sp>
      <p:sp>
        <p:nvSpPr>
          <p:cNvPr id="3" name="Content Placeholder 2">
            <a:extLst>
              <a:ext uri="{FF2B5EF4-FFF2-40B4-BE49-F238E27FC236}">
                <a16:creationId xmlns:a16="http://schemas.microsoft.com/office/drawing/2014/main" id="{70E33E83-F4D3-402E-BEE3-E6F2A4F6FE92}"/>
              </a:ext>
            </a:extLst>
          </p:cNvPr>
          <p:cNvSpPr>
            <a:spLocks noGrp="1"/>
          </p:cNvSpPr>
          <p:nvPr>
            <p:ph idx="1"/>
          </p:nvPr>
        </p:nvSpPr>
        <p:spPr>
          <a:xfrm>
            <a:off x="76200" y="990600"/>
            <a:ext cx="8991600" cy="5410200"/>
          </a:xfrm>
        </p:spPr>
        <p:txBody>
          <a:bodyPr>
            <a:normAutofit/>
          </a:bodyPr>
          <a:lstStyle/>
          <a:p>
            <a:r>
              <a:rPr lang="en-GB" dirty="0"/>
              <a:t>Production parameters of a </a:t>
            </a:r>
            <a:r>
              <a:rPr lang="en-GB" dirty="0" err="1"/>
              <a:t>η×Energy</a:t>
            </a:r>
            <a:r>
              <a:rPr lang="en-GB" dirty="0"/>
              <a:t> grid:</a:t>
            </a:r>
          </a:p>
          <a:p>
            <a:pPr lvl="1"/>
            <a:r>
              <a:rPr lang="en-GB" dirty="0"/>
              <a:t>η range: -5 to 5, using bins of size 0.05</a:t>
            </a:r>
          </a:p>
          <a:p>
            <a:pPr lvl="1"/>
            <a:r>
              <a:rPr lang="en-GB" dirty="0"/>
              <a:t>Energies: 11 points from 64 MeV to 4 </a:t>
            </a:r>
            <a:r>
              <a:rPr lang="en-GB" dirty="0" err="1"/>
              <a:t>TeV</a:t>
            </a:r>
            <a:r>
              <a:rPr lang="en-GB" dirty="0"/>
              <a:t> (logarithmic spacing)</a:t>
            </a:r>
          </a:p>
          <a:p>
            <a:pPr lvl="1"/>
            <a:r>
              <a:rPr lang="en-GB" dirty="0"/>
              <a:t>Three particle types: </a:t>
            </a:r>
            <a:r>
              <a:rPr lang="el-GR" dirty="0"/>
              <a:t>π</a:t>
            </a:r>
            <a:r>
              <a:rPr lang="en-GB" baseline="30000" dirty="0"/>
              <a:t>+</a:t>
            </a:r>
            <a:r>
              <a:rPr lang="en-GB" dirty="0"/>
              <a:t>, e</a:t>
            </a:r>
            <a:r>
              <a:rPr lang="en-GB" baseline="30000" dirty="0"/>
              <a:t>+</a:t>
            </a:r>
            <a:r>
              <a:rPr lang="en-GB" dirty="0"/>
              <a:t> and photon </a:t>
            </a:r>
          </a:p>
          <a:p>
            <a:pPr lvl="2"/>
            <a:r>
              <a:rPr lang="en-GB" dirty="0"/>
              <a:t>Additional validation of K</a:t>
            </a:r>
            <a:r>
              <a:rPr lang="en-GB" baseline="30000" dirty="0"/>
              <a:t>+</a:t>
            </a:r>
            <a:r>
              <a:rPr lang="en-GB" dirty="0"/>
              <a:t> and p</a:t>
            </a:r>
            <a:r>
              <a:rPr lang="en-GB" baseline="30000" dirty="0"/>
              <a:t>+</a:t>
            </a:r>
            <a:endParaRPr lang="en-GB" dirty="0"/>
          </a:p>
          <a:p>
            <a:endParaRPr lang="en-GB" dirty="0"/>
          </a:p>
        </p:txBody>
      </p:sp>
      <p:sp>
        <p:nvSpPr>
          <p:cNvPr id="4" name="Date Placeholder 3">
            <a:extLst>
              <a:ext uri="{FF2B5EF4-FFF2-40B4-BE49-F238E27FC236}">
                <a16:creationId xmlns:a16="http://schemas.microsoft.com/office/drawing/2014/main" id="{3A9A5226-326D-4F57-A862-97BB7B87A225}"/>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BFAE85CA-8011-4A3D-8589-ABE98E9B93E5}"/>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1FAF2BEC-FC05-4BDC-8EA4-E4BAB885CA0E}"/>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375978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45E5F-74DE-4C77-9F9F-348317FB8572}"/>
              </a:ext>
            </a:extLst>
          </p:cNvPr>
          <p:cNvSpPr>
            <a:spLocks noGrp="1"/>
          </p:cNvSpPr>
          <p:nvPr>
            <p:ph type="title"/>
          </p:nvPr>
        </p:nvSpPr>
        <p:spPr/>
        <p:txBody>
          <a:bodyPr>
            <a:normAutofit fontScale="90000"/>
          </a:bodyPr>
          <a:lstStyle/>
          <a:p>
            <a:r>
              <a:rPr lang="en-GB" dirty="0"/>
              <a:t>Principal Component Analysis</a:t>
            </a:r>
          </a:p>
        </p:txBody>
      </p:sp>
      <p:sp>
        <p:nvSpPr>
          <p:cNvPr id="4" name="Date Placeholder 3">
            <a:extLst>
              <a:ext uri="{FF2B5EF4-FFF2-40B4-BE49-F238E27FC236}">
                <a16:creationId xmlns:a16="http://schemas.microsoft.com/office/drawing/2014/main" id="{0498D3FA-9B53-44F8-A083-52172C44055A}"/>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6AC3FD5A-90FC-4976-8826-A0076542893A}"/>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C71717AB-273F-4701-AE95-DAC8B91F0569}"/>
              </a:ext>
            </a:extLst>
          </p:cNvPr>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12" name="Content Placeholder 11">
            <a:extLst>
              <a:ext uri="{FF2B5EF4-FFF2-40B4-BE49-F238E27FC236}">
                <a16:creationId xmlns:a16="http://schemas.microsoft.com/office/drawing/2014/main" id="{6C19CF75-3575-4328-8C30-8F4D376DF0B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5857" y="1905399"/>
            <a:ext cx="5760639" cy="4475929"/>
          </a:xfrm>
        </p:spPr>
      </p:pic>
      <p:cxnSp>
        <p:nvCxnSpPr>
          <p:cNvPr id="16" name="Straight Connector 15">
            <a:extLst>
              <a:ext uri="{FF2B5EF4-FFF2-40B4-BE49-F238E27FC236}">
                <a16:creationId xmlns:a16="http://schemas.microsoft.com/office/drawing/2014/main" id="{983F16EA-85DA-4C72-8F27-9DF1B9D05C1D}"/>
              </a:ext>
            </a:extLst>
          </p:cNvPr>
          <p:cNvCxnSpPr>
            <a:cxnSpLocks/>
          </p:cNvCxnSpPr>
          <p:nvPr/>
        </p:nvCxnSpPr>
        <p:spPr>
          <a:xfrm>
            <a:off x="6593382" y="1998561"/>
            <a:ext cx="64495" cy="3822570"/>
          </a:xfrm>
          <a:prstGeom prst="line">
            <a:avLst/>
          </a:prstGeom>
          <a:ln>
            <a:prstDash val="dash"/>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7" name="Straight Connector 16">
            <a:extLst>
              <a:ext uri="{FF2B5EF4-FFF2-40B4-BE49-F238E27FC236}">
                <a16:creationId xmlns:a16="http://schemas.microsoft.com/office/drawing/2014/main" id="{B66FB7BD-85AF-424B-9C13-7DB539369769}"/>
              </a:ext>
            </a:extLst>
          </p:cNvPr>
          <p:cNvCxnSpPr>
            <a:cxnSpLocks/>
          </p:cNvCxnSpPr>
          <p:nvPr/>
        </p:nvCxnSpPr>
        <p:spPr>
          <a:xfrm>
            <a:off x="6225494" y="1998561"/>
            <a:ext cx="32709" cy="3822570"/>
          </a:xfrm>
          <a:prstGeom prst="line">
            <a:avLst/>
          </a:prstGeom>
          <a:ln>
            <a:prstDash val="dash"/>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8" name="Straight Connector 17">
            <a:extLst>
              <a:ext uri="{FF2B5EF4-FFF2-40B4-BE49-F238E27FC236}">
                <a16:creationId xmlns:a16="http://schemas.microsoft.com/office/drawing/2014/main" id="{7BB4D99C-533B-44FE-85ED-3E6B2A7DE276}"/>
              </a:ext>
            </a:extLst>
          </p:cNvPr>
          <p:cNvCxnSpPr>
            <a:cxnSpLocks/>
          </p:cNvCxnSpPr>
          <p:nvPr/>
        </p:nvCxnSpPr>
        <p:spPr>
          <a:xfrm>
            <a:off x="5724128" y="2018597"/>
            <a:ext cx="0" cy="3822570"/>
          </a:xfrm>
          <a:prstGeom prst="line">
            <a:avLst/>
          </a:prstGeom>
          <a:ln>
            <a:prstDash val="dash"/>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FE2B407F-AF37-41A8-8B8F-EAFFCCABD80A}"/>
              </a:ext>
            </a:extLst>
          </p:cNvPr>
          <p:cNvCxnSpPr>
            <a:cxnSpLocks/>
          </p:cNvCxnSpPr>
          <p:nvPr/>
        </p:nvCxnSpPr>
        <p:spPr>
          <a:xfrm>
            <a:off x="7134484" y="2007087"/>
            <a:ext cx="0" cy="3822570"/>
          </a:xfrm>
          <a:prstGeom prst="line">
            <a:avLst/>
          </a:prstGeom>
          <a:ln>
            <a:prstDash val="dash"/>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0" name="Rectangle 29">
            <a:extLst>
              <a:ext uri="{FF2B5EF4-FFF2-40B4-BE49-F238E27FC236}">
                <a16:creationId xmlns:a16="http://schemas.microsoft.com/office/drawing/2014/main" id="{7A92DD06-234F-472F-92A1-68A52A29F04E}"/>
              </a:ext>
            </a:extLst>
          </p:cNvPr>
          <p:cNvSpPr/>
          <p:nvPr/>
        </p:nvSpPr>
        <p:spPr>
          <a:xfrm>
            <a:off x="112959" y="1002934"/>
            <a:ext cx="8491485" cy="1015663"/>
          </a:xfrm>
          <a:prstGeom prst="rect">
            <a:avLst/>
          </a:prstGeom>
        </p:spPr>
        <p:txBody>
          <a:bodyPr wrap="square">
            <a:spAutoFit/>
          </a:bodyPr>
          <a:lstStyle/>
          <a:p>
            <a:r>
              <a:rPr lang="en-GB" sz="3000" dirty="0">
                <a:latin typeface="Times New Roman" panose="02020603050405020304" pitchFamily="18" charset="0"/>
                <a:cs typeface="Times New Roman" panose="02020603050405020304" pitchFamily="18" charset="0"/>
              </a:rPr>
              <a:t>We decorrelate the energy deposits in each layer using Principal Component Analysis</a:t>
            </a:r>
          </a:p>
        </p:txBody>
      </p:sp>
      <p:sp>
        <p:nvSpPr>
          <p:cNvPr id="42" name="TextBox 41">
            <a:extLst>
              <a:ext uri="{FF2B5EF4-FFF2-40B4-BE49-F238E27FC236}">
                <a16:creationId xmlns:a16="http://schemas.microsoft.com/office/drawing/2014/main" id="{CB7099FA-9C93-46C5-A9F7-25965153706E}"/>
              </a:ext>
            </a:extLst>
          </p:cNvPr>
          <p:cNvSpPr txBox="1"/>
          <p:nvPr/>
        </p:nvSpPr>
        <p:spPr>
          <a:xfrm>
            <a:off x="112949" y="3429000"/>
            <a:ext cx="3306923" cy="2400657"/>
          </a:xfrm>
          <a:prstGeom prst="rect">
            <a:avLst/>
          </a:prstGeom>
          <a:noFill/>
        </p:spPr>
        <p:txBody>
          <a:bodyPr wrap="square" rtlCol="0">
            <a:spAutoFit/>
          </a:bodyPr>
          <a:lstStyle/>
          <a:p>
            <a:r>
              <a:rPr lang="en-GB" sz="3000" dirty="0">
                <a:latin typeface="Times New Roman" panose="02020603050405020304" pitchFamily="18" charset="0"/>
                <a:cs typeface="Times New Roman" panose="02020603050405020304" pitchFamily="18" charset="0"/>
              </a:rPr>
              <a:t>The first component is used to divide the events in 5 groups of the same size</a:t>
            </a:r>
          </a:p>
          <a:p>
            <a:pPr algn="l"/>
            <a:endParaRPr lang="en-GB"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761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A7CE-C944-4BA6-8EA1-FF36B8CE82B7}"/>
              </a:ext>
            </a:extLst>
          </p:cNvPr>
          <p:cNvSpPr>
            <a:spLocks noGrp="1"/>
          </p:cNvSpPr>
          <p:nvPr>
            <p:ph type="title"/>
          </p:nvPr>
        </p:nvSpPr>
        <p:spPr/>
        <p:txBody>
          <a:bodyPr>
            <a:normAutofit fontScale="90000"/>
          </a:bodyPr>
          <a:lstStyle/>
          <a:p>
            <a:r>
              <a:rPr lang="en-GB" dirty="0"/>
              <a:t>Effect of the PCA</a:t>
            </a:r>
          </a:p>
        </p:txBody>
      </p:sp>
      <p:pic>
        <p:nvPicPr>
          <p:cNvPr id="8" name="Content Placeholder 7" descr="A screenshot of a cell phone&#10;&#10;Description automatically generated">
            <a:extLst>
              <a:ext uri="{FF2B5EF4-FFF2-40B4-BE49-F238E27FC236}">
                <a16:creationId xmlns:a16="http://schemas.microsoft.com/office/drawing/2014/main" id="{F5B72B3B-1897-4217-AEBB-90BCEEB0C7C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80728"/>
            <a:ext cx="4605680" cy="3312368"/>
          </a:xfrm>
        </p:spPr>
      </p:pic>
      <p:sp>
        <p:nvSpPr>
          <p:cNvPr id="4" name="Date Placeholder 3">
            <a:extLst>
              <a:ext uri="{FF2B5EF4-FFF2-40B4-BE49-F238E27FC236}">
                <a16:creationId xmlns:a16="http://schemas.microsoft.com/office/drawing/2014/main" id="{3CB0FA97-FF1D-4925-A8C6-5D1071B1BD0D}"/>
              </a:ext>
            </a:extLst>
          </p:cNvPr>
          <p:cNvSpPr>
            <a:spLocks noGrp="1"/>
          </p:cNvSpPr>
          <p:nvPr>
            <p:ph type="dt" sz="half" idx="10"/>
          </p:nvPr>
        </p:nvSpPr>
        <p:spPr/>
        <p:txBody>
          <a:bodyPr/>
          <a:lstStyle/>
          <a:p>
            <a:r>
              <a:rPr lang="en-US"/>
              <a:t>21-25/05/2018</a:t>
            </a:r>
            <a:endParaRPr lang="en-US" dirty="0"/>
          </a:p>
        </p:txBody>
      </p:sp>
      <p:sp>
        <p:nvSpPr>
          <p:cNvPr id="5" name="Footer Placeholder 4">
            <a:extLst>
              <a:ext uri="{FF2B5EF4-FFF2-40B4-BE49-F238E27FC236}">
                <a16:creationId xmlns:a16="http://schemas.microsoft.com/office/drawing/2014/main" id="{CEF817CD-ABDF-4DA1-B25C-F79EC0984D56}"/>
              </a:ext>
            </a:extLst>
          </p:cNvPr>
          <p:cNvSpPr>
            <a:spLocks noGrp="1"/>
          </p:cNvSpPr>
          <p:nvPr>
            <p:ph type="ftr" sz="quarter" idx="11"/>
          </p:nvPr>
        </p:nvSpPr>
        <p:spPr/>
        <p:txBody>
          <a:bodyPr/>
          <a:lstStyle/>
          <a:p>
            <a:r>
              <a:rPr lang="it-IT"/>
              <a:t>ATLAS FastCaloSim, Michele Faucci Giannelli</a:t>
            </a:r>
            <a:endParaRPr lang="en-US" dirty="0"/>
          </a:p>
        </p:txBody>
      </p:sp>
      <p:sp>
        <p:nvSpPr>
          <p:cNvPr id="6" name="Slide Number Placeholder 5">
            <a:extLst>
              <a:ext uri="{FF2B5EF4-FFF2-40B4-BE49-F238E27FC236}">
                <a16:creationId xmlns:a16="http://schemas.microsoft.com/office/drawing/2014/main" id="{99DE99B9-0812-4D56-BD05-B542C6728D81}"/>
              </a:ext>
            </a:extLst>
          </p:cNvPr>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10" name="Picture 9" descr="A close up of a piece of paper&#10;&#10;Description automatically generated">
            <a:extLst>
              <a:ext uri="{FF2B5EF4-FFF2-40B4-BE49-F238E27FC236}">
                <a16:creationId xmlns:a16="http://schemas.microsoft.com/office/drawing/2014/main" id="{74C6B059-2F13-4B11-AA97-DCA71198AD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733" y="2765581"/>
            <a:ext cx="4772246" cy="3432161"/>
          </a:xfrm>
          <a:prstGeom prst="rect">
            <a:avLst/>
          </a:prstGeom>
        </p:spPr>
      </p:pic>
      <p:sp>
        <p:nvSpPr>
          <p:cNvPr id="11" name="Arrow: Right 10">
            <a:extLst>
              <a:ext uri="{FF2B5EF4-FFF2-40B4-BE49-F238E27FC236}">
                <a16:creationId xmlns:a16="http://schemas.microsoft.com/office/drawing/2014/main" id="{CE8FECA9-205E-43E1-B042-05397785B541}"/>
              </a:ext>
            </a:extLst>
          </p:cNvPr>
          <p:cNvSpPr/>
          <p:nvPr/>
        </p:nvSpPr>
        <p:spPr>
          <a:xfrm rot="1109198">
            <a:off x="3555999" y="2721130"/>
            <a:ext cx="1478965" cy="140825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Times New Roman" panose="02020603050405020304" pitchFamily="18" charset="0"/>
                <a:cs typeface="Times New Roman" panose="02020603050405020304" pitchFamily="18" charset="0"/>
              </a:rPr>
              <a:t>PCA</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89DE62C-FFDD-4D5D-8BAC-1E219F9433AE}"/>
              </a:ext>
            </a:extLst>
          </p:cNvPr>
          <p:cNvSpPr txBox="1"/>
          <p:nvPr/>
        </p:nvSpPr>
        <p:spPr>
          <a:xfrm>
            <a:off x="369886" y="4779355"/>
            <a:ext cx="3865908" cy="954107"/>
          </a:xfrm>
          <a:prstGeom prst="rect">
            <a:avLst/>
          </a:prstGeom>
          <a:noFill/>
        </p:spPr>
        <p:txBody>
          <a:bodyPr wrap="square" rtlCol="0">
            <a:spAutoFit/>
          </a:bodyPr>
          <a:lstStyle/>
          <a:p>
            <a:pPr algn="l"/>
            <a:r>
              <a:rPr lang="en-GB" sz="2800" dirty="0">
                <a:latin typeface="Times New Roman" panose="02020603050405020304" pitchFamily="18" charset="0"/>
                <a:cs typeface="Times New Roman" panose="02020603050405020304" pitchFamily="18" charset="0"/>
              </a:rPr>
              <a:t>From correlated layer to decorrelated information</a:t>
            </a:r>
          </a:p>
        </p:txBody>
      </p:sp>
    </p:spTree>
    <p:extLst>
      <p:ext uri="{BB962C8B-B14F-4D97-AF65-F5344CB8AC3E}">
        <p14:creationId xmlns:p14="http://schemas.microsoft.com/office/powerpoint/2010/main" val="246736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b="1" dirty="0" smtClean="0">
            <a:solidFill>
              <a:schemeClr val="tx1"/>
            </a:solidFill>
            <a:latin typeface="Times New Roman" panose="02020603050405020304" pitchFamily="18" charset="0"/>
            <a:cs typeface="Times New Roman" panose="020206030504050203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96383</TotalTime>
  <Words>1528</Words>
  <Application>Microsoft Office PowerPoint</Application>
  <PresentationFormat>On-screen Show (4:3)</PresentationFormat>
  <Paragraphs>269</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Helvetica</vt:lpstr>
      <vt:lpstr>Helvetica Neue Light</vt:lpstr>
      <vt:lpstr>Times New Roman</vt:lpstr>
      <vt:lpstr>Wingdings</vt:lpstr>
      <vt:lpstr>Office Theme</vt:lpstr>
      <vt:lpstr>The new ATLAS Fast Calorimeter Simulation</vt:lpstr>
      <vt:lpstr>What is Simulation?</vt:lpstr>
      <vt:lpstr>Status of simulation</vt:lpstr>
      <vt:lpstr>Fast Simulation overview</vt:lpstr>
      <vt:lpstr>New tools</vt:lpstr>
      <vt:lpstr>Path toward the new FastCaloSim</vt:lpstr>
      <vt:lpstr>Special FullSim production </vt:lpstr>
      <vt:lpstr>Principal Component Analysis</vt:lpstr>
      <vt:lpstr>Effect of the PCA</vt:lpstr>
      <vt:lpstr>Longitudinal energy parametrisation</vt:lpstr>
      <vt:lpstr>Shape parametrisation</vt:lpstr>
      <vt:lpstr>FastCaloSim performance on photons</vt:lpstr>
      <vt:lpstr>FastCaloSim performance on pions</vt:lpstr>
      <vt:lpstr>FastCaloSim comparison with AFII</vt:lpstr>
      <vt:lpstr>Speed performance </vt:lpstr>
      <vt:lpstr>Recent updates</vt:lpstr>
      <vt:lpstr>New results: photons</vt:lpstr>
      <vt:lpstr>New results: pions</vt:lpstr>
      <vt:lpstr>Leading and sub-leading clusters</vt:lpstr>
      <vt:lpstr>DNN for fast simulation</vt:lpstr>
      <vt:lpstr>GAN</vt:lpstr>
      <vt:lpstr>VAE</vt:lpstr>
      <vt:lpstr>Voxelisation</vt:lpstr>
      <vt:lpstr>Performances: energy per layer</vt:lpstr>
      <vt:lpstr>Performance: total energy</vt:lpstr>
      <vt:lpstr>New results</vt:lpstr>
      <vt:lpstr>Optional: Comparison of reconstructed objects</vt:lpstr>
      <vt:lpstr>GAN simulating pions</vt:lpstr>
      <vt:lpstr>FastChain</vt:lpstr>
      <vt:lpstr>Conclusion</vt:lpstr>
      <vt:lpstr>Backup</vt:lpstr>
      <vt:lpstr>Energy response</vt:lpstr>
      <vt:lpstr>Response vs eta</vt:lpstr>
      <vt:lpstr>Spline photons</vt:lpstr>
      <vt:lpstr>Total production time for diboson events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differential cross section at 8 TeV</dc:title>
  <dc:creator>Michele</dc:creator>
  <cp:lastModifiedBy>Michele Faucci Giannelli</cp:lastModifiedBy>
  <cp:revision>449</cp:revision>
  <dcterms:created xsi:type="dcterms:W3CDTF">2014-10-09T08:04:08Z</dcterms:created>
  <dcterms:modified xsi:type="dcterms:W3CDTF">2019-10-01T21:08:22Z</dcterms:modified>
</cp:coreProperties>
</file>