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2" d="100"/>
          <a:sy n="62" d="100"/>
        </p:scale>
        <p:origin x="789"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8273A-4921-4F92-AE77-94EBD03CC0F3}" type="datetimeFigureOut">
              <a:rPr lang="ru-RU" smtClean="0"/>
              <a:t>03.10.2019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85EB0-9AFC-444F-A46F-16BE92FBB3DA}" type="slidenum">
              <a:rPr lang="ru-RU" smtClean="0"/>
              <a:t>‹#›</a:t>
            </a:fld>
            <a:endParaRPr lang="ru-RU"/>
          </a:p>
        </p:txBody>
      </p:sp>
    </p:spTree>
    <p:extLst>
      <p:ext uri="{BB962C8B-B14F-4D97-AF65-F5344CB8AC3E}">
        <p14:creationId xmlns:p14="http://schemas.microsoft.com/office/powerpoint/2010/main" val="363025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9885EB0-9AFC-444F-A46F-16BE92FBB3DA}" type="slidenum">
              <a:rPr lang="ru-RU" smtClean="0"/>
              <a:t>1</a:t>
            </a:fld>
            <a:endParaRPr lang="ru-RU"/>
          </a:p>
        </p:txBody>
      </p:sp>
    </p:spTree>
    <p:extLst>
      <p:ext uri="{BB962C8B-B14F-4D97-AF65-F5344CB8AC3E}">
        <p14:creationId xmlns:p14="http://schemas.microsoft.com/office/powerpoint/2010/main" val="10587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9885EB0-9AFC-444F-A46F-16BE92FBB3DA}" type="slidenum">
              <a:rPr lang="ru-RU" smtClean="0"/>
              <a:t>2</a:t>
            </a:fld>
            <a:endParaRPr lang="ru-RU"/>
          </a:p>
        </p:txBody>
      </p:sp>
    </p:spTree>
    <p:extLst>
      <p:ext uri="{BB962C8B-B14F-4D97-AF65-F5344CB8AC3E}">
        <p14:creationId xmlns:p14="http://schemas.microsoft.com/office/powerpoint/2010/main" val="29829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D74037-B850-4154-B7EE-D7D1B9ED0BDB}" type="datetime1">
              <a:rPr lang="ru-RU" smtClean="0"/>
              <a:t>03.10.2019</a:t>
            </a:fld>
            <a:endParaRPr lang="ru-RU"/>
          </a:p>
        </p:txBody>
      </p:sp>
      <p:sp>
        <p:nvSpPr>
          <p:cNvPr id="5" name="Нижний колонтитул 4"/>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6" name="Номер слайда 5"/>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387145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CC606C-9377-4465-A478-099B0E16AE7C}" type="datetime1">
              <a:rPr lang="ru-RU" smtClean="0"/>
              <a:t>03.10.2019</a:t>
            </a:fld>
            <a:endParaRPr lang="ru-RU"/>
          </a:p>
        </p:txBody>
      </p:sp>
      <p:sp>
        <p:nvSpPr>
          <p:cNvPr id="5" name="Нижний колонтитул 4"/>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6" name="Номер слайда 5"/>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321615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07C441-CC0D-438D-B40C-D2465ADE4634}" type="datetime1">
              <a:rPr lang="ru-RU" smtClean="0"/>
              <a:t>03.10.2019</a:t>
            </a:fld>
            <a:endParaRPr lang="ru-RU"/>
          </a:p>
        </p:txBody>
      </p:sp>
      <p:sp>
        <p:nvSpPr>
          <p:cNvPr id="5" name="Нижний колонтитул 4"/>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6" name="Номер слайда 5"/>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375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040A04-18DB-4CC7-A9E3-CD326BA5D87D}" type="datetime1">
              <a:rPr lang="ru-RU" smtClean="0"/>
              <a:t>03.10.2019</a:t>
            </a:fld>
            <a:endParaRPr lang="ru-RU"/>
          </a:p>
        </p:txBody>
      </p:sp>
      <p:sp>
        <p:nvSpPr>
          <p:cNvPr id="5" name="Нижний колонтитул 4"/>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6" name="Номер слайда 5"/>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367636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645F76-3063-4261-978F-82F025722FBC}" type="datetime1">
              <a:rPr lang="ru-RU" smtClean="0"/>
              <a:t>03.10.2019</a:t>
            </a:fld>
            <a:endParaRPr lang="ru-RU"/>
          </a:p>
        </p:txBody>
      </p:sp>
      <p:sp>
        <p:nvSpPr>
          <p:cNvPr id="5" name="Нижний колонтитул 4"/>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6" name="Номер слайда 5"/>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3832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82BF32-6991-4B3E-B82E-593B346AB995}" type="datetime1">
              <a:rPr lang="ru-RU" smtClean="0"/>
              <a:t>03.10.2019</a:t>
            </a:fld>
            <a:endParaRPr lang="ru-RU"/>
          </a:p>
        </p:txBody>
      </p:sp>
      <p:sp>
        <p:nvSpPr>
          <p:cNvPr id="6" name="Нижний колонтитул 5"/>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7" name="Номер слайда 6"/>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336102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553853-C05E-4B1E-A1E7-C193205C517A}" type="datetime1">
              <a:rPr lang="ru-RU" smtClean="0"/>
              <a:t>03.10.2019</a:t>
            </a:fld>
            <a:endParaRPr lang="ru-RU"/>
          </a:p>
        </p:txBody>
      </p:sp>
      <p:sp>
        <p:nvSpPr>
          <p:cNvPr id="8" name="Нижний колонтитул 7"/>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9" name="Номер слайда 8"/>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396538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887DBD-9B36-4776-90A2-6C915485587B}" type="datetime1">
              <a:rPr lang="ru-RU" smtClean="0"/>
              <a:t>03.10.2019</a:t>
            </a:fld>
            <a:endParaRPr lang="ru-RU"/>
          </a:p>
        </p:txBody>
      </p:sp>
      <p:sp>
        <p:nvSpPr>
          <p:cNvPr id="4" name="Нижний колонтитул 3"/>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5" name="Номер слайда 4"/>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278055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1D9007-BA99-4869-A47A-01E859281FC8}" type="datetime1">
              <a:rPr lang="ru-RU" smtClean="0"/>
              <a:t>03.10.2019</a:t>
            </a:fld>
            <a:endParaRPr lang="ru-RU"/>
          </a:p>
        </p:txBody>
      </p:sp>
      <p:sp>
        <p:nvSpPr>
          <p:cNvPr id="3" name="Нижний колонтитул 2"/>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4" name="Номер слайда 3"/>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19986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7445B9E-F400-41F6-A469-F032304EE664}" type="datetime1">
              <a:rPr lang="ru-RU" smtClean="0"/>
              <a:t>03.10.2019</a:t>
            </a:fld>
            <a:endParaRPr lang="ru-RU"/>
          </a:p>
        </p:txBody>
      </p:sp>
      <p:sp>
        <p:nvSpPr>
          <p:cNvPr id="6" name="Нижний колонтитул 5"/>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7" name="Номер слайда 6"/>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240223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73599F-AE09-4988-B600-E99C5DD276A5}" type="datetime1">
              <a:rPr lang="ru-RU" smtClean="0"/>
              <a:t>03.10.2019</a:t>
            </a:fld>
            <a:endParaRPr lang="ru-RU"/>
          </a:p>
        </p:txBody>
      </p:sp>
      <p:sp>
        <p:nvSpPr>
          <p:cNvPr id="6" name="Нижний колонтитул 5"/>
          <p:cNvSpPr>
            <a:spLocks noGrp="1"/>
          </p:cNvSpPr>
          <p:nvPr>
            <p:ph type="ftr" sz="quarter" idx="11"/>
          </p:nvPr>
        </p:nvSpPr>
        <p:spPr/>
        <p:txBody>
          <a:bodyPr/>
          <a:lstStyle/>
          <a:p>
            <a:r>
              <a:rPr lang="en-US" smtClean="0"/>
              <a:t> 30 September – 4 October, 2019, 27th Symposium on Nuclear Electronics and Computing - NEC'2019, Budva, Montenegro</a:t>
            </a:r>
            <a:endParaRPr lang="ru-RU"/>
          </a:p>
        </p:txBody>
      </p:sp>
      <p:sp>
        <p:nvSpPr>
          <p:cNvPr id="7" name="Номер слайда 6"/>
          <p:cNvSpPr>
            <a:spLocks noGrp="1"/>
          </p:cNvSpPr>
          <p:nvPr>
            <p:ph type="sldNum" sz="quarter" idx="12"/>
          </p:nvPr>
        </p:nvSpPr>
        <p:spPr/>
        <p:txBody>
          <a:bodyPr/>
          <a:lstStyle/>
          <a:p>
            <a:fld id="{A8841D43-703B-4085-9982-361749DFA1DA}" type="slidenum">
              <a:rPr lang="ru-RU" smtClean="0"/>
              <a:t>‹#›</a:t>
            </a:fld>
            <a:endParaRPr lang="ru-RU"/>
          </a:p>
        </p:txBody>
      </p:sp>
    </p:spTree>
    <p:extLst>
      <p:ext uri="{BB962C8B-B14F-4D97-AF65-F5344CB8AC3E}">
        <p14:creationId xmlns:p14="http://schemas.microsoft.com/office/powerpoint/2010/main" val="80335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9775F-8A1D-4044-BDFC-6F93D3F98E71}" type="datetime1">
              <a:rPr lang="ru-RU" smtClean="0"/>
              <a:t>03.10.2019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30 September – 4 October, 2019, 27th Symposium on Nuclear Electronics and Computing - NEC'2019, Budva, Montenegro</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41D43-703B-4085-9982-361749DFA1DA}" type="slidenum">
              <a:rPr lang="ru-RU" smtClean="0"/>
              <a:t>‹#›</a:t>
            </a:fld>
            <a:endParaRPr lang="ru-RU"/>
          </a:p>
        </p:txBody>
      </p:sp>
    </p:spTree>
    <p:extLst>
      <p:ext uri="{BB962C8B-B14F-4D97-AF65-F5344CB8AC3E}">
        <p14:creationId xmlns:p14="http://schemas.microsoft.com/office/powerpoint/2010/main" val="391048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60906" y="2693185"/>
            <a:ext cx="26364756" cy="1473224"/>
          </a:xfrm>
          <a:prstGeom prst="rect">
            <a:avLst/>
          </a:prstGeom>
          <a:noFill/>
        </p:spPr>
        <p:txBody>
          <a:bodyPr wrap="square" rtlCol="0">
            <a:spAutoFit/>
          </a:bodyPr>
          <a:lstStyle/>
          <a:p>
            <a:pPr algn="ctr">
              <a:lnSpc>
                <a:spcPct val="90000"/>
              </a:lnSpc>
              <a:spcBef>
                <a:spcPts val="400"/>
              </a:spcBef>
              <a:buClr>
                <a:srgbClr val="FFFF00"/>
              </a:buClr>
              <a:buSzPct val="68000"/>
              <a:defRPr/>
            </a:pPr>
            <a:r>
              <a:rPr lang="en-US" sz="4800" b="1" dirty="0" smtClean="0"/>
              <a:t>System of safe data transmission from </a:t>
            </a:r>
            <a:endParaRPr lang="en-US" sz="4800" b="1" dirty="0"/>
          </a:p>
          <a:p>
            <a:pPr algn="ctr">
              <a:lnSpc>
                <a:spcPct val="90000"/>
              </a:lnSpc>
              <a:spcBef>
                <a:spcPts val="400"/>
              </a:spcBef>
              <a:buClr>
                <a:srgbClr val="FFFF00"/>
              </a:buClr>
              <a:buSzPct val="68000"/>
              <a:defRPr/>
            </a:pPr>
            <a:r>
              <a:rPr lang="en-US" sz="4800" b="1" dirty="0" smtClean="0"/>
              <a:t>the SHE-factory DC-280</a:t>
            </a:r>
            <a:endParaRPr lang="en-US" sz="4800" b="1" dirty="0"/>
          </a:p>
        </p:txBody>
      </p:sp>
      <p:sp>
        <p:nvSpPr>
          <p:cNvPr id="6" name="TextBox 5"/>
          <p:cNvSpPr txBox="1"/>
          <p:nvPr/>
        </p:nvSpPr>
        <p:spPr>
          <a:xfrm>
            <a:off x="-2965027" y="5060942"/>
            <a:ext cx="17862530" cy="861774"/>
          </a:xfrm>
          <a:prstGeom prst="rect">
            <a:avLst/>
          </a:prstGeom>
          <a:noFill/>
        </p:spPr>
        <p:txBody>
          <a:bodyPr wrap="square" rtlCol="0">
            <a:spAutoFit/>
          </a:bodyPr>
          <a:lstStyle/>
          <a:p>
            <a:pPr algn="ctr"/>
            <a:r>
              <a:rPr lang="en-US" sz="1600" b="1" dirty="0"/>
              <a:t>Joint Institute for Nuclear Research </a:t>
            </a:r>
            <a:endParaRPr lang="en-US" sz="1600" b="1" dirty="0" smtClean="0"/>
          </a:p>
          <a:p>
            <a:pPr algn="ctr"/>
            <a:r>
              <a:rPr lang="en-US" sz="1600" dirty="0" smtClean="0"/>
              <a:t> </a:t>
            </a:r>
            <a:r>
              <a:rPr lang="en-US" sz="1600" dirty="0" err="1"/>
              <a:t>Flerov</a:t>
            </a:r>
            <a:r>
              <a:rPr lang="en-US" sz="1600" dirty="0"/>
              <a:t> Laboratory of Nuclear </a:t>
            </a:r>
            <a:r>
              <a:rPr lang="en-US" sz="1600" dirty="0" smtClean="0"/>
              <a:t>Reactions</a:t>
            </a:r>
            <a:endParaRPr lang="ru-RU" sz="1600" dirty="0" smtClean="0"/>
          </a:p>
          <a:p>
            <a:pPr algn="ctr"/>
            <a:r>
              <a:rPr lang="en-US" sz="1600" u="sng" dirty="0" err="1"/>
              <a:t>Baginyan</a:t>
            </a:r>
            <a:r>
              <a:rPr lang="en-US" sz="1600" u="sng" dirty="0"/>
              <a:t> A.S</a:t>
            </a:r>
            <a:r>
              <a:rPr lang="en-US" sz="1600" u="sng" dirty="0" smtClean="0"/>
              <a:t>., </a:t>
            </a:r>
            <a:r>
              <a:rPr lang="en-US" sz="1600" dirty="0" err="1"/>
              <a:t>Pashenko</a:t>
            </a:r>
            <a:r>
              <a:rPr lang="en-US" sz="1600" dirty="0"/>
              <a:t> S.V</a:t>
            </a:r>
            <a:r>
              <a:rPr lang="en-US" sz="1600" dirty="0" smtClean="0"/>
              <a:t>., </a:t>
            </a:r>
            <a:r>
              <a:rPr lang="en-US" sz="1600" dirty="0" err="1"/>
              <a:t>Sorokoumov</a:t>
            </a:r>
            <a:r>
              <a:rPr lang="en-US" sz="1600" dirty="0"/>
              <a:t> V.V</a:t>
            </a:r>
            <a:r>
              <a:rPr lang="en-US" sz="1600" dirty="0" smtClean="0"/>
              <a:t>. </a:t>
            </a:r>
            <a:endParaRPr lang="ru-RU" sz="4400" dirty="0"/>
          </a:p>
        </p:txBody>
      </p:sp>
      <p:sp>
        <p:nvSpPr>
          <p:cNvPr id="7" name="TextBox 6"/>
          <p:cNvSpPr txBox="1"/>
          <p:nvPr/>
        </p:nvSpPr>
        <p:spPr>
          <a:xfrm>
            <a:off x="975395" y="61703"/>
            <a:ext cx="9981687" cy="1692771"/>
          </a:xfrm>
          <a:prstGeom prst="rect">
            <a:avLst/>
          </a:prstGeom>
          <a:noFill/>
        </p:spPr>
        <p:txBody>
          <a:bodyPr wrap="square" rtlCol="0">
            <a:spAutoFit/>
          </a:bodyPr>
          <a:lstStyle/>
          <a:p>
            <a:pPr algn="ctr"/>
            <a:r>
              <a:rPr lang="en-US" sz="3600" b="1" dirty="0" smtClean="0"/>
              <a:t>NEC-2019</a:t>
            </a:r>
          </a:p>
          <a:p>
            <a:pPr algn="ctr"/>
            <a:r>
              <a:rPr lang="en-US" sz="2400" b="1" dirty="0" smtClean="0"/>
              <a:t>27th Symposium on Nuclear Electronics and Computing - NEC'2019, </a:t>
            </a:r>
          </a:p>
          <a:p>
            <a:pPr algn="ctr"/>
            <a:r>
              <a:rPr lang="en-US" sz="2400" b="1" dirty="0" err="1" smtClean="0"/>
              <a:t>Budva</a:t>
            </a:r>
            <a:r>
              <a:rPr lang="en-US" sz="2400" b="1" dirty="0" smtClean="0"/>
              <a:t>, Montenegro</a:t>
            </a:r>
          </a:p>
          <a:p>
            <a:pPr algn="ctr"/>
            <a:r>
              <a:rPr lang="en-US" b="1" dirty="0" smtClean="0"/>
              <a:t>30 </a:t>
            </a:r>
            <a:r>
              <a:rPr lang="en-US" sz="1600" b="1" dirty="0" smtClean="0"/>
              <a:t>September – 4 October, 2019</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04" y="271443"/>
            <a:ext cx="957321" cy="780294"/>
          </a:xfrm>
          <a:prstGeom prst="rect">
            <a:avLst/>
          </a:prstGeom>
        </p:spPr>
      </p:pic>
    </p:spTree>
    <p:extLst>
      <p:ext uri="{BB962C8B-B14F-4D97-AF65-F5344CB8AC3E}">
        <p14:creationId xmlns:p14="http://schemas.microsoft.com/office/powerpoint/2010/main" val="1453694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10</a:t>
            </a:fld>
            <a:endParaRPr lang="ru-RU"/>
          </a:p>
        </p:txBody>
      </p:sp>
      <p:pic>
        <p:nvPicPr>
          <p:cNvPr id="6" name="Рисунок 5"/>
          <p:cNvPicPr/>
          <p:nvPr/>
        </p:nvPicPr>
        <p:blipFill>
          <a:blip r:embed="rId2">
            <a:extLst>
              <a:ext uri="{28A0092B-C50C-407E-A947-70E740481C1C}">
                <a14:useLocalDpi xmlns:a14="http://schemas.microsoft.com/office/drawing/2010/main" val="0"/>
              </a:ext>
            </a:extLst>
          </a:blip>
          <a:stretch>
            <a:fillRect/>
          </a:stretch>
        </p:blipFill>
        <p:spPr>
          <a:xfrm>
            <a:off x="1058660" y="67456"/>
            <a:ext cx="6616304" cy="4827821"/>
          </a:xfrm>
          <a:prstGeom prst="rect">
            <a:avLst/>
          </a:prstGeom>
        </p:spPr>
      </p:pic>
      <p:pic>
        <p:nvPicPr>
          <p:cNvPr id="2" name="Рисунок 1"/>
          <p:cNvPicPr>
            <a:picLocks noChangeAspect="1"/>
          </p:cNvPicPr>
          <p:nvPr/>
        </p:nvPicPr>
        <p:blipFill>
          <a:blip r:embed="rId3"/>
          <a:stretch>
            <a:fillRect/>
          </a:stretch>
        </p:blipFill>
        <p:spPr>
          <a:xfrm>
            <a:off x="7372584" y="3252865"/>
            <a:ext cx="4539239" cy="2680975"/>
          </a:xfrm>
          <a:prstGeom prst="rect">
            <a:avLst/>
          </a:prstGeom>
        </p:spPr>
      </p:pic>
    </p:spTree>
    <p:extLst>
      <p:ext uri="{BB962C8B-B14F-4D97-AF65-F5344CB8AC3E}">
        <p14:creationId xmlns:p14="http://schemas.microsoft.com/office/powerpoint/2010/main" val="136149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9044" y="160326"/>
            <a:ext cx="10515600" cy="6078109"/>
          </a:xfrm>
        </p:spPr>
        <p:txBody>
          <a:bodyPr>
            <a:normAutofit fontScale="92500" lnSpcReduction="20000"/>
          </a:bodyPr>
          <a:lstStyle/>
          <a:p>
            <a:pPr marL="0" indent="0" algn="ctr">
              <a:buNone/>
            </a:pPr>
            <a:r>
              <a:rPr lang="en-US" sz="3900" dirty="0" smtClean="0"/>
              <a:t>Conclusion</a:t>
            </a:r>
          </a:p>
          <a:p>
            <a:pPr marL="0" indent="0" algn="ctr">
              <a:buNone/>
            </a:pPr>
            <a:endParaRPr lang="en-US" dirty="0"/>
          </a:p>
          <a:p>
            <a:pPr marL="0" indent="0" hangingPunct="0">
              <a:buNone/>
            </a:pPr>
            <a:r>
              <a:rPr lang="en-US" dirty="0" smtClean="0"/>
              <a:t>The following functionalities were developed and implemented in production: </a:t>
            </a:r>
            <a:endParaRPr lang="ru-RU" dirty="0" smtClean="0"/>
          </a:p>
          <a:p>
            <a:pPr hangingPunct="0"/>
            <a:r>
              <a:rPr lang="en-US" dirty="0" smtClean="0"/>
              <a:t>Settings of network devices that provide secure access to network resources</a:t>
            </a:r>
            <a:endParaRPr lang="ru-RU" dirty="0" smtClean="0"/>
          </a:p>
          <a:p>
            <a:pPr hangingPunct="0"/>
            <a:r>
              <a:rPr lang="en-US" dirty="0" smtClean="0"/>
              <a:t>Settings for transmission of unicast and multicast packets</a:t>
            </a:r>
          </a:p>
          <a:p>
            <a:pPr hangingPunct="0"/>
            <a:r>
              <a:rPr lang="en-US" dirty="0" smtClean="0"/>
              <a:t>An authorization scheme and storage system for the entire switch configuration sequence</a:t>
            </a:r>
          </a:p>
          <a:p>
            <a:pPr hangingPunct="0"/>
            <a:r>
              <a:rPr lang="en-US" dirty="0" smtClean="0"/>
              <a:t>The monitoring system of the network and the payload of links</a:t>
            </a:r>
            <a:endParaRPr lang="ru-RU" dirty="0" smtClean="0"/>
          </a:p>
          <a:p>
            <a:pPr hangingPunct="0"/>
            <a:r>
              <a:rPr lang="en-US" dirty="0" smtClean="0"/>
              <a:t>Forecast for future utilization of communication unblocked channels</a:t>
            </a:r>
          </a:p>
          <a:p>
            <a:pPr hangingPunct="0"/>
            <a:r>
              <a:rPr lang="en-US" dirty="0" smtClean="0"/>
              <a:t>DHCP snooping functionality</a:t>
            </a:r>
          </a:p>
          <a:p>
            <a:pPr hangingPunct="0"/>
            <a:r>
              <a:rPr lang="en-US" dirty="0" smtClean="0"/>
              <a:t>A system of wireless access to a local computer network</a:t>
            </a:r>
          </a:p>
          <a:p>
            <a:pPr hangingPunct="0"/>
            <a:r>
              <a:rPr lang="en-US" dirty="0" smtClean="0"/>
              <a:t>Summary and a forecast on the future development of the LAN of the accelerator complex, as well as the backbone of the communication links</a:t>
            </a:r>
            <a:endParaRPr lang="ru-RU" dirty="0" smtClean="0"/>
          </a:p>
          <a:p>
            <a:pPr marL="0" indent="0" algn="ctr">
              <a:buNone/>
            </a:pPr>
            <a:endParaRPr lang="ru-RU" dirty="0"/>
          </a:p>
        </p:txBody>
      </p:sp>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11</a:t>
            </a:fld>
            <a:endParaRPr lang="ru-RU"/>
          </a:p>
        </p:txBody>
      </p:sp>
    </p:spTree>
    <p:extLst>
      <p:ext uri="{BB962C8B-B14F-4D97-AF65-F5344CB8AC3E}">
        <p14:creationId xmlns:p14="http://schemas.microsoft.com/office/powerpoint/2010/main" val="334624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98854"/>
            <a:ext cx="10515600" cy="6078109"/>
          </a:xfrm>
        </p:spPr>
        <p:txBody>
          <a:bodyPr>
            <a:normAutofit/>
          </a:bodyPr>
          <a:lstStyle/>
          <a:p>
            <a:pPr marL="0" indent="0" algn="ctr">
              <a:buNone/>
            </a:pPr>
            <a:endParaRPr lang="en-US" sz="3900" dirty="0" smtClean="0"/>
          </a:p>
          <a:p>
            <a:pPr marL="0" indent="0" algn="ctr">
              <a:buNone/>
            </a:pPr>
            <a:endParaRPr lang="en-US" sz="3900" dirty="0"/>
          </a:p>
          <a:p>
            <a:pPr marL="0" indent="0" algn="ctr">
              <a:buNone/>
            </a:pPr>
            <a:endParaRPr lang="en-US" sz="3900" dirty="0" smtClean="0"/>
          </a:p>
          <a:p>
            <a:pPr marL="0" indent="0" algn="ctr">
              <a:buNone/>
            </a:pPr>
            <a:endParaRPr lang="en-US" sz="3900"/>
          </a:p>
          <a:p>
            <a:pPr marL="0" indent="0" algn="ctr">
              <a:buNone/>
            </a:pPr>
            <a:r>
              <a:rPr lang="en-US" sz="3900" smtClean="0"/>
              <a:t>Thank you</a:t>
            </a:r>
            <a:endParaRPr lang="ru-RU" dirty="0" smtClean="0"/>
          </a:p>
          <a:p>
            <a:pPr marL="0" indent="0" algn="ctr">
              <a:buNone/>
            </a:pPr>
            <a:endParaRPr lang="ru-RU" dirty="0"/>
          </a:p>
        </p:txBody>
      </p:sp>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12</a:t>
            </a:fld>
            <a:endParaRPr lang="ru-RU"/>
          </a:p>
        </p:txBody>
      </p:sp>
    </p:spTree>
    <p:extLst>
      <p:ext uri="{BB962C8B-B14F-4D97-AF65-F5344CB8AC3E}">
        <p14:creationId xmlns:p14="http://schemas.microsoft.com/office/powerpoint/2010/main" val="2590197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238897" y="6356350"/>
            <a:ext cx="7914503" cy="365125"/>
          </a:xfrm>
        </p:spPr>
        <p:txBody>
          <a:bodyPr/>
          <a:lstStyle/>
          <a:p>
            <a:r>
              <a:rPr lang="en-US" dirty="0" smtClean="0"/>
              <a:t> 30 September – 4 October, 2019, 27</a:t>
            </a:r>
            <a:r>
              <a:rPr lang="en-US" baseline="30000" dirty="0" smtClean="0"/>
              <a:t>th</a:t>
            </a:r>
            <a:r>
              <a:rPr lang="en-US" dirty="0" smtClean="0"/>
              <a:t> Symposium on Nuclear Electronics and Computing - NEC'2019, </a:t>
            </a:r>
            <a:r>
              <a:rPr lang="en-US" dirty="0" err="1" smtClean="0"/>
              <a:t>Budva</a:t>
            </a:r>
            <a:r>
              <a:rPr lang="en-US" dirty="0" smtClean="0"/>
              <a:t>, Montenegro</a:t>
            </a:r>
            <a:endParaRPr lang="ru-RU" dirty="0" smtClean="0"/>
          </a:p>
        </p:txBody>
      </p:sp>
      <p:sp>
        <p:nvSpPr>
          <p:cNvPr id="6" name="Номер слайда 5"/>
          <p:cNvSpPr>
            <a:spLocks noGrp="1"/>
          </p:cNvSpPr>
          <p:nvPr>
            <p:ph type="sldNum" sz="quarter" idx="12"/>
          </p:nvPr>
        </p:nvSpPr>
        <p:spPr/>
        <p:txBody>
          <a:bodyPr/>
          <a:lstStyle/>
          <a:p>
            <a:fld id="{A8841D43-703B-4085-9982-361749DFA1DA}" type="slidenum">
              <a:rPr lang="ru-RU" smtClean="0"/>
              <a:t>2</a:t>
            </a:fld>
            <a:endParaRPr lang="ru-RU"/>
          </a:p>
        </p:txBody>
      </p:sp>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689866" y="165627"/>
            <a:ext cx="10304268" cy="5931465"/>
          </a:xfrm>
          <a:prstGeom prst="rect">
            <a:avLst/>
          </a:prstGeom>
        </p:spPr>
      </p:pic>
    </p:spTree>
    <p:extLst>
      <p:ext uri="{BB962C8B-B14F-4D97-AF65-F5344CB8AC3E}">
        <p14:creationId xmlns:p14="http://schemas.microsoft.com/office/powerpoint/2010/main" val="1296568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8950" y="1028700"/>
            <a:ext cx="6146800" cy="4564063"/>
          </a:xfrm>
        </p:spPr>
        <p:txBody>
          <a:bodyPr>
            <a:normAutofit/>
          </a:bodyPr>
          <a:lstStyle/>
          <a:p>
            <a:pPr marL="0" indent="0">
              <a:buNone/>
            </a:pPr>
            <a:r>
              <a:rPr lang="en-US" sz="2000" dirty="0" smtClean="0"/>
              <a:t>The network architecture of the SHE-fabric data center at JINR is designed with a dual route between the distributed level and the core level on the Cisco equipment. Each server will have access to the network segment with two equal-value connections of 10G with a total bandwidth of 20G. In addition to the tasks of virtualization in the </a:t>
            </a:r>
            <a:r>
              <a:rPr lang="en-US" sz="2000" dirty="0" err="1" smtClean="0"/>
              <a:t>Flerov</a:t>
            </a:r>
            <a:r>
              <a:rPr lang="en-US" sz="2000" dirty="0" smtClean="0"/>
              <a:t> Laboratory of Nuclear Reactions in the Joint Institute for Nuclear Research, the problem of simulating experimental events has a significant load on the network.</a:t>
            </a:r>
            <a:endParaRPr lang="ru-RU" sz="2000" dirty="0" smtClean="0"/>
          </a:p>
          <a:p>
            <a:pPr marL="0" indent="0">
              <a:buNone/>
            </a:pPr>
            <a:endParaRPr lang="ru-RU" dirty="0"/>
          </a:p>
        </p:txBody>
      </p:sp>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3</a:t>
            </a:fld>
            <a:endParaRPr lang="ru-RU"/>
          </a:p>
        </p:txBody>
      </p:sp>
      <p:pic>
        <p:nvPicPr>
          <p:cNvPr id="7" name="Рисунок 6"/>
          <p:cNvPicPr/>
          <p:nvPr/>
        </p:nvPicPr>
        <p:blipFill>
          <a:blip r:embed="rId2" cstate="print">
            <a:extLst>
              <a:ext uri="{28A0092B-C50C-407E-A947-70E740481C1C}">
                <a14:useLocalDpi xmlns:a14="http://schemas.microsoft.com/office/drawing/2010/main" val="0"/>
              </a:ext>
            </a:extLst>
          </a:blip>
          <a:stretch>
            <a:fillRect/>
          </a:stretch>
        </p:blipFill>
        <p:spPr>
          <a:xfrm>
            <a:off x="6426580" y="2038662"/>
            <a:ext cx="5440053" cy="4317688"/>
          </a:xfrm>
          <a:prstGeom prst="rect">
            <a:avLst/>
          </a:prstGeom>
        </p:spPr>
      </p:pic>
      <p:sp>
        <p:nvSpPr>
          <p:cNvPr id="8" name="TextBox 7"/>
          <p:cNvSpPr txBox="1"/>
          <p:nvPr/>
        </p:nvSpPr>
        <p:spPr>
          <a:xfrm>
            <a:off x="2697504" y="0"/>
            <a:ext cx="9494496" cy="830997"/>
          </a:xfrm>
          <a:prstGeom prst="rect">
            <a:avLst/>
          </a:prstGeom>
          <a:noFill/>
        </p:spPr>
        <p:txBody>
          <a:bodyPr wrap="square" rtlCol="0">
            <a:spAutoFit/>
          </a:bodyPr>
          <a:lstStyle/>
          <a:p>
            <a:r>
              <a:rPr lang="en-US" sz="4800" dirty="0"/>
              <a:t>Non-blocking architecture</a:t>
            </a:r>
            <a:endParaRPr lang="ru-RU" sz="4800" dirty="0"/>
          </a:p>
        </p:txBody>
      </p:sp>
      <p:pic>
        <p:nvPicPr>
          <p:cNvPr id="1026" name="Picture 2" descr="Картинки по запросу тим бернерс-л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3213" y="526366"/>
            <a:ext cx="1073715" cy="10737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10600" y="953750"/>
            <a:ext cx="1828800" cy="646331"/>
          </a:xfrm>
          <a:prstGeom prst="rect">
            <a:avLst/>
          </a:prstGeom>
          <a:noFill/>
        </p:spPr>
        <p:txBody>
          <a:bodyPr wrap="square" rtlCol="0">
            <a:spAutoFit/>
          </a:bodyPr>
          <a:lstStyle/>
          <a:p>
            <a:r>
              <a:rPr lang="en-US" dirty="0" smtClean="0"/>
              <a:t>Tim Berners-Lee</a:t>
            </a:r>
            <a:r>
              <a:rPr lang="ru-RU" dirty="0" smtClean="0"/>
              <a:t> </a:t>
            </a:r>
            <a:r>
              <a:rPr lang="en-US" dirty="0" smtClean="0"/>
              <a:t> </a:t>
            </a:r>
            <a:r>
              <a:rPr lang="en-US" dirty="0"/>
              <a:t>URL, HTTP, </a:t>
            </a:r>
            <a:r>
              <a:rPr lang="en-US" dirty="0" smtClean="0"/>
              <a:t>HTML</a:t>
            </a:r>
            <a:endParaRPr lang="ru-RU" sz="1800" kern="1200" dirty="0">
              <a:solidFill>
                <a:schemeClr val="tx1"/>
              </a:solidFill>
              <a:latin typeface="+mn-lt"/>
              <a:ea typeface="+mn-ea"/>
              <a:cs typeface="+mn-cs"/>
            </a:endParaRPr>
          </a:p>
        </p:txBody>
      </p:sp>
      <p:pic>
        <p:nvPicPr>
          <p:cNvPr id="1028" name="Picture 4" descr="Картинки по запросу радья перлма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328" y="3952524"/>
            <a:ext cx="1961522" cy="2403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27659" y="4886794"/>
            <a:ext cx="3544112" cy="1477328"/>
          </a:xfrm>
          <a:prstGeom prst="rect">
            <a:avLst/>
          </a:prstGeom>
          <a:noFill/>
        </p:spPr>
        <p:txBody>
          <a:bodyPr wrap="none" rtlCol="0">
            <a:spAutoFit/>
          </a:bodyPr>
          <a:lstStyle/>
          <a:p>
            <a:r>
              <a:rPr lang="en-US" dirty="0" err="1"/>
              <a:t>Radia</a:t>
            </a:r>
            <a:r>
              <a:rPr lang="en-US" dirty="0"/>
              <a:t> Joy Perlman</a:t>
            </a:r>
            <a:endParaRPr lang="en-US" dirty="0" smtClean="0"/>
          </a:p>
          <a:p>
            <a:r>
              <a:rPr lang="ru-RU" dirty="0" smtClean="0"/>
              <a:t>1985</a:t>
            </a:r>
            <a:r>
              <a:rPr lang="en-US" dirty="0" smtClean="0"/>
              <a:t> -</a:t>
            </a:r>
            <a:r>
              <a:rPr lang="ru-RU" dirty="0" smtClean="0"/>
              <a:t> </a:t>
            </a:r>
            <a:r>
              <a:rPr lang="en-US" dirty="0" smtClean="0"/>
              <a:t>Spanning </a:t>
            </a:r>
            <a:r>
              <a:rPr lang="en-US" dirty="0" smtClean="0"/>
              <a:t>tree</a:t>
            </a:r>
          </a:p>
          <a:p>
            <a:r>
              <a:rPr lang="en-US" dirty="0" smtClean="0"/>
              <a:t>1992 </a:t>
            </a:r>
            <a:r>
              <a:rPr lang="en-US" dirty="0"/>
              <a:t>- </a:t>
            </a:r>
            <a:r>
              <a:rPr lang="en-US" dirty="0" smtClean="0"/>
              <a:t>IS-IS </a:t>
            </a:r>
          </a:p>
          <a:p>
            <a:r>
              <a:rPr lang="en-US" dirty="0" smtClean="0"/>
              <a:t>2010 </a:t>
            </a:r>
            <a:r>
              <a:rPr lang="en-US" dirty="0" smtClean="0"/>
              <a:t>- </a:t>
            </a:r>
            <a:r>
              <a:rPr lang="en-US" dirty="0"/>
              <a:t>Transparent Interconnection </a:t>
            </a:r>
            <a:endParaRPr lang="en-US" dirty="0" smtClean="0"/>
          </a:p>
          <a:p>
            <a:r>
              <a:rPr lang="en-US" dirty="0" smtClean="0"/>
              <a:t>of </a:t>
            </a:r>
            <a:r>
              <a:rPr lang="en-US" dirty="0"/>
              <a:t>Lots of Links</a:t>
            </a:r>
            <a:endParaRPr lang="ru-RU" dirty="0"/>
          </a:p>
        </p:txBody>
      </p:sp>
    </p:spTree>
    <p:extLst>
      <p:ext uri="{BB962C8B-B14F-4D97-AF65-F5344CB8AC3E}">
        <p14:creationId xmlns:p14="http://schemas.microsoft.com/office/powerpoint/2010/main" val="2839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562100"/>
            <a:ext cx="10763250" cy="4614863"/>
          </a:xfrm>
        </p:spPr>
        <p:txBody>
          <a:bodyPr>
            <a:normAutofit fontScale="92500" lnSpcReduction="10000"/>
          </a:bodyPr>
          <a:lstStyle/>
          <a:p>
            <a:pPr marL="0" indent="0" hangingPunct="0">
              <a:buNone/>
            </a:pPr>
            <a:r>
              <a:rPr lang="en-US" dirty="0" smtClean="0"/>
              <a:t>TACACS+ is a security application that provides centralized validation of users attempting to gain access to a device or network access server. TACACS+ services are maintained in a database on a TACACS+ daemon running, typically, on a UNIX workstation. TACACS+ provides for separate and modular authentication, authorization, and accounting facilities. TACACS+ allows for a single access control server to provide each service-authentication, authorization, and accounting-independently. Each service can be tied into its own database to take advantage of other services available on that server or on the network, depending on the capabilities of the daemon.</a:t>
            </a:r>
            <a:endParaRPr lang="ru-RU" dirty="0" smtClean="0"/>
          </a:p>
          <a:p>
            <a:pPr marL="0" indent="0" hangingPunct="0">
              <a:buNone/>
            </a:pPr>
            <a:r>
              <a:rPr lang="en-US" dirty="0" smtClean="0"/>
              <a:t>The goal of TACACS+ is to provide a methodology for managing multiple network access points from a single management service. The Cisco family of access servers and devices and the Cisco user interface can be network access servers.</a:t>
            </a:r>
            <a:endParaRPr lang="ru-RU" dirty="0" smtClean="0"/>
          </a:p>
          <a:p>
            <a:endParaRPr lang="ru-RU" dirty="0"/>
          </a:p>
        </p:txBody>
      </p:sp>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4</a:t>
            </a:fld>
            <a:endParaRPr lang="ru-RU"/>
          </a:p>
        </p:txBody>
      </p:sp>
      <p:sp>
        <p:nvSpPr>
          <p:cNvPr id="8" name="TextBox 7"/>
          <p:cNvSpPr txBox="1"/>
          <p:nvPr/>
        </p:nvSpPr>
        <p:spPr>
          <a:xfrm>
            <a:off x="723900" y="182384"/>
            <a:ext cx="10629900" cy="1200329"/>
          </a:xfrm>
          <a:prstGeom prst="rect">
            <a:avLst/>
          </a:prstGeom>
          <a:noFill/>
        </p:spPr>
        <p:txBody>
          <a:bodyPr wrap="square" rtlCol="0">
            <a:spAutoFit/>
          </a:bodyPr>
          <a:lstStyle/>
          <a:p>
            <a:pPr algn="ctr"/>
            <a:r>
              <a:rPr lang="en-US" sz="3600" dirty="0" smtClean="0"/>
              <a:t>AAA system</a:t>
            </a:r>
          </a:p>
          <a:p>
            <a:pPr algn="ctr"/>
            <a:r>
              <a:rPr lang="en-US" sz="3600" dirty="0"/>
              <a:t>(</a:t>
            </a:r>
            <a:r>
              <a:rPr lang="en-US" sz="3600" i="1" dirty="0"/>
              <a:t>Authentication, Authorization, Accounting</a:t>
            </a:r>
            <a:r>
              <a:rPr lang="en-US" sz="3600" dirty="0"/>
              <a:t>)</a:t>
            </a:r>
            <a:endParaRPr lang="ru-RU" sz="3600" dirty="0"/>
          </a:p>
        </p:txBody>
      </p:sp>
    </p:spTree>
    <p:extLst>
      <p:ext uri="{BB962C8B-B14F-4D97-AF65-F5344CB8AC3E}">
        <p14:creationId xmlns:p14="http://schemas.microsoft.com/office/powerpoint/2010/main" val="1497332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5</a:t>
            </a:fld>
            <a:endParaRPr lang="ru-RU"/>
          </a:p>
        </p:txBody>
      </p:sp>
      <p:pic>
        <p:nvPicPr>
          <p:cNvPr id="2" name="Рисунок 1"/>
          <p:cNvPicPr>
            <a:picLocks noChangeAspect="1"/>
          </p:cNvPicPr>
          <p:nvPr/>
        </p:nvPicPr>
        <p:blipFill>
          <a:blip r:embed="rId2"/>
          <a:stretch>
            <a:fillRect/>
          </a:stretch>
        </p:blipFill>
        <p:spPr>
          <a:xfrm>
            <a:off x="1966912" y="852486"/>
            <a:ext cx="8306641" cy="5193207"/>
          </a:xfrm>
          <a:prstGeom prst="rect">
            <a:avLst/>
          </a:prstGeom>
        </p:spPr>
      </p:pic>
      <p:sp>
        <p:nvSpPr>
          <p:cNvPr id="6" name="Объект 2"/>
          <p:cNvSpPr>
            <a:spLocks noGrp="1"/>
          </p:cNvSpPr>
          <p:nvPr>
            <p:ph idx="1"/>
          </p:nvPr>
        </p:nvSpPr>
        <p:spPr>
          <a:xfrm>
            <a:off x="838200" y="98854"/>
            <a:ext cx="10515600" cy="6078109"/>
          </a:xfrm>
        </p:spPr>
        <p:txBody>
          <a:bodyPr/>
          <a:lstStyle/>
          <a:p>
            <a:pPr marL="0" indent="0" algn="ctr">
              <a:buNone/>
            </a:pPr>
            <a:r>
              <a:rPr lang="en-US" dirty="0" smtClean="0"/>
              <a:t>Archive</a:t>
            </a:r>
            <a:endParaRPr lang="ru-RU" dirty="0"/>
          </a:p>
        </p:txBody>
      </p:sp>
    </p:spTree>
    <p:extLst>
      <p:ext uri="{BB962C8B-B14F-4D97-AF65-F5344CB8AC3E}">
        <p14:creationId xmlns:p14="http://schemas.microsoft.com/office/powerpoint/2010/main" val="4109101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98854"/>
            <a:ext cx="10515600" cy="6078109"/>
          </a:xfrm>
        </p:spPr>
        <p:txBody>
          <a:bodyPr/>
          <a:lstStyle/>
          <a:p>
            <a:pPr marL="0" indent="0" algn="ctr">
              <a:buNone/>
            </a:pPr>
            <a:r>
              <a:rPr lang="en-US" dirty="0" smtClean="0"/>
              <a:t>Logging </a:t>
            </a:r>
            <a:endParaRPr lang="ru-RU" dirty="0"/>
          </a:p>
        </p:txBody>
      </p:sp>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6</a:t>
            </a:fld>
            <a:endParaRPr lang="ru-RU"/>
          </a:p>
        </p:txBody>
      </p:sp>
      <p:pic>
        <p:nvPicPr>
          <p:cNvPr id="2" name="Рисунок 1"/>
          <p:cNvPicPr>
            <a:picLocks noChangeAspect="1"/>
          </p:cNvPicPr>
          <p:nvPr/>
        </p:nvPicPr>
        <p:blipFill>
          <a:blip r:embed="rId2"/>
          <a:stretch>
            <a:fillRect/>
          </a:stretch>
        </p:blipFill>
        <p:spPr>
          <a:xfrm>
            <a:off x="442269" y="1675845"/>
            <a:ext cx="11197281" cy="2802797"/>
          </a:xfrm>
          <a:prstGeom prst="rect">
            <a:avLst/>
          </a:prstGeom>
        </p:spPr>
      </p:pic>
    </p:spTree>
    <p:extLst>
      <p:ext uri="{BB962C8B-B14F-4D97-AF65-F5344CB8AC3E}">
        <p14:creationId xmlns:p14="http://schemas.microsoft.com/office/powerpoint/2010/main" val="286934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0700" y="1173164"/>
            <a:ext cx="11503128" cy="1659977"/>
          </a:xfrm>
        </p:spPr>
        <p:txBody>
          <a:bodyPr>
            <a:normAutofit/>
          </a:bodyPr>
          <a:lstStyle/>
          <a:p>
            <a:pPr marL="0" indent="0" hangingPunct="0">
              <a:buNone/>
            </a:pPr>
            <a:r>
              <a:rPr lang="en-US" sz="2000" dirty="0" smtClean="0"/>
              <a:t>For network security, DHCP snooping functionality is implemented. DHCP snooping is a security feature that prevents unauthorized users from connecting to a third-party DHCP server network in order to intercept client DHCP requests. </a:t>
            </a:r>
            <a:endParaRPr lang="ru-RU" sz="2000" dirty="0"/>
          </a:p>
        </p:txBody>
      </p:sp>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7</a:t>
            </a:fld>
            <a:endParaRPr lang="ru-RU"/>
          </a:p>
        </p:txBody>
      </p:sp>
      <p:sp>
        <p:nvSpPr>
          <p:cNvPr id="6" name="TextBox 5"/>
          <p:cNvSpPr txBox="1"/>
          <p:nvPr/>
        </p:nvSpPr>
        <p:spPr>
          <a:xfrm>
            <a:off x="3661793" y="342166"/>
            <a:ext cx="7082407" cy="830997"/>
          </a:xfrm>
          <a:prstGeom prst="rect">
            <a:avLst/>
          </a:prstGeom>
          <a:noFill/>
        </p:spPr>
        <p:txBody>
          <a:bodyPr wrap="square" rtlCol="0">
            <a:spAutoFit/>
          </a:bodyPr>
          <a:lstStyle/>
          <a:p>
            <a:r>
              <a:rPr lang="en-US" sz="4800" dirty="0" smtClean="0"/>
              <a:t>DHCP </a:t>
            </a:r>
            <a:r>
              <a:rPr lang="en-US" sz="4800" dirty="0"/>
              <a:t>services</a:t>
            </a:r>
            <a:endParaRPr lang="ru-RU" sz="4800" dirty="0"/>
          </a:p>
        </p:txBody>
      </p:sp>
      <p:pic>
        <p:nvPicPr>
          <p:cNvPr id="2" name="Рисунок 1"/>
          <p:cNvPicPr>
            <a:picLocks noChangeAspect="1"/>
          </p:cNvPicPr>
          <p:nvPr/>
        </p:nvPicPr>
        <p:blipFill>
          <a:blip r:embed="rId2"/>
          <a:stretch>
            <a:fillRect/>
          </a:stretch>
        </p:blipFill>
        <p:spPr>
          <a:xfrm>
            <a:off x="6190938" y="1801082"/>
            <a:ext cx="5672890" cy="4323248"/>
          </a:xfrm>
          <a:prstGeom prst="rect">
            <a:avLst/>
          </a:prstGeom>
        </p:spPr>
      </p:pic>
      <p:sp>
        <p:nvSpPr>
          <p:cNvPr id="7" name="TextBox 6"/>
          <p:cNvSpPr txBox="1"/>
          <p:nvPr/>
        </p:nvSpPr>
        <p:spPr>
          <a:xfrm>
            <a:off x="360701" y="2166079"/>
            <a:ext cx="5597890" cy="3785652"/>
          </a:xfrm>
          <a:prstGeom prst="rect">
            <a:avLst/>
          </a:prstGeom>
          <a:noFill/>
        </p:spPr>
        <p:txBody>
          <a:bodyPr wrap="square" rtlCol="0">
            <a:spAutoFit/>
          </a:bodyPr>
          <a:lstStyle/>
          <a:p>
            <a:pPr hangingPunct="0"/>
            <a:r>
              <a:rPr lang="en-US" sz="2000" dirty="0"/>
              <a:t>The essence of DHCP snooping is to close the ability to handle DHCP requests on untrusted ports. The network administrator must manually configure trusted ports — the ports behind which this DHCP server is located.</a:t>
            </a:r>
            <a:endParaRPr lang="ru-RU" sz="2000" dirty="0"/>
          </a:p>
          <a:p>
            <a:pPr hangingPunct="0"/>
            <a:r>
              <a:rPr lang="en-US" sz="2000" dirty="0"/>
              <a:t>The technology prevents the use of an unauthorized DHCP server on the network, which allows, for example, a man-in-the-middle attack. It also protects the network from DHCP depletion attacks (DHCP starvation / exhaustion), which is not particularly relevant.</a:t>
            </a:r>
            <a:endParaRPr lang="ru-RU" sz="2000" dirty="0"/>
          </a:p>
          <a:p>
            <a:endParaRPr lang="ru-RU" sz="2000" dirty="0"/>
          </a:p>
        </p:txBody>
      </p:sp>
    </p:spTree>
    <p:extLst>
      <p:ext uri="{BB962C8B-B14F-4D97-AF65-F5344CB8AC3E}">
        <p14:creationId xmlns:p14="http://schemas.microsoft.com/office/powerpoint/2010/main" val="5089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6250" y="808037"/>
            <a:ext cx="5543550" cy="5548313"/>
          </a:xfrm>
        </p:spPr>
        <p:txBody>
          <a:bodyPr>
            <a:normAutofit fontScale="92500"/>
          </a:bodyPr>
          <a:lstStyle/>
          <a:p>
            <a:pPr marL="0" indent="0">
              <a:buNone/>
            </a:pPr>
            <a:r>
              <a:rPr lang="en-US" dirty="0" smtClean="0"/>
              <a:t>To monitor the state of links is using the software package “10-Strike”. A software that allows you to build graphs using SNMP. 10-Strike collects statistical data for certain time intervals and allows you to display them in graphical form. Mostly, standard templates are used to display statistics on CPU usage, memory allocation, the number of running processes, the use of incoming / outgoing traffic. Figure presents data on loading I/O interfaces between links of the distribution level and the access level.</a:t>
            </a:r>
          </a:p>
          <a:p>
            <a:pPr marL="0" indent="0">
              <a:buNone/>
            </a:pPr>
            <a:endParaRPr lang="ru-RU" dirty="0"/>
          </a:p>
        </p:txBody>
      </p:sp>
      <p:sp>
        <p:nvSpPr>
          <p:cNvPr id="4" name="Нижний колонтитул 3"/>
          <p:cNvSpPr>
            <a:spLocks noGrp="1"/>
          </p:cNvSpPr>
          <p:nvPr>
            <p:ph type="ftr" sz="quarter" idx="11"/>
          </p:nvPr>
        </p:nvSpPr>
        <p:spPr>
          <a:xfrm>
            <a:off x="156519" y="6356350"/>
            <a:ext cx="7996881"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5" name="Номер слайда 4"/>
          <p:cNvSpPr>
            <a:spLocks noGrp="1"/>
          </p:cNvSpPr>
          <p:nvPr>
            <p:ph type="sldNum" sz="quarter" idx="12"/>
          </p:nvPr>
        </p:nvSpPr>
        <p:spPr/>
        <p:txBody>
          <a:bodyPr/>
          <a:lstStyle/>
          <a:p>
            <a:fld id="{A8841D43-703B-4085-9982-361749DFA1DA}" type="slidenum">
              <a:rPr lang="ru-RU" smtClean="0"/>
              <a:t>8</a:t>
            </a:fld>
            <a:endParaRPr lang="ru-RU"/>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6248400" y="1600200"/>
            <a:ext cx="5525642" cy="3295650"/>
          </a:xfrm>
          <a:prstGeom prst="rect">
            <a:avLst/>
          </a:prstGeom>
        </p:spPr>
      </p:pic>
      <p:sp>
        <p:nvSpPr>
          <p:cNvPr id="7" name="TextBox 6"/>
          <p:cNvSpPr txBox="1"/>
          <p:nvPr/>
        </p:nvSpPr>
        <p:spPr>
          <a:xfrm>
            <a:off x="6339531" y="139700"/>
            <a:ext cx="5434511" cy="830997"/>
          </a:xfrm>
          <a:prstGeom prst="rect">
            <a:avLst/>
          </a:prstGeom>
          <a:noFill/>
        </p:spPr>
        <p:txBody>
          <a:bodyPr wrap="square" rtlCol="0">
            <a:spAutoFit/>
          </a:bodyPr>
          <a:lstStyle/>
          <a:p>
            <a:r>
              <a:rPr lang="en-US" sz="4800" dirty="0" smtClean="0"/>
              <a:t>Monitoring </a:t>
            </a:r>
            <a:r>
              <a:rPr lang="en-US" sz="4800" dirty="0"/>
              <a:t>system</a:t>
            </a:r>
            <a:endParaRPr lang="ru-RU" sz="4800" dirty="0"/>
          </a:p>
        </p:txBody>
      </p:sp>
    </p:spTree>
    <p:extLst>
      <p:ext uri="{BB962C8B-B14F-4D97-AF65-F5344CB8AC3E}">
        <p14:creationId xmlns:p14="http://schemas.microsoft.com/office/powerpoint/2010/main" val="102817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a:xfrm>
            <a:off x="187377" y="6356350"/>
            <a:ext cx="7966023" cy="365125"/>
          </a:xfrm>
        </p:spPr>
        <p:txBody>
          <a:bodyPr/>
          <a:lstStyle/>
          <a:p>
            <a:r>
              <a:rPr lang="en-US" dirty="0" smtClean="0"/>
              <a:t> 30 September – 4 October, 2019, 27th Symposium on Nuclear Electronics and Computing - NEC'2019, </a:t>
            </a:r>
            <a:r>
              <a:rPr lang="en-US" dirty="0" err="1" smtClean="0"/>
              <a:t>Budva</a:t>
            </a:r>
            <a:r>
              <a:rPr lang="en-US" dirty="0" smtClean="0"/>
              <a:t>, Montenegro</a:t>
            </a:r>
            <a:endParaRPr lang="ru-RU" dirty="0"/>
          </a:p>
        </p:txBody>
      </p:sp>
      <p:sp>
        <p:nvSpPr>
          <p:cNvPr id="3" name="Номер слайда 2"/>
          <p:cNvSpPr>
            <a:spLocks noGrp="1"/>
          </p:cNvSpPr>
          <p:nvPr>
            <p:ph type="sldNum" sz="quarter" idx="12"/>
          </p:nvPr>
        </p:nvSpPr>
        <p:spPr/>
        <p:txBody>
          <a:bodyPr/>
          <a:lstStyle/>
          <a:p>
            <a:fld id="{A8841D43-703B-4085-9982-361749DFA1DA}" type="slidenum">
              <a:rPr lang="ru-RU" smtClean="0"/>
              <a:t>9</a:t>
            </a:fld>
            <a:endParaRPr lang="ru-RU"/>
          </a:p>
        </p:txBody>
      </p:sp>
      <p:pic>
        <p:nvPicPr>
          <p:cNvPr id="4" name="Рисунок 3"/>
          <p:cNvPicPr>
            <a:picLocks noChangeAspect="1"/>
          </p:cNvPicPr>
          <p:nvPr/>
        </p:nvPicPr>
        <p:blipFill>
          <a:blip r:embed="rId2"/>
          <a:stretch>
            <a:fillRect/>
          </a:stretch>
        </p:blipFill>
        <p:spPr>
          <a:xfrm>
            <a:off x="1124263" y="764498"/>
            <a:ext cx="9220698" cy="4434518"/>
          </a:xfrm>
          <a:prstGeom prst="rect">
            <a:avLst/>
          </a:prstGeom>
        </p:spPr>
      </p:pic>
    </p:spTree>
    <p:extLst>
      <p:ext uri="{BB962C8B-B14F-4D97-AF65-F5344CB8AC3E}">
        <p14:creationId xmlns:p14="http://schemas.microsoft.com/office/powerpoint/2010/main" val="4007623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621</Words>
  <Application>Microsoft Office PowerPoint</Application>
  <PresentationFormat>Широкоэкранный</PresentationFormat>
  <Paragraphs>69</Paragraphs>
  <Slides>12</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bagish</dc:creator>
  <cp:lastModifiedBy>Андрей Багинян</cp:lastModifiedBy>
  <cp:revision>13</cp:revision>
  <dcterms:created xsi:type="dcterms:W3CDTF">2019-09-23T10:39:23Z</dcterms:created>
  <dcterms:modified xsi:type="dcterms:W3CDTF">2019-10-03T14:46:28Z</dcterms:modified>
</cp:coreProperties>
</file>