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2" r:id="rId2"/>
  </p:sldMasterIdLst>
  <p:notesMasterIdLst>
    <p:notesMasterId r:id="rId16"/>
  </p:notesMasterIdLst>
  <p:sldIdLst>
    <p:sldId id="256" r:id="rId3"/>
    <p:sldId id="287" r:id="rId4"/>
    <p:sldId id="284" r:id="rId5"/>
    <p:sldId id="274" r:id="rId6"/>
    <p:sldId id="277" r:id="rId7"/>
    <p:sldId id="285" r:id="rId8"/>
    <p:sldId id="278" r:id="rId9"/>
    <p:sldId id="282" r:id="rId10"/>
    <p:sldId id="257" r:id="rId11"/>
    <p:sldId id="288" r:id="rId12"/>
    <p:sldId id="289" r:id="rId13"/>
    <p:sldId id="286" r:id="rId14"/>
    <p:sldId id="28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284EC-DC05-4C48-98C3-41B25023D41A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D21CE-5D1C-4EB2-8951-2176B4696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414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D21CE-5D1C-4EB2-8951-2176B469661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D21CE-5D1C-4EB2-8951-2176B469661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610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D21CE-5D1C-4EB2-8951-2176B469661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D21CE-5D1C-4EB2-8951-2176B4696615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D21CE-5D1C-4EB2-8951-2176B469661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33C2-63D5-4C51-A171-098BA69DB183}" type="datetime1">
              <a:rPr lang="ru-RU" smtClean="0"/>
              <a:t>15.09.2019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97-B564-4E8C-9024-4B42E98D2A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61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D6FD1-8644-4CA1-BA49-965E2BB3C71E}" type="datetime1">
              <a:rPr lang="ru-RU" smtClean="0"/>
              <a:t>15.09.2019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97-B564-4E8C-9024-4B42E98D2A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73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59AD-7C3D-4C2E-8467-3B80C2EB13AD}" type="datetime1">
              <a:rPr lang="ru-RU" smtClean="0"/>
              <a:t>15.09.2019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97-B564-4E8C-9024-4B42E98D2A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187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298D-0BC0-4711-9664-09EA975FE3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97-B564-4E8C-9024-4B42E98D2A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64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298D-0BC0-4711-9664-09EA975FE3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97-B564-4E8C-9024-4B42E98D2A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065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298D-0BC0-4711-9664-09EA975FE3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97-B564-4E8C-9024-4B42E98D2A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291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298D-0BC0-4711-9664-09EA975FE3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97-B564-4E8C-9024-4B42E98D2A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156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298D-0BC0-4711-9664-09EA975FE3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97-B564-4E8C-9024-4B42E98D2A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155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298D-0BC0-4711-9664-09EA975FE3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97-B564-4E8C-9024-4B42E98D2A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69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298D-0BC0-4711-9664-09EA975FE3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97-B564-4E8C-9024-4B42E98D2A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663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298D-0BC0-4711-9664-09EA975FE3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97-B564-4E8C-9024-4B42E98D2A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95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1B56-7E17-48B8-920C-F9467E96371D}" type="datetime1">
              <a:rPr lang="ru-RU" smtClean="0"/>
              <a:t>15.09.2019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97-B564-4E8C-9024-4B42E98D2A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6827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298D-0BC0-4711-9664-09EA975FE3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97-B564-4E8C-9024-4B42E98D2A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18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298D-0BC0-4711-9664-09EA975FE3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97-B564-4E8C-9024-4B42E98D2A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722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298D-0BC0-4711-9664-09EA975FE3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97-B564-4E8C-9024-4B42E98D2A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937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7F57-EF5F-4D33-9F82-154FAAF3057C}" type="datetime1">
              <a:rPr lang="ru-RU" smtClean="0"/>
              <a:t>15.09.2019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97-B564-4E8C-9024-4B42E98D2A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6236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419C-B6A6-4F24-B25C-FAB1D66C1E73}" type="datetime1">
              <a:rPr lang="ru-RU" smtClean="0"/>
              <a:t>15.09.2019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97-B564-4E8C-9024-4B42E98D2A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1195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85A8-FF6A-4869-A33B-9C57AB8710F6}" type="datetime1">
              <a:rPr lang="ru-RU" smtClean="0"/>
              <a:t>15.09.2019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97-B564-4E8C-9024-4B42E98D2A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3543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6515-69AF-4B85-913D-C1FAC317962F}" type="datetime1">
              <a:rPr lang="ru-RU" smtClean="0"/>
              <a:t>15.09.2019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97-B564-4E8C-9024-4B42E98D2A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320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9EB5-0D7C-4319-AB09-8B2FAF17D0C7}" type="datetime1">
              <a:rPr lang="ru-RU" smtClean="0"/>
              <a:t>15.09.2019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97-B564-4E8C-9024-4B42E98D2A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7957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4B16-D638-44ED-B074-05E12BDC2DE5}" type="datetime1">
              <a:rPr lang="ru-RU" smtClean="0"/>
              <a:t>15.09.2019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97-B564-4E8C-9024-4B42E98D2A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2940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82BFC-6C20-4BC5-8509-D2C5ED4F64F0}" type="datetime1">
              <a:rPr lang="ru-RU" smtClean="0"/>
              <a:t>15.09.2019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97-B564-4E8C-9024-4B42E98D2A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8870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0D8A5-D286-4983-8DC1-5877FE27659F}" type="datetime1">
              <a:rPr lang="ru-RU" smtClean="0"/>
              <a:t>15.09.2019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F8497-B564-4E8C-9024-4B42E98D2A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567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B298D-0BC0-4711-9664-09EA975FE3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F8497-B564-4E8C-9024-4B42E98D2A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70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2492896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Application of modern commercial digitizers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for new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approaches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to neutron's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detection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3768" y="5733256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Dmitrii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Ponomarev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97-B564-4E8C-9024-4B42E98D2AD0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2559" y="8476"/>
            <a:ext cx="5571929" cy="239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95536" y="116632"/>
            <a:ext cx="2740366" cy="400110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Test in with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Dubna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542571"/>
            <a:ext cx="30243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 smtClean="0">
                <a:solidFill>
                  <a:prstClr val="black"/>
                </a:solidFill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NaI(Tl) Ø63 mm x 63 mm</a:t>
            </a:r>
          </a:p>
          <a:p>
            <a:r>
              <a:rPr lang="en-US" kern="0" dirty="0">
                <a:solidFill>
                  <a:prstClr val="black"/>
                </a:solidFill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PMT </a:t>
            </a:r>
            <a:r>
              <a:rPr lang="en-US" kern="0" dirty="0" smtClean="0">
                <a:solidFill>
                  <a:prstClr val="black"/>
                </a:solidFill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Hamamatsu  R6091</a:t>
            </a:r>
          </a:p>
          <a:p>
            <a:r>
              <a:rPr lang="it-IT" kern="0" dirty="0" smtClean="0">
                <a:solidFill>
                  <a:prstClr val="black"/>
                </a:solidFill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CAEN  Multi </a:t>
            </a:r>
            <a:r>
              <a:rPr lang="it-IT" kern="0" dirty="0">
                <a:solidFill>
                  <a:prstClr val="black"/>
                </a:solidFill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channel analyzer </a:t>
            </a:r>
            <a:r>
              <a:rPr lang="it-IT" kern="0" dirty="0" smtClean="0">
                <a:solidFill>
                  <a:prstClr val="black"/>
                </a:solidFill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DT5780</a:t>
            </a:r>
            <a:endParaRPr lang="en-US" kern="0" dirty="0" smtClean="0">
              <a:solidFill>
                <a:prstClr val="black"/>
              </a:solidFill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prompt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– T 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delay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1.8-5 µsec</a:t>
            </a:r>
            <a:endParaRPr lang="en-US" kern="0" dirty="0">
              <a:solidFill>
                <a:prstClr val="black"/>
              </a:solidFill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r>
              <a:rPr lang="en-US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Lato"/>
              </a:rPr>
              <a:t>Simultaneous measurement with bare </a:t>
            </a:r>
            <a:r>
              <a:rPr lang="en-US" kern="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Lato"/>
              </a:rPr>
              <a:t>3</a:t>
            </a:r>
            <a:r>
              <a:rPr lang="en-US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Lato"/>
              </a:rPr>
              <a:t>He detector</a:t>
            </a:r>
          </a:p>
          <a:p>
            <a:endParaRPr lang="en-US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Lato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492896"/>
            <a:ext cx="8963633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9456" y="2924944"/>
            <a:ext cx="864096" cy="84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7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OS2015\Documents\fi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43312"/>
            <a:ext cx="7918704" cy="431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3808" y="304375"/>
            <a:ext cx="4990918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Cut: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prompt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– T 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delay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= 1.8-5 µsec, Prompt: ADC channels &gt;300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Results: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For ADC channel (delayed) 380-460, i.e. neutrons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1.8  - 5 µsec: 70 events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Expected background (calculation)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33,969 ±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0,003 events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Measured </a:t>
            </a:r>
            <a:r>
              <a:rPr lang="en-US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11.8 -15 µsec: 37 events 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Flux = 2.1 ± 0.5 × 10</a:t>
            </a:r>
            <a:r>
              <a:rPr lang="en-US" sz="1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-6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cm</a:t>
            </a:r>
            <a:r>
              <a:rPr lang="en-US" sz="1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sec</a:t>
            </a:r>
            <a:r>
              <a:rPr lang="en-US" sz="1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same as 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He detector on the top (2.3 × 10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-6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cm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sec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about  30% less than 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He detector 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located near the wall (3.1 × 10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-6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cm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sec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 flipV="1">
            <a:off x="1131984" y="2045402"/>
            <a:ext cx="8966" cy="4194000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2249287" y="2043312"/>
            <a:ext cx="37300" cy="4194000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3608" y="1556792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137.8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8539" y="53790"/>
            <a:ext cx="2799356" cy="400110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Result after 260.45 days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8264" y="6093296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ADC channels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793394" y="2734834"/>
            <a:ext cx="2747194" cy="369332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Counts/260.45d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448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97-B564-4E8C-9024-4B42E98D2AD0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7171" name="Picture 3" descr="F:\PSD_NA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333"/>
            <a:ext cx="8856531" cy="316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 rot="15732521">
            <a:off x="4790721" y="1044788"/>
            <a:ext cx="329520" cy="561247"/>
          </a:xfrm>
          <a:prstGeom prst="ellipse">
            <a:avLst/>
          </a:prstGeom>
          <a:noFill/>
          <a:ln w="25400">
            <a:solidFill>
              <a:srgbClr val="FF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endCxn id="8" idx="3"/>
          </p:cNvCxnSpPr>
          <p:nvPr/>
        </p:nvCxnSpPr>
        <p:spPr>
          <a:xfrm flipH="1" flipV="1">
            <a:off x="5167873" y="1413939"/>
            <a:ext cx="223471" cy="21276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91125" y="1520320"/>
            <a:ext cx="108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neutrons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90978" y="1184654"/>
            <a:ext cx="847944" cy="39930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96136" y="1121015"/>
            <a:ext cx="847944" cy="39930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4314345" y="1626703"/>
            <a:ext cx="476780" cy="84527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5580112" y="1526696"/>
            <a:ext cx="576064" cy="103820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72000" y="2471979"/>
            <a:ext cx="12961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particles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3" name="Picture 5" descr="F:\unna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61432"/>
            <a:ext cx="8640960" cy="316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16632"/>
            <a:ext cx="5400600" cy="369332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PSD diagram and neutron flux for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NAIL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detector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380312" y="3791084"/>
            <a:ext cx="432048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380312" y="4082476"/>
            <a:ext cx="4320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43694" y="3621807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I-127</a:t>
            </a:r>
            <a:endParaRPr lang="ru-RU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43694" y="3913199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Li-6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446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7886700" cy="4351338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Ambient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neutron background  with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CLYC, CLLB and NAIL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detectors were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measured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of the measurement  showed good sensitivity of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mentioned detectors to small changes in neutron flux on the level 10</a:t>
            </a:r>
            <a:r>
              <a:rPr lang="en-US" sz="1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 cm</a:t>
            </a:r>
            <a:r>
              <a:rPr lang="en-US" sz="1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  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detectors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well used in strong or even on  ground level neutron fields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Unfortunately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intrinsic background make CLYC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CLLB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,for now, NAIL detectors inapplicable for low background environments.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 commercial digitizers makes it possible to find new ways for neutron detection as with completely new detectors, as and with well known old ones.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97-B564-4E8C-9024-4B42E98D2AD0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6632"/>
            <a:ext cx="1656184" cy="369332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34713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97-B564-4E8C-9024-4B42E98D2AD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930" y="161620"/>
            <a:ext cx="3456384" cy="369332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Modern digitizers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SOS2015\Documents\DT5790_p_T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88701"/>
            <a:ext cx="394135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OS2015\Documents\sis3316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30" y="999661"/>
            <a:ext cx="2535627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SOS2015\Documents\N6730_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999661"/>
            <a:ext cx="1872208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16832"/>
            <a:ext cx="3941355" cy="207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44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97-B564-4E8C-9024-4B42E98D2AD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6632"/>
            <a:ext cx="3456384" cy="369332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Low background experiments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08720"/>
            <a:ext cx="4316126" cy="259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33056"/>
            <a:ext cx="4320480" cy="26642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64088" y="3429000"/>
            <a:ext cx="2664296" cy="3672408"/>
          </a:xfrm>
          <a:prstGeom prst="rect">
            <a:avLst/>
          </a:prstGeom>
        </p:spPr>
      </p:pic>
      <p:pic>
        <p:nvPicPr>
          <p:cNvPr id="7170" name="Picture 2" descr="C:\Users\SOS2015\Documents\dans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08719"/>
            <a:ext cx="3539566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13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16632"/>
            <a:ext cx="5400600" cy="369332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txBody>
          <a:bodyPr wrap="square">
            <a:spAutoFit/>
          </a:bodyPr>
          <a:lstStyle/>
          <a:p>
            <a:pPr lvl="0"/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Neutron’s detectors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97-B564-4E8C-9024-4B42E98D2AD0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8194" name="Picture 2" descr="C:\Users\SOS2015\Documents\Scionix Detec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4032447" cy="245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SOS2015\Documents\Vintage-He-3-Neutron-radiation-counter-detector-SNM-18-N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1705"/>
            <a:ext cx="4032447" cy="312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76056" y="1151927"/>
            <a:ext cx="4680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n+</a:t>
            </a:r>
            <a:r>
              <a:rPr lang="en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</a:t>
            </a:r>
            <a:r>
              <a:rPr lang="en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H+</a:t>
            </a:r>
            <a:r>
              <a:rPr lang="en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H+764keV</a:t>
            </a:r>
          </a:p>
          <a:p>
            <a:pPr lvl="0"/>
            <a:endParaRPr lang="en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Thermal neutron cross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section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 = 5333±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barns</a:t>
            </a:r>
            <a:endParaRPr lang="e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3933056"/>
            <a:ext cx="3960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Li+n → t +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+4.79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MeV</a:t>
            </a:r>
          </a:p>
          <a:p>
            <a:pPr lvl="0"/>
            <a:endParaRPr lang="e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Thermal neutron cross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section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940barns</a:t>
            </a:r>
          </a:p>
          <a:p>
            <a:pPr lvl="0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Pulse shape discrimination neutron’s from gamma’s</a:t>
            </a:r>
            <a:endParaRPr lang="e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788813"/>
            <a:ext cx="2700300" cy="369332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txBody>
          <a:bodyPr wrap="square">
            <a:spAutoFit/>
          </a:bodyPr>
          <a:lstStyle/>
          <a:p>
            <a:pPr lvl="0"/>
            <a:r>
              <a:rPr lang="en" b="1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neutron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detectors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03440" y="3635404"/>
            <a:ext cx="2700300" cy="369332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txBody>
          <a:bodyPr wrap="square">
            <a:spAutoFit/>
          </a:bodyPr>
          <a:lstStyle/>
          <a:p>
            <a:pPr lvl="0"/>
            <a:r>
              <a:rPr lang="en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neutron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detectors</a:t>
            </a:r>
          </a:p>
        </p:txBody>
      </p:sp>
    </p:spTree>
    <p:extLst>
      <p:ext uri="{BB962C8B-B14F-4D97-AF65-F5344CB8AC3E}">
        <p14:creationId xmlns:p14="http://schemas.microsoft.com/office/powerpoint/2010/main" val="316385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97-B564-4E8C-9024-4B42E98D2AD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0762" y="138724"/>
            <a:ext cx="3312368" cy="369332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CLYC (Cs</a:t>
            </a:r>
            <a:r>
              <a:rPr lang="en-US" b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LiYCl</a:t>
            </a:r>
            <a:r>
              <a:rPr lang="en-US" b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: Ce)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detector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4140853"/>
            <a:ext cx="3456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Crystal dimensions: 38X38mm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resolution 662keV: 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5.8%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enrichment: ≈ 96%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3463704"/>
            <a:ext cx="3541570" cy="369332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CLLB (Cs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LiLaBr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Ce) detector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0032" y="617383"/>
            <a:ext cx="3384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Crystal dimensions: 51X51mm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resolution 662keV: 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Natural lithium-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 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7,5%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4625" y="4122102"/>
            <a:ext cx="2736302" cy="25022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7002" y="760606"/>
            <a:ext cx="2853492" cy="252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8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97-B564-4E8C-9024-4B42E98D2AD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6632"/>
            <a:ext cx="3669936" cy="369332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NaIL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NaI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Tl+Li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))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detector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56" y="548680"/>
            <a:ext cx="3816788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55976" y="548679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Crystal dimensions: 127X152mm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resolution 662keV: 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6.7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concentration: 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1% of mass of the detector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6" name="Picture 2" descr="C:\Users\SOS2015\Documents\DT5790_p_T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5013176"/>
            <a:ext cx="394135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923733" y="3212976"/>
            <a:ext cx="3669936" cy="369332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CAEN DT5790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3733" y="3717032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Sampling Rate: 250 MS/s simultaneously on each </a:t>
            </a:r>
            <a:r>
              <a:rPr lang="en-US" dirty="0" smtClean="0"/>
              <a:t>channel</a:t>
            </a:r>
          </a:p>
          <a:p>
            <a:endParaRPr lang="en-US" dirty="0" smtClean="0"/>
          </a:p>
          <a:p>
            <a:r>
              <a:rPr lang="en-US" dirty="0"/>
              <a:t>Resolution: 12 bits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229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8CCE4"/>
            </a:gs>
            <a:gs pos="0">
              <a:srgbClr val="C6D6E9"/>
            </a:gs>
            <a:gs pos="0">
              <a:srgbClr val="D5E1EF"/>
            </a:gs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97-B564-4E8C-9024-4B42E98D2AD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6632"/>
            <a:ext cx="5400600" cy="369332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PSD diagram and neutron flux for CLYC detector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669" y="485964"/>
            <a:ext cx="7231978" cy="3313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вал 14"/>
          <p:cNvSpPr/>
          <p:nvPr/>
        </p:nvSpPr>
        <p:spPr>
          <a:xfrm rot="18385801">
            <a:off x="1856807" y="913405"/>
            <a:ext cx="329520" cy="561247"/>
          </a:xfrm>
          <a:prstGeom prst="ellipse">
            <a:avLst/>
          </a:prstGeom>
          <a:noFill/>
          <a:ln w="25400">
            <a:solidFill>
              <a:srgbClr val="FF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427928" y="1409137"/>
            <a:ext cx="893193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neutrons</a:t>
            </a:r>
            <a:endParaRPr lang="ru-RU" sz="1600" dirty="0">
              <a:solidFill>
                <a:srgbClr val="FF000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2185162" y="1397313"/>
            <a:ext cx="320061" cy="13657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90950"/>
            <a:ext cx="71691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782471" y="6201164"/>
            <a:ext cx="6408712" cy="0"/>
          </a:xfrm>
          <a:prstGeom prst="line">
            <a:avLst/>
          </a:prstGeom>
          <a:ln w="25400">
            <a:solidFill>
              <a:srgbClr val="00B050">
                <a:alpha val="5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7173541" y="6003358"/>
            <a:ext cx="1960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1x10</a:t>
            </a:r>
            <a:r>
              <a:rPr lang="en-US" b="1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n cm</a:t>
            </a:r>
            <a:r>
              <a:rPr lang="en-US" b="1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sec</a:t>
            </a:r>
            <a:r>
              <a:rPr lang="en-US" b="1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ru-RU" b="1" baseline="30000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85162" y="1002422"/>
            <a:ext cx="1378726" cy="3445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857151" y="214273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particles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03648" y="1174711"/>
            <a:ext cx="362869" cy="35917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1552951" y="1493236"/>
            <a:ext cx="504056" cy="74170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2907189" y="1397313"/>
            <a:ext cx="584691" cy="8376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24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97-B564-4E8C-9024-4B42E98D2AD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6632"/>
            <a:ext cx="5400600" cy="369332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Contaminations in the</a:t>
            </a:r>
            <a:r>
              <a:rPr lang="en-US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containing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detectors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481040"/>
              </p:ext>
            </p:extLst>
          </p:nvPr>
        </p:nvGraphicFramePr>
        <p:xfrm>
          <a:off x="251520" y="620688"/>
          <a:ext cx="8712968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Acrobat Document" r:id="rId3" imgW="5400276" imgH="2790815" progId="AcroExch.Document.DC">
                  <p:embed/>
                </p:oleObj>
              </mc:Choice>
              <mc:Fallback>
                <p:oleObj name="Acrobat Document" r:id="rId3" imgW="5400276" imgH="279081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620688"/>
                        <a:ext cx="8712968" cy="3168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68144" y="105273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CLLB background spectra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4238579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CLYC and NAIL detectors: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Contamination by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chain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Daughter isotopes has alpha-activity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of interest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4224135"/>
            <a:ext cx="3024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CLLB detector: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Contamination by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227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Daughter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isotopes has alpha-activity in zone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interest.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contamination in gamma spectrum.</a:t>
            </a:r>
          </a:p>
          <a:p>
            <a:endParaRPr lang="en-US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900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9385" y="620688"/>
            <a:ext cx="453650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NaI (solid) has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545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times as many moles as an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equal volume of </a:t>
            </a:r>
            <a:r>
              <a:rPr lang="en-US" sz="16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He (gas, normal pressure)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Iodine has only one stable isotope: </a:t>
            </a:r>
            <a:r>
              <a:rPr lang="en-US" sz="1600" b="1" baseline="30000" dirty="0" smtClean="0">
                <a:latin typeface="Times New Roman" pitchFamily="18" charset="0"/>
                <a:cs typeface="Times New Roman" pitchFamily="18" charset="0"/>
              </a:rPr>
              <a:t>127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l-GR" sz="1600" b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l-GR" sz="1600" b="1" baseline="-250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= 6.2(2) barn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860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times lower than </a:t>
            </a:r>
            <a:r>
              <a:rPr lang="en-US" sz="16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He)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Efficiency of thermal neutron capture in 1 kg NaI detector is ~50%  (almost all captures will be on iodine because for </a:t>
            </a:r>
            <a:r>
              <a:rPr lang="en-US" sz="1600" baseline="30000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Na: 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l-GR" sz="1600" baseline="-250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= 0.9(1) barn)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Result of neutron capture is </a:t>
            </a:r>
            <a:r>
              <a:rPr lang="en-US" sz="1600" baseline="30000" dirty="0" smtClean="0">
                <a:latin typeface="Times New Roman" pitchFamily="18" charset="0"/>
                <a:cs typeface="Times New Roman" pitchFamily="18" charset="0"/>
              </a:rPr>
              <a:t>128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 in 6.8 MeV excited state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16632"/>
            <a:ext cx="5400600" cy="369332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Neutron measurements with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F8497-B564-4E8C-9024-4B42E98D2AD0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836712"/>
            <a:ext cx="4294312" cy="5544616"/>
          </a:xfrm>
          <a:prstGeom prst="rect">
            <a:avLst/>
          </a:prstGeom>
        </p:spPr>
      </p:pic>
      <p:sp>
        <p:nvSpPr>
          <p:cNvPr id="9" name="Shape 316"/>
          <p:cNvSpPr txBox="1">
            <a:spLocks/>
          </p:cNvSpPr>
          <p:nvPr/>
        </p:nvSpPr>
        <p:spPr>
          <a:xfrm>
            <a:off x="-108520" y="4077072"/>
            <a:ext cx="4355976" cy="34004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28600">
              <a:lnSpc>
                <a:spcPct val="115000"/>
              </a:lnSpc>
              <a:spcAft>
                <a:spcPts val="1600"/>
              </a:spcAft>
              <a:buClr>
                <a:srgbClr val="5E696C"/>
              </a:buClr>
              <a:buSzPct val="100000"/>
            </a:pPr>
            <a:r>
              <a:rPr kumimoji="0" lang="en-US" sz="1600" b="0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128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I 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decay to the ground state proceeds through a series of low-energy levels</a:t>
            </a:r>
          </a:p>
          <a:p>
            <a:pPr marL="2286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5E696C"/>
              </a:buClr>
              <a:buSzPct val="100000"/>
              <a:tabLst/>
              <a:defRPr/>
            </a:pPr>
            <a:r>
              <a:rPr kumimoji="0" lang="en-US" sz="1600" b="0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128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I has 137.8 keV isomeric state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 </a:t>
            </a:r>
            <a:r>
              <a:rPr kumimoji="0" lang="en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T</a:t>
            </a:r>
            <a:r>
              <a:rPr kumimoji="0" lang="en" sz="16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1/2</a:t>
            </a:r>
            <a:r>
              <a:rPr kumimoji="0" lang="en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 =  0.845(20) µ</a:t>
            </a:r>
            <a:r>
              <a:rPr lang="en-US" sz="1600" kern="0" dirty="0" smtClean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sec</a:t>
            </a:r>
          </a:p>
          <a:p>
            <a:pPr marL="228600">
              <a:lnSpc>
                <a:spcPct val="115000"/>
              </a:lnSpc>
              <a:spcAft>
                <a:spcPts val="1600"/>
              </a:spcAft>
              <a:buClr>
                <a:srgbClr val="5E696C"/>
              </a:buClr>
              <a:buSzPct val="100000"/>
            </a:pPr>
            <a:r>
              <a:rPr lang="en-US" sz="1600" kern="0" dirty="0" smtClean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~40% de-excitations pass through   the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137.8 keV level</a:t>
            </a:r>
            <a:endParaRPr kumimoji="0" lang="en" sz="1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  <a:p>
            <a:pPr marL="228600"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5E696C"/>
              </a:buClr>
              <a:buSzPct val="100000"/>
              <a:tabLst/>
              <a:defRPr/>
            </a:pPr>
            <a:r>
              <a:rPr lang="en-US" sz="1600" kern="0" noProof="0" dirty="0" smtClean="0"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Delayed coincidences to identify neutrons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Lato"/>
              <a:cs typeface="Times New Roman" pitchFamily="18" charset="0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10672</TotalTime>
  <Words>624</Words>
  <Application>Microsoft Office PowerPoint</Application>
  <PresentationFormat>Экран (4:3)</PresentationFormat>
  <Paragraphs>120</Paragraphs>
  <Slides>13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 Office</vt:lpstr>
      <vt:lpstr>1_Тема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yakushev</dc:creator>
  <cp:lastModifiedBy>SOS2015</cp:lastModifiedBy>
  <cp:revision>141</cp:revision>
  <dcterms:created xsi:type="dcterms:W3CDTF">2017-04-06T08:07:36Z</dcterms:created>
  <dcterms:modified xsi:type="dcterms:W3CDTF">2019-09-15T11:42:09Z</dcterms:modified>
</cp:coreProperties>
</file>