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  <p:sldMasterId id="2147483666" r:id="rId2"/>
  </p:sldMasterIdLst>
  <p:notesMasterIdLst>
    <p:notesMasterId r:id="rId34"/>
  </p:notesMasterIdLst>
  <p:handoutMasterIdLst>
    <p:handoutMasterId r:id="rId35"/>
  </p:handoutMasterIdLst>
  <p:sldIdLst>
    <p:sldId id="643" r:id="rId3"/>
    <p:sldId id="784" r:id="rId4"/>
    <p:sldId id="761" r:id="rId5"/>
    <p:sldId id="764" r:id="rId6"/>
    <p:sldId id="776" r:id="rId7"/>
    <p:sldId id="786" r:id="rId8"/>
    <p:sldId id="787" r:id="rId9"/>
    <p:sldId id="788" r:id="rId10"/>
    <p:sldId id="783" r:id="rId11"/>
    <p:sldId id="789" r:id="rId12"/>
    <p:sldId id="790" r:id="rId13"/>
    <p:sldId id="791" r:id="rId14"/>
    <p:sldId id="794" r:id="rId15"/>
    <p:sldId id="718" r:id="rId16"/>
    <p:sldId id="755" r:id="rId17"/>
    <p:sldId id="769" r:id="rId18"/>
    <p:sldId id="766" r:id="rId19"/>
    <p:sldId id="795" r:id="rId20"/>
    <p:sldId id="800" r:id="rId21"/>
    <p:sldId id="771" r:id="rId22"/>
    <p:sldId id="777" r:id="rId23"/>
    <p:sldId id="778" r:id="rId24"/>
    <p:sldId id="779" r:id="rId25"/>
    <p:sldId id="798" r:id="rId26"/>
    <p:sldId id="781" r:id="rId27"/>
    <p:sldId id="792" r:id="rId28"/>
    <p:sldId id="806" r:id="rId29"/>
    <p:sldId id="804" r:id="rId30"/>
    <p:sldId id="805" r:id="rId31"/>
    <p:sldId id="807" r:id="rId32"/>
    <p:sldId id="803" r:id="rId33"/>
  </p:sldIdLst>
  <p:sldSz cx="9144000" cy="6858000" type="letter"/>
  <p:notesSz cx="6934200" cy="9232900"/>
  <p:custDataLst>
    <p:tags r:id="rId36"/>
  </p:custDataLst>
  <p:kinsoku lang="ko-KR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1" hangingPunct="1"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1" hangingPunct="1"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1" hangingPunct="1"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1" hangingPunct="1"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333399"/>
    <a:srgbClr val="D32DBF"/>
    <a:srgbClr val="00CCFF"/>
    <a:srgbClr val="00B050"/>
    <a:srgbClr val="FAA8E3"/>
    <a:srgbClr val="FCCCEE"/>
    <a:srgbClr val="F2D2E9"/>
    <a:srgbClr val="95E3FF"/>
    <a:srgbClr val="B13B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724" autoAdjust="0"/>
  </p:normalViewPr>
  <p:slideViewPr>
    <p:cSldViewPr snapToGrid="0">
      <p:cViewPr varScale="1">
        <p:scale>
          <a:sx n="82" d="100"/>
          <a:sy n="82" d="100"/>
        </p:scale>
        <p:origin x="152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484938" y="8848725"/>
            <a:ext cx="404812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3394" tIns="60075" rIns="123394" bIns="60075" anchor="ctr">
            <a:spAutoFit/>
          </a:bodyPr>
          <a:lstStyle>
            <a:lvl1pPr algn="l" defTabSz="12430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22300" algn="l" defTabSz="12430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43013" algn="l" defTabSz="12430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66900" algn="l" defTabSz="12430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486025" algn="l" defTabSz="12430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943225" defTabSz="1243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400425" defTabSz="1243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857625" defTabSz="1243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314825" defTabSz="1243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defRPr/>
            </a:pPr>
            <a:fld id="{3C1D67FA-A071-4191-B1BB-B04A0B04014F}" type="slidenum">
              <a:rPr lang="en-US" altLang="en-US" sz="1000" smtClean="0">
                <a:latin typeface="Arial" panose="020B0604020202020204" pitchFamily="34" charset="0"/>
                <a:cs typeface="+mn-cs"/>
              </a:rPr>
              <a:pPr algn="r">
                <a:defRPr/>
              </a:pPr>
              <a:t>‹#›</a:t>
            </a:fld>
            <a:endParaRPr lang="en-US" altLang="en-US" sz="1000" smtClean="0"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06570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386263"/>
            <a:ext cx="5083175" cy="4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3394" tIns="60075" rIns="123394" bIns="600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notes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717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98500"/>
            <a:ext cx="4602163" cy="3451225"/>
          </a:xfrm>
          <a:prstGeom prst="rect">
            <a:avLst/>
          </a:prstGeom>
          <a:noFill/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334125" y="8769350"/>
            <a:ext cx="555625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3394" tIns="60075" rIns="123394" bIns="60075" anchor="ctr">
            <a:spAutoFit/>
          </a:bodyPr>
          <a:lstStyle>
            <a:lvl1pPr algn="l" defTabSz="12430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22300" algn="l" defTabSz="12430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43013" algn="l" defTabSz="12430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66900" algn="l" defTabSz="12430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486025" algn="l" defTabSz="12430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943225" defTabSz="1243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400425" defTabSz="1243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857625" defTabSz="1243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314825" defTabSz="1243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defRPr/>
            </a:pPr>
            <a:fld id="{7F56CBE2-3E48-4B92-8B06-5D46A7AE2998}" type="slidenum">
              <a:rPr lang="en-US" altLang="en-US" sz="2100" smtClean="0">
                <a:latin typeface="Arial" panose="020B0604020202020204" pitchFamily="34" charset="0"/>
                <a:cs typeface="+mn-cs"/>
              </a:rPr>
              <a:pPr algn="r">
                <a:defRPr/>
              </a:pPr>
              <a:t>‹#›</a:t>
            </a:fld>
            <a:endParaRPr lang="en-US" altLang="en-US" sz="2100" smtClean="0"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22419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608013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216025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824038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432050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5417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ko-KR" altLang="ko-KR" sz="2400" smtClean="0">
                <a:ea typeface="굴림" panose="020B0600000101010101" pitchFamily="50" charset="-127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l" eaLnBrk="1" hangingPunct="1">
                <a:defRPr/>
              </a:pPr>
              <a:endParaRPr lang="ko-KR" altLang="ko-KR" sz="2400" smtClean="0">
                <a:ea typeface="굴림" panose="020B0600000101010101" pitchFamily="50" charset="-127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l" eaLnBrk="1" hangingPunct="1">
                  <a:defRPr/>
                </a:pPr>
                <a:endParaRPr lang="ko-KR" altLang="ko-KR" sz="2400" smtClean="0">
                  <a:ea typeface="굴림" panose="020B0600000101010101" pitchFamily="50" charset="-127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l" eaLnBrk="1" hangingPunct="1">
                  <a:defRPr/>
                </a:pPr>
                <a:endParaRPr lang="ko-KR" altLang="ko-KR" sz="2400" smtClean="0">
                  <a:ea typeface="굴림" panose="020B0600000101010101" pitchFamily="50" charset="-127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l" eaLnBrk="1" hangingPunct="1">
                  <a:defRPr/>
                </a:pPr>
                <a:endParaRPr lang="ko-KR" altLang="ko-KR" sz="2400" smtClean="0">
                  <a:ea typeface="굴림" panose="020B0600000101010101" pitchFamily="50" charset="-127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l" eaLnBrk="1" hangingPunct="1">
                  <a:defRPr/>
                </a:pPr>
                <a:endParaRPr lang="ko-KR" altLang="ko-KR" sz="2400" smtClean="0">
                  <a:ea typeface="굴림" panose="020B0600000101010101" pitchFamily="50" charset="-127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l" eaLnBrk="1" hangingPunct="1">
                  <a:defRPr/>
                </a:pPr>
                <a:endParaRPr lang="ko-KR" altLang="ko-KR" sz="2400" smtClean="0">
                  <a:ea typeface="굴림" panose="020B0600000101010101" pitchFamily="50" charset="-127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l" eaLnBrk="1" hangingPunct="1">
                  <a:defRPr/>
                </a:pPr>
                <a:endParaRPr lang="ko-KR" altLang="ko-KR" sz="2400" smtClean="0">
                  <a:ea typeface="굴림" panose="020B0600000101010101" pitchFamily="50" charset="-127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l" eaLnBrk="1" hangingPunct="1">
                  <a:defRPr/>
                </a:pPr>
                <a:endParaRPr lang="ko-KR" altLang="ko-KR" sz="2400" smtClean="0">
                  <a:ea typeface="굴림" panose="020B0600000101010101" pitchFamily="50" charset="-127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l" eaLnBrk="1" hangingPunct="1">
                  <a:defRPr/>
                </a:pPr>
                <a:endParaRPr lang="ko-KR" altLang="ko-KR" sz="2400" smtClean="0">
                  <a:ea typeface="굴림" panose="020B0600000101010101" pitchFamily="50" charset="-127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l" eaLnBrk="1" hangingPunct="1">
                  <a:defRPr/>
                </a:pPr>
                <a:endParaRPr lang="ko-KR" altLang="ko-KR" sz="2400" smtClean="0">
                  <a:ea typeface="굴림" panose="020B0600000101010101" pitchFamily="50" charset="-127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l" eaLnBrk="1" hangingPunct="1">
                  <a:defRPr/>
                </a:pPr>
                <a:endParaRPr lang="ko-KR" altLang="ko-KR" sz="2400" smtClean="0">
                  <a:ea typeface="굴림" panose="020B0600000101010101" pitchFamily="50" charset="-127"/>
                </a:endParaRPr>
              </a:p>
            </p:txBody>
          </p:sp>
        </p:grpSp>
      </p:grpSp>
      <p:sp>
        <p:nvSpPr>
          <p:cNvPr id="104449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ko-KR" noProof="0" smtClean="0"/>
              <a:t>Click to edit Master title style</a:t>
            </a:r>
          </a:p>
        </p:txBody>
      </p:sp>
      <p:sp>
        <p:nvSpPr>
          <p:cNvPr id="104450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3400"/>
            </a:lvl1pPr>
          </a:lstStyle>
          <a:p>
            <a:pPr lvl="0"/>
            <a:r>
              <a:rPr lang="en-US" altLang="ko-KR" noProof="0" smtClean="0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E5490-4A18-4DC9-A8E0-6A39D98F7BC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6208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BBC6D-B954-40FF-9707-00737D93185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9849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D2BE2-27FD-45A1-A8EB-F9CBC55FC3B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86389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1CD24-D6C0-42E0-9F6A-F43E6B80978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10416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ko-KR" altLang="ko-KR" sz="2400" smtClean="0">
                <a:ea typeface="굴림" panose="020B0600000101010101" pitchFamily="50" charset="-127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l" eaLnBrk="1" hangingPunct="1">
                <a:defRPr/>
              </a:pPr>
              <a:endParaRPr lang="ko-KR" altLang="ko-KR" sz="2400" smtClean="0">
                <a:ea typeface="굴림" panose="020B0600000101010101" pitchFamily="50" charset="-127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l" eaLnBrk="1" hangingPunct="1">
                  <a:defRPr/>
                </a:pPr>
                <a:endParaRPr lang="ko-KR" altLang="ko-KR" sz="2400" smtClean="0">
                  <a:ea typeface="굴림" panose="020B0600000101010101" pitchFamily="50" charset="-127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l" eaLnBrk="1" hangingPunct="1">
                  <a:defRPr/>
                </a:pPr>
                <a:endParaRPr lang="ko-KR" altLang="ko-KR" sz="2400" smtClean="0">
                  <a:ea typeface="굴림" panose="020B0600000101010101" pitchFamily="50" charset="-127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l" eaLnBrk="1" hangingPunct="1">
                  <a:defRPr/>
                </a:pPr>
                <a:endParaRPr lang="ko-KR" altLang="ko-KR" sz="2400" smtClean="0">
                  <a:ea typeface="굴림" panose="020B0600000101010101" pitchFamily="50" charset="-127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l" eaLnBrk="1" hangingPunct="1">
                  <a:defRPr/>
                </a:pPr>
                <a:endParaRPr lang="ko-KR" altLang="ko-KR" sz="2400" smtClean="0">
                  <a:ea typeface="굴림" panose="020B0600000101010101" pitchFamily="50" charset="-127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l" eaLnBrk="1" hangingPunct="1">
                  <a:defRPr/>
                </a:pPr>
                <a:endParaRPr lang="ko-KR" altLang="ko-KR" sz="2400" smtClean="0">
                  <a:ea typeface="굴림" panose="020B0600000101010101" pitchFamily="50" charset="-127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l" eaLnBrk="1" hangingPunct="1">
                  <a:defRPr/>
                </a:pPr>
                <a:endParaRPr lang="ko-KR" altLang="ko-KR" sz="2400" smtClean="0">
                  <a:ea typeface="굴림" panose="020B0600000101010101" pitchFamily="50" charset="-127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l" eaLnBrk="1" hangingPunct="1">
                  <a:defRPr/>
                </a:pPr>
                <a:endParaRPr lang="ko-KR" altLang="ko-KR" sz="2400" smtClean="0">
                  <a:ea typeface="굴림" panose="020B0600000101010101" pitchFamily="50" charset="-127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l" eaLnBrk="1" hangingPunct="1">
                  <a:defRPr/>
                </a:pPr>
                <a:endParaRPr lang="ko-KR" altLang="ko-KR" sz="2400" smtClean="0">
                  <a:ea typeface="굴림" panose="020B0600000101010101" pitchFamily="50" charset="-127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l" eaLnBrk="1" hangingPunct="1">
                  <a:defRPr/>
                </a:pPr>
                <a:endParaRPr lang="ko-KR" altLang="ko-KR" sz="2400" smtClean="0">
                  <a:ea typeface="굴림" panose="020B0600000101010101" pitchFamily="50" charset="-127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algn="ctr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algn="l" eaLnBrk="1" hangingPunct="1">
                  <a:defRPr/>
                </a:pPr>
                <a:endParaRPr lang="ko-KR" altLang="ko-KR" sz="2400" smtClean="0">
                  <a:ea typeface="굴림" panose="020B0600000101010101" pitchFamily="50" charset="-127"/>
                </a:endParaRPr>
              </a:p>
            </p:txBody>
          </p:sp>
        </p:grpSp>
      </p:grpSp>
      <p:sp>
        <p:nvSpPr>
          <p:cNvPr id="12800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ko-KR" noProof="0" smtClean="0"/>
              <a:t>Click to edit Master title style</a:t>
            </a:r>
          </a:p>
        </p:txBody>
      </p:sp>
      <p:sp>
        <p:nvSpPr>
          <p:cNvPr id="12800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3400"/>
            </a:lvl1pPr>
          </a:lstStyle>
          <a:p>
            <a:pPr lvl="0"/>
            <a:r>
              <a:rPr lang="en-US" altLang="ko-KR" noProof="0" smtClean="0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D5B84-3512-499A-BE46-577170696DC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98752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E8037-C0BC-4990-9677-B82C0C2C821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34461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3E08A-20C8-40A9-BC0F-C01FFDBE82C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1883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3EC49-5978-4F7A-B5EA-0753894C983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315471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2F0A5-9B71-463B-A0A5-3D990C9B435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834072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EAC50-40C4-47AC-8A15-3996AA63024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823593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B68EF-9B43-44EB-995F-0269576FFDB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08043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653F8-29ED-448E-85F9-AA855E83466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251285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6F3AA-42B1-4DEF-9034-4C2975AC92E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550785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7997D-800F-4BB9-AB1B-753106DA10C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983177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BDEBE-EB80-4268-A26B-41195BF2320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200105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CC6E5-0A14-4A0B-84C3-031566A7D83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242103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4047C-5322-4108-9B48-481091E8CD0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0587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B5BEA-74DC-4FCA-B673-028C34B7E05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86909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1E67B-CD32-4104-B85B-9A6521EAC48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08959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4CCD7-4787-4182-85F5-7BAD447E2F1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5902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40A0C-1137-414F-A646-9E642BE8054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17855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A7C14-A886-419F-9166-C6BACD363DD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69585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3C645-4E12-45B9-AF02-B584759FF38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84885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4097E-CD44-4A49-B7A4-A5F6FC64C26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18788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45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  <a:ea typeface="굴림" panose="020B0600000101010101" pitchFamily="50" charset="-127"/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4345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anose="020B0A04020102020204" pitchFamily="34" charset="0"/>
                <a:ea typeface="굴림" panose="020B0600000101010101" pitchFamily="50" charset="-127"/>
                <a:cs typeface="+mn-cs"/>
              </a:defRPr>
            </a:lvl1pPr>
          </a:lstStyle>
          <a:p>
            <a:pPr>
              <a:defRPr/>
            </a:pPr>
            <a:fld id="{728504A5-D41D-4A38-91D0-2A577BBE158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ko-KR" altLang="ko-KR" sz="2400" smtClean="0">
                <a:ea typeface="굴림" panose="020B0600000101010101" pitchFamily="50" charset="-127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l" eaLnBrk="1" hangingPunct="1">
                <a:defRPr/>
              </a:pPr>
              <a:endParaRPr lang="ko-KR" altLang="ko-KR" sz="2400" smtClean="0">
                <a:ea typeface="굴림" panose="020B0600000101010101" pitchFamily="50" charset="-127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l" eaLnBrk="1" hangingPunct="1">
                <a:defRPr/>
              </a:pPr>
              <a:endParaRPr lang="ko-KR" altLang="ko-KR" sz="1800" smtClean="0">
                <a:solidFill>
                  <a:schemeClr val="hlink"/>
                </a:solidFill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l" eaLnBrk="1" hangingPunct="1">
                <a:defRPr/>
              </a:pPr>
              <a:endParaRPr lang="ko-KR" altLang="ko-KR" sz="1800" smtClean="0">
                <a:solidFill>
                  <a:schemeClr val="hlink"/>
                </a:solidFill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l" eaLnBrk="1" hangingPunct="1">
                <a:defRPr/>
              </a:pPr>
              <a:endParaRPr lang="ko-KR" altLang="ko-KR" sz="1800" smtClean="0">
                <a:solidFill>
                  <a:schemeClr val="accent2"/>
                </a:solidFill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l" eaLnBrk="1" hangingPunct="1">
                <a:defRPr/>
              </a:pPr>
              <a:endParaRPr lang="ko-KR" altLang="ko-KR" sz="1800" smtClean="0">
                <a:solidFill>
                  <a:schemeClr val="hlink"/>
                </a:solidFill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l" eaLnBrk="1" hangingPunct="1">
                <a:defRPr/>
              </a:pPr>
              <a:endParaRPr lang="ko-KR" altLang="ko-KR" sz="2400" smtClean="0">
                <a:ea typeface="굴림" panose="020B0600000101010101" pitchFamily="50" charset="-127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l" eaLnBrk="1" hangingPunct="1">
                <a:defRPr/>
              </a:pPr>
              <a:endParaRPr lang="ko-KR" altLang="ko-KR" sz="1800" smtClean="0">
                <a:solidFill>
                  <a:schemeClr val="accent2"/>
                </a:solidFill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l" eaLnBrk="1" hangingPunct="1">
                <a:defRPr/>
              </a:pPr>
              <a:endParaRPr lang="ko-KR" altLang="ko-KR" sz="1800" smtClean="0">
                <a:solidFill>
                  <a:schemeClr val="accent2"/>
                </a:solidFill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104347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+mn-lt"/>
                <a:ea typeface="굴림" panose="020B0600000101010101" pitchFamily="50" charset="-127"/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9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  <a:ea typeface="굴림" panose="020B0600000101010101" pitchFamily="50" charset="-127"/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2789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anose="020B0A04020102020204" pitchFamily="34" charset="0"/>
                <a:ea typeface="굴림" panose="020B0600000101010101" pitchFamily="50" charset="-127"/>
                <a:cs typeface="+mn-cs"/>
              </a:defRPr>
            </a:lvl1pPr>
          </a:lstStyle>
          <a:p>
            <a:pPr>
              <a:defRPr/>
            </a:pPr>
            <a:fld id="{32014799-1318-4BEA-B02E-E7C2A071D12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056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ko-KR" altLang="ko-KR" sz="2400" smtClean="0">
                <a:ea typeface="굴림" panose="020B0600000101010101" pitchFamily="50" charset="-127"/>
              </a:endParaRPr>
            </a:p>
          </p:txBody>
        </p:sp>
        <p:sp>
          <p:nvSpPr>
            <p:cNvPr id="2057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l" eaLnBrk="1" hangingPunct="1">
                <a:defRPr/>
              </a:pPr>
              <a:endParaRPr lang="ko-KR" altLang="ko-KR" sz="2400" smtClean="0">
                <a:ea typeface="굴림" panose="020B0600000101010101" pitchFamily="50" charset="-127"/>
              </a:endParaRPr>
            </a:p>
          </p:txBody>
        </p:sp>
        <p:sp>
          <p:nvSpPr>
            <p:cNvPr id="2058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l" eaLnBrk="1" hangingPunct="1">
                <a:defRPr/>
              </a:pPr>
              <a:endParaRPr lang="ko-KR" altLang="ko-KR" sz="1800" smtClean="0">
                <a:solidFill>
                  <a:schemeClr val="hlink"/>
                </a:solidFill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059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l" eaLnBrk="1" hangingPunct="1">
                <a:defRPr/>
              </a:pPr>
              <a:endParaRPr lang="ko-KR" altLang="ko-KR" sz="1800" smtClean="0">
                <a:solidFill>
                  <a:schemeClr val="hlink"/>
                </a:solidFill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060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l" eaLnBrk="1" hangingPunct="1">
                <a:defRPr/>
              </a:pPr>
              <a:endParaRPr lang="ko-KR" altLang="ko-KR" sz="1800" smtClean="0">
                <a:solidFill>
                  <a:schemeClr val="accent2"/>
                </a:solidFill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061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l" eaLnBrk="1" hangingPunct="1">
                <a:defRPr/>
              </a:pPr>
              <a:endParaRPr lang="ko-KR" altLang="ko-KR" sz="1800" smtClean="0">
                <a:solidFill>
                  <a:schemeClr val="hlink"/>
                </a:solidFill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062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l" eaLnBrk="1" hangingPunct="1">
                <a:defRPr/>
              </a:pPr>
              <a:endParaRPr lang="ko-KR" altLang="ko-KR" sz="2400" smtClean="0">
                <a:ea typeface="굴림" panose="020B0600000101010101" pitchFamily="50" charset="-127"/>
              </a:endParaRPr>
            </a:p>
          </p:txBody>
        </p:sp>
        <p:sp>
          <p:nvSpPr>
            <p:cNvPr id="2063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l" eaLnBrk="1" hangingPunct="1">
                <a:defRPr/>
              </a:pPr>
              <a:endParaRPr lang="ko-KR" altLang="ko-KR" sz="1800" smtClean="0">
                <a:solidFill>
                  <a:schemeClr val="accent2"/>
                </a:solidFill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064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algn="ctr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l" eaLnBrk="1" hangingPunct="1">
                <a:defRPr/>
              </a:pPr>
              <a:endParaRPr lang="ko-KR" altLang="ko-KR" sz="1800" smtClean="0">
                <a:solidFill>
                  <a:schemeClr val="accent2"/>
                </a:solidFill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</p:grpSp>
      <p:sp>
        <p:nvSpPr>
          <p:cNvPr id="205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2054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12789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+mn-lt"/>
                <a:ea typeface="굴림" panose="020B0600000101010101" pitchFamily="50" charset="-127"/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82.png"/><Relationship Id="rId18" Type="http://schemas.openxmlformats.org/officeDocument/2006/relationships/image" Target="../media/image62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17" Type="http://schemas.openxmlformats.org/officeDocument/2006/relationships/image" Target="../media/image152.png"/><Relationship Id="rId12" Type="http://schemas.openxmlformats.org/officeDocument/2006/relationships/image" Target="../media/image83.png"/><Relationship Id="rId2" Type="http://schemas.openxmlformats.org/officeDocument/2006/relationships/image" Target="../media/image74.png"/><Relationship Id="rId16" Type="http://schemas.openxmlformats.org/officeDocument/2006/relationships/image" Target="../media/image8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8.png"/><Relationship Id="rId5" Type="http://schemas.openxmlformats.org/officeDocument/2006/relationships/image" Target="../media/image770.png"/><Relationship Id="rId19" Type="http://schemas.openxmlformats.org/officeDocument/2006/relationships/image" Target="../media/image63.png"/><Relationship Id="rId4" Type="http://schemas.openxmlformats.org/officeDocument/2006/relationships/image" Target="../media/image77.png"/><Relationship Id="rId9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9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6.jpg"/><Relationship Id="rId5" Type="http://schemas.openxmlformats.org/officeDocument/2006/relationships/image" Target="../media/image55.jpg"/><Relationship Id="rId4" Type="http://schemas.openxmlformats.org/officeDocument/2006/relationships/image" Target="../media/image54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8" Type="http://schemas.openxmlformats.org/officeDocument/2006/relationships/image" Target="../media/image62.emf"/><Relationship Id="rId3" Type="http://schemas.openxmlformats.org/officeDocument/2006/relationships/image" Target="../media/image84.png"/><Relationship Id="rId7" Type="http://schemas.openxmlformats.org/officeDocument/2006/relationships/image" Target="../media/image90.png"/><Relationship Id="rId17" Type="http://schemas.openxmlformats.org/officeDocument/2006/relationships/image" Target="../media/image920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9.png"/><Relationship Id="rId5" Type="http://schemas.openxmlformats.org/officeDocument/2006/relationships/image" Target="../media/image61.png"/><Relationship Id="rId19" Type="http://schemas.openxmlformats.org/officeDocument/2006/relationships/image" Target="../media/image63.emf"/><Relationship Id="rId4" Type="http://schemas.openxmlformats.org/officeDocument/2006/relationships/image" Target="../media/image85.png"/><Relationship Id="rId9" Type="http://schemas.openxmlformats.org/officeDocument/2006/relationships/image" Target="../media/image9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13" Type="http://schemas.openxmlformats.org/officeDocument/2006/relationships/image" Target="../media/image1001.png"/><Relationship Id="rId3" Type="http://schemas.openxmlformats.org/officeDocument/2006/relationships/image" Target="../media/image66.png"/><Relationship Id="rId7" Type="http://schemas.openxmlformats.org/officeDocument/2006/relationships/image" Target="../media/image118.png"/><Relationship Id="rId12" Type="http://schemas.openxmlformats.org/officeDocument/2006/relationships/image" Target="../media/image123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7.png"/><Relationship Id="rId11" Type="http://schemas.openxmlformats.org/officeDocument/2006/relationships/image" Target="../media/image100.png"/><Relationship Id="rId5" Type="http://schemas.openxmlformats.org/officeDocument/2006/relationships/image" Target="../media/image70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120.png"/><Relationship Id="rId14" Type="http://schemas.openxmlformats.org/officeDocument/2006/relationships/image" Target="../media/image10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7.emf"/><Relationship Id="rId4" Type="http://schemas.openxmlformats.org/officeDocument/2006/relationships/image" Target="../media/image10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7" Type="http://schemas.openxmlformats.org/officeDocument/2006/relationships/image" Target="../media/image78.jp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08.png"/><Relationship Id="rId5" Type="http://schemas.openxmlformats.org/officeDocument/2006/relationships/image" Target="../media/image1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7.jpg"/><Relationship Id="rId5" Type="http://schemas.openxmlformats.org/officeDocument/2006/relationships/image" Target="../media/image1080.png"/><Relationship Id="rId4" Type="http://schemas.openxmlformats.org/officeDocument/2006/relationships/image" Target="../media/image1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g"/><Relationship Id="rId2" Type="http://schemas.openxmlformats.org/officeDocument/2006/relationships/image" Target="../media/image110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0.png"/><Relationship Id="rId7" Type="http://schemas.openxmlformats.org/officeDocument/2006/relationships/image" Target="../media/image990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80.png"/><Relationship Id="rId5" Type="http://schemas.openxmlformats.org/officeDocument/2006/relationships/image" Target="../media/image970.png"/><Relationship Id="rId4" Type="http://schemas.openxmlformats.org/officeDocument/2006/relationships/image" Target="../media/image960.png"/><Relationship Id="rId9" Type="http://schemas.openxmlformats.org/officeDocument/2006/relationships/image" Target="../media/image11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jpg"/><Relationship Id="rId3" Type="http://schemas.openxmlformats.org/officeDocument/2006/relationships/image" Target="../media/image121.png"/><Relationship Id="rId7" Type="http://schemas.openxmlformats.org/officeDocument/2006/relationships/image" Target="../media/image99.png"/><Relationship Id="rId12" Type="http://schemas.openxmlformats.org/officeDocument/2006/relationships/image" Target="../media/image110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6.png"/><Relationship Id="rId11" Type="http://schemas.openxmlformats.org/officeDocument/2006/relationships/image" Target="../media/image103.png"/><Relationship Id="rId5" Type="http://schemas.openxmlformats.org/officeDocument/2006/relationships/image" Target="../media/image95.png"/><Relationship Id="rId10" Type="http://schemas.openxmlformats.org/officeDocument/2006/relationships/image" Target="../media/image102.emf"/><Relationship Id="rId4" Type="http://schemas.openxmlformats.org/officeDocument/2006/relationships/image" Target="../media/image94.png"/><Relationship Id="rId9" Type="http://schemas.openxmlformats.org/officeDocument/2006/relationships/image" Target="../media/image101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jpg"/><Relationship Id="rId3" Type="http://schemas.openxmlformats.org/officeDocument/2006/relationships/image" Target="../media/image1250.png"/><Relationship Id="rId7" Type="http://schemas.openxmlformats.org/officeDocument/2006/relationships/image" Target="../media/image95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70.png"/><Relationship Id="rId9" Type="http://schemas.openxmlformats.org/officeDocument/2006/relationships/image" Target="../media/image11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3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jpg"/><Relationship Id="rId3" Type="http://schemas.openxmlformats.org/officeDocument/2006/relationships/image" Target="../media/image142.png"/><Relationship Id="rId7" Type="http://schemas.openxmlformats.org/officeDocument/2006/relationships/image" Target="../media/image117.jp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6.jpg"/><Relationship Id="rId5" Type="http://schemas.openxmlformats.org/officeDocument/2006/relationships/image" Target="../media/image115.jpg"/><Relationship Id="rId4" Type="http://schemas.openxmlformats.org/officeDocument/2006/relationships/image" Target="../media/image114.jpg"/><Relationship Id="rId9" Type="http://schemas.openxmlformats.org/officeDocument/2006/relationships/image" Target="../media/image119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1.png"/><Relationship Id="rId5" Type="http://schemas.openxmlformats.org/officeDocument/2006/relationships/image" Target="../media/image19.png"/><Relationship Id="rId4" Type="http://schemas.openxmlformats.org/officeDocument/2006/relationships/image" Target="../media/image18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0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7" Type="http://schemas.openxmlformats.org/officeDocument/2006/relationships/image" Target="../media/image2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70.png"/><Relationship Id="rId5" Type="http://schemas.openxmlformats.org/officeDocument/2006/relationships/image" Target="../media/image125.png"/><Relationship Id="rId10" Type="http://schemas.openxmlformats.org/officeDocument/2006/relationships/image" Target="../media/image250.png"/><Relationship Id="rId4" Type="http://schemas.openxmlformats.org/officeDocument/2006/relationships/image" Target="../media/image124.png"/><Relationship Id="rId9" Type="http://schemas.openxmlformats.org/officeDocument/2006/relationships/image" Target="../media/image280.png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7.png"/><Relationship Id="rId3" Type="http://schemas.openxmlformats.org/officeDocument/2006/relationships/image" Target="../media/image3.png"/><Relationship Id="rId21" Type="http://schemas.openxmlformats.org/officeDocument/2006/relationships/image" Target="../media/image155.png"/><Relationship Id="rId34" Type="http://schemas.openxmlformats.org/officeDocument/2006/relationships/image" Target="../media/image16.png"/><Relationship Id="rId25" Type="http://schemas.openxmlformats.org/officeDocument/2006/relationships/image" Target="../media/image6.png"/><Relationship Id="rId3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24" Type="http://schemas.openxmlformats.org/officeDocument/2006/relationships/image" Target="../media/image5.png"/><Relationship Id="rId32" Type="http://schemas.openxmlformats.org/officeDocument/2006/relationships/image" Target="../media/image14.png"/><Relationship Id="rId23" Type="http://schemas.openxmlformats.org/officeDocument/2006/relationships/image" Target="../media/image4.png"/><Relationship Id="rId28" Type="http://schemas.openxmlformats.org/officeDocument/2006/relationships/image" Target="../media/image9.png"/><Relationship Id="rId36" Type="http://schemas.openxmlformats.org/officeDocument/2006/relationships/image" Target="../media/image10.png"/><Relationship Id="rId31" Type="http://schemas.openxmlformats.org/officeDocument/2006/relationships/image" Target="../media/image13.png"/><Relationship Id="rId4" Type="http://schemas.openxmlformats.org/officeDocument/2006/relationships/image" Target="../media/image1.jpeg"/><Relationship Id="rId22" Type="http://schemas.openxmlformats.org/officeDocument/2006/relationships/image" Target="../media/image156.png"/><Relationship Id="rId27" Type="http://schemas.openxmlformats.org/officeDocument/2006/relationships/image" Target="../media/image8.png"/><Relationship Id="rId30" Type="http://schemas.openxmlformats.org/officeDocument/2006/relationships/image" Target="../media/image12.png"/><Relationship Id="rId35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3" Type="http://schemas.openxmlformats.org/officeDocument/2006/relationships/image" Target="../media/image145.png"/><Relationship Id="rId7" Type="http://schemas.openxmlformats.org/officeDocument/2006/relationships/image" Target="../media/image150.png"/><Relationship Id="rId2" Type="http://schemas.openxmlformats.org/officeDocument/2006/relationships/image" Target="../media/image136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4" Type="http://schemas.openxmlformats.org/officeDocument/2006/relationships/image" Target="../media/image14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g"/><Relationship Id="rId2" Type="http://schemas.openxmlformats.org/officeDocument/2006/relationships/image" Target="../media/image128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1.png"/><Relationship Id="rId7" Type="http://schemas.openxmlformats.org/officeDocument/2006/relationships/image" Target="../media/image31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0.png"/><Relationship Id="rId5" Type="http://schemas.openxmlformats.org/officeDocument/2006/relationships/image" Target="../media/image33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300.png"/><Relationship Id="rId3" Type="http://schemas.openxmlformats.org/officeDocument/2006/relationships/image" Target="../media/image310.png"/><Relationship Id="rId7" Type="http://schemas.openxmlformats.org/officeDocument/2006/relationships/image" Target="../media/image36.png"/><Relationship Id="rId12" Type="http://schemas.openxmlformats.org/officeDocument/2006/relationships/image" Target="../media/image26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png"/><Relationship Id="rId11" Type="http://schemas.openxmlformats.org/officeDocument/2006/relationships/image" Target="../media/image42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1.png"/><Relationship Id="rId4" Type="http://schemas.openxmlformats.org/officeDocument/2006/relationships/image" Target="../media/image320.png"/><Relationship Id="rId9" Type="http://schemas.openxmlformats.org/officeDocument/2006/relationships/image" Target="../media/image40.png"/><Relationship Id="rId1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7" Type="http://schemas.openxmlformats.org/officeDocument/2006/relationships/image" Target="../media/image14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Relationship Id="rId10" Type="http://schemas.openxmlformats.org/officeDocument/2006/relationships/image" Target="../media/image149.png"/><Relationship Id="rId9" Type="http://schemas.openxmlformats.org/officeDocument/2006/relationships/image" Target="../media/image14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8" Type="http://schemas.openxmlformats.org/officeDocument/2006/relationships/image" Target="../media/image87.png"/><Relationship Id="rId3" Type="http://schemas.openxmlformats.org/officeDocument/2006/relationships/image" Target="../media/image21.png"/><Relationship Id="rId21" Type="http://schemas.openxmlformats.org/officeDocument/2006/relationships/image" Target="../media/image59.png"/><Relationship Id="rId7" Type="http://schemas.openxmlformats.org/officeDocument/2006/relationships/image" Target="../media/image540.png"/><Relationship Id="rId2" Type="http://schemas.openxmlformats.org/officeDocument/2006/relationships/image" Target="../media/image20.png"/><Relationship Id="rId16" Type="http://schemas.openxmlformats.org/officeDocument/2006/relationships/image" Target="../media/image790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23" Type="http://schemas.openxmlformats.org/officeDocument/2006/relationships/image" Target="../media/image26.png"/><Relationship Id="rId10" Type="http://schemas.openxmlformats.org/officeDocument/2006/relationships/image" Target="../media/image48.png"/><Relationship Id="rId19" Type="http://schemas.openxmlformats.org/officeDocument/2006/relationships/image" Target="../media/image57.png"/><Relationship Id="rId4" Type="http://schemas.openxmlformats.org/officeDocument/2006/relationships/image" Target="../media/image22.png"/><Relationship Id="rId9" Type="http://schemas.openxmlformats.org/officeDocument/2006/relationships/image" Target="../media/image25.png"/><Relationship Id="rId22" Type="http://schemas.openxmlformats.org/officeDocument/2006/relationships/image" Target="../media/image6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28.png"/><Relationship Id="rId7" Type="http://schemas.openxmlformats.org/officeDocument/2006/relationships/image" Target="../media/image5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3.png"/><Relationship Id="rId5" Type="http://schemas.openxmlformats.org/officeDocument/2006/relationships/image" Target="../media/image510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41.png"/><Relationship Id="rId3" Type="http://schemas.openxmlformats.org/officeDocument/2006/relationships/image" Target="../media/image520.png"/><Relationship Id="rId12" Type="http://schemas.openxmlformats.org/officeDocument/2006/relationships/image" Target="../media/image151.png"/><Relationship Id="rId7" Type="http://schemas.openxmlformats.org/officeDocument/2006/relationships/image" Target="../media/image69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8.png"/><Relationship Id="rId10" Type="http://schemas.openxmlformats.org/officeDocument/2006/relationships/image" Target="../media/image72.png"/><Relationship Id="rId4" Type="http://schemas.openxmlformats.org/officeDocument/2006/relationships/image" Target="../media/image19.jpeg"/><Relationship Id="rId9" Type="http://schemas.openxmlformats.org/officeDocument/2006/relationships/image" Target="../media/image71.png"/><Relationship Id="rId14" Type="http://schemas.openxmlformats.org/officeDocument/2006/relationships/image" Target="../media/image5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1325" y="3554413"/>
            <a:ext cx="8229600" cy="10668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ko-KR" sz="2800" dirty="0" smtClean="0">
                <a:latin typeface="Comic Sans MS" panose="030F0702030302020204" pitchFamily="66" charset="0"/>
                <a:ea typeface="굴림" panose="020B0600000101010101" pitchFamily="50" charset="-127"/>
              </a:rPr>
              <a:t>Byung</a:t>
            </a:r>
            <a:r>
              <a:rPr lang="en-US" altLang="ko-KR" sz="2800" dirty="0">
                <a:latin typeface="Comic Sans MS" panose="030F0702030302020204" pitchFamily="66" charset="0"/>
                <a:ea typeface="굴림" panose="020B0600000101010101" pitchFamily="50" charset="-127"/>
              </a:rPr>
              <a:t>-</a:t>
            </a:r>
            <a:r>
              <a:rPr lang="en-US" altLang="ko-KR" sz="2800" dirty="0" smtClean="0">
                <a:latin typeface="Comic Sans MS" panose="030F0702030302020204" pitchFamily="66" charset="0"/>
                <a:ea typeface="굴림" panose="020B0600000101010101" pitchFamily="50" charset="-127"/>
              </a:rPr>
              <a:t>Geel Yu 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ko-KR" sz="2400" dirty="0" smtClean="0">
                <a:solidFill>
                  <a:srgbClr val="00B050"/>
                </a:solidFill>
                <a:latin typeface="Comic Sans MS" panose="030F0702030302020204" pitchFamily="66" charset="0"/>
                <a:ea typeface="굴림" panose="020B0600000101010101" pitchFamily="50" charset="-127"/>
              </a:rPr>
              <a:t>Korea Aerospace Univ. in collaboration with K.-J. Kong</a:t>
            </a:r>
            <a:endParaRPr lang="en-US" altLang="ko-KR" sz="2800" dirty="0" smtClean="0">
              <a:solidFill>
                <a:srgbClr val="00B050"/>
              </a:solidFill>
              <a:latin typeface="Comic Sans MS" panose="030F0702030302020204" pitchFamily="66" charset="0"/>
              <a:ea typeface="굴림" panose="020B0600000101010101" pitchFamily="50" charset="-127"/>
            </a:endParaRPr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4343400" y="5334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ko-KR" altLang="ko-KR" sz="2400">
              <a:latin typeface="Comic Sans MS" panose="030F0702030302020204" pitchFamily="66" charset="0"/>
              <a:ea typeface="굴림" panose="020B0600000101010101" pitchFamily="50" charset="-127"/>
            </a:endParaRPr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4648200" y="685800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ko-KR" altLang="ko-KR" sz="2400">
              <a:latin typeface="Comic Sans MS" panose="030F0702030302020204" pitchFamily="66" charset="0"/>
              <a:ea typeface="굴림" panose="020B0600000101010101" pitchFamily="50" charset="-127"/>
            </a:endParaRPr>
          </a:p>
        </p:txBody>
      </p:sp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641350" y="5029200"/>
            <a:ext cx="767715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ko-KR" dirty="0" smtClean="0">
                <a:solidFill>
                  <a:srgbClr val="FF0000"/>
                </a:solidFill>
                <a:latin typeface="Comic Sans MS" panose="030F0702030302020204" pitchFamily="66" charset="0"/>
                <a:ea typeface="굴림" panose="020B0600000101010101" pitchFamily="50" charset="-127"/>
              </a:rPr>
              <a:t>APCTP-BLTP </a:t>
            </a:r>
            <a:r>
              <a:rPr lang="en-US" altLang="ko-KR" dirty="0">
                <a:solidFill>
                  <a:srgbClr val="FF0000"/>
                </a:solidFill>
                <a:latin typeface="Comic Sans MS" panose="030F0702030302020204" pitchFamily="66" charset="0"/>
                <a:ea typeface="굴림" panose="020B0600000101010101" pitchFamily="50" charset="-127"/>
              </a:rPr>
              <a:t>Joint workshop 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ko-KR" sz="2400" dirty="0" err="1" smtClean="0">
                <a:solidFill>
                  <a:srgbClr val="0070C0"/>
                </a:solidFill>
                <a:latin typeface="Comic Sans MS" panose="030F0702030302020204" pitchFamily="66" charset="0"/>
                <a:ea typeface="굴림" panose="020B0600000101010101" pitchFamily="50" charset="-127"/>
              </a:rPr>
              <a:t>Dubna</a:t>
            </a:r>
            <a:r>
              <a:rPr lang="en-US" altLang="ko-KR" sz="2400" dirty="0" smtClean="0">
                <a:solidFill>
                  <a:srgbClr val="0070C0"/>
                </a:solidFill>
                <a:latin typeface="Comic Sans MS" panose="030F0702030302020204" pitchFamily="66" charset="0"/>
                <a:ea typeface="굴림" panose="020B0600000101010101" pitchFamily="50" charset="-127"/>
              </a:rPr>
              <a:t>, </a:t>
            </a:r>
            <a:r>
              <a:rPr lang="en-US" altLang="ko-KR" sz="2400" dirty="0">
                <a:solidFill>
                  <a:srgbClr val="0070C0"/>
                </a:solidFill>
                <a:latin typeface="Comic Sans MS" panose="030F0702030302020204" pitchFamily="66" charset="0"/>
                <a:ea typeface="굴림" panose="020B0600000101010101" pitchFamily="50" charset="-127"/>
              </a:rPr>
              <a:t>July </a:t>
            </a:r>
            <a:r>
              <a:rPr lang="en-US" altLang="ko-KR" sz="2400" dirty="0" smtClean="0">
                <a:solidFill>
                  <a:srgbClr val="0070C0"/>
                </a:solidFill>
                <a:latin typeface="Comic Sans MS" panose="030F0702030302020204" pitchFamily="66" charset="0"/>
                <a:ea typeface="굴림" panose="020B0600000101010101" pitchFamily="50" charset="-127"/>
              </a:rPr>
              <a:t>17, 2019</a:t>
            </a:r>
            <a:endParaRPr lang="en-US" altLang="ko-KR" sz="2400" dirty="0">
              <a:solidFill>
                <a:srgbClr val="0070C0"/>
              </a:solidFill>
              <a:latin typeface="Comic Sans MS" panose="030F0702030302020204" pitchFamily="66" charset="0"/>
              <a:ea typeface="굴림" panose="020B0600000101010101" pitchFamily="50" charset="-127"/>
            </a:endParaRPr>
          </a:p>
        </p:txBody>
      </p:sp>
      <p:sp>
        <p:nvSpPr>
          <p:cNvPr id="1061896" name="Text Box 8"/>
          <p:cNvSpPr txBox="1">
            <a:spLocks noChangeArrowheads="1"/>
          </p:cNvSpPr>
          <p:nvPr/>
        </p:nvSpPr>
        <p:spPr bwMode="auto">
          <a:xfrm>
            <a:off x="274638" y="671513"/>
            <a:ext cx="853281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sz="5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굴림" panose="020B0600000101010101" pitchFamily="50" charset="-127"/>
                <a:cs typeface="+mn-cs"/>
              </a:rPr>
              <a:t>Meson-baryon scatterings in the </a:t>
            </a:r>
            <a:r>
              <a:rPr lang="en-US" altLang="ko-KR" sz="54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굴림" panose="020B0600000101010101" pitchFamily="50" charset="-127"/>
                <a:cs typeface="+mn-cs"/>
              </a:rPr>
              <a:t>Regge</a:t>
            </a:r>
            <a:r>
              <a:rPr lang="en-US" altLang="ko-KR" sz="5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굴림" panose="020B0600000101010101" pitchFamily="50" charset="-127"/>
                <a:cs typeface="+mn-cs"/>
              </a:rPr>
              <a:t> realm</a:t>
            </a:r>
            <a:endParaRPr lang="en-US" altLang="ko-KR" sz="5400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  <a:ea typeface="굴림" panose="020B0600000101010101" pitchFamily="50" charset="-127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43"/>
              <p:cNvSpPr txBox="1">
                <a:spLocks noChangeArrowheads="1"/>
              </p:cNvSpPr>
              <p:nvPr/>
            </p:nvSpPr>
            <p:spPr bwMode="auto">
              <a:xfrm>
                <a:off x="4521200" y="795866"/>
                <a:ext cx="1718734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14:m>
                  <m:oMath xmlns:m="http://schemas.openxmlformats.org/officeDocument/2006/math">
                    <m:r>
                      <a:rPr lang="ko-KR" altLang="en-US" sz="20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𝜌</m:t>
                    </m:r>
                  </m:oMath>
                </a14:m>
                <a:r>
                  <a:rPr lang="en-US" altLang="ko-KR" sz="2000" i="1" dirty="0" smtClean="0">
                    <a:solidFill>
                      <a:srgbClr val="00B050"/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-trajectory</a:t>
                </a:r>
                <a:endParaRPr lang="en-US" altLang="ko-KR" sz="2000" i="1" dirty="0">
                  <a:solidFill>
                    <a:srgbClr val="00B050"/>
                  </a:solidFill>
                  <a:latin typeface="Comic Sans MS" panose="030F0702030302020204" pitchFamily="66" charset="0"/>
                  <a:ea typeface="굴림" panose="020B0600000101010101" pitchFamily="50" charset="-127"/>
                </a:endParaRPr>
              </a:p>
            </p:txBody>
          </p:sp>
        </mc:Choice>
        <mc:Fallback xmlns="">
          <p:sp>
            <p:nvSpPr>
              <p:cNvPr id="4" name="Text 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21200" y="795866"/>
                <a:ext cx="1718734" cy="400110"/>
              </a:xfrm>
              <a:prstGeom prst="rect">
                <a:avLst/>
              </a:prstGeom>
              <a:blipFill rotWithShape="0">
                <a:blip r:embed="rId2"/>
                <a:stretch>
                  <a:fillRect t="-9231" r="-2837" b="-2769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43"/>
              <p:cNvSpPr txBox="1">
                <a:spLocks noChangeArrowheads="1"/>
              </p:cNvSpPr>
              <p:nvPr/>
            </p:nvSpPr>
            <p:spPr bwMode="auto">
              <a:xfrm>
                <a:off x="5444066" y="1185332"/>
                <a:ext cx="2370667" cy="427425"/>
              </a:xfrm>
              <a:prstGeom prst="rect">
                <a:avLst/>
              </a:prstGeom>
              <a:noFill/>
              <a:ln w="9525" algn="ctr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bPr>
                      <m:e>
                        <m:r>
                          <a:rPr lang="ko-KR" alt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𝛼</m:t>
                        </m:r>
                      </m:e>
                      <m:sub>
                        <m:r>
                          <a:rPr lang="ko-KR" alt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𝜌</m:t>
                        </m:r>
                      </m:sub>
                    </m:sSub>
                    <m:d>
                      <m:dPr>
                        <m:ctrlPr>
                          <a:rPr lang="en-US" altLang="ko-K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dPr>
                      <m:e>
                        <m:r>
                          <a:rPr lang="en-US" altLang="ko-K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𝑡</m:t>
                        </m:r>
                      </m:e>
                    </m:d>
                    <m:r>
                      <a:rPr lang="en-US" altLang="ko-K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=0.9</m:t>
                    </m:r>
                    <m:r>
                      <a:rPr lang="en-US" altLang="ko-K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𝑡</m:t>
                    </m:r>
                    <m:r>
                      <a:rPr lang="en-US" altLang="ko-K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+0.46</m:t>
                    </m:r>
                  </m:oMath>
                </a14:m>
                <a:r>
                  <a:rPr lang="en-US" altLang="ko-KR" sz="2000" i="1" dirty="0" smtClean="0">
                    <a:solidFill>
                      <a:srgbClr val="00B050"/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 </a:t>
                </a:r>
                <a:endParaRPr lang="en-US" altLang="ko-KR" sz="2000" i="1" dirty="0">
                  <a:solidFill>
                    <a:srgbClr val="00B050"/>
                  </a:solidFill>
                  <a:latin typeface="Comic Sans MS" panose="030F0702030302020204" pitchFamily="66" charset="0"/>
                  <a:ea typeface="굴림" panose="020B0600000101010101" pitchFamily="50" charset="-127"/>
                </a:endParaRPr>
              </a:p>
            </p:txBody>
          </p:sp>
        </mc:Choice>
        <mc:Fallback xmlns="">
          <p:sp>
            <p:nvSpPr>
              <p:cNvPr id="5" name="Text 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44066" y="1185332"/>
                <a:ext cx="2370667" cy="427425"/>
              </a:xfrm>
              <a:prstGeom prst="rect">
                <a:avLst/>
              </a:prstGeom>
              <a:blipFill rotWithShape="0">
                <a:blip r:embed="rId3"/>
                <a:stretch>
                  <a:fillRect b="-2740"/>
                </a:stretch>
              </a:blipFill>
              <a:ln w="9525" algn="ctr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43"/>
              <p:cNvSpPr txBox="1">
                <a:spLocks noChangeArrowheads="1"/>
              </p:cNvSpPr>
              <p:nvPr/>
            </p:nvSpPr>
            <p:spPr bwMode="auto">
              <a:xfrm>
                <a:off x="5384799" y="1574801"/>
                <a:ext cx="2438400" cy="4274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굴림" panose="020B0600000101010101" pitchFamily="50" charset="-127"/>
                            </a:rPr>
                          </m:ctrlPr>
                        </m:sSubPr>
                        <m:e>
                          <m:r>
                            <a:rPr lang="ko-KR" alt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굴림" panose="020B0600000101010101" pitchFamily="50" charset="-127"/>
                            </a:rPr>
                            <m:t>𝛼</m:t>
                          </m:r>
                        </m:e>
                        <m:sub>
                          <m:r>
                            <a:rPr lang="ko-KR" alt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굴림" panose="020B0600000101010101" pitchFamily="50" charset="-127"/>
                            </a:rPr>
                            <m:t>𝜌</m:t>
                          </m:r>
                        </m:sub>
                      </m:sSub>
                      <m:d>
                        <m:dPr>
                          <m:ctrlPr>
                            <a:rPr lang="en-US" altLang="ko-K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굴림" panose="020B0600000101010101" pitchFamily="50" charset="-127"/>
                            </a:rPr>
                          </m:ctrlPr>
                        </m:dPr>
                        <m:e>
                          <m:r>
                            <a:rPr lang="en-US" altLang="ko-K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굴림" panose="020B0600000101010101" pitchFamily="50" charset="-127"/>
                            </a:rPr>
                            <m:t>𝑡</m:t>
                          </m:r>
                        </m:e>
                      </m:d>
                      <m:r>
                        <a:rPr lang="en-US" altLang="ko-K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굴림" panose="020B0600000101010101" pitchFamily="50" charset="-127"/>
                        </a:rPr>
                        <m:t>=0.8</m:t>
                      </m:r>
                      <m:r>
                        <a:rPr lang="en-US" altLang="ko-K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굴림" panose="020B0600000101010101" pitchFamily="50" charset="-127"/>
                        </a:rPr>
                        <m:t>𝑡</m:t>
                      </m:r>
                      <m:r>
                        <a:rPr lang="en-US" altLang="ko-K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굴림" panose="020B0600000101010101" pitchFamily="50" charset="-127"/>
                        </a:rPr>
                        <m:t>+0.55</m:t>
                      </m:r>
                    </m:oMath>
                  </m:oMathPara>
                </a14:m>
                <a:endParaRPr lang="en-US" altLang="ko-KR" sz="2000" i="1" dirty="0">
                  <a:solidFill>
                    <a:srgbClr val="00B050"/>
                  </a:solidFill>
                  <a:latin typeface="Comic Sans MS" panose="030F0702030302020204" pitchFamily="66" charset="0"/>
                  <a:ea typeface="굴림" panose="020B0600000101010101" pitchFamily="50" charset="-127"/>
                </a:endParaRPr>
              </a:p>
            </p:txBody>
          </p:sp>
        </mc:Choice>
        <mc:Fallback xmlns="">
          <p:sp>
            <p:nvSpPr>
              <p:cNvPr id="6" name="Text 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84799" y="1574801"/>
                <a:ext cx="2438400" cy="427425"/>
              </a:xfrm>
              <a:prstGeom prst="rect">
                <a:avLst/>
              </a:prstGeom>
              <a:blipFill rotWithShape="0">
                <a:blip r:embed="rId4"/>
                <a:stretch>
                  <a:fillRect b="-571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43"/>
              <p:cNvSpPr txBox="1">
                <a:spLocks noChangeArrowheads="1"/>
              </p:cNvSpPr>
              <p:nvPr/>
            </p:nvSpPr>
            <p:spPr bwMode="auto">
              <a:xfrm>
                <a:off x="4571999" y="1913468"/>
                <a:ext cx="1718733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14:m>
                  <m:oMath xmlns:m="http://schemas.openxmlformats.org/officeDocument/2006/math">
                    <m:r>
                      <a:rPr lang="ko-KR" altLang="en-US" sz="20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𝜌</m:t>
                    </m:r>
                  </m:oMath>
                </a14:m>
                <a:r>
                  <a:rPr lang="en-US" altLang="ko-KR" sz="2000" i="1" dirty="0" smtClean="0">
                    <a:solidFill>
                      <a:srgbClr val="00B050"/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-cpl.const.</a:t>
                </a:r>
                <a:endParaRPr lang="en-US" altLang="ko-KR" sz="2000" i="1" dirty="0">
                  <a:solidFill>
                    <a:srgbClr val="00B050"/>
                  </a:solidFill>
                  <a:latin typeface="Comic Sans MS" panose="030F0702030302020204" pitchFamily="66" charset="0"/>
                  <a:ea typeface="굴림" panose="020B0600000101010101" pitchFamily="50" charset="-127"/>
                </a:endParaRPr>
              </a:p>
            </p:txBody>
          </p:sp>
        </mc:Choice>
        <mc:Fallback xmlns="">
          <p:sp>
            <p:nvSpPr>
              <p:cNvPr id="7" name="Text 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1999" y="1913468"/>
                <a:ext cx="1718733" cy="400110"/>
              </a:xfrm>
              <a:prstGeom prst="rect">
                <a:avLst/>
              </a:prstGeom>
              <a:blipFill rotWithShape="0">
                <a:blip r:embed="rId5"/>
                <a:stretch>
                  <a:fillRect t="-9091" b="-2575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43"/>
              <p:cNvSpPr txBox="1">
                <a:spLocks noChangeArrowheads="1"/>
              </p:cNvSpPr>
              <p:nvPr/>
            </p:nvSpPr>
            <p:spPr bwMode="auto">
              <a:xfrm>
                <a:off x="5206998" y="2243666"/>
                <a:ext cx="3403601" cy="433132"/>
              </a:xfrm>
              <a:prstGeom prst="rect">
                <a:avLst/>
              </a:prstGeom>
              <a:noFill/>
              <a:ln w="9525" algn="ctr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bSupPr>
                      <m:e>
                        <m:r>
                          <a:rPr lang="en-US" altLang="ko-K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𝑔</m:t>
                        </m:r>
                      </m:e>
                      <m:sub>
                        <m:r>
                          <a:rPr lang="ko-KR" alt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𝜌</m:t>
                        </m:r>
                        <m:r>
                          <a:rPr lang="en-US" altLang="ko-K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𝑁𝑁</m:t>
                        </m:r>
                      </m:sub>
                      <m:sup>
                        <m:r>
                          <a:rPr lang="en-US" altLang="ko-K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𝑣</m:t>
                        </m:r>
                      </m:sup>
                    </m:sSubSup>
                    <m:r>
                      <a:rPr lang="en-US" altLang="ko-K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=2.6</m:t>
                    </m:r>
                  </m:oMath>
                </a14:m>
                <a:r>
                  <a:rPr lang="en-US" altLang="ko-KR" sz="2000" i="1" dirty="0" smtClean="0">
                    <a:solidFill>
                      <a:schemeClr val="tx1"/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bPr>
                      <m:e>
                        <m:r>
                          <a:rPr lang="ko-KR" alt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𝜅</m:t>
                        </m:r>
                      </m:e>
                      <m:sub>
                        <m:r>
                          <a:rPr lang="ko-KR" alt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𝜌</m:t>
                        </m:r>
                      </m:sub>
                    </m:sSub>
                    <m:r>
                      <a:rPr lang="en-US" altLang="ko-K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=3.7</m:t>
                    </m:r>
                  </m:oMath>
                </a14:m>
                <a:r>
                  <a:rPr lang="en-US" altLang="ko-KR" sz="2000" i="1" dirty="0" smtClean="0">
                    <a:solidFill>
                      <a:schemeClr val="tx1"/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 (VMD)</a:t>
                </a:r>
                <a:endParaRPr lang="en-US" altLang="ko-KR" sz="2000" i="1" dirty="0">
                  <a:solidFill>
                    <a:srgbClr val="00B050"/>
                  </a:solidFill>
                  <a:latin typeface="Comic Sans MS" panose="030F0702030302020204" pitchFamily="66" charset="0"/>
                  <a:ea typeface="굴림" panose="020B0600000101010101" pitchFamily="50" charset="-127"/>
                </a:endParaRPr>
              </a:p>
            </p:txBody>
          </p:sp>
        </mc:Choice>
        <mc:Fallback xmlns="">
          <p:sp>
            <p:nvSpPr>
              <p:cNvPr id="8" name="Text 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06998" y="2243666"/>
                <a:ext cx="3403601" cy="433132"/>
              </a:xfrm>
              <a:prstGeom prst="rect">
                <a:avLst/>
              </a:prstGeom>
              <a:blipFill rotWithShape="0">
                <a:blip r:embed="rId6"/>
                <a:stretch>
                  <a:fillRect t="-5479" b="-15068"/>
                </a:stretch>
              </a:blipFill>
              <a:ln w="9525" algn="ctr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43"/>
              <p:cNvSpPr txBox="1">
                <a:spLocks noChangeArrowheads="1"/>
              </p:cNvSpPr>
              <p:nvPr/>
            </p:nvSpPr>
            <p:spPr bwMode="auto">
              <a:xfrm>
                <a:off x="5257797" y="2650067"/>
                <a:ext cx="3403601" cy="4331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bSupPr>
                      <m:e>
                        <m:r>
                          <a:rPr lang="en-US" altLang="ko-K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𝑔</m:t>
                        </m:r>
                      </m:e>
                      <m:sub>
                        <m:r>
                          <a:rPr lang="ko-KR" alt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𝜌</m:t>
                        </m:r>
                        <m:r>
                          <a:rPr lang="en-US" altLang="ko-K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𝑁𝑁</m:t>
                        </m:r>
                      </m:sub>
                      <m:sup>
                        <m:r>
                          <a:rPr lang="en-US" altLang="ko-K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𝑣</m:t>
                        </m:r>
                      </m:sup>
                    </m:sSubSup>
                    <m:r>
                      <a:rPr lang="en-US" altLang="ko-K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=3</m:t>
                    </m:r>
                  </m:oMath>
                </a14:m>
                <a:r>
                  <a:rPr lang="en-US" altLang="ko-KR" sz="2000" i="1" dirty="0" smtClean="0">
                    <a:solidFill>
                      <a:schemeClr val="tx1"/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bPr>
                      <m:e>
                        <m:r>
                          <a:rPr lang="ko-KR" alt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𝜅</m:t>
                        </m:r>
                      </m:e>
                      <m:sub>
                        <m:r>
                          <a:rPr lang="ko-KR" alt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𝜌</m:t>
                        </m:r>
                      </m:sub>
                    </m:sSub>
                    <m:r>
                      <a:rPr lang="en-US" altLang="ko-K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=6.2</m:t>
                    </m:r>
                  </m:oMath>
                </a14:m>
                <a:r>
                  <a:rPr lang="en-US" altLang="ko-KR" sz="2000" i="1" dirty="0" smtClean="0">
                    <a:solidFill>
                      <a:schemeClr val="tx1"/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 (NN)</a:t>
                </a:r>
                <a:r>
                  <a:rPr lang="en-US" altLang="ko-KR" sz="2000" i="1" dirty="0" smtClean="0">
                    <a:solidFill>
                      <a:srgbClr val="00B050"/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  </a:t>
                </a:r>
                <a:endParaRPr lang="en-US" altLang="ko-KR" sz="2000" i="1" dirty="0">
                  <a:solidFill>
                    <a:srgbClr val="00B050"/>
                  </a:solidFill>
                  <a:latin typeface="Comic Sans MS" panose="030F0702030302020204" pitchFamily="66" charset="0"/>
                  <a:ea typeface="굴림" panose="020B0600000101010101" pitchFamily="50" charset="-127"/>
                </a:endParaRPr>
              </a:p>
            </p:txBody>
          </p:sp>
        </mc:Choice>
        <mc:Fallback xmlns="">
          <p:sp>
            <p:nvSpPr>
              <p:cNvPr id="9" name="Text 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57797" y="2650067"/>
                <a:ext cx="3403601" cy="433132"/>
              </a:xfrm>
              <a:prstGeom prst="rect">
                <a:avLst/>
              </a:prstGeom>
              <a:blipFill rotWithShape="0">
                <a:blip r:embed="rId7"/>
                <a:stretch>
                  <a:fillRect t="-8451" b="-1690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그림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586"/>
            <a:ext cx="4385734" cy="3121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그림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3775"/>
            <a:ext cx="4379913" cy="321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43"/>
              <p:cNvSpPr txBox="1">
                <a:spLocks noChangeArrowheads="1"/>
              </p:cNvSpPr>
              <p:nvPr/>
            </p:nvSpPr>
            <p:spPr bwMode="auto">
              <a:xfrm>
                <a:off x="4394200" y="3860798"/>
                <a:ext cx="4749800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en-US" altLang="ko-KR" sz="2000" i="1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Another </a:t>
                </a:r>
                <a14:m>
                  <m:oMath xmlns:m="http://schemas.openxmlformats.org/officeDocument/2006/math">
                    <m:r>
                      <a:rPr lang="ko-KR" altLang="en-US" sz="200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𝜌</m:t>
                    </m:r>
                  </m:oMath>
                </a14:m>
                <a:r>
                  <a:rPr lang="en-US" altLang="ko-KR" sz="2000" i="1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 for polarization</a:t>
                </a:r>
                <a:endParaRPr lang="en-US" altLang="ko-KR" sz="2000" i="1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Comic Sans MS" panose="030F0702030302020204" pitchFamily="66" charset="0"/>
                  <a:ea typeface="굴림" panose="020B0600000101010101" pitchFamily="50" charset="-127"/>
                </a:endParaRPr>
              </a:p>
            </p:txBody>
          </p:sp>
        </mc:Choice>
        <mc:Fallback xmlns="">
          <p:sp>
            <p:nvSpPr>
              <p:cNvPr id="14" name="Text 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94200" y="3860798"/>
                <a:ext cx="4749800" cy="400110"/>
              </a:xfrm>
              <a:prstGeom prst="rect">
                <a:avLst/>
              </a:prstGeom>
              <a:blipFill>
                <a:blip r:embed="rId17"/>
                <a:stretch>
                  <a:fillRect l="-1412" t="-7576" b="-2575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43"/>
              <p:cNvSpPr txBox="1">
                <a:spLocks noChangeArrowheads="1"/>
              </p:cNvSpPr>
              <p:nvPr/>
            </p:nvSpPr>
            <p:spPr bwMode="auto">
              <a:xfrm>
                <a:off x="4622801" y="3132665"/>
                <a:ext cx="2023534" cy="3979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14:m>
                  <m:oMath xmlns:m="http://schemas.openxmlformats.org/officeDocument/2006/math">
                    <m:r>
                      <a:rPr lang="ko-KR" altLang="en-US" sz="20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𝜌</m:t>
                    </m:r>
                  </m:oMath>
                </a14:m>
                <a:r>
                  <a:rPr lang="en-US" altLang="ko-KR" sz="2000" i="1" dirty="0" smtClean="0">
                    <a:solidFill>
                      <a:srgbClr val="00B050"/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bPr>
                      <m:e>
                        <m:r>
                          <a:rPr lang="en-US" altLang="ko-KR" sz="2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𝑓</m:t>
                        </m:r>
                      </m:e>
                      <m:sub>
                        <m:r>
                          <a:rPr lang="en-US" altLang="ko-KR" sz="2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ko-KR" sz="2000" i="1" dirty="0" smtClean="0">
                    <a:solidFill>
                      <a:srgbClr val="00B050"/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 &amp; </a:t>
                </a:r>
                <a14:m>
                  <m:oMath xmlns:m="http://schemas.openxmlformats.org/officeDocument/2006/math">
                    <m:r>
                      <a:rPr lang="ko-KR" altLang="en-US" sz="20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𝜌</m:t>
                    </m:r>
                  </m:oMath>
                </a14:m>
                <a:r>
                  <a:rPr lang="en-US" altLang="ko-KR" sz="2000" i="1" dirty="0" smtClean="0">
                    <a:solidFill>
                      <a:srgbClr val="00B050"/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-</a:t>
                </a:r>
                <a14:m>
                  <m:oMath xmlns:m="http://schemas.openxmlformats.org/officeDocument/2006/math">
                    <m:r>
                      <a:rPr lang="ko-KR" altLang="en-US" sz="20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𝕡</m:t>
                    </m:r>
                  </m:oMath>
                </a14:m>
                <a:r>
                  <a:rPr lang="en-US" altLang="ko-KR" sz="2000" i="1" dirty="0" smtClean="0">
                    <a:solidFill>
                      <a:srgbClr val="00B050"/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 cuts</a:t>
                </a:r>
                <a:endParaRPr lang="en-US" altLang="ko-KR" sz="2000" i="1" dirty="0">
                  <a:solidFill>
                    <a:srgbClr val="00B050"/>
                  </a:solidFill>
                  <a:latin typeface="Comic Sans MS" panose="030F0702030302020204" pitchFamily="66" charset="0"/>
                  <a:ea typeface="굴림" panose="020B0600000101010101" pitchFamily="50" charset="-127"/>
                </a:endParaRPr>
              </a:p>
            </p:txBody>
          </p:sp>
        </mc:Choice>
        <mc:Fallback xmlns="">
          <p:sp>
            <p:nvSpPr>
              <p:cNvPr id="16" name="Text 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22801" y="3132665"/>
                <a:ext cx="2023534" cy="397934"/>
              </a:xfrm>
              <a:prstGeom prst="rect">
                <a:avLst/>
              </a:prstGeom>
              <a:blipFill rotWithShape="0">
                <a:blip r:embed="rId12"/>
                <a:stretch>
                  <a:fillRect t="-9231" r="-1205" b="-2769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43"/>
              <p:cNvSpPr txBox="1">
                <a:spLocks noChangeArrowheads="1"/>
              </p:cNvSpPr>
              <p:nvPr/>
            </p:nvSpPr>
            <p:spPr bwMode="auto">
              <a:xfrm>
                <a:off x="4682066" y="4292602"/>
                <a:ext cx="2692401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굴림" panose="020B0600000101010101" pitchFamily="50" charset="-127"/>
                        </a:rPr>
                        <m:t>𝜌</m:t>
                      </m:r>
                      <m:d>
                        <m:dPr>
                          <m:ctrlPr>
                            <a:rPr lang="en-US" altLang="ko-K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굴림" panose="020B0600000101010101" pitchFamily="50" charset="-127"/>
                            </a:rPr>
                          </m:ctrlPr>
                        </m:dPr>
                        <m:e>
                          <m:r>
                            <a:rPr lang="en-US" altLang="ko-K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굴림" panose="020B0600000101010101" pitchFamily="50" charset="-127"/>
                            </a:rPr>
                            <m:t>1450</m:t>
                          </m:r>
                        </m:e>
                      </m:d>
                      <m:r>
                        <a:rPr lang="en-US" altLang="ko-K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굴림" panose="020B0600000101010101" pitchFamily="50" charset="-127"/>
                        </a:rPr>
                        <m:t>, </m:t>
                      </m:r>
                      <m:sSup>
                        <m:sSupPr>
                          <m:ctrlPr>
                            <a:rPr lang="en-US" altLang="ko-K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굴림" panose="020B0600000101010101" pitchFamily="50" charset="-127"/>
                            </a:rPr>
                          </m:ctrlPr>
                        </m:sSupPr>
                        <m:e>
                          <m:r>
                            <a:rPr lang="en-US" altLang="ko-K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굴림" panose="020B0600000101010101" pitchFamily="50" charset="-127"/>
                            </a:rPr>
                            <m:t>1</m:t>
                          </m:r>
                        </m:e>
                        <m:sup>
                          <m:r>
                            <a:rPr lang="en-US" altLang="ko-K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굴림" panose="020B0600000101010101" pitchFamily="50" charset="-127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ko-K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굴림" panose="020B0600000101010101" pitchFamily="50" charset="-127"/>
                            </a:rPr>
                          </m:ctrlPr>
                        </m:sSupPr>
                        <m:e>
                          <m:r>
                            <a:rPr lang="en-US" altLang="ko-K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굴림" panose="020B0600000101010101" pitchFamily="50" charset="-127"/>
                            </a:rPr>
                            <m:t>(1</m:t>
                          </m:r>
                        </m:e>
                        <m:sup>
                          <m:r>
                            <a:rPr lang="en-US" altLang="ko-K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굴림" panose="020B0600000101010101" pitchFamily="50" charset="-127"/>
                            </a:rPr>
                            <m:t>−−</m:t>
                          </m:r>
                        </m:sup>
                      </m:sSup>
                      <m:r>
                        <a:rPr lang="en-US" altLang="ko-K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굴림" panose="020B0600000101010101" pitchFamily="50" charset="-127"/>
                        </a:rPr>
                        <m:t>)</m:t>
                      </m:r>
                    </m:oMath>
                  </m:oMathPara>
                </a14:m>
                <a:endParaRPr lang="en-US" altLang="ko-KR" sz="2000" i="1" dirty="0">
                  <a:solidFill>
                    <a:srgbClr val="00B050"/>
                  </a:solidFill>
                  <a:latin typeface="Comic Sans MS" panose="030F0702030302020204" pitchFamily="66" charset="0"/>
                  <a:ea typeface="굴림" panose="020B0600000101010101" pitchFamily="50" charset="-127"/>
                </a:endParaRPr>
              </a:p>
            </p:txBody>
          </p:sp>
        </mc:Choice>
        <mc:Fallback xmlns="">
          <p:sp>
            <p:nvSpPr>
              <p:cNvPr id="15" name="Text 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2066" y="4292602"/>
                <a:ext cx="2692401" cy="400110"/>
              </a:xfrm>
              <a:prstGeom prst="rect">
                <a:avLst/>
              </a:prstGeom>
              <a:blipFill rotWithShape="0">
                <a:blip r:embed="rId13"/>
                <a:stretch>
                  <a:fillRect b="-16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43"/>
              <p:cNvSpPr txBox="1">
                <a:spLocks noChangeArrowheads="1"/>
              </p:cNvSpPr>
              <p:nvPr/>
            </p:nvSpPr>
            <p:spPr bwMode="auto">
              <a:xfrm>
                <a:off x="4732865" y="6155265"/>
                <a:ext cx="4123269" cy="4572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bSupPr>
                      <m:e>
                        <m:r>
                          <a:rPr lang="en-US" altLang="ko-K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𝐺</m:t>
                        </m:r>
                      </m:e>
                      <m:sub>
                        <m:r>
                          <a:rPr lang="ko-KR" alt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𝜌</m:t>
                        </m:r>
                        <m:r>
                          <a:rPr lang="en-US" altLang="ko-K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(1450)</m:t>
                        </m:r>
                        <m:r>
                          <a:rPr lang="en-US" altLang="ko-K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𝑁𝑁</m:t>
                        </m:r>
                      </m:sub>
                      <m:sup>
                        <m:r>
                          <a:rPr lang="en-US" altLang="ko-K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𝑣</m:t>
                        </m:r>
                      </m:sup>
                    </m:sSubSup>
                    <m:r>
                      <a:rPr lang="en-US" altLang="ko-K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=40</m:t>
                    </m:r>
                  </m:oMath>
                </a14:m>
                <a:r>
                  <a:rPr lang="en-US" altLang="ko-KR" sz="2000" i="1" dirty="0" smtClean="0">
                    <a:solidFill>
                      <a:schemeClr val="tx1"/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,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2000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bSup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𝐺</m:t>
                        </m:r>
                      </m:e>
                      <m:sub>
                        <m:r>
                          <a:rPr lang="ko-KR" altLang="en-US" sz="2000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𝜌</m:t>
                        </m:r>
                        <m:r>
                          <a:rPr lang="en-US" altLang="ko-KR" sz="2000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(1450)</m:t>
                        </m:r>
                        <m:r>
                          <a:rPr lang="en-US" altLang="ko-KR" sz="2000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𝑁𝑁</m:t>
                        </m:r>
                      </m:sub>
                      <m:sup>
                        <m:r>
                          <a:rPr lang="en-US" altLang="ko-KR" sz="2000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𝑡</m:t>
                        </m:r>
                      </m:sup>
                    </m:sSubSup>
                    <m:r>
                      <a:rPr lang="en-US" altLang="ko-KR" sz="2000" i="1"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=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−75</m:t>
                    </m:r>
                  </m:oMath>
                </a14:m>
                <a:endParaRPr lang="en-US" altLang="ko-KR" sz="2000" i="1" dirty="0">
                  <a:solidFill>
                    <a:srgbClr val="00B050"/>
                  </a:solidFill>
                  <a:latin typeface="Comic Sans MS" panose="030F0702030302020204" pitchFamily="66" charset="0"/>
                  <a:ea typeface="굴림" panose="020B0600000101010101" pitchFamily="50" charset="-127"/>
                </a:endParaRPr>
              </a:p>
            </p:txBody>
          </p:sp>
        </mc:Choice>
        <mc:Fallback xmlns="">
          <p:sp>
            <p:nvSpPr>
              <p:cNvPr id="18" name="Text 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32865" y="6155265"/>
                <a:ext cx="4123269" cy="457241"/>
              </a:xfrm>
              <a:prstGeom prst="rect">
                <a:avLst/>
              </a:prstGeom>
              <a:blipFill rotWithShape="0">
                <a:blip r:embed="rId18"/>
                <a:stretch>
                  <a:fillRect t="-5333" b="-13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43"/>
              <p:cNvSpPr txBox="1">
                <a:spLocks noChangeArrowheads="1"/>
              </p:cNvSpPr>
              <p:nvPr/>
            </p:nvSpPr>
            <p:spPr bwMode="auto">
              <a:xfrm>
                <a:off x="5291667" y="5342465"/>
                <a:ext cx="2370667" cy="4274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bPr>
                      <m:e>
                        <m:r>
                          <a:rPr lang="ko-KR" alt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𝛼</m:t>
                        </m:r>
                      </m:e>
                      <m:sub>
                        <m:r>
                          <a:rPr lang="ko-KR" alt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𝜌</m:t>
                        </m:r>
                      </m:sub>
                    </m:sSub>
                    <m:d>
                      <m:dPr>
                        <m:ctrlPr>
                          <a:rPr lang="en-US" altLang="ko-K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dPr>
                      <m:e>
                        <m:r>
                          <a:rPr lang="en-US" altLang="ko-K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𝑡</m:t>
                        </m:r>
                      </m:e>
                    </m:d>
                    <m:r>
                      <a:rPr lang="en-US" altLang="ko-K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=</m:t>
                    </m:r>
                    <m:r>
                      <a:rPr lang="en-US" altLang="ko-K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𝑡</m:t>
                    </m:r>
                    <m:r>
                      <a:rPr lang="en-US" altLang="ko-K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−1.23</m:t>
                    </m:r>
                  </m:oMath>
                </a14:m>
                <a:r>
                  <a:rPr lang="en-US" altLang="ko-KR" sz="2000" i="1" dirty="0" smtClean="0">
                    <a:solidFill>
                      <a:srgbClr val="00B050"/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 </a:t>
                </a:r>
                <a:endParaRPr lang="en-US" altLang="ko-KR" sz="2000" i="1" dirty="0">
                  <a:solidFill>
                    <a:srgbClr val="00B050"/>
                  </a:solidFill>
                  <a:latin typeface="Comic Sans MS" panose="030F0702030302020204" pitchFamily="66" charset="0"/>
                  <a:ea typeface="굴림" panose="020B0600000101010101" pitchFamily="50" charset="-127"/>
                </a:endParaRPr>
              </a:p>
            </p:txBody>
          </p:sp>
        </mc:Choice>
        <mc:Fallback xmlns="">
          <p:sp>
            <p:nvSpPr>
              <p:cNvPr id="19" name="Text 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91667" y="5342465"/>
                <a:ext cx="2370667" cy="427425"/>
              </a:xfrm>
              <a:prstGeom prst="rect">
                <a:avLst/>
              </a:prstGeom>
              <a:blipFill rotWithShape="0">
                <a:blip r:embed="rId19"/>
                <a:stretch>
                  <a:fillRect b="-422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 Box 43"/>
          <p:cNvSpPr txBox="1">
            <a:spLocks noChangeArrowheads="1"/>
          </p:cNvSpPr>
          <p:nvPr/>
        </p:nvSpPr>
        <p:spPr bwMode="auto">
          <a:xfrm>
            <a:off x="4512732" y="5715001"/>
            <a:ext cx="343746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ko-KR" sz="2000" i="1" dirty="0" smtClean="0">
                <a:solidFill>
                  <a:srgbClr val="00B050"/>
                </a:solidFill>
                <a:latin typeface="Comic Sans MS" panose="030F0702030302020204" pitchFamily="66" charset="0"/>
                <a:ea typeface="굴림" panose="020B0600000101010101" pitchFamily="50" charset="-127"/>
              </a:rPr>
              <a:t>cpl.const. from the fit</a:t>
            </a:r>
            <a:endParaRPr lang="en-US" altLang="ko-KR" sz="2000" i="1" dirty="0">
              <a:solidFill>
                <a:srgbClr val="00B050"/>
              </a:solidFill>
              <a:latin typeface="Comic Sans MS" panose="030F0702030302020204" pitchFamily="66" charset="0"/>
              <a:ea typeface="굴림" panose="020B0600000101010101" pitchFamily="50" charset="-127"/>
            </a:endParaRPr>
          </a:p>
        </p:txBody>
      </p:sp>
      <p:sp>
        <p:nvSpPr>
          <p:cNvPr id="21" name="Text Box 43"/>
          <p:cNvSpPr txBox="1">
            <a:spLocks noChangeArrowheads="1"/>
          </p:cNvSpPr>
          <p:nvPr/>
        </p:nvSpPr>
        <p:spPr bwMode="auto">
          <a:xfrm>
            <a:off x="4394199" y="4699002"/>
            <a:ext cx="42079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ko-KR" sz="2000" i="1" dirty="0" smtClean="0">
                <a:solidFill>
                  <a:srgbClr val="00B050"/>
                </a:solidFill>
                <a:latin typeface="Comic Sans MS" panose="030F0702030302020204" pitchFamily="66" charset="0"/>
                <a:ea typeface="굴림" panose="020B0600000101010101" pitchFamily="50" charset="-127"/>
              </a:rPr>
              <a:t>Trajectory from Rel. quark model</a:t>
            </a:r>
            <a:endParaRPr lang="en-US" altLang="ko-KR" sz="2000" i="1" dirty="0">
              <a:solidFill>
                <a:srgbClr val="00B050"/>
              </a:solidFill>
              <a:latin typeface="Comic Sans MS" panose="030F0702030302020204" pitchFamily="66" charset="0"/>
              <a:ea typeface="굴림" panose="020B0600000101010101" pitchFamily="50" charset="-127"/>
            </a:endParaRPr>
          </a:p>
        </p:txBody>
      </p:sp>
      <p:sp>
        <p:nvSpPr>
          <p:cNvPr id="22" name="Text Box 43"/>
          <p:cNvSpPr txBox="1">
            <a:spLocks noChangeArrowheads="1"/>
          </p:cNvSpPr>
          <p:nvPr/>
        </p:nvSpPr>
        <p:spPr bwMode="auto">
          <a:xfrm>
            <a:off x="5528732" y="5012269"/>
            <a:ext cx="361526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ko-KR" sz="1400" i="1" dirty="0" smtClean="0">
                <a:latin typeface="Comic Sans MS" panose="030F0702030302020204" pitchFamily="66" charset="0"/>
                <a:ea typeface="굴림" panose="020B0600000101010101" pitchFamily="50" charset="-127"/>
              </a:rPr>
              <a:t>D. Ebert, et al., PRD79, 114029 (2018)</a:t>
            </a:r>
            <a:endParaRPr lang="en-US" altLang="ko-KR" sz="1400" i="1" dirty="0">
              <a:latin typeface="Comic Sans MS" panose="030F0702030302020204" pitchFamily="66" charset="0"/>
              <a:ea typeface="굴림" panose="020B0600000101010101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Box 43"/>
              <p:cNvSpPr txBox="1">
                <a:spLocks noChangeArrowheads="1"/>
              </p:cNvSpPr>
              <p:nvPr/>
            </p:nvSpPr>
            <p:spPr bwMode="auto">
              <a:xfrm>
                <a:off x="4326467" y="482599"/>
                <a:ext cx="4749800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en-US" altLang="ko-KR" sz="2000" i="1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Good to test </a:t>
                </a:r>
                <a14:m>
                  <m:oMath xmlns:m="http://schemas.openxmlformats.org/officeDocument/2006/math">
                    <m:r>
                      <a:rPr lang="ko-KR" altLang="en-US" sz="200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𝜌</m:t>
                    </m:r>
                  </m:oMath>
                </a14:m>
                <a:r>
                  <a:rPr lang="en-US" altLang="ko-KR" sz="2000" i="1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-trajectory &amp; </a:t>
                </a:r>
                <a:r>
                  <a:rPr lang="en-US" altLang="ko-KR" sz="2000" i="1" dirty="0" err="1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cpl.</a:t>
                </a:r>
                <a:r>
                  <a:rPr lang="en-US" altLang="ko-KR" sz="2000" i="1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 const</a:t>
                </a:r>
                <a:r>
                  <a:rPr lang="en-US" altLang="ko-KR" sz="2000" i="1" dirty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.</a:t>
                </a:r>
              </a:p>
            </p:txBody>
          </p:sp>
        </mc:Choice>
        <mc:Fallback xmlns="">
          <p:sp>
            <p:nvSpPr>
              <p:cNvPr id="23" name="Text 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26467" y="482599"/>
                <a:ext cx="4749800" cy="400110"/>
              </a:xfrm>
              <a:prstGeom prst="rect">
                <a:avLst/>
              </a:prstGeom>
              <a:blipFill rotWithShape="0">
                <a:blip r:embed="rId16"/>
                <a:stretch>
                  <a:fillRect l="-1412" t="-7576" r="-2567" b="-2575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703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967" y="496888"/>
            <a:ext cx="5770033" cy="230947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9766" y="2991379"/>
            <a:ext cx="5410200" cy="94297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9862" y="4375679"/>
            <a:ext cx="5705475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34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4" y="529696"/>
            <a:ext cx="4436828" cy="3204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6700" y="3871912"/>
            <a:ext cx="5067300" cy="2924175"/>
          </a:xfrm>
          <a:prstGeom prst="rect">
            <a:avLst/>
          </a:prstGeom>
        </p:spPr>
      </p:pic>
      <p:sp>
        <p:nvSpPr>
          <p:cNvPr id="5" name="Text Box 43"/>
          <p:cNvSpPr txBox="1">
            <a:spLocks noChangeArrowheads="1"/>
          </p:cNvSpPr>
          <p:nvPr/>
        </p:nvSpPr>
        <p:spPr bwMode="auto">
          <a:xfrm>
            <a:off x="4622800" y="922866"/>
            <a:ext cx="43180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ko-KR" sz="2000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  <a:ea typeface="굴림" panose="020B0600000101010101" pitchFamily="50" charset="-127"/>
              </a:rPr>
              <a:t>- Energy-dependence of crs. sec. 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ko-KR" sz="2000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  <a:ea typeface="굴림" panose="020B0600000101010101" pitchFamily="50" charset="-127"/>
              </a:rPr>
              <a:t>in good agreement with data </a:t>
            </a:r>
            <a:endParaRPr lang="en-US" altLang="ko-KR" sz="2000" i="1" dirty="0">
              <a:solidFill>
                <a:schemeClr val="bg2">
                  <a:lumMod val="60000"/>
                  <a:lumOff val="40000"/>
                </a:schemeClr>
              </a:solidFill>
              <a:latin typeface="Comic Sans MS" panose="030F0702030302020204" pitchFamily="66" charset="0"/>
              <a:ea typeface="굴림" panose="020B0600000101010101" pitchFamily="50" charset="-127"/>
            </a:endParaRPr>
          </a:p>
        </p:txBody>
      </p:sp>
      <p:sp>
        <p:nvSpPr>
          <p:cNvPr id="6" name="Text Box 43"/>
          <p:cNvSpPr txBox="1">
            <a:spLocks noChangeArrowheads="1"/>
          </p:cNvSpPr>
          <p:nvPr/>
        </p:nvSpPr>
        <p:spPr bwMode="auto">
          <a:xfrm>
            <a:off x="5317065" y="3513670"/>
            <a:ext cx="361526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ko-KR" sz="1400" i="1" dirty="0">
                <a:latin typeface="Comic Sans MS" panose="030F0702030302020204" pitchFamily="66" charset="0"/>
                <a:ea typeface="굴림" panose="020B0600000101010101" pitchFamily="50" charset="-127"/>
              </a:rPr>
              <a:t>F</a:t>
            </a:r>
            <a:r>
              <a:rPr lang="en-US" altLang="ko-KR" sz="1400" i="1" dirty="0" smtClean="0">
                <a:latin typeface="Comic Sans MS" panose="030F0702030302020204" pitchFamily="66" charset="0"/>
                <a:ea typeface="굴림" panose="020B0600000101010101" pitchFamily="50" charset="-127"/>
              </a:rPr>
              <a:t>. Huang, et al., EPJA40, 77 (2009)</a:t>
            </a:r>
            <a:endParaRPr lang="en-US" altLang="ko-KR" sz="1400" i="1" dirty="0">
              <a:latin typeface="Comic Sans MS" panose="030F0702030302020204" pitchFamily="66" charset="0"/>
              <a:ea typeface="굴림" panose="020B0600000101010101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43"/>
              <p:cNvSpPr txBox="1">
                <a:spLocks noChangeArrowheads="1"/>
              </p:cNvSpPr>
              <p:nvPr/>
            </p:nvSpPr>
            <p:spPr bwMode="auto">
              <a:xfrm>
                <a:off x="4631267" y="2269066"/>
                <a:ext cx="4512733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en-US" altLang="ko-KR" sz="2000" i="1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- Background contribution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00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pPr>
                      <m:e>
                        <m:r>
                          <a:rPr lang="en-US" altLang="ko-KR" sz="20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𝑁</m:t>
                        </m:r>
                      </m:e>
                      <m:sup>
                        <m:r>
                          <a:rPr lang="en-US" altLang="ko-KR" sz="20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ko-KR" sz="2000" i="1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 study  </a:t>
                </a:r>
                <a:endParaRPr lang="en-US" altLang="ko-KR" sz="2000" i="1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Comic Sans MS" panose="030F0702030302020204" pitchFamily="66" charset="0"/>
                  <a:ea typeface="굴림" panose="020B0600000101010101" pitchFamily="50" charset="-127"/>
                </a:endParaRPr>
              </a:p>
            </p:txBody>
          </p:sp>
        </mc:Choice>
        <mc:Fallback xmlns="">
          <p:sp>
            <p:nvSpPr>
              <p:cNvPr id="7" name="Text 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31267" y="2269066"/>
                <a:ext cx="4512733" cy="707886"/>
              </a:xfrm>
              <a:prstGeom prst="rect">
                <a:avLst/>
              </a:prstGeom>
              <a:blipFill rotWithShape="0">
                <a:blip r:embed="rId4"/>
                <a:stretch>
                  <a:fillRect l="-1486" t="-4310" b="-1465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574801" y="3073401"/>
                <a:ext cx="177800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801" y="3073401"/>
                <a:ext cx="177800" cy="215444"/>
              </a:xfrm>
              <a:prstGeom prst="rect">
                <a:avLst/>
              </a:prstGeom>
              <a:blipFill rotWithShape="0">
                <a:blip r:embed="rId5"/>
                <a:stretch>
                  <a:fillRect l="-10000" r="-10000" b="-555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09801" y="3090334"/>
                <a:ext cx="177800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1" y="3090334"/>
                <a:ext cx="177800" cy="215444"/>
              </a:xfrm>
              <a:prstGeom prst="rect">
                <a:avLst/>
              </a:prstGeom>
              <a:blipFill rotWithShape="0">
                <a:blip r:embed="rId6"/>
                <a:stretch>
                  <a:fillRect l="-10345" r="-10345" b="-857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494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091" y="184551"/>
            <a:ext cx="7361382" cy="466436"/>
          </a:xfrm>
        </p:spPr>
        <p:txBody>
          <a:bodyPr/>
          <a:lstStyle/>
          <a:p>
            <a:r>
              <a:rPr lang="en-US" altLang="ko-KR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굴림" panose="020B0600000101010101" pitchFamily="50" charset="-127"/>
              </a:rPr>
              <a:t>Nucleon resonances in the B.-W. type</a:t>
            </a:r>
            <a:endParaRPr lang="ko-KR" altLang="en-US" sz="3200" dirty="0">
              <a:latin typeface="Cambria Math" panose="0204050305040603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49" y="3169272"/>
            <a:ext cx="3665864" cy="37074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606" y="3325090"/>
            <a:ext cx="5029393" cy="35903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163" y="694193"/>
            <a:ext cx="2577984" cy="3148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163" y="1026048"/>
            <a:ext cx="4152668" cy="7943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163" y="1820350"/>
            <a:ext cx="4327235" cy="134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59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AutoShape 4"/>
          <p:cNvSpPr>
            <a:spLocks noChangeArrowheads="1"/>
          </p:cNvSpPr>
          <p:nvPr/>
        </p:nvSpPr>
        <p:spPr bwMode="auto">
          <a:xfrm>
            <a:off x="5257800" y="2057400"/>
            <a:ext cx="1143000" cy="5334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183087994 h 21600"/>
              <a:gd name="T4" fmla="*/ 479644551 w 21600"/>
              <a:gd name="T5" fmla="*/ 325275642 h 21600"/>
              <a:gd name="T6" fmla="*/ 2147483646 w 21600"/>
              <a:gd name="T7" fmla="*/ 91544306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8436" name="AutoShape 6"/>
          <p:cNvSpPr>
            <a:spLocks noChangeArrowheads="1"/>
          </p:cNvSpPr>
          <p:nvPr/>
        </p:nvSpPr>
        <p:spPr bwMode="auto">
          <a:xfrm>
            <a:off x="5105400" y="4038600"/>
            <a:ext cx="381000" cy="76200"/>
          </a:xfrm>
          <a:prstGeom prst="rightArrow">
            <a:avLst>
              <a:gd name="adj1" fmla="val 50000"/>
              <a:gd name="adj2" fmla="val 125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ko-KR" altLang="en-US">
              <a:latin typeface="Times New Roman" panose="02020603050405020304" pitchFamily="18" charset="0"/>
              <a:ea typeface="굴림" panose="020B0600000101010101" pitchFamily="50" charset="-127"/>
            </a:endParaRPr>
          </a:p>
        </p:txBody>
      </p:sp>
      <p:sp>
        <p:nvSpPr>
          <p:cNvPr id="18437" name="AutoShape 7"/>
          <p:cNvSpPr>
            <a:spLocks noChangeArrowheads="1"/>
          </p:cNvSpPr>
          <p:nvPr/>
        </p:nvSpPr>
        <p:spPr bwMode="auto">
          <a:xfrm>
            <a:off x="5181600" y="3886200"/>
            <a:ext cx="1143000" cy="457200"/>
          </a:xfrm>
          <a:prstGeom prst="rightArrow">
            <a:avLst>
              <a:gd name="adj1" fmla="val 50000"/>
              <a:gd name="adj2" fmla="val 625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ko-KR" altLang="en-US">
              <a:latin typeface="Times New Roman" panose="02020603050405020304" pitchFamily="18" charset="0"/>
              <a:ea typeface="굴림" panose="020B0600000101010101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2667" y="2520571"/>
            <a:ext cx="2898938" cy="15910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제목 2"/>
              <p:cNvSpPr>
                <a:spLocks noGrp="1"/>
              </p:cNvSpPr>
              <p:nvPr>
                <p:ph type="title"/>
              </p:nvPr>
            </p:nvSpPr>
            <p:spPr>
              <a:xfrm>
                <a:off x="110613" y="2304121"/>
                <a:ext cx="5070987" cy="1296451"/>
              </a:xfrm>
            </p:spPr>
            <p:txBody>
              <a:bodyPr/>
              <a:lstStyle/>
              <a:p>
                <a:r>
                  <a:rPr lang="en-US" altLang="ko-KR" sz="20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</a:rPr>
                  <a:t>Scalar meson</a:t>
                </a:r>
                <a:r>
                  <a:rPr lang="en-US" altLang="ko-KR" sz="20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ko-KR" altLang="en-US" sz="200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altLang="ko-KR" sz="20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0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500</m:t>
                        </m:r>
                      </m:e>
                    </m:d>
                    <m:r>
                      <a:rPr lang="en-US" altLang="ko-KR" sz="20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 </m:t>
                    </m:r>
                    <m:sSup>
                      <m:sSupPr>
                        <m:ctrlPr>
                          <a:rPr lang="en-US" altLang="ko-KR" sz="20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0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altLang="ko-KR" sz="20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ko-KR" sz="20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ko-KR" sz="20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0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altLang="ko-KR" sz="20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++</m:t>
                        </m:r>
                      </m:sup>
                    </m:sSup>
                    <m:r>
                      <a:rPr lang="en-US" altLang="ko-KR" sz="20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sz="2000" dirty="0" smtClean="0"/>
                  <a:t> </a:t>
                </a:r>
                <a:r>
                  <a:rPr lang="en-US" altLang="ko-KR" sz="2000" dirty="0"/>
                  <a:t/>
                </a:r>
                <a:br>
                  <a:rPr lang="en-US" altLang="ko-KR" sz="2000" dirty="0"/>
                </a:br>
                <a:r>
                  <a:rPr lang="en-US" altLang="ko-KR" sz="1800" i="1" dirty="0" smtClean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- lightest meson at low energy</a:t>
                </a:r>
                <a:r>
                  <a:rPr lang="en-US" altLang="ko-KR" sz="2000" i="1" dirty="0" smtClean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 </a:t>
                </a:r>
                <a:br>
                  <a:rPr lang="en-US" altLang="ko-KR" sz="2000" i="1" dirty="0" smtClean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</a:br>
                <a:r>
                  <a:rPr lang="en-US" altLang="ko-KR" sz="2000" i="1" dirty="0" smtClean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- </a:t>
                </a:r>
                <a:r>
                  <a:rPr lang="en-US" altLang="ko-KR" sz="1800" i="1" dirty="0" smtClean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Uncertain due to large decay width,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ko-KR" altLang="en-US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r>
                      <a:rPr lang="en-US" altLang="ko-KR" sz="1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en-US" altLang="ko-KR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ko-KR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ko-KR" altLang="en-US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sub>
                    </m:sSub>
                  </m:oMath>
                </a14:m>
                <a:r>
                  <a:rPr lang="en-US" altLang="ko-KR" sz="1800" i="1" dirty="0" smtClean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altLang="ko-KR" sz="2000" dirty="0">
                    <a:latin typeface="Comic Sans MS" panose="030F0702030302020204" pitchFamily="66" charset="0"/>
                  </a:rPr>
                  <a:t/>
                </a:r>
                <a:br>
                  <a:rPr lang="en-US" altLang="ko-KR" sz="2000" dirty="0">
                    <a:latin typeface="Comic Sans MS" panose="030F0702030302020204" pitchFamily="66" charset="0"/>
                  </a:rPr>
                </a:br>
                <a:r>
                  <a:rPr lang="en-US" altLang="ko-KR" sz="2000" dirty="0" smtClean="0">
                    <a:latin typeface="Comic Sans MS" panose="030F0702030302020204" pitchFamily="66" charset="0"/>
                  </a:rPr>
                  <a:t>- </a:t>
                </a:r>
                <a:r>
                  <a:rPr lang="en-US" altLang="ko-KR" sz="1800" i="1" dirty="0" smtClean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Derivative coupling of </a:t>
                </a:r>
                <a:r>
                  <a:rPr lang="el-GR" altLang="ko-KR" sz="1800" i="1" dirty="0" smtClean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σππ</a:t>
                </a:r>
                <a:r>
                  <a:rPr lang="en-US" altLang="ko-KR" sz="1800" i="1" dirty="0" smtClean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 vertex </a:t>
                </a:r>
                <a:endParaRPr lang="ko-KR" altLang="en-US" sz="2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제목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0613" y="2304121"/>
                <a:ext cx="5070987" cy="1296451"/>
              </a:xfrm>
              <a:blipFill>
                <a:blip r:embed="rId3"/>
                <a:stretch>
                  <a:fillRect l="-1202" t="-3286" b="-892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438752" y="5089721"/>
                <a:ext cx="2799806" cy="62555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ko-KR" altLang="en-US" sz="2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d>
                      <m:d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=0.7(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ko-KR" alt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20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ko-KR" altLang="en-US" sz="2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  <m:sup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ko-KR" altLang="en-US" sz="2000" dirty="0" smtClean="0"/>
                  <a:t>    </a:t>
                </a:r>
                <a:r>
                  <a:rPr lang="en-US" altLang="ko-KR" sz="2000" dirty="0" smtClean="0">
                    <a:latin typeface="Comic Sans MS" panose="030F0702030302020204" pitchFamily="66" charset="0"/>
                  </a:rPr>
                  <a:t>phase=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1/2(1+</m:t>
                    </m:r>
                    <m:sSup>
                      <m:sSupPr>
                        <m:ctrlPr>
                          <a:rPr lang="ko-KR" altLang="en-US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000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ko-KR" sz="20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ko-KR" sz="20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ko-KR" altLang="en-US" sz="2000" b="0" i="1" dirty="0" smtClean="0">
                            <a:latin typeface="Cambria Math" panose="02040503050406030204" pitchFamily="18" charset="0"/>
                          </a:rPr>
                          <m:t>𝜋𝛼</m:t>
                        </m:r>
                      </m:sup>
                    </m:sSup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752" y="5089721"/>
                <a:ext cx="2799806" cy="625556"/>
              </a:xfrm>
              <a:prstGeom prst="rect">
                <a:avLst/>
              </a:prstGeom>
              <a:blipFill>
                <a:blip r:embed="rId4"/>
                <a:stretch>
                  <a:fillRect l="-5447" t="-971" b="-2233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8189" y="4123260"/>
            <a:ext cx="2533650" cy="381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43"/>
              <p:cNvSpPr txBox="1">
                <a:spLocks noChangeArrowheads="1"/>
              </p:cNvSpPr>
              <p:nvPr/>
            </p:nvSpPr>
            <p:spPr bwMode="auto">
              <a:xfrm>
                <a:off x="203747" y="3740495"/>
                <a:ext cx="1545777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en-US" altLang="ko-KR" sz="20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+mj-lt"/>
                    <a:ea typeface="굴림" panose="020B0600000101010101" pitchFamily="50" charset="-127"/>
                  </a:rPr>
                  <a:t> </a:t>
                </a:r>
                <a14:m>
                  <m:oMath xmlns:m="http://schemas.openxmlformats.org/officeDocument/2006/math">
                    <m:r>
                      <a:rPr lang="ko-KR" altLang="en-US" sz="200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𝜎</m:t>
                    </m:r>
                  </m:oMath>
                </a14:m>
                <a:r>
                  <a:rPr lang="en-US" altLang="ko-KR" sz="20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-Reggeon</a:t>
                </a:r>
                <a:endParaRPr lang="en-US" altLang="ko-KR" sz="2000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Comic Sans MS" panose="030F0702030302020204" pitchFamily="66" charset="0"/>
                  <a:ea typeface="굴림" panose="020B0600000101010101" pitchFamily="50" charset="-127"/>
                </a:endParaRPr>
              </a:p>
            </p:txBody>
          </p:sp>
        </mc:Choice>
        <mc:Fallback xmlns="">
          <p:sp>
            <p:nvSpPr>
              <p:cNvPr id="20" name="Text 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3747" y="3740495"/>
                <a:ext cx="1545777" cy="400110"/>
              </a:xfrm>
              <a:prstGeom prst="rect">
                <a:avLst/>
              </a:prstGeom>
              <a:blipFill>
                <a:blip r:embed="rId6"/>
                <a:stretch>
                  <a:fillRect t="-9231" r="-787" b="-2769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50928" y="4616419"/>
                <a:ext cx="298026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ko-KR" sz="1800" dirty="0" smtClean="0">
                    <a:latin typeface="Comic Sans MS" panose="030F0702030302020204" pitchFamily="66" charset="0"/>
                  </a:rPr>
                  <a:t>chiral partner</a:t>
                </a:r>
                <a:r>
                  <a:rPr lang="en-US" altLang="ko-KR" sz="1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ko-KR" altLang="en-US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altLang="ko-KR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𝑁𝑁</m:t>
                        </m:r>
                        <m:r>
                          <a:rPr lang="en-US" altLang="ko-KR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altLang="ko-KR" sz="1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altLang="ko-KR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ko-KR" altLang="en-US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altLang="ko-KR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𝑁𝑁</m:t>
                        </m:r>
                      </m:sub>
                    </m:sSub>
                  </m:oMath>
                </a14:m>
                <a:endParaRPr lang="ko-KR" altLang="en-US" sz="1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0928" y="4616419"/>
                <a:ext cx="2980266" cy="276999"/>
              </a:xfrm>
              <a:prstGeom prst="rect">
                <a:avLst/>
              </a:prstGeom>
              <a:blipFill>
                <a:blip r:embed="rId7"/>
                <a:stretch>
                  <a:fillRect l="-4908" t="-26087" b="-5217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438752" y="1654907"/>
                <a:ext cx="4118713" cy="40011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0" i="1" smtClean="0">
                          <a:latin typeface="Cambria Math" panose="02040503050406030204" pitchFamily="18" charset="0"/>
                          <a:cs typeface="Times New Roman" pitchFamily="18" charset="0"/>
                          <a:sym typeface="Symbol"/>
                        </a:rPr>
                        <m:t>𝑀</m:t>
                      </m:r>
                      <m:d>
                        <m:d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cs typeface="Times New Roman" pitchFamily="18" charset="0"/>
                              <a:sym typeface="Symbol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ko-KR" sz="1400" i="1" dirty="0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ko-KR" altLang="en-US" sz="1400" i="1" dirty="0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ko-KR" sz="1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±</m:t>
                              </m:r>
                            </m:sup>
                          </m:sSup>
                          <m:r>
                            <a:rPr lang="en-US" altLang="ko-KR" sz="14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US" altLang="ko-KR" sz="14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𝑝</m:t>
                          </m:r>
                        </m:e>
                      </m:d>
                      <m:r>
                        <a:rPr lang="en-US" altLang="ko-KR" sz="2000" b="0" i="1" smtClean="0">
                          <a:latin typeface="Cambria Math" panose="02040503050406030204" pitchFamily="18" charset="0"/>
                          <a:cs typeface="Times New Roman" pitchFamily="18" charset="0"/>
                          <a:sym typeface="Symbol"/>
                        </a:rPr>
                        <m:t>=</m:t>
                      </m:r>
                      <m:r>
                        <a:rPr lang="ko-KR" altLang="en-US" sz="2000" b="0" i="1" smtClean="0">
                          <a:latin typeface="Cambria Math" panose="02040503050406030204" pitchFamily="18" charset="0"/>
                          <a:cs typeface="Times New Roman" pitchFamily="18" charset="0"/>
                          <a:sym typeface="Symbol"/>
                        </a:rPr>
                        <m:t>𝜎</m:t>
                      </m:r>
                      <m:r>
                        <a:rPr lang="en-US" altLang="ko-K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  <a:sym typeface="Symbol"/>
                        </a:rPr>
                        <m:t>±</m:t>
                      </m:r>
                      <m:r>
                        <a:rPr lang="ko-KR" alt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  <a:sym typeface="Symbol"/>
                        </a:rPr>
                        <m:t>𝜌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  <a:sym typeface="Symbol"/>
                        </a:rPr>
                        <m:t>+</m:t>
                      </m:r>
                      <m:d>
                        <m:d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  <a:sym typeface="Symbol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  <a:sym typeface="Symbol"/>
                            </a:rPr>
                            <m:t>∓</m:t>
                          </m:r>
                          <m:r>
                            <a:rPr lang="ko-KR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  <a:sym typeface="Symbol"/>
                            </a:rPr>
                            <m:t>𝜔</m:t>
                          </m:r>
                        </m:e>
                      </m:d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  <a:sym typeface="Symbol"/>
                        </a:rPr>
                        <m:t>+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  <a:sym typeface="Symbol"/>
                        </a:rPr>
                        <m:t>ℙ</m:t>
                      </m:r>
                    </m:oMath>
                  </m:oMathPara>
                </a14:m>
                <a:endParaRPr lang="en-US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752" y="1654907"/>
                <a:ext cx="4118713" cy="400110"/>
              </a:xfrm>
              <a:prstGeom prst="rect">
                <a:avLst/>
              </a:prstGeom>
              <a:blipFill>
                <a:blip r:embed="rId8"/>
                <a:stretch>
                  <a:fillRect b="-13235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제목 1"/>
              <p:cNvSpPr txBox="1">
                <a:spLocks/>
              </p:cNvSpPr>
              <p:nvPr/>
            </p:nvSpPr>
            <p:spPr bwMode="auto">
              <a:xfrm>
                <a:off x="1664310" y="445288"/>
                <a:ext cx="5930575" cy="4175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20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ko-KR" altLang="en-US" sz="320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ko-KR" sz="320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p>
                    </m:sSup>
                    <m:r>
                      <a:rPr lang="en-US" altLang="ko-KR" sz="3200" b="0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ko-KR" sz="3200" b="0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ko-KR" sz="3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ko-KR" altLang="en-US" sz="3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ko-KR" sz="3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p>
                    </m:sSup>
                    <m:r>
                      <a:rPr lang="en-US" altLang="ko-KR" sz="3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ko-KR" sz="3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elastic Scattering</a:t>
                </a:r>
                <a:endParaRPr lang="ko-KR" altLang="en-US" sz="32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제목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64310" y="445288"/>
                <a:ext cx="5930575" cy="417583"/>
              </a:xfrm>
              <a:prstGeom prst="rect">
                <a:avLst/>
              </a:prstGeom>
              <a:blipFill>
                <a:blip r:embed="rId9"/>
                <a:stretch>
                  <a:fillRect t="-37681" r="-617" b="-7681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제목 2"/>
              <p:cNvSpPr txBox="1">
                <a:spLocks/>
              </p:cNvSpPr>
              <p:nvPr/>
            </p:nvSpPr>
            <p:spPr bwMode="auto">
              <a:xfrm>
                <a:off x="203747" y="1166786"/>
                <a:ext cx="4294362" cy="4809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ko-KR" sz="2000" dirty="0" smtClean="0">
                    <a:latin typeface="Comic Sans MS" panose="030F0702030302020204" pitchFamily="66" charset="0"/>
                  </a:rPr>
                  <a:t>- </a:t>
                </a:r>
                <a:r>
                  <a:rPr lang="en-US" altLang="ko-KR" sz="1800" i="1" dirty="0">
                    <a:latin typeface="Comic Sans MS" panose="030F0702030302020204" pitchFamily="66" charset="0"/>
                  </a:rPr>
                  <a:t>N</a:t>
                </a:r>
                <a:r>
                  <a:rPr lang="en-US" altLang="ko-KR" sz="1800" i="1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atural parity meson with 2</a:t>
                </a:r>
                <a14:m>
                  <m:oMath xmlns:m="http://schemas.openxmlformats.org/officeDocument/2006/math">
                    <m:r>
                      <a:rPr lang="ko-KR" altLang="en-US" sz="1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ko-KR" sz="1800" i="1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decay</a:t>
                </a:r>
                <a:r>
                  <a:rPr lang="en-US" altLang="ko-KR" sz="1800" i="1" dirty="0" smtClean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altLang="ko-KR" sz="2000" dirty="0">
                    <a:latin typeface="Comic Sans MS" panose="030F0702030302020204" pitchFamily="66" charset="0"/>
                  </a:rPr>
                  <a:t/>
                </a:r>
                <a:br>
                  <a:rPr lang="en-US" altLang="ko-KR" sz="2000" dirty="0">
                    <a:latin typeface="Comic Sans MS" panose="030F0702030302020204" pitchFamily="66" charset="0"/>
                  </a:rPr>
                </a:br>
                <a:endParaRPr lang="ko-KR" altLang="en-US" sz="2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3" name="제목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3747" y="1166786"/>
                <a:ext cx="4294362" cy="480943"/>
              </a:xfrm>
              <a:prstGeom prst="rect">
                <a:avLst/>
              </a:prstGeom>
              <a:blipFill>
                <a:blip r:embed="rId17"/>
                <a:stretch>
                  <a:fillRect l="-1418" t="-2911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749524" y="6061239"/>
            <a:ext cx="2469405" cy="6256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638833" y="6158458"/>
            <a:ext cx="3158858" cy="4312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745" y="4388334"/>
            <a:ext cx="47720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223" y="4929802"/>
            <a:ext cx="36671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369" y="6019800"/>
            <a:ext cx="64484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그림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321" y="5538545"/>
            <a:ext cx="44005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43"/>
              <p:cNvSpPr txBox="1">
                <a:spLocks noChangeArrowheads="1"/>
              </p:cNvSpPr>
              <p:nvPr/>
            </p:nvSpPr>
            <p:spPr bwMode="auto">
              <a:xfrm>
                <a:off x="78386" y="477924"/>
                <a:ext cx="4108132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en-US" altLang="ko-KR" sz="20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+mj-lt"/>
                    <a:ea typeface="굴림" panose="020B0600000101010101" pitchFamily="50" charset="-127"/>
                  </a:rPr>
                  <a:t>Vector meson </a:t>
                </a:r>
                <a14:m>
                  <m:oMath xmlns:m="http://schemas.openxmlformats.org/officeDocument/2006/math">
                    <m:r>
                      <a:rPr lang="ko-KR" altLang="en-US" sz="200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𝜔</m:t>
                    </m:r>
                    <m:r>
                      <a:rPr lang="en-US" altLang="ko-KR" sz="2000" b="0" i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(782)</m:t>
                    </m:r>
                  </m:oMath>
                </a14:m>
                <a:r>
                  <a:rPr lang="en-US" altLang="ko-KR" sz="20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000" i="1" dirty="0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pPr>
                      <m:e>
                        <m:r>
                          <a:rPr lang="en-US" altLang="ko-KR" sz="2000" b="0" i="1" dirty="0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0</m:t>
                        </m:r>
                      </m:e>
                      <m:sup>
                        <m:r>
                          <a:rPr lang="en-US" altLang="ko-KR" sz="2000" b="0" i="1" dirty="0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−</m:t>
                        </m:r>
                      </m:sup>
                    </m:sSup>
                    <m:r>
                      <a:rPr lang="en-US" altLang="ko-KR" sz="2000" b="0" i="1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(</m:t>
                    </m:r>
                    <m:sSup>
                      <m:sSupPr>
                        <m:ctrlPr>
                          <a:rPr lang="en-US" altLang="ko-KR" sz="2000" b="0" i="1" dirty="0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pPr>
                      <m:e>
                        <m:r>
                          <a:rPr lang="en-US" altLang="ko-KR" sz="2000" b="0" i="1" dirty="0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1</m:t>
                        </m:r>
                      </m:e>
                      <m:sup>
                        <m:r>
                          <a:rPr lang="en-US" altLang="ko-KR" sz="2000" b="0" i="1" dirty="0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−−</m:t>
                        </m:r>
                      </m:sup>
                    </m:sSup>
                    <m:r>
                      <a:rPr lang="en-US" altLang="ko-KR" sz="2000" b="0" i="1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)</m:t>
                    </m:r>
                  </m:oMath>
                </a14:m>
                <a:r>
                  <a:rPr lang="en-US" altLang="ko-KR" sz="20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  </a:t>
                </a:r>
                <a:endParaRPr lang="en-US" altLang="ko-KR" sz="2000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Comic Sans MS" panose="030F0702030302020204" pitchFamily="66" charset="0"/>
                  <a:ea typeface="굴림" panose="020B0600000101010101" pitchFamily="50" charset="-127"/>
                </a:endParaRPr>
              </a:p>
            </p:txBody>
          </p:sp>
        </mc:Choice>
        <mc:Fallback xmlns="">
          <p:sp>
            <p:nvSpPr>
              <p:cNvPr id="7" name="Text 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386" y="477924"/>
                <a:ext cx="4108132" cy="400110"/>
              </a:xfrm>
              <a:prstGeom prst="rect">
                <a:avLst/>
              </a:prstGeom>
              <a:blipFill rotWithShape="0">
                <a:blip r:embed="rId6"/>
                <a:stretch>
                  <a:fillRect l="-1632" t="-7576" b="-2575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43"/>
              <p:cNvSpPr txBox="1">
                <a:spLocks noChangeArrowheads="1"/>
              </p:cNvSpPr>
              <p:nvPr/>
            </p:nvSpPr>
            <p:spPr bwMode="auto">
              <a:xfrm>
                <a:off x="0" y="1525037"/>
                <a:ext cx="3837584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en-US" altLang="ko-KR" sz="20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+mj-lt"/>
                    <a:ea typeface="굴림" panose="020B0600000101010101" pitchFamily="50" charset="-127"/>
                  </a:rPr>
                  <a:t>Tensor meson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𝑓</m:t>
                        </m:r>
                      </m:e>
                      <m:sub>
                        <m:r>
                          <a:rPr lang="en-US" altLang="ko-KR" sz="20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2</m:t>
                        </m:r>
                      </m:sub>
                    </m:sSub>
                    <m:r>
                      <a:rPr lang="en-US" altLang="ko-KR" sz="2000" b="0" i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(1275</m:t>
                    </m:r>
                  </m:oMath>
                </a14:m>
                <a:r>
                  <a:rPr lang="en-US" altLang="ko-KR" sz="20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000" i="1" dirty="0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pPr>
                      <m:e>
                        <m:r>
                          <a:rPr lang="en-US" altLang="ko-KR" sz="2000" b="0" i="1" dirty="0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0</m:t>
                        </m:r>
                      </m:e>
                      <m:sup>
                        <m:r>
                          <a:rPr lang="en-US" altLang="ko-KR" sz="2000" b="0" i="1" dirty="0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+</m:t>
                        </m:r>
                      </m:sup>
                    </m:sSup>
                    <m:r>
                      <a:rPr lang="en-US" altLang="ko-KR" sz="2000" b="0" i="1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(</m:t>
                    </m:r>
                    <m:sSup>
                      <m:sSupPr>
                        <m:ctrlPr>
                          <a:rPr lang="en-US" altLang="ko-KR" sz="2000" b="0" i="1" dirty="0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pPr>
                      <m:e>
                        <m:r>
                          <a:rPr lang="en-US" altLang="ko-KR" sz="2000" b="0" i="1" dirty="0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2</m:t>
                        </m:r>
                      </m:e>
                      <m:sup>
                        <m:r>
                          <a:rPr lang="en-US" altLang="ko-KR" sz="2000" b="0" i="1" dirty="0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++</m:t>
                        </m:r>
                      </m:sup>
                    </m:sSup>
                    <m:r>
                      <a:rPr lang="en-US" altLang="ko-KR" sz="2000" b="0" i="1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)</m:t>
                    </m:r>
                  </m:oMath>
                </a14:m>
                <a:r>
                  <a:rPr lang="en-US" altLang="ko-KR" sz="20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  </a:t>
                </a:r>
                <a:endParaRPr lang="en-US" altLang="ko-KR" sz="2000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Comic Sans MS" panose="030F0702030302020204" pitchFamily="66" charset="0"/>
                  <a:ea typeface="굴림" panose="020B0600000101010101" pitchFamily="50" charset="-127"/>
                </a:endParaRPr>
              </a:p>
            </p:txBody>
          </p:sp>
        </mc:Choice>
        <mc:Fallback xmlns="">
          <p:sp>
            <p:nvSpPr>
              <p:cNvPr id="9" name="Text 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525037"/>
                <a:ext cx="3837584" cy="400110"/>
              </a:xfrm>
              <a:prstGeom prst="rect">
                <a:avLst/>
              </a:prstGeom>
              <a:blipFill rotWithShape="0">
                <a:blip r:embed="rId7"/>
                <a:stretch>
                  <a:fillRect l="-1587" t="-7576" r="-476" b="-2575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47818" y="936010"/>
                <a:ext cx="279980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200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ko-KR" altLang="en-US" sz="200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b>
                    </m:sSub>
                    <m:d>
                      <m:d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=0.9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+0.44</m:t>
                    </m:r>
                  </m:oMath>
                </a14:m>
                <a:r>
                  <a:rPr lang="ko-KR" altLang="en-US" sz="2000" dirty="0" smtClean="0"/>
                  <a:t>   </a:t>
                </a:r>
                <a:endParaRPr lang="ko-KR" alt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818" y="936010"/>
                <a:ext cx="2799806" cy="307777"/>
              </a:xfrm>
              <a:prstGeom prst="rect">
                <a:avLst/>
              </a:prstGeom>
              <a:blipFill rotWithShape="0">
                <a:blip r:embed="rId8"/>
                <a:stretch>
                  <a:fillRect l="-2397" b="-14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81685" y="2109776"/>
                <a:ext cx="2799806" cy="3323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200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=0.9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+0.53</m:t>
                    </m:r>
                  </m:oMath>
                </a14:m>
                <a:r>
                  <a:rPr lang="ko-KR" altLang="en-US" sz="2000" dirty="0" smtClean="0"/>
                  <a:t>   </a:t>
                </a:r>
                <a:endParaRPr lang="ko-KR" altLang="en-US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685" y="2109776"/>
                <a:ext cx="2799806" cy="332399"/>
              </a:xfrm>
              <a:prstGeom prst="rect">
                <a:avLst/>
              </a:prstGeom>
              <a:blipFill rotWithShape="0">
                <a:blip r:embed="rId9"/>
                <a:stretch>
                  <a:fillRect l="-2174" b="-2545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83015" y="606670"/>
            <a:ext cx="5160985" cy="22356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43"/>
              <p:cNvSpPr txBox="1">
                <a:spLocks noChangeArrowheads="1"/>
              </p:cNvSpPr>
              <p:nvPr/>
            </p:nvSpPr>
            <p:spPr bwMode="auto">
              <a:xfrm>
                <a:off x="554318" y="3686893"/>
                <a:ext cx="7636933" cy="4050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None/>
                </a:pPr>
                <a:r>
                  <a:rPr lang="en-US" altLang="ko-KR" sz="2000" i="1" dirty="0" smtClean="0">
                    <a:solidFill>
                      <a:srgbClr val="00B050"/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(</a:t>
                </a:r>
                <a14:m>
                  <m:oMath xmlns:m="http://schemas.openxmlformats.org/officeDocument/2006/math">
                    <m:r>
                      <a:rPr lang="ko-KR" altLang="en-US" sz="2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𝜔</m:t>
                    </m:r>
                    <m:r>
                      <a:rPr lang="en-US" altLang="ko-KR" sz="2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−</m:t>
                    </m:r>
                    <m:sSub>
                      <m:sSubPr>
                        <m:ctrlPr>
                          <a:rPr lang="en-US" altLang="ko-KR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bPr>
                      <m:e>
                        <m:r>
                          <a:rPr lang="en-US" altLang="ko-KR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𝑓</m:t>
                        </m:r>
                      </m:e>
                      <m:sub>
                        <m:r>
                          <a:rPr lang="en-US" altLang="ko-KR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ko-KR" sz="2000" i="1" dirty="0" smtClean="0">
                    <a:solidFill>
                      <a:srgbClr val="00B050"/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)  EXD pair </a:t>
                </a:r>
                <a14:m>
                  <m:oMath xmlns:m="http://schemas.openxmlformats.org/officeDocument/2006/math">
                    <m:r>
                      <a:rPr lang="en-US" altLang="ko-KR" sz="20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altLang="ko-KR" sz="2000" i="1" dirty="0" smtClean="0">
                    <a:solidFill>
                      <a:srgbClr val="00B050"/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 constant phase “</a:t>
                </a:r>
                <a:r>
                  <a:rPr lang="en-US" altLang="ko-KR" sz="2000" i="1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1</a:t>
                </a:r>
                <a:r>
                  <a:rPr lang="en-US" altLang="ko-KR" sz="2000" i="1" dirty="0" smtClean="0">
                    <a:solidFill>
                      <a:srgbClr val="00B050"/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” for </a:t>
                </a:r>
                <a:r>
                  <a:rPr lang="en-US" altLang="ko-KR" sz="2000" i="1" dirty="0">
                    <a:solidFill>
                      <a:srgbClr val="00B050"/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both </a:t>
                </a:r>
                <a:r>
                  <a:rPr lang="en-US" altLang="ko-KR" sz="2000" i="1" dirty="0" smtClean="0">
                    <a:solidFill>
                      <a:srgbClr val="00B050"/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reactions.</a:t>
                </a:r>
                <a:endParaRPr lang="en-US" altLang="ko-KR" sz="2000" i="1" dirty="0">
                  <a:solidFill>
                    <a:srgbClr val="00B050"/>
                  </a:solidFill>
                  <a:latin typeface="Comic Sans MS" panose="030F0702030302020204" pitchFamily="66" charset="0"/>
                  <a:ea typeface="굴림" panose="020B0600000101010101" pitchFamily="50" charset="-127"/>
                </a:endParaRPr>
              </a:p>
            </p:txBody>
          </p:sp>
        </mc:Choice>
        <mc:Fallback xmlns="">
          <p:sp>
            <p:nvSpPr>
              <p:cNvPr id="13" name="Text 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4318" y="3686893"/>
                <a:ext cx="7636933" cy="405093"/>
              </a:xfrm>
              <a:prstGeom prst="rect">
                <a:avLst/>
              </a:prstGeom>
              <a:blipFill>
                <a:blip r:embed="rId11"/>
                <a:stretch>
                  <a:fillRect l="-878" t="-9091" b="-2575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43"/>
              <p:cNvSpPr txBox="1">
                <a:spLocks noChangeArrowheads="1"/>
              </p:cNvSpPr>
              <p:nvPr/>
            </p:nvSpPr>
            <p:spPr bwMode="auto">
              <a:xfrm>
                <a:off x="232374" y="4184930"/>
                <a:ext cx="1748828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en-US" altLang="ko-KR" sz="20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  <a:ea typeface="굴림" panose="020B0600000101010101" pitchFamily="50" charset="-127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𝑓</m:t>
                        </m:r>
                      </m:e>
                      <m:sub>
                        <m:r>
                          <a:rPr lang="en-US" altLang="ko-KR" sz="20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ko-KR" sz="20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-Reggeon</a:t>
                </a:r>
                <a:endParaRPr lang="en-US" altLang="ko-KR" sz="2000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Comic Sans MS" panose="030F0702030302020204" pitchFamily="66" charset="0"/>
                  <a:ea typeface="굴림" panose="020B0600000101010101" pitchFamily="50" charset="-127"/>
                </a:endParaRPr>
              </a:p>
            </p:txBody>
          </p:sp>
        </mc:Choice>
        <mc:Fallback xmlns="">
          <p:sp>
            <p:nvSpPr>
              <p:cNvPr id="14" name="Text 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2374" y="4184930"/>
                <a:ext cx="1748828" cy="400110"/>
              </a:xfrm>
              <a:prstGeom prst="rect">
                <a:avLst/>
              </a:prstGeom>
              <a:blipFill rotWithShape="0">
                <a:blip r:embed="rId12"/>
                <a:stretch>
                  <a:fillRect t="-9231" b="-2769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43"/>
              <p:cNvSpPr txBox="1">
                <a:spLocks noChangeArrowheads="1"/>
              </p:cNvSpPr>
              <p:nvPr/>
            </p:nvSpPr>
            <p:spPr bwMode="auto">
              <a:xfrm>
                <a:off x="1446108" y="2709936"/>
                <a:ext cx="3429000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en-US" altLang="ko-KR" sz="2400" i="1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Significant role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𝑓</m:t>
                        </m:r>
                      </m:e>
                      <m:sub>
                        <m:r>
                          <a:rPr lang="en-US" altLang="ko-KR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2</m:t>
                        </m:r>
                      </m:sub>
                    </m:sSub>
                  </m:oMath>
                </a14:m>
                <a:endParaRPr lang="en-US" altLang="ko-KR" sz="2400" i="1" dirty="0">
                  <a:solidFill>
                    <a:srgbClr val="00B050"/>
                  </a:solidFill>
                  <a:latin typeface="Comic Sans MS" panose="030F0702030302020204" pitchFamily="66" charset="0"/>
                  <a:ea typeface="굴림" panose="020B0600000101010101" pitchFamily="50" charset="-127"/>
                </a:endParaRPr>
              </a:p>
            </p:txBody>
          </p:sp>
        </mc:Choice>
        <mc:Fallback xmlns="">
          <p:sp>
            <p:nvSpPr>
              <p:cNvPr id="16" name="Text 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46108" y="2709936"/>
                <a:ext cx="3429000" cy="461665"/>
              </a:xfrm>
              <a:prstGeom prst="rect">
                <a:avLst/>
              </a:prstGeom>
              <a:blipFill>
                <a:blip r:embed="rId13"/>
                <a:stretch>
                  <a:fillRect l="-2664" t="-10667" b="-30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43"/>
              <p:cNvSpPr txBox="1">
                <a:spLocks noChangeArrowheads="1"/>
              </p:cNvSpPr>
              <p:nvPr/>
            </p:nvSpPr>
            <p:spPr bwMode="auto">
              <a:xfrm>
                <a:off x="554318" y="3292725"/>
                <a:ext cx="6251938" cy="4265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en-US" altLang="ko-KR" sz="2000" i="1" dirty="0" smtClean="0">
                    <a:solidFill>
                      <a:srgbClr val="00B050"/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Determination of </a:t>
                </a:r>
                <a:r>
                  <a:rPr lang="en-US" altLang="ko-KR" sz="2000" i="1" dirty="0" err="1" smtClean="0">
                    <a:solidFill>
                      <a:srgbClr val="00B050"/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cpl.</a:t>
                </a:r>
                <a:r>
                  <a:rPr lang="en-US" altLang="ko-KR" sz="2000" i="1" dirty="0" smtClean="0">
                    <a:solidFill>
                      <a:srgbClr val="00B050"/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 const.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𝑔</m:t>
                        </m:r>
                      </m:e>
                      <m:sub>
                        <m:sSub>
                          <m:sSubPr>
                            <m:ctrlPr>
                              <a:rPr lang="en-US" altLang="ko-KR" sz="20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</m:ctrlPr>
                          </m:sSubPr>
                          <m:e>
                            <m:r>
                              <a:rPr lang="en-US" altLang="ko-KR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2</m:t>
                            </m:r>
                          </m:sub>
                        </m:sSub>
                        <m:r>
                          <a:rPr lang="en-US" altLang="ko-KR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𝑁𝑁</m:t>
                        </m:r>
                      </m:sub>
                    </m:sSub>
                  </m:oMath>
                </a14:m>
                <a:r>
                  <a:rPr lang="en-US" altLang="ko-KR" sz="2000" i="1" dirty="0" smtClean="0">
                    <a:solidFill>
                      <a:srgbClr val="00B050"/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 and phase.</a:t>
                </a:r>
                <a:endParaRPr lang="en-US" altLang="ko-KR" sz="2000" i="1" dirty="0">
                  <a:solidFill>
                    <a:srgbClr val="00B050"/>
                  </a:solidFill>
                  <a:latin typeface="Comic Sans MS" panose="030F0702030302020204" pitchFamily="66" charset="0"/>
                  <a:ea typeface="굴림" panose="020B0600000101010101" pitchFamily="50" charset="-127"/>
                </a:endParaRPr>
              </a:p>
            </p:txBody>
          </p:sp>
        </mc:Choice>
        <mc:Fallback xmlns="">
          <p:sp>
            <p:nvSpPr>
              <p:cNvPr id="17" name="Text 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4318" y="3292725"/>
                <a:ext cx="6251938" cy="426527"/>
              </a:xfrm>
              <a:prstGeom prst="rect">
                <a:avLst/>
              </a:prstGeom>
              <a:blipFill>
                <a:blip r:embed="rId14"/>
                <a:stretch>
                  <a:fillRect l="-1072" t="-7143" b="-1857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 Box 43"/>
          <p:cNvSpPr txBox="1">
            <a:spLocks noChangeArrowheads="1"/>
          </p:cNvSpPr>
          <p:nvPr/>
        </p:nvSpPr>
        <p:spPr bwMode="auto">
          <a:xfrm>
            <a:off x="5825065" y="397937"/>
            <a:ext cx="361526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ko-KR" sz="1400" i="1" dirty="0" smtClean="0">
                <a:latin typeface="Comic Sans MS" panose="030F0702030302020204" pitchFamily="66" charset="0"/>
                <a:ea typeface="굴림" panose="020B0600000101010101" pitchFamily="50" charset="-127"/>
              </a:rPr>
              <a:t>B.-</a:t>
            </a:r>
            <a:r>
              <a:rPr lang="en-US" altLang="ko-KR" sz="1400" i="1" dirty="0" err="1" smtClean="0">
                <a:latin typeface="Comic Sans MS" panose="030F0702030302020204" pitchFamily="66" charset="0"/>
                <a:ea typeface="굴림" panose="020B0600000101010101" pitchFamily="50" charset="-127"/>
              </a:rPr>
              <a:t>G.Yu</a:t>
            </a:r>
            <a:r>
              <a:rPr lang="en-US" altLang="ko-KR" sz="1400" i="1" dirty="0" smtClean="0">
                <a:latin typeface="Comic Sans MS" panose="030F0702030302020204" pitchFamily="66" charset="0"/>
                <a:ea typeface="굴림" panose="020B0600000101010101" pitchFamily="50" charset="-127"/>
              </a:rPr>
              <a:t>, et al., PLB701, 332 (2011)</a:t>
            </a:r>
            <a:endParaRPr lang="en-US" altLang="ko-KR" sz="1400" i="1" dirty="0">
              <a:latin typeface="Comic Sans MS" panose="030F0702030302020204" pitchFamily="66" charset="0"/>
              <a:ea typeface="굴림" panose="020B060000010101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554" name="Text Box 2"/>
          <p:cNvSpPr txBox="1">
            <a:spLocks noChangeArrowheads="1"/>
          </p:cNvSpPr>
          <p:nvPr/>
        </p:nvSpPr>
        <p:spPr bwMode="auto">
          <a:xfrm>
            <a:off x="449826" y="616974"/>
            <a:ext cx="76327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en-US" altLang="ko-KR" sz="3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굴림" panose="020B0600000101010101" pitchFamily="50" charset="-127"/>
              </a:rPr>
              <a:t>Coupling constants, </a:t>
            </a:r>
            <a:r>
              <a:rPr lang="en-US" altLang="ko-KR" sz="32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굴림" panose="020B0600000101010101" pitchFamily="50" charset="-127"/>
              </a:rPr>
              <a:t>etc</a:t>
            </a:r>
            <a:r>
              <a:rPr lang="en-US" altLang="ko-KR" sz="3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굴림" panose="020B0600000101010101" pitchFamily="50" charset="-127"/>
              </a:rPr>
              <a:t> …</a:t>
            </a:r>
            <a:r>
              <a:rPr lang="en-US" altLang="ko-K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굴림" panose="020B0600000101010101" pitchFamily="50" charset="-127"/>
              </a:rPr>
              <a:t> 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655" y="1397715"/>
            <a:ext cx="5857875" cy="29051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43"/>
              <p:cNvSpPr txBox="1">
                <a:spLocks noChangeArrowheads="1"/>
              </p:cNvSpPr>
              <p:nvPr/>
            </p:nvSpPr>
            <p:spPr bwMode="auto">
              <a:xfrm>
                <a:off x="1605132" y="4427668"/>
                <a:ext cx="6201135" cy="18479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𝑔</m:t>
                        </m:r>
                      </m:e>
                      <m:sub>
                        <m:r>
                          <a:rPr lang="ko-KR" altLang="en-US" sz="200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𝜑𝜋𝜋</m:t>
                        </m:r>
                      </m:sub>
                    </m:sSub>
                  </m:oMath>
                </a14:m>
                <a:r>
                  <a:rPr lang="en-US" altLang="ko-KR" sz="2000" i="1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 estimated from exp. decay width</a:t>
                </a:r>
                <a:endParaRPr lang="en-US" altLang="ko-KR" sz="2000" i="1" dirty="0" smtClean="0">
                  <a:solidFill>
                    <a:srgbClr val="00B050"/>
                  </a:solidFill>
                  <a:latin typeface="Comic Sans MS" panose="030F0702030302020204" pitchFamily="66" charset="0"/>
                  <a:ea typeface="굴림" panose="020B0600000101010101" pitchFamily="50" charset="-127"/>
                </a:endParaRPr>
              </a:p>
              <a:p>
                <a:pPr eaLnBrk="1" hangingPunct="1">
                  <a:spcBef>
                    <a:spcPct val="5000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bPr>
                      <m:e>
                        <m:r>
                          <a:rPr lang="ko-KR" altLang="en-US" sz="200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𝛽</m:t>
                        </m:r>
                      </m:e>
                      <m:sub>
                        <m:r>
                          <a:rPr lang="en-US" altLang="ko-KR" sz="20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𝑢</m:t>
                        </m:r>
                      </m:sub>
                    </m:sSub>
                    <m:r>
                      <a:rPr lang="en-US" altLang="ko-KR" sz="20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=</m:t>
                    </m:r>
                    <m:sSub>
                      <m:sSubPr>
                        <m:ctrlPr>
                          <a:rPr lang="en-US" altLang="ko-KR" sz="2000" i="1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bPr>
                      <m:e>
                        <m:r>
                          <a:rPr lang="ko-KR" altLang="en-US" sz="2000" i="1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𝛽</m:t>
                        </m:r>
                      </m:e>
                      <m:sub>
                        <m:r>
                          <a:rPr lang="en-US" altLang="ko-KR" sz="20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𝑑</m:t>
                        </m:r>
                      </m:sub>
                    </m:sSub>
                    <m:r>
                      <a:rPr lang="en-US" altLang="ko-KR" sz="20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=2.07 </m:t>
                    </m:r>
                    <m:sSup>
                      <m:sSupPr>
                        <m:ctrlPr>
                          <a:rPr lang="en-US" altLang="ko-KR" sz="20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pPr>
                      <m:e>
                        <m:r>
                          <a:rPr lang="en-US" altLang="ko-KR" sz="20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𝐺𝑒𝑉</m:t>
                        </m:r>
                      </m:e>
                      <m:sup>
                        <m:r>
                          <a:rPr lang="en-US" altLang="ko-KR" sz="20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ko-KR" sz="2000" i="1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bPr>
                      <m:e>
                        <m:r>
                          <a:rPr lang="ko-KR" altLang="en-US" sz="2000" i="1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𝛽</m:t>
                        </m:r>
                      </m:e>
                      <m:sub>
                        <m:r>
                          <a:rPr lang="en-US" altLang="ko-KR" sz="20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𝑠</m:t>
                        </m:r>
                      </m:sub>
                    </m:sSub>
                    <m:r>
                      <a:rPr lang="en-US" altLang="ko-KR" sz="2000" i="1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=</m:t>
                    </m:r>
                    <m:r>
                      <a:rPr lang="en-US" altLang="ko-KR" sz="20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1.6</m:t>
                    </m:r>
                    <m:r>
                      <a:rPr lang="en-US" altLang="ko-KR" sz="2000" i="1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 </m:t>
                    </m:r>
                    <m:sSup>
                      <m:sSupPr>
                        <m:ctrlPr>
                          <a:rPr lang="en-US" altLang="ko-KR" sz="2000" i="1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pPr>
                      <m:e>
                        <m:r>
                          <a:rPr lang="en-US" altLang="ko-KR" sz="2000" i="1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𝐺𝑒𝑉</m:t>
                        </m:r>
                      </m:e>
                      <m:sup>
                        <m:r>
                          <a:rPr lang="en-US" altLang="ko-KR" sz="2000" i="1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−1</m:t>
                        </m:r>
                      </m:sup>
                    </m:sSup>
                  </m:oMath>
                </a14:m>
                <a:endParaRPr lang="en-US" altLang="ko-KR" sz="2000" i="1" dirty="0" smtClean="0">
                  <a:solidFill>
                    <a:srgbClr val="00B050"/>
                  </a:solidFill>
                  <a:latin typeface="Comic Sans MS" panose="030F0702030302020204" pitchFamily="66" charset="0"/>
                  <a:ea typeface="굴림" panose="020B0600000101010101" pitchFamily="50" charset="-127"/>
                </a:endParaRPr>
              </a:p>
              <a:p>
                <a:pPr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𝑓</m:t>
                        </m:r>
                      </m:e>
                      <m:sub>
                        <m:r>
                          <a:rPr lang="ko-KR" altLang="en-US" sz="200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𝜋</m:t>
                        </m:r>
                        <m:r>
                          <a:rPr lang="en-US" altLang="ko-KR" sz="20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𝑞𝑞</m:t>
                        </m:r>
                      </m:sub>
                    </m:sSub>
                    <m:r>
                      <a:rPr lang="en-US" altLang="ko-KR" sz="20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=2.65</m:t>
                    </m:r>
                  </m:oMath>
                </a14:m>
                <a:r>
                  <a:rPr lang="en-US" altLang="ko-KR" sz="2000" i="1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 obtained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𝑔</m:t>
                        </m:r>
                      </m:e>
                      <m:sub>
                        <m:r>
                          <a:rPr lang="en-US" altLang="ko-KR" sz="20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𝐴</m:t>
                        </m:r>
                      </m:sub>
                    </m:sSub>
                    <m:r>
                      <a:rPr lang="en-US" altLang="ko-KR" sz="20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=1.25, </m:t>
                    </m:r>
                    <m:sSub>
                      <m:sSubPr>
                        <m:ctrlPr>
                          <a:rPr lang="en-US" altLang="ko-KR" sz="20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𝑓</m:t>
                        </m:r>
                      </m:e>
                      <m:sub>
                        <m:r>
                          <a:rPr lang="ko-KR" altLang="en-US" sz="20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𝜋</m:t>
                        </m:r>
                      </m:sub>
                    </m:sSub>
                    <m:r>
                      <a:rPr lang="en-US" altLang="ko-KR" sz="20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=93.1</m:t>
                    </m:r>
                  </m:oMath>
                </a14:m>
                <a:r>
                  <a:rPr lang="en-US" altLang="ko-KR" sz="2000" i="1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 MeV</a:t>
                </a:r>
                <a:endParaRPr lang="en-US" altLang="ko-KR" sz="2000" i="1" dirty="0" smtClean="0">
                  <a:solidFill>
                    <a:srgbClr val="00B050"/>
                  </a:solidFill>
                  <a:latin typeface="Comic Sans MS" panose="030F0702030302020204" pitchFamily="66" charset="0"/>
                  <a:ea typeface="굴림" panose="020B0600000101010101" pitchFamily="50" charset="-127"/>
                </a:endParaRPr>
              </a:p>
              <a:p>
                <a:pPr eaLnBrk="1" hangingPunct="1">
                  <a:spcBef>
                    <a:spcPct val="50000"/>
                  </a:spcBef>
                  <a:buNone/>
                </a:pPr>
                <a:r>
                  <a:rPr lang="en-US" altLang="ko-KR" sz="2000" i="1" dirty="0" smtClean="0">
                    <a:solidFill>
                      <a:srgbClr val="00B050"/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     </a:t>
                </a:r>
                <a:endParaRPr lang="en-US" altLang="ko-KR" sz="2000" i="1" dirty="0">
                  <a:solidFill>
                    <a:srgbClr val="00B050"/>
                  </a:solidFill>
                  <a:latin typeface="Comic Sans MS" panose="030F0702030302020204" pitchFamily="66" charset="0"/>
                  <a:ea typeface="굴림" panose="020B0600000101010101" pitchFamily="50" charset="-127"/>
                </a:endParaRPr>
              </a:p>
            </p:txBody>
          </p:sp>
        </mc:Choice>
        <mc:Fallback xmlns="">
          <p:sp>
            <p:nvSpPr>
              <p:cNvPr id="4" name="Text 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05132" y="4427668"/>
                <a:ext cx="6201135" cy="1847942"/>
              </a:xfrm>
              <a:prstGeom prst="rect">
                <a:avLst/>
              </a:prstGeom>
              <a:blipFill rotWithShape="0">
                <a:blip r:embed="rId3"/>
                <a:stretch>
                  <a:fillRect l="-393" t="-165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43"/>
              <p:cNvSpPr txBox="1">
                <a:spLocks noChangeArrowheads="1"/>
              </p:cNvSpPr>
              <p:nvPr/>
            </p:nvSpPr>
            <p:spPr bwMode="auto">
              <a:xfrm>
                <a:off x="2163933" y="6002468"/>
                <a:ext cx="5015800" cy="423770"/>
              </a:xfrm>
              <a:prstGeom prst="rect">
                <a:avLst/>
              </a:prstGeom>
              <a:noFill/>
              <a:ln w="9525" algn="ctr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bPr>
                      <m:e>
                        <m:r>
                          <a:rPr lang="en-US" altLang="ko-KR" sz="2000" i="1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𝑓</m:t>
                        </m:r>
                      </m:e>
                      <m:sub>
                        <m:r>
                          <a:rPr lang="ko-KR" altLang="en-US" sz="2000" i="1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𝜋</m:t>
                        </m:r>
                        <m:r>
                          <a:rPr lang="en-US" altLang="ko-KR" sz="2000" i="1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𝑞𝑞</m:t>
                        </m:r>
                      </m:sub>
                    </m:sSub>
                    <m:r>
                      <a:rPr lang="en-US" altLang="ko-KR" sz="2000" i="1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=2.</m:t>
                    </m:r>
                    <m:r>
                      <a:rPr lang="en-US" altLang="ko-KR" sz="20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514</m:t>
                    </m:r>
                  </m:oMath>
                </a14:m>
                <a:r>
                  <a:rPr lang="en-US" altLang="ko-KR" sz="2000" i="1" dirty="0" smtClean="0">
                    <a:solidFill>
                      <a:srgbClr val="00B050"/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 without form factor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  <m:t>𝐹</m:t>
                        </m:r>
                      </m:e>
                      <m:sub>
                        <m:r>
                          <a:rPr lang="en-US" altLang="ko-K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  <m:t>ℙ</m:t>
                        </m:r>
                        <m:r>
                          <a:rPr lang="en-US" altLang="ko-K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  <m:t>𝑞𝑞</m:t>
                        </m:r>
                      </m:sub>
                    </m:sSub>
                    <m:d>
                      <m:dPr>
                        <m:ctrlPr>
                          <a:rPr lang="en-US" altLang="ko-KR" sz="2000" i="1">
                            <a:latin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ko-KR" sz="2000" i="1" dirty="0" smtClean="0">
                    <a:solidFill>
                      <a:srgbClr val="00B050"/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 </a:t>
                </a:r>
                <a:endParaRPr lang="en-US" altLang="ko-KR" sz="2000" i="1" dirty="0">
                  <a:solidFill>
                    <a:srgbClr val="00B050"/>
                  </a:solidFill>
                  <a:latin typeface="Comic Sans MS" panose="030F0702030302020204" pitchFamily="66" charset="0"/>
                  <a:ea typeface="굴림" panose="020B0600000101010101" pitchFamily="50" charset="-127"/>
                </a:endParaRPr>
              </a:p>
            </p:txBody>
          </p:sp>
        </mc:Choice>
        <mc:Fallback xmlns="">
          <p:sp>
            <p:nvSpPr>
              <p:cNvPr id="5" name="Text 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63933" y="6002468"/>
                <a:ext cx="5015800" cy="423770"/>
              </a:xfrm>
              <a:prstGeom prst="rect">
                <a:avLst/>
              </a:prstGeom>
              <a:blipFill rotWithShape="0">
                <a:blip r:embed="rId4"/>
                <a:stretch>
                  <a:fillRect l="-485" t="-7042" b="-18310"/>
                </a:stretch>
              </a:blipFill>
              <a:ln w="9525" algn="ctr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2798" y="3036200"/>
            <a:ext cx="393952" cy="24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08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03554" name="Text Box 2"/>
              <p:cNvSpPr txBox="1">
                <a:spLocks noChangeArrowheads="1"/>
              </p:cNvSpPr>
              <p:nvPr/>
            </p:nvSpPr>
            <p:spPr bwMode="auto">
              <a:xfrm>
                <a:off x="685800" y="381000"/>
                <a:ext cx="7632700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342900" indent="-3429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None/>
                  <a:defRPr/>
                </a:pPr>
                <a14:m>
                  <m:oMath xmlns:m="http://schemas.openxmlformats.org/officeDocument/2006/math">
                    <m:r>
                      <a:rPr lang="ko-KR" altLang="en-US" sz="3200" i="1" smtClean="0"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𝜋</m:t>
                    </m:r>
                    <m:r>
                      <a:rPr lang="en-US" altLang="ko-KR" sz="3200" b="0" i="1" smtClean="0"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𝑝</m:t>
                    </m:r>
                  </m:oMath>
                </a14:m>
                <a:r>
                  <a:rPr lang="en-US" altLang="ko-KR" sz="3200" dirty="0" smtClean="0">
                    <a:solidFill>
                      <a:schemeClr val="bg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anose="030F0702030302020204" pitchFamily="66" charset="0"/>
                    <a:ea typeface="굴림" panose="020B0600000101010101" pitchFamily="50" charset="-127"/>
                  </a:rPr>
                  <a:t> elastic cross sections </a:t>
                </a:r>
                <a:endParaRPr lang="en-US" altLang="ko-KR" sz="32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anose="030F0702030302020204" pitchFamily="66" charset="0"/>
                  <a:ea typeface="굴림" panose="020B0600000101010101" pitchFamily="50" charset="-127"/>
                </a:endParaRPr>
              </a:p>
            </p:txBody>
          </p:sp>
        </mc:Choice>
        <mc:Fallback xmlns="">
          <p:sp>
            <p:nvSpPr>
              <p:cNvPr id="1303554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381000"/>
                <a:ext cx="7632700" cy="584775"/>
              </a:xfrm>
              <a:prstGeom prst="rect">
                <a:avLst/>
              </a:prstGeom>
              <a:blipFill>
                <a:blip r:embed="rId2"/>
                <a:stretch>
                  <a:fillRect t="-15789" b="-4105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43"/>
              <p:cNvSpPr txBox="1">
                <a:spLocks noChangeArrowheads="1"/>
              </p:cNvSpPr>
              <p:nvPr/>
            </p:nvSpPr>
            <p:spPr bwMode="auto">
              <a:xfrm>
                <a:off x="0" y="1850620"/>
                <a:ext cx="3897745" cy="42473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indent="0" eaLnBrk="1" hangingPunct="1">
                  <a:spcBef>
                    <a:spcPct val="50000"/>
                  </a:spcBef>
                  <a:buNone/>
                </a:pPr>
                <a:r>
                  <a:rPr lang="en-US" altLang="ko-KR" sz="2000" i="1" dirty="0" err="1" smtClean="0">
                    <a:solidFill>
                      <a:srgbClr val="00B050"/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Isocalar</a:t>
                </a:r>
                <a:r>
                  <a:rPr lang="en-US" altLang="ko-KR" sz="2000" i="1" dirty="0" smtClean="0">
                    <a:solidFill>
                      <a:srgbClr val="00B050"/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 Pomeron only at P=100, 200 GeV/c in both reactions. 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Char char="-"/>
                </a:pPr>
                <a:endParaRPr lang="en-US" altLang="ko-KR" sz="2000" i="1" dirty="0" smtClean="0">
                  <a:solidFill>
                    <a:srgbClr val="00B050"/>
                  </a:solidFill>
                  <a:latin typeface="Comic Sans MS" panose="030F0702030302020204" pitchFamily="66" charset="0"/>
                  <a:ea typeface="굴림" panose="020B0600000101010101" pitchFamily="50" charset="-127"/>
                </a:endParaRPr>
              </a:p>
              <a:p>
                <a:pPr marL="0" indent="0" eaLnBrk="1" hangingPunct="1">
                  <a:spcBef>
                    <a:spcPct val="50000"/>
                  </a:spcBef>
                  <a:buNone/>
                </a:pPr>
                <a:endParaRPr lang="en-US" altLang="ko-KR" sz="2000" i="1" dirty="0" smtClean="0">
                  <a:solidFill>
                    <a:srgbClr val="00B050"/>
                  </a:solidFill>
                  <a:latin typeface="Comic Sans MS" panose="030F0702030302020204" pitchFamily="66" charset="0"/>
                  <a:ea typeface="굴림" panose="020B0600000101010101" pitchFamily="50" charset="-127"/>
                </a:endParaRPr>
              </a:p>
              <a:p>
                <a:pPr marL="0" indent="0" eaLnBrk="1" hangingPunct="1">
                  <a:spcBef>
                    <a:spcPct val="50000"/>
                  </a:spcBef>
                  <a:buNone/>
                </a:pPr>
                <a:r>
                  <a:rPr lang="en-US" altLang="ko-KR" sz="2000" i="1" dirty="0" smtClean="0">
                    <a:solidFill>
                      <a:srgbClr val="00B050"/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Slope 0.12 is flatter than </a:t>
                </a:r>
                <a:r>
                  <a:rPr lang="en-US" altLang="ko-KR" sz="2000" i="1" dirty="0" smtClean="0">
                    <a:solidFill>
                      <a:srgbClr val="D32DBF"/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0.25</a:t>
                </a:r>
                <a:r>
                  <a:rPr lang="en-US" altLang="ko-KR" sz="2000" i="1" dirty="0" smtClean="0">
                    <a:solidFill>
                      <a:srgbClr val="00B050"/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 from </a:t>
                </a:r>
                <a:r>
                  <a:rPr lang="en-US" altLang="ko-KR" sz="2000" i="1" dirty="0" smtClean="0">
                    <a:solidFill>
                      <a:srgbClr val="D32DBF"/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vector meson photoproductions, </a:t>
                </a:r>
                <a:r>
                  <a:rPr lang="el-GR" altLang="ko-KR" sz="2000" i="1" dirty="0" smtClean="0">
                    <a:solidFill>
                      <a:srgbClr val="D32DBF"/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π</a:t>
                </a:r>
                <a:r>
                  <a:rPr lang="en-US" altLang="ko-KR" sz="2000" i="1" dirty="0" smtClean="0">
                    <a:solidFill>
                      <a:srgbClr val="D32DBF"/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N total </a:t>
                </a:r>
                <a:r>
                  <a:rPr lang="en-US" altLang="ko-KR" sz="2000" i="1" dirty="0" err="1" smtClean="0">
                    <a:solidFill>
                      <a:srgbClr val="D32DBF"/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crs</a:t>
                </a:r>
                <a:r>
                  <a:rPr lang="en-US" altLang="ko-KR" sz="2000" i="1" dirty="0" smtClean="0">
                    <a:solidFill>
                      <a:srgbClr val="D32DBF"/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. sec. </a:t>
                </a:r>
              </a:p>
              <a:p>
                <a:pPr marL="0" indent="0" eaLnBrk="1" hangingPunct="1">
                  <a:spcBef>
                    <a:spcPct val="50000"/>
                  </a:spcBef>
                  <a:buNone/>
                </a:pPr>
                <a:endParaRPr lang="en-US" altLang="ko-KR" sz="2000" i="1" dirty="0" smtClean="0">
                  <a:solidFill>
                    <a:srgbClr val="00B050"/>
                  </a:solidFill>
                  <a:latin typeface="Comic Sans MS" panose="030F0702030302020204" pitchFamily="66" charset="0"/>
                  <a:ea typeface="굴림" panose="020B0600000101010101" pitchFamily="50" charset="-127"/>
                </a:endParaRPr>
              </a:p>
              <a:p>
                <a:pPr marL="0" indent="0" eaLnBrk="1" hangingPunct="1">
                  <a:spcBef>
                    <a:spcPct val="50000"/>
                  </a:spcBef>
                  <a:buNone/>
                </a:pPr>
                <a:r>
                  <a:rPr lang="en-US" altLang="ko-KR" sz="2000" i="1" dirty="0" smtClean="0">
                    <a:solidFill>
                      <a:srgbClr val="00B050"/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Data at lower momenta insensitive to cutoff mass </a:t>
                </a:r>
                <a14:m>
                  <m:oMath xmlns:m="http://schemas.openxmlformats.org/officeDocument/2006/math">
                    <m:r>
                      <a:rPr lang="ko-KR" altLang="en-US" sz="200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𝜇</m:t>
                    </m:r>
                  </m:oMath>
                </a14:m>
                <a:r>
                  <a:rPr lang="en-US" altLang="ko-KR" sz="2000" i="1" dirty="0" smtClean="0">
                    <a:solidFill>
                      <a:srgbClr val="00B050"/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. </a:t>
                </a:r>
                <a:endParaRPr lang="en-US" altLang="ko-KR" sz="2000" i="1" dirty="0">
                  <a:solidFill>
                    <a:srgbClr val="00B050"/>
                  </a:solidFill>
                  <a:latin typeface="Comic Sans MS" panose="030F0702030302020204" pitchFamily="66" charset="0"/>
                  <a:ea typeface="굴림" panose="020B0600000101010101" pitchFamily="50" charset="-127"/>
                </a:endParaRPr>
              </a:p>
            </p:txBody>
          </p:sp>
        </mc:Choice>
        <mc:Fallback xmlns="">
          <p:sp>
            <p:nvSpPr>
              <p:cNvPr id="5" name="Text 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850620"/>
                <a:ext cx="3897745" cy="4247317"/>
              </a:xfrm>
              <a:prstGeom prst="rect">
                <a:avLst/>
              </a:prstGeom>
              <a:blipFill>
                <a:blip r:embed="rId3"/>
                <a:stretch>
                  <a:fillRect l="-1565" t="-862" r="-4382" b="-172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Box 43"/>
          <p:cNvSpPr txBox="1">
            <a:spLocks noChangeArrowheads="1"/>
          </p:cNvSpPr>
          <p:nvPr/>
        </p:nvSpPr>
        <p:spPr bwMode="auto">
          <a:xfrm>
            <a:off x="544368" y="1146612"/>
            <a:ext cx="79155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ko-KR" sz="2000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  <a:ea typeface="굴림" panose="020B0600000101010101" pitchFamily="50" charset="-127"/>
              </a:rPr>
              <a:t> Determine Pomeron trajectory from data at p=100, 200 GeV/c </a:t>
            </a:r>
            <a:endParaRPr lang="en-US" altLang="ko-KR" sz="2000" dirty="0">
              <a:solidFill>
                <a:schemeClr val="bg2">
                  <a:lumMod val="60000"/>
                  <a:lumOff val="40000"/>
                </a:schemeClr>
              </a:solidFill>
              <a:latin typeface="Comic Sans MS" panose="030F0702030302020204" pitchFamily="66" charset="0"/>
              <a:ea typeface="굴림" panose="020B0600000101010101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43"/>
              <p:cNvSpPr txBox="1">
                <a:spLocks noChangeArrowheads="1"/>
              </p:cNvSpPr>
              <p:nvPr/>
            </p:nvSpPr>
            <p:spPr bwMode="auto">
              <a:xfrm>
                <a:off x="399552" y="2701856"/>
                <a:ext cx="2635669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en-US" altLang="ko-KR" sz="20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+mj-lt"/>
                    <a:ea typeface="굴림" panose="020B0600000101010101" pitchFamily="50" charset="-127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bPr>
                      <m:e>
                        <m:r>
                          <a:rPr lang="ko-KR" altLang="en-US" sz="200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𝛼</m:t>
                        </m:r>
                      </m:e>
                      <m:sub>
                        <m:r>
                          <a:rPr lang="en-US" altLang="ko-KR" sz="200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ℙ</m:t>
                        </m:r>
                      </m:sub>
                    </m:sSub>
                    <m:d>
                      <m:dPr>
                        <m:ctrlPr>
                          <a:rPr lang="en-US" altLang="ko-KR" sz="20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dPr>
                      <m:e>
                        <m:r>
                          <a:rPr lang="en-US" altLang="ko-KR" sz="20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𝑡</m:t>
                        </m:r>
                      </m:e>
                    </m:d>
                    <m:r>
                      <a:rPr lang="en-US" altLang="ko-KR" sz="20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=0.12</m:t>
                    </m:r>
                    <m:r>
                      <a:rPr lang="en-US" altLang="ko-KR" sz="20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𝑡</m:t>
                    </m:r>
                    <m:r>
                      <a:rPr lang="en-US" altLang="ko-KR" sz="20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+1.06</m:t>
                    </m:r>
                  </m:oMath>
                </a14:m>
                <a:endParaRPr lang="en-US" altLang="ko-KR" sz="2000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Comic Sans MS" panose="030F0702030302020204" pitchFamily="66" charset="0"/>
                  <a:ea typeface="굴림" panose="020B0600000101010101" pitchFamily="50" charset="-127"/>
                </a:endParaRPr>
              </a:p>
            </p:txBody>
          </p:sp>
        </mc:Choice>
        <mc:Fallback xmlns="">
          <p:sp>
            <p:nvSpPr>
              <p:cNvPr id="7" name="Text 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9552" y="2701856"/>
                <a:ext cx="2635669" cy="400110"/>
              </a:xfrm>
              <a:prstGeom prst="rect">
                <a:avLst/>
              </a:prstGeom>
              <a:blipFill>
                <a:blip r:embed="rId5"/>
                <a:stretch>
                  <a:fillRect b="-303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43"/>
              <p:cNvSpPr txBox="1">
                <a:spLocks noChangeArrowheads="1"/>
              </p:cNvSpPr>
              <p:nvPr/>
            </p:nvSpPr>
            <p:spPr bwMode="auto">
              <a:xfrm>
                <a:off x="544368" y="4636876"/>
                <a:ext cx="3165684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en-US" altLang="ko-KR" sz="20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+mj-lt"/>
                    <a:ea typeface="굴림" panose="020B0600000101010101" pitchFamily="50" charset="-127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smtClean="0">
                            <a:solidFill>
                              <a:srgbClr val="D32DBF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bPr>
                      <m:e>
                        <m:r>
                          <a:rPr lang="ko-KR" altLang="en-US" sz="2000" i="1" smtClean="0">
                            <a:solidFill>
                              <a:srgbClr val="D32DBF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𝛼</m:t>
                        </m:r>
                      </m:e>
                      <m:sub>
                        <m:r>
                          <a:rPr lang="en-US" altLang="ko-KR" sz="2000" i="1" smtClean="0">
                            <a:solidFill>
                              <a:srgbClr val="D32D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ℙ</m:t>
                        </m:r>
                      </m:sub>
                    </m:sSub>
                    <m:d>
                      <m:dPr>
                        <m:ctrlPr>
                          <a:rPr lang="en-US" altLang="ko-KR" sz="2000" b="0" i="1" smtClean="0">
                            <a:solidFill>
                              <a:srgbClr val="D32DBF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dPr>
                      <m:e>
                        <m:r>
                          <a:rPr lang="en-US" altLang="ko-KR" sz="2000" b="0" i="1" smtClean="0">
                            <a:solidFill>
                              <a:srgbClr val="D32DBF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𝑡</m:t>
                        </m:r>
                      </m:e>
                    </m:d>
                    <m:r>
                      <a:rPr lang="en-US" altLang="ko-KR" sz="2000" b="0" i="1" smtClean="0">
                        <a:solidFill>
                          <a:srgbClr val="D32DBF"/>
                        </a:solidFill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=0.25</m:t>
                    </m:r>
                    <m:r>
                      <a:rPr lang="en-US" altLang="ko-KR" sz="2000" b="0" i="1" smtClean="0">
                        <a:solidFill>
                          <a:srgbClr val="D32DBF"/>
                        </a:solidFill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𝑡</m:t>
                    </m:r>
                    <m:r>
                      <a:rPr lang="en-US" altLang="ko-KR" sz="2000" b="0" i="1" smtClean="0">
                        <a:solidFill>
                          <a:srgbClr val="D32DBF"/>
                        </a:solidFill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+1.08</m:t>
                    </m:r>
                  </m:oMath>
                </a14:m>
                <a:endParaRPr lang="en-US" altLang="ko-KR" sz="2000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Comic Sans MS" panose="030F0702030302020204" pitchFamily="66" charset="0"/>
                  <a:ea typeface="굴림" panose="020B0600000101010101" pitchFamily="50" charset="-127"/>
                </a:endParaRPr>
              </a:p>
            </p:txBody>
          </p:sp>
        </mc:Choice>
        <mc:Fallback xmlns="">
          <p:sp>
            <p:nvSpPr>
              <p:cNvPr id="8" name="Text 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4368" y="4636876"/>
                <a:ext cx="3165684" cy="400110"/>
              </a:xfrm>
              <a:prstGeom prst="rect">
                <a:avLst/>
              </a:prstGeom>
              <a:blipFill>
                <a:blip r:embed="rId6"/>
                <a:stretch>
                  <a:fillRect b="-30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010" y="1985819"/>
            <a:ext cx="5248990" cy="481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7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03554" name="Text Box 2"/>
              <p:cNvSpPr txBox="1">
                <a:spLocks noChangeArrowheads="1"/>
              </p:cNvSpPr>
              <p:nvPr/>
            </p:nvSpPr>
            <p:spPr bwMode="auto">
              <a:xfrm>
                <a:off x="685800" y="381000"/>
                <a:ext cx="7632700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342900" indent="-3429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None/>
                  <a:defRPr/>
                </a:pPr>
                <a14:m>
                  <m:oMath xmlns:m="http://schemas.openxmlformats.org/officeDocument/2006/math">
                    <m:r>
                      <a:rPr lang="ko-KR" altLang="en-US" sz="3200" i="1" smtClean="0"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𝜋</m:t>
                    </m:r>
                    <m:r>
                      <a:rPr lang="en-US" altLang="ko-KR" sz="3200" b="0" i="1" smtClean="0"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𝑝</m:t>
                    </m:r>
                  </m:oMath>
                </a14:m>
                <a:r>
                  <a:rPr lang="en-US" altLang="ko-KR" sz="3200" dirty="0" smtClean="0">
                    <a:solidFill>
                      <a:schemeClr val="bg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anose="030F0702030302020204" pitchFamily="66" charset="0"/>
                    <a:ea typeface="굴림" panose="020B0600000101010101" pitchFamily="50" charset="-127"/>
                  </a:rPr>
                  <a:t> elastic cross sections </a:t>
                </a:r>
                <a:endParaRPr lang="en-US" altLang="ko-KR" sz="32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anose="030F0702030302020204" pitchFamily="66" charset="0"/>
                  <a:ea typeface="굴림" panose="020B0600000101010101" pitchFamily="50" charset="-127"/>
                </a:endParaRPr>
              </a:p>
            </p:txBody>
          </p:sp>
        </mc:Choice>
        <mc:Fallback xmlns="">
          <p:sp>
            <p:nvSpPr>
              <p:cNvPr id="1303554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381000"/>
                <a:ext cx="7632700" cy="584775"/>
              </a:xfrm>
              <a:prstGeom prst="rect">
                <a:avLst/>
              </a:prstGeom>
              <a:blipFill>
                <a:blip r:embed="rId2"/>
                <a:stretch>
                  <a:fillRect t="-15789" b="-4105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02471"/>
            <a:ext cx="3998259" cy="35907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43"/>
              <p:cNvSpPr txBox="1">
                <a:spLocks noChangeArrowheads="1"/>
              </p:cNvSpPr>
              <p:nvPr/>
            </p:nvSpPr>
            <p:spPr bwMode="auto">
              <a:xfrm>
                <a:off x="420201" y="1079474"/>
                <a:ext cx="3608439" cy="20928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en-US" altLang="ko-KR" sz="2000" i="1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- Polarization sensitive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𝑓</m:t>
                        </m:r>
                      </m:e>
                      <m:sub>
                        <m:r>
                          <a:rPr lang="en-US" altLang="ko-KR" sz="20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ko-KR" sz="2000" i="1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 and Pomeron.</a:t>
                </a:r>
              </a:p>
              <a:p>
                <a:pPr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en-US" altLang="ko-KR" sz="2000" i="1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- Mirror symmetry well-reproduced between positive and negative </a:t>
                </a:r>
                <a:r>
                  <a:rPr lang="en-US" altLang="ko-KR" sz="2000" i="1" dirty="0" err="1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pions</a:t>
                </a:r>
                <a:r>
                  <a:rPr lang="en-US" altLang="ko-KR" sz="2000" i="1" dirty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 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0201" y="1079474"/>
                <a:ext cx="3608439" cy="2092881"/>
              </a:xfrm>
              <a:prstGeom prst="rect">
                <a:avLst/>
              </a:prstGeom>
              <a:blipFill>
                <a:blip r:embed="rId4"/>
                <a:stretch>
                  <a:fillRect l="-1858" t="-1458" b="-437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43"/>
              <p:cNvSpPr txBox="1">
                <a:spLocks noChangeArrowheads="1"/>
              </p:cNvSpPr>
              <p:nvPr/>
            </p:nvSpPr>
            <p:spPr bwMode="auto">
              <a:xfrm>
                <a:off x="4502150" y="1048195"/>
                <a:ext cx="4445000" cy="16312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indent="0" eaLnBrk="1" hangingPunct="1">
                  <a:spcBef>
                    <a:spcPct val="50000"/>
                  </a:spcBef>
                  <a:buNone/>
                </a:pPr>
                <a:r>
                  <a:rPr lang="en-US" altLang="ko-KR" sz="2000" i="1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- Dominance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𝑓</m:t>
                        </m:r>
                      </m:e>
                      <m:sub>
                        <m:r>
                          <a:rPr lang="en-US" altLang="ko-KR" sz="20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ko-KR" sz="2000" i="1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 and Pomeron, and possibly </a:t>
                </a:r>
                <a14:m>
                  <m:oMath xmlns:m="http://schemas.openxmlformats.org/officeDocument/2006/math">
                    <m:r>
                      <a:rPr lang="ko-KR" altLang="en-US" sz="200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𝜎</m:t>
                    </m:r>
                  </m:oMath>
                </a14:m>
                <a:r>
                  <a:rPr lang="en-US" altLang="ko-KR" sz="2000" i="1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 near threshold. </a:t>
                </a:r>
              </a:p>
              <a:p>
                <a:pPr marL="0" indent="0" eaLnBrk="1" hangingPunct="1">
                  <a:spcBef>
                    <a:spcPct val="50000"/>
                  </a:spcBef>
                  <a:buNone/>
                </a:pPr>
                <a:r>
                  <a:rPr lang="en-US" altLang="ko-KR" sz="2000" i="1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- Role of derivative </a:t>
                </a:r>
                <a:r>
                  <a:rPr lang="en-US" altLang="ko-KR" sz="2000" i="1" dirty="0" err="1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cpling</a:t>
                </a:r>
                <a:r>
                  <a:rPr lang="en-US" altLang="ko-KR" sz="2000" i="1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. for </a:t>
                </a:r>
                <a14:m>
                  <m:oMath xmlns:m="http://schemas.openxmlformats.org/officeDocument/2006/math">
                    <m:r>
                      <a:rPr lang="ko-KR" altLang="en-US" sz="200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𝜎</m:t>
                    </m:r>
                    <m:r>
                      <m:rPr>
                        <m:sty m:val="p"/>
                      </m:rPr>
                      <a:rPr lang="el-GR" altLang="ko-KR" sz="200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ππ</m:t>
                    </m:r>
                  </m:oMath>
                </a14:m>
                <a:r>
                  <a:rPr lang="en-US" altLang="ko-KR" sz="2000" i="1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  </a:t>
                </a:r>
              </a:p>
              <a:p>
                <a:pPr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en-US" altLang="ko-KR" sz="2000" i="1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- </a:t>
                </a:r>
                <a14:m>
                  <m:oMath xmlns:m="http://schemas.openxmlformats.org/officeDocument/2006/math">
                    <m:r>
                      <a:rPr lang="ko-KR" altLang="en-US" sz="200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𝜌</m:t>
                    </m:r>
                    <m:r>
                      <a:rPr lang="en-US" altLang="ko-KR" sz="20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,  </m:t>
                    </m:r>
                    <m:r>
                      <a:rPr lang="ko-KR" altLang="en-US" sz="20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𝜔</m:t>
                    </m:r>
                  </m:oMath>
                </a14:m>
                <a:r>
                  <a:rPr lang="en-US" altLang="ko-KR" sz="2000" i="1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 minor roles</a:t>
                </a:r>
                <a:r>
                  <a:rPr lang="en-US" altLang="ko-KR" sz="2000" i="1" dirty="0" smtClean="0">
                    <a:solidFill>
                      <a:srgbClr val="00B050"/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.</a:t>
                </a:r>
                <a:endParaRPr lang="en-US" altLang="ko-KR" sz="2000" i="1" dirty="0">
                  <a:solidFill>
                    <a:srgbClr val="00B050"/>
                  </a:solidFill>
                  <a:latin typeface="Comic Sans MS" panose="030F0702030302020204" pitchFamily="66" charset="0"/>
                  <a:ea typeface="굴림" panose="020B0600000101010101" pitchFamily="50" charset="-127"/>
                </a:endParaRPr>
              </a:p>
            </p:txBody>
          </p:sp>
        </mc:Choice>
        <mc:Fallback xmlns="">
          <p:sp>
            <p:nvSpPr>
              <p:cNvPr id="6" name="Text 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02150" y="1048195"/>
                <a:ext cx="4445000" cy="1631216"/>
              </a:xfrm>
              <a:prstGeom prst="rect">
                <a:avLst/>
              </a:prstGeom>
              <a:blipFill>
                <a:blip r:embed="rId5"/>
                <a:stretch>
                  <a:fillRect l="-1509" t="-2239" r="-1235" b="-55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297" y="3202471"/>
            <a:ext cx="5009703" cy="3655529"/>
          </a:xfrm>
          <a:prstGeom prst="rect">
            <a:avLst/>
          </a:prstGeom>
        </p:spPr>
      </p:pic>
      <p:sp>
        <p:nvSpPr>
          <p:cNvPr id="13" name="오른쪽 화살표 8"/>
          <p:cNvSpPr/>
          <p:nvPr/>
        </p:nvSpPr>
        <p:spPr bwMode="auto">
          <a:xfrm rot="7495346">
            <a:off x="4967398" y="3556116"/>
            <a:ext cx="3343500" cy="131519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4" name="오른쪽 화살표 8"/>
          <p:cNvSpPr/>
          <p:nvPr/>
        </p:nvSpPr>
        <p:spPr bwMode="auto">
          <a:xfrm rot="5730225">
            <a:off x="4867096" y="3941065"/>
            <a:ext cx="2842558" cy="115890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18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03554" name="Text Box 2"/>
              <p:cNvSpPr txBox="1">
                <a:spLocks noChangeArrowheads="1"/>
              </p:cNvSpPr>
              <p:nvPr/>
            </p:nvSpPr>
            <p:spPr bwMode="auto">
              <a:xfrm>
                <a:off x="685800" y="381000"/>
                <a:ext cx="7632700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342900" indent="-3429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None/>
                  <a:defRPr/>
                </a:pPr>
                <a:r>
                  <a:rPr lang="en-US" altLang="ko-KR" sz="3200" dirty="0">
                    <a:solidFill>
                      <a:schemeClr val="bg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anose="030F0702030302020204" pitchFamily="66" charset="0"/>
                    <a:ea typeface="굴림" panose="020B0600000101010101" pitchFamily="50" charset="-127"/>
                  </a:rPr>
                  <a:t>Resonances i</a:t>
                </a:r>
                <a:r>
                  <a:rPr lang="en-US" altLang="ko-KR" sz="3200" dirty="0" smtClean="0">
                    <a:solidFill>
                      <a:schemeClr val="bg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anose="030F0702030302020204" pitchFamily="66" charset="0"/>
                    <a:ea typeface="굴림" panose="020B0600000101010101" pitchFamily="50" charset="-127"/>
                  </a:rPr>
                  <a:t>n </a:t>
                </a:r>
                <a14:m>
                  <m:oMath xmlns:m="http://schemas.openxmlformats.org/officeDocument/2006/math">
                    <m:r>
                      <a:rPr lang="ko-KR" altLang="en-US" sz="3200" i="1" smtClean="0"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𝜋</m:t>
                    </m:r>
                    <m:r>
                      <a:rPr lang="en-US" altLang="ko-KR" sz="3200" b="0" i="1" smtClean="0"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𝑝</m:t>
                    </m:r>
                    <m:r>
                      <a:rPr lang="en-US" altLang="ko-KR" sz="3200" b="0" i="0" smtClean="0"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 </m:t>
                    </m:r>
                  </m:oMath>
                </a14:m>
                <a:r>
                  <a:rPr lang="en-US" altLang="ko-KR" sz="3200" dirty="0" smtClean="0">
                    <a:solidFill>
                      <a:schemeClr val="bg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anose="030F0702030302020204" pitchFamily="66" charset="0"/>
                    <a:ea typeface="굴림" panose="020B0600000101010101" pitchFamily="50" charset="-127"/>
                  </a:rPr>
                  <a:t>elastic cross sections </a:t>
                </a:r>
                <a:endParaRPr lang="en-US" altLang="ko-KR" sz="32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anose="030F0702030302020204" pitchFamily="66" charset="0"/>
                  <a:ea typeface="굴림" panose="020B0600000101010101" pitchFamily="50" charset="-127"/>
                </a:endParaRPr>
              </a:p>
            </p:txBody>
          </p:sp>
        </mc:Choice>
        <mc:Fallback xmlns="">
          <p:sp>
            <p:nvSpPr>
              <p:cNvPr id="1303554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381000"/>
                <a:ext cx="7632700" cy="584775"/>
              </a:xfrm>
              <a:prstGeom prst="rect">
                <a:avLst/>
              </a:prstGeom>
              <a:blipFill>
                <a:blip r:embed="rId2"/>
                <a:stretch>
                  <a:fillRect l="-1677" t="-15789" r="-3435" b="-4105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Box 43"/>
          <p:cNvSpPr txBox="1">
            <a:spLocks noChangeArrowheads="1"/>
          </p:cNvSpPr>
          <p:nvPr/>
        </p:nvSpPr>
        <p:spPr bwMode="auto">
          <a:xfrm>
            <a:off x="685800" y="1228586"/>
            <a:ext cx="7562273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ko-KR" sz="2000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  <a:ea typeface="굴림" panose="020B0600000101010101" pitchFamily="50" charset="-127"/>
              </a:rPr>
              <a:t>Resonance peaks are included in s-</a:t>
            </a:r>
            <a:r>
              <a:rPr lang="en-US" altLang="ko-KR" sz="2000" i="1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  <a:ea typeface="굴림" panose="020B0600000101010101" pitchFamily="50" charset="-127"/>
              </a:rPr>
              <a:t>ch.</a:t>
            </a:r>
            <a:r>
              <a:rPr lang="en-US" altLang="ko-KR" sz="2000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  <a:ea typeface="굴림" panose="020B0600000101010101" pitchFamily="50" charset="-127"/>
              </a:rPr>
              <a:t> based on mesonic background contributions.  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ko-KR" sz="2000" i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  <a:ea typeface="굴림" panose="020B0600000101010101" pitchFamily="50" charset="-127"/>
              </a:rPr>
              <a:t>Resonance peaks are reproduced by the </a:t>
            </a:r>
            <a:r>
              <a:rPr lang="en-US" altLang="ko-KR" sz="2000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  <a:ea typeface="굴림" panose="020B0600000101010101" pitchFamily="50" charset="-127"/>
              </a:rPr>
              <a:t>parameterization </a:t>
            </a:r>
            <a:r>
              <a:rPr lang="en-US" altLang="ko-KR" sz="2000" i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  <a:ea typeface="굴림" panose="020B0600000101010101" pitchFamily="50" charset="-127"/>
              </a:rPr>
              <a:t>of B.-W. type.  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ko-KR" sz="2000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  <a:ea typeface="굴림" panose="020B0600000101010101" pitchFamily="50" charset="-127"/>
              </a:rPr>
              <a:t>Underestimate of t-</a:t>
            </a:r>
            <a:r>
              <a:rPr lang="en-US" altLang="ko-KR" sz="2000" i="1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  <a:ea typeface="굴림" panose="020B0600000101010101" pitchFamily="50" charset="-127"/>
              </a:rPr>
              <a:t>ch.</a:t>
            </a:r>
            <a:r>
              <a:rPr lang="en-US" altLang="ko-KR" sz="2000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  <a:ea typeface="굴림" panose="020B0600000101010101" pitchFamily="50" charset="-127"/>
              </a:rPr>
              <a:t> </a:t>
            </a:r>
            <a:r>
              <a:rPr lang="en-US" altLang="ko-KR" sz="2000" i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  <a:ea typeface="굴림" panose="020B0600000101010101" pitchFamily="50" charset="-127"/>
              </a:rPr>
              <a:t>e</a:t>
            </a:r>
            <a:r>
              <a:rPr lang="en-US" altLang="ko-KR" sz="2000" i="1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  <a:ea typeface="굴림" panose="020B0600000101010101" pitchFamily="50" charset="-127"/>
              </a:rPr>
              <a:t>xch</a:t>
            </a:r>
            <a:r>
              <a:rPr lang="en-US" altLang="ko-KR" sz="2000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  <a:ea typeface="굴림" panose="020B0600000101010101" pitchFamily="50" charset="-127"/>
              </a:rPr>
              <a:t> -&gt; No double-counting. </a:t>
            </a:r>
            <a:endParaRPr lang="en-US" altLang="ko-KR" sz="2000" i="1" dirty="0">
              <a:solidFill>
                <a:schemeClr val="bg2">
                  <a:lumMod val="60000"/>
                  <a:lumOff val="40000"/>
                </a:schemeClr>
              </a:solidFill>
              <a:latin typeface="Comic Sans MS" panose="030F0702030302020204" pitchFamily="66" charset="0"/>
              <a:ea typeface="굴림" panose="020B0600000101010101" pitchFamily="50" charset="-127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22" y="3672243"/>
            <a:ext cx="4350327" cy="31944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149" y="3672243"/>
            <a:ext cx="4396509" cy="317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88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3333" y="347134"/>
            <a:ext cx="8026400" cy="567267"/>
          </a:xfrm>
        </p:spPr>
        <p:txBody>
          <a:bodyPr/>
          <a:lstStyle/>
          <a:p>
            <a:r>
              <a:rPr lang="en-US" altLang="ko-KR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굴림" panose="020B0600000101010101" pitchFamily="50" charset="-127"/>
              </a:rPr>
              <a:t>                       Outline</a:t>
            </a:r>
            <a:endParaRPr lang="ko-KR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194733" y="982133"/>
                <a:ext cx="8847667" cy="576579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ko-KR" sz="2800" dirty="0" smtClean="0">
                    <a:latin typeface="Comic Sans MS" panose="030F0702030302020204" pitchFamily="66" charset="0"/>
                  </a:rPr>
                  <a:t>I.</a:t>
                </a:r>
                <a:r>
                  <a:rPr lang="en-US" altLang="ko-KR" dirty="0" smtClean="0">
                    <a:latin typeface="Comic Sans MS" panose="030F0702030302020204" pitchFamily="66" charset="0"/>
                  </a:rPr>
                  <a:t> </a:t>
                </a:r>
                <a:r>
                  <a:rPr lang="en-US" altLang="ko-KR" sz="2800" dirty="0" smtClean="0">
                    <a:solidFill>
                      <a:schemeClr val="accent5">
                        <a:lumMod val="50000"/>
                      </a:schemeClr>
                    </a:solidFill>
                    <a:latin typeface="Comic Sans MS" panose="030F0702030302020204" pitchFamily="66" charset="0"/>
                  </a:rPr>
                  <a:t>Motivation and objectives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altLang="ko-KR" sz="2000" dirty="0" smtClean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Overview: </a:t>
                </a:r>
                <a14:m>
                  <m:oMath xmlns:m="http://schemas.openxmlformats.org/officeDocument/2006/math">
                    <m:r>
                      <a:rPr lang="ko-KR" altLang="en-US" sz="200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ko-KR" sz="2000" dirty="0" smtClean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𝐾𝑁</m:t>
                    </m:r>
                  </m:oMath>
                </a14:m>
                <a:r>
                  <a:rPr lang="en-US" altLang="ko-KR" sz="2000" dirty="0" smtClean="0">
                    <a:latin typeface="Comic Sans MS" panose="030F0702030302020204" pitchFamily="66" charset="0"/>
                  </a:rPr>
                  <a:t> reactions most fundamental to understand strong interaction from QCD origin.</a:t>
                </a:r>
                <a:r>
                  <a:rPr lang="en-US" altLang="ko-KR" sz="2400" dirty="0" smtClean="0"/>
                  <a:t> 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altLang="ko-KR" sz="20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C</a:t>
                </a:r>
                <a:r>
                  <a:rPr lang="en-US" altLang="ko-KR" sz="20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onstruct a single framework</a:t>
                </a:r>
                <a:r>
                  <a:rPr lang="en-US" altLang="ko-KR" sz="2000" dirty="0" smtClean="0">
                    <a:latin typeface="Comic Sans MS" panose="030F0702030302020204" pitchFamily="66" charset="0"/>
                  </a:rPr>
                  <a:t> to describe </a:t>
                </a:r>
                <a14:m>
                  <m:oMath xmlns:m="http://schemas.openxmlformats.org/officeDocument/2006/math">
                    <m:r>
                      <a:rPr lang="ko-KR" altLang="en-US" sz="20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ko-KR" sz="200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ko-KR" sz="20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ko-KR" sz="2000" i="1">
                        <a:latin typeface="Cambria Math" panose="02040503050406030204" pitchFamily="18" charset="0"/>
                      </a:rPr>
                      <m:t>𝐾𝑁</m:t>
                    </m:r>
                  </m:oMath>
                </a14:m>
                <a:r>
                  <a:rPr lang="en-US" altLang="ko-KR" sz="2000" dirty="0">
                    <a:latin typeface="Comic Sans MS" panose="030F0702030302020204" pitchFamily="66" charset="0"/>
                  </a:rPr>
                  <a:t> </a:t>
                </a:r>
                <a:r>
                  <a:rPr lang="en-US" altLang="ko-KR" sz="2000" dirty="0" smtClean="0">
                    <a:latin typeface="Comic Sans MS" panose="030F0702030302020204" pitchFamily="66" charset="0"/>
                  </a:rPr>
                  <a:t>reactions from threshold up to </a:t>
                </a:r>
                <a:r>
                  <a:rPr lang="en-US" altLang="ko-KR" sz="2000" dirty="0" err="1" smtClean="0">
                    <a:latin typeface="Comic Sans MS" panose="030F0702030302020204" pitchFamily="66" charset="0"/>
                  </a:rPr>
                  <a:t>Regge</a:t>
                </a:r>
                <a:r>
                  <a:rPr lang="en-US" altLang="ko-KR" sz="2000" dirty="0" smtClean="0">
                    <a:latin typeface="Comic Sans MS" panose="030F0702030302020204" pitchFamily="66" charset="0"/>
                  </a:rPr>
                  <a:t> realm.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altLang="ko-KR" sz="20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Renew </a:t>
                </a:r>
                <a:r>
                  <a:rPr lang="en-US" altLang="ko-KR" sz="20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Pomeron exch.</a:t>
                </a:r>
                <a:r>
                  <a:rPr lang="en-US" altLang="ko-KR" sz="2000" dirty="0">
                    <a:latin typeface="Comic Sans MS" panose="030F0702030302020204" pitchFamily="66" charset="0"/>
                  </a:rPr>
                  <a:t> in quark- Pomeron coupling picture.</a:t>
                </a:r>
                <a:endParaRPr lang="en-US" altLang="ko-KR" sz="2000" dirty="0" smtClean="0">
                  <a:latin typeface="Comic Sans MS" panose="030F0702030302020204" pitchFamily="66" charset="0"/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altLang="ko-KR" sz="20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Reformulate</a:t>
                </a:r>
                <a14:m>
                  <m:oMath xmlns:m="http://schemas.openxmlformats.org/officeDocument/2006/math">
                    <m:r>
                      <a:rPr lang="en-US" altLang="ko-KR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𝐾𝑁</m:t>
                    </m:r>
                    <m:r>
                      <a:rPr lang="en-US" altLang="ko-K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sz="20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scattering amplitude </a:t>
                </a:r>
                <a:r>
                  <a:rPr lang="en-US" altLang="ko-KR" sz="2000" dirty="0" smtClean="0">
                    <a:latin typeface="Comic Sans MS" panose="030F0702030302020204" pitchFamily="66" charset="0"/>
                  </a:rPr>
                  <a:t>beyond resonances up to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ko-KR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  <m:r>
                      <a:rPr lang="en-US" altLang="ko-K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20</m:t>
                    </m:r>
                  </m:oMath>
                </a14:m>
                <a:r>
                  <a:rPr lang="ko-KR" altLang="en-US" sz="2000" dirty="0" smtClean="0">
                    <a:latin typeface="Comic Sans MS" panose="030F0702030302020204" pitchFamily="66" charset="0"/>
                  </a:rPr>
                  <a:t> </a:t>
                </a:r>
                <a:r>
                  <a:rPr lang="en-US" altLang="ko-KR" sz="2000" dirty="0" smtClean="0">
                    <a:latin typeface="Comic Sans MS" panose="030F0702030302020204" pitchFamily="66" charset="0"/>
                  </a:rPr>
                  <a:t>GeV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altLang="ko-K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300</m:t>
                    </m:r>
                  </m:oMath>
                </a14:m>
                <a:r>
                  <a:rPr lang="en-US" altLang="ko-KR" sz="2000" dirty="0" smtClean="0">
                    <a:latin typeface="Comic Sans MS" panose="030F0702030302020204" pitchFamily="66" charset="0"/>
                  </a:rPr>
                  <a:t> GeV/c) based on Effective </a:t>
                </a:r>
                <a:r>
                  <a:rPr lang="en-US" altLang="ko-KR" sz="2000" dirty="0" err="1" smtClean="0">
                    <a:latin typeface="Comic Sans MS" panose="030F0702030302020204" pitchFamily="66" charset="0"/>
                  </a:rPr>
                  <a:t>Lagrangians</a:t>
                </a:r>
                <a:r>
                  <a:rPr lang="en-US" altLang="ko-KR" sz="2000" dirty="0" smtClean="0">
                    <a:latin typeface="Comic Sans MS" panose="030F0702030302020204" pitchFamily="66" charset="0"/>
                  </a:rPr>
                  <a:t> for hadron interactions. </a:t>
                </a:r>
                <a:endParaRPr lang="en-US" altLang="ko-KR" sz="20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altLang="ko-KR" sz="2800" dirty="0" smtClean="0">
                    <a:latin typeface="Comic Sans MS" panose="030F0702030302020204" pitchFamily="66" charset="0"/>
                  </a:rPr>
                  <a:t>II.</a:t>
                </a:r>
                <a:r>
                  <a:rPr lang="en-US" altLang="ko-KR" dirty="0" smtClean="0">
                    <a:latin typeface="Comic Sans MS" panose="030F0702030302020204" pitchFamily="66" charset="0"/>
                  </a:rPr>
                  <a:t> </a:t>
                </a:r>
                <a:r>
                  <a:rPr lang="en-US" altLang="ko-KR" sz="2800" dirty="0">
                    <a:solidFill>
                      <a:schemeClr val="accent5">
                        <a:lumMod val="50000"/>
                      </a:schemeClr>
                    </a:solidFill>
                    <a:latin typeface="Comic Sans MS" panose="030F0702030302020204" pitchFamily="66" charset="0"/>
                  </a:rPr>
                  <a:t>R</a:t>
                </a:r>
                <a:r>
                  <a:rPr lang="en-US" altLang="ko-KR" sz="2800" dirty="0" smtClean="0">
                    <a:solidFill>
                      <a:schemeClr val="accent5">
                        <a:lumMod val="50000"/>
                      </a:schemeClr>
                    </a:solidFill>
                    <a:latin typeface="Comic Sans MS" panose="030F0702030302020204" pitchFamily="66" charset="0"/>
                  </a:rPr>
                  <a:t>eggeized model 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altLang="ko-KR" sz="2000" dirty="0" err="1" smtClean="0">
                    <a:latin typeface="Comic Sans MS" panose="030F0702030302020204" pitchFamily="66" charset="0"/>
                  </a:rPr>
                  <a:t>Reggeon</a:t>
                </a:r>
                <a:r>
                  <a:rPr lang="en-US" altLang="ko-KR" sz="2000" dirty="0" smtClean="0">
                    <a:latin typeface="Comic Sans MS" panose="030F0702030302020204" pitchFamily="66" charset="0"/>
                  </a:rPr>
                  <a:t>, Elastic Regge cuts, &amp; Pomeron exch. </a:t>
                </a:r>
                <a14:m>
                  <m:oMath xmlns:m="http://schemas.openxmlformats.org/officeDocument/2006/math">
                    <m:r>
                      <a:rPr lang="ko-KR" altLang="en-US" sz="20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ko-KR" sz="200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ko-KR" sz="20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ko-KR" sz="2000" i="1">
                        <a:latin typeface="Cambria Math" panose="02040503050406030204" pitchFamily="18" charset="0"/>
                      </a:rPr>
                      <m:t>𝐾𝑁</m:t>
                    </m:r>
                  </m:oMath>
                </a14:m>
                <a:r>
                  <a:rPr lang="en-US" altLang="ko-KR" sz="2000" dirty="0">
                    <a:latin typeface="Comic Sans MS" panose="030F0702030302020204" pitchFamily="66" charset="0"/>
                  </a:rPr>
                  <a:t> </a:t>
                </a:r>
                <a:r>
                  <a:rPr lang="en-US" altLang="ko-KR" sz="2000" dirty="0" smtClean="0">
                    <a:latin typeface="Comic Sans MS" panose="030F0702030302020204" pitchFamily="66" charset="0"/>
                  </a:rPr>
                  <a:t>reactions.</a:t>
                </a:r>
                <a:endParaRPr lang="en-US" altLang="ko-KR" sz="20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altLang="ko-KR" sz="2800" dirty="0" smtClean="0">
                    <a:latin typeface="Comic Sans MS" panose="030F0702030302020204" pitchFamily="66" charset="0"/>
                  </a:rPr>
                  <a:t>III.</a:t>
                </a:r>
                <a:r>
                  <a:rPr lang="en-US" altLang="ko-KR" dirty="0" smtClean="0">
                    <a:latin typeface="Comic Sans MS" panose="030F0702030302020204" pitchFamily="66" charset="0"/>
                  </a:rPr>
                  <a:t> </a:t>
                </a:r>
                <a:r>
                  <a:rPr lang="en-US" altLang="ko-KR" sz="2800" dirty="0" smtClean="0">
                    <a:solidFill>
                      <a:schemeClr val="accent5">
                        <a:lumMod val="50000"/>
                      </a:schemeClr>
                    </a:solidFill>
                    <a:latin typeface="Comic Sans MS" panose="030F0702030302020204" pitchFamily="66" charset="0"/>
                  </a:rPr>
                  <a:t>Results &amp; summary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altLang="ko-KR" sz="2000" dirty="0">
                    <a:latin typeface="Comic Sans MS" panose="030F0702030302020204" pitchFamily="66" charset="0"/>
                  </a:rPr>
                  <a:t>Numerical results in cross sections &amp; polarization </a:t>
                </a:r>
                <a:r>
                  <a:rPr lang="en-US" altLang="ko-KR" sz="2000" dirty="0" smtClean="0">
                    <a:latin typeface="Comic Sans MS" panose="030F0702030302020204" pitchFamily="66" charset="0"/>
                  </a:rPr>
                  <a:t>observables.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altLang="ko-KR" sz="2000" dirty="0" err="1" smtClean="0">
                    <a:latin typeface="Comic Sans MS" panose="030F0702030302020204" pitchFamily="66" charset="0"/>
                  </a:rPr>
                  <a:t>Breit</a:t>
                </a:r>
                <a:r>
                  <a:rPr lang="en-US" altLang="ko-KR" sz="2000" dirty="0" smtClean="0">
                    <a:latin typeface="Comic Sans MS" panose="030F0702030302020204" pitchFamily="66" charset="0"/>
                  </a:rPr>
                  <a:t>-Wigner resonances &amp; phase shift of partial wave near threshold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endParaRPr lang="en-US" altLang="ko-KR" sz="20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ko-KR" altLang="en-US" sz="2800" dirty="0">
                  <a:solidFill>
                    <a:schemeClr val="accent5">
                      <a:lumMod val="50000"/>
                    </a:schemeClr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4733" y="982133"/>
                <a:ext cx="8847667" cy="5765799"/>
              </a:xfrm>
              <a:blipFill>
                <a:blip r:embed="rId2"/>
                <a:stretch>
                  <a:fillRect l="-1447" t="-211" r="-48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022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287463" y="766763"/>
            <a:ext cx="1841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ko-KR" altLang="ko-KR">
              <a:latin typeface="Times New Roman" panose="02020603050405020304" pitchFamily="18" charset="0"/>
              <a:ea typeface="굴림" panose="020B0600000101010101" pitchFamily="50" charset="-127"/>
            </a:endParaRPr>
          </a:p>
        </p:txBody>
      </p:sp>
      <p:sp>
        <p:nvSpPr>
          <p:cNvPr id="16398" name="제목 7"/>
          <p:cNvSpPr txBox="1">
            <a:spLocks/>
          </p:cNvSpPr>
          <p:nvPr/>
        </p:nvSpPr>
        <p:spPr bwMode="auto">
          <a:xfrm>
            <a:off x="232834" y="1143002"/>
            <a:ext cx="1545166" cy="364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800" dirty="0" smtClean="0">
                <a:solidFill>
                  <a:srgbClr val="1818FF"/>
                </a:solidFill>
                <a:ea typeface="굴림" panose="020B0600000101010101" pitchFamily="50" charset="-127"/>
              </a:rPr>
              <a:t>Elastic amp.</a:t>
            </a:r>
            <a:endParaRPr lang="ko-KR" altLang="en-US" sz="1800" dirty="0">
              <a:solidFill>
                <a:srgbClr val="1818FF"/>
              </a:solidFill>
              <a:ea typeface="굴림" panose="020B0600000101010101" pitchFamily="50" charset="-127"/>
            </a:endParaRPr>
          </a:p>
        </p:txBody>
      </p:sp>
      <p:pic>
        <p:nvPicPr>
          <p:cNvPr id="16402" name="그림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38" y="6159500"/>
            <a:ext cx="4857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43"/>
          <p:cNvSpPr txBox="1">
            <a:spLocks noChangeArrowheads="1"/>
          </p:cNvSpPr>
          <p:nvPr/>
        </p:nvSpPr>
        <p:spPr bwMode="auto">
          <a:xfrm>
            <a:off x="237642" y="2517450"/>
            <a:ext cx="34467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ko-KR" sz="18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  <a:ea typeface="굴림" panose="020B0600000101010101" pitchFamily="50" charset="-127"/>
              </a:rPr>
              <a:t>Isospin relations between amp.</a:t>
            </a:r>
            <a:r>
              <a:rPr lang="en-US" altLang="ko-KR" sz="20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  <a:ea typeface="굴림" panose="020B0600000101010101" pitchFamily="50" charset="-127"/>
              </a:rPr>
              <a:t> </a:t>
            </a:r>
            <a:endParaRPr lang="en-US" altLang="ko-KR" sz="2000" dirty="0">
              <a:solidFill>
                <a:schemeClr val="bg2">
                  <a:lumMod val="60000"/>
                  <a:lumOff val="40000"/>
                </a:schemeClr>
              </a:solidFill>
              <a:latin typeface="Comic Sans MS" panose="030F0702030302020204" pitchFamily="66" charset="0"/>
              <a:ea typeface="굴림" panose="020B0600000101010101" pitchFamily="50" charset="-127"/>
            </a:endParaRPr>
          </a:p>
        </p:txBody>
      </p:sp>
      <p:sp>
        <p:nvSpPr>
          <p:cNvPr id="22" name="제목 1"/>
          <p:cNvSpPr txBox="1">
            <a:spLocks/>
          </p:cNvSpPr>
          <p:nvPr/>
        </p:nvSpPr>
        <p:spPr bwMode="auto">
          <a:xfrm>
            <a:off x="1288857" y="434187"/>
            <a:ext cx="6600151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ko-KR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굴림" panose="020B0600000101010101" pitchFamily="50" charset="-127"/>
              </a:rPr>
              <a:t>  </a:t>
            </a:r>
            <a:r>
              <a:rPr lang="en-US" altLang="ko-KR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굴림" panose="020B0600000101010101" pitchFamily="50" charset="-127"/>
              </a:rPr>
              <a:t>KN </a:t>
            </a:r>
            <a:r>
              <a:rPr lang="en-US" altLang="ko-KR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굴림" panose="020B0600000101010101" pitchFamily="50" charset="-127"/>
              </a:rPr>
              <a:t>CEX &amp; Elastic reactions</a:t>
            </a:r>
            <a:endParaRPr lang="ko-KR" altLang="en-US" sz="3600" dirty="0" smtClean="0">
              <a:ea typeface="굴림" panose="020B0600000101010101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32934" y="1608667"/>
                <a:ext cx="4419600" cy="3116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ko-KR" alt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000" b="0" i="1" dirty="0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ko-KR" sz="20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sup>
                          </m:sSup>
                          <m:r>
                            <a:rPr lang="en-US" altLang="ko-KR" sz="20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∓</m:t>
                      </m:r>
                      <m:r>
                        <a:rPr lang="ko-KR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934" y="1608667"/>
                <a:ext cx="4419600" cy="311688"/>
              </a:xfrm>
              <a:prstGeom prst="rect">
                <a:avLst/>
              </a:prstGeom>
              <a:blipFill rotWithShape="0">
                <a:blip r:embed="rId4"/>
                <a:stretch>
                  <a:fillRect t="-3922" b="-3529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041401" y="2023534"/>
                <a:ext cx="4419600" cy="3116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ko-KR" alt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000" b="0" i="1" dirty="0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ko-KR" sz="20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sup>
                          </m:sSup>
                          <m:r>
                            <a:rPr lang="en-US" altLang="ko-KR" sz="20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∓</m:t>
                      </m:r>
                      <m:r>
                        <a:rPr lang="ko-KR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401" y="2023534"/>
                <a:ext cx="4419600" cy="311688"/>
              </a:xfrm>
              <a:prstGeom prst="rect">
                <a:avLst/>
              </a:prstGeom>
              <a:blipFill rotWithShape="0">
                <a:blip r:embed="rId5"/>
                <a:stretch>
                  <a:fillRect t="-3922" b="-3529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041400" y="2997200"/>
                <a:ext cx="6739466" cy="46063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bar>
                            <m:barPr>
                              <m:pos m:val="top"/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sSup>
                                <m:sSupPr>
                                  <m:ctrlPr>
                                    <a:rPr lang="en-US" altLang="ko-K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ba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2000" i="1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altLang="ko-K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altLang="ko-KR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ko-K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altLang="ko-KR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ko-KR" sz="2000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altLang="ko-KR" sz="2000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ko-K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altLang="ko-KR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ko-K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ko-K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altLang="ko-KR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altLang="ko-KR" sz="20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ko-K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400" y="2997200"/>
                <a:ext cx="6739466" cy="46063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041400" y="3513667"/>
                <a:ext cx="673946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2000" i="1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altLang="ko-K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altLang="ko-KR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ko-K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altLang="ko-KR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ko-KR" sz="2000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altLang="ko-KR" sz="2000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ko-K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ko-K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ko-K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ko-KR" sz="20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ko-K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400" y="3513667"/>
                <a:ext cx="6739466" cy="307777"/>
              </a:xfrm>
              <a:prstGeom prst="rect">
                <a:avLst/>
              </a:prstGeom>
              <a:blipFill rotWithShape="0">
                <a:blip r:embed="rId7"/>
                <a:stretch>
                  <a:fillRect b="-3529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04332" y="4377266"/>
                <a:ext cx="6739466" cy="46063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bar>
                            <m:barPr>
                              <m:pos m:val="top"/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sSup>
                                <m:sSupPr>
                                  <m:ctrlPr>
                                    <a:rPr lang="en-US" altLang="ko-K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ba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2000" i="1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altLang="ko-K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ko-K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altLang="ko-KR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>
                        <a:rPr lang="en-US" altLang="ko-KR" sz="20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ko-KR" alt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ko-KR" sz="20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ko-KR" sz="20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ko-KR" sz="20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ko-K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332" y="4377266"/>
                <a:ext cx="6739466" cy="46063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 Box 43"/>
          <p:cNvSpPr txBox="1">
            <a:spLocks noChangeArrowheads="1"/>
          </p:cNvSpPr>
          <p:nvPr/>
        </p:nvSpPr>
        <p:spPr bwMode="auto">
          <a:xfrm>
            <a:off x="296909" y="4007584"/>
            <a:ext cx="34467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ko-KR" sz="18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  <a:ea typeface="굴림" panose="020B0600000101010101" pitchFamily="50" charset="-127"/>
              </a:rPr>
              <a:t>CEX amp.</a:t>
            </a:r>
            <a:r>
              <a:rPr lang="en-US" altLang="ko-KR" sz="20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  <a:ea typeface="굴림" panose="020B0600000101010101" pitchFamily="50" charset="-127"/>
              </a:rPr>
              <a:t> </a:t>
            </a:r>
            <a:endParaRPr lang="en-US" altLang="ko-KR" sz="2000" dirty="0">
              <a:solidFill>
                <a:schemeClr val="bg2">
                  <a:lumMod val="60000"/>
                  <a:lumOff val="40000"/>
                </a:schemeClr>
              </a:solidFill>
              <a:latin typeface="Comic Sans MS" panose="030F0702030302020204" pitchFamily="66" charset="0"/>
              <a:ea typeface="굴림" panose="020B0600000101010101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43"/>
              <p:cNvSpPr txBox="1">
                <a:spLocks noChangeArrowheads="1"/>
              </p:cNvSpPr>
              <p:nvPr/>
            </p:nvSpPr>
            <p:spPr bwMode="auto">
              <a:xfrm>
                <a:off x="101600" y="5081362"/>
                <a:ext cx="8974666" cy="16312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indent="0" eaLnBrk="1" hangingPunct="1">
                  <a:spcBef>
                    <a:spcPct val="50000"/>
                  </a:spcBef>
                  <a:buNone/>
                </a:pPr>
                <a:r>
                  <a:rPr lang="en-US" altLang="ko-KR" sz="2000" i="1" dirty="0" smtClean="0">
                    <a:solidFill>
                      <a:srgbClr val="00B050"/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- Only isovector scalar meson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𝑎</m:t>
                        </m:r>
                      </m:e>
                      <m:sub>
                        <m:r>
                          <a:rPr lang="en-US" altLang="ko-KR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ko-KR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dPr>
                      <m:e>
                        <m:r>
                          <a:rPr lang="en-US" altLang="ko-KR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980</m:t>
                        </m:r>
                      </m:e>
                    </m:d>
                  </m:oMath>
                </a14:m>
                <a:r>
                  <a:rPr lang="en-US" altLang="ko-KR" sz="2000" i="1" dirty="0" smtClean="0">
                    <a:solidFill>
                      <a:srgbClr val="00B050"/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 and tensor meson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𝑎</m:t>
                        </m:r>
                      </m:e>
                      <m:sub>
                        <m:r>
                          <a:rPr lang="en-US" altLang="ko-KR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2</m:t>
                        </m:r>
                      </m:sub>
                    </m:sSub>
                    <m:r>
                      <a:rPr lang="en-US" altLang="ko-KR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(1320)</m:t>
                    </m:r>
                  </m:oMath>
                </a14:m>
                <a:r>
                  <a:rPr lang="en-US" altLang="ko-KR" sz="2000" i="1" dirty="0" smtClean="0">
                    <a:solidFill>
                      <a:srgbClr val="00B050"/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 exch.</a:t>
                </a:r>
                <a:endParaRPr lang="en-US" altLang="ko-KR" sz="2000" i="1" dirty="0">
                  <a:solidFill>
                    <a:srgbClr val="00B050"/>
                  </a:solidFill>
                  <a:latin typeface="Comic Sans MS" panose="030F0702030302020204" pitchFamily="66" charset="0"/>
                  <a:ea typeface="굴림" panose="020B0600000101010101" pitchFamily="50" charset="-127"/>
                </a:endParaRPr>
              </a:p>
              <a:p>
                <a:pPr marL="0" indent="0" eaLnBrk="1" hangingPunct="1">
                  <a:spcBef>
                    <a:spcPct val="50000"/>
                  </a:spcBef>
                  <a:buNone/>
                </a:pPr>
                <a:r>
                  <a:rPr lang="en-US" altLang="ko-KR" sz="2000" i="1" dirty="0" smtClean="0">
                    <a:solidFill>
                      <a:srgbClr val="00B050"/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- Good for testing tensor meson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𝑎</m:t>
                        </m:r>
                      </m:e>
                      <m:sub>
                        <m:r>
                          <a:rPr lang="en-US" altLang="ko-KR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2</m:t>
                        </m:r>
                      </m:sub>
                    </m:sSub>
                    <m:r>
                      <a:rPr lang="en-US" altLang="ko-KR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(1320)</m:t>
                    </m:r>
                  </m:oMath>
                </a14:m>
                <a:r>
                  <a:rPr lang="en-US" altLang="ko-KR" sz="2000" i="1" dirty="0">
                    <a:solidFill>
                      <a:srgbClr val="00B050"/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 </a:t>
                </a:r>
                <a:r>
                  <a:rPr lang="en-US" altLang="ko-KR" sz="2000" i="1" dirty="0" smtClean="0">
                    <a:solidFill>
                      <a:srgbClr val="00B050"/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at high energies.</a:t>
                </a:r>
                <a:endParaRPr lang="en-US" altLang="ko-KR" sz="2000" i="1" dirty="0">
                  <a:solidFill>
                    <a:srgbClr val="00B050"/>
                  </a:solidFill>
                  <a:latin typeface="Comic Sans MS" panose="030F0702030302020204" pitchFamily="66" charset="0"/>
                  <a:ea typeface="굴림" panose="020B0600000101010101" pitchFamily="50" charset="-127"/>
                </a:endParaRPr>
              </a:p>
              <a:p>
                <a:pPr marL="0" indent="0" eaLnBrk="1" hangingPunct="1">
                  <a:spcBef>
                    <a:spcPct val="50000"/>
                  </a:spcBef>
                  <a:buNone/>
                </a:pPr>
                <a:r>
                  <a:rPr lang="en-US" altLang="ko-KR" sz="2000" i="1" dirty="0" smtClean="0">
                    <a:solidFill>
                      <a:srgbClr val="00B050"/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- Polarization Data ; canon. </a:t>
                </a:r>
                <a:r>
                  <a:rPr lang="en-US" altLang="ko-KR" sz="2000" i="1" dirty="0">
                    <a:solidFill>
                      <a:srgbClr val="00B050"/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p</a:t>
                </a:r>
                <a:r>
                  <a:rPr lang="en-US" altLang="ko-KR" sz="2000" i="1" dirty="0" smtClean="0">
                    <a:solidFill>
                      <a:srgbClr val="00B050"/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hase and complex phase </a:t>
                </a:r>
                <a:r>
                  <a:rPr lang="en-US" altLang="ko-KR" sz="2000" i="1" dirty="0">
                    <a:solidFill>
                      <a:srgbClr val="00B050"/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for scalar &amp; </a:t>
                </a:r>
                <a:r>
                  <a:rPr lang="en-US" altLang="ko-KR" sz="2000" i="1" dirty="0" smtClean="0">
                    <a:solidFill>
                      <a:srgbClr val="00B050"/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tensor mesons. </a:t>
                </a:r>
                <a:endParaRPr lang="en-US" altLang="ko-KR" sz="2000" i="1" dirty="0">
                  <a:solidFill>
                    <a:srgbClr val="00B050"/>
                  </a:solidFill>
                  <a:latin typeface="Comic Sans MS" panose="030F0702030302020204" pitchFamily="66" charset="0"/>
                  <a:ea typeface="굴림" panose="020B0600000101010101" pitchFamily="50" charset="-127"/>
                </a:endParaRPr>
              </a:p>
            </p:txBody>
          </p:sp>
        </mc:Choice>
        <mc:Fallback xmlns="">
          <p:sp>
            <p:nvSpPr>
              <p:cNvPr id="28" name="Text 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600" y="5081362"/>
                <a:ext cx="8974666" cy="1631216"/>
              </a:xfrm>
              <a:prstGeom prst="rect">
                <a:avLst/>
              </a:prstGeom>
              <a:blipFill>
                <a:blip r:embed="rId9"/>
                <a:stretch>
                  <a:fillRect l="-747" t="-2247" b="-599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4174065" y="1085803"/>
            <a:ext cx="4809067" cy="249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 sz="1800" dirty="0" smtClean="0">
                <a:ea typeface="굴림" panose="020B0600000101010101" pitchFamily="50" charset="-127"/>
              </a:rPr>
              <a:t>B.-G. Yu &amp; K.-</a:t>
            </a:r>
            <a:r>
              <a:rPr lang="en-US" altLang="ko-KR" sz="1800" dirty="0" err="1" smtClean="0">
                <a:ea typeface="굴림" panose="020B0600000101010101" pitchFamily="50" charset="-127"/>
              </a:rPr>
              <a:t>J.Kong</a:t>
            </a:r>
            <a:r>
              <a:rPr lang="en-US" altLang="ko-KR" sz="1800" dirty="0" smtClean="0">
                <a:ea typeface="굴림" panose="020B0600000101010101" pitchFamily="50" charset="-127"/>
              </a:rPr>
              <a:t>, arXiv:1905.07106</a:t>
            </a:r>
            <a:endParaRPr lang="en-US" altLang="ko-KR" sz="1800" baseline="-25000" dirty="0" smtClean="0"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6346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제목 1"/>
              <p:cNvSpPr txBox="1">
                <a:spLocks/>
              </p:cNvSpPr>
              <p:nvPr/>
            </p:nvSpPr>
            <p:spPr bwMode="auto">
              <a:xfrm>
                <a:off x="1865728" y="362480"/>
                <a:ext cx="5910362" cy="6572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200" i="1" smtClean="0"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pPr>
                      <m:e>
                        <m:r>
                          <a:rPr lang="en-US" altLang="ko-KR" sz="3200" b="0" i="1" smtClean="0"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𝐾</m:t>
                        </m:r>
                      </m:e>
                      <m:sup>
                        <m:r>
                          <a:rPr lang="en-US" altLang="ko-KR" sz="3200" b="0" i="1" smtClean="0"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−</m:t>
                        </m:r>
                      </m:sup>
                    </m:sSup>
                    <m:r>
                      <a:rPr lang="en-US" altLang="ko-KR" sz="3200" b="0" i="1" smtClean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𝑝</m:t>
                    </m:r>
                    <m:r>
                      <a:rPr lang="en-US" altLang="ko-KR" sz="3200" b="0" i="1" smtClean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bar>
                      <m:barPr>
                        <m:pos m:val="top"/>
                        <m:ctrlPr>
                          <a:rPr lang="en-US" altLang="ko-KR" sz="3200" b="0" i="1" smtClean="0"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arPr>
                      <m:e>
                        <m:sSup>
                          <m:sSupPr>
                            <m:ctrlPr>
                              <a:rPr lang="en-US" altLang="ko-KR" sz="3200" b="0" i="1" smtClean="0"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3200" b="0" i="1" smtClean="0"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altLang="ko-KR" sz="3200" b="0" i="1" smtClean="0"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bar>
                    <m:r>
                      <a:rPr lang="en-US" altLang="ko-KR" sz="3200" b="0" i="1" smtClean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ko-KR" sz="320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anose="030F0702030302020204" pitchFamily="66" charset="0"/>
                    <a:ea typeface="굴림" panose="020B0600000101010101" pitchFamily="50" charset="-127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200" i="1"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pPr>
                      <m:e>
                        <m:r>
                          <a:rPr lang="en-US" altLang="ko-KR" sz="3200" i="1"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𝐾</m:t>
                        </m:r>
                      </m:e>
                      <m:sup>
                        <m:r>
                          <a:rPr lang="en-US" altLang="ko-KR" sz="3200" b="0" i="1" smtClean="0"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+</m:t>
                        </m:r>
                      </m:sup>
                    </m:sSup>
                    <m:r>
                      <a:rPr lang="en-US" altLang="ko-KR" sz="3200" b="0" i="1" smtClean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𝑛</m:t>
                    </m:r>
                    <m:r>
                      <a:rPr lang="en-US" altLang="ko-KR" sz="3200" i="1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ko-KR" sz="3200" i="1" dirty="0" smtClean="0"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pPr>
                      <m:e>
                        <m:r>
                          <a:rPr lang="en-US" altLang="ko-KR" sz="3200" b="0" i="1" dirty="0" smtClean="0"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𝐾</m:t>
                        </m:r>
                      </m:e>
                      <m:sup>
                        <m:r>
                          <a:rPr lang="en-US" altLang="ko-KR" sz="3200" b="0" i="1" dirty="0" smtClean="0"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0</m:t>
                        </m:r>
                      </m:sup>
                    </m:sSup>
                    <m:r>
                      <a:rPr lang="en-US" altLang="ko-KR" sz="3200" b="0" i="1" dirty="0" smtClean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𝑝</m:t>
                    </m:r>
                  </m:oMath>
                </a14:m>
                <a:r>
                  <a:rPr lang="en-US" altLang="ko-KR" sz="320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anose="030F0702030302020204" pitchFamily="66" charset="0"/>
                    <a:ea typeface="굴림" panose="020B0600000101010101" pitchFamily="50" charset="-127"/>
                  </a:rPr>
                  <a:t> CEX</a:t>
                </a:r>
                <a:endParaRPr lang="ko-KR" altLang="en-US" sz="3200" dirty="0" smtClean="0">
                  <a:latin typeface="Comic Sans MS" panose="030F0702030302020204" pitchFamily="66" charset="0"/>
                  <a:ea typeface="굴림" panose="020B0600000101010101" pitchFamily="50" charset="-127"/>
                </a:endParaRPr>
              </a:p>
            </p:txBody>
          </p:sp>
        </mc:Choice>
        <mc:Fallback xmlns="">
          <p:sp>
            <p:nvSpPr>
              <p:cNvPr id="5" name="제목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65728" y="362480"/>
                <a:ext cx="5910362" cy="657225"/>
              </a:xfrm>
              <a:prstGeom prst="rect">
                <a:avLst/>
              </a:prstGeom>
              <a:blipFill>
                <a:blip r:embed="rId2"/>
                <a:stretch>
                  <a:fillRect b="-3888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Box 43"/>
          <p:cNvSpPr txBox="1">
            <a:spLocks noChangeArrowheads="1"/>
          </p:cNvSpPr>
          <p:nvPr/>
        </p:nvSpPr>
        <p:spPr bwMode="auto">
          <a:xfrm>
            <a:off x="347134" y="2311400"/>
            <a:ext cx="389466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ko-KR" sz="2000" i="1" dirty="0" smtClean="0">
                <a:solidFill>
                  <a:srgbClr val="00B050"/>
                </a:solidFill>
                <a:latin typeface="Comic Sans MS" panose="030F0702030302020204" pitchFamily="66" charset="0"/>
                <a:ea typeface="굴림" panose="020B0600000101010101" pitchFamily="50" charset="-127"/>
              </a:rPr>
              <a:t> </a:t>
            </a:r>
            <a:r>
              <a:rPr lang="en-US" altLang="ko-KR" sz="2000" i="1" dirty="0" smtClean="0">
                <a:latin typeface="Comic Sans MS" panose="030F0702030302020204" pitchFamily="66" charset="0"/>
                <a:ea typeface="굴림" panose="020B0600000101010101" pitchFamily="50" charset="-127"/>
              </a:rPr>
              <a:t>- </a:t>
            </a:r>
            <a:r>
              <a:rPr lang="en-US" altLang="ko-KR" sz="2000" i="1" dirty="0">
                <a:latin typeface="Comic Sans MS" panose="030F0702030302020204" pitchFamily="66" charset="0"/>
                <a:ea typeface="굴림" panose="020B0600000101010101" pitchFamily="50" charset="-127"/>
              </a:rPr>
              <a:t>Data </a:t>
            </a:r>
            <a:r>
              <a:rPr lang="en-US" altLang="ko-KR" sz="2000" i="1" dirty="0" smtClean="0">
                <a:latin typeface="Comic Sans MS" panose="030F0702030302020204" pitchFamily="66" charset="0"/>
                <a:ea typeface="굴림" panose="020B0600000101010101" pitchFamily="50" charset="-127"/>
              </a:rPr>
              <a:t>show equality of both processes: same amp. for both reactions.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43"/>
              <p:cNvSpPr txBox="1">
                <a:spLocks noChangeArrowheads="1"/>
              </p:cNvSpPr>
              <p:nvPr/>
            </p:nvSpPr>
            <p:spPr bwMode="auto">
              <a:xfrm>
                <a:off x="5029393" y="1188015"/>
                <a:ext cx="3828164" cy="22467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indent="0" eaLnBrk="1" hangingPunct="1">
                  <a:spcBef>
                    <a:spcPct val="50000"/>
                  </a:spcBef>
                  <a:buNone/>
                </a:pPr>
                <a:r>
                  <a:rPr lang="en-US" altLang="ko-KR" sz="2000" i="1" dirty="0" smtClean="0">
                    <a:latin typeface="Comic Sans MS" panose="030F0702030302020204" pitchFamily="66" charset="0"/>
                    <a:ea typeface="굴림" panose="020B0600000101010101" pitchFamily="50" charset="-127"/>
                  </a:rPr>
                  <a:t>- Role of scalar </a:t>
                </a:r>
                <a:r>
                  <a:rPr lang="en-US" altLang="ko-KR" sz="2000" i="1" dirty="0">
                    <a:latin typeface="Comic Sans MS" panose="030F0702030302020204" pitchFamily="66" charset="0"/>
                    <a:ea typeface="굴림" panose="020B0600000101010101" pitchFamily="50" charset="-127"/>
                  </a:rPr>
                  <a:t>meson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b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𝑎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0</m:t>
                        </m:r>
                      </m:sub>
                    </m:sSub>
                    <m:r>
                      <a:rPr lang="en-US" altLang="ko-KR" sz="2000" i="1"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(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980</m:t>
                    </m:r>
                    <m:r>
                      <a:rPr lang="en-US" altLang="ko-KR" sz="2000" i="1"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)</m:t>
                    </m:r>
                  </m:oMath>
                </a14:m>
                <a:r>
                  <a:rPr lang="en-US" altLang="ko-KR" sz="2000" i="1" dirty="0">
                    <a:latin typeface="Comic Sans MS" panose="030F0702030302020204" pitchFamily="66" charset="0"/>
                    <a:ea typeface="굴림" panose="020B0600000101010101" pitchFamily="50" charset="-127"/>
                  </a:rPr>
                  <a:t> </a:t>
                </a:r>
                <a:r>
                  <a:rPr lang="en-US" altLang="ko-KR" sz="2000" i="1" dirty="0" smtClean="0">
                    <a:latin typeface="Comic Sans MS" panose="030F0702030302020204" pitchFamily="66" charset="0"/>
                    <a:ea typeface="굴림" panose="020B0600000101010101" pitchFamily="50" charset="-127"/>
                  </a:rPr>
                  <a:t>below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b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𝑃</m:t>
                        </m:r>
                      </m:e>
                      <m:sub>
                        <m:r>
                          <a:rPr lang="en-US" altLang="ko-KR" sz="2000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𝐿</m:t>
                        </m:r>
                      </m:sub>
                    </m:sSub>
                    <m:r>
                      <a:rPr lang="en-US" altLang="ko-K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altLang="ko-KR" sz="2000" i="1" dirty="0">
                    <a:latin typeface="Comic Sans MS" panose="030F0702030302020204" pitchFamily="66" charset="0"/>
                    <a:ea typeface="굴림" panose="020B0600000101010101" pitchFamily="50" charset="-127"/>
                  </a:rPr>
                  <a:t> </a:t>
                </a:r>
                <a:r>
                  <a:rPr lang="en-US" altLang="ko-KR" sz="2000" i="1" dirty="0" smtClean="0">
                    <a:latin typeface="Comic Sans MS" panose="030F0702030302020204" pitchFamily="66" charset="0"/>
                    <a:ea typeface="굴림" panose="020B0600000101010101" pitchFamily="50" charset="-127"/>
                  </a:rPr>
                  <a:t>GeV/c.</a:t>
                </a:r>
                <a:endParaRPr lang="en-US" altLang="ko-KR" sz="2000" i="1" dirty="0">
                  <a:latin typeface="Comic Sans MS" panose="030F0702030302020204" pitchFamily="66" charset="0"/>
                  <a:ea typeface="굴림" panose="020B0600000101010101" pitchFamily="50" charset="-127"/>
                </a:endParaRPr>
              </a:p>
              <a:p>
                <a:pPr marL="0" indent="0" eaLnBrk="1" hangingPunct="1">
                  <a:spcBef>
                    <a:spcPct val="50000"/>
                  </a:spcBef>
                  <a:buNone/>
                </a:pPr>
                <a:r>
                  <a:rPr lang="en-US" altLang="ko-KR" sz="2000" i="1" dirty="0" smtClean="0">
                    <a:solidFill>
                      <a:schemeClr val="tx1"/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- Dominance of tensor meson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𝑎</m:t>
                        </m:r>
                      </m:e>
                      <m:sub>
                        <m:r>
                          <a:rPr lang="en-US" altLang="ko-K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2</m:t>
                        </m:r>
                      </m:sub>
                    </m:sSub>
                    <m:r>
                      <a:rPr lang="en-US" altLang="ko-K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(1320)</m:t>
                    </m:r>
                  </m:oMath>
                </a14:m>
                <a:r>
                  <a:rPr lang="en-US" altLang="ko-KR" sz="2000" i="1" dirty="0" smtClean="0">
                    <a:solidFill>
                      <a:schemeClr val="tx1"/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𝑃</m:t>
                        </m:r>
                      </m:e>
                      <m:sub>
                        <m:r>
                          <a:rPr lang="en-US" altLang="ko-K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𝐿</m:t>
                        </m:r>
                      </m:sub>
                    </m:sSub>
                    <m:r>
                      <a:rPr lang="en-US" altLang="ko-KR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altLang="ko-K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altLang="ko-KR" sz="2000" i="1" dirty="0" smtClean="0">
                    <a:solidFill>
                      <a:schemeClr val="tx1"/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 GeV/c.</a:t>
                </a:r>
              </a:p>
              <a:p>
                <a:pPr marL="0" indent="0" eaLnBrk="1" hangingPunct="1">
                  <a:spcBef>
                    <a:spcPct val="50000"/>
                  </a:spcBef>
                  <a:buNone/>
                </a:pPr>
                <a:r>
                  <a:rPr lang="en-US" altLang="ko-KR" sz="2000" i="1" dirty="0" smtClean="0">
                    <a:solidFill>
                      <a:schemeClr val="tx1"/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- Consistency with polarization data.</a:t>
                </a:r>
              </a:p>
            </p:txBody>
          </p:sp>
        </mc:Choice>
        <mc:Fallback xmlns="">
          <p:sp>
            <p:nvSpPr>
              <p:cNvPr id="8" name="Text 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29393" y="1188015"/>
                <a:ext cx="3828164" cy="2246769"/>
              </a:xfrm>
              <a:prstGeom prst="rect">
                <a:avLst/>
              </a:prstGeom>
              <a:blipFill>
                <a:blip r:embed="rId3"/>
                <a:stretch>
                  <a:fillRect l="-1592" t="-1630" r="-3185" b="-407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그림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983" y="1356784"/>
            <a:ext cx="4827331" cy="937683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7462" y="1749954"/>
            <a:ext cx="523875" cy="276225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6004" y="1731413"/>
            <a:ext cx="601663" cy="274443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7795" y="1738842"/>
            <a:ext cx="523875" cy="2476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01" y="3343996"/>
            <a:ext cx="4296688" cy="34339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328" y="3424079"/>
            <a:ext cx="4687672" cy="34339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32506" y="1726672"/>
            <a:ext cx="1288284" cy="21280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40321" y="1749954"/>
            <a:ext cx="480588" cy="18952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05083" y="1739558"/>
            <a:ext cx="443345" cy="18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19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43"/>
              <p:cNvSpPr txBox="1">
                <a:spLocks noChangeArrowheads="1"/>
              </p:cNvSpPr>
              <p:nvPr/>
            </p:nvSpPr>
            <p:spPr bwMode="auto">
              <a:xfrm>
                <a:off x="14931" y="2814925"/>
                <a:ext cx="4678367" cy="33539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indent="0" eaLnBrk="1" hangingPunct="1">
                  <a:spcBef>
                    <a:spcPct val="50000"/>
                  </a:spcBef>
                  <a:buNone/>
                </a:pPr>
                <a:r>
                  <a:rPr lang="en-US" altLang="ko-KR" sz="2000" i="1" dirty="0" smtClean="0">
                    <a:solidFill>
                      <a:srgbClr val="00B050"/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- Pomeron exch. universial with </a:t>
                </a:r>
                <a14:m>
                  <m:oMath xmlns:m="http://schemas.openxmlformats.org/officeDocument/2006/math">
                    <m:r>
                      <a:rPr lang="ko-KR" altLang="en-US" sz="20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𝜋</m:t>
                    </m:r>
                    <m:r>
                      <a:rPr lang="en-US" altLang="ko-KR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𝑁</m:t>
                    </m:r>
                  </m:oMath>
                </a14:m>
                <a:r>
                  <a:rPr lang="en-US" altLang="ko-KR" sz="2000" i="1" dirty="0" smtClean="0">
                    <a:solidFill>
                      <a:srgbClr val="00B050"/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 reaction. 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Char char="-"/>
                </a:pPr>
                <a:endParaRPr lang="en-US" altLang="ko-KR" sz="2000" i="1" dirty="0">
                  <a:solidFill>
                    <a:srgbClr val="00B050"/>
                  </a:solidFill>
                  <a:latin typeface="Comic Sans MS" panose="030F0702030302020204" pitchFamily="66" charset="0"/>
                  <a:ea typeface="굴림" panose="020B0600000101010101" pitchFamily="50" charset="-127"/>
                </a:endParaRPr>
              </a:p>
              <a:p>
                <a:pPr marL="0" indent="0" eaLnBrk="1" hangingPunct="1">
                  <a:spcBef>
                    <a:spcPct val="50000"/>
                  </a:spcBef>
                  <a:buNone/>
                </a:pPr>
                <a:r>
                  <a:rPr lang="en-US" altLang="ko-KR" sz="2000" dirty="0" smtClean="0">
                    <a:solidFill>
                      <a:srgbClr val="00B050"/>
                    </a:solidFill>
                    <a:ea typeface="굴림" panose="020B0600000101010101" pitchFamily="50" charset="-127"/>
                  </a:rPr>
                  <a:t>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𝑓</m:t>
                        </m:r>
                      </m:e>
                      <m:sub>
                        <m:r>
                          <a:rPr lang="en-US" altLang="ko-KR" sz="20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𝐾𝑞𝑞</m:t>
                        </m:r>
                      </m:sub>
                    </m:sSub>
                    <m:r>
                      <a:rPr lang="en-US" altLang="ko-KR" sz="20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=0.988</m:t>
                    </m:r>
                  </m:oMath>
                </a14:m>
                <a:r>
                  <a:rPr lang="en-US" altLang="ko-KR" sz="2000" i="1" dirty="0" smtClean="0">
                    <a:solidFill>
                      <a:srgbClr val="00B050"/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 fit to data</a:t>
                </a:r>
              </a:p>
              <a:p>
                <a:pPr marL="0" indent="0" eaLnBrk="1" hangingPunct="1">
                  <a:spcBef>
                    <a:spcPct val="50000"/>
                  </a:spcBef>
                  <a:buNone/>
                </a:pPr>
                <a:r>
                  <a:rPr lang="en-US" altLang="ko-KR" sz="2000" i="1" dirty="0" smtClean="0">
                    <a:solidFill>
                      <a:srgbClr val="00B050"/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- Tips from ratio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𝑃</m:t>
                        </m:r>
                      </m:e>
                      <m:sub>
                        <m:r>
                          <a:rPr lang="en-US" altLang="ko-KR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𝐿</m:t>
                        </m:r>
                      </m:sub>
                    </m:sSub>
                    <m:r>
                      <a:rPr lang="en-US" altLang="ko-KR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=250</m:t>
                    </m:r>
                  </m:oMath>
                </a14:m>
                <a:r>
                  <a:rPr lang="en-US" altLang="ko-KR" sz="2000" i="1" dirty="0" smtClean="0">
                    <a:solidFill>
                      <a:srgbClr val="00B050"/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 GeV/c</a:t>
                </a:r>
              </a:p>
              <a:p>
                <a:pPr marL="0" indent="0" eaLnBrk="1" hangingPunct="1">
                  <a:spcBef>
                    <a:spcPct val="50000"/>
                  </a:spcBef>
                  <a:buNone/>
                </a:pPr>
                <a:r>
                  <a:rPr lang="en-US" altLang="ko-KR" sz="2000" dirty="0" smtClean="0">
                    <a:solidFill>
                      <a:schemeClr val="tx1"/>
                    </a:solidFill>
                    <a:ea typeface="굴림" panose="020B0600000101010101" pitchFamily="50" charset="-127"/>
                  </a:rPr>
                  <a:t>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</m:ctrlPr>
                          </m:sSubPr>
                          <m:e>
                            <m:r>
                              <a:rPr lang="ko-KR" alt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𝑒𝑙</m:t>
                            </m:r>
                          </m:sub>
                        </m:sSub>
                        <m:r>
                          <a:rPr lang="en-US" altLang="ko-K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(</m:t>
                        </m:r>
                        <m:sSup>
                          <m:sSupPr>
                            <m:ctrlPr>
                              <a:rPr lang="en-US" altLang="ko-KR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</m:ctrlPr>
                          </m:sSupPr>
                          <m:e>
                            <m:r>
                              <a:rPr lang="en-US" altLang="ko-KR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𝐾</m:t>
                            </m:r>
                          </m:e>
                          <m:sup>
                            <m:r>
                              <a:rPr lang="en-US" altLang="ko-KR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+</m:t>
                            </m:r>
                          </m:sup>
                        </m:sSup>
                        <m:r>
                          <a:rPr lang="en-US" altLang="ko-K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𝑝</m:t>
                        </m:r>
                        <m:r>
                          <a:rPr lang="en-US" altLang="ko-K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) </m:t>
                        </m:r>
                      </m:num>
                      <m:den>
                        <m:sSub>
                          <m:sSubPr>
                            <m:ctrlPr>
                              <a:rPr lang="en-US" altLang="ko-KR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</m:ctrlPr>
                          </m:sSubPr>
                          <m:e>
                            <m:r>
                              <a:rPr lang="ko-KR" alt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ko-KR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𝑒𝑙</m:t>
                            </m:r>
                          </m:sub>
                        </m:sSub>
                        <m:r>
                          <a:rPr lang="en-US" altLang="ko-K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(</m:t>
                        </m:r>
                        <m:sSup>
                          <m:sSupPr>
                            <m:ctrlPr>
                              <a:rPr lang="en-US" altLang="ko-KR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</m:ctrlPr>
                          </m:sSupPr>
                          <m:e>
                            <m:r>
                              <a:rPr lang="ko-KR" alt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ko-KR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+</m:t>
                            </m:r>
                          </m:sup>
                        </m:sSup>
                        <m:r>
                          <a:rPr lang="en-US" altLang="ko-K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𝑝</m:t>
                        </m:r>
                        <m:r>
                          <a:rPr lang="en-US" altLang="ko-K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)</m:t>
                        </m:r>
                      </m:den>
                    </m:f>
                    <m:r>
                      <a:rPr lang="en-US" altLang="ko-K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=</m:t>
                    </m:r>
                    <m:f>
                      <m:fPr>
                        <m:ctrlPr>
                          <a:rPr lang="en-US" altLang="ko-K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fPr>
                      <m:num>
                        <m:r>
                          <a:rPr lang="en-US" altLang="ko-K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2.76</m:t>
                        </m:r>
                      </m:num>
                      <m:den>
                        <m:r>
                          <a:rPr lang="en-US" altLang="ko-K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3.3</m:t>
                        </m:r>
                      </m:den>
                    </m:f>
                    <m:r>
                      <a:rPr lang="en-US" altLang="ko-KR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≈</m:t>
                    </m:r>
                    <m:f>
                      <m:fPr>
                        <m:ctrlPr>
                          <a:rPr lang="en-US" altLang="ko-KR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fPr>
                      <m:num>
                        <m:r>
                          <a:rPr lang="en-US" altLang="ko-K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|</m:t>
                        </m:r>
                        <m:sSubSup>
                          <m:sSubSupPr>
                            <m:ctrlPr>
                              <a:rPr lang="en-US" altLang="ko-KR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</m:ctrlPr>
                          </m:sSubSupPr>
                          <m:e>
                            <m:r>
                              <a:rPr lang="en-US" altLang="ko-KR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𝐾𝑞𝑞</m:t>
                            </m:r>
                          </m:sub>
                          <m:sup>
                            <m:r>
                              <a:rPr lang="en-US" altLang="ko-KR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2</m:t>
                            </m:r>
                          </m:sup>
                        </m:sSubSup>
                        <m:sSubSup>
                          <m:sSubSupPr>
                            <m:ctrlPr>
                              <a:rPr lang="en-US" altLang="ko-KR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</m:ctrlPr>
                          </m:sSubSupPr>
                          <m:e>
                            <m:r>
                              <a:rPr lang="en-US" altLang="ko-KR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𝐾</m:t>
                            </m:r>
                          </m:sub>
                          <m:sup>
                            <m:r>
                              <a:rPr lang="en-US" altLang="ko-KR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2</m:t>
                            </m:r>
                          </m:sup>
                        </m:sSubSup>
                        <m:sSub>
                          <m:sSubPr>
                            <m:ctrlPr>
                              <a:rPr lang="en-US" altLang="ko-KR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</m:ctrlPr>
                          </m:sSubPr>
                          <m:e>
                            <m:r>
                              <a:rPr lang="ko-KR" alt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𝑠</m:t>
                            </m:r>
                          </m:sub>
                        </m:sSub>
                        <m:sSup>
                          <m:sSupPr>
                            <m:ctrlPr>
                              <a:rPr lang="en-US" altLang="ko-KR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</m:ctrlPr>
                          </m:sSupPr>
                          <m:e>
                            <m:r>
                              <a:rPr lang="en-US" altLang="ko-KR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|</m:t>
                            </m:r>
                          </m:e>
                          <m:sup>
                            <m:r>
                              <a:rPr lang="en-US" altLang="ko-KR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ko-K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|</m:t>
                        </m:r>
                        <m:sSubSup>
                          <m:sSubSupPr>
                            <m:ctrlPr>
                              <a:rPr lang="en-US" altLang="ko-KR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</m:ctrlPr>
                          </m:sSubSupPr>
                          <m:e>
                            <m:r>
                              <a:rPr lang="en-US" altLang="ko-KR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𝑓</m:t>
                            </m:r>
                          </m:e>
                          <m:sub>
                            <m:r>
                              <a:rPr lang="ko-KR" alt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𝜋</m:t>
                            </m:r>
                            <m:r>
                              <a:rPr lang="en-US" altLang="ko-KR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𝑞𝑞</m:t>
                            </m:r>
                          </m:sub>
                          <m:sup>
                            <m:r>
                              <a:rPr lang="en-US" altLang="ko-KR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2</m:t>
                            </m:r>
                          </m:sup>
                        </m:sSubSup>
                        <m:sSubSup>
                          <m:sSubSupPr>
                            <m:ctrlPr>
                              <a:rPr lang="en-US" altLang="ko-KR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</m:ctrlPr>
                          </m:sSubSupPr>
                          <m:e>
                            <m:r>
                              <a:rPr lang="en-US" altLang="ko-KR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𝑚</m:t>
                            </m:r>
                          </m:e>
                          <m:sub>
                            <m:r>
                              <a:rPr lang="ko-KR" alt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𝜋</m:t>
                            </m:r>
                          </m:sub>
                          <m:sup>
                            <m:r>
                              <a:rPr lang="en-US" altLang="ko-KR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2</m:t>
                            </m:r>
                          </m:sup>
                        </m:sSubSup>
                        <m:sSub>
                          <m:sSubPr>
                            <m:ctrlPr>
                              <a:rPr lang="en-US" altLang="ko-KR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</m:ctrlPr>
                          </m:sSubPr>
                          <m:e>
                            <m:r>
                              <a:rPr lang="ko-KR" alt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𝑑</m:t>
                            </m:r>
                          </m:sub>
                        </m:sSub>
                        <m:sSup>
                          <m:sSupPr>
                            <m:ctrlPr>
                              <a:rPr lang="en-US" altLang="ko-KR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</m:ctrlPr>
                          </m:sSupPr>
                          <m:e>
                            <m:r>
                              <a:rPr lang="en-US" altLang="ko-KR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|</m:t>
                            </m:r>
                          </m:e>
                          <m:sup>
                            <m:r>
                              <a:rPr lang="en-US" altLang="ko-KR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ko-KR" sz="2000" i="1" dirty="0" smtClean="0">
                    <a:solidFill>
                      <a:schemeClr val="tx1"/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        </a:t>
                </a:r>
              </a:p>
              <a:p>
                <a:pPr marL="0" indent="0" eaLnBrk="1" hangingPunct="1">
                  <a:spcBef>
                    <a:spcPct val="50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0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굴림" panose="020B0600000101010101" pitchFamily="50" charset="-127"/>
                            </a:rPr>
                          </m:ctrlPr>
                        </m:sSubPr>
                        <m:e>
                          <m:r>
                            <a:rPr lang="en-US" altLang="ko-KR" sz="200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굴림" panose="020B0600000101010101" pitchFamily="50" charset="-127"/>
                            </a:rPr>
                            <m:t>→</m:t>
                          </m:r>
                          <m:r>
                            <a:rPr lang="en-US" altLang="ko-KR" sz="20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굴림" panose="020B0600000101010101" pitchFamily="50" charset="-127"/>
                            </a:rPr>
                            <m:t>𝑓</m:t>
                          </m:r>
                        </m:e>
                        <m:sub>
                          <m:r>
                            <a:rPr lang="en-US" altLang="ko-KR" sz="20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굴림" panose="020B0600000101010101" pitchFamily="50" charset="-127"/>
                            </a:rPr>
                            <m:t>𝐾𝑞𝑞</m:t>
                          </m:r>
                        </m:sub>
                      </m:sSub>
                      <m:r>
                        <a:rPr lang="en-US" altLang="ko-KR" sz="2000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굴림" panose="020B0600000101010101" pitchFamily="50" charset="-127"/>
                        </a:rPr>
                        <m:t>~0.91</m:t>
                      </m:r>
                    </m:oMath>
                  </m:oMathPara>
                </a14:m>
                <a:endParaRPr lang="en-US" altLang="ko-KR" sz="2000" i="1" dirty="0">
                  <a:solidFill>
                    <a:srgbClr val="00B050"/>
                  </a:solidFill>
                  <a:latin typeface="Comic Sans MS" panose="030F0702030302020204" pitchFamily="66" charset="0"/>
                  <a:ea typeface="굴림" panose="020B0600000101010101" pitchFamily="50" charset="-127"/>
                </a:endParaRPr>
              </a:p>
            </p:txBody>
          </p:sp>
        </mc:Choice>
        <mc:Fallback xmlns="">
          <p:sp>
            <p:nvSpPr>
              <p:cNvPr id="7" name="Text 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931" y="2814925"/>
                <a:ext cx="4678367" cy="3353931"/>
              </a:xfrm>
              <a:prstGeom prst="rect">
                <a:avLst/>
              </a:prstGeom>
              <a:blipFill>
                <a:blip r:embed="rId2"/>
                <a:stretch>
                  <a:fillRect l="-1302" t="-1091" b="-36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제목 1"/>
              <p:cNvSpPr txBox="1">
                <a:spLocks/>
              </p:cNvSpPr>
              <p:nvPr/>
            </p:nvSpPr>
            <p:spPr bwMode="auto">
              <a:xfrm>
                <a:off x="457200" y="397935"/>
                <a:ext cx="8348133" cy="482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r>
                  <a:rPr lang="en-US" altLang="ko-KR" sz="360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anose="030F0702030302020204" pitchFamily="66" charset="0"/>
                    <a:ea typeface="굴림" panose="020B0600000101010101" pitchFamily="50" charset="-127"/>
                  </a:rPr>
                  <a:t>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600" i="1" smtClean="0"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pPr>
                      <m:e>
                        <m:r>
                          <a:rPr lang="en-US" altLang="ko-KR" sz="3600" b="0" i="1" smtClean="0"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𝐾</m:t>
                        </m:r>
                      </m:e>
                      <m:sup>
                        <m:r>
                          <a:rPr lang="en-US" altLang="ko-KR" sz="3600" i="1" smtClean="0"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p>
                    </m:sSup>
                    <m:r>
                      <a:rPr lang="en-US" altLang="ko-KR" sz="3600" b="0" i="1" smtClean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𝑝</m:t>
                    </m:r>
                    <m:r>
                      <a:rPr lang="en-US" altLang="ko-KR" sz="3600" b="0" i="1" smtClean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ko-KR" sz="3200" i="1"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pPr>
                      <m:e>
                        <m:r>
                          <a:rPr lang="en-US" altLang="ko-KR" sz="3200" i="1"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𝐾</m:t>
                        </m:r>
                      </m:e>
                      <m:sup>
                        <m:r>
                          <a:rPr lang="en-US" altLang="ko-KR" sz="3200" i="1"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p>
                    </m:sSup>
                    <m:r>
                      <a:rPr lang="en-US" altLang="ko-KR" sz="3200" i="1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𝑝</m:t>
                    </m:r>
                  </m:oMath>
                </a14:m>
                <a:r>
                  <a:rPr lang="en-US" altLang="ko-KR" sz="320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anose="030F0702030302020204" pitchFamily="66" charset="0"/>
                    <a:ea typeface="굴림" panose="020B0600000101010101" pitchFamily="50" charset="-127"/>
                  </a:rPr>
                  <a:t>  Elastic reactions</a:t>
                </a:r>
                <a:endParaRPr lang="ko-KR" altLang="en-US" sz="3200" dirty="0" smtClean="0">
                  <a:ea typeface="굴림" panose="020B0600000101010101" pitchFamily="50" charset="-127"/>
                </a:endParaRPr>
              </a:p>
            </p:txBody>
          </p:sp>
        </mc:Choice>
        <mc:Fallback xmlns="">
          <p:sp>
            <p:nvSpPr>
              <p:cNvPr id="9" name="제목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397935"/>
                <a:ext cx="8348133" cy="482600"/>
              </a:xfrm>
              <a:prstGeom prst="rect">
                <a:avLst/>
              </a:prstGeom>
              <a:blipFill>
                <a:blip r:embed="rId3"/>
                <a:stretch>
                  <a:fillRect t="-21519" b="-6582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43"/>
              <p:cNvSpPr txBox="1">
                <a:spLocks noChangeArrowheads="1"/>
              </p:cNvSpPr>
              <p:nvPr/>
            </p:nvSpPr>
            <p:spPr bwMode="auto">
              <a:xfrm>
                <a:off x="938148" y="3385347"/>
                <a:ext cx="2635669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en-US" altLang="ko-KR" sz="20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+mj-lt"/>
                    <a:ea typeface="굴림" panose="020B0600000101010101" pitchFamily="50" charset="-127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bPr>
                      <m:e>
                        <m:r>
                          <a:rPr lang="ko-KR" altLang="en-US" sz="200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𝛼</m:t>
                        </m:r>
                      </m:e>
                      <m:sub>
                        <m:r>
                          <a:rPr lang="en-US" altLang="ko-KR" sz="200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ℙ</m:t>
                        </m:r>
                      </m:sub>
                    </m:sSub>
                    <m:d>
                      <m:dPr>
                        <m:ctrlPr>
                          <a:rPr lang="en-US" altLang="ko-KR" sz="20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dPr>
                      <m:e>
                        <m:r>
                          <a:rPr lang="en-US" altLang="ko-KR" sz="20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𝑡</m:t>
                        </m:r>
                      </m:e>
                    </m:d>
                    <m:r>
                      <a:rPr lang="en-US" altLang="ko-KR" sz="20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=0.12</m:t>
                    </m:r>
                    <m:r>
                      <a:rPr lang="en-US" altLang="ko-KR" sz="20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𝑡</m:t>
                    </m:r>
                    <m:r>
                      <a:rPr lang="en-US" altLang="ko-KR" sz="20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+1.06</m:t>
                    </m:r>
                  </m:oMath>
                </a14:m>
                <a:endParaRPr lang="en-US" altLang="ko-KR" sz="2000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Comic Sans MS" panose="030F0702030302020204" pitchFamily="66" charset="0"/>
                  <a:ea typeface="굴림" panose="020B0600000101010101" pitchFamily="50" charset="-127"/>
                </a:endParaRPr>
              </a:p>
            </p:txBody>
          </p:sp>
        </mc:Choice>
        <mc:Fallback xmlns="">
          <p:sp>
            <p:nvSpPr>
              <p:cNvPr id="8" name="Text 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8148" y="3385347"/>
                <a:ext cx="2635669" cy="400110"/>
              </a:xfrm>
              <a:prstGeom prst="rect">
                <a:avLst/>
              </a:prstGeom>
              <a:blipFill>
                <a:blip r:embed="rId6"/>
                <a:stretch>
                  <a:fillRect b="-303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그림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73195" y="1572154"/>
            <a:ext cx="523875" cy="276225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74265" y="1343555"/>
            <a:ext cx="321205" cy="1693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515" y="930525"/>
            <a:ext cx="5501640" cy="16535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335" y="2584065"/>
            <a:ext cx="4424217" cy="417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07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43"/>
              <p:cNvSpPr txBox="1">
                <a:spLocks noChangeArrowheads="1"/>
              </p:cNvSpPr>
              <p:nvPr/>
            </p:nvSpPr>
            <p:spPr bwMode="auto">
              <a:xfrm>
                <a:off x="344053" y="600363"/>
                <a:ext cx="8616759" cy="16312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indent="0" eaLnBrk="1" hangingPunct="1">
                  <a:spcBef>
                    <a:spcPct val="50000"/>
                  </a:spcBef>
                  <a:buNone/>
                </a:pPr>
                <a:endParaRPr lang="en-US" altLang="ko-KR" sz="2000" i="1" dirty="0" smtClean="0">
                  <a:solidFill>
                    <a:srgbClr val="00B050"/>
                  </a:solidFill>
                  <a:latin typeface="Comic Sans MS" panose="030F0702030302020204" pitchFamily="66" charset="0"/>
                  <a:ea typeface="굴림" panose="020B0600000101010101" pitchFamily="50" charset="-127"/>
                </a:endParaRPr>
              </a:p>
              <a:p>
                <a:pPr marL="0" indent="0" eaLnBrk="1" hangingPunct="1">
                  <a:spcBef>
                    <a:spcPct val="50000"/>
                  </a:spcBef>
                  <a:buNone/>
                </a:pPr>
                <a:r>
                  <a:rPr lang="en-US" altLang="ko-KR" sz="2000" i="1" dirty="0">
                    <a:latin typeface="Comic Sans MS" panose="030F0702030302020204" pitchFamily="66" charset="0"/>
                    <a:ea typeface="굴림" panose="020B0600000101010101" pitchFamily="50" charset="-127"/>
                  </a:rPr>
                  <a:t>- Dominance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𝑎</m:t>
                        </m:r>
                      </m:e>
                      <m:sub>
                        <m:r>
                          <a:rPr lang="en-US" altLang="ko-KR" sz="20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ko-KR" sz="20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dPr>
                      <m:e>
                        <m:r>
                          <a:rPr lang="en-US" altLang="ko-KR" sz="20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980</m:t>
                        </m:r>
                      </m:e>
                    </m:d>
                    <m:r>
                      <a:rPr lang="en-US" altLang="ko-KR" sz="20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+</m:t>
                    </m:r>
                    <m:sSub>
                      <m:sSubPr>
                        <m:ctrlPr>
                          <a:rPr lang="en-US" altLang="ko-KR" sz="2000" i="1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bPr>
                      <m:e>
                        <m:r>
                          <a:rPr lang="en-US" altLang="ko-KR" sz="2000" i="1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𝑓</m:t>
                        </m:r>
                      </m:e>
                      <m:sub>
                        <m:r>
                          <a:rPr lang="en-US" altLang="ko-KR" sz="2000" i="1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ko-KR" sz="2000" i="1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dPr>
                      <m:e>
                        <m:r>
                          <a:rPr lang="en-US" altLang="ko-KR" sz="2000" i="1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1275</m:t>
                        </m:r>
                      </m:e>
                    </m:d>
                    <m:r>
                      <a:rPr lang="en-US" altLang="ko-KR" sz="20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+</m:t>
                    </m:r>
                  </m:oMath>
                </a14:m>
                <a:r>
                  <a:rPr lang="en-US" altLang="ko-KR" sz="2000" i="1" dirty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Pomeron </a:t>
                </a:r>
                <a:r>
                  <a:rPr lang="en-US" altLang="ko-KR" sz="2000" i="1" dirty="0" smtClean="0">
                    <a:latin typeface="Comic Sans MS" panose="030F0702030302020204" pitchFamily="66" charset="0"/>
                    <a:ea typeface="굴림" panose="020B0600000101010101" pitchFamily="50" charset="-127"/>
                  </a:rPr>
                  <a:t>overall range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b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𝑃</m:t>
                        </m:r>
                      </m:e>
                      <m:sub>
                        <m:r>
                          <a:rPr lang="en-US" altLang="ko-KR" sz="2000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altLang="ko-KR" sz="2000" i="1" dirty="0" smtClean="0">
                    <a:latin typeface="Comic Sans MS" panose="030F0702030302020204" pitchFamily="66" charset="0"/>
                    <a:ea typeface="굴림" panose="020B0600000101010101" pitchFamily="50" charset="-127"/>
                  </a:rPr>
                  <a:t>.</a:t>
                </a:r>
                <a:endParaRPr lang="en-US" altLang="ko-KR" sz="2000" i="1" dirty="0">
                  <a:latin typeface="Comic Sans MS" panose="030F0702030302020204" pitchFamily="66" charset="0"/>
                  <a:ea typeface="굴림" panose="020B0600000101010101" pitchFamily="50" charset="-127"/>
                </a:endParaRPr>
              </a:p>
              <a:p>
                <a:pPr marL="0" indent="0" eaLnBrk="1" hangingPunct="1">
                  <a:spcBef>
                    <a:spcPct val="50000"/>
                  </a:spcBef>
                  <a:buNone/>
                </a:pPr>
                <a:r>
                  <a:rPr lang="en-US" altLang="ko-KR" sz="2000" i="1" dirty="0" smtClean="0">
                    <a:solidFill>
                      <a:schemeClr val="tx1"/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- </a:t>
                </a:r>
                <a14:m>
                  <m:oMath xmlns:m="http://schemas.openxmlformats.org/officeDocument/2006/math">
                    <m:r>
                      <a:rPr lang="ko-KR" alt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𝜙</m:t>
                    </m:r>
                    <m:r>
                      <a:rPr lang="en-US" altLang="ko-K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(1020)</m:t>
                    </m:r>
                  </m:oMath>
                </a14:m>
                <a:r>
                  <a:rPr lang="en-US" altLang="ko-KR" sz="2000" i="1" dirty="0">
                    <a:solidFill>
                      <a:schemeClr val="tx1"/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 vector meson contribution negligible: Data show equality of both processes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pPr>
                      <m:e>
                        <m:r>
                          <a:rPr lang="en-US" altLang="ko-K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𝐾</m:t>
                        </m:r>
                      </m:e>
                      <m:sup>
                        <m:r>
                          <a:rPr lang="en-US" altLang="ko-K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+</m:t>
                        </m:r>
                      </m:sup>
                    </m:sSup>
                    <m:r>
                      <a:rPr lang="en-US" altLang="ko-KR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𝑝</m:t>
                    </m:r>
                  </m:oMath>
                </a14:m>
                <a:r>
                  <a:rPr lang="en-US" altLang="ko-KR" sz="2000" i="1" dirty="0">
                    <a:solidFill>
                      <a:schemeClr val="tx1"/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pPr>
                      <m:e>
                        <m:r>
                          <a:rPr lang="en-US" altLang="ko-K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𝐾</m:t>
                        </m:r>
                      </m:e>
                      <m:sup>
                        <m:r>
                          <a:rPr lang="en-US" altLang="ko-K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−</m:t>
                        </m:r>
                      </m:sup>
                    </m:sSup>
                    <m:r>
                      <a:rPr lang="en-US" altLang="ko-KR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𝑝</m:t>
                    </m:r>
                  </m:oMath>
                </a14:m>
                <a:r>
                  <a:rPr lang="en-US" altLang="ko-KR" sz="2000" i="1" dirty="0">
                    <a:solidFill>
                      <a:schemeClr val="tx1"/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 except for low momentum </a:t>
                </a:r>
                <a:r>
                  <a:rPr lang="en-US" altLang="ko-KR" sz="2000" i="1" dirty="0" smtClean="0">
                    <a:solidFill>
                      <a:schemeClr val="tx1"/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region. </a:t>
                </a:r>
                <a:endParaRPr lang="en-US" altLang="ko-KR" sz="2000" i="1" dirty="0">
                  <a:solidFill>
                    <a:schemeClr val="tx1"/>
                  </a:solidFill>
                  <a:latin typeface="Comic Sans MS" panose="030F0702030302020204" pitchFamily="66" charset="0"/>
                  <a:ea typeface="굴림" panose="020B0600000101010101" pitchFamily="50" charset="-127"/>
                </a:endParaRPr>
              </a:p>
            </p:txBody>
          </p:sp>
        </mc:Choice>
        <mc:Fallback xmlns="">
          <p:sp>
            <p:nvSpPr>
              <p:cNvPr id="8" name="Text 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4053" y="600363"/>
                <a:ext cx="8616759" cy="1631216"/>
              </a:xfrm>
              <a:prstGeom prst="rect">
                <a:avLst/>
              </a:prstGeom>
              <a:blipFill>
                <a:blip r:embed="rId2"/>
                <a:stretch>
                  <a:fillRect l="-707" b="-55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제목 1"/>
              <p:cNvSpPr txBox="1">
                <a:spLocks/>
              </p:cNvSpPr>
              <p:nvPr/>
            </p:nvSpPr>
            <p:spPr bwMode="auto">
              <a:xfrm>
                <a:off x="457200" y="457200"/>
                <a:ext cx="8390467" cy="4741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r>
                  <a:rPr lang="en-US" altLang="ko-KR" sz="360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anose="030F0702030302020204" pitchFamily="66" charset="0"/>
                    <a:ea typeface="굴림" panose="020B0600000101010101" pitchFamily="50" charset="-127"/>
                  </a:rPr>
                  <a:t>      </a:t>
                </a:r>
                <a14:m>
                  <m:oMath xmlns:m="http://schemas.openxmlformats.org/officeDocument/2006/math">
                    <m:r>
                      <a:rPr lang="en-US" altLang="ko-KR" sz="3200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𝐾</m:t>
                    </m:r>
                    <m:r>
                      <a:rPr lang="en-US" altLang="ko-KR" sz="3200" b="0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𝑝</m:t>
                    </m:r>
                  </m:oMath>
                </a14:m>
                <a:r>
                  <a:rPr lang="en-US" altLang="ko-KR" sz="320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anose="030F0702030302020204" pitchFamily="66" charset="0"/>
                    <a:ea typeface="굴림" panose="020B0600000101010101" pitchFamily="50" charset="-127"/>
                  </a:rPr>
                  <a:t> elastic total cross sections</a:t>
                </a:r>
                <a:endParaRPr lang="ko-KR" altLang="en-US" sz="3200" dirty="0" smtClean="0">
                  <a:ea typeface="굴림" panose="020B0600000101010101" pitchFamily="50" charset="-127"/>
                </a:endParaRPr>
              </a:p>
            </p:txBody>
          </p:sp>
        </mc:Choice>
        <mc:Fallback xmlns="">
          <p:sp>
            <p:nvSpPr>
              <p:cNvPr id="9" name="제목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457200"/>
                <a:ext cx="8390467" cy="474133"/>
              </a:xfrm>
              <a:prstGeom prst="rect">
                <a:avLst/>
              </a:prstGeom>
              <a:blipFill>
                <a:blip r:embed="rId3"/>
                <a:stretch>
                  <a:fillRect t="-25641" b="-6538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55" y="2559637"/>
            <a:ext cx="5888759" cy="429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37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43"/>
              <p:cNvSpPr txBox="1">
                <a:spLocks noChangeArrowheads="1"/>
              </p:cNvSpPr>
              <p:nvPr/>
            </p:nvSpPr>
            <p:spPr bwMode="auto">
              <a:xfrm>
                <a:off x="381000" y="1015999"/>
                <a:ext cx="8550564" cy="8881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indent="0" eaLnBrk="1" hangingPunct="1">
                  <a:spcBef>
                    <a:spcPct val="50000"/>
                  </a:spcBef>
                  <a:buNone/>
                </a:pPr>
                <a:r>
                  <a:rPr lang="en-US" altLang="ko-KR" sz="2000" i="1" dirty="0" smtClean="0">
                    <a:solidFill>
                      <a:schemeClr val="tx1"/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- s-wave phase shift below 1 GeV/c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pPr>
                      <m:e>
                        <m:r>
                          <a:rPr lang="en-US" altLang="ko-K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𝐾</m:t>
                        </m:r>
                      </m:e>
                      <m:sup>
                        <m:r>
                          <a:rPr lang="en-US" altLang="ko-K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±</m:t>
                        </m:r>
                      </m:sup>
                    </m:sSup>
                    <m:r>
                      <a:rPr lang="en-US" altLang="ko-K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𝑝</m:t>
                    </m:r>
                  </m:oMath>
                </a14:m>
                <a:r>
                  <a:rPr lang="en-US" altLang="ko-KR" sz="2000" i="1" dirty="0" smtClean="0">
                    <a:solidFill>
                      <a:schemeClr val="tx1"/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 elastic process.</a:t>
                </a:r>
              </a:p>
              <a:p>
                <a:pPr marL="0" indent="0" eaLnBrk="1" hangingPunct="1">
                  <a:spcBef>
                    <a:spcPct val="50000"/>
                  </a:spcBef>
                  <a:buNone/>
                </a:pPr>
                <a:r>
                  <a:rPr lang="en-US" altLang="ko-KR" sz="2000" i="1" dirty="0" smtClean="0">
                    <a:solidFill>
                      <a:schemeClr val="tx1"/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- </a:t>
                </a:r>
                <a:r>
                  <a:rPr lang="en-US" altLang="ko-KR" sz="2000" i="1" dirty="0" smtClean="0">
                    <a:latin typeface="Comic Sans MS" panose="030F0702030302020204" pitchFamily="66" charset="0"/>
                    <a:ea typeface="굴림" panose="020B0600000101010101" pitchFamily="50" charset="-127"/>
                  </a:rPr>
                  <a:t>B.-W. </a:t>
                </a:r>
                <a:r>
                  <a:rPr lang="en-US" altLang="ko-KR" sz="2000" i="1" dirty="0" smtClean="0">
                    <a:solidFill>
                      <a:schemeClr val="tx1"/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resonances  up to </a:t>
                </a:r>
                <a:r>
                  <a:rPr lang="en-US" altLang="ko-KR" sz="2000" i="1" dirty="0" smtClean="0">
                    <a:latin typeface="Comic Sans MS" panose="030F0702030302020204" pitchFamily="66" charset="0"/>
                    <a:ea typeface="굴림" panose="020B0600000101010101" pitchFamily="50" charset="-127"/>
                  </a:rPr>
                  <a:t>2</a:t>
                </a:r>
                <a:r>
                  <a:rPr lang="en-US" altLang="ko-KR" sz="2000" i="1" dirty="0" smtClean="0">
                    <a:solidFill>
                      <a:schemeClr val="tx1"/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 </a:t>
                </a:r>
                <a:r>
                  <a:rPr lang="en-US" altLang="ko-KR" sz="2000" i="1" dirty="0">
                    <a:solidFill>
                      <a:schemeClr val="tx1"/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GeV/c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pPr>
                      <m:e>
                        <m:r>
                          <a:rPr lang="en-US" altLang="ko-K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𝐾</m:t>
                        </m:r>
                      </m:e>
                      <m:sup>
                        <m:r>
                          <a:rPr lang="en-US" altLang="ko-K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−</m:t>
                        </m:r>
                      </m:sup>
                    </m:sSup>
                    <m:r>
                      <a:rPr lang="en-US" altLang="ko-KR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𝑝</m:t>
                    </m:r>
                  </m:oMath>
                </a14:m>
                <a:r>
                  <a:rPr lang="en-US" altLang="ko-KR" sz="2000" i="1" dirty="0">
                    <a:solidFill>
                      <a:schemeClr val="tx1"/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 elastic </a:t>
                </a:r>
                <a:r>
                  <a:rPr lang="en-US" altLang="ko-KR" sz="2000" i="1" dirty="0" smtClean="0">
                    <a:solidFill>
                      <a:schemeClr val="tx1"/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process.</a:t>
                </a:r>
              </a:p>
            </p:txBody>
          </p:sp>
        </mc:Choice>
        <mc:Fallback xmlns="">
          <p:sp>
            <p:nvSpPr>
              <p:cNvPr id="8" name="Text 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1015999"/>
                <a:ext cx="8550564" cy="888128"/>
              </a:xfrm>
              <a:prstGeom prst="rect">
                <a:avLst/>
              </a:prstGeom>
              <a:blipFill>
                <a:blip r:embed="rId2"/>
                <a:stretch>
                  <a:fillRect l="-785" t="-4138" b="-896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제목 1"/>
              <p:cNvSpPr txBox="1">
                <a:spLocks/>
              </p:cNvSpPr>
              <p:nvPr/>
            </p:nvSpPr>
            <p:spPr bwMode="auto">
              <a:xfrm>
                <a:off x="83128" y="457200"/>
                <a:ext cx="9060872" cy="4741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r>
                  <a:rPr lang="en-US" altLang="ko-KR" sz="36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anose="030F0702030302020204" pitchFamily="66" charset="0"/>
                    <a:ea typeface="굴림" panose="020B0600000101010101" pitchFamily="50" charset="-127"/>
                  </a:rPr>
                  <a:t> </a:t>
                </a:r>
                <a:r>
                  <a:rPr lang="en-US" altLang="ko-KR" sz="360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anose="030F0702030302020204" pitchFamily="66" charset="0"/>
                    <a:ea typeface="굴림" panose="020B0600000101010101" pitchFamily="50" charset="-127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sz="3200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𝐾</m:t>
                    </m:r>
                    <m:r>
                      <a:rPr lang="en-US" altLang="ko-KR" sz="3200" b="0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𝑝</m:t>
                    </m:r>
                  </m:oMath>
                </a14:m>
                <a:r>
                  <a:rPr lang="en-US" altLang="ko-KR" sz="320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anose="030F0702030302020204" pitchFamily="66" charset="0"/>
                    <a:ea typeface="굴림" panose="020B0600000101010101" pitchFamily="50" charset="-127"/>
                  </a:rPr>
                  <a:t> elastic total cross sections at low energy</a:t>
                </a:r>
                <a:endParaRPr lang="ko-KR" altLang="en-US" sz="3200" dirty="0" smtClean="0">
                  <a:ea typeface="굴림" panose="020B0600000101010101" pitchFamily="50" charset="-127"/>
                </a:endParaRPr>
              </a:p>
            </p:txBody>
          </p:sp>
        </mc:Choice>
        <mc:Fallback xmlns="">
          <p:sp>
            <p:nvSpPr>
              <p:cNvPr id="9" name="제목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128" y="457200"/>
                <a:ext cx="9060872" cy="474133"/>
              </a:xfrm>
              <a:prstGeom prst="rect">
                <a:avLst/>
              </a:prstGeom>
              <a:blipFill>
                <a:blip r:embed="rId3"/>
                <a:stretch>
                  <a:fillRect t="-25641" r="-135" b="-6538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2182"/>
            <a:ext cx="4353898" cy="32211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45" y="3697565"/>
            <a:ext cx="4350328" cy="31257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09" y="1873739"/>
            <a:ext cx="3669491" cy="16702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224" y="1864132"/>
            <a:ext cx="1743248" cy="4989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224" y="2407437"/>
            <a:ext cx="3327285" cy="6028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224" y="3109870"/>
            <a:ext cx="2134408" cy="52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39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43"/>
              <p:cNvSpPr txBox="1">
                <a:spLocks noChangeArrowheads="1"/>
              </p:cNvSpPr>
              <p:nvPr/>
            </p:nvSpPr>
            <p:spPr bwMode="auto">
              <a:xfrm>
                <a:off x="313268" y="1161410"/>
                <a:ext cx="8627532" cy="53245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indent="0" eaLnBrk="1" hangingPunct="1">
                  <a:spcBef>
                    <a:spcPct val="50000"/>
                  </a:spcBef>
                  <a:buNone/>
                </a:pPr>
                <a:r>
                  <a:rPr lang="en-US" altLang="ko-KR" sz="2000" i="1" dirty="0" smtClean="0">
                    <a:solidFill>
                      <a:srgbClr val="00B050"/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- Roles of meson exch. are investigated in </a:t>
                </a:r>
                <a:r>
                  <a:rPr lang="el-GR" altLang="ko-KR" sz="2000" i="1" dirty="0" smtClean="0">
                    <a:solidFill>
                      <a:srgbClr val="00B050"/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π</a:t>
                </a:r>
                <a:r>
                  <a:rPr lang="en-US" altLang="ko-KR" sz="2000" i="1" dirty="0" smtClean="0">
                    <a:solidFill>
                      <a:srgbClr val="00B050"/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N and KN CEX and elastic reactions up to hundreds of GeV/c.</a:t>
                </a:r>
              </a:p>
              <a:p>
                <a:pPr marL="0" indent="0" eaLnBrk="1" hangingPunct="1">
                  <a:spcBef>
                    <a:spcPct val="50000"/>
                  </a:spcBef>
                  <a:buNone/>
                </a:pPr>
                <a:r>
                  <a:rPr lang="en-US" altLang="ko-KR" sz="2000" i="1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- Unique roles of vector meson </a:t>
                </a:r>
                <a14:m>
                  <m:oMath xmlns:m="http://schemas.openxmlformats.org/officeDocument/2006/math">
                    <m:r>
                      <a:rPr lang="ko-KR" altLang="en-US" sz="200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𝜌</m:t>
                    </m:r>
                  </m:oMath>
                </a14:m>
                <a:r>
                  <a:rPr lang="en-US" altLang="ko-KR" sz="2000" i="1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(775) </a:t>
                </a:r>
                <a:r>
                  <a:rPr lang="en-US" altLang="ko-KR" sz="2000" i="1" dirty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in the </a:t>
                </a:r>
                <a14:m>
                  <m:oMath xmlns:m="http://schemas.openxmlformats.org/officeDocument/2006/math">
                    <m:r>
                      <a:rPr lang="ko-KR" altLang="en-US" sz="2000" i="1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𝜋</m:t>
                    </m:r>
                    <m:r>
                      <a:rPr lang="en-US" altLang="ko-KR" sz="2000" i="1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𝑁</m:t>
                    </m:r>
                    <m:r>
                      <a:rPr lang="en-US" altLang="ko-KR" sz="20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,</m:t>
                    </m:r>
                  </m:oMath>
                </a14:m>
                <a:r>
                  <a:rPr lang="en-US" altLang="ko-KR" sz="2000" i="1" dirty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 </a:t>
                </a:r>
                <a:r>
                  <a:rPr lang="en-US" altLang="ko-KR" sz="2000" i="1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and </a:t>
                </a:r>
                <a:r>
                  <a:rPr lang="en-US" altLang="ko-KR" sz="2000" i="1" dirty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tensor meson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𝑎</m:t>
                        </m:r>
                      </m:e>
                      <m:sub>
                        <m:r>
                          <a:rPr lang="en-US" altLang="ko-KR" sz="20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2</m:t>
                        </m:r>
                      </m:sub>
                    </m:sSub>
                    <m:r>
                      <a:rPr lang="en-US" altLang="ko-KR" sz="20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(1320)</m:t>
                    </m:r>
                  </m:oMath>
                </a14:m>
                <a:r>
                  <a:rPr lang="en-US" altLang="ko-KR" sz="2000" i="1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 in </a:t>
                </a:r>
                <a14:m>
                  <m:oMath xmlns:m="http://schemas.openxmlformats.org/officeDocument/2006/math">
                    <m:r>
                      <a:rPr lang="en-US" altLang="ko-KR" sz="2000" i="1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𝐾𝑁</m:t>
                    </m:r>
                  </m:oMath>
                </a14:m>
                <a:r>
                  <a:rPr lang="en-US" altLang="ko-KR" sz="2000" i="1" dirty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 CEX </a:t>
                </a:r>
                <a:r>
                  <a:rPr lang="en-US" altLang="ko-KR" sz="2000" i="1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are studied.</a:t>
                </a:r>
                <a:endParaRPr lang="en-US" altLang="ko-KR" sz="2000" i="1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Comic Sans MS" panose="030F0702030302020204" pitchFamily="66" charset="0"/>
                  <a:ea typeface="굴림" panose="020B0600000101010101" pitchFamily="50" charset="-127"/>
                </a:endParaRPr>
              </a:p>
              <a:p>
                <a:pPr marL="0" indent="0" eaLnBrk="1" hangingPunct="1">
                  <a:spcBef>
                    <a:spcPct val="50000"/>
                  </a:spcBef>
                  <a:buNone/>
                </a:pPr>
                <a:r>
                  <a:rPr lang="en-US" altLang="ko-KR" sz="2000" i="1" dirty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- Soft </a:t>
                </a:r>
                <a:r>
                  <a:rPr lang="en-US" altLang="ko-KR" sz="2000" i="1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Pomeron </a:t>
                </a:r>
                <a:r>
                  <a:rPr lang="en-US" altLang="ko-KR" sz="2000" i="1" dirty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in the </a:t>
                </a:r>
                <a:r>
                  <a:rPr lang="en-US" altLang="ko-KR" sz="2000" i="1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quark-Pomeron </a:t>
                </a:r>
                <a:r>
                  <a:rPr lang="en-US" altLang="ko-KR" sz="2000" i="1" dirty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coupling picture </a:t>
                </a:r>
                <a:r>
                  <a:rPr lang="en-US" altLang="ko-KR" sz="2000" i="1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is </a:t>
                </a:r>
                <a:r>
                  <a:rPr lang="en-US" altLang="ko-KR" sz="2000" i="1" dirty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constructed for </a:t>
                </a:r>
                <a14:m>
                  <m:oMath xmlns:m="http://schemas.openxmlformats.org/officeDocument/2006/math">
                    <m:r>
                      <a:rPr lang="ko-KR" altLang="en-US" sz="2000" i="1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𝜋</m:t>
                    </m:r>
                    <m:r>
                      <a:rPr lang="en-US" altLang="ko-KR" sz="2000" i="1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𝑁</m:t>
                    </m:r>
                  </m:oMath>
                </a14:m>
                <a:r>
                  <a:rPr lang="en-US" altLang="ko-KR" sz="2000" i="1" dirty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ko-KR" sz="2000" i="1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𝐾𝑁</m:t>
                    </m:r>
                    <m:r>
                      <a:rPr lang="en-US" altLang="ko-KR" sz="2000" i="1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 </m:t>
                    </m:r>
                  </m:oMath>
                </a14:m>
                <a:r>
                  <a:rPr lang="en-US" altLang="ko-KR" sz="2000" i="1" dirty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elastic scatterings and </a:t>
                </a:r>
                <a:r>
                  <a:rPr lang="en-US" altLang="ko-KR" sz="2000" i="1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applied successfully </a:t>
                </a:r>
                <a:r>
                  <a:rPr lang="en-US" altLang="ko-KR" sz="2000" i="1" dirty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only with one parameter </a:t>
                </a:r>
                <a14:m>
                  <m:oMath xmlns:m="http://schemas.openxmlformats.org/officeDocument/2006/math">
                    <m:r>
                      <a:rPr lang="ko-KR" altLang="en-US" sz="2000" i="1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𝜇</m:t>
                    </m:r>
                  </m:oMath>
                </a14:m>
                <a:r>
                  <a:rPr lang="en-US" altLang="ko-KR" sz="2000" i="1" dirty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.  </a:t>
                </a:r>
              </a:p>
              <a:p>
                <a:pPr marL="0" indent="0" eaLnBrk="1" hangingPunct="1">
                  <a:spcBef>
                    <a:spcPct val="50000"/>
                  </a:spcBef>
                  <a:buNone/>
                </a:pPr>
                <a:r>
                  <a:rPr lang="en-US" altLang="ko-KR" sz="2000" i="1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- Dominance of </a:t>
                </a:r>
                <a:r>
                  <a:rPr lang="en-US" altLang="ko-KR" sz="2000" i="1" dirty="0" err="1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isoscalar</a:t>
                </a:r>
                <a:r>
                  <a:rPr lang="en-US" altLang="ko-KR" sz="2000" i="1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 channel, 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 </m:t>
                    </m:r>
                    <m:sSub>
                      <m:sSubPr>
                        <m:ctrlPr>
                          <a:rPr lang="en-US" altLang="ko-KR" sz="200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𝑓</m:t>
                        </m:r>
                      </m:e>
                      <m:sub>
                        <m:r>
                          <a:rPr lang="en-US" altLang="ko-KR" sz="20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2</m:t>
                        </m:r>
                      </m:sub>
                    </m:sSub>
                    <m:r>
                      <a:rPr lang="en-US" altLang="ko-KR" sz="20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(1275)</m:t>
                    </m:r>
                  </m:oMath>
                </a14:m>
                <a:r>
                  <a:rPr lang="en-US" altLang="ko-KR" sz="2000" i="1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 and Pomeron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𝑃</m:t>
                        </m:r>
                      </m:e>
                      <m:sub>
                        <m:r>
                          <a:rPr lang="en-US" altLang="ko-KR" sz="20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𝐿</m:t>
                        </m:r>
                      </m:sub>
                    </m:sSub>
                    <m:r>
                      <a:rPr lang="en-US" altLang="ko-KR" sz="200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altLang="ko-KR" sz="20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altLang="ko-KR" sz="2000" i="1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 GeV/c in </a:t>
                </a:r>
                <a14:m>
                  <m:oMath xmlns:m="http://schemas.openxmlformats.org/officeDocument/2006/math">
                    <m:r>
                      <a:rPr lang="ko-KR" altLang="en-US" sz="2000" i="1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𝜋</m:t>
                    </m:r>
                    <m:r>
                      <a:rPr lang="en-US" altLang="ko-KR" sz="2000" i="1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𝑁</m:t>
                    </m:r>
                  </m:oMath>
                </a14:m>
                <a:r>
                  <a:rPr lang="en-US" altLang="ko-KR" sz="2000" i="1" dirty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ko-KR" sz="2000" i="1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𝐾𝑁</m:t>
                    </m:r>
                    <m:r>
                      <a:rPr lang="en-US" altLang="ko-KR" sz="2000" i="1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 </m:t>
                    </m:r>
                  </m:oMath>
                </a14:m>
                <a:r>
                  <a:rPr lang="en-US" altLang="ko-KR" sz="2000" i="1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elastic scatterings.</a:t>
                </a:r>
              </a:p>
              <a:p>
                <a:pPr marL="0" indent="0" eaLnBrk="1" hangingPunct="1">
                  <a:spcBef>
                    <a:spcPct val="50000"/>
                  </a:spcBef>
                  <a:buNone/>
                </a:pPr>
                <a:r>
                  <a:rPr lang="en-US" altLang="ko-KR" sz="2000" i="1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- K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𝑁</m:t>
                    </m:r>
                    <m:r>
                      <a:rPr lang="en-US" altLang="ko-KR" sz="2000" i="1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 </m:t>
                    </m:r>
                  </m:oMath>
                </a14:m>
                <a:r>
                  <a:rPr lang="en-US" altLang="ko-KR" sz="2000" i="1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reactions without </a:t>
                </a:r>
                <a:r>
                  <a:rPr lang="el-GR" altLang="ko-KR" sz="2000" i="1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ρ</a:t>
                </a:r>
                <a:r>
                  <a:rPr lang="en-US" altLang="ko-KR" sz="2000" i="1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+</a:t>
                </a:r>
                <a:r>
                  <a:rPr lang="el-GR" altLang="ko-KR" sz="2000" i="1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ω</a:t>
                </a:r>
                <a:r>
                  <a:rPr lang="en-US" altLang="ko-KR" sz="2000" i="1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 are well adopted to describe exp. </a:t>
                </a:r>
                <a:r>
                  <a:rPr lang="en-US" altLang="ko-KR" sz="2000" i="1" dirty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d</a:t>
                </a:r>
                <a:r>
                  <a:rPr lang="en-US" altLang="ko-KR" sz="2000" i="1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ata.  </a:t>
                </a:r>
              </a:p>
              <a:p>
                <a:pPr marL="0" indent="0" eaLnBrk="1" hangingPunct="1">
                  <a:spcBef>
                    <a:spcPct val="50000"/>
                  </a:spcBef>
                  <a:buNone/>
                </a:pPr>
                <a:r>
                  <a:rPr lang="en-US" altLang="ko-KR" sz="2000" i="1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- Present Model offers a useful </a:t>
                </a:r>
                <a:r>
                  <a:rPr lang="en-US" altLang="ko-KR" sz="2000" i="1" dirty="0">
                    <a:solidFill>
                      <a:srgbClr val="FF0000"/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tool to explore 12 GeV </a:t>
                </a:r>
                <a:r>
                  <a:rPr lang="en-US" altLang="ko-KR" sz="2000" i="1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region, and provides  mesonic background contributions good enough to analyze baryon resonances in the partial wave expansion.  </a:t>
                </a:r>
                <a:endParaRPr lang="en-US" altLang="ko-KR" sz="2000" i="1" dirty="0">
                  <a:solidFill>
                    <a:srgbClr val="FF0000"/>
                  </a:solidFill>
                  <a:latin typeface="Comic Sans MS" panose="030F0702030302020204" pitchFamily="66" charset="0"/>
                  <a:ea typeface="굴림" panose="020B0600000101010101" pitchFamily="50" charset="-127"/>
                </a:endParaRPr>
              </a:p>
              <a:p>
                <a:pPr eaLnBrk="1" hangingPunct="1">
                  <a:spcBef>
                    <a:spcPct val="50000"/>
                  </a:spcBef>
                  <a:buFontTx/>
                  <a:buChar char="-"/>
                </a:pPr>
                <a:endParaRPr lang="en-US" altLang="ko-KR" sz="2000" i="1" dirty="0" smtClean="0">
                  <a:solidFill>
                    <a:schemeClr val="bg2">
                      <a:lumMod val="60000"/>
                      <a:lumOff val="40000"/>
                    </a:schemeClr>
                  </a:solidFill>
                  <a:latin typeface="Comic Sans MS" panose="030F0702030302020204" pitchFamily="66" charset="0"/>
                  <a:ea typeface="굴림" panose="020B0600000101010101" pitchFamily="50" charset="-127"/>
                </a:endParaRPr>
              </a:p>
            </p:txBody>
          </p:sp>
        </mc:Choice>
        <mc:Fallback xmlns="">
          <p:sp>
            <p:nvSpPr>
              <p:cNvPr id="8" name="Text 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3268" y="1161410"/>
                <a:ext cx="8627532" cy="5324535"/>
              </a:xfrm>
              <a:prstGeom prst="rect">
                <a:avLst/>
              </a:prstGeom>
              <a:blipFill>
                <a:blip r:embed="rId2"/>
                <a:stretch>
                  <a:fillRect l="-706" t="-68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제목 1"/>
          <p:cNvSpPr txBox="1">
            <a:spLocks/>
          </p:cNvSpPr>
          <p:nvPr/>
        </p:nvSpPr>
        <p:spPr bwMode="auto">
          <a:xfrm>
            <a:off x="457200" y="457200"/>
            <a:ext cx="8390467" cy="474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ko-KR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굴림" panose="020B0600000101010101" pitchFamily="50" charset="-127"/>
              </a:rPr>
              <a:t>                       </a:t>
            </a:r>
            <a:r>
              <a:rPr lang="en-US" altLang="ko-KR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굴림" panose="020B0600000101010101" pitchFamily="50" charset="-127"/>
              </a:rPr>
              <a:t>Summary</a:t>
            </a:r>
            <a:r>
              <a:rPr lang="en-US" altLang="ko-KR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굴림" panose="020B0600000101010101" pitchFamily="50" charset="-127"/>
              </a:rPr>
              <a:t> </a:t>
            </a:r>
            <a:endParaRPr lang="ko-KR" altLang="en-US" sz="3600" dirty="0" smtClean="0"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6297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Backup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9090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621" name="Text Box 3501"/>
          <p:cNvSpPr txBox="1">
            <a:spLocks noChangeArrowheads="1"/>
          </p:cNvSpPr>
          <p:nvPr/>
        </p:nvSpPr>
        <p:spPr bwMode="auto">
          <a:xfrm>
            <a:off x="143934" y="396740"/>
            <a:ext cx="883211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en-US" altLang="ko-KR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굴림" panose="020B0600000101010101" pitchFamily="50" charset="-127"/>
              </a:rPr>
              <a:t>Overview : </a:t>
            </a:r>
            <a:r>
              <a:rPr lang="en-US" altLang="ko-KR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굴림" panose="020B0600000101010101" pitchFamily="50" charset="-127"/>
              </a:rPr>
              <a:t>KN</a:t>
            </a:r>
            <a:r>
              <a:rPr lang="en-US" altLang="ko-KR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굴림" panose="020B0600000101010101" pitchFamily="50" charset="-127"/>
              </a:rPr>
              <a:t> cross sections</a:t>
            </a:r>
          </a:p>
        </p:txBody>
      </p:sp>
      <p:pic>
        <p:nvPicPr>
          <p:cNvPr id="13316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488" y="1212850"/>
            <a:ext cx="4989512" cy="564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그림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8" y="4283075"/>
            <a:ext cx="4919662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내용 개체 틀 6"/>
              <p:cNvSpPr>
                <a:spLocks noGrp="1"/>
              </p:cNvSpPr>
              <p:nvPr>
                <p:ph/>
              </p:nvPr>
            </p:nvSpPr>
            <p:spPr>
              <a:xfrm>
                <a:off x="110066" y="1212849"/>
                <a:ext cx="4142518" cy="3503083"/>
              </a:xfrm>
            </p:spPr>
            <p:txBody>
              <a:bodyPr/>
              <a:lstStyle/>
              <a:p>
                <a:r>
                  <a:rPr lang="en-US" altLang="ko-KR" sz="2000" i="1" dirty="0" smtClean="0">
                    <a:latin typeface="Comic Sans MS" panose="030F0702030302020204" pitchFamily="66" charset="0"/>
                  </a:rPr>
                  <a:t>Energy-dep. from </a:t>
                </a:r>
                <a:r>
                  <a:rPr lang="en-US" altLang="ko-KR" sz="2000" i="1" dirty="0" err="1" smtClean="0">
                    <a:latin typeface="Comic Sans MS" panose="030F0702030302020204" pitchFamily="66" charset="0"/>
                  </a:rPr>
                  <a:t>Regge</a:t>
                </a:r>
                <a:r>
                  <a:rPr lang="en-US" altLang="ko-KR" sz="2000" i="1" dirty="0" smtClean="0">
                    <a:latin typeface="Comic Sans MS" panose="030F0702030302020204" pitchFamily="66" charset="0"/>
                  </a:rPr>
                  <a:t> Theory</a:t>
                </a:r>
              </a:p>
              <a:p>
                <a:endParaRPr lang="en-US" altLang="ko-KR" sz="2400" i="1" dirty="0" smtClean="0"/>
              </a:p>
              <a:p>
                <a:pPr marL="0" indent="0">
                  <a:buNone/>
                </a:pPr>
                <a:r>
                  <a:rPr lang="en-US" altLang="ko-KR" sz="2000" i="1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</a:rPr>
                  <a:t>Amp.</a:t>
                </a:r>
                <a:r>
                  <a:rPr lang="en-US" altLang="ko-KR" sz="2000" dirty="0" smtClean="0"/>
                  <a:t> </a:t>
                </a:r>
                <a:endParaRPr lang="en-US" altLang="ko-KR" sz="20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p>
                        <m:sSup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ko-KR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d>
                            <m:d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altLang="ko-KR" sz="2000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altLang="ko-KR" sz="2000" i="1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</a:rPr>
                  <a:t>DCS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ko-KR" altLang="en-US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altLang="ko-KR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altLang="ko-KR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ko-KR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altLang="ko-KR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e>
                        <m: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altLang="ko-KR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ko-KR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d>
                            <m:d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US" altLang="ko-KR" sz="2000" dirty="0" smtClean="0"/>
              </a:p>
              <a:p>
                <a:pPr marL="0" indent="0">
                  <a:buNone/>
                </a:pPr>
                <a:r>
                  <a:rPr lang="en-US" altLang="ko-KR" sz="2000" i="1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</a:rPr>
                  <a:t>TCS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sz="200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altLang="ko-KR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altLang="ko-KR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𝐼𝑚</m:t>
                      </m:r>
                      <m:sSup>
                        <m:sSup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=0)]</m:t>
                          </m:r>
                        </m:e>
                        <m: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ko-KR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d>
                            <m:d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altLang="ko-KR" sz="2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sz="1600" i="1" smtClean="0"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−1&lt;0 :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𝑅𝑒𝑔𝑔𝑒𝑜𝑛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ko-KR" altLang="en-US" sz="16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(0)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≈0.5</m:t>
                      </m:r>
                    </m:oMath>
                  </m:oMathPara>
                </a14:m>
                <a:endParaRPr lang="en-US" altLang="ko-KR" sz="1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sz="1600" i="1" smtClean="0"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−1&gt;0 :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𝑃𝑜𝑚𝑒𝑟𝑜𝑛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ko-KR" altLang="en-US" sz="1600" b="0" i="1" smtClean="0"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ko-K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≈1+</m:t>
                      </m:r>
                      <m:r>
                        <a:rPr lang="ko-KR" alt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9" name="내용 개체 틀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/>
              </p:nvPr>
            </p:nvSpPr>
            <p:spPr>
              <a:xfrm>
                <a:off x="110066" y="1212849"/>
                <a:ext cx="4142518" cy="3503083"/>
              </a:xfrm>
              <a:blipFill>
                <a:blip r:embed="rId4"/>
                <a:stretch>
                  <a:fillRect l="-1471" t="-2957" b="-139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자유형 3"/>
          <p:cNvSpPr/>
          <p:nvPr/>
        </p:nvSpPr>
        <p:spPr bwMode="auto">
          <a:xfrm>
            <a:off x="6183086" y="1950720"/>
            <a:ext cx="2125112" cy="248465"/>
          </a:xfrm>
          <a:custGeom>
            <a:avLst/>
            <a:gdLst>
              <a:gd name="connsiteX0" fmla="*/ 1950720 w 2125112"/>
              <a:gd name="connsiteY0" fmla="*/ 0 h 248465"/>
              <a:gd name="connsiteX1" fmla="*/ 1933303 w 2125112"/>
              <a:gd name="connsiteY1" fmla="*/ 243840 h 248465"/>
              <a:gd name="connsiteX2" fmla="*/ 0 w 2125112"/>
              <a:gd name="connsiteY2" fmla="*/ 235131 h 248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25112" h="248465">
                <a:moveTo>
                  <a:pt x="1950720" y="0"/>
                </a:moveTo>
                <a:cubicBezTo>
                  <a:pt x="2104571" y="102326"/>
                  <a:pt x="2258423" y="204652"/>
                  <a:pt x="1933303" y="243840"/>
                </a:cubicBezTo>
                <a:cubicBezTo>
                  <a:pt x="1608183" y="283028"/>
                  <a:pt x="441234" y="55154"/>
                  <a:pt x="0" y="235131"/>
                </a:cubicBez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제목 7"/>
              <p:cNvSpPr txBox="1">
                <a:spLocks/>
              </p:cNvSpPr>
              <p:nvPr/>
            </p:nvSpPr>
            <p:spPr bwMode="auto">
              <a:xfrm>
                <a:off x="110066" y="1525542"/>
                <a:ext cx="4129400" cy="2954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ko-KR" sz="1800" i="1" dirty="0" smtClean="0">
                    <a:solidFill>
                      <a:schemeClr val="tx1"/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Exch. of trajectory</a:t>
                </a:r>
                <a:r>
                  <a:rPr lang="en-US" altLang="ko-KR" sz="1800" i="1" dirty="0" smtClean="0">
                    <a:solidFill>
                      <a:schemeClr val="tx1"/>
                    </a:solidFill>
                    <a:ea typeface="굴림" panose="020B0600000101010101" pitchFamily="50" charset="-127"/>
                  </a:rPr>
                  <a:t> </a:t>
                </a:r>
                <a14:m>
                  <m:oMath xmlns:m="http://schemas.openxmlformats.org/officeDocument/2006/math">
                    <m:r>
                      <a:rPr lang="ko-KR" altLang="en-US" sz="1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𝛼</m:t>
                    </m:r>
                    <m:d>
                      <m:dPr>
                        <m:ctrlPr>
                          <a:rPr lang="en-US" altLang="ko-KR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dPr>
                      <m:e>
                        <m:r>
                          <a:rPr lang="en-US" altLang="ko-KR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𝑡</m:t>
                        </m:r>
                      </m:e>
                    </m:d>
                    <m:r>
                      <a:rPr lang="en-US" altLang="ko-KR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=</m:t>
                    </m:r>
                    <m:sSup>
                      <m:sSupPr>
                        <m:ctrlPr>
                          <a:rPr lang="en-US" altLang="ko-KR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pPr>
                      <m:e>
                        <m:r>
                          <a:rPr lang="ko-KR" alt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𝛼</m:t>
                        </m:r>
                      </m:e>
                      <m:sup>
                        <m:r>
                          <a:rPr lang="en-US" altLang="ko-KR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′</m:t>
                        </m:r>
                      </m:sup>
                    </m:sSup>
                    <m:r>
                      <a:rPr lang="en-US" altLang="ko-KR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𝑡</m:t>
                    </m:r>
                    <m:r>
                      <a:rPr lang="en-US" altLang="ko-KR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+</m:t>
                    </m:r>
                    <m:r>
                      <a:rPr lang="ko-KR" alt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𝛼</m:t>
                    </m:r>
                    <m:r>
                      <a:rPr lang="en-US" altLang="ko-KR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(0)</m:t>
                    </m:r>
                  </m:oMath>
                </a14:m>
                <a:endParaRPr lang="ko-KR" altLang="en-US" sz="1800" i="1" dirty="0">
                  <a:solidFill>
                    <a:schemeClr val="tx1"/>
                  </a:solidFill>
                  <a:ea typeface="굴림" panose="020B0600000101010101" pitchFamily="50" charset="-127"/>
                </a:endParaRPr>
              </a:p>
            </p:txBody>
          </p:sp>
        </mc:Choice>
        <mc:Fallback xmlns="">
          <p:sp>
            <p:nvSpPr>
              <p:cNvPr id="7" name="제목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0066" y="1525542"/>
                <a:ext cx="4129400" cy="295413"/>
              </a:xfrm>
              <a:prstGeom prst="rect">
                <a:avLst/>
              </a:prstGeom>
              <a:blipFill>
                <a:blip r:embed="rId5"/>
                <a:stretch>
                  <a:fillRect l="-1182" t="-20408" b="-4489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내용 개체 틀 1"/>
              <p:cNvSpPr txBox="1">
                <a:spLocks/>
              </p:cNvSpPr>
              <p:nvPr/>
            </p:nvSpPr>
            <p:spPr bwMode="auto">
              <a:xfrm>
                <a:off x="143933" y="4902201"/>
                <a:ext cx="4301067" cy="17271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ko-KR" sz="1800" i="1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No resonances in </a:t>
                </a:r>
                <a14:m>
                  <m:oMath xmlns:m="http://schemas.openxmlformats.org/officeDocument/2006/math">
                    <m:r>
                      <a:rPr lang="ko-KR" altLang="en-US" sz="1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altLang="ko-KR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altLang="ko-KR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US" altLang="ko-KR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altLang="ko-KR" sz="1800" i="1" dirty="0" smtClean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altLang="ko-KR" sz="1800" i="1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repulsive s-wave phase shift </a:t>
                </a:r>
                <a:r>
                  <a:rPr lang="en-US" altLang="ko-KR" sz="1800" i="1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below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ko-KR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altLang="ko-KR" sz="1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altLang="ko-KR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ko-KR" sz="1800" i="1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GeV/c. </a:t>
                </a:r>
              </a:p>
              <a:p>
                <a:pPr marL="0" indent="0">
                  <a:buNone/>
                </a:pPr>
                <a:endParaRPr lang="en-US" altLang="ko-KR" sz="1800" i="1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altLang="ko-KR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ko-KR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bar>
                    <m:r>
                      <a:rPr lang="en-US" altLang="ko-KR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ko-KR" sz="1800" i="1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B.S. </a:t>
                </a:r>
                <a:r>
                  <a:rPr lang="en-US" altLang="ko-KR" sz="1800" i="1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in the </a:t>
                </a:r>
                <a14:m>
                  <m:oMath xmlns:m="http://schemas.openxmlformats.org/officeDocument/2006/math">
                    <m:r>
                      <a:rPr lang="ko-KR" altLang="en-US" sz="1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m:rPr>
                        <m:sty m:val="p"/>
                      </m:rPr>
                      <a:rPr lang="el-GR" altLang="ko-KR" sz="1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altLang="ko-KR" sz="1800" i="1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continuum from below</a:t>
                </a:r>
                <a:r>
                  <a:rPr lang="en-US" altLang="ko-KR" sz="1800" i="1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ko-KR" alt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altLang="ko-KR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altLang="ko-KR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altLang="ko-KR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altLang="ko-KR" sz="1800" i="1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threshold.</a:t>
                </a:r>
              </a:p>
            </p:txBody>
          </p:sp>
        </mc:Choice>
        <mc:Fallback xmlns="">
          <p:sp>
            <p:nvSpPr>
              <p:cNvPr id="8" name="내용 개체 틀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3933" y="4902201"/>
                <a:ext cx="4301067" cy="1727199"/>
              </a:xfrm>
              <a:prstGeom prst="rect">
                <a:avLst/>
              </a:prstGeom>
              <a:blipFill>
                <a:blip r:embed="rId6"/>
                <a:stretch>
                  <a:fillRect l="-1277" t="-140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아래쪽 화살표 1"/>
          <p:cNvSpPr/>
          <p:nvPr/>
        </p:nvSpPr>
        <p:spPr bwMode="auto">
          <a:xfrm>
            <a:off x="5943600" y="4690533"/>
            <a:ext cx="262467" cy="338667"/>
          </a:xfrm>
          <a:prstGeom prst="down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0" name="막힌 원호 9"/>
          <p:cNvSpPr/>
          <p:nvPr/>
        </p:nvSpPr>
        <p:spPr bwMode="auto">
          <a:xfrm rot="10800000">
            <a:off x="4648199" y="2590799"/>
            <a:ext cx="956733" cy="194733"/>
          </a:xfrm>
          <a:prstGeom prst="blockArc">
            <a:avLst/>
          </a:prstGeom>
          <a:solidFill>
            <a:srgbClr val="FAA8E3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1" name="막힌 원호 10"/>
          <p:cNvSpPr/>
          <p:nvPr/>
        </p:nvSpPr>
        <p:spPr bwMode="auto">
          <a:xfrm rot="10800000">
            <a:off x="4656666" y="5816599"/>
            <a:ext cx="931333" cy="228600"/>
          </a:xfrm>
          <a:prstGeom prst="blockArc">
            <a:avLst/>
          </a:prstGeom>
          <a:solidFill>
            <a:srgbClr val="FAA8E3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3" name="막힌 원호 12"/>
          <p:cNvSpPr/>
          <p:nvPr/>
        </p:nvSpPr>
        <p:spPr bwMode="auto">
          <a:xfrm rot="10800000">
            <a:off x="6446237" y="3196880"/>
            <a:ext cx="2302148" cy="176749"/>
          </a:xfrm>
          <a:prstGeom prst="blockArc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5" name="막힌 원호 14"/>
          <p:cNvSpPr/>
          <p:nvPr/>
        </p:nvSpPr>
        <p:spPr bwMode="auto">
          <a:xfrm rot="11097435">
            <a:off x="6395438" y="6363415"/>
            <a:ext cx="2302148" cy="176749"/>
          </a:xfrm>
          <a:prstGeom prst="blockArc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8" name="오른쪽 화살표 17"/>
          <p:cNvSpPr/>
          <p:nvPr/>
        </p:nvSpPr>
        <p:spPr bwMode="auto">
          <a:xfrm rot="17776285" flipV="1">
            <a:off x="3471228" y="3873002"/>
            <a:ext cx="2373969" cy="108842"/>
          </a:xfrm>
          <a:prstGeom prst="rightArrow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9" name="오른쪽 화살표 18"/>
          <p:cNvSpPr/>
          <p:nvPr/>
        </p:nvSpPr>
        <p:spPr bwMode="auto">
          <a:xfrm rot="20860942" flipV="1">
            <a:off x="4069861" y="6144801"/>
            <a:ext cx="1052256" cy="115568"/>
          </a:xfrm>
          <a:prstGeom prst="rightArrow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6" name="Text Box 43"/>
          <p:cNvSpPr txBox="1">
            <a:spLocks noChangeArrowheads="1"/>
          </p:cNvSpPr>
          <p:nvPr/>
        </p:nvSpPr>
        <p:spPr bwMode="auto">
          <a:xfrm>
            <a:off x="4936066" y="2946401"/>
            <a:ext cx="94826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ko-KR" sz="2000" dirty="0" smtClean="0">
                <a:solidFill>
                  <a:srgbClr val="33CC33"/>
                </a:solidFill>
                <a:latin typeface="Comic Sans MS" panose="030F0702030302020204" pitchFamily="66" charset="0"/>
                <a:ea typeface="굴림" panose="020B0600000101010101" pitchFamily="50" charset="-127"/>
              </a:rPr>
              <a:t>   </a:t>
            </a:r>
            <a:r>
              <a:rPr lang="en-US" altLang="ko-KR" sz="2000" dirty="0" smtClean="0">
                <a:solidFill>
                  <a:srgbClr val="FF0000"/>
                </a:solidFill>
                <a:latin typeface="Comic Sans MS" panose="030F0702030302020204" pitchFamily="66" charset="0"/>
                <a:ea typeface="굴림" panose="020B0600000101010101" pitchFamily="50" charset="-127"/>
              </a:rPr>
              <a:t>BDS</a:t>
            </a:r>
            <a:endParaRPr lang="en-US" altLang="ko-KR" sz="2000" dirty="0">
              <a:solidFill>
                <a:srgbClr val="FF0000"/>
              </a:solidFill>
              <a:latin typeface="Comic Sans MS" panose="030F0702030302020204" pitchFamily="66" charset="0"/>
              <a:ea typeface="굴림" panose="020B0600000101010101" pitchFamily="50" charset="-127"/>
            </a:endParaRPr>
          </a:p>
        </p:txBody>
      </p:sp>
      <p:sp>
        <p:nvSpPr>
          <p:cNvPr id="17" name="Text Box 43"/>
          <p:cNvSpPr txBox="1">
            <a:spLocks noChangeArrowheads="1"/>
          </p:cNvSpPr>
          <p:nvPr/>
        </p:nvSpPr>
        <p:spPr bwMode="auto">
          <a:xfrm>
            <a:off x="4536819" y="6158003"/>
            <a:ext cx="1474514" cy="403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ko-KR" sz="2000" dirty="0" smtClean="0">
                <a:solidFill>
                  <a:srgbClr val="33CC33"/>
                </a:solidFill>
                <a:latin typeface="Comic Sans MS" panose="030F0702030302020204" pitchFamily="66" charset="0"/>
                <a:ea typeface="굴림" panose="020B0600000101010101" pitchFamily="50" charset="-127"/>
              </a:rPr>
              <a:t>   </a:t>
            </a:r>
            <a:r>
              <a:rPr lang="en-US" altLang="ko-KR" sz="2000" dirty="0" err="1" smtClean="0">
                <a:solidFill>
                  <a:srgbClr val="FF0000"/>
                </a:solidFill>
                <a:latin typeface="Comic Sans MS" panose="030F0702030302020204" pitchFamily="66" charset="0"/>
                <a:ea typeface="굴림" panose="020B0600000101010101" pitchFamily="50" charset="-127"/>
              </a:rPr>
              <a:t>cpled</a:t>
            </a:r>
            <a:r>
              <a:rPr lang="en-US" altLang="ko-KR" sz="2000" dirty="0" smtClean="0">
                <a:solidFill>
                  <a:srgbClr val="FF0000"/>
                </a:solidFill>
                <a:latin typeface="Comic Sans MS" panose="030F0702030302020204" pitchFamily="66" charset="0"/>
                <a:ea typeface="굴림" panose="020B0600000101010101" pitchFamily="50" charset="-127"/>
              </a:rPr>
              <a:t> </a:t>
            </a:r>
            <a:r>
              <a:rPr lang="en-US" altLang="ko-KR" sz="2000" dirty="0" err="1" smtClean="0">
                <a:solidFill>
                  <a:srgbClr val="FF0000"/>
                </a:solidFill>
                <a:latin typeface="Comic Sans MS" panose="030F0702030302020204" pitchFamily="66" charset="0"/>
                <a:ea typeface="굴림" panose="020B0600000101010101" pitchFamily="50" charset="-127"/>
              </a:rPr>
              <a:t>ch.</a:t>
            </a:r>
            <a:endParaRPr lang="en-US" altLang="ko-KR" sz="2000" dirty="0">
              <a:solidFill>
                <a:srgbClr val="FF0000"/>
              </a:solidFill>
              <a:latin typeface="Comic Sans MS" panose="030F0702030302020204" pitchFamily="66" charset="0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7052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내용 개체 틀 8"/>
              <p:cNvSpPr>
                <a:spLocks noGrp="1"/>
              </p:cNvSpPr>
              <p:nvPr>
                <p:ph/>
              </p:nvPr>
            </p:nvSpPr>
            <p:spPr>
              <a:xfrm>
                <a:off x="330199" y="1151467"/>
                <a:ext cx="8492067" cy="5571066"/>
              </a:xfrm>
            </p:spPr>
            <p:txBody>
              <a:bodyPr/>
              <a:lstStyle/>
              <a:p>
                <a:r>
                  <a:rPr lang="en-US" altLang="ko-KR" sz="2800" dirty="0" smtClean="0">
                    <a:latin typeface="Comic Sans MS" panose="030F0702030302020204" pitchFamily="66" charset="0"/>
                  </a:rPr>
                  <a:t>Previous works : </a:t>
                </a:r>
                <a:r>
                  <a:rPr lang="en-US" altLang="ko-KR" sz="2000" dirty="0" smtClean="0">
                    <a:solidFill>
                      <a:schemeClr val="accent5">
                        <a:lumMod val="50000"/>
                      </a:schemeClr>
                    </a:solidFill>
                    <a:latin typeface="Comic Sans MS" panose="030F0702030302020204" pitchFamily="66" charset="0"/>
                  </a:rPr>
                  <a:t>Total reactions in the t-ch. helicity Reggeons with coupling strength (residues) fit to exp. data </a:t>
                </a:r>
              </a:p>
              <a:p>
                <a:pPr marL="0" indent="0">
                  <a:buNone/>
                </a:pPr>
                <a:r>
                  <a:rPr lang="en-US" altLang="ko-KR" sz="2800" dirty="0" smtClean="0">
                    <a:latin typeface="Comic Sans MS" panose="030F0702030302020204" pitchFamily="66" charset="0"/>
                  </a:rPr>
                  <a:t>   </a:t>
                </a:r>
                <a:r>
                  <a:rPr lang="en-US" altLang="ko-KR" sz="1800" dirty="0" smtClean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Mathieu (2015), Nys (2018) from JPAC </a:t>
                </a:r>
              </a:p>
              <a:p>
                <a:pPr marL="0" indent="0">
                  <a:buNone/>
                </a:pPr>
                <a:r>
                  <a:rPr lang="en-US" altLang="ko-KR" sz="1800" dirty="0" smtClean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      Huang (2008)</a:t>
                </a:r>
                <a:endParaRPr lang="en-US" altLang="ko-KR" sz="200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𝐾𝑝</m:t>
                          </m:r>
                        </m:sub>
                      </m:sSub>
                      <m:r>
                        <a:rPr lang="en-US" altLang="ko-K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ko-KR" alt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ko-KR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</m:oMath>
                  </m:oMathPara>
                </a14:m>
                <a:endParaRPr lang="en-US" altLang="ko-KR" sz="20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altLang="ko-KR" sz="2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ko-K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ko-KR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b>
                        <m:sSubPr>
                          <m:ctrlPr>
                            <a:rPr lang="en-US" altLang="ko-KR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ko-K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en-US" altLang="ko-K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ko-K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altLang="ko-K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altLang="ko-K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ko-K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24</m:t>
                          </m:r>
                        </m:sub>
                      </m:sSub>
                      <m:r>
                        <a:rPr lang="en-US" altLang="ko-K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ko-K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altLang="ko-K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altLang="ko-K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ℛ</m:t>
                          </m:r>
                        </m:e>
                        <m:sup>
                          <m:r>
                            <a:rPr lang="en-US" altLang="ko-K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altLang="ko-K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ko-K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altLang="ko-K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altLang="ko-K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altLang="ko-K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ko-KR" sz="2000" dirty="0">
                  <a:solidFill>
                    <a:srgbClr val="00B050"/>
                  </a:solidFill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altLang="ko-KR" sz="1800" dirty="0">
                  <a:solidFill>
                    <a:srgbClr val="00B050"/>
                  </a:solidFill>
                  <a:latin typeface="Comic Sans MS" panose="030F0702030302020204" pitchFamily="66" charset="0"/>
                </a:endParaRPr>
              </a:p>
              <a:p>
                <a:r>
                  <a:rPr lang="en-US" altLang="ko-KR" sz="2800" dirty="0" smtClean="0">
                    <a:latin typeface="Comic Sans MS" panose="030F0702030302020204" pitchFamily="66" charset="0"/>
                  </a:rPr>
                  <a:t>Present work : </a:t>
                </a:r>
                <a:r>
                  <a:rPr lang="en-US" altLang="ko-KR" sz="2000" dirty="0" smtClean="0">
                    <a:solidFill>
                      <a:schemeClr val="accent5">
                        <a:lumMod val="50000"/>
                      </a:schemeClr>
                    </a:solidFill>
                    <a:latin typeface="Comic Sans MS" panose="030F0702030302020204" pitchFamily="66" charset="0"/>
                  </a:rPr>
                  <a:t>CEX and elastic reaction in the Reggeized Born terms with interaction Lagrangians and coupling constants common in other hadron reactions, e.g., photoproductions </a:t>
                </a:r>
              </a:p>
              <a:p>
                <a:endParaRPr lang="en-US" altLang="ko-KR" sz="20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ko-KR" sz="2000" i="1">
                              <a:latin typeface="Cambria Math" panose="02040503050406030204" pitchFamily="18" charset="0"/>
                            </a:rPr>
                            <m:t>𝐾𝑝</m:t>
                          </m:r>
                        </m:sub>
                      </m:sSub>
                      <m:r>
                        <a:rPr lang="en-US" altLang="ko-K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b>
                        <m:sSubPr>
                          <m:ctrlPr>
                            <a:rPr lang="en-US" altLang="ko-KR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ko-KR" sz="20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ko-KR" sz="20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ko-KR" sz="20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ko-K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ko-KR" alt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en-US" altLang="ko-K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ko-K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ko-K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ko-K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ko-K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ko-K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</m:oMath>
                  </m:oMathPara>
                </a14:m>
                <a:endParaRPr lang="en-US" altLang="ko-KR" sz="20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altLang="ko-KR" sz="2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ko-KR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ko-K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b>
                        <m:sSubPr>
                          <m:ctrlPr>
                            <a:rPr lang="en-US" altLang="ko-K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𝑥𝐾𝐾</m:t>
                          </m:r>
                        </m:sub>
                      </m:sSub>
                      <m:r>
                        <a:rPr lang="en-US" altLang="ko-K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altLang="ko-K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altLang="ko-KR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ko-KR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en-US" altLang="ko-K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𝑥𝑁𝑁</m:t>
                          </m:r>
                        </m:sub>
                      </m:sSub>
                      <m:r>
                        <a:rPr lang="en-US" altLang="ko-K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altLang="ko-K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altLang="ko-K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ℛ</m:t>
                          </m:r>
                        </m:e>
                        <m:sup>
                          <m:r>
                            <a:rPr lang="en-US" altLang="ko-K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altLang="ko-K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ko-K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altLang="ko-K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altLang="ko-K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altLang="ko-K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sz="2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내용 개체 틀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/>
              </p:nvPr>
            </p:nvSpPr>
            <p:spPr>
              <a:xfrm>
                <a:off x="330199" y="1151467"/>
                <a:ext cx="8492067" cy="5571066"/>
              </a:xfrm>
              <a:blipFill rotWithShape="0">
                <a:blip r:embed="rId2"/>
                <a:stretch>
                  <a:fillRect l="-718" t="-120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>
          <a:xfrm>
            <a:off x="189442" y="431800"/>
            <a:ext cx="8251825" cy="657225"/>
          </a:xfrm>
        </p:spPr>
        <p:txBody>
          <a:bodyPr/>
          <a:lstStyle/>
          <a:p>
            <a:pPr>
              <a:defRPr/>
            </a:pPr>
            <a:r>
              <a:rPr lang="en-US" altLang="ko-KR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굴림" panose="020B0600000101010101" pitchFamily="50" charset="-127"/>
              </a:rPr>
              <a:t>       </a:t>
            </a:r>
            <a:r>
              <a:rPr lang="en-US" altLang="ko-KR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굴림" panose="020B0600000101010101" pitchFamily="50" charset="-127"/>
              </a:rPr>
              <a:t>Previous works </a:t>
            </a:r>
            <a:r>
              <a:rPr lang="en-US" altLang="ko-KR" sz="3600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굴림" panose="020B0600000101010101" pitchFamily="50" charset="-127"/>
              </a:rPr>
              <a:t>vs</a:t>
            </a:r>
            <a:r>
              <a:rPr lang="en-US" altLang="ko-KR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굴림" panose="020B0600000101010101" pitchFamily="50" charset="-127"/>
              </a:rPr>
              <a:t>  present model</a:t>
            </a:r>
            <a:endParaRPr lang="ko-KR" altLang="en-US" sz="3600" dirty="0" smtClean="0">
              <a:ea typeface="굴림" panose="020B0600000101010101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43"/>
              <p:cNvSpPr txBox="1">
                <a:spLocks noChangeArrowheads="1"/>
              </p:cNvSpPr>
              <p:nvPr/>
            </p:nvSpPr>
            <p:spPr bwMode="auto">
              <a:xfrm>
                <a:off x="6585752" y="6075514"/>
                <a:ext cx="2549298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en-US" altLang="ko-KR" sz="2000" dirty="0" smtClean="0">
                    <a:solidFill>
                      <a:srgbClr val="33CC33"/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𝑓</m:t>
                        </m:r>
                      </m:e>
                      <m:sub>
                        <m:r>
                          <a:rPr lang="en-US" altLang="ko-KR" sz="20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0</m:t>
                        </m:r>
                      </m:sub>
                    </m:sSub>
                    <m:r>
                      <a:rPr lang="en-US" altLang="ko-KR" sz="200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altLang="ko-KR" sz="20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𝑠𝑚𝑎𝑙𝑙</m:t>
                    </m:r>
                  </m:oMath>
                </a14:m>
                <a:endParaRPr lang="en-US" altLang="ko-KR" sz="2000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Comic Sans MS" panose="030F0702030302020204" pitchFamily="66" charset="0"/>
                  <a:ea typeface="굴림" panose="020B0600000101010101" pitchFamily="50" charset="-127"/>
                </a:endParaRPr>
              </a:p>
            </p:txBody>
          </p:sp>
        </mc:Choice>
        <mc:Fallback xmlns="">
          <p:sp>
            <p:nvSpPr>
              <p:cNvPr id="10" name="Text 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85752" y="6075514"/>
                <a:ext cx="2549298" cy="400110"/>
              </a:xfrm>
              <a:prstGeom prst="rect">
                <a:avLst/>
              </a:prstGeom>
              <a:blipFill>
                <a:blip r:embed="rId3"/>
                <a:stretch>
                  <a:fillRect b="-1692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43"/>
              <p:cNvSpPr txBox="1">
                <a:spLocks noChangeArrowheads="1"/>
              </p:cNvSpPr>
              <p:nvPr/>
            </p:nvSpPr>
            <p:spPr bwMode="auto">
              <a:xfrm>
                <a:off x="6585752" y="5675404"/>
                <a:ext cx="2549298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en-US" altLang="ko-KR" sz="2000" dirty="0" smtClean="0">
                    <a:solidFill>
                      <a:srgbClr val="33CC33"/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ko-KR" sz="200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lang="en-US" altLang="ko-KR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ko-KR" alt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altLang="ko-KR" sz="20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l-GR" altLang="ko-KR" sz="20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lang="en-US" altLang="ko-KR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ko-KR" alt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</m:d>
                    <m:r>
                      <a:rPr lang="en-US" altLang="ko-KR" sz="20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⇏</m:t>
                    </m:r>
                    <m:r>
                      <a:rPr lang="en-US" altLang="ko-KR" sz="20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𝐾𝐾</m:t>
                    </m:r>
                  </m:oMath>
                </a14:m>
                <a:endParaRPr lang="en-US" altLang="ko-KR" sz="2000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Comic Sans MS" panose="030F0702030302020204" pitchFamily="66" charset="0"/>
                  <a:ea typeface="굴림" panose="020B0600000101010101" pitchFamily="50" charset="-127"/>
                </a:endParaRPr>
              </a:p>
            </p:txBody>
          </p:sp>
        </mc:Choice>
        <mc:Fallback xmlns="">
          <p:sp>
            <p:nvSpPr>
              <p:cNvPr id="5" name="Text 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85752" y="5675404"/>
                <a:ext cx="2549298" cy="400110"/>
              </a:xfrm>
              <a:prstGeom prst="rect">
                <a:avLst/>
              </a:prstGeom>
              <a:blipFill>
                <a:blip r:embed="rId4"/>
                <a:stretch>
                  <a:fillRect b="-909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243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제목 1"/>
              <p:cNvSpPr>
                <a:spLocks noGrp="1"/>
              </p:cNvSpPr>
              <p:nvPr>
                <p:ph type="title" idx="4294967295"/>
              </p:nvPr>
            </p:nvSpPr>
            <p:spPr>
              <a:xfrm>
                <a:off x="487679" y="465908"/>
                <a:ext cx="8461587" cy="482359"/>
              </a:xfrm>
            </p:spPr>
            <p:txBody>
              <a:bodyPr/>
              <a:lstStyle/>
              <a:p>
                <a:pPr>
                  <a:defRPr/>
                </a:pPr>
                <a:r>
                  <a:rPr lang="en-US" altLang="ko-KR" sz="360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anose="030F0702030302020204" pitchFamily="66" charset="0"/>
                    <a:ea typeface="굴림" panose="020B0600000101010101" pitchFamily="50" charset="-127"/>
                  </a:rPr>
                  <a:t>   </a:t>
                </a:r>
                <a14:m>
                  <m:oMath xmlns:m="http://schemas.openxmlformats.org/officeDocument/2006/math">
                    <m:r>
                      <a:rPr lang="ko-KR" altLang="en-US" sz="3600" i="1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𝜋</m:t>
                    </m:r>
                    <m:r>
                      <a:rPr lang="en-US" altLang="ko-KR" sz="3600" b="0" i="1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𝑝</m:t>
                    </m:r>
                    <m:r>
                      <a:rPr lang="en-US" altLang="ko-KR" sz="3600" b="0" i="1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 </m:t>
                    </m:r>
                  </m:oMath>
                </a14:m>
                <a:r>
                  <a:rPr lang="en-US" altLang="ko-KR" sz="360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anose="030F0702030302020204" pitchFamily="66" charset="0"/>
                    <a:ea typeface="굴림" panose="020B0600000101010101" pitchFamily="50" charset="-127"/>
                  </a:rPr>
                  <a:t>Cross sections at high energies</a:t>
                </a:r>
                <a:endParaRPr lang="ko-KR" altLang="en-US" sz="3600" dirty="0" smtClean="0">
                  <a:ea typeface="굴림" panose="020B0600000101010101" pitchFamily="50" charset="-127"/>
                </a:endParaRPr>
              </a:p>
            </p:txBody>
          </p:sp>
        </mc:Choice>
        <mc:Fallback xmlns="">
          <p:sp>
            <p:nvSpPr>
              <p:cNvPr id="4" name="제목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 idx="4294967295"/>
              </p:nvPr>
            </p:nvSpPr>
            <p:spPr>
              <a:xfrm>
                <a:off x="487679" y="465908"/>
                <a:ext cx="8461587" cy="482359"/>
              </a:xfrm>
              <a:blipFill>
                <a:blip r:embed="rId3"/>
                <a:stretch>
                  <a:fillRect t="-35000" b="-725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102" y="2705100"/>
            <a:ext cx="4191000" cy="415290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0617" y="2878032"/>
            <a:ext cx="4829175" cy="3505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43"/>
              <p:cNvSpPr txBox="1">
                <a:spLocks noChangeArrowheads="1"/>
              </p:cNvSpPr>
              <p:nvPr/>
            </p:nvSpPr>
            <p:spPr bwMode="auto">
              <a:xfrm>
                <a:off x="688874" y="2062498"/>
                <a:ext cx="3267756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en-US" altLang="ko-KR" sz="2000" dirty="0" smtClean="0">
                    <a:solidFill>
                      <a:srgbClr val="33CC33"/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 </a:t>
                </a:r>
                <a14:m>
                  <m:oMath xmlns:m="http://schemas.openxmlformats.org/officeDocument/2006/math">
                    <m:r>
                      <a:rPr lang="ko-KR" altLang="en-US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𝜌</m:t>
                    </m:r>
                  </m:oMath>
                </a14:m>
                <a:r>
                  <a:rPr lang="en-US" altLang="ko-KR" sz="20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 large enough to make difference </a:t>
                </a:r>
                <a:r>
                  <a:rPr lang="en-US" altLang="ko-KR" sz="2000" dirty="0" smtClean="0">
                    <a:solidFill>
                      <a:srgbClr val="33CC33"/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 </a:t>
                </a:r>
                <a:endParaRPr lang="en-US" altLang="ko-KR" sz="2000" dirty="0">
                  <a:solidFill>
                    <a:srgbClr val="33CC33"/>
                  </a:solidFill>
                  <a:latin typeface="Comic Sans MS" panose="030F0702030302020204" pitchFamily="66" charset="0"/>
                  <a:ea typeface="굴림" panose="020B0600000101010101" pitchFamily="50" charset="-127"/>
                </a:endParaRPr>
              </a:p>
            </p:txBody>
          </p:sp>
        </mc:Choice>
        <mc:Fallback xmlns="">
          <p:sp>
            <p:nvSpPr>
              <p:cNvPr id="11" name="Text 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8874" y="2062498"/>
                <a:ext cx="3267756" cy="707886"/>
              </a:xfrm>
              <a:prstGeom prst="rect">
                <a:avLst/>
              </a:prstGeom>
              <a:blipFill rotWithShape="0">
                <a:blip r:embed="rId6"/>
                <a:stretch>
                  <a:fillRect t="-4310" b="-1465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Box 43"/>
          <p:cNvSpPr txBox="1">
            <a:spLocks noChangeArrowheads="1"/>
          </p:cNvSpPr>
          <p:nvPr/>
        </p:nvSpPr>
        <p:spPr bwMode="auto">
          <a:xfrm>
            <a:off x="481285" y="1154204"/>
            <a:ext cx="28310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ko-KR" sz="2000" dirty="0" smtClean="0">
                <a:solidFill>
                  <a:srgbClr val="33CC33"/>
                </a:solidFill>
                <a:latin typeface="Comic Sans MS" panose="030F0702030302020204" pitchFamily="66" charset="0"/>
                <a:ea typeface="굴림" panose="020B0600000101010101" pitchFamily="50" charset="-127"/>
              </a:rPr>
              <a:t>     </a:t>
            </a:r>
            <a:r>
              <a:rPr lang="en-US" altLang="ko-KR" sz="2000" dirty="0" smtClean="0">
                <a:solidFill>
                  <a:srgbClr val="FF0000"/>
                </a:solidFill>
                <a:latin typeface="Comic Sans MS" panose="030F0702030302020204" pitchFamily="66" charset="0"/>
                <a:ea typeface="굴림" panose="020B0600000101010101" pitchFamily="50" charset="-127"/>
              </a:rPr>
              <a:t>Total crs. section</a:t>
            </a:r>
            <a:endParaRPr lang="en-US" altLang="ko-KR" sz="2000" dirty="0">
              <a:solidFill>
                <a:srgbClr val="FF0000"/>
              </a:solidFill>
              <a:latin typeface="Comic Sans MS" panose="030F0702030302020204" pitchFamily="66" charset="0"/>
              <a:ea typeface="굴림" panose="020B0600000101010101" pitchFamily="50" charset="-127"/>
            </a:endParaRPr>
          </a:p>
        </p:txBody>
      </p:sp>
      <p:sp>
        <p:nvSpPr>
          <p:cNvPr id="14" name="Text Box 43"/>
          <p:cNvSpPr txBox="1">
            <a:spLocks noChangeArrowheads="1"/>
          </p:cNvSpPr>
          <p:nvPr/>
        </p:nvSpPr>
        <p:spPr bwMode="auto">
          <a:xfrm>
            <a:off x="5092473" y="1141141"/>
            <a:ext cx="29716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ko-KR" sz="2000" dirty="0" smtClean="0">
                <a:solidFill>
                  <a:srgbClr val="33CC33"/>
                </a:solidFill>
                <a:latin typeface="Comic Sans MS" panose="030F0702030302020204" pitchFamily="66" charset="0"/>
                <a:ea typeface="굴림" panose="020B0600000101010101" pitchFamily="50" charset="-127"/>
              </a:rPr>
              <a:t>   </a:t>
            </a:r>
            <a:r>
              <a:rPr lang="en-US" altLang="ko-KR" sz="2000" dirty="0" smtClean="0">
                <a:solidFill>
                  <a:srgbClr val="FF0000"/>
                </a:solidFill>
                <a:latin typeface="Comic Sans MS" panose="030F0702030302020204" pitchFamily="66" charset="0"/>
                <a:ea typeface="굴림" panose="020B0600000101010101" pitchFamily="50" charset="-127"/>
              </a:rPr>
              <a:t>Elastic crs. section</a:t>
            </a:r>
            <a:endParaRPr lang="en-US" altLang="ko-KR" sz="2000" dirty="0">
              <a:solidFill>
                <a:srgbClr val="FF0000"/>
              </a:solidFill>
              <a:latin typeface="Comic Sans MS" panose="030F0702030302020204" pitchFamily="66" charset="0"/>
              <a:ea typeface="굴림" panose="020B0600000101010101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43"/>
              <p:cNvSpPr txBox="1">
                <a:spLocks noChangeArrowheads="1"/>
              </p:cNvSpPr>
              <p:nvPr/>
            </p:nvSpPr>
            <p:spPr bwMode="auto">
              <a:xfrm>
                <a:off x="4685211" y="1985554"/>
                <a:ext cx="4323322" cy="9030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en-US" altLang="ko-KR" sz="2000" dirty="0" smtClean="0">
                    <a:solidFill>
                      <a:srgbClr val="33CC33"/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 </a:t>
                </a:r>
                <a14:m>
                  <m:oMath xmlns:m="http://schemas.openxmlformats.org/officeDocument/2006/math">
                    <m:r>
                      <a:rPr lang="ko-KR" altLang="en-US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𝜌</m:t>
                    </m:r>
                    <m:r>
                      <a:rPr lang="en-US" altLang="ko-KR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, </m:t>
                    </m:r>
                    <m:r>
                      <a:rPr lang="ko-KR" alt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𝜔</m:t>
                    </m:r>
                  </m:oMath>
                </a14:m>
                <a:r>
                  <a:rPr lang="en-US" altLang="ko-KR" sz="2000" dirty="0" smtClean="0">
                    <a:solidFill>
                      <a:srgbClr val="C00000"/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 </a:t>
                </a:r>
                <a:r>
                  <a:rPr lang="en-US" altLang="ko-KR" sz="20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small &amp; make no difference,</a:t>
                </a:r>
              </a:p>
              <a:p>
                <a:pPr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en-US" altLang="ko-KR" sz="20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Slope of Pomeron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bPr>
                      <m:e>
                        <m:r>
                          <a:rPr lang="ko-KR" altLang="en-US" sz="200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𝛼</m:t>
                        </m:r>
                      </m:e>
                      <m:sub>
                        <m:r>
                          <a:rPr lang="ko-KR" altLang="en-US" sz="200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𝕡</m:t>
                        </m:r>
                      </m:sub>
                    </m:sSub>
                    <m:d>
                      <m:dPr>
                        <m:ctrlPr>
                          <a:rPr lang="en-US" altLang="ko-KR" sz="20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dPr>
                      <m:e>
                        <m:r>
                          <a:rPr lang="en-US" altLang="ko-KR" sz="20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ko-KR" sz="20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 different</a:t>
                </a:r>
                <a:endParaRPr lang="en-US" altLang="ko-KR" sz="2000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Comic Sans MS" panose="030F0702030302020204" pitchFamily="66" charset="0"/>
                  <a:ea typeface="굴림" panose="020B0600000101010101" pitchFamily="50" charset="-127"/>
                </a:endParaRPr>
              </a:p>
            </p:txBody>
          </p:sp>
        </mc:Choice>
        <mc:Fallback xmlns="">
          <p:sp>
            <p:nvSpPr>
              <p:cNvPr id="16" name="Text 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5211" y="1985554"/>
                <a:ext cx="4323322" cy="903068"/>
              </a:xfrm>
              <a:prstGeom prst="rect">
                <a:avLst/>
              </a:prstGeom>
              <a:blipFill rotWithShape="0">
                <a:blip r:embed="rId7"/>
                <a:stretch>
                  <a:fillRect l="-1551" t="-4054" b="-810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own Arrow 1"/>
          <p:cNvSpPr/>
          <p:nvPr/>
        </p:nvSpPr>
        <p:spPr bwMode="auto">
          <a:xfrm>
            <a:off x="7128387" y="5535561"/>
            <a:ext cx="226142" cy="383458"/>
          </a:xfrm>
          <a:prstGeom prst="down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605867" y="1566334"/>
                <a:ext cx="4419600" cy="3116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ko-KR" altLang="en-US" sz="20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sup>
                          </m:sSup>
                          <m:r>
                            <a:rPr lang="en-US" altLang="ko-KR" sz="20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o-KR" altLang="en-US" sz="20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∓</m:t>
                      </m:r>
                      <m:r>
                        <a:rPr lang="ko-KR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∓</m:t>
                      </m:r>
                      <m:r>
                        <a:rPr lang="ko-KR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5867" y="1566334"/>
                <a:ext cx="4419600" cy="311688"/>
              </a:xfrm>
              <a:prstGeom prst="rect">
                <a:avLst/>
              </a:prstGeom>
              <a:blipFill rotWithShape="0">
                <a:blip r:embed="rId9"/>
                <a:stretch>
                  <a:fillRect t="-3922" b="-3529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22866" y="1651001"/>
                <a:ext cx="2590800" cy="3116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altLang="ko-KR" sz="2000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ko-KR" altLang="en-US" sz="20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sup>
                          </m:sSup>
                          <m:r>
                            <a:rPr lang="en-US" altLang="ko-KR" sz="20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∓</m:t>
                      </m:r>
                      <m:r>
                        <a:rPr lang="ko-KR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866" y="1651001"/>
                <a:ext cx="2590800" cy="311688"/>
              </a:xfrm>
              <a:prstGeom prst="rect">
                <a:avLst/>
              </a:prstGeom>
              <a:blipFill>
                <a:blip r:embed="rId10"/>
                <a:stretch>
                  <a:fillRect t="-3922" r="-471" b="-3529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오른쪽 화살표 19"/>
          <p:cNvSpPr/>
          <p:nvPr/>
        </p:nvSpPr>
        <p:spPr bwMode="auto">
          <a:xfrm rot="18930142" flipV="1">
            <a:off x="2078182" y="4155609"/>
            <a:ext cx="2373969" cy="105906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1" name="오른쪽 화살표 20"/>
          <p:cNvSpPr/>
          <p:nvPr/>
        </p:nvSpPr>
        <p:spPr bwMode="auto">
          <a:xfrm rot="21303548" flipV="1">
            <a:off x="6663227" y="5059912"/>
            <a:ext cx="2373969" cy="107263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2" name="Text Box 43"/>
          <p:cNvSpPr txBox="1">
            <a:spLocks noChangeArrowheads="1"/>
          </p:cNvSpPr>
          <p:nvPr/>
        </p:nvSpPr>
        <p:spPr bwMode="auto">
          <a:xfrm>
            <a:off x="887683" y="5641537"/>
            <a:ext cx="321864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ko-KR" sz="2000" dirty="0" smtClean="0">
                <a:solidFill>
                  <a:srgbClr val="33CC33"/>
                </a:solidFill>
                <a:latin typeface="Comic Sans MS" panose="030F0702030302020204" pitchFamily="66" charset="0"/>
                <a:ea typeface="굴림" panose="020B0600000101010101" pitchFamily="50" charset="-127"/>
              </a:rPr>
              <a:t>Pomeron for tot. crs. sec.</a:t>
            </a:r>
            <a:endParaRPr lang="en-US" altLang="ko-KR" sz="2000" dirty="0">
              <a:solidFill>
                <a:schemeClr val="bg2">
                  <a:lumMod val="60000"/>
                  <a:lumOff val="40000"/>
                </a:schemeClr>
              </a:solidFill>
              <a:latin typeface="Comic Sans MS" panose="030F0702030302020204" pitchFamily="66" charset="0"/>
              <a:ea typeface="굴림" panose="020B0600000101010101" pitchFamily="50" charset="-127"/>
            </a:endParaRPr>
          </a:p>
        </p:txBody>
      </p:sp>
      <p:sp>
        <p:nvSpPr>
          <p:cNvPr id="23" name="Text Box 43"/>
          <p:cNvSpPr txBox="1">
            <a:spLocks noChangeArrowheads="1"/>
          </p:cNvSpPr>
          <p:nvPr/>
        </p:nvSpPr>
        <p:spPr bwMode="auto">
          <a:xfrm>
            <a:off x="5578217" y="5311337"/>
            <a:ext cx="345571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ko-KR" sz="2000" dirty="0" smtClean="0">
                <a:solidFill>
                  <a:srgbClr val="33CC33"/>
                </a:solidFill>
                <a:latin typeface="Comic Sans MS" panose="030F0702030302020204" pitchFamily="66" charset="0"/>
                <a:ea typeface="굴림" panose="020B0600000101010101" pitchFamily="50" charset="-127"/>
              </a:rPr>
              <a:t>Pomeron for elastic crs.sec.</a:t>
            </a:r>
            <a:endParaRPr lang="en-US" altLang="ko-KR" sz="2000" dirty="0">
              <a:solidFill>
                <a:schemeClr val="bg2">
                  <a:lumMod val="60000"/>
                  <a:lumOff val="40000"/>
                </a:schemeClr>
              </a:solidFill>
              <a:latin typeface="Comic Sans MS" panose="030F0702030302020204" pitchFamily="66" charset="0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4379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88621" name="Text Box 3501"/>
              <p:cNvSpPr txBox="1">
                <a:spLocks noChangeArrowheads="1"/>
              </p:cNvSpPr>
              <p:nvPr/>
            </p:nvSpPr>
            <p:spPr bwMode="auto">
              <a:xfrm>
                <a:off x="322730" y="318247"/>
                <a:ext cx="8643470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342900" indent="-342900"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algn="l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None/>
                  <a:defRPr/>
                </a:pPr>
                <a:r>
                  <a:rPr lang="en-US" altLang="ko-KR" sz="36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anose="030F0702030302020204" pitchFamily="66" charset="0"/>
                    <a:ea typeface="굴림" panose="020B0600000101010101" pitchFamily="50" charset="-127"/>
                  </a:rPr>
                  <a:t>I. Overview : </a:t>
                </a:r>
                <a14:m>
                  <m:oMath xmlns:m="http://schemas.openxmlformats.org/officeDocument/2006/math">
                    <m:r>
                      <a:rPr lang="ko-KR" altLang="en-US" sz="3600" i="1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𝜋</m:t>
                    </m:r>
                    <m:r>
                      <a:rPr lang="en-US" altLang="ko-KR" sz="3600" i="1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𝑁</m:t>
                    </m:r>
                  </m:oMath>
                </a14:m>
                <a:r>
                  <a:rPr lang="en-US" altLang="ko-KR" sz="3600" dirty="0">
                    <a:solidFill>
                      <a:schemeClr val="bg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anose="030F0702030302020204" pitchFamily="66" charset="0"/>
                    <a:ea typeface="굴림" panose="020B0600000101010101" pitchFamily="50" charset="-127"/>
                  </a:rPr>
                  <a:t> </a:t>
                </a:r>
                <a:r>
                  <a:rPr lang="en-US" altLang="ko-KR" sz="36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anose="030F0702030302020204" pitchFamily="66" charset="0"/>
                    <a:ea typeface="굴림" panose="020B0600000101010101" pitchFamily="50" charset="-127"/>
                  </a:rPr>
                  <a:t>cross sections</a:t>
                </a:r>
              </a:p>
            </p:txBody>
          </p:sp>
        </mc:Choice>
        <mc:Fallback xmlns="">
          <p:sp>
            <p:nvSpPr>
              <p:cNvPr id="1288621" name="Text Box 35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2730" y="318247"/>
                <a:ext cx="8643470" cy="646331"/>
              </a:xfrm>
              <a:prstGeom prst="rect">
                <a:avLst/>
              </a:prstGeom>
              <a:blipFill>
                <a:blip r:embed="rId2"/>
                <a:stretch>
                  <a:fillRect t="-15094" b="-4150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내용 개체 틀 1"/>
              <p:cNvSpPr>
                <a:spLocks noGrp="1"/>
              </p:cNvSpPr>
              <p:nvPr>
                <p:ph/>
              </p:nvPr>
            </p:nvSpPr>
            <p:spPr>
              <a:xfrm>
                <a:off x="287867" y="4312238"/>
                <a:ext cx="3677521" cy="135740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ko-KR" sz="1800" i="1" dirty="0" smtClean="0">
                    <a:latin typeface="Comic Sans MS" panose="030F0702030302020204" pitchFamily="66" charset="0"/>
                  </a:rPr>
                  <a:t>By </a:t>
                </a:r>
                <a:r>
                  <a:rPr lang="en-US" altLang="ko-KR" sz="1800" i="1" dirty="0">
                    <a:latin typeface="Comic Sans MS" panose="030F0702030302020204" pitchFamily="66" charset="0"/>
                  </a:rPr>
                  <a:t>Pomeranchuck </a:t>
                </a:r>
                <a:r>
                  <a:rPr lang="en-US" altLang="ko-KR" sz="1800" i="1" dirty="0" smtClean="0">
                    <a:latin typeface="Comic Sans MS" panose="030F0702030302020204" pitchFamily="66" charset="0"/>
                  </a:rPr>
                  <a:t>theorem, particle and antiparticle crs. sec. are  equal at high E </a:t>
                </a:r>
              </a:p>
              <a:p>
                <a:pPr marL="0" indent="0">
                  <a:buNone/>
                </a:pPr>
                <a:r>
                  <a:rPr lang="en-US" altLang="ko-KR" sz="2000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200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</m:e>
                    </m:d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ko-KR" alt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2000" i="1" dirty="0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ko-KR" sz="20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(</m:t>
                    </m:r>
                    <m:bar>
                      <m:barPr>
                        <m:pos m:val="top"/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ba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ko-KR" altLang="en-US" sz="2000" dirty="0" smtClean="0"/>
                  <a:t> </a:t>
                </a:r>
                <a:r>
                  <a:rPr lang="en-US" altLang="ko-KR" sz="2000" dirty="0" smtClean="0"/>
                  <a:t>as 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8" name="내용 개체 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/>
              </p:nvPr>
            </p:nvSpPr>
            <p:spPr>
              <a:xfrm>
                <a:off x="287867" y="4312238"/>
                <a:ext cx="3677521" cy="1357402"/>
              </a:xfrm>
              <a:blipFill>
                <a:blip r:embed="rId3"/>
                <a:stretch>
                  <a:fillRect l="-1327" t="-1794" b="-269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92" name="그림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954" y="1266825"/>
            <a:ext cx="4989512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5251" y="2677444"/>
                <a:ext cx="213398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200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𝑒𝑙</m:t>
                          </m:r>
                        </m:sub>
                      </m:sSub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o-KR" altLang="en-US" sz="20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ko-KR" altLang="en-US" sz="2000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ko-KR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51" y="2677444"/>
                <a:ext cx="2133981" cy="307777"/>
              </a:xfrm>
              <a:prstGeom prst="rect">
                <a:avLst/>
              </a:prstGeom>
              <a:blipFill rotWithShape="0">
                <a:blip r:embed="rId21"/>
                <a:stretch>
                  <a:fillRect l="-1143" r="-3714" b="-3529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537970" y="2973890"/>
                <a:ext cx="243650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200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𝑖𝑛𝑒𝑙</m:t>
                          </m:r>
                        </m:sub>
                      </m:sSub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𝐷𝐷</m:t>
                          </m:r>
                        </m:sub>
                      </m:sSub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7970" y="2973890"/>
                <a:ext cx="2436500" cy="307777"/>
              </a:xfrm>
              <a:prstGeom prst="rect">
                <a:avLst/>
              </a:prstGeom>
              <a:blipFill rotWithShape="0">
                <a:blip r:embed="rId22"/>
                <a:stretch>
                  <a:fillRect l="-750" r="-250" b="-2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내용 개체 틀 1"/>
          <p:cNvSpPr txBox="1">
            <a:spLocks/>
          </p:cNvSpPr>
          <p:nvPr/>
        </p:nvSpPr>
        <p:spPr bwMode="auto">
          <a:xfrm>
            <a:off x="211668" y="3383490"/>
            <a:ext cx="3849624" cy="898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800" i="1" dirty="0" smtClean="0">
                <a:latin typeface="Comic Sans MS" panose="030F0702030302020204" pitchFamily="66" charset="0"/>
              </a:rPr>
              <a:t>Total cross sections vs. elastic cross sections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780055" y="1575547"/>
            <a:ext cx="1047750" cy="838200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88016" y="1585072"/>
            <a:ext cx="1085850" cy="819150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984967" y="1570784"/>
            <a:ext cx="1076325" cy="847725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69564" y="2490507"/>
            <a:ext cx="504825" cy="209550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123794" y="2485744"/>
            <a:ext cx="485775" cy="219075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802591" y="2440361"/>
            <a:ext cx="1333500" cy="2381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내용 개체 틀 1"/>
              <p:cNvSpPr txBox="1">
                <a:spLocks/>
              </p:cNvSpPr>
              <p:nvPr/>
            </p:nvSpPr>
            <p:spPr bwMode="auto">
              <a:xfrm>
                <a:off x="287867" y="6031142"/>
                <a:ext cx="3829383" cy="6442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ko-KR" sz="1800" i="1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</a:rPr>
                  <a:t>Baryon resonances</a:t>
                </a:r>
                <a:r>
                  <a:rPr lang="en-US" altLang="ko-KR" sz="1800" i="1" dirty="0" smtClean="0">
                    <a:latin typeface="Comic Sans MS" panose="030F0702030302020204" pitchFamily="66" charset="0"/>
                  </a:rPr>
                  <a:t> </a:t>
                </a:r>
                <a:r>
                  <a:rPr lang="en-US" altLang="ko-KR" sz="1800" i="1" dirty="0" smtClean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in low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ko-KR" sz="1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altLang="ko-KR" sz="1800" i="1" dirty="0" smtClean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, </a:t>
                </a:r>
                <a:r>
                  <a:rPr lang="en-US" altLang="ko-KR" sz="1800" i="1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</a:rPr>
                  <a:t>nonresonant diffraction</a:t>
                </a:r>
                <a:r>
                  <a:rPr lang="en-US" altLang="ko-KR" sz="1800" i="1" dirty="0" smtClean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 at high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ko-KR" sz="1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altLang="ko-KR" sz="1800" i="1" dirty="0" smtClean="0">
                    <a:solidFill>
                      <a:srgbClr val="00B050"/>
                    </a:solidFill>
                  </a:rPr>
                  <a:t>  </a:t>
                </a:r>
                <a:r>
                  <a:rPr lang="ko-KR" altLang="en-US" sz="2000" dirty="0" smtClean="0"/>
                  <a:t>  </a:t>
                </a:r>
                <a:endParaRPr lang="ko-KR" altLang="en-US" sz="2000" dirty="0"/>
              </a:p>
            </p:txBody>
          </p:sp>
        </mc:Choice>
        <mc:Fallback xmlns="">
          <p:sp>
            <p:nvSpPr>
              <p:cNvPr id="24" name="내용 개체 틀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7867" y="6031142"/>
                <a:ext cx="3829383" cy="644263"/>
              </a:xfrm>
              <a:prstGeom prst="rect">
                <a:avLst/>
              </a:prstGeom>
              <a:blipFill>
                <a:blip r:embed="rId30"/>
                <a:stretch>
                  <a:fillRect l="-1274" t="-3774" b="-198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아래쪽 화살표 18"/>
          <p:cNvSpPr/>
          <p:nvPr/>
        </p:nvSpPr>
        <p:spPr bwMode="auto">
          <a:xfrm rot="10800000">
            <a:off x="4986867" y="1837267"/>
            <a:ext cx="228600" cy="389467"/>
          </a:xfrm>
          <a:prstGeom prst="downArrow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0" name="아래쪽 화살표 19"/>
          <p:cNvSpPr/>
          <p:nvPr/>
        </p:nvSpPr>
        <p:spPr bwMode="auto">
          <a:xfrm rot="10629633">
            <a:off x="5765801" y="2937935"/>
            <a:ext cx="228600" cy="389467"/>
          </a:xfrm>
          <a:prstGeom prst="downArrow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1" name="아래쪽 화살표 20"/>
          <p:cNvSpPr/>
          <p:nvPr/>
        </p:nvSpPr>
        <p:spPr bwMode="auto">
          <a:xfrm rot="10800000">
            <a:off x="5003800" y="5486399"/>
            <a:ext cx="228600" cy="389467"/>
          </a:xfrm>
          <a:prstGeom prst="downArrow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2" name="아래쪽 화살표 21"/>
          <p:cNvSpPr/>
          <p:nvPr/>
        </p:nvSpPr>
        <p:spPr bwMode="auto">
          <a:xfrm rot="10800000">
            <a:off x="5588000" y="5833532"/>
            <a:ext cx="228600" cy="389467"/>
          </a:xfrm>
          <a:prstGeom prst="downArrow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3" name="막힌 원호 22"/>
          <p:cNvSpPr/>
          <p:nvPr/>
        </p:nvSpPr>
        <p:spPr bwMode="auto">
          <a:xfrm rot="11139620">
            <a:off x="6451600" y="3208865"/>
            <a:ext cx="2057400" cy="211667"/>
          </a:xfrm>
          <a:prstGeom prst="blockArc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5" name="막힌 원호 24"/>
          <p:cNvSpPr/>
          <p:nvPr/>
        </p:nvSpPr>
        <p:spPr bwMode="auto">
          <a:xfrm rot="11139620">
            <a:off x="6722534" y="6163731"/>
            <a:ext cx="2057400" cy="211667"/>
          </a:xfrm>
          <a:prstGeom prst="blockArc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274733" y="1744135"/>
                <a:ext cx="110066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ko-KR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</m:e>
                        <m:sup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++</m:t>
                          </m:r>
                        </m:sup>
                      </m:sSup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(1232)</m:t>
                      </m:r>
                    </m:oMath>
                  </m:oMathPara>
                </a14:m>
                <a:endParaRPr lang="ko-KR" altLang="en-US" sz="18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733" y="1744135"/>
                <a:ext cx="1100667" cy="276999"/>
              </a:xfrm>
              <a:prstGeom prst="rect">
                <a:avLst/>
              </a:prstGeom>
              <a:blipFill rotWithShape="0">
                <a:blip r:embed="rId31"/>
                <a:stretch>
                  <a:fillRect l="-6077" r="-9392" b="-3478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486400" y="3344334"/>
                <a:ext cx="11462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ko-KR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</m:e>
                        <m:sup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++</m:t>
                          </m:r>
                        </m:sup>
                      </m:sSup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(1905)</m:t>
                      </m:r>
                    </m:oMath>
                  </m:oMathPara>
                </a14:m>
                <a:endParaRPr lang="ko-KR" altLang="en-US" sz="18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3344334"/>
                <a:ext cx="1146211" cy="276999"/>
              </a:xfrm>
              <a:prstGeom prst="rect">
                <a:avLst/>
              </a:prstGeom>
              <a:blipFill rotWithShape="0">
                <a:blip r:embed="rId32"/>
                <a:stretch>
                  <a:fillRect l="-3723" t="-2222" r="-6915" b="-3777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665133" y="5875867"/>
                <a:ext cx="10003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ko-KR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</m:e>
                        <m:sup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(1232)</m:t>
                      </m:r>
                    </m:oMath>
                  </m:oMathPara>
                </a14:m>
                <a:endParaRPr lang="ko-KR" altLang="en-US" sz="18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5133" y="5875867"/>
                <a:ext cx="1000338" cy="276999"/>
              </a:xfrm>
              <a:prstGeom prst="rect">
                <a:avLst/>
              </a:prstGeom>
              <a:blipFill rotWithShape="0">
                <a:blip r:embed="rId33"/>
                <a:stretch>
                  <a:fillRect l="-4878" t="-2222" r="-8537" b="-3777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317066" y="6239933"/>
                <a:ext cx="9369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80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(1675)</m:t>
                      </m:r>
                    </m:oMath>
                  </m:oMathPara>
                </a14:m>
                <a:endParaRPr lang="ko-KR" altLang="en-US" sz="18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7066" y="6239933"/>
                <a:ext cx="936987" cy="276999"/>
              </a:xfrm>
              <a:prstGeom prst="rect">
                <a:avLst/>
              </a:prstGeom>
              <a:blipFill rotWithShape="0">
                <a:blip r:embed="rId34"/>
                <a:stretch>
                  <a:fillRect l="-5195" t="-2222" r="-8442" b="-3777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48839" y="1028949"/>
                <a:ext cx="3557966" cy="37548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sz="24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altLang="ko-KR" sz="240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240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ko-KR" sz="24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ko-KR" sz="24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ko-KR" altLang="en-US" sz="2400" i="1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ko-KR" sz="2400" b="0" i="1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ko-KR" sz="2400" b="0" i="1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ko-KR" sz="2400" b="0" i="1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𝑎𝑙𝑙</m:t>
                    </m:r>
                  </m:oMath>
                </a14:m>
                <a:r>
                  <a:rPr lang="en-US" altLang="ko-KR" sz="24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)=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i="1" dirty="0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2400" i="1" dirty="0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ko-KR" sz="2400" b="0" i="1" dirty="0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𝑒𝑙</m:t>
                        </m:r>
                      </m:sub>
                    </m:sSub>
                    <m:r>
                      <a:rPr lang="en-US" altLang="ko-KR" sz="2400" b="0" i="1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sz="2400" b="0" i="1" dirty="0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2400" b="0" i="1" dirty="0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ko-KR" sz="2400" b="0" i="1" dirty="0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𝑖𝑛𝑒𝑙</m:t>
                        </m:r>
                      </m:sub>
                    </m:sSub>
                  </m:oMath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839" y="1028949"/>
                <a:ext cx="3557966" cy="375480"/>
              </a:xfrm>
              <a:prstGeom prst="rect">
                <a:avLst/>
              </a:prstGeom>
              <a:blipFill rotWithShape="0">
                <a:blip r:embed="rId35"/>
                <a:stretch>
                  <a:fillRect t="-23810" b="-44444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그림 2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470958" y="1811482"/>
            <a:ext cx="214842" cy="166014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376892" y="1730904"/>
            <a:ext cx="209550" cy="16192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884892" y="1764770"/>
            <a:ext cx="209550" cy="16192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2638425" y="1790170"/>
            <a:ext cx="209550" cy="161925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3002492" y="1798637"/>
            <a:ext cx="209550" cy="161925"/>
          </a:xfrm>
          <a:prstGeom prst="rect">
            <a:avLst/>
          </a:prstGeom>
        </p:spPr>
      </p:pic>
      <p:sp>
        <p:nvSpPr>
          <p:cNvPr id="9" name="Up-Down Arrow 8"/>
          <p:cNvSpPr/>
          <p:nvPr/>
        </p:nvSpPr>
        <p:spPr bwMode="auto">
          <a:xfrm>
            <a:off x="7988477" y="2704819"/>
            <a:ext cx="173566" cy="513002"/>
          </a:xfrm>
          <a:prstGeom prst="upDownArrow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3" name="Up-Down Arrow 32"/>
          <p:cNvSpPr/>
          <p:nvPr/>
        </p:nvSpPr>
        <p:spPr bwMode="auto">
          <a:xfrm>
            <a:off x="7964753" y="5549783"/>
            <a:ext cx="173566" cy="513002"/>
          </a:xfrm>
          <a:prstGeom prst="upDownArrow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79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제목 1"/>
              <p:cNvSpPr>
                <a:spLocks noGrp="1"/>
              </p:cNvSpPr>
              <p:nvPr>
                <p:ph type="title"/>
              </p:nvPr>
            </p:nvSpPr>
            <p:spPr>
              <a:xfrm>
                <a:off x="745067" y="406400"/>
                <a:ext cx="7890934" cy="57573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20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32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ko-KR" sz="32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ko-KR" sz="32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ko-KR" altLang="en-US" sz="32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US" altLang="ko-KR" sz="32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</a:rPr>
                  <a:t>elastic cross section at low energy</a:t>
                </a:r>
                <a:endParaRPr lang="ko-KR" altLang="en-US" sz="3200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" name="제목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45067" y="406400"/>
                <a:ext cx="7890934" cy="575733"/>
              </a:xfrm>
              <a:blipFill rotWithShape="0">
                <a:blip r:embed="rId2"/>
                <a:stretch>
                  <a:fillRect t="-13830" b="-3617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36529" y="3068936"/>
                <a:ext cx="286982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200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ko-KR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529" y="3068936"/>
                <a:ext cx="2869824" cy="307777"/>
              </a:xfrm>
              <a:prstGeom prst="rect">
                <a:avLst/>
              </a:prstGeom>
              <a:blipFill>
                <a:blip r:embed="rId3"/>
                <a:stretch>
                  <a:fillRect l="-425" b="-2549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17442" y="3590723"/>
                <a:ext cx="2513188" cy="3206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2000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altLang="ko-KR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𝐷</m:t>
                      </m:r>
                      <m:sSup>
                        <m:sSup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−(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−1.5)/</m:t>
                          </m:r>
                          <m:sSub>
                            <m:sSub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442" y="3590723"/>
                <a:ext cx="2513188" cy="320601"/>
              </a:xfrm>
              <a:prstGeom prst="rect">
                <a:avLst/>
              </a:prstGeom>
              <a:blipFill>
                <a:blip r:embed="rId4"/>
                <a:stretch>
                  <a:fillRect l="-1937" t="-5660" b="-2452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그림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1473" y="982081"/>
            <a:ext cx="3685116" cy="2631077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0323" y="3681770"/>
            <a:ext cx="4273677" cy="3139546"/>
          </a:xfrm>
          <a:prstGeom prst="rect">
            <a:avLst/>
          </a:prstGeom>
        </p:spPr>
      </p:pic>
      <p:sp>
        <p:nvSpPr>
          <p:cNvPr id="11" name="Text Box 43"/>
          <p:cNvSpPr txBox="1">
            <a:spLocks noChangeArrowheads="1"/>
          </p:cNvSpPr>
          <p:nvPr/>
        </p:nvSpPr>
        <p:spPr bwMode="auto">
          <a:xfrm>
            <a:off x="396282" y="1235297"/>
            <a:ext cx="36931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ko-KR" sz="20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  <a:ea typeface="굴림" panose="020B0600000101010101" pitchFamily="50" charset="-127"/>
              </a:rPr>
              <a:t> </a:t>
            </a:r>
            <a:r>
              <a:rPr lang="en-US" altLang="ko-KR" sz="2000" dirty="0" smtClean="0">
                <a:solidFill>
                  <a:srgbClr val="00B050"/>
                </a:solidFill>
                <a:latin typeface="Comic Sans MS" panose="030F0702030302020204" pitchFamily="66" charset="0"/>
                <a:ea typeface="굴림" panose="020B0600000101010101" pitchFamily="50" charset="-127"/>
              </a:rPr>
              <a:t>Repulsive s-wave phase shift</a:t>
            </a:r>
            <a:r>
              <a:rPr lang="en-US" altLang="ko-KR" sz="20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  <a:ea typeface="굴림" panose="020B0600000101010101" pitchFamily="50" charset="-127"/>
              </a:rPr>
              <a:t> </a:t>
            </a:r>
            <a:endParaRPr lang="en-US" altLang="ko-KR" sz="2000" dirty="0">
              <a:solidFill>
                <a:schemeClr val="bg2">
                  <a:lumMod val="60000"/>
                  <a:lumOff val="40000"/>
                </a:schemeClr>
              </a:solidFill>
              <a:latin typeface="Comic Sans MS" panose="030F0702030302020204" pitchFamily="66" charset="0"/>
              <a:ea typeface="굴림" panose="020B0600000101010101" pitchFamily="50" charset="-127"/>
            </a:endParaRPr>
          </a:p>
        </p:txBody>
      </p:sp>
      <p:sp>
        <p:nvSpPr>
          <p:cNvPr id="12" name="오른쪽 화살표 11"/>
          <p:cNvSpPr/>
          <p:nvPr/>
        </p:nvSpPr>
        <p:spPr bwMode="auto">
          <a:xfrm rot="5400000">
            <a:off x="5620191" y="2653235"/>
            <a:ext cx="1100714" cy="130799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43"/>
              <p:cNvSpPr txBox="1">
                <a:spLocks noChangeArrowheads="1"/>
              </p:cNvSpPr>
              <p:nvPr/>
            </p:nvSpPr>
            <p:spPr bwMode="auto">
              <a:xfrm>
                <a:off x="396282" y="4344289"/>
                <a:ext cx="4331854" cy="14773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None/>
                </a:pPr>
                <a:r>
                  <a:rPr lang="en-US" altLang="ko-KR" sz="2000" dirty="0" smtClean="0">
                    <a:latin typeface="Comic Sans MS" panose="030F0702030302020204" pitchFamily="66" charset="0"/>
                    <a:ea typeface="굴림" panose="020B0600000101010101" pitchFamily="50" charset="-127"/>
                  </a:rPr>
                  <a:t>-Continuity of two phases by </a:t>
                </a:r>
                <a:r>
                  <a:rPr lang="en-US" altLang="ko-KR" sz="2000" dirty="0" err="1" smtClean="0">
                    <a:latin typeface="Comic Sans MS" panose="030F0702030302020204" pitchFamily="66" charset="0"/>
                    <a:ea typeface="굴림" panose="020B0600000101010101" pitchFamily="50" charset="-127"/>
                  </a:rPr>
                  <a:t>b.c.</a:t>
                </a:r>
                <a:r>
                  <a:rPr lang="en-US" altLang="ko-KR" sz="2000" dirty="0">
                    <a:latin typeface="Comic Sans MS" panose="030F0702030302020204" pitchFamily="66" charset="0"/>
                    <a:ea typeface="굴림" panose="020B0600000101010101" pitchFamily="50" charset="-127"/>
                  </a:rPr>
                  <a:t> </a:t>
                </a:r>
                <a:r>
                  <a:rPr lang="en-US" altLang="ko-KR" sz="2000" smtClean="0">
                    <a:latin typeface="Comic Sans MS" panose="030F0702030302020204" pitchFamily="66" charset="0"/>
                    <a:ea typeface="굴림" panose="020B0600000101010101" pitchFamily="50" charset="-127"/>
                  </a:rPr>
                  <a:t>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b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𝑝</m:t>
                        </m:r>
                      </m:e>
                      <m:sub>
                        <m:r>
                          <a:rPr lang="en-US" altLang="ko-KR" sz="2000" i="1"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0</m:t>
                        </m:r>
                      </m:sub>
                    </m:sSub>
                    <m:r>
                      <a:rPr lang="en-US" altLang="ko-KR" sz="2000" i="1"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=1.5 </m:t>
                    </m:r>
                    <m:r>
                      <a:rPr lang="en-US" altLang="ko-KR" sz="2000" i="1"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𝐺𝑒𝑉</m:t>
                    </m:r>
                    <m:r>
                      <a:rPr lang="en-US" altLang="ko-KR" sz="2000" i="1"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/</m:t>
                    </m:r>
                    <m:r>
                      <a:rPr lang="en-US" altLang="ko-KR" sz="2000" i="1"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𝑐</m:t>
                    </m:r>
                  </m:oMath>
                </a14:m>
                <a:r>
                  <a:rPr lang="en-US" altLang="ko-KR" sz="2000" dirty="0" smtClean="0">
                    <a:latin typeface="Comic Sans MS" panose="030F0702030302020204" pitchFamily="66" charset="0"/>
                    <a:ea typeface="굴림" panose="020B0600000101010101" pitchFamily="50" charset="-127"/>
                  </a:rPr>
                  <a:t>.</a:t>
                </a:r>
              </a:p>
              <a:p>
                <a:pPr eaLnBrk="1" hangingPunct="1">
                  <a:spcBef>
                    <a:spcPct val="50000"/>
                  </a:spcBef>
                  <a:buNone/>
                </a:pPr>
                <a:r>
                  <a:rPr lang="en-US" altLang="ko-KR" sz="2000" dirty="0" smtClean="0">
                    <a:latin typeface="Comic Sans MS" panose="030F0702030302020204" pitchFamily="66" charset="0"/>
                    <a:ea typeface="굴림" panose="020B0600000101010101" pitchFamily="50" charset="-127"/>
                  </a:rPr>
                  <a:t>- Coulomb repulsion is excluded for simplicity.</a:t>
                </a:r>
                <a:endParaRPr lang="en-US" altLang="ko-KR" sz="2000" dirty="0">
                  <a:latin typeface="Comic Sans MS" panose="030F0702030302020204" pitchFamily="66" charset="0"/>
                  <a:ea typeface="굴림" panose="020B0600000101010101" pitchFamily="50" charset="-127"/>
                </a:endParaRPr>
              </a:p>
            </p:txBody>
          </p:sp>
        </mc:Choice>
        <mc:Fallback xmlns="">
          <p:sp>
            <p:nvSpPr>
              <p:cNvPr id="16" name="Text 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6282" y="4344289"/>
                <a:ext cx="4331854" cy="1477328"/>
              </a:xfrm>
              <a:prstGeom prst="rect">
                <a:avLst/>
              </a:prstGeom>
              <a:blipFill>
                <a:blip r:embed="rId7"/>
                <a:stretch>
                  <a:fillRect l="-1406" t="-2479" b="-661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43"/>
              <p:cNvSpPr txBox="1">
                <a:spLocks noChangeArrowheads="1"/>
              </p:cNvSpPr>
              <p:nvPr/>
            </p:nvSpPr>
            <p:spPr bwMode="auto">
              <a:xfrm>
                <a:off x="6458701" y="2668826"/>
                <a:ext cx="2125134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en-US" altLang="ko-KR" sz="20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+mj-lt"/>
                    <a:ea typeface="굴림" panose="020B0600000101010101" pitchFamily="50" charset="-127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𝑝</m:t>
                        </m:r>
                      </m:e>
                      <m:sub>
                        <m:r>
                          <a:rPr lang="en-US" altLang="ko-K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0</m:t>
                        </m:r>
                      </m:sub>
                    </m:sSub>
                    <m:r>
                      <a:rPr lang="en-US" altLang="ko-K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=1.5 </m:t>
                    </m:r>
                    <m:r>
                      <a:rPr lang="en-US" altLang="ko-K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𝐺𝑒𝑉</m:t>
                    </m:r>
                    <m:r>
                      <a:rPr lang="en-US" altLang="ko-K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/</m:t>
                    </m:r>
                    <m:r>
                      <a:rPr lang="en-US" altLang="ko-K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𝑐</m:t>
                    </m:r>
                  </m:oMath>
                </a14:m>
                <a:r>
                  <a:rPr lang="en-US" altLang="ko-KR" sz="2000" dirty="0" smtClean="0">
                    <a:solidFill>
                      <a:schemeClr val="tx1"/>
                    </a:solidFill>
                    <a:latin typeface="+mj-lt"/>
                    <a:ea typeface="굴림" panose="020B0600000101010101" pitchFamily="50" charset="-127"/>
                  </a:rPr>
                  <a:t> </a:t>
                </a:r>
                <a:endParaRPr lang="en-US" altLang="ko-KR" sz="2000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Comic Sans MS" panose="030F0702030302020204" pitchFamily="66" charset="0"/>
                  <a:ea typeface="굴림" panose="020B0600000101010101" pitchFamily="50" charset="-127"/>
                </a:endParaRPr>
              </a:p>
            </p:txBody>
          </p:sp>
        </mc:Choice>
        <mc:Fallback xmlns="">
          <p:sp>
            <p:nvSpPr>
              <p:cNvPr id="18" name="Text 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58701" y="2668826"/>
                <a:ext cx="2125134" cy="400110"/>
              </a:xfrm>
              <a:prstGeom prst="rect">
                <a:avLst/>
              </a:prstGeom>
              <a:blipFill>
                <a:blip r:embed="rId8"/>
                <a:stretch>
                  <a:fillRect b="-1692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 Box 43"/>
          <p:cNvSpPr txBox="1">
            <a:spLocks noChangeArrowheads="1"/>
          </p:cNvSpPr>
          <p:nvPr/>
        </p:nvSpPr>
        <p:spPr bwMode="auto">
          <a:xfrm>
            <a:off x="531749" y="2561821"/>
            <a:ext cx="387938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ko-KR" sz="2000" dirty="0" smtClean="0">
                <a:solidFill>
                  <a:srgbClr val="00B050"/>
                </a:solidFill>
                <a:latin typeface="Comic Sans MS" panose="030F0702030302020204" pitchFamily="66" charset="0"/>
                <a:ea typeface="굴림" panose="020B0600000101010101" pitchFamily="50" charset="-127"/>
              </a:rPr>
              <a:t>Parameterize s-wave:   </a:t>
            </a:r>
            <a:r>
              <a:rPr lang="en-US" altLang="ko-KR" sz="20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  <a:ea typeface="굴림" panose="020B0600000101010101" pitchFamily="50" charset="-127"/>
              </a:rPr>
              <a:t> </a:t>
            </a:r>
            <a:endParaRPr lang="en-US" altLang="ko-KR" sz="2000" dirty="0">
              <a:solidFill>
                <a:schemeClr val="bg2">
                  <a:lumMod val="60000"/>
                  <a:lumOff val="40000"/>
                </a:schemeClr>
              </a:solidFill>
              <a:latin typeface="Comic Sans MS" panose="030F0702030302020204" pitchFamily="66" charset="0"/>
              <a:ea typeface="굴림" panose="020B0600000101010101" pitchFamily="50" charset="-127"/>
            </a:endParaRPr>
          </a:p>
        </p:txBody>
      </p:sp>
      <p:sp>
        <p:nvSpPr>
          <p:cNvPr id="20" name="Text Box 43"/>
          <p:cNvSpPr txBox="1">
            <a:spLocks noChangeArrowheads="1"/>
          </p:cNvSpPr>
          <p:nvPr/>
        </p:nvSpPr>
        <p:spPr bwMode="auto">
          <a:xfrm>
            <a:off x="6529279" y="2251998"/>
            <a:ext cx="196157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ko-KR" sz="2000" dirty="0" smtClean="0">
                <a:solidFill>
                  <a:srgbClr val="00B050"/>
                </a:solidFill>
                <a:latin typeface="Comic Sans MS" panose="030F0702030302020204" pitchFamily="66" charset="0"/>
                <a:ea typeface="굴림" panose="020B0600000101010101" pitchFamily="50" charset="-127"/>
              </a:rPr>
              <a:t>matching point</a:t>
            </a:r>
            <a:endParaRPr lang="en-US" altLang="ko-KR" sz="2000" dirty="0">
              <a:solidFill>
                <a:schemeClr val="bg2">
                  <a:lumMod val="60000"/>
                  <a:lumOff val="40000"/>
                </a:schemeClr>
              </a:solidFill>
              <a:latin typeface="Comic Sans MS" panose="030F0702030302020204" pitchFamily="66" charset="0"/>
              <a:ea typeface="굴림" panose="020B0600000101010101" pitchFamily="50" charset="-127"/>
            </a:endParaRPr>
          </a:p>
        </p:txBody>
      </p:sp>
      <p:sp>
        <p:nvSpPr>
          <p:cNvPr id="15" name="Text Box 43"/>
          <p:cNvSpPr txBox="1">
            <a:spLocks noChangeArrowheads="1"/>
          </p:cNvSpPr>
          <p:nvPr/>
        </p:nvSpPr>
        <p:spPr bwMode="auto">
          <a:xfrm>
            <a:off x="531749" y="1704019"/>
            <a:ext cx="450668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US" altLang="ko-KR" sz="2000" dirty="0" smtClean="0">
                <a:latin typeface="Comic Sans MS" panose="030F0702030302020204" pitchFamily="66" charset="0"/>
                <a:ea typeface="굴림" panose="020B0600000101010101" pitchFamily="50" charset="-127"/>
              </a:rPr>
              <a:t>- Extrapolation of phase shift to higher momentum region.</a:t>
            </a:r>
          </a:p>
        </p:txBody>
      </p:sp>
    </p:spTree>
    <p:extLst>
      <p:ext uri="{BB962C8B-B14F-4D97-AF65-F5344CB8AC3E}">
        <p14:creationId xmlns:p14="http://schemas.microsoft.com/office/powerpoint/2010/main" val="34523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73" y="2150226"/>
            <a:ext cx="4054764" cy="38718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922" y="2176986"/>
            <a:ext cx="4151277" cy="3845121"/>
          </a:xfrm>
          <a:prstGeom prst="rect">
            <a:avLst/>
          </a:prstGeom>
        </p:spPr>
      </p:pic>
      <p:sp>
        <p:nvSpPr>
          <p:cNvPr id="5" name="제목 1"/>
          <p:cNvSpPr txBox="1">
            <a:spLocks/>
          </p:cNvSpPr>
          <p:nvPr/>
        </p:nvSpPr>
        <p:spPr bwMode="auto">
          <a:xfrm>
            <a:off x="742455" y="630601"/>
            <a:ext cx="7890934" cy="575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ko-KR" sz="3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         Differential cross sections</a:t>
            </a:r>
            <a:endParaRPr lang="ko-KR" altLang="en-US" sz="3200" dirty="0">
              <a:solidFill>
                <a:schemeClr val="bg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75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제목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457200"/>
                <a:ext cx="8534400" cy="575733"/>
              </a:xfrm>
            </p:spPr>
            <p:txBody>
              <a:bodyPr/>
              <a:lstStyle/>
              <a:p>
                <a:pPr>
                  <a:defRPr/>
                </a:pPr>
                <a:r>
                  <a:rPr lang="en-US" altLang="ko-KR" sz="360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anose="030F0702030302020204" pitchFamily="66" charset="0"/>
                    <a:ea typeface="굴림" panose="020B0600000101010101" pitchFamily="50" charset="-127"/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ko-KR" sz="3600" b="0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𝐾𝑝</m:t>
                    </m:r>
                    <m:r>
                      <a:rPr lang="en-US" altLang="ko-KR" sz="3600" b="0" i="1" smtClean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 </m:t>
                    </m:r>
                  </m:oMath>
                </a14:m>
                <a:r>
                  <a:rPr lang="en-US" altLang="ko-KR" sz="360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anose="030F0702030302020204" pitchFamily="66" charset="0"/>
                    <a:ea typeface="굴림" panose="020B0600000101010101" pitchFamily="50" charset="-127"/>
                  </a:rPr>
                  <a:t>Cross sections at high energies</a:t>
                </a:r>
                <a:endParaRPr lang="ko-KR" altLang="en-US" sz="3600" dirty="0" smtClean="0">
                  <a:ea typeface="굴림" panose="020B0600000101010101" pitchFamily="50" charset="-127"/>
                </a:endParaRPr>
              </a:p>
            </p:txBody>
          </p:sp>
        </mc:Choice>
        <mc:Fallback xmlns="">
          <p:sp>
            <p:nvSpPr>
              <p:cNvPr id="4" name="제목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457200"/>
                <a:ext cx="8534400" cy="575733"/>
              </a:xfrm>
              <a:blipFill>
                <a:blip r:embed="rId2"/>
                <a:stretch>
                  <a:fillRect t="-22340" b="-5425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70811"/>
            <a:ext cx="4133850" cy="40767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3850" y="2932759"/>
            <a:ext cx="4762500" cy="3562350"/>
          </a:xfrm>
          <a:prstGeom prst="rect">
            <a:avLst/>
          </a:prstGeom>
        </p:spPr>
      </p:pic>
      <p:sp>
        <p:nvSpPr>
          <p:cNvPr id="9" name="Text Box 43"/>
          <p:cNvSpPr txBox="1">
            <a:spLocks noChangeArrowheads="1"/>
          </p:cNvSpPr>
          <p:nvPr/>
        </p:nvSpPr>
        <p:spPr bwMode="auto">
          <a:xfrm>
            <a:off x="515152" y="1154204"/>
            <a:ext cx="254929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ko-KR" sz="2000" dirty="0" smtClean="0">
                <a:solidFill>
                  <a:srgbClr val="33CC33"/>
                </a:solidFill>
                <a:latin typeface="Comic Sans MS" panose="030F0702030302020204" pitchFamily="66" charset="0"/>
                <a:ea typeface="굴림" panose="020B0600000101010101" pitchFamily="50" charset="-127"/>
              </a:rPr>
              <a:t>   </a:t>
            </a:r>
            <a:r>
              <a:rPr lang="en-US" altLang="ko-KR" sz="2000" dirty="0" smtClean="0">
                <a:solidFill>
                  <a:srgbClr val="FF0000"/>
                </a:solidFill>
                <a:latin typeface="Comic Sans MS" panose="030F0702030302020204" pitchFamily="66" charset="0"/>
                <a:ea typeface="굴림" panose="020B0600000101010101" pitchFamily="50" charset="-127"/>
              </a:rPr>
              <a:t>Total crs. section</a:t>
            </a:r>
            <a:endParaRPr lang="en-US" altLang="ko-KR" sz="2000" dirty="0">
              <a:solidFill>
                <a:srgbClr val="FF0000"/>
              </a:solidFill>
              <a:latin typeface="Comic Sans MS" panose="030F0702030302020204" pitchFamily="66" charset="0"/>
              <a:ea typeface="굴림" panose="020B0600000101010101" pitchFamily="50" charset="-127"/>
            </a:endParaRPr>
          </a:p>
        </p:txBody>
      </p:sp>
      <p:sp>
        <p:nvSpPr>
          <p:cNvPr id="10" name="Text Box 43"/>
          <p:cNvSpPr txBox="1">
            <a:spLocks noChangeArrowheads="1"/>
          </p:cNvSpPr>
          <p:nvPr/>
        </p:nvSpPr>
        <p:spPr bwMode="auto">
          <a:xfrm>
            <a:off x="5092473" y="1141141"/>
            <a:ext cx="29716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ko-KR" sz="2000" dirty="0" smtClean="0">
                <a:solidFill>
                  <a:srgbClr val="FF0000"/>
                </a:solidFill>
                <a:latin typeface="Comic Sans MS" panose="030F0702030302020204" pitchFamily="66" charset="0"/>
                <a:ea typeface="굴림" panose="020B0600000101010101" pitchFamily="50" charset="-127"/>
              </a:rPr>
              <a:t>   Elastic crs. section</a:t>
            </a:r>
            <a:endParaRPr lang="en-US" altLang="ko-KR" sz="2000" dirty="0">
              <a:solidFill>
                <a:srgbClr val="FF0000"/>
              </a:solidFill>
              <a:latin typeface="Comic Sans MS" panose="030F0702030302020204" pitchFamily="66" charset="0"/>
              <a:ea typeface="굴림" panose="020B0600000101010101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43"/>
              <p:cNvSpPr txBox="1">
                <a:spLocks noChangeArrowheads="1"/>
              </p:cNvSpPr>
              <p:nvPr/>
            </p:nvSpPr>
            <p:spPr bwMode="auto">
              <a:xfrm>
                <a:off x="624975" y="2046514"/>
                <a:ext cx="3267756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en-US" altLang="ko-KR" sz="2000" dirty="0" smtClean="0">
                    <a:solidFill>
                      <a:srgbClr val="33CC33"/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 </a:t>
                </a:r>
                <a14:m>
                  <m:oMath xmlns:m="http://schemas.openxmlformats.org/officeDocument/2006/math">
                    <m:r>
                      <a:rPr lang="ko-KR" altLang="en-US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𝜌</m:t>
                    </m:r>
                    <m:r>
                      <a:rPr lang="en-US" altLang="ko-KR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, </m:t>
                    </m:r>
                    <m:r>
                      <a:rPr lang="ko-KR" alt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𝜔</m:t>
                    </m:r>
                  </m:oMath>
                </a14:m>
                <a:r>
                  <a:rPr lang="en-US" altLang="ko-KR" sz="20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 large enough to make difference</a:t>
                </a:r>
                <a:r>
                  <a:rPr lang="en-US" altLang="ko-KR" sz="2000" dirty="0" smtClean="0">
                    <a:solidFill>
                      <a:srgbClr val="33CC33"/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 </a:t>
                </a:r>
                <a:endParaRPr lang="en-US" altLang="ko-KR" sz="2000" dirty="0">
                  <a:solidFill>
                    <a:srgbClr val="33CC33"/>
                  </a:solidFill>
                  <a:latin typeface="Comic Sans MS" panose="030F0702030302020204" pitchFamily="66" charset="0"/>
                  <a:ea typeface="굴림" panose="020B0600000101010101" pitchFamily="50" charset="-127"/>
                </a:endParaRPr>
              </a:p>
            </p:txBody>
          </p:sp>
        </mc:Choice>
        <mc:Fallback xmlns="">
          <p:sp>
            <p:nvSpPr>
              <p:cNvPr id="11" name="Text 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4975" y="2046514"/>
                <a:ext cx="3267756" cy="707886"/>
              </a:xfrm>
              <a:prstGeom prst="rect">
                <a:avLst/>
              </a:prstGeom>
              <a:blipFill rotWithShape="0">
                <a:blip r:embed="rId5"/>
                <a:stretch>
                  <a:fillRect t="-5172" r="-3918" b="-1465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43"/>
              <p:cNvSpPr txBox="1">
                <a:spLocks noChangeArrowheads="1"/>
              </p:cNvSpPr>
              <p:nvPr/>
            </p:nvSpPr>
            <p:spPr bwMode="auto">
              <a:xfrm>
                <a:off x="4685211" y="2084737"/>
                <a:ext cx="4323322" cy="13647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en-US" altLang="ko-KR" sz="2000" dirty="0" smtClean="0">
                    <a:solidFill>
                      <a:srgbClr val="33CC33"/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 </a:t>
                </a:r>
                <a14:m>
                  <m:oMath xmlns:m="http://schemas.openxmlformats.org/officeDocument/2006/math">
                    <m:r>
                      <a:rPr lang="ko-KR" altLang="en-US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𝜑</m:t>
                    </m:r>
                  </m:oMath>
                </a14:m>
                <a:r>
                  <a:rPr lang="en-US" altLang="ko-KR" sz="20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  small &amp; make no difference</a:t>
                </a:r>
              </a:p>
              <a:p>
                <a:pPr eaLnBrk="1" hangingPunct="1">
                  <a:spcBef>
                    <a:spcPct val="50000"/>
                  </a:spcBef>
                  <a:buNone/>
                </a:pPr>
                <a:r>
                  <a:rPr lang="en-US" altLang="ko-KR" sz="20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Slope of Pomeron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bPr>
                      <m:e>
                        <m:r>
                          <a:rPr lang="ko-KR" altLang="en-US" sz="2000" i="1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𝛼</m:t>
                        </m:r>
                      </m:e>
                      <m:sub>
                        <m:r>
                          <a:rPr lang="ko-KR" altLang="en-US" sz="2000" i="1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𝕡</m:t>
                        </m:r>
                      </m:sub>
                    </m:sSub>
                    <m:d>
                      <m:dPr>
                        <m:ctrlPr>
                          <a:rPr lang="en-US" altLang="ko-KR" sz="2000" i="1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dPr>
                      <m:e>
                        <m:r>
                          <a:rPr lang="en-US" altLang="ko-KR" sz="2000" i="1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ko-KR" sz="20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 different</a:t>
                </a:r>
              </a:p>
              <a:p>
                <a:pPr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en-US" altLang="ko-KR" sz="2000" dirty="0" smtClean="0">
                    <a:solidFill>
                      <a:srgbClr val="33CC33"/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 </a:t>
                </a:r>
                <a:endParaRPr lang="en-US" altLang="ko-KR" sz="2000" dirty="0">
                  <a:solidFill>
                    <a:srgbClr val="33CC33"/>
                  </a:solidFill>
                  <a:latin typeface="Comic Sans MS" panose="030F0702030302020204" pitchFamily="66" charset="0"/>
                  <a:ea typeface="굴림" panose="020B0600000101010101" pitchFamily="50" charset="-127"/>
                </a:endParaRPr>
              </a:p>
            </p:txBody>
          </p:sp>
        </mc:Choice>
        <mc:Fallback xmlns="">
          <p:sp>
            <p:nvSpPr>
              <p:cNvPr id="12" name="Text 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5211" y="2084737"/>
                <a:ext cx="4323322" cy="1364733"/>
              </a:xfrm>
              <a:prstGeom prst="rect">
                <a:avLst/>
              </a:prstGeom>
              <a:blipFill rotWithShape="0">
                <a:blip r:embed="rId6"/>
                <a:stretch>
                  <a:fillRect l="-1551" t="-267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own Arrow 1"/>
          <p:cNvSpPr/>
          <p:nvPr/>
        </p:nvSpPr>
        <p:spPr bwMode="auto">
          <a:xfrm>
            <a:off x="7118555" y="5810865"/>
            <a:ext cx="484632" cy="978408"/>
          </a:xfrm>
          <a:prstGeom prst="down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5" name="Down Arrow 4"/>
          <p:cNvSpPr/>
          <p:nvPr/>
        </p:nvSpPr>
        <p:spPr bwMode="auto">
          <a:xfrm>
            <a:off x="7118555" y="5987845"/>
            <a:ext cx="484632" cy="978408"/>
          </a:xfrm>
          <a:prstGeom prst="down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605867" y="1676401"/>
                <a:ext cx="4419600" cy="3116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ko-KR" alt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000" b="0" i="1" dirty="0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ko-KR" sz="20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sup>
                          </m:sSup>
                          <m:r>
                            <a:rPr lang="en-US" altLang="ko-KR" sz="20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ko-KR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∓</m:t>
                      </m:r>
                      <m:r>
                        <a:rPr lang="ko-KR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5867" y="1676401"/>
                <a:ext cx="4419600" cy="311688"/>
              </a:xfrm>
              <a:prstGeom prst="rect">
                <a:avLst/>
              </a:prstGeom>
              <a:blipFill>
                <a:blip r:embed="rId7"/>
                <a:stretch>
                  <a:fillRect t="-1961" b="-3529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38668" y="1659468"/>
                <a:ext cx="3877733" cy="3116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ko-KR" alt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b="0" i="1" dirty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altLang="ko-KR" sz="20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  <m:r>
                        <a:rPr lang="en-US" altLang="ko-KR" sz="2000" b="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∓</m:t>
                      </m:r>
                      <m:r>
                        <a:rPr lang="ko-KR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ko-KR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668" y="1659468"/>
                <a:ext cx="3877733" cy="311688"/>
              </a:xfrm>
              <a:prstGeom prst="rect">
                <a:avLst/>
              </a:prstGeom>
              <a:blipFill>
                <a:blip r:embed="rId8"/>
                <a:stretch>
                  <a:fillRect t="-1961" b="-3725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오른쪽 화살표 14"/>
          <p:cNvSpPr/>
          <p:nvPr/>
        </p:nvSpPr>
        <p:spPr bwMode="auto">
          <a:xfrm rot="18965400" flipV="1">
            <a:off x="1941801" y="3682015"/>
            <a:ext cx="2373969" cy="108842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6" name="오른쪽 화살표 15"/>
          <p:cNvSpPr/>
          <p:nvPr/>
        </p:nvSpPr>
        <p:spPr bwMode="auto">
          <a:xfrm rot="21443065" flipV="1">
            <a:off x="6629293" y="5710270"/>
            <a:ext cx="2373969" cy="108842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63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0067" y="381000"/>
            <a:ext cx="8703733" cy="499534"/>
          </a:xfrm>
        </p:spPr>
        <p:txBody>
          <a:bodyPr/>
          <a:lstStyle/>
          <a:p>
            <a:r>
              <a:rPr lang="en-US" altLang="ko-KR" sz="3600" dirty="0"/>
              <a:t> </a:t>
            </a:r>
            <a:r>
              <a:rPr lang="en-US" altLang="ko-KR" sz="3600" dirty="0" smtClean="0"/>
              <a:t>       </a:t>
            </a:r>
            <a:r>
              <a:rPr lang="en-US" altLang="ko-KR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굴림" panose="020B0600000101010101" pitchFamily="50" charset="-127"/>
              </a:rPr>
              <a:t>II. Reggeized</a:t>
            </a:r>
            <a:r>
              <a:rPr lang="en-US" altLang="ko-KR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굴림" panose="020B0600000101010101" pitchFamily="50" charset="-127"/>
              </a:rPr>
              <a:t> Born term model</a:t>
            </a:r>
            <a:endParaRPr lang="ko-KR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598334" y="2929467"/>
                <a:ext cx="5291665" cy="719666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ℛ</m:t>
                          </m:r>
                        </m:e>
                        <m: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d>
                        <m:d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o-KR" altLang="en-US" sz="20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ko-KR" altLang="en-US" sz="20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ko-KR" altLang="en-US" sz="2000" b="0" i="1" smtClean="0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ko-KR" altLang="en-US" sz="2000" b="0" i="1" smtClean="0">
                                      <a:latin typeface="Cambria Math" panose="02040503050406030204" pitchFamily="18" charset="0"/>
                                    </a:rPr>
                                    <m:t>𝜋𝛼</m:t>
                                  </m:r>
                                  <m:d>
                                    <m:dPr>
                                      <m:ctrlP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altLang="ko-KR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  <m:d>
                            <m:d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ko-KR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d>
                                <m:dPr>
                                  <m:ctrlPr>
                                    <a:rPr lang="en-US" altLang="ko-K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+1−</m:t>
                              </m:r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𝐽</m:t>
                              </m:r>
                            </m:e>
                          </m:d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ko-KR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𝜋𝛼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ko-KR" altLang="en-US" sz="20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d>
                            <m:d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sup>
                      </m:sSup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8334" y="2929467"/>
                <a:ext cx="5291665" cy="71966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84867" y="3166533"/>
                <a:ext cx="128631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4867" y="3166533"/>
                <a:ext cx="1286313" cy="307777"/>
              </a:xfrm>
              <a:prstGeom prst="rect">
                <a:avLst/>
              </a:prstGeom>
              <a:blipFill rotWithShape="0">
                <a:blip r:embed="rId3"/>
                <a:stretch>
                  <a:fillRect l="-6635" r="-1422" b="-3529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직사각형 5"/>
              <p:cNvSpPr/>
              <p:nvPr/>
            </p:nvSpPr>
            <p:spPr>
              <a:xfrm>
                <a:off x="2984051" y="3102747"/>
                <a:ext cx="55175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sz="2000" i="1" dirty="0">
                          <a:latin typeface="Cambria Math" panose="02040503050406030204" pitchFamily="18" charset="0"/>
                        </a:rPr>
                        <m:t>⟶</m:t>
                      </m:r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6" name="직사각형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4051" y="3102747"/>
                <a:ext cx="551754" cy="4001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519265" y="4216400"/>
                <a:ext cx="3141805" cy="3181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[(−1</m:t>
                    </m:r>
                    <m:sSup>
                      <m:sSup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sup>
                    </m:sSup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ko-KR" altLang="en-US" sz="2000" b="0" i="1" smtClean="0">
                            <a:latin typeface="Cambria Math" panose="02040503050406030204" pitchFamily="18" charset="0"/>
                          </a:rPr>
                          <m:t>𝜋𝛼</m:t>
                        </m:r>
                      </m:sup>
                    </m:sSup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]/2</m:t>
                    </m:r>
                  </m:oMath>
                </a14:m>
                <a:r>
                  <a:rPr lang="ko-KR" altLang="en-US" sz="2000" dirty="0" smtClean="0"/>
                  <a:t> </a:t>
                </a:r>
                <a:r>
                  <a:rPr lang="en-US" altLang="ko-KR" sz="2000" dirty="0" smtClean="0"/>
                  <a:t>;    nEXD</a:t>
                </a:r>
                <a:endParaRPr lang="ko-KR" altLang="en-US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9265" y="4216400"/>
                <a:ext cx="3141805" cy="318164"/>
              </a:xfrm>
              <a:prstGeom prst="rect">
                <a:avLst/>
              </a:prstGeom>
              <a:blipFill>
                <a:blip r:embed="rId5"/>
                <a:stretch>
                  <a:fillRect l="-3876" t="-21154" r="-1938" b="-4807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607734" y="4597399"/>
                <a:ext cx="4847425" cy="3177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1,     </m:t>
                    </m:r>
                    <m:sSup>
                      <m:sSup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ko-KR" altLang="en-US" sz="2000" b="0" i="1" smtClean="0">
                            <a:latin typeface="Cambria Math" panose="02040503050406030204" pitchFamily="18" charset="0"/>
                          </a:rPr>
                          <m:t>𝜋𝛼</m:t>
                        </m:r>
                      </m:sup>
                    </m:sSup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           ;</m:t>
                    </m:r>
                  </m:oMath>
                </a14:m>
                <a:r>
                  <a:rPr lang="ko-KR" altLang="en-US" sz="2000" dirty="0" smtClean="0"/>
                  <a:t>          </a:t>
                </a:r>
                <a:r>
                  <a:rPr lang="en-US" altLang="ko-KR" sz="2000" dirty="0" smtClean="0"/>
                  <a:t>EXD  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ko-KR" altLang="en-US" sz="20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sz="2000" dirty="0" smtClean="0"/>
                  <a:t>,  </a:t>
                </a:r>
                <a14:m>
                  <m:oMath xmlns:m="http://schemas.openxmlformats.org/officeDocument/2006/math">
                    <m:r>
                      <a:rPr lang="en-US" altLang="ko-KR" sz="20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ko-KR" altLang="en-US" sz="2000" b="0" i="1" dirty="0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altLang="ko-KR" sz="2000" b="0" i="1" dirty="0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altLang="ko-KR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ko-KR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sz="20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sz="2000" dirty="0" smtClean="0"/>
                  <a:t>  </a:t>
                </a:r>
                <a:endParaRPr lang="ko-KR" altLang="en-US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7734" y="4597399"/>
                <a:ext cx="4847425" cy="317779"/>
              </a:xfrm>
              <a:prstGeom prst="rect">
                <a:avLst/>
              </a:prstGeom>
              <a:blipFill>
                <a:blip r:embed="rId6"/>
                <a:stretch>
                  <a:fillRect l="-1887" t="-21154" r="-629" b="-5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158067" y="1227668"/>
                <a:ext cx="266387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ko-KR" sz="2000" dirty="0" smtClean="0">
                    <a:effectLst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sz="24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ko-KR" sz="2400" dirty="0" smtClean="0"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</a:rPr>
                  <a:t>-Reggeon in t-ch.</a:t>
                </a:r>
                <a:endParaRPr lang="ko-KR" altLang="en-US" sz="2400" dirty="0">
                  <a:effectLst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067" y="1227668"/>
                <a:ext cx="2663871" cy="369332"/>
              </a:xfrm>
              <a:prstGeom prst="rect">
                <a:avLst/>
              </a:prstGeom>
              <a:blipFill>
                <a:blip r:embed="rId7"/>
                <a:stretch>
                  <a:fillRect l="-458" t="-22951" r="-6407" b="-5082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직사각형 9"/>
          <p:cNvSpPr/>
          <p:nvPr/>
        </p:nvSpPr>
        <p:spPr>
          <a:xfrm>
            <a:off x="438765" y="4188657"/>
            <a:ext cx="8675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phase</a:t>
            </a:r>
            <a:endParaRPr lang="ko-KR" altLang="en-US" sz="2000" dirty="0"/>
          </a:p>
        </p:txBody>
      </p:sp>
      <p:sp>
        <p:nvSpPr>
          <p:cNvPr id="11" name="직사각형 10"/>
          <p:cNvSpPr/>
          <p:nvPr/>
        </p:nvSpPr>
        <p:spPr>
          <a:xfrm>
            <a:off x="424459" y="2696347"/>
            <a:ext cx="16658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reggeization</a:t>
            </a:r>
            <a:endParaRPr lang="ko-KR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54000" y="2040467"/>
                <a:ext cx="3744423" cy="6602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ko-KR" altLang="en-US" sz="2000" b="0" i="1" smtClean="0">
                              <a:latin typeface="Cambria Math" panose="02040503050406030204" pitchFamily="18" charset="0"/>
                            </a:rPr>
                            <m:t>𝜋𝜋</m:t>
                          </m:r>
                        </m:sub>
                      </m:sSub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(0)</m:t>
                      </m:r>
                      <m:f>
                        <m:f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ko-K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e>
                            <m:sub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num>
                        <m:den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sSub>
                        <m:sSub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𝑥𝑁𝑁</m:t>
                          </m:r>
                        </m:sub>
                      </m:sSub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(0)</m:t>
                      </m:r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00" y="2040467"/>
                <a:ext cx="3744423" cy="66024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직사각형 14"/>
              <p:cNvSpPr/>
              <p:nvPr/>
            </p:nvSpPr>
            <p:spPr>
              <a:xfrm>
                <a:off x="3915384" y="2179881"/>
                <a:ext cx="55175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sz="2000" i="1" dirty="0">
                          <a:latin typeface="Cambria Math" panose="02040503050406030204" pitchFamily="18" charset="0"/>
                        </a:rPr>
                        <m:t>⟶</m:t>
                      </m:r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15" name="직사각형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5384" y="2179881"/>
                <a:ext cx="551754" cy="40011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058334" y="5274735"/>
                <a:ext cx="7887287" cy="7453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  <m: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bSup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ko-KR" altLang="en-US" sz="2000" b="0" i="1" smtClean="0">
                              <a:latin typeface="Cambria Math" panose="02040503050406030204" pitchFamily="18" charset="0"/>
                            </a:rPr>
                            <m:t>𝜋𝜋</m:t>
                          </m:r>
                        </m:sub>
                      </m:sSub>
                      <m:d>
                        <m:d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sSub>
                        <m:sSubPr>
                          <m:ctrlPr>
                            <a:rPr lang="ko-KR" alt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ko-KR" sz="20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altLang="ko-KR" sz="20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altLang="ko-KR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000" b="0" i="1" dirty="0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ko-KR" sz="20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ko-KR" sz="20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sSub>
                        <m:sSub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𝑥𝑁𝑁</m:t>
                          </m:r>
                        </m:sub>
                      </m:sSub>
                      <m:d>
                        <m:d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{</m:t>
                      </m:r>
                      <m:sSup>
                        <m:sSup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ℛ</m:t>
                          </m:r>
                        </m:e>
                        <m: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d>
                        <m:d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ko-KR" altLang="en-US" sz="2000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ko-KR" altLang="en-US" sz="2000" b="0" i="1" smtClean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sub>
                              </m:sSub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ko-KR" altLang="en-US" sz="20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sSub>
                                    <m:sSubPr>
                                      <m:ctrlP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ko-KR" alt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sSup>
                            <m:sSup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2000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</m:nary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334" y="5274735"/>
                <a:ext cx="7887287" cy="745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직사각형 18"/>
              <p:cNvSpPr/>
              <p:nvPr/>
            </p:nvSpPr>
            <p:spPr>
              <a:xfrm>
                <a:off x="2905193" y="5972947"/>
                <a:ext cx="4178516" cy="7902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ko-KR" altLang="en-US" sz="20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ko-KR" altLang="en-US" sz="2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ko-KR" altLang="en-US" sz="200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sub>
                            <m:sup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ko-KR" altLang="en-US" sz="2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ko-KR" altLang="en-US" sz="2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ko-KR" altLang="en-US" sz="200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sub>
                            <m:sup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den>
                      </m:f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20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ko-KR" alt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200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ko-KR" altLang="en-US" sz="2000" i="1" dirty="0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sub>
                      </m:sSub>
                      <m:r>
                        <a:rPr lang="en-US" altLang="ko-KR" sz="2000" i="1">
                          <a:latin typeface="Cambria Math" panose="02040503050406030204" pitchFamily="18" charset="0"/>
                        </a:rPr>
                        <m:t>(0)</m:t>
                      </m:r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19" name="직사각형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5193" y="5972947"/>
                <a:ext cx="4178516" cy="79021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직사각형 19"/>
              <p:cNvSpPr/>
              <p:nvPr/>
            </p:nvSpPr>
            <p:spPr>
              <a:xfrm>
                <a:off x="502019" y="4886616"/>
                <a:ext cx="276915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ko-KR" sz="2000" dirty="0" smtClean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-</a:t>
                </a:r>
                <a14:m>
                  <m:oMath xmlns:m="http://schemas.openxmlformats.org/officeDocument/2006/math">
                    <m:r>
                      <a:rPr lang="ko-KR" altLang="en-US" sz="20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altLang="ko-KR" sz="2000" dirty="0" smtClean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 elastic Regge-cut</a:t>
                </a:r>
                <a:endParaRPr lang="ko-KR" altLang="en-US" sz="2000" dirty="0"/>
              </a:p>
            </p:txBody>
          </p:sp>
        </mc:Choice>
        <mc:Fallback xmlns="">
          <p:sp>
            <p:nvSpPr>
              <p:cNvPr id="20" name="직사각형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019" y="4886616"/>
                <a:ext cx="2769156" cy="400110"/>
              </a:xfrm>
              <a:prstGeom prst="rect">
                <a:avLst/>
              </a:prstGeom>
              <a:blipFill>
                <a:blip r:embed="rId12"/>
                <a:stretch>
                  <a:fillRect t="-9231" r="-1538" b="-2769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직사각형 20"/>
              <p:cNvSpPr/>
              <p:nvPr/>
            </p:nvSpPr>
            <p:spPr>
              <a:xfrm>
                <a:off x="2422592" y="3636147"/>
                <a:ext cx="223958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sz="2000" i="1" smtClean="0"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sz="20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sz="20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(0)</m:t>
                      </m:r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21" name="직사각형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2592" y="3636147"/>
                <a:ext cx="2239587" cy="400110"/>
              </a:xfrm>
              <a:prstGeom prst="rect">
                <a:avLst/>
              </a:prstGeom>
              <a:blipFill>
                <a:blip r:embed="rId1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직사각형 21"/>
          <p:cNvSpPr/>
          <p:nvPr/>
        </p:nvSpPr>
        <p:spPr>
          <a:xfrm>
            <a:off x="438765" y="3636147"/>
            <a:ext cx="14478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trajectory</a:t>
            </a:r>
            <a:endParaRPr lang="ko-KR" altLang="en-US" sz="2000" dirty="0"/>
          </a:p>
        </p:txBody>
      </p:sp>
      <p:pic>
        <p:nvPicPr>
          <p:cNvPr id="23" name="그림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138" y="965729"/>
            <a:ext cx="3023129" cy="138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내용 개체 틀 3"/>
              <p:cNvSpPr txBox="1">
                <a:spLocks noGrp="1"/>
              </p:cNvSpPr>
              <p:nvPr>
                <p:ph idx="1"/>
              </p:nvPr>
            </p:nvSpPr>
            <p:spPr>
              <a:xfrm>
                <a:off x="4461932" y="2175934"/>
                <a:ext cx="4682068" cy="30777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ko-KR" altLang="en-US" sz="2000" b="0" i="1" smtClean="0">
                              <a:latin typeface="Cambria Math" panose="02040503050406030204" pitchFamily="18" charset="0"/>
                            </a:rPr>
                            <m:t>𝜋𝜋</m:t>
                          </m:r>
                        </m:sub>
                      </m:sSub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(0)</m:t>
                      </m:r>
                      <m:sSub>
                        <m:sSubPr>
                          <m:ctrlPr>
                            <a:rPr lang="ko-KR" alt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ko-KR" sz="20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altLang="ko-KR" sz="20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ko-KR" sz="20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sz="2000" b="0" i="1" dirty="0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altLang="ko-KR" sz="20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ko-KR" sz="2000" b="0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ko-KR" sz="2000" b="0" i="1" dirty="0" smtClean="0">
                          <a:latin typeface="Cambria Math" panose="02040503050406030204" pitchFamily="18" charset="0"/>
                        </a:rPr>
                        <m:t>) </m:t>
                      </m:r>
                      <m:sSub>
                        <m:sSub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𝑥𝑁𝑁</m:t>
                          </m:r>
                        </m:sub>
                      </m:sSub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(0)</m:t>
                      </m:r>
                      <m:sSup>
                        <m:sSup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ℛ</m:t>
                          </m:r>
                        </m:e>
                        <m: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24" name="내용 개체 틀 3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61932" y="2175934"/>
                <a:ext cx="4682068" cy="307777"/>
              </a:xfrm>
              <a:prstGeom prst="rect">
                <a:avLst/>
              </a:prstGeom>
              <a:blipFill>
                <a:blip r:embed="rId15"/>
                <a:stretch>
                  <a:fillRect r="-260" b="-3653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3366388" y="4996860"/>
            <a:ext cx="5273759" cy="289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 sz="1800" dirty="0" smtClean="0">
                <a:ea typeface="굴림" panose="020B0600000101010101" pitchFamily="50" charset="-127"/>
              </a:rPr>
              <a:t>Donnachie</a:t>
            </a:r>
            <a:r>
              <a:rPr lang="en-US" altLang="ko-KR" sz="1800" dirty="0">
                <a:ea typeface="굴림" panose="020B0600000101010101" pitchFamily="50" charset="-127"/>
              </a:rPr>
              <a:t> </a:t>
            </a:r>
            <a:r>
              <a:rPr lang="en-US" altLang="ko-KR" sz="1800" dirty="0" smtClean="0">
                <a:ea typeface="굴림" panose="020B0600000101010101" pitchFamily="50" charset="-127"/>
              </a:rPr>
              <a:t>Kalashinikova</a:t>
            </a:r>
            <a:r>
              <a:rPr lang="en-US" altLang="ko-KR" sz="1800" dirty="0" smtClean="0">
                <a:ea typeface="굴림" panose="020B0600000101010101" pitchFamily="50" charset="-127"/>
              </a:rPr>
              <a:t>, PRC93, 025203 </a:t>
            </a:r>
            <a:r>
              <a:rPr lang="en-US" altLang="ko-KR" sz="1800" dirty="0" smtClean="0">
                <a:ea typeface="굴림" panose="020B0600000101010101" pitchFamily="50" charset="-127"/>
              </a:rPr>
              <a:t>(</a:t>
            </a:r>
            <a:r>
              <a:rPr lang="en-US" altLang="ko-KR" sz="1800" dirty="0" smtClean="0">
                <a:ea typeface="굴림" panose="020B0600000101010101" pitchFamily="50" charset="-127"/>
              </a:rPr>
              <a:t>2016)</a:t>
            </a:r>
            <a:endParaRPr lang="en-US" altLang="ko-KR" sz="1800" baseline="-25000" dirty="0" smtClean="0"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0876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104" y="2900796"/>
            <a:ext cx="320992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2"/>
          <p:cNvSpPr txBox="1">
            <a:spLocks noChangeArrowheads="1"/>
          </p:cNvSpPr>
          <p:nvPr/>
        </p:nvSpPr>
        <p:spPr bwMode="auto">
          <a:xfrm>
            <a:off x="1054162" y="306763"/>
            <a:ext cx="7437905" cy="538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3600" i="1" dirty="0">
                <a:solidFill>
                  <a:srgbClr val="FF0000"/>
                </a:solidFill>
                <a:latin typeface="Comic Sans MS" panose="030F0702030302020204" pitchFamily="66" charset="0"/>
                <a:ea typeface="굴림" panose="020B0600000101010101" pitchFamily="50" charset="-127"/>
              </a:rPr>
              <a:t>Quark-</a:t>
            </a:r>
            <a:r>
              <a:rPr lang="en-US" altLang="ko-KR" sz="3600" i="1" dirty="0" err="1">
                <a:solidFill>
                  <a:srgbClr val="FF0000"/>
                </a:solidFill>
                <a:latin typeface="Comic Sans MS" panose="030F0702030302020204" pitchFamily="66" charset="0"/>
                <a:ea typeface="굴림" panose="020B0600000101010101" pitchFamily="50" charset="-127"/>
              </a:rPr>
              <a:t>Pomeron</a:t>
            </a:r>
            <a:r>
              <a:rPr lang="en-US" altLang="ko-KR" sz="3600" i="1" dirty="0">
                <a:solidFill>
                  <a:srgbClr val="FF0000"/>
                </a:solidFill>
                <a:latin typeface="Comic Sans MS" panose="030F0702030302020204" pitchFamily="66" charset="0"/>
                <a:ea typeface="굴림" panose="020B0600000101010101" pitchFamily="50" charset="-127"/>
              </a:rPr>
              <a:t> coupling picture</a:t>
            </a:r>
            <a:r>
              <a:rPr lang="en-US" altLang="ko-KR" sz="2400" i="1" dirty="0">
                <a:solidFill>
                  <a:srgbClr val="FF0000"/>
                </a:solidFill>
                <a:ea typeface="굴림" panose="020B0600000101010101" pitchFamily="50" charset="-127"/>
              </a:rPr>
              <a:t> </a:t>
            </a:r>
            <a:endParaRPr lang="en-US" altLang="ko-KR" sz="2400" i="1" baseline="-25000" dirty="0">
              <a:solidFill>
                <a:srgbClr val="FF0000"/>
              </a:solidFill>
              <a:ea typeface="굴림" panose="020B0600000101010101" pitchFamily="50" charset="-127"/>
            </a:endParaRPr>
          </a:p>
        </p:txBody>
      </p:sp>
      <p:sp>
        <p:nvSpPr>
          <p:cNvPr id="29" name="Rectangle 2"/>
          <p:cNvSpPr txBox="1">
            <a:spLocks noChangeArrowheads="1"/>
          </p:cNvSpPr>
          <p:nvPr/>
        </p:nvSpPr>
        <p:spPr bwMode="auto">
          <a:xfrm>
            <a:off x="452186" y="899865"/>
            <a:ext cx="715934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 sz="2000" dirty="0" smtClean="0">
                <a:solidFill>
                  <a:schemeClr val="bg2">
                    <a:lumMod val="60000"/>
                    <a:lumOff val="40000"/>
                  </a:schemeClr>
                </a:solidFill>
                <a:ea typeface="굴림" panose="020B0600000101010101" pitchFamily="50" charset="-127"/>
              </a:rPr>
              <a:t>Donnachie-Landshoff (DL) </a:t>
            </a:r>
            <a:r>
              <a:rPr lang="en-US" altLang="ko-KR" sz="1400" dirty="0" smtClean="0">
                <a:solidFill>
                  <a:schemeClr val="bg2">
                    <a:lumMod val="60000"/>
                    <a:lumOff val="40000"/>
                  </a:schemeClr>
                </a:solidFill>
                <a:ea typeface="굴림" panose="020B0600000101010101" pitchFamily="50" charset="-127"/>
              </a:rPr>
              <a:t>NPB244, 322 1984</a:t>
            </a:r>
            <a:r>
              <a:rPr lang="en-US" altLang="ko-KR" sz="2000" dirty="0" smtClean="0">
                <a:solidFill>
                  <a:schemeClr val="bg2">
                    <a:lumMod val="60000"/>
                    <a:lumOff val="40000"/>
                  </a:schemeClr>
                </a:solidFill>
                <a:ea typeface="굴림" panose="020B0600000101010101" pitchFamily="50" charset="-127"/>
              </a:rPr>
              <a:t>,  Laget</a:t>
            </a:r>
            <a:r>
              <a:rPr lang="en-US" altLang="ko-KR" sz="2000" dirty="0">
                <a:solidFill>
                  <a:schemeClr val="bg2">
                    <a:lumMod val="60000"/>
                    <a:lumOff val="40000"/>
                  </a:schemeClr>
                </a:solidFill>
                <a:ea typeface="굴림" panose="020B0600000101010101" pitchFamily="50" charset="-127"/>
              </a:rPr>
              <a:t> </a:t>
            </a:r>
            <a:r>
              <a:rPr lang="en-US" altLang="ko-KR" sz="1400" dirty="0" smtClean="0">
                <a:solidFill>
                  <a:schemeClr val="bg2">
                    <a:lumMod val="60000"/>
                    <a:lumOff val="40000"/>
                  </a:schemeClr>
                </a:solidFill>
                <a:ea typeface="굴림" panose="020B0600000101010101" pitchFamily="50" charset="-127"/>
              </a:rPr>
              <a:t>NPA581, 397 1995</a:t>
            </a:r>
            <a:endParaRPr lang="en-US" altLang="ko-KR" sz="1400" baseline="-25000" dirty="0" smtClean="0">
              <a:solidFill>
                <a:schemeClr val="bg2">
                  <a:lumMod val="60000"/>
                  <a:lumOff val="40000"/>
                </a:schemeClr>
              </a:solidFill>
              <a:ea typeface="굴림" panose="020B0600000101010101" pitchFamily="50" charset="-127"/>
            </a:endParaRPr>
          </a:p>
        </p:txBody>
      </p:sp>
      <p:sp>
        <p:nvSpPr>
          <p:cNvPr id="17" name="Text Box 43"/>
          <p:cNvSpPr txBox="1">
            <a:spLocks noChangeArrowheads="1"/>
          </p:cNvSpPr>
          <p:nvPr/>
        </p:nvSpPr>
        <p:spPr bwMode="auto">
          <a:xfrm>
            <a:off x="191279" y="4060457"/>
            <a:ext cx="522520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ko-KR" sz="2000" dirty="0" smtClean="0">
                <a:solidFill>
                  <a:srgbClr val="33CC33"/>
                </a:solidFill>
                <a:latin typeface="Comic Sans MS" panose="030F0702030302020204" pitchFamily="66" charset="0"/>
                <a:ea typeface="굴림" panose="020B0600000101010101" pitchFamily="50" charset="-127"/>
              </a:rPr>
              <a:t>   </a:t>
            </a:r>
            <a:r>
              <a:rPr lang="en-US" altLang="ko-KR" sz="20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  <a:ea typeface="굴림" panose="020B0600000101010101" pitchFamily="50" charset="-127"/>
              </a:rPr>
              <a:t>Pichowsky </a:t>
            </a:r>
            <a:r>
              <a:rPr lang="en-US" altLang="ko-KR" sz="1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  <a:ea typeface="굴림" panose="020B0600000101010101" pitchFamily="50" charset="-127"/>
              </a:rPr>
              <a:t>PRD56, 1644 1997</a:t>
            </a:r>
            <a:endParaRPr lang="en-US" altLang="ko-KR" sz="1400" dirty="0">
              <a:solidFill>
                <a:schemeClr val="bg2">
                  <a:lumMod val="60000"/>
                  <a:lumOff val="40000"/>
                </a:schemeClr>
              </a:solidFill>
              <a:latin typeface="Comic Sans MS" panose="030F0702030302020204" pitchFamily="66" charset="0"/>
              <a:ea typeface="굴림" panose="020B0600000101010101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제목 3"/>
              <p:cNvSpPr>
                <a:spLocks noGrp="1"/>
              </p:cNvSpPr>
              <p:nvPr>
                <p:ph type="title"/>
              </p:nvPr>
            </p:nvSpPr>
            <p:spPr>
              <a:xfrm>
                <a:off x="117629" y="4551131"/>
                <a:ext cx="6062494" cy="1253727"/>
              </a:xfrm>
            </p:spPr>
            <p:txBody>
              <a:bodyPr/>
              <a:lstStyle/>
              <a:p>
                <a:pPr/>
                <a:r>
                  <a:rPr lang="en-US" altLang="ko-KR" sz="1800" dirty="0" smtClean="0">
                    <a:latin typeface="Comic Sans MS" panose="030F0702030302020204" pitchFamily="66" charset="0"/>
                  </a:rPr>
                  <a:t>- Current quark propagation from DSE of QCD</a:t>
                </a:r>
                <a:br>
                  <a:rPr lang="en-US" altLang="ko-KR" sz="1800" dirty="0" smtClean="0">
                    <a:latin typeface="Comic Sans MS" panose="030F0702030302020204" pitchFamily="66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  <m: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ko-KR" altLang="en-US" sz="2000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altLang="ko-K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𝑙𝐴</m:t>
                      </m:r>
                      <m:d>
                        <m:d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r>
                  <a:rPr lang="en-US" altLang="ko-KR" sz="1800" dirty="0" smtClean="0"/>
                  <a:t/>
                </a:r>
                <a:br>
                  <a:rPr lang="en-US" altLang="ko-KR" sz="1800" dirty="0" smtClean="0"/>
                </a:br>
                <a:r>
                  <a:rPr lang="en-US" altLang="ko-KR" sz="1800" dirty="0" smtClean="0"/>
                  <a:t/>
                </a:r>
                <a:br>
                  <a:rPr lang="en-US" altLang="ko-KR" sz="1800" dirty="0" smtClean="0"/>
                </a:br>
                <a:r>
                  <a:rPr lang="en-US" altLang="ko-KR" sz="1800" dirty="0" smtClean="0">
                    <a:latin typeface="Comic Sans MS" panose="030F0702030302020204" pitchFamily="66" charset="0"/>
                  </a:rPr>
                  <a:t>- quark-meson vertex BS amplitude</a:t>
                </a:r>
                <a:r>
                  <a:rPr lang="en-US" altLang="ko-KR" sz="1800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ko-K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ko-KR" altLang="en-US" sz="200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20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ko-KR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0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altLang="ko-KR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sz="1800" dirty="0" smtClean="0"/>
                  <a:t/>
                </a:r>
                <a:br>
                  <a:rPr lang="en-US" altLang="ko-KR" sz="180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ko-KR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ko-KR" altLang="en-US" sz="180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d>
                        <m:d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8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sz="1800" dirty="0"/>
              </a:p>
            </p:txBody>
          </p:sp>
        </mc:Choice>
        <mc:Fallback xmlns="">
          <p:sp>
            <p:nvSpPr>
              <p:cNvPr id="7" name="제목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7629" y="4551131"/>
                <a:ext cx="6062494" cy="1253727"/>
              </a:xfrm>
              <a:blipFill>
                <a:blip r:embed="rId7"/>
                <a:stretch>
                  <a:fillRect l="-804" t="-4390" b="-1024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제목 3"/>
          <p:cNvSpPr txBox="1">
            <a:spLocks/>
          </p:cNvSpPr>
          <p:nvPr/>
        </p:nvSpPr>
        <p:spPr bwMode="auto">
          <a:xfrm>
            <a:off x="117629" y="1348800"/>
            <a:ext cx="8923868" cy="155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ko-KR" sz="1800" dirty="0" smtClean="0">
                <a:latin typeface="Comic Sans MS" panose="030F0702030302020204" pitchFamily="66" charset="0"/>
              </a:rPr>
              <a:t>- Pomeron</a:t>
            </a:r>
            <a:r>
              <a:rPr lang="ko-KR" altLang="en-US" sz="1800" dirty="0" smtClean="0">
                <a:latin typeface="Comic Sans MS" panose="030F0702030302020204" pitchFamily="66" charset="0"/>
              </a:rPr>
              <a:t> </a:t>
            </a:r>
            <a:r>
              <a:rPr lang="en-US" altLang="ko-KR" sz="1800" dirty="0" smtClean="0">
                <a:latin typeface="Comic Sans MS" panose="030F0702030302020204" pitchFamily="66" charset="0"/>
              </a:rPr>
              <a:t>couples to an individual quark in the hadron rather than the hadron as a whole.</a:t>
            </a:r>
          </a:p>
          <a:p>
            <a:pPr marL="285750" indent="-285750">
              <a:buFontTx/>
              <a:buChar char="-"/>
            </a:pPr>
            <a:endParaRPr lang="en-US" altLang="ko-KR" sz="1800" dirty="0" smtClean="0">
              <a:latin typeface="Comic Sans MS" panose="030F0702030302020204" pitchFamily="66" charset="0"/>
            </a:endParaRPr>
          </a:p>
          <a:p>
            <a:r>
              <a:rPr lang="en-US" altLang="ko-KR" sz="1800" dirty="0" smtClean="0">
                <a:latin typeface="Comic Sans MS" panose="030F0702030302020204" pitchFamily="66" charset="0"/>
              </a:rPr>
              <a:t>- Cpling strength of Pomeron</a:t>
            </a:r>
            <a:r>
              <a:rPr lang="ko-KR" altLang="en-US" sz="1800" dirty="0" smtClean="0">
                <a:latin typeface="Comic Sans MS" panose="030F0702030302020204" pitchFamily="66" charset="0"/>
              </a:rPr>
              <a:t> </a:t>
            </a:r>
            <a:r>
              <a:rPr lang="en-US" altLang="ko-KR" sz="1800" dirty="0" smtClean="0">
                <a:latin typeface="Comic Sans MS" panose="030F0702030302020204" pitchFamily="66" charset="0"/>
              </a:rPr>
              <a:t>to a hadron is determined by the radius of hadron (FF)</a:t>
            </a:r>
            <a:endParaRPr lang="ko-KR" altLang="en-US" sz="1800" dirty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ko-KR" alt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90459" y="2844287"/>
                <a:ext cx="5424177" cy="33143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ko-KR" sz="2000" dirty="0" smtClean="0">
                    <a:latin typeface="Comic Sans MS" panose="030F0702030302020204" pitchFamily="66" charset="0"/>
                    <a:ea typeface="Cambria Math" panose="02040503050406030204" pitchFamily="18" charset="0"/>
                  </a:rPr>
                  <a:t>Isoscalar photon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lang="en-US" altLang="ko-KR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=+1 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ko-K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𝑞𝑞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ko-KR" alt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ko-KR" sz="2000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ko-K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  <m:sSup>
                      <m:sSupPr>
                        <m:ctrlPr>
                          <a:rPr lang="en-US" altLang="ko-K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ko-KR" alt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ko-KR" alt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p>
                    </m:sSup>
                  </m:oMath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459" y="2844287"/>
                <a:ext cx="5424177" cy="331437"/>
              </a:xfrm>
              <a:prstGeom prst="rect">
                <a:avLst/>
              </a:prstGeom>
              <a:blipFill>
                <a:blip r:embed="rId8"/>
                <a:stretch>
                  <a:fillRect l="-2691" t="-21429" b="-35714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5676" y="3319304"/>
                <a:ext cx="5329382" cy="5863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ko-KR" altLang="en-US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ko-KR" altLang="en-US" sz="20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ko-KR" altLang="en-US" sz="20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sz="20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ko-KR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</m:e>
                      </m:d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𝑖</m:t>
                      </m:r>
                      <m:sSup>
                        <m:sSup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sz="200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𝑠</m:t>
                      </m:r>
                      <m:sSup>
                        <m:sSup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sSub>
                            <m:sSub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sz="20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ℙ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sup>
                      </m:sSup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(3</m:t>
                      </m:r>
                      <m:sSub>
                        <m:sSubPr>
                          <m:ctrlPr>
                            <a:rPr lang="en-US" altLang="ko-K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20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sSup>
                            <m:sSup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sSub>
                        <m:sSubPr>
                          <m:ctrlPr>
                            <a:rPr lang="en-US" altLang="ko-K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676" y="3319304"/>
                <a:ext cx="5329382" cy="58637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제목 3"/>
              <p:cNvSpPr txBox="1">
                <a:spLocks/>
              </p:cNvSpPr>
              <p:nvPr/>
            </p:nvSpPr>
            <p:spPr bwMode="auto">
              <a:xfrm>
                <a:off x="117629" y="5895422"/>
                <a:ext cx="8923868" cy="7958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ko-KR" sz="1800" dirty="0" smtClean="0">
                    <a:latin typeface="Comic Sans MS" panose="030F0702030302020204" pitchFamily="66" charset="0"/>
                  </a:rPr>
                  <a:t>- But, current quark propagation at high E </a:t>
                </a:r>
                <a14:m>
                  <m:oMath xmlns:m="http://schemas.openxmlformats.org/officeDocument/2006/math">
                    <m:r>
                      <a:rPr lang="en-US" altLang="ko-KR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altLang="ko-KR" sz="1800" dirty="0" smtClean="0">
                    <a:latin typeface="Comic Sans MS" panose="030F0702030302020204" pitchFamily="66" charset="0"/>
                  </a:rPr>
                  <a:t> </a:t>
                </a:r>
                <a:r>
                  <a:rPr lang="en-US" altLang="ko-KR" sz="1800" dirty="0" smtClean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free quark propagation, and on-shell approximation for quark loops with hadron form factors</a:t>
                </a:r>
                <a:r>
                  <a:rPr lang="en-US" altLang="ko-KR" sz="1800" dirty="0" smtClean="0">
                    <a:latin typeface="Comic Sans MS" panose="030F0702030302020204" pitchFamily="66" charset="0"/>
                  </a:rPr>
                  <a:t> are a good approximation</a:t>
                </a:r>
                <a:endParaRPr lang="ko-KR" altLang="en-US" sz="1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" name="제목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7629" y="5895422"/>
                <a:ext cx="8923868" cy="795867"/>
              </a:xfrm>
              <a:prstGeom prst="rect">
                <a:avLst/>
              </a:prstGeom>
              <a:blipFill>
                <a:blip r:embed="rId10"/>
                <a:stretch>
                  <a:fillRect l="-546" r="-273" b="-305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 bwMode="auto">
          <a:xfrm>
            <a:off x="6791287" y="2971247"/>
            <a:ext cx="1335675" cy="1089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8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224" y="560882"/>
            <a:ext cx="320992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2"/>
          <p:cNvSpPr txBox="1">
            <a:spLocks noChangeArrowheads="1"/>
          </p:cNvSpPr>
          <p:nvPr/>
        </p:nvSpPr>
        <p:spPr bwMode="auto">
          <a:xfrm>
            <a:off x="5820" y="270377"/>
            <a:ext cx="4633913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2800" b="1" i="1" dirty="0" smtClean="0">
                <a:solidFill>
                  <a:srgbClr val="FF0000"/>
                </a:solidFill>
                <a:latin typeface="Comic Sans MS" panose="030F0702030302020204" pitchFamily="66" charset="0"/>
                <a:ea typeface="굴림" panose="020B0600000101010101" pitchFamily="50" charset="-127"/>
              </a:rPr>
              <a:t>Soft Pomeron Exch.</a:t>
            </a:r>
            <a:r>
              <a:rPr lang="en-US" altLang="ko-KR" sz="2800" i="1" dirty="0" smtClean="0">
                <a:solidFill>
                  <a:srgbClr val="FF0000"/>
                </a:solidFill>
                <a:latin typeface="Comic Sans MS" panose="030F0702030302020204" pitchFamily="66" charset="0"/>
                <a:ea typeface="굴림" panose="020B0600000101010101" pitchFamily="50" charset="-127"/>
              </a:rPr>
              <a:t>  </a:t>
            </a:r>
            <a:endParaRPr lang="en-US" altLang="ko-KR" sz="2800" i="1" baseline="-25000" dirty="0">
              <a:solidFill>
                <a:srgbClr val="FF0000"/>
              </a:solidFill>
              <a:latin typeface="Comic Sans MS" panose="030F0702030302020204" pitchFamily="66" charset="0"/>
              <a:ea typeface="굴림" panose="020B0600000101010101" pitchFamily="50" charset="-127"/>
            </a:endParaRPr>
          </a:p>
        </p:txBody>
      </p:sp>
      <p:pic>
        <p:nvPicPr>
          <p:cNvPr id="20488" name="그림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850" y="2574925"/>
            <a:ext cx="14763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그림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850" y="3333290"/>
            <a:ext cx="19812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그림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725" y="2689225"/>
            <a:ext cx="3000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그림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687" y="3437732"/>
            <a:ext cx="20764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70381" y="3751263"/>
            <a:ext cx="2211388" cy="3397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ko-KR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Pomeron amp. </a:t>
            </a:r>
            <a:endParaRPr lang="en-US" altLang="ko-KR" sz="2000" baseline="-25000" dirty="0" smtClean="0">
              <a:solidFill>
                <a:schemeClr val="bg2">
                  <a:lumMod val="75000"/>
                </a:schemeClr>
              </a:solidFill>
              <a:ea typeface="굴림" panose="020B0600000101010101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"/>
              <p:cNvSpPr txBox="1">
                <a:spLocks noChangeArrowheads="1"/>
              </p:cNvSpPr>
              <p:nvPr/>
            </p:nvSpPr>
            <p:spPr bwMode="auto">
              <a:xfrm>
                <a:off x="59707" y="2396578"/>
                <a:ext cx="3871818" cy="3197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altLang="ko-KR" sz="20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Off-shell quark loop (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altLang="ko-KR" sz="20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altLang="ko-KR" sz="20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ko-KR" sz="20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altLang="ko-KR" sz="20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) </a:t>
                </a:r>
                <a:endParaRPr lang="en-US" altLang="ko-KR" sz="2000" baseline="-25000" dirty="0" smtClean="0">
                  <a:solidFill>
                    <a:schemeClr val="bg2">
                      <a:lumMod val="75000"/>
                    </a:schemeClr>
                  </a:solidFill>
                  <a:ea typeface="굴림" panose="020B0600000101010101" pitchFamily="50" charset="-127"/>
                </a:endParaRPr>
              </a:p>
            </p:txBody>
          </p:sp>
        </mc:Choice>
        <mc:Fallback xmlns="">
          <p:sp>
            <p:nvSpPr>
              <p:cNvPr id="27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707" y="2396578"/>
                <a:ext cx="3871818" cy="319793"/>
              </a:xfrm>
              <a:prstGeom prst="rect">
                <a:avLst/>
              </a:prstGeom>
              <a:blipFill rotWithShape="0">
                <a:blip r:embed="rId7"/>
                <a:stretch>
                  <a:fillRect t="-20755" r="-315" b="-4717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"/>
          <p:cNvSpPr txBox="1">
            <a:spLocks noChangeArrowheads="1"/>
          </p:cNvSpPr>
          <p:nvPr/>
        </p:nvSpPr>
        <p:spPr bwMode="auto">
          <a:xfrm>
            <a:off x="94931" y="5003184"/>
            <a:ext cx="21002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 sz="2000" dirty="0" smtClean="0">
                <a:solidFill>
                  <a:schemeClr val="bg2">
                    <a:lumMod val="60000"/>
                    <a:lumOff val="40000"/>
                  </a:schemeClr>
                </a:solidFill>
                <a:ea typeface="굴림" panose="020B0600000101010101" pitchFamily="50" charset="-127"/>
              </a:rPr>
              <a:t>Form Factors</a:t>
            </a:r>
            <a:endParaRPr lang="en-US" altLang="ko-KR" sz="2000" baseline="-25000" dirty="0" smtClean="0">
              <a:solidFill>
                <a:schemeClr val="bg2">
                  <a:lumMod val="60000"/>
                  <a:lumOff val="40000"/>
                </a:schemeClr>
              </a:solidFill>
              <a:ea typeface="굴림" panose="020B0600000101010101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43"/>
              <p:cNvSpPr txBox="1">
                <a:spLocks noChangeArrowheads="1"/>
              </p:cNvSpPr>
              <p:nvPr/>
            </p:nvSpPr>
            <p:spPr bwMode="auto">
              <a:xfrm>
                <a:off x="177525" y="779010"/>
                <a:ext cx="3972635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en-US" altLang="ko-KR" sz="20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+mj-lt"/>
                    <a:ea typeface="굴림" panose="020B0600000101010101" pitchFamily="50" charset="-127"/>
                  </a:rPr>
                  <a:t>Pseudoscalar cpl. at </a:t>
                </a:r>
                <a14:m>
                  <m:oMath xmlns:m="http://schemas.openxmlformats.org/officeDocument/2006/math">
                    <m:r>
                      <a:rPr lang="ko-KR" altLang="en-US" sz="200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𝜋</m:t>
                    </m:r>
                    <m:r>
                      <a:rPr lang="en-US" altLang="ko-KR" sz="20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𝑞𝑞</m:t>
                    </m:r>
                  </m:oMath>
                </a14:m>
                <a:r>
                  <a:rPr lang="en-US" altLang="ko-KR" sz="20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+mj-lt"/>
                    <a:ea typeface="굴림" panose="020B0600000101010101" pitchFamily="50" charset="-127"/>
                  </a:rPr>
                  <a:t> vertex </a:t>
                </a:r>
                <a:endParaRPr lang="en-US" altLang="ko-KR" sz="2000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Comic Sans MS" panose="030F0702030302020204" pitchFamily="66" charset="0"/>
                  <a:ea typeface="굴림" panose="020B0600000101010101" pitchFamily="50" charset="-127"/>
                </a:endParaRPr>
              </a:p>
            </p:txBody>
          </p:sp>
        </mc:Choice>
        <mc:Fallback xmlns="">
          <p:sp>
            <p:nvSpPr>
              <p:cNvPr id="18" name="Text 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7525" y="779010"/>
                <a:ext cx="3972635" cy="400110"/>
              </a:xfrm>
              <a:prstGeom prst="rect">
                <a:avLst/>
              </a:prstGeom>
              <a:blipFill>
                <a:blip r:embed="rId8"/>
                <a:stretch>
                  <a:fillRect l="-1534" t="-9231" b="-2769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7893" y="2807200"/>
            <a:ext cx="3943800" cy="694331"/>
          </a:xfrm>
          <a:prstGeom prst="rect">
            <a:avLst/>
          </a:prstGeom>
        </p:spPr>
      </p:pic>
      <p:sp>
        <p:nvSpPr>
          <p:cNvPr id="21" name="Text Box 43"/>
          <p:cNvSpPr txBox="1">
            <a:spLocks noChangeArrowheads="1"/>
          </p:cNvSpPr>
          <p:nvPr/>
        </p:nvSpPr>
        <p:spPr bwMode="auto">
          <a:xfrm>
            <a:off x="270933" y="1202268"/>
            <a:ext cx="553095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ko-KR" sz="2000" i="1" dirty="0" smtClean="0">
                <a:solidFill>
                  <a:srgbClr val="00B050"/>
                </a:solidFill>
                <a:latin typeface="Comic Sans MS" panose="030F0702030302020204" pitchFamily="66" charset="0"/>
                <a:ea typeface="굴림" panose="020B0600000101010101" pitchFamily="50" charset="-127"/>
              </a:rPr>
              <a:t>Cpl.const. from G-T relation at quark level</a:t>
            </a:r>
            <a:endParaRPr lang="en-US" altLang="ko-KR" sz="2000" i="1" dirty="0">
              <a:solidFill>
                <a:srgbClr val="00B050"/>
              </a:solidFill>
              <a:latin typeface="Comic Sans MS" panose="030F0702030302020204" pitchFamily="66" charset="0"/>
              <a:ea typeface="굴림" panose="020B0600000101010101" pitchFamily="50" charset="-127"/>
            </a:endParaRPr>
          </a:p>
        </p:txBody>
      </p:sp>
      <p:sp>
        <p:nvSpPr>
          <p:cNvPr id="22" name="Text Box 43"/>
          <p:cNvSpPr txBox="1">
            <a:spLocks noChangeArrowheads="1"/>
          </p:cNvSpPr>
          <p:nvPr/>
        </p:nvSpPr>
        <p:spPr bwMode="auto">
          <a:xfrm>
            <a:off x="5558117" y="6358466"/>
            <a:ext cx="358588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ko-KR" sz="2000" i="1" dirty="0" smtClean="0">
                <a:solidFill>
                  <a:srgbClr val="00B050"/>
                </a:solidFill>
                <a:latin typeface="Comic Sans MS" panose="030F0702030302020204" pitchFamily="66" charset="0"/>
                <a:ea typeface="굴림" panose="020B0600000101010101" pitchFamily="50" charset="-127"/>
              </a:rPr>
              <a:t>Nucleon </a:t>
            </a:r>
            <a:r>
              <a:rPr lang="en-US" altLang="ko-KR" sz="2000" i="1" dirty="0" err="1" smtClean="0">
                <a:solidFill>
                  <a:srgbClr val="00B050"/>
                </a:solidFill>
                <a:latin typeface="Comic Sans MS" panose="030F0702030302020204" pitchFamily="66" charset="0"/>
                <a:ea typeface="굴림" panose="020B0600000101010101" pitchFamily="50" charset="-127"/>
              </a:rPr>
              <a:t>isoscalar</a:t>
            </a:r>
            <a:r>
              <a:rPr lang="en-US" altLang="ko-KR" sz="2000" i="1" dirty="0" smtClean="0">
                <a:solidFill>
                  <a:srgbClr val="00B050"/>
                </a:solidFill>
                <a:latin typeface="Comic Sans MS" panose="030F0702030302020204" pitchFamily="66" charset="0"/>
                <a:ea typeface="굴림" panose="020B0600000101010101" pitchFamily="50" charset="-127"/>
              </a:rPr>
              <a:t> F.F. fixed </a:t>
            </a:r>
            <a:endParaRPr lang="en-US" altLang="ko-KR" sz="2000" i="1" dirty="0">
              <a:solidFill>
                <a:srgbClr val="00B050"/>
              </a:solidFill>
              <a:latin typeface="Comic Sans MS" panose="030F0702030302020204" pitchFamily="66" charset="0"/>
              <a:ea typeface="굴림" panose="020B0600000101010101" pitchFamily="50" charset="-127"/>
            </a:endParaRPr>
          </a:p>
        </p:txBody>
      </p:sp>
      <p:sp>
        <p:nvSpPr>
          <p:cNvPr id="23" name="Text Box 43"/>
          <p:cNvSpPr txBox="1">
            <a:spLocks noChangeArrowheads="1"/>
          </p:cNvSpPr>
          <p:nvPr/>
        </p:nvSpPr>
        <p:spPr bwMode="auto">
          <a:xfrm>
            <a:off x="5516287" y="5038991"/>
            <a:ext cx="356844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ko-KR" sz="2000" i="1" dirty="0" smtClean="0">
                <a:solidFill>
                  <a:srgbClr val="00B050"/>
                </a:solidFill>
                <a:latin typeface="Comic Sans MS" panose="030F0702030302020204" pitchFamily="66" charset="0"/>
                <a:ea typeface="굴림" panose="020B0600000101010101" pitchFamily="50" charset="-127"/>
              </a:rPr>
              <a:t>  Pion F.F.</a:t>
            </a:r>
            <a:endParaRPr lang="en-US" altLang="ko-KR" sz="2000" i="1" dirty="0">
              <a:solidFill>
                <a:srgbClr val="00B050"/>
              </a:solidFill>
              <a:latin typeface="Comic Sans MS" panose="030F0702030302020204" pitchFamily="66" charset="0"/>
              <a:ea typeface="굴림" panose="020B0600000101010101" pitchFamily="50" charset="-127"/>
            </a:endParaRPr>
          </a:p>
        </p:txBody>
      </p:sp>
      <p:sp>
        <p:nvSpPr>
          <p:cNvPr id="24" name="Text Box 43"/>
          <p:cNvSpPr txBox="1">
            <a:spLocks noChangeArrowheads="1"/>
          </p:cNvSpPr>
          <p:nvPr/>
        </p:nvSpPr>
        <p:spPr bwMode="auto">
          <a:xfrm>
            <a:off x="6227931" y="2971401"/>
            <a:ext cx="2647612" cy="40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ko-KR" sz="2000" i="1" dirty="0" smtClean="0">
                <a:solidFill>
                  <a:srgbClr val="00B050"/>
                </a:solidFill>
                <a:latin typeface="Comic Sans MS" panose="030F0702030302020204" pitchFamily="66" charset="0"/>
                <a:ea typeface="굴림" panose="020B0600000101010101" pitchFamily="50" charset="-127"/>
              </a:rPr>
              <a:t>Vector meson photo.</a:t>
            </a:r>
            <a:endParaRPr lang="en-US" altLang="ko-KR" sz="2000" i="1" dirty="0">
              <a:solidFill>
                <a:srgbClr val="00B050"/>
              </a:solidFill>
              <a:latin typeface="Comic Sans MS" panose="030F0702030302020204" pitchFamily="66" charset="0"/>
              <a:ea typeface="굴림" panose="020B0600000101010101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 Box 43"/>
              <p:cNvSpPr txBox="1">
                <a:spLocks noChangeArrowheads="1"/>
              </p:cNvSpPr>
              <p:nvPr/>
            </p:nvSpPr>
            <p:spPr bwMode="auto">
              <a:xfrm>
                <a:off x="5770283" y="5607393"/>
                <a:ext cx="2647612" cy="4061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20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bSupPr>
                      <m:e>
                        <m:r>
                          <a:rPr lang="ko-KR" altLang="en-US" sz="20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𝜇</m:t>
                        </m:r>
                      </m:e>
                      <m:sub>
                        <m:r>
                          <a:rPr lang="en-US" altLang="ko-KR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0</m:t>
                        </m:r>
                      </m:sub>
                      <m:sup>
                        <m:r>
                          <a:rPr lang="en-US" altLang="ko-KR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2</m:t>
                        </m:r>
                      </m:sup>
                    </m:sSubSup>
                    <m:r>
                      <a:rPr lang="en-US" altLang="ko-KR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=1.1 </m:t>
                    </m:r>
                    <m:sSup>
                      <m:sSupPr>
                        <m:ctrlPr>
                          <a:rPr lang="en-US" altLang="ko-KR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pPr>
                      <m:e>
                        <m:r>
                          <a:rPr lang="en-US" altLang="ko-KR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𝐺𝑒𝑉</m:t>
                        </m:r>
                      </m:e>
                      <m:sup>
                        <m:r>
                          <a:rPr lang="en-US" altLang="ko-KR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ko-KR" sz="2000" i="1" dirty="0" smtClean="0">
                    <a:solidFill>
                      <a:srgbClr val="00B050"/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 fixed </a:t>
                </a:r>
                <a:endParaRPr lang="en-US" altLang="ko-KR" sz="2000" i="1" dirty="0">
                  <a:solidFill>
                    <a:srgbClr val="00B050"/>
                  </a:solidFill>
                  <a:latin typeface="Comic Sans MS" panose="030F0702030302020204" pitchFamily="66" charset="0"/>
                  <a:ea typeface="굴림" panose="020B0600000101010101" pitchFamily="50" charset="-127"/>
                </a:endParaRPr>
              </a:p>
            </p:txBody>
          </p:sp>
        </mc:Choice>
        <mc:Fallback xmlns="">
          <p:sp>
            <p:nvSpPr>
              <p:cNvPr id="25" name="Text 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70283" y="5607393"/>
                <a:ext cx="2647612" cy="406137"/>
              </a:xfrm>
              <a:prstGeom prst="rect">
                <a:avLst/>
              </a:prstGeom>
              <a:blipFill>
                <a:blip r:embed="rId10"/>
                <a:stretch>
                  <a:fillRect t="-7576" b="-2727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43"/>
              <p:cNvSpPr txBox="1">
                <a:spLocks noChangeArrowheads="1"/>
              </p:cNvSpPr>
              <p:nvPr/>
            </p:nvSpPr>
            <p:spPr bwMode="auto">
              <a:xfrm>
                <a:off x="6252950" y="3735311"/>
                <a:ext cx="1783713" cy="4061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14:m>
                  <m:oMath xmlns:m="http://schemas.openxmlformats.org/officeDocument/2006/math">
                    <m:r>
                      <a:rPr lang="ko-KR" altLang="en-US" sz="20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𝜋</m:t>
                    </m:r>
                    <m:r>
                      <a:rPr lang="en-US" altLang="ko-KR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𝑁</m:t>
                    </m:r>
                  </m:oMath>
                </a14:m>
                <a:r>
                  <a:rPr lang="en-US" altLang="ko-KR" sz="2000" i="1" dirty="0" smtClean="0">
                    <a:solidFill>
                      <a:srgbClr val="00B050"/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 scatt.</a:t>
                </a:r>
                <a:endParaRPr lang="en-US" altLang="ko-KR" sz="2000" i="1" dirty="0">
                  <a:solidFill>
                    <a:srgbClr val="00B050"/>
                  </a:solidFill>
                  <a:latin typeface="Comic Sans MS" panose="030F0702030302020204" pitchFamily="66" charset="0"/>
                  <a:ea typeface="굴림" panose="020B0600000101010101" pitchFamily="50" charset="-127"/>
                </a:endParaRPr>
              </a:p>
            </p:txBody>
          </p:sp>
        </mc:Choice>
        <mc:Fallback xmlns="">
          <p:sp>
            <p:nvSpPr>
              <p:cNvPr id="28" name="Text 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52950" y="3735311"/>
                <a:ext cx="1783713" cy="406137"/>
              </a:xfrm>
              <a:prstGeom prst="rect">
                <a:avLst/>
              </a:prstGeom>
              <a:blipFill>
                <a:blip r:embed="rId16"/>
                <a:stretch>
                  <a:fillRect t="-9091" b="-2575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14867" y="4106334"/>
                <a:ext cx="8449733" cy="772263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smtClean="0">
                            <a:latin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  <m:t>𝑀</m:t>
                        </m:r>
                      </m:e>
                      <m:sub>
                        <m:r>
                          <a:rPr lang="en-US" altLang="ko-K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  <m:t>ℙ</m:t>
                        </m:r>
                      </m:sub>
                    </m:sSub>
                    <m:r>
                      <a:rPr lang="en-US" altLang="ko-KR" sz="2000" b="0" i="1" smtClean="0">
                        <a:latin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=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𝑖</m:t>
                    </m:r>
                    <m:d>
                      <m:d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  <a:sym typeface="Symbol"/>
                              </a:rPr>
                              <m:t>2</m:t>
                            </m:r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  <a:sym typeface="Symbol"/>
                              </a:rPr>
                              <m:t>𝐹</m:t>
                            </m:r>
                          </m:e>
                          <m:sub>
                            <m:r>
                              <a:rPr lang="ko-KR" altLang="en-US" sz="20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  <a:sym typeface="Symbol"/>
                              </a:rPr>
                              <m:t>𝜋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  <a:sym typeface="Symbol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altLang="ko-KR" sz="2000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  <a:sym typeface="Symbol"/>
                                  </a:rPr>
                                </m:ctrlPr>
                              </m:dPr>
                              <m:e>
                                <m:r>
                                  <a:rPr lang="en-US" altLang="ko-KR" sz="2000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  <a:sym typeface="Symbol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ko-KR" altLang="en-US" sz="20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  <a:sym typeface="Symbol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  <a:sym typeface="Symbol"/>
                              </a:rPr>
                              <m:t>𝑞</m:t>
                            </m:r>
                          </m:sub>
                        </m:sSub>
                      </m:e>
                    </m:d>
                    <m:f>
                      <m:f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  <a:sym typeface="Symbol"/>
                              </a:rPr>
                            </m:ctrlPr>
                          </m:sSubSupPr>
                          <m:e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  <a:sym typeface="Symbol"/>
                              </a:rPr>
                              <m:t>𝑓</m:t>
                            </m:r>
                          </m:e>
                          <m:sub>
                            <m:r>
                              <a:rPr lang="ko-KR" altLang="en-US" sz="20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  <a:sym typeface="Symbol"/>
                              </a:rPr>
                              <m:t>𝜋</m:t>
                            </m:r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  <a:sym typeface="Symbol"/>
                              </a:rPr>
                              <m:t>𝑞𝑞</m:t>
                            </m:r>
                          </m:sub>
                          <m:sup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  <a:sym typeface="Symbol"/>
                              </a:rPr>
                              <m:t>2</m:t>
                            </m:r>
                          </m:sup>
                        </m:sSubSup>
                        <m:r>
                          <a:rPr lang="en-US" altLang="ko-KR" sz="2000" b="0" i="1" smtClean="0">
                            <a:latin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  <m:t> 2</m:t>
                        </m:r>
                        <m:sSubSup>
                          <m:sSubSupPr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  <a:sym typeface="Symbol"/>
                              </a:rPr>
                            </m:ctrlPr>
                          </m:sSubSupPr>
                          <m:e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  <a:sym typeface="Symbol"/>
                              </a:rPr>
                              <m:t>𝑚</m:t>
                            </m:r>
                          </m:e>
                          <m:sub>
                            <m:r>
                              <a:rPr lang="ko-KR" altLang="en-US" sz="20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  <a:sym typeface="Symbol"/>
                              </a:rPr>
                              <m:t>𝜋</m:t>
                            </m:r>
                          </m:sub>
                          <m:sup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  <a:sym typeface="Symbol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  <a:sym typeface="Symbol"/>
                              </a:rPr>
                            </m:ctrlPr>
                          </m:sSubSupPr>
                          <m:e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  <a:sym typeface="Symbol"/>
                              </a:rPr>
                              <m:t>2</m:t>
                            </m:r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  <a:sym typeface="Symbol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  <a:sym typeface="Symbol"/>
                              </a:rPr>
                              <m:t>𝑞</m:t>
                            </m:r>
                          </m:sub>
                          <m:sup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  <a:sym typeface="Symbol"/>
                              </a:rPr>
                              <m:t>2</m:t>
                            </m:r>
                          </m:sup>
                        </m:sSubSup>
                        <m:r>
                          <a:rPr lang="en-US" altLang="ko-KR" sz="2000" b="0" i="1" smtClean="0">
                            <a:latin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  <m:t>−</m:t>
                        </m:r>
                        <m:f>
                          <m:fPr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  <a:sym typeface="Symbol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altLang="ko-KR" sz="2000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  <a:sym typeface="Symbol"/>
                                  </a:rPr>
                                </m:ctrlPr>
                              </m:sSubSupPr>
                              <m:e>
                                <m:r>
                                  <a:rPr lang="en-US" altLang="ko-KR" sz="2000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  <a:sym typeface="Symbol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ko-KR" altLang="en-US" sz="2000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  <a:sym typeface="Symbol"/>
                                  </a:rPr>
                                  <m:t>𝜋</m:t>
                                </m:r>
                              </m:sub>
                              <m:sup>
                                <m:r>
                                  <a:rPr lang="en-US" altLang="ko-KR" sz="2000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  <a:sym typeface="Symbol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  <a:sym typeface="Symbol"/>
                              </a:rPr>
                              <m:t>2</m:t>
                            </m:r>
                          </m:den>
                        </m:f>
                        <m:r>
                          <a:rPr lang="en-US" altLang="ko-KR" sz="2000" b="0" i="1" smtClean="0">
                            <a:latin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  <m:t>−</m:t>
                        </m:r>
                        <m:r>
                          <a:rPr lang="en-US" altLang="ko-KR" sz="2000" b="0" i="1" smtClean="0">
                            <a:latin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  <m:t>𝑡</m:t>
                        </m:r>
                      </m:den>
                    </m:f>
                    <m:sSub>
                      <m:sSub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  <m:t>𝐹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  <m:t>ℙ</m:t>
                        </m:r>
                        <m:r>
                          <a:rPr lang="en-US" altLang="ko-K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  <m:t>𝑞𝑞</m:t>
                        </m:r>
                      </m:sub>
                    </m:sSub>
                    <m:d>
                      <m:d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  <m:t>𝑡</m:t>
                        </m:r>
                      </m:e>
                    </m:d>
                    <m:r>
                      <a:rPr lang="en-US" altLang="ko-KR" sz="2000" b="0" i="1" smtClean="0">
                        <a:latin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(3</m:t>
                    </m:r>
                    <m:sSub>
                      <m:sSub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  <m:t>𝐹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  <m:t>𝑡</m:t>
                        </m:r>
                      </m:e>
                    </m:d>
                    <m:sSub>
                      <m:sSubPr>
                        <m:ctrlPr>
                          <a:rPr lang="en-US" altLang="ko-KR" sz="2000" i="1" dirty="0" smtClean="0">
                            <a:latin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ko-KR" altLang="en-US" sz="2000" i="1" dirty="0" smtClean="0">
                            <a:latin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  <m:t>𝛽</m:t>
                        </m:r>
                      </m:e>
                      <m:sub>
                        <m:sSup>
                          <m:sSupPr>
                            <m:ctrlPr>
                              <a:rPr lang="en-US" altLang="ko-KR" sz="2000" b="0" i="1" dirty="0" smtClean="0">
                                <a:latin typeface="Cambria Math" panose="02040503050406030204" pitchFamily="18" charset="0"/>
                                <a:cs typeface="Times New Roman" pitchFamily="18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altLang="ko-KR" sz="2000" b="0" i="1" dirty="0" smtClean="0">
                                <a:latin typeface="Cambria Math" panose="02040503050406030204" pitchFamily="18" charset="0"/>
                                <a:cs typeface="Times New Roman" pitchFamily="18" charset="0"/>
                                <a:sym typeface="Symbol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ko-KR" sz="2000" b="0" i="1" dirty="0" smtClean="0">
                                <a:latin typeface="Cambria Math" panose="02040503050406030204" pitchFamily="18" charset="0"/>
                                <a:cs typeface="Times New Roman" pitchFamily="18" charset="0"/>
                                <a:sym typeface="Symbol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altLang="ko-KR" sz="2000" b="0" i="1" smtClean="0">
                        <a:latin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)</m:t>
                    </m:r>
                    <m:bar>
                      <m:barPr>
                        <m:pos m:val="top"/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</m:ctrlPr>
                      </m:bar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  <m:t>𝑢</m:t>
                        </m:r>
                      </m:e>
                    </m:bar>
                    <m:r>
                      <a:rPr lang="en-US" altLang="ko-KR" sz="2000" b="0" i="1" smtClean="0">
                        <a:latin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(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𝑝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′)</m:t>
                    </m:r>
                    <m:r>
                      <a:rPr lang="ko-KR" altLang="en-US" sz="2000" b="0" i="1" smtClean="0">
                        <a:latin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𝛾</m:t>
                    </m:r>
                    <m:r>
                      <a:rPr lang="ko-KR" altLang="en-US" sz="2000" b="0" i="1" smtClean="0">
                        <a:latin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∙</m:t>
                    </m:r>
                    <m:d>
                      <m:d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  <m:t>𝑘</m:t>
                        </m:r>
                        <m:r>
                          <a:rPr lang="en-US" altLang="ko-KR" sz="2000" b="0" i="1" smtClean="0">
                            <a:latin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  <m:t>+</m:t>
                        </m:r>
                        <m:r>
                          <a:rPr lang="en-US" altLang="ko-KR" sz="2000" b="0" i="1" smtClean="0">
                            <a:latin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  <m:t>𝑞</m:t>
                        </m:r>
                      </m:e>
                    </m:d>
                    <m:r>
                      <a:rPr lang="en-US" altLang="ko-KR" sz="2000" b="0" i="1" smtClean="0">
                        <a:latin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𝑢</m:t>
                    </m:r>
                    <m:d>
                      <m:d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  <m:t>𝑝</m:t>
                        </m:r>
                      </m:e>
                    </m:d>
                    <m:sSup>
                      <m:sSup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  <m:t>ℛ</m:t>
                        </m:r>
                      </m:e>
                      <m:sup>
                        <m:r>
                          <a:rPr lang="en-US" altLang="ko-K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  <m:t>ℙ</m:t>
                        </m:r>
                      </m:sup>
                    </m:sSup>
                    <m:r>
                      <a:rPr lang="en-US" altLang="ko-KR" sz="2000" b="0" i="1" smtClean="0">
                        <a:latin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(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𝑠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,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𝑡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)</m:t>
                    </m:r>
                  </m:oMath>
                </a14:m>
                <a:r>
                  <a:rPr lang="en-US" sz="1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867" y="4106334"/>
                <a:ext cx="8449733" cy="772263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603753" y="5031332"/>
                <a:ext cx="2603250" cy="40011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cs typeface="Times New Roman" pitchFamily="18" charset="0"/>
                              <a:sym typeface="Symbol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cs typeface="Times New Roman" pitchFamily="18" charset="0"/>
                              <a:sym typeface="Symbol"/>
                            </a:rPr>
                            <m:t>𝐹</m:t>
                          </m:r>
                        </m:e>
                        <m:sub>
                          <m:r>
                            <a:rPr lang="ko-KR" altLang="en-US" sz="2000" b="0" i="1" smtClean="0">
                              <a:latin typeface="Cambria Math" panose="02040503050406030204" pitchFamily="18" charset="0"/>
                              <a:cs typeface="Times New Roman" pitchFamily="18" charset="0"/>
                              <a:sym typeface="Symbol"/>
                            </a:rPr>
                            <m:t>𝜋</m:t>
                          </m:r>
                        </m:sub>
                      </m:sSub>
                      <m:d>
                        <m:d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cs typeface="Times New Roman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cs typeface="Times New Roman" pitchFamily="18" charset="0"/>
                              <a:sym typeface="Symbol"/>
                            </a:rPr>
                            <m:t>𝑡</m:t>
                          </m:r>
                        </m:e>
                      </m:d>
                      <m:r>
                        <a:rPr lang="en-US" altLang="ko-KR" sz="2000" b="0" i="1" smtClean="0">
                          <a:latin typeface="Cambria Math" panose="02040503050406030204" pitchFamily="18" charset="0"/>
                          <a:cs typeface="Times New Roman" pitchFamily="18" charset="0"/>
                          <a:sym typeface="Symbol"/>
                        </a:rPr>
                        <m:t>=(</m:t>
                      </m:r>
                      <m:sSup>
                        <m:sSup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cs typeface="Times New Roman" pitchFamily="18" charset="0"/>
                              <a:sym typeface="Symbol"/>
                            </a:rPr>
                          </m:ctrlPr>
                        </m:sSup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cs typeface="Times New Roman" pitchFamily="18" charset="0"/>
                              <a:sym typeface="Symbol"/>
                            </a:rPr>
                            <m:t>1−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cs typeface="Times New Roman" pitchFamily="18" charset="0"/>
                              <a:sym typeface="Symbol"/>
                            </a:rPr>
                            <m:t>𝑡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cs typeface="Times New Roman" pitchFamily="18" charset="0"/>
                              <a:sym typeface="Symbol"/>
                            </a:rPr>
                            <m:t>/</m:t>
                          </m:r>
                          <m:sSup>
                            <m:sSup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  <a:sym typeface="Symbol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altLang="ko-K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  <a:sym typeface="Symbol"/>
                                </a:rPr>
                                <m:t>Λ</m:t>
                              </m:r>
                            </m:e>
                            <m:sup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  <a:sym typeface="Symbol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cs typeface="Times New Roman" pitchFamily="18" charset="0"/>
                              <a:sym typeface="Symbol"/>
                            </a:rPr>
                            <m:t>)</m:t>
                          </m:r>
                        </m:e>
                        <m: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cs typeface="Times New Roman" pitchFamily="18" charset="0"/>
                              <a:sym typeface="Symbol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3753" y="5031332"/>
                <a:ext cx="2603250" cy="400110"/>
              </a:xfrm>
              <a:prstGeom prst="rect">
                <a:avLst/>
              </a:prstGeom>
              <a:blipFill rotWithShape="0">
                <a:blip r:embed="rId19"/>
                <a:stretch>
                  <a:fillRect b="-14706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603753" y="5491889"/>
                <a:ext cx="2857251" cy="81150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cs typeface="Times New Roman" pitchFamily="18" charset="0"/>
                              <a:sym typeface="Symbol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cs typeface="Times New Roman" pitchFamily="18" charset="0"/>
                              <a:sym typeface="Symbol"/>
                            </a:rPr>
                            <m:t>𝐹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  <a:sym typeface="Symbol"/>
                            </a:rPr>
                            <m:t>ℙ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  <a:sym typeface="Symbol"/>
                            </a:rPr>
                            <m:t>𝑞𝑞</m:t>
                          </m:r>
                        </m:sub>
                      </m:sSub>
                      <m:d>
                        <m:d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cs typeface="Times New Roman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cs typeface="Times New Roman" pitchFamily="18" charset="0"/>
                              <a:sym typeface="Symbol"/>
                            </a:rPr>
                            <m:t>𝑡</m:t>
                          </m:r>
                        </m:e>
                      </m:d>
                      <m:r>
                        <a:rPr lang="en-US" altLang="ko-KR" sz="2000" b="0" i="1" smtClean="0">
                          <a:latin typeface="Cambria Math" panose="02040503050406030204" pitchFamily="18" charset="0"/>
                          <a:cs typeface="Times New Roman" pitchFamily="18" charset="0"/>
                          <a:sym typeface="Symbol"/>
                        </a:rPr>
                        <m:t>=</m:t>
                      </m:r>
                      <m:f>
                        <m:f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cs typeface="Times New Roman" pitchFamily="18" charset="0"/>
                              <a:sym typeface="Symbol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  <a:sym typeface="Symbol"/>
                                </a:rPr>
                              </m:ctrlPr>
                            </m:sSubSupPr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  <a:sym typeface="Symbol"/>
                                </a:rPr>
                                <m:t>2</m:t>
                              </m:r>
                              <m:r>
                                <a:rPr lang="ko-KR" altLang="en-US" sz="20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  <a:sym typeface="Symbol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  <a:sym typeface="Symbol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  <a:sym typeface="Symbol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  <a:sym typeface="Symbol"/>
                                </a:rPr>
                              </m:ctrlPr>
                            </m:sSubSupPr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  <a:sym typeface="Symbol"/>
                                </a:rPr>
                                <m:t>2</m:t>
                              </m:r>
                              <m:r>
                                <a:rPr lang="ko-KR" altLang="en-US" sz="20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  <a:sym typeface="Symbol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  <a:sym typeface="Symbol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  <a:sym typeface="Symbol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cs typeface="Times New Roman" pitchFamily="18" charset="0"/>
                              <a:sym typeface="Symbol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  <a:sym typeface="Symbol"/>
                                </a:rPr>
                              </m:ctrlPr>
                            </m:sSubSupPr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  <a:sym typeface="Symbol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  <a:sym typeface="Symbol"/>
                                </a:rPr>
                                <m:t>𝑞</m:t>
                              </m:r>
                            </m:sub>
                            <m:sup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  <a:sym typeface="Symbol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cs typeface="Times New Roman" pitchFamily="18" charset="0"/>
                              <a:sym typeface="Symbol"/>
                            </a:rPr>
                            <m:t>−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cs typeface="Times New Roman" pitchFamily="18" charset="0"/>
                              <a:sym typeface="Symbol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3753" y="5491889"/>
                <a:ext cx="2857251" cy="81150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620684" y="6386000"/>
                <a:ext cx="2603250" cy="40011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cs typeface="Times New Roman" pitchFamily="18" charset="0"/>
                              <a:sym typeface="Symbol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cs typeface="Times New Roman" pitchFamily="18" charset="0"/>
                              <a:sym typeface="Symbol"/>
                            </a:rPr>
                            <m:t>𝐹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cs typeface="Times New Roman" pitchFamily="18" charset="0"/>
                              <a:sym typeface="Symbol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cs typeface="Times New Roman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cs typeface="Times New Roman" pitchFamily="18" charset="0"/>
                              <a:sym typeface="Symbol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0684" y="6386000"/>
                <a:ext cx="2603250" cy="400110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직사각형 30"/>
              <p:cNvSpPr/>
              <p:nvPr/>
            </p:nvSpPr>
            <p:spPr>
              <a:xfrm>
                <a:off x="407525" y="1671881"/>
                <a:ext cx="2091535" cy="4237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ko-KR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ko-KR" altLang="en-US" sz="200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ko-KR" altLang="en-US" sz="20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𝑞𝑞</m:t>
                          </m:r>
                        </m:sub>
                      </m:sSub>
                      <m:sSub>
                        <m:sSub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20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altLang="ko-KR" sz="2000" b="0" i="0" smtClean="0">
                          <a:latin typeface="Cambria Math" panose="02040503050406030204" pitchFamily="18" charset="0"/>
                        </a:rPr>
                        <m:t> ,</m:t>
                      </m:r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31" name="직사각형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525" y="1671881"/>
                <a:ext cx="2091535" cy="423770"/>
              </a:xfrm>
              <a:prstGeom prst="rect">
                <a:avLst/>
              </a:prstGeom>
              <a:blipFill rotWithShape="0">
                <a:blip r:embed="rId2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직사각형 31"/>
              <p:cNvSpPr/>
              <p:nvPr/>
            </p:nvSpPr>
            <p:spPr>
              <a:xfrm>
                <a:off x="2634258" y="1561813"/>
                <a:ext cx="1953805" cy="7711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sz="20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ko-KR" altLang="en-US" sz="20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altLang="ko-KR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𝑞𝑞</m:t>
                              </m:r>
                            </m:sub>
                          </m:sSub>
                        </m:num>
                        <m:den>
                          <m:r>
                            <a:rPr lang="en-US" altLang="ko-K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altLang="ko-KR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ko-KR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</m:den>
                      </m:f>
                      <m:r>
                        <a:rPr lang="en-US" altLang="ko-KR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altLang="ko-KR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ko-KR" alt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altLang="ko-K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altLang="ko-K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sSub>
                        <m:sSubPr>
                          <m:ctrlPr>
                            <a:rPr lang="en-US" altLang="ko-K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ko-K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32" name="직사각형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4258" y="1561813"/>
                <a:ext cx="1953805" cy="771109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막힌 원호 7"/>
          <p:cNvSpPr/>
          <p:nvPr/>
        </p:nvSpPr>
        <p:spPr bwMode="auto">
          <a:xfrm rot="12317681">
            <a:off x="6639371" y="1113048"/>
            <a:ext cx="687337" cy="268212"/>
          </a:xfrm>
          <a:prstGeom prst="blockArc">
            <a:avLst/>
          </a:prstGeom>
          <a:solidFill>
            <a:srgbClr val="D32DB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 bwMode="auto">
          <a:xfrm>
            <a:off x="4150160" y="375902"/>
            <a:ext cx="4809067" cy="249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 sz="1800" dirty="0">
                <a:ea typeface="굴림" panose="020B0600000101010101" pitchFamily="50" charset="-127"/>
              </a:rPr>
              <a:t>K.-</a:t>
            </a:r>
            <a:r>
              <a:rPr lang="en-US" altLang="ko-KR" sz="1800" dirty="0" err="1">
                <a:ea typeface="굴림" panose="020B0600000101010101" pitchFamily="50" charset="-127"/>
              </a:rPr>
              <a:t>J.Kong</a:t>
            </a:r>
            <a:r>
              <a:rPr lang="en-US" altLang="ko-KR" sz="1800" dirty="0">
                <a:ea typeface="굴림" panose="020B0600000101010101" pitchFamily="50" charset="-127"/>
              </a:rPr>
              <a:t> &amp; B.-G. Yu, </a:t>
            </a:r>
            <a:r>
              <a:rPr lang="en-US" altLang="ko-KR" sz="1800" dirty="0" smtClean="0">
                <a:ea typeface="굴림" panose="020B0600000101010101" pitchFamily="50" charset="-127"/>
              </a:rPr>
              <a:t>PRC98, 045207 (2018)</a:t>
            </a:r>
            <a:endParaRPr lang="en-US" altLang="ko-KR" sz="1800" baseline="-25000" dirty="0" smtClean="0"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5827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554" name="Text Box 2"/>
          <p:cNvSpPr txBox="1">
            <a:spLocks noChangeArrowheads="1"/>
          </p:cNvSpPr>
          <p:nvPr/>
        </p:nvSpPr>
        <p:spPr bwMode="auto">
          <a:xfrm>
            <a:off x="685799" y="381000"/>
            <a:ext cx="77385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en-US" altLang="ko-KR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굴림" panose="020B0600000101010101" pitchFamily="50" charset="-127"/>
              </a:rPr>
              <a:t>Singularity of </a:t>
            </a:r>
            <a:r>
              <a:rPr lang="en-US" altLang="ko-KR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굴림" panose="020B0600000101010101" pitchFamily="50" charset="-127"/>
              </a:rPr>
              <a:t>Pomeron at low energy </a:t>
            </a:r>
            <a:r>
              <a:rPr lang="en-US" altLang="ko-KR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굴림" panose="020B0600000101010101" pitchFamily="50" charset="-127"/>
              </a:rPr>
              <a:t>from </a:t>
            </a:r>
            <a:r>
              <a:rPr lang="en-US" altLang="ko-KR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굴림" panose="020B0600000101010101" pitchFamily="50" charset="-127"/>
              </a:rPr>
              <a:t>quark loop</a:t>
            </a:r>
            <a:endParaRPr lang="en-US" altLang="ko-KR" dirty="0" smtClean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  <a:ea typeface="굴림" panose="020B0600000101010101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4021" y="3931298"/>
            <a:ext cx="4067504" cy="2926702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5418" y="985343"/>
            <a:ext cx="3920567" cy="2848901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378" y="2609445"/>
            <a:ext cx="4038600" cy="7143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43"/>
              <p:cNvSpPr txBox="1">
                <a:spLocks noChangeArrowheads="1"/>
              </p:cNvSpPr>
              <p:nvPr/>
            </p:nvSpPr>
            <p:spPr bwMode="auto">
              <a:xfrm>
                <a:off x="140925" y="1156703"/>
                <a:ext cx="4283917" cy="13533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en-US" altLang="ko-KR" sz="2000" b="0" dirty="0" smtClean="0">
                    <a:solidFill>
                      <a:srgbClr val="00B050"/>
                    </a:solidFill>
                    <a:ea typeface="굴림" panose="020B0600000101010101" pitchFamily="50" charset="-127"/>
                  </a:rPr>
                  <a:t>    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4</m:t>
                    </m:r>
                    <m:sSubSup>
                      <m:sSubSupPr>
                        <m:ctrlPr>
                          <a:rPr lang="en-US" altLang="ko-KR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bSupPr>
                      <m:e>
                        <m:r>
                          <a:rPr lang="en-US" altLang="ko-KR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𝑚</m:t>
                        </m:r>
                      </m:e>
                      <m:sub>
                        <m:r>
                          <a:rPr lang="en-US" altLang="ko-KR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𝑞</m:t>
                        </m:r>
                      </m:sub>
                      <m:sup>
                        <m:r>
                          <a:rPr lang="en-US" altLang="ko-KR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2</m:t>
                        </m:r>
                      </m:sup>
                    </m:sSubSup>
                    <m:r>
                      <a:rPr lang="en-US" altLang="ko-KR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=</m:t>
                    </m:r>
                    <m:sSubSup>
                      <m:sSubSupPr>
                        <m:ctrlPr>
                          <a:rPr lang="en-US" altLang="ko-KR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bSupPr>
                      <m:e>
                        <m:r>
                          <a:rPr lang="en-US" altLang="ko-KR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𝑚</m:t>
                        </m:r>
                      </m:e>
                      <m:sub>
                        <m:r>
                          <a:rPr lang="ko-KR" alt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𝜋</m:t>
                        </m:r>
                      </m:sub>
                      <m:sup>
                        <m:r>
                          <a:rPr lang="en-US" altLang="ko-KR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ko-KR" sz="2000" i="1" dirty="0" smtClean="0">
                    <a:solidFill>
                      <a:srgbClr val="00B050"/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 leads to a singularity, in principle, and the unwanted divergence near threshold significantly in KN case. </a:t>
                </a:r>
                <a:endParaRPr lang="en-US" altLang="ko-KR" sz="2000" i="1" dirty="0">
                  <a:solidFill>
                    <a:srgbClr val="00B050"/>
                  </a:solidFill>
                  <a:latin typeface="Comic Sans MS" panose="030F0702030302020204" pitchFamily="66" charset="0"/>
                  <a:ea typeface="굴림" panose="020B0600000101010101" pitchFamily="50" charset="-127"/>
                </a:endParaRPr>
              </a:p>
            </p:txBody>
          </p:sp>
        </mc:Choice>
        <mc:Fallback xmlns="">
          <p:sp>
            <p:nvSpPr>
              <p:cNvPr id="13" name="Text 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0925" y="1156703"/>
                <a:ext cx="4283917" cy="1353319"/>
              </a:xfrm>
              <a:prstGeom prst="rect">
                <a:avLst/>
              </a:prstGeom>
              <a:blipFill rotWithShape="0">
                <a:blip r:embed="rId5"/>
                <a:stretch>
                  <a:fillRect t="-2252" r="-2134" b="-675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43"/>
              <p:cNvSpPr txBox="1">
                <a:spLocks noChangeArrowheads="1"/>
              </p:cNvSpPr>
              <p:nvPr/>
            </p:nvSpPr>
            <p:spPr bwMode="auto">
              <a:xfrm>
                <a:off x="140925" y="3931298"/>
                <a:ext cx="4699819" cy="10156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en-US" altLang="ko-KR" sz="2000" i="1" dirty="0" smtClean="0">
                    <a:solidFill>
                      <a:srgbClr val="00B050"/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     Pion(kaon) form factor with cutoff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ko-KR" sz="20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altLang="ko-KR" sz="2000" i="1" dirty="0" smtClean="0">
                    <a:solidFill>
                      <a:srgbClr val="00B050"/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 having energy dependence to control the range of suppression. </a:t>
                </a:r>
                <a:endParaRPr lang="en-US" altLang="ko-KR" sz="2000" i="1" dirty="0">
                  <a:solidFill>
                    <a:srgbClr val="00B050"/>
                  </a:solidFill>
                  <a:latin typeface="Comic Sans MS" panose="030F0702030302020204" pitchFamily="66" charset="0"/>
                  <a:ea typeface="굴림" panose="020B0600000101010101" pitchFamily="50" charset="-127"/>
                </a:endParaRPr>
              </a:p>
            </p:txBody>
          </p:sp>
        </mc:Choice>
        <mc:Fallback xmlns="">
          <p:sp>
            <p:nvSpPr>
              <p:cNvPr id="14" name="Text 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0925" y="3931298"/>
                <a:ext cx="4699819" cy="1015663"/>
              </a:xfrm>
              <a:prstGeom prst="rect">
                <a:avLst/>
              </a:prstGeom>
              <a:blipFill>
                <a:blip r:embed="rId6"/>
                <a:stretch>
                  <a:fillRect t="-3593" r="-2724" b="-958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689351" y="5784866"/>
                <a:ext cx="3018116" cy="724878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Λ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𝑊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ko-KR" altLang="en-US" sz="20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굴림" panose="020B0600000101010101" pitchFamily="50" charset="-127"/>
                            </a:rPr>
                            <m:t>𝜇</m:t>
                          </m:r>
                        </m:den>
                      </m:f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(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𝑊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𝑡h</m:t>
                          </m:r>
                        </m:sub>
                      </m:sSub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9351" y="5784866"/>
                <a:ext cx="3018116" cy="72487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995084" y="5285333"/>
                <a:ext cx="2603250" cy="40011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cs typeface="Times New Roman" pitchFamily="18" charset="0"/>
                              <a:sym typeface="Symbol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cs typeface="Times New Roman" pitchFamily="18" charset="0"/>
                              <a:sym typeface="Symbol"/>
                            </a:rPr>
                            <m:t>𝐹</m:t>
                          </m:r>
                        </m:e>
                        <m:sub>
                          <m:r>
                            <a:rPr lang="ko-KR" altLang="en-US" sz="2000" b="0" i="1" smtClean="0">
                              <a:latin typeface="Cambria Math" panose="02040503050406030204" pitchFamily="18" charset="0"/>
                              <a:cs typeface="Times New Roman" pitchFamily="18" charset="0"/>
                              <a:sym typeface="Symbol"/>
                            </a:rPr>
                            <m:t>𝜋</m:t>
                          </m:r>
                        </m:sub>
                      </m:sSub>
                      <m:d>
                        <m:d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cs typeface="Times New Roman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cs typeface="Times New Roman" pitchFamily="18" charset="0"/>
                              <a:sym typeface="Symbol"/>
                            </a:rPr>
                            <m:t>𝑡</m:t>
                          </m:r>
                        </m:e>
                      </m:d>
                      <m:r>
                        <a:rPr lang="en-US" altLang="ko-KR" sz="2000" b="0" i="1" smtClean="0">
                          <a:latin typeface="Cambria Math" panose="02040503050406030204" pitchFamily="18" charset="0"/>
                          <a:cs typeface="Times New Roman" pitchFamily="18" charset="0"/>
                          <a:sym typeface="Symbol"/>
                        </a:rPr>
                        <m:t>=(</m:t>
                      </m:r>
                      <m:sSup>
                        <m:sSup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cs typeface="Times New Roman" pitchFamily="18" charset="0"/>
                              <a:sym typeface="Symbol"/>
                            </a:rPr>
                          </m:ctrlPr>
                        </m:sSup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cs typeface="Times New Roman" pitchFamily="18" charset="0"/>
                              <a:sym typeface="Symbol"/>
                            </a:rPr>
                            <m:t>1−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cs typeface="Times New Roman" pitchFamily="18" charset="0"/>
                              <a:sym typeface="Symbol"/>
                            </a:rPr>
                            <m:t>𝑡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cs typeface="Times New Roman" pitchFamily="18" charset="0"/>
                              <a:sym typeface="Symbol"/>
                            </a:rPr>
                            <m:t>/</m:t>
                          </m:r>
                          <m:sSup>
                            <m:sSup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  <a:sym typeface="Symbol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altLang="ko-K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  <a:sym typeface="Symbol"/>
                                </a:rPr>
                                <m:t>Λ</m:t>
                              </m:r>
                            </m:e>
                            <m:sup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  <a:sym typeface="Symbol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cs typeface="Times New Roman" pitchFamily="18" charset="0"/>
                              <a:sym typeface="Symbol"/>
                            </a:rPr>
                            <m:t>)</m:t>
                          </m:r>
                        </m:e>
                        <m: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cs typeface="Times New Roman" pitchFamily="18" charset="0"/>
                              <a:sym typeface="Symbol"/>
                            </a:rPr>
                            <m:t>−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cs typeface="Times New Roman" pitchFamily="18" charset="0"/>
                              <a:sym typeface="Symbol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084" y="5285333"/>
                <a:ext cx="2603250" cy="400110"/>
              </a:xfrm>
              <a:prstGeom prst="rect">
                <a:avLst/>
              </a:prstGeom>
              <a:blipFill rotWithShape="0">
                <a:blip r:embed="rId8"/>
                <a:stretch>
                  <a:fillRect b="-14706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298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1399" y="431800"/>
            <a:ext cx="7670800" cy="499534"/>
          </a:xfrm>
        </p:spPr>
        <p:txBody>
          <a:bodyPr/>
          <a:lstStyle/>
          <a:p>
            <a:r>
              <a:rPr lang="en-US" altLang="ko-KR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III. CEX &amp; Elastic Cross sections</a:t>
            </a:r>
            <a:r>
              <a:rPr lang="en-US" altLang="ko-KR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ko-KR" sz="3200" dirty="0" smtClean="0">
                <a:latin typeface="Comic Sans MS" panose="030F0702030302020204" pitchFamily="66" charset="0"/>
              </a:rPr>
              <a:t> </a:t>
            </a:r>
            <a:endParaRPr lang="ko-KR" altLang="en-US" sz="32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내용 개체 틀 3"/>
              <p:cNvSpPr txBox="1">
                <a:spLocks noGrp="1"/>
              </p:cNvSpPr>
              <p:nvPr>
                <p:ph idx="1"/>
              </p:nvPr>
            </p:nvSpPr>
            <p:spPr>
              <a:xfrm>
                <a:off x="2379133" y="3810000"/>
                <a:ext cx="4334933" cy="338169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ko-KR" altLang="en-US" sz="2000" b="0" i="1" smtClean="0"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775</m:t>
                        </m:r>
                      </m:e>
                    </m:d>
                    <m:r>
                      <a:rPr lang="en-US" altLang="ko-KR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ko-KR" altLang="en-US" sz="2000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ko-KR" sz="2000" i="1">
                        <a:latin typeface="Cambria Math" panose="02040503050406030204" pitchFamily="18" charset="0"/>
                      </a:rPr>
                      <m:t>(1450)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ko-KR" altLang="en-US" sz="2000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altLang="ko-KR" sz="2000" dirty="0" smtClean="0"/>
                  <a:t>-cuts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4" name="내용 개체 틀 3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79133" y="3810000"/>
                <a:ext cx="4334933" cy="338169"/>
              </a:xfrm>
              <a:prstGeom prst="rect">
                <a:avLst/>
              </a:prstGeom>
              <a:blipFill rotWithShape="0">
                <a:blip r:embed="rId2"/>
                <a:stretch>
                  <a:fillRect l="-1823" t="-12281" r="-421" b="-42105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제목 1"/>
              <p:cNvSpPr txBox="1">
                <a:spLocks/>
              </p:cNvSpPr>
              <p:nvPr/>
            </p:nvSpPr>
            <p:spPr bwMode="auto">
              <a:xfrm>
                <a:off x="1105815" y="866155"/>
                <a:ext cx="7541968" cy="7445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20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ko-KR" altLang="en-US" sz="320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ko-KR" sz="3200" b="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ko-KR" sz="3200" b="0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ko-KR" sz="3200" b="0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ko-KR" sz="3200" b="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ko-KR" altLang="en-US" sz="3200" b="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ko-KR" sz="3200" b="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ko-KR" sz="3200" b="0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ko-KR" altLang="en-US" sz="3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altLang="ko-KR" sz="3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charge exchange reaction</a:t>
                </a:r>
                <a:endParaRPr lang="ko-KR" altLang="en-US" sz="3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제목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05815" y="866155"/>
                <a:ext cx="7541968" cy="744572"/>
              </a:xfrm>
              <a:prstGeom prst="rect">
                <a:avLst/>
              </a:prstGeom>
              <a:blipFill>
                <a:blip r:embed="rId3"/>
                <a:stretch>
                  <a:fillRect b="-2213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6533"/>
            <a:ext cx="4086382" cy="1876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43"/>
              <p:cNvSpPr txBox="1">
                <a:spLocks noChangeArrowheads="1"/>
              </p:cNvSpPr>
              <p:nvPr/>
            </p:nvSpPr>
            <p:spPr bwMode="auto">
              <a:xfrm>
                <a:off x="4140200" y="1845735"/>
                <a:ext cx="5003800" cy="18260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en-US" altLang="ko-KR" sz="2000" i="1" dirty="0" smtClean="0">
                    <a:solidFill>
                      <a:srgbClr val="00B050"/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- Only </a:t>
                </a:r>
                <a14:m>
                  <m:oMath xmlns:m="http://schemas.openxmlformats.org/officeDocument/2006/math">
                    <m:r>
                      <a:rPr lang="ko-KR" altLang="en-US" sz="20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𝜌</m:t>
                    </m:r>
                  </m:oMath>
                </a14:m>
                <a:r>
                  <a:rPr lang="en-US" altLang="ko-KR" sz="2000" i="1" dirty="0" smtClean="0">
                    <a:solidFill>
                      <a:srgbClr val="00B050"/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-exch. allowed</a:t>
                </a:r>
              </a:p>
              <a:p>
                <a:pPr marL="0" indent="0" eaLnBrk="1" hangingPunct="1">
                  <a:spcBef>
                    <a:spcPct val="50000"/>
                  </a:spcBef>
                  <a:buNone/>
                </a:pPr>
                <a:r>
                  <a:rPr lang="en-US" altLang="ko-KR" sz="2000" i="1" dirty="0" smtClean="0">
                    <a:solidFill>
                      <a:srgbClr val="00B050"/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- DCS shows a dip at NWSZ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bPr>
                      <m:e>
                        <m:r>
                          <a:rPr lang="ko-KR" altLang="en-US" sz="20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𝛼</m:t>
                        </m:r>
                      </m:e>
                      <m:sub>
                        <m:r>
                          <a:rPr lang="ko-KR" altLang="en-US" sz="20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𝜌</m:t>
                        </m:r>
                      </m:sub>
                    </m:sSub>
                    <m:d>
                      <m:dPr>
                        <m:ctrlPr>
                          <a:rPr lang="en-US" altLang="ko-KR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dPr>
                      <m:e>
                        <m:r>
                          <a:rPr lang="en-US" altLang="ko-KR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𝑡</m:t>
                        </m:r>
                      </m:e>
                    </m:d>
                    <m:r>
                      <a:rPr lang="en-US" altLang="ko-KR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=0</m:t>
                    </m:r>
                  </m:oMath>
                </a14:m>
                <a:endParaRPr lang="en-US" altLang="ko-KR" sz="2000" i="1" dirty="0" smtClean="0">
                  <a:solidFill>
                    <a:srgbClr val="00B050"/>
                  </a:solidFill>
                  <a:latin typeface="Comic Sans MS" panose="030F0702030302020204" pitchFamily="66" charset="0"/>
                  <a:ea typeface="굴림" panose="020B0600000101010101" pitchFamily="50" charset="-127"/>
                </a:endParaRPr>
              </a:p>
              <a:p>
                <a:pPr marL="0" indent="0" eaLnBrk="1" hangingPunct="1">
                  <a:spcBef>
                    <a:spcPct val="50000"/>
                  </a:spcBef>
                  <a:buNone/>
                </a:pPr>
                <a:r>
                  <a:rPr lang="en-US" altLang="ko-KR" sz="2000" i="1" dirty="0" smtClean="0">
                    <a:solidFill>
                      <a:srgbClr val="00B050"/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- Dip-filling mechanism</a:t>
                </a:r>
              </a:p>
              <a:p>
                <a:pPr marL="0" indent="0" eaLnBrk="1" hangingPunct="1">
                  <a:spcBef>
                    <a:spcPct val="50000"/>
                  </a:spcBef>
                  <a:buNone/>
                </a:pPr>
                <a:r>
                  <a:rPr lang="en-US" altLang="ko-KR" sz="2000" i="1" dirty="0" smtClean="0">
                    <a:solidFill>
                      <a:srgbClr val="00B050"/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- Interference with another </a:t>
                </a:r>
                <a14:m>
                  <m:oMath xmlns:m="http://schemas.openxmlformats.org/officeDocument/2006/math">
                    <m:r>
                      <a:rPr lang="ko-KR" altLang="en-US" sz="20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𝜌</m:t>
                    </m:r>
                  </m:oMath>
                </a14:m>
                <a:r>
                  <a:rPr lang="en-US" altLang="ko-KR" sz="2000" i="1" dirty="0" smtClean="0">
                    <a:solidFill>
                      <a:srgbClr val="00B050"/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 for P</a:t>
                </a:r>
                <a:endParaRPr lang="en-US" altLang="ko-KR" sz="2000" i="1" dirty="0">
                  <a:solidFill>
                    <a:srgbClr val="00B050"/>
                  </a:solidFill>
                  <a:latin typeface="Comic Sans MS" panose="030F0702030302020204" pitchFamily="66" charset="0"/>
                  <a:ea typeface="굴림" panose="020B0600000101010101" pitchFamily="50" charset="-127"/>
                </a:endParaRPr>
              </a:p>
            </p:txBody>
          </p:sp>
        </mc:Choice>
        <mc:Fallback xmlns="">
          <p:sp>
            <p:nvSpPr>
              <p:cNvPr id="15" name="Text 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40200" y="1845735"/>
                <a:ext cx="5003800" cy="1826077"/>
              </a:xfrm>
              <a:prstGeom prst="rect">
                <a:avLst/>
              </a:prstGeom>
              <a:blipFill>
                <a:blip r:embed="rId12"/>
                <a:stretch>
                  <a:fillRect l="-1218" t="-2007" b="-501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43"/>
              <p:cNvSpPr txBox="1">
                <a:spLocks noChangeArrowheads="1"/>
              </p:cNvSpPr>
              <p:nvPr/>
            </p:nvSpPr>
            <p:spPr bwMode="auto">
              <a:xfrm>
                <a:off x="287867" y="4436534"/>
                <a:ext cx="8619066" cy="7272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굴림" panose="020B0600000101010101" pitchFamily="50" charset="-127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굴림" panose="020B0600000101010101" pitchFamily="50" charset="-127"/>
                            </a:rPr>
                            <m:t>𝑀</m:t>
                          </m:r>
                        </m:e>
                        <m:sub>
                          <m:r>
                            <a:rPr lang="ko-KR" alt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굴림" panose="020B0600000101010101" pitchFamily="50" charset="-127"/>
                            </a:rPr>
                            <m:t>𝜌</m:t>
                          </m:r>
                        </m:sub>
                      </m:sSub>
                      <m:r>
                        <a:rPr lang="en-US" altLang="ko-K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굴림" panose="020B0600000101010101" pitchFamily="50" charset="-127"/>
                        </a:rPr>
                        <m:t>=</m:t>
                      </m:r>
                      <m:sSub>
                        <m:sSubPr>
                          <m:ctrlPr>
                            <a:rPr lang="en-US" altLang="ko-K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굴림" panose="020B0600000101010101" pitchFamily="50" charset="-127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굴림" panose="020B0600000101010101" pitchFamily="50" charset="-127"/>
                            </a:rPr>
                            <m:t>𝑔</m:t>
                          </m:r>
                        </m:e>
                        <m:sub>
                          <m:r>
                            <a:rPr lang="ko-KR" alt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굴림" panose="020B0600000101010101" pitchFamily="50" charset="-127"/>
                            </a:rPr>
                            <m:t>𝜌𝜋𝜋</m:t>
                          </m:r>
                        </m:sub>
                      </m:sSub>
                      <m:r>
                        <a:rPr lang="en-US" altLang="ko-K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굴림" panose="020B0600000101010101" pitchFamily="50" charset="-127"/>
                        </a:rPr>
                        <m:t>(</m:t>
                      </m:r>
                      <m:r>
                        <a:rPr lang="en-US" altLang="ko-K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굴림" panose="020B0600000101010101" pitchFamily="50" charset="-127"/>
                        </a:rPr>
                        <m:t>𝑞</m:t>
                      </m:r>
                      <m:r>
                        <a:rPr lang="en-US" altLang="ko-K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굴림" panose="020B0600000101010101" pitchFamily="50" charset="-127"/>
                        </a:rPr>
                        <m:t>+</m:t>
                      </m:r>
                      <m:r>
                        <a:rPr lang="en-US" altLang="ko-K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굴림" panose="020B0600000101010101" pitchFamily="50" charset="-127"/>
                        </a:rPr>
                        <m:t>𝑘</m:t>
                      </m:r>
                      <m:sSup>
                        <m:sSupPr>
                          <m:ctrlPr>
                            <a:rPr lang="en-US" altLang="ko-K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굴림" panose="020B0600000101010101" pitchFamily="50" charset="-127"/>
                            </a:rPr>
                          </m:ctrlPr>
                        </m:sSupPr>
                        <m:e>
                          <m:r>
                            <a:rPr lang="en-US" altLang="ko-K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굴림" panose="020B0600000101010101" pitchFamily="50" charset="-127"/>
                            </a:rPr>
                            <m:t>)</m:t>
                          </m:r>
                        </m:e>
                        <m:sup>
                          <m:r>
                            <a:rPr lang="ko-KR" alt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굴림" panose="020B0600000101010101" pitchFamily="50" charset="-127"/>
                            </a:rPr>
                            <m:t>𝜇</m:t>
                          </m:r>
                        </m:sup>
                      </m:sSup>
                      <m:r>
                        <a:rPr lang="en-US" altLang="ko-K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굴림" panose="020B0600000101010101" pitchFamily="50" charset="-127"/>
                        </a:rPr>
                        <m:t>(−</m:t>
                      </m:r>
                      <m:sSub>
                        <m:sSubPr>
                          <m:ctrlPr>
                            <a:rPr lang="en-US" altLang="ko-K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굴림" panose="020B0600000101010101" pitchFamily="50" charset="-127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굴림" panose="020B0600000101010101" pitchFamily="50" charset="-127"/>
                            </a:rPr>
                            <m:t>𝑔</m:t>
                          </m:r>
                        </m:e>
                        <m:sub>
                          <m:r>
                            <a:rPr lang="ko-KR" alt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굴림" panose="020B0600000101010101" pitchFamily="50" charset="-127"/>
                            </a:rPr>
                            <m:t>𝜇𝜈</m:t>
                          </m:r>
                        </m:sub>
                      </m:sSub>
                      <m:r>
                        <a:rPr lang="en-US" altLang="ko-K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굴림" panose="020B0600000101010101" pitchFamily="50" charset="-127"/>
                        </a:rPr>
                        <m:t>+</m:t>
                      </m:r>
                      <m:sSub>
                        <m:sSubPr>
                          <m:ctrlPr>
                            <a:rPr lang="en-US" altLang="ko-K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굴림" panose="020B0600000101010101" pitchFamily="50" charset="-127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굴림" panose="020B0600000101010101" pitchFamily="50" charset="-127"/>
                            </a:rPr>
                            <m:t>𝑄</m:t>
                          </m:r>
                        </m:e>
                        <m:sub>
                          <m:r>
                            <a:rPr lang="ko-KR" alt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굴림" panose="020B0600000101010101" pitchFamily="50" charset="-127"/>
                            </a:rPr>
                            <m:t>𝜇</m:t>
                          </m:r>
                        </m:sub>
                      </m:sSub>
                      <m:sSub>
                        <m:sSubPr>
                          <m:ctrlPr>
                            <a:rPr lang="en-US" altLang="ko-KR" sz="2000" i="1">
                              <a:latin typeface="Cambria Math" panose="02040503050406030204" pitchFamily="18" charset="0"/>
                              <a:ea typeface="굴림" panose="020B0600000101010101" pitchFamily="50" charset="-127"/>
                            </a:rPr>
                          </m:ctrlPr>
                        </m:sSubPr>
                        <m:e>
                          <m:r>
                            <a:rPr lang="en-US" altLang="ko-KR" sz="2000" i="1">
                              <a:latin typeface="Cambria Math" panose="02040503050406030204" pitchFamily="18" charset="0"/>
                              <a:ea typeface="굴림" panose="020B0600000101010101" pitchFamily="50" charset="-127"/>
                            </a:rPr>
                            <m:t>𝑄</m:t>
                          </m:r>
                        </m:e>
                        <m:sub>
                          <m:r>
                            <a:rPr lang="ko-KR" altLang="en-US" sz="2000" i="1" smtClean="0">
                              <a:latin typeface="Cambria Math" panose="02040503050406030204" pitchFamily="18" charset="0"/>
                              <a:ea typeface="굴림" panose="020B0600000101010101" pitchFamily="50" charset="-127"/>
                            </a:rPr>
                            <m:t>𝜈</m:t>
                          </m:r>
                        </m:sub>
                      </m:sSub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굴림" panose="020B0600000101010101" pitchFamily="50" charset="-127"/>
                        </a:rPr>
                        <m:t>/</m:t>
                      </m:r>
                      <m:sSubSup>
                        <m:sSubSup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ea typeface="굴림" panose="020B0600000101010101" pitchFamily="50" charset="-127"/>
                            </a:rPr>
                          </m:ctrlPr>
                        </m:sSubSup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굴림" panose="020B0600000101010101" pitchFamily="50" charset="-127"/>
                            </a:rPr>
                            <m:t>𝑚</m:t>
                          </m:r>
                        </m:e>
                        <m:sub>
                          <m:r>
                            <a:rPr lang="ko-KR" altLang="en-US" sz="2000" b="0" i="1" smtClean="0">
                              <a:latin typeface="Cambria Math" panose="02040503050406030204" pitchFamily="18" charset="0"/>
                              <a:ea typeface="굴림" panose="020B0600000101010101" pitchFamily="50" charset="-127"/>
                            </a:rPr>
                            <m:t>𝜌</m:t>
                          </m:r>
                        </m:sub>
                        <m: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굴림" panose="020B0600000101010101" pitchFamily="50" charset="-127"/>
                            </a:rPr>
                            <m:t>2</m:t>
                          </m:r>
                        </m:sup>
                      </m:sSubSup>
                      <m:r>
                        <a:rPr lang="en-US" altLang="ko-K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굴림" panose="020B0600000101010101" pitchFamily="50" charset="-127"/>
                        </a:rPr>
                        <m:t>){</m:t>
                      </m:r>
                      <m:sSubSup>
                        <m:sSubSupPr>
                          <m:ctrlPr>
                            <a:rPr lang="en-US" altLang="ko-KR" sz="20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굴림" panose="020B0600000101010101" pitchFamily="50" charset="-127"/>
                            </a:rPr>
                          </m:ctrlPr>
                        </m:sSubSupPr>
                        <m:e>
                          <m:r>
                            <a:rPr lang="en-US" altLang="ko-KR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굴림" panose="020B0600000101010101" pitchFamily="50" charset="-127"/>
                            </a:rPr>
                            <m:t>𝑔</m:t>
                          </m:r>
                        </m:e>
                        <m:sub>
                          <m:r>
                            <a:rPr lang="ko-KR" alt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굴림" panose="020B0600000101010101" pitchFamily="50" charset="-127"/>
                            </a:rPr>
                            <m:t>𝜌</m:t>
                          </m:r>
                          <m:r>
                            <a:rPr lang="en-US" altLang="ko-K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굴림" panose="020B0600000101010101" pitchFamily="50" charset="-127"/>
                            </a:rPr>
                            <m:t>𝑁𝑁</m:t>
                          </m:r>
                        </m:sub>
                        <m:sup>
                          <m:r>
                            <a:rPr lang="en-US" altLang="ko-K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굴림" panose="020B0600000101010101" pitchFamily="50" charset="-127"/>
                            </a:rPr>
                            <m:t>𝑣</m:t>
                          </m:r>
                        </m:sup>
                      </m:sSubSup>
                      <m:sSup>
                        <m:sSupPr>
                          <m:ctrlPr>
                            <a:rPr lang="en-US" altLang="ko-K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굴림" panose="020B0600000101010101" pitchFamily="50" charset="-127"/>
                            </a:rPr>
                          </m:ctrlPr>
                        </m:sSupPr>
                        <m:e>
                          <m:r>
                            <a:rPr lang="ko-KR" alt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굴림" panose="020B0600000101010101" pitchFamily="50" charset="-127"/>
                            </a:rPr>
                            <m:t>𝛾</m:t>
                          </m:r>
                        </m:e>
                        <m:sup>
                          <m:r>
                            <a:rPr lang="ko-KR" alt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굴림" panose="020B0600000101010101" pitchFamily="50" charset="-127"/>
                            </a:rPr>
                            <m:t>𝜈</m:t>
                          </m:r>
                        </m:sup>
                      </m:sSup>
                      <m:r>
                        <a:rPr lang="en-US" altLang="ko-K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굴림" panose="020B0600000101010101" pitchFamily="50" charset="-127"/>
                        </a:rPr>
                        <m:t>+</m:t>
                      </m:r>
                      <m:f>
                        <m:fPr>
                          <m:ctrlPr>
                            <a:rPr lang="en-US" altLang="ko-K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굴림" panose="020B0600000101010101" pitchFamily="50" charset="-127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ko-K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굴림" panose="020B0600000101010101" pitchFamily="50" charset="-127"/>
                                </a:rPr>
                              </m:ctrlPr>
                            </m:sSubSupPr>
                            <m:e>
                              <m:r>
                                <a:rPr lang="en-US" altLang="ko-K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굴림" panose="020B0600000101010101" pitchFamily="50" charset="-127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ko-KR" alt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굴림" panose="020B0600000101010101" pitchFamily="50" charset="-127"/>
                                </a:rPr>
                                <m:t>𝜌</m:t>
                              </m:r>
                              <m:r>
                                <a:rPr lang="en-US" altLang="ko-K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굴림" panose="020B0600000101010101" pitchFamily="50" charset="-127"/>
                                </a:rPr>
                                <m:t>𝑁𝑁</m:t>
                              </m:r>
                            </m:sub>
                            <m:sup>
                              <m:r>
                                <a:rPr lang="en-US" altLang="ko-K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굴림" panose="020B0600000101010101" pitchFamily="50" charset="-127"/>
                                </a:rPr>
                                <m:t>𝑡</m:t>
                              </m:r>
                            </m:sup>
                          </m:sSubSup>
                        </m:num>
                        <m:den>
                          <m:r>
                            <a:rPr lang="en-US" altLang="ko-K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굴림" panose="020B0600000101010101" pitchFamily="50" charset="-127"/>
                            </a:rPr>
                            <m:t>4</m:t>
                          </m:r>
                          <m:r>
                            <a:rPr lang="en-US" altLang="ko-K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굴림" panose="020B0600000101010101" pitchFamily="50" charset="-127"/>
                            </a:rPr>
                            <m:t>𝑀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ko-K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굴림" panose="020B0600000101010101" pitchFamily="50" charset="-127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ko-K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굴림" panose="020B0600000101010101" pitchFamily="50" charset="-127"/>
                                </a:rPr>
                              </m:ctrlPr>
                            </m:sSupPr>
                            <m:e>
                              <m:r>
                                <a:rPr lang="ko-KR" alt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굴림" panose="020B0600000101010101" pitchFamily="50" charset="-127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ko-KR" alt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굴림" panose="020B0600000101010101" pitchFamily="50" charset="-127"/>
                                </a:rPr>
                                <m:t>𝜈</m:t>
                              </m:r>
                            </m:sup>
                          </m:sSup>
                          <m:r>
                            <a:rPr lang="en-US" altLang="ko-K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굴림" panose="020B0600000101010101" pitchFamily="50" charset="-127"/>
                            </a:rPr>
                            <m:t>, </m:t>
                          </m:r>
                          <m:r>
                            <a:rPr lang="ko-KR" alt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굴림" panose="020B0600000101010101" pitchFamily="50" charset="-127"/>
                            </a:rPr>
                            <m:t>𝛾</m:t>
                          </m:r>
                          <m:r>
                            <a:rPr lang="ko-KR" alt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굴림" panose="020B0600000101010101" pitchFamily="50" charset="-127"/>
                            </a:rPr>
                            <m:t>∙</m:t>
                          </m:r>
                          <m:r>
                            <a:rPr lang="en-US" altLang="ko-K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굴림" panose="020B0600000101010101" pitchFamily="50" charset="-127"/>
                            </a:rPr>
                            <m:t>𝑄</m:t>
                          </m:r>
                        </m:e>
                      </m:d>
                      <m:r>
                        <a:rPr lang="en-US" altLang="ko-K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굴림" panose="020B0600000101010101" pitchFamily="50" charset="-127"/>
                        </a:rPr>
                        <m:t>}</m:t>
                      </m:r>
                      <m:sSup>
                        <m:sSupPr>
                          <m:ctrlPr>
                            <a:rPr lang="en-US" altLang="ko-K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굴림" panose="020B0600000101010101" pitchFamily="50" charset="-127"/>
                            </a:rPr>
                          </m:ctrlPr>
                        </m:sSupPr>
                        <m:e>
                          <m:r>
                            <a:rPr lang="en-US" altLang="ko-K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ℛ</m:t>
                          </m:r>
                        </m:e>
                        <m:sup>
                          <m:r>
                            <a:rPr lang="ko-KR" alt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굴림" panose="020B0600000101010101" pitchFamily="50" charset="-127"/>
                            </a:rPr>
                            <m:t>𝜌</m:t>
                          </m:r>
                        </m:sup>
                      </m:sSup>
                      <m:r>
                        <a:rPr lang="en-US" altLang="ko-K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굴림" panose="020B0600000101010101" pitchFamily="50" charset="-127"/>
                        </a:rPr>
                        <m:t>(</m:t>
                      </m:r>
                      <m:r>
                        <a:rPr lang="en-US" altLang="ko-K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굴림" panose="020B0600000101010101" pitchFamily="50" charset="-127"/>
                        </a:rPr>
                        <m:t>𝑠</m:t>
                      </m:r>
                      <m:r>
                        <a:rPr lang="en-US" altLang="ko-K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굴림" panose="020B0600000101010101" pitchFamily="50" charset="-127"/>
                        </a:rPr>
                        <m:t>,</m:t>
                      </m:r>
                      <m:r>
                        <a:rPr lang="en-US" altLang="ko-K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굴림" panose="020B0600000101010101" pitchFamily="50" charset="-127"/>
                        </a:rPr>
                        <m:t>𝑡</m:t>
                      </m:r>
                      <m:r>
                        <a:rPr lang="en-US" altLang="ko-K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굴림" panose="020B0600000101010101" pitchFamily="50" charset="-127"/>
                        </a:rPr>
                        <m:t>)</m:t>
                      </m:r>
                    </m:oMath>
                  </m:oMathPara>
                </a14:m>
                <a:endParaRPr lang="en-US" altLang="ko-KR" sz="2000" i="1" dirty="0">
                  <a:solidFill>
                    <a:srgbClr val="00B050"/>
                  </a:solidFill>
                  <a:latin typeface="Comic Sans MS" panose="030F0702030302020204" pitchFamily="66" charset="0"/>
                  <a:ea typeface="굴림" panose="020B0600000101010101" pitchFamily="50" charset="-127"/>
                </a:endParaRPr>
              </a:p>
            </p:txBody>
          </p:sp>
        </mc:Choice>
        <mc:Fallback xmlns="">
          <p:sp>
            <p:nvSpPr>
              <p:cNvPr id="17" name="Text 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7867" y="4436534"/>
                <a:ext cx="8619066" cy="72725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87400" y="5621868"/>
                <a:ext cx="7447295" cy="745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  <m: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bSup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ko-KR" altLang="en-US" sz="2000" b="0" i="1" smtClean="0">
                              <a:latin typeface="Cambria Math" panose="02040503050406030204" pitchFamily="18" charset="0"/>
                            </a:rPr>
                            <m:t>𝜋𝜋</m:t>
                          </m:r>
                        </m:sub>
                      </m:sSub>
                      <m:d>
                        <m:d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sSub>
                        <m:sSubPr>
                          <m:ctrlPr>
                            <a:rPr lang="ko-KR" alt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ko-KR" sz="20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altLang="ko-KR" sz="20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altLang="ko-KR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000" b="0" i="1" dirty="0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sSub>
                        <m:sSub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𝑥𝑁𝑁</m:t>
                          </m:r>
                        </m:sub>
                      </m:sSub>
                      <m:d>
                        <m:d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{</m:t>
                      </m:r>
                      <m:sSup>
                        <m:sSup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ℛ</m:t>
                          </m:r>
                        </m:e>
                        <m: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d>
                        <m:d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ko-KR" altLang="en-US" sz="2000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ko-KR" altLang="en-US" sz="2000" b="0" i="1" smtClean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sub>
                              </m:sSub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ko-KR" altLang="en-US" sz="20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sSub>
                                    <m:sSubPr>
                                      <m:ctrlP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ko-KR" alt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sSup>
                            <m:sSup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2000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</m:nary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400" y="5621868"/>
                <a:ext cx="7447295" cy="745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43"/>
              <p:cNvSpPr txBox="1">
                <a:spLocks noChangeArrowheads="1"/>
              </p:cNvSpPr>
              <p:nvPr/>
            </p:nvSpPr>
            <p:spPr bwMode="auto">
              <a:xfrm>
                <a:off x="4504268" y="6282266"/>
                <a:ext cx="2438400" cy="4274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굴림" panose="020B0600000101010101" pitchFamily="50" charset="-127"/>
                            </a:rPr>
                          </m:ctrlPr>
                        </m:sSubPr>
                        <m:e>
                          <m:r>
                            <a:rPr lang="ko-KR" alt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굴림" panose="020B0600000101010101" pitchFamily="50" charset="-127"/>
                            </a:rPr>
                            <m:t>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altLang="ko-K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굴림" panose="020B0600000101010101" pitchFamily="50" charset="-127"/>
                            </a:rPr>
                            <m:t>ρ</m:t>
                          </m:r>
                        </m:sub>
                      </m:sSub>
                      <m:d>
                        <m:dPr>
                          <m:ctrlPr>
                            <a:rPr lang="en-US" altLang="ko-K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굴림" panose="020B0600000101010101" pitchFamily="50" charset="-127"/>
                            </a:rPr>
                          </m:ctrlPr>
                        </m:dPr>
                        <m:e>
                          <m:r>
                            <a:rPr lang="en-US" altLang="ko-K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굴림" panose="020B0600000101010101" pitchFamily="50" charset="-127"/>
                            </a:rPr>
                            <m:t>𝑡</m:t>
                          </m:r>
                        </m:e>
                      </m:d>
                      <m:r>
                        <a:rPr lang="en-US" altLang="ko-K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굴림" panose="020B0600000101010101" pitchFamily="50" charset="-127"/>
                        </a:rPr>
                        <m:t>=0.9</m:t>
                      </m:r>
                      <m:r>
                        <a:rPr lang="en-US" altLang="ko-K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굴림" panose="020B0600000101010101" pitchFamily="50" charset="-127"/>
                        </a:rPr>
                        <m:t>𝑡</m:t>
                      </m:r>
                      <m:r>
                        <a:rPr lang="en-US" altLang="ko-K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굴림" panose="020B0600000101010101" pitchFamily="50" charset="-127"/>
                        </a:rPr>
                        <m:t>+0.46</m:t>
                      </m:r>
                    </m:oMath>
                  </m:oMathPara>
                </a14:m>
                <a:endParaRPr lang="en-US" altLang="ko-KR" sz="2000" i="1" dirty="0">
                  <a:solidFill>
                    <a:srgbClr val="00B050"/>
                  </a:solidFill>
                  <a:latin typeface="Comic Sans MS" panose="030F0702030302020204" pitchFamily="66" charset="0"/>
                  <a:ea typeface="굴림" panose="020B0600000101010101" pitchFamily="50" charset="-127"/>
                </a:endParaRPr>
              </a:p>
            </p:txBody>
          </p:sp>
        </mc:Choice>
        <mc:Fallback xmlns="">
          <p:sp>
            <p:nvSpPr>
              <p:cNvPr id="19" name="Text 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04268" y="6282266"/>
                <a:ext cx="2438400" cy="427425"/>
              </a:xfrm>
              <a:prstGeom prst="rect">
                <a:avLst/>
              </a:prstGeom>
              <a:blipFill>
                <a:blip r:embed="rId13"/>
                <a:stretch>
                  <a:fillRect b="-428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43"/>
              <p:cNvSpPr txBox="1">
                <a:spLocks noChangeArrowheads="1"/>
              </p:cNvSpPr>
              <p:nvPr/>
            </p:nvSpPr>
            <p:spPr bwMode="auto">
              <a:xfrm>
                <a:off x="1989667" y="6324600"/>
                <a:ext cx="2438400" cy="4247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bPr>
                      <m:e>
                        <m:r>
                          <a:rPr lang="ko-KR" alt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𝛼</m:t>
                        </m:r>
                      </m:e>
                      <m:sub>
                        <m:r>
                          <a:rPr lang="en-US" altLang="ko-K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US" altLang="ko-K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dPr>
                      <m:e>
                        <m:r>
                          <a:rPr lang="en-US" altLang="ko-K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𝑡</m:t>
                        </m:r>
                      </m:e>
                    </m:d>
                    <m:r>
                      <a:rPr lang="en-US" altLang="ko-K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=0.9</m:t>
                    </m:r>
                    <m:r>
                      <a:rPr lang="en-US" altLang="ko-K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𝑡</m:t>
                    </m:r>
                    <m:r>
                      <a:rPr lang="en-US" altLang="ko-K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+0.53</m:t>
                    </m:r>
                  </m:oMath>
                </a14:m>
                <a:r>
                  <a:rPr lang="en-US" altLang="ko-KR" sz="2000" i="1" dirty="0" smtClean="0">
                    <a:latin typeface="Comic Sans MS" panose="030F0702030302020204" pitchFamily="66" charset="0"/>
                    <a:ea typeface="굴림" panose="020B0600000101010101" pitchFamily="50" charset="-127"/>
                  </a:rPr>
                  <a:t>,</a:t>
                </a:r>
                <a:endParaRPr lang="en-US" altLang="ko-KR" sz="2000" i="1" dirty="0">
                  <a:latin typeface="Comic Sans MS" panose="030F0702030302020204" pitchFamily="66" charset="0"/>
                  <a:ea typeface="굴림" panose="020B0600000101010101" pitchFamily="50" charset="-127"/>
                </a:endParaRPr>
              </a:p>
            </p:txBody>
          </p:sp>
        </mc:Choice>
        <mc:Fallback xmlns="">
          <p:sp>
            <p:nvSpPr>
              <p:cNvPr id="20" name="Text 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89667" y="6324600"/>
                <a:ext cx="2438400" cy="424732"/>
              </a:xfrm>
              <a:prstGeom prst="rect">
                <a:avLst/>
              </a:prstGeom>
              <a:blipFill rotWithShape="0">
                <a:blip r:embed="rId9"/>
                <a:stretch>
                  <a:fillRect t="-8696" r="-750" b="-1884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43"/>
              <p:cNvSpPr txBox="1">
                <a:spLocks noChangeArrowheads="1"/>
              </p:cNvSpPr>
              <p:nvPr/>
            </p:nvSpPr>
            <p:spPr bwMode="auto">
              <a:xfrm>
                <a:off x="321733" y="4233334"/>
                <a:ext cx="4207934" cy="401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None/>
                </a:pPr>
                <a14:m>
                  <m:oMath xmlns:m="http://schemas.openxmlformats.org/officeDocument/2006/math">
                    <m:r>
                      <a:rPr lang="ko-KR" altLang="en-US" sz="200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𝜌</m:t>
                    </m:r>
                  </m:oMath>
                </a14:m>
                <a:r>
                  <a:rPr lang="en-US" altLang="ko-KR" sz="2000" i="1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-Reggeon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00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pPr>
                      <m:e>
                        <m:r>
                          <a:rPr lang="en-US" altLang="ko-KR" sz="20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𝐼</m:t>
                        </m:r>
                      </m:e>
                      <m:sup>
                        <m:r>
                          <a:rPr lang="en-US" altLang="ko-KR" sz="20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𝐺</m:t>
                        </m:r>
                      </m:sup>
                    </m:sSup>
                    <m:d>
                      <m:dPr>
                        <m:ctrlPr>
                          <a:rPr lang="en-US" altLang="ko-KR" sz="20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sz="2000" b="0" i="1" smtClean="0">
                                <a:solidFill>
                                  <a:schemeClr val="bg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</m:ctrlPr>
                          </m:sSupPr>
                          <m:e>
                            <m:r>
                              <a:rPr lang="en-US" altLang="ko-KR" sz="2000" b="0" i="1" smtClean="0">
                                <a:solidFill>
                                  <a:schemeClr val="bg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𝐽</m:t>
                            </m:r>
                          </m:e>
                          <m:sup>
                            <m:r>
                              <a:rPr lang="en-US" altLang="ko-KR" sz="2000" b="0" i="1" smtClean="0">
                                <a:solidFill>
                                  <a:schemeClr val="bg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굴림" panose="020B0600000101010101" pitchFamily="50" charset="-127"/>
                              </a:rPr>
                              <m:t>𝑃𝐶</m:t>
                            </m:r>
                          </m:sup>
                        </m:sSup>
                      </m:e>
                    </m:d>
                    <m:r>
                      <a:rPr lang="en-US" altLang="ko-KR" sz="20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=</m:t>
                    </m:r>
                    <m:sSup>
                      <m:sSupPr>
                        <m:ctrlPr>
                          <a:rPr lang="en-US" altLang="ko-KR" sz="20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pPr>
                      <m:e>
                        <m:r>
                          <a:rPr lang="en-US" altLang="ko-KR" sz="20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1</m:t>
                        </m:r>
                      </m:e>
                      <m:sup>
                        <m:r>
                          <a:rPr lang="en-US" altLang="ko-KR" sz="20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+</m:t>
                        </m:r>
                      </m:sup>
                    </m:sSup>
                    <m:r>
                      <a:rPr lang="en-US" altLang="ko-KR" sz="20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(</m:t>
                    </m:r>
                    <m:sSup>
                      <m:sSupPr>
                        <m:ctrlPr>
                          <a:rPr lang="en-US" altLang="ko-KR" sz="20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pPr>
                      <m:e>
                        <m:r>
                          <a:rPr lang="en-US" altLang="ko-KR" sz="20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1</m:t>
                        </m:r>
                      </m:e>
                      <m:sup>
                        <m:r>
                          <a:rPr lang="en-US" altLang="ko-KR" sz="2000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−−</m:t>
                        </m:r>
                      </m:sup>
                    </m:sSup>
                    <m:r>
                      <a:rPr lang="en-US" altLang="ko-KR" sz="20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)</m:t>
                    </m:r>
                  </m:oMath>
                </a14:m>
                <a:endParaRPr lang="en-US" altLang="ko-KR" sz="2000" i="1" dirty="0">
                  <a:solidFill>
                    <a:srgbClr val="00B050"/>
                  </a:solidFill>
                  <a:latin typeface="Comic Sans MS" panose="030F0702030302020204" pitchFamily="66" charset="0"/>
                  <a:ea typeface="굴림" panose="020B0600000101010101" pitchFamily="50" charset="-127"/>
                </a:endParaRPr>
              </a:p>
            </p:txBody>
          </p:sp>
        </mc:Choice>
        <mc:Fallback xmlns="">
          <p:sp>
            <p:nvSpPr>
              <p:cNvPr id="21" name="Text 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1733" y="4233334"/>
                <a:ext cx="4207934" cy="401135"/>
              </a:xfrm>
              <a:prstGeom prst="rect">
                <a:avLst/>
              </a:prstGeom>
              <a:blipFill rotWithShape="0">
                <a:blip r:embed="rId10"/>
                <a:stretch>
                  <a:fillRect t="-7576" b="-2575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 Box 43"/>
              <p:cNvSpPr txBox="1">
                <a:spLocks noChangeArrowheads="1"/>
              </p:cNvSpPr>
              <p:nvPr/>
            </p:nvSpPr>
            <p:spPr bwMode="auto">
              <a:xfrm>
                <a:off x="287866" y="5291666"/>
                <a:ext cx="3860801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en-US" altLang="ko-KR" sz="2000" i="1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Elastic Regge cuts </a:t>
                </a:r>
                <a14:m>
                  <m:oMath xmlns:m="http://schemas.openxmlformats.org/officeDocument/2006/math">
                    <m:r>
                      <a:rPr lang="ko-KR" altLang="en-US" sz="200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𝜌</m:t>
                    </m:r>
                  </m:oMath>
                </a14:m>
                <a:r>
                  <a:rPr lang="en-US" altLang="ko-KR" sz="2000" i="1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dirty="0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</m:ctrlPr>
                      </m:sSubPr>
                      <m:e>
                        <m:r>
                          <a:rPr lang="en-US" altLang="ko-KR" sz="2000" b="0" i="1" dirty="0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𝑓</m:t>
                        </m:r>
                      </m:e>
                      <m:sub>
                        <m:r>
                          <a:rPr lang="en-US" altLang="ko-KR" sz="2000" b="0" i="1" dirty="0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ko-KR" sz="2000" i="1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 &amp; </a:t>
                </a:r>
                <a14:m>
                  <m:oMath xmlns:m="http://schemas.openxmlformats.org/officeDocument/2006/math">
                    <m:r>
                      <a:rPr lang="ko-KR" altLang="en-US" sz="200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𝜌</m:t>
                    </m:r>
                  </m:oMath>
                </a14:m>
                <a:r>
                  <a:rPr lang="en-US" altLang="ko-KR" sz="2000" i="1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  <a:ea typeface="굴림" panose="020B0600000101010101" pitchFamily="50" charset="-127"/>
                  </a:rPr>
                  <a:t>-</a:t>
                </a:r>
                <a14:m>
                  <m:oMath xmlns:m="http://schemas.openxmlformats.org/officeDocument/2006/math">
                    <m:r>
                      <a:rPr lang="ko-KR" altLang="en-US" sz="2000" i="1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굴림" panose="020B0600000101010101" pitchFamily="50" charset="-127"/>
                      </a:rPr>
                      <m:t>𝕡</m:t>
                    </m:r>
                  </m:oMath>
                </a14:m>
                <a:endParaRPr lang="en-US" altLang="ko-KR" sz="2000" i="1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Comic Sans MS" panose="030F0702030302020204" pitchFamily="66" charset="0"/>
                  <a:ea typeface="굴림" panose="020B0600000101010101" pitchFamily="50" charset="-127"/>
                </a:endParaRPr>
              </a:p>
            </p:txBody>
          </p:sp>
        </mc:Choice>
        <mc:Fallback xmlns="">
          <p:sp>
            <p:nvSpPr>
              <p:cNvPr id="22" name="Text 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7866" y="5291666"/>
                <a:ext cx="3860801" cy="400110"/>
              </a:xfrm>
              <a:prstGeom prst="rect">
                <a:avLst/>
              </a:prstGeom>
              <a:blipFill rotWithShape="0">
                <a:blip r:embed="rId14"/>
                <a:stretch>
                  <a:fillRect l="-1577" t="-7576" b="-2575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757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</p:tagLst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ko-KR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ko-KR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ixel">
  <a:themeElements>
    <a:clrScheme name="1_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1_Pix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ko-KR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ko-KR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1_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J:\Jde\PowerPoint Template - color.pot</Template>
  <TotalTime>7850</TotalTime>
  <Pages>1</Pages>
  <Words>1019</Words>
  <Application>Microsoft Office PowerPoint</Application>
  <PresentationFormat>Letter Paper (8.5x11 in)</PresentationFormat>
  <Paragraphs>259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굴림</vt:lpstr>
      <vt:lpstr>맑은 고딕</vt:lpstr>
      <vt:lpstr>Arial</vt:lpstr>
      <vt:lpstr>Arial Black</vt:lpstr>
      <vt:lpstr>Cambria Math</vt:lpstr>
      <vt:lpstr>Comic Sans MS</vt:lpstr>
      <vt:lpstr>Symbol</vt:lpstr>
      <vt:lpstr>Times New Roman</vt:lpstr>
      <vt:lpstr>Wingdings</vt:lpstr>
      <vt:lpstr>Pixel</vt:lpstr>
      <vt:lpstr>1_Pixel</vt:lpstr>
      <vt:lpstr>PowerPoint Presentation</vt:lpstr>
      <vt:lpstr>                       Outline</vt:lpstr>
      <vt:lpstr>PowerPoint Presentation</vt:lpstr>
      <vt:lpstr>   Kp Cross sections at high energies</vt:lpstr>
      <vt:lpstr>        II. Reggeized Born term model</vt:lpstr>
      <vt:lpstr>- Current quark propagation from DSE of QCD s_f^(-1) (l)=γ∙lA(l^2 )+B(l^2)  - quark-meson vertex BS amplitude  Γ_π (k)=iγ_5 C(k^2) Γ_π (k)=iγ_5 C(k^2)</vt:lpstr>
      <vt:lpstr>Pomeron amp. </vt:lpstr>
      <vt:lpstr>PowerPoint Presentation</vt:lpstr>
      <vt:lpstr>III. CEX &amp; Elastic Cross sections  </vt:lpstr>
      <vt:lpstr>PowerPoint Presentation</vt:lpstr>
      <vt:lpstr>PowerPoint Presentation</vt:lpstr>
      <vt:lpstr>PowerPoint Presentation</vt:lpstr>
      <vt:lpstr>Nucleon resonances in the B.-W. type</vt:lpstr>
      <vt:lpstr>Scalar meson σ(500)   0^+ (0^(++))  - lightest meson at low energy  - Uncertain due to large decay width, m_σ~Γ_σ  - Derivative coupling of σππ vertex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Backup</vt:lpstr>
      <vt:lpstr>PowerPoint Presentation</vt:lpstr>
      <vt:lpstr>       Previous works vs  present model</vt:lpstr>
      <vt:lpstr>   πp Cross sections at high energies</vt:lpstr>
      <vt:lpstr>K^+ p elastic cross section at low energy</vt:lpstr>
      <vt:lpstr>PowerPoint Presentation</vt:lpstr>
    </vt:vector>
  </TitlesOfParts>
  <Company>jlab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[Enter Presentation Name Here]</dc:title>
  <dc:subject>BESAC</dc:subject>
  <dc:creator>sbrown</dc:creator>
  <cp:keywords>Presentation Generic</cp:keywords>
  <dc:description/>
  <cp:lastModifiedBy>GWANGJAE</cp:lastModifiedBy>
  <cp:revision>809</cp:revision>
  <cp:lastPrinted>2018-06-20T12:33:58Z</cp:lastPrinted>
  <dcterms:created xsi:type="dcterms:W3CDTF">2004-05-14T18:42:11Z</dcterms:created>
  <dcterms:modified xsi:type="dcterms:W3CDTF">2019-07-13T13:11:11Z</dcterms:modified>
</cp:coreProperties>
</file>