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  <p:sldMasterId id="2147483774" r:id="rId2"/>
    <p:sldMasterId id="2147483777" r:id="rId3"/>
    <p:sldMasterId id="2147483780" r:id="rId4"/>
    <p:sldMasterId id="2147483792" r:id="rId5"/>
    <p:sldMasterId id="2147483804" r:id="rId6"/>
  </p:sldMasterIdLst>
  <p:notesMasterIdLst>
    <p:notesMasterId r:id="rId43"/>
  </p:notesMasterIdLst>
  <p:sldIdLst>
    <p:sldId id="259" r:id="rId7"/>
    <p:sldId id="320" r:id="rId8"/>
    <p:sldId id="273" r:id="rId9"/>
    <p:sldId id="260" r:id="rId10"/>
    <p:sldId id="314" r:id="rId11"/>
    <p:sldId id="281" r:id="rId12"/>
    <p:sldId id="351" r:id="rId13"/>
    <p:sldId id="333" r:id="rId14"/>
    <p:sldId id="282" r:id="rId15"/>
    <p:sldId id="315" r:id="rId16"/>
    <p:sldId id="327" r:id="rId17"/>
    <p:sldId id="366" r:id="rId18"/>
    <p:sldId id="368" r:id="rId19"/>
    <p:sldId id="367" r:id="rId20"/>
    <p:sldId id="374" r:id="rId21"/>
    <p:sldId id="294" r:id="rId22"/>
    <p:sldId id="279" r:id="rId23"/>
    <p:sldId id="379" r:id="rId24"/>
    <p:sldId id="360" r:id="rId25"/>
    <p:sldId id="361" r:id="rId26"/>
    <p:sldId id="362" r:id="rId27"/>
    <p:sldId id="364" r:id="rId28"/>
    <p:sldId id="365" r:id="rId29"/>
    <p:sldId id="382" r:id="rId30"/>
    <p:sldId id="352" r:id="rId31"/>
    <p:sldId id="349" r:id="rId32"/>
    <p:sldId id="350" r:id="rId33"/>
    <p:sldId id="343" r:id="rId34"/>
    <p:sldId id="344" r:id="rId35"/>
    <p:sldId id="345" r:id="rId36"/>
    <p:sldId id="377" r:id="rId37"/>
    <p:sldId id="375" r:id="rId38"/>
    <p:sldId id="380" r:id="rId39"/>
    <p:sldId id="381" r:id="rId40"/>
    <p:sldId id="283" r:id="rId41"/>
    <p:sldId id="306" r:id="rId42"/>
  </p:sldIdLst>
  <p:sldSz cx="9685338" cy="7264400"/>
  <p:notesSz cx="6858000" cy="9144000"/>
  <p:defaultTextStyle>
    <a:defPPr>
      <a:defRPr lang="en-US"/>
    </a:defPPr>
    <a:lvl1pPr marL="0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74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45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020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94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367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041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715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388" algn="l" defTabSz="45667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>
          <p15:clr>
            <a:srgbClr val="A4A3A4"/>
          </p15:clr>
        </p15:guide>
        <p15:guide id="2" pos="30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8F6"/>
    <a:srgbClr val="1B2230"/>
    <a:srgbClr val="3E4450"/>
    <a:srgbClr val="BABDC1"/>
    <a:srgbClr val="1B3127"/>
    <a:srgbClr val="C8C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0" autoAdjust="0"/>
    <p:restoredTop sz="90327" autoAdjust="0"/>
  </p:normalViewPr>
  <p:slideViewPr>
    <p:cSldViewPr snapToGrid="0">
      <p:cViewPr varScale="1">
        <p:scale>
          <a:sx n="90" d="100"/>
          <a:sy n="90" d="100"/>
        </p:scale>
        <p:origin x="900" y="33"/>
      </p:cViewPr>
      <p:guideLst>
        <p:guide orient="horz" pos="2288"/>
        <p:guide pos="30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-8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2A71A-E310-42DF-AFD2-E47A92313E4D}" type="datetimeFigureOut">
              <a:rPr lang="ko-KR" altLang="en-US" smtClean="0"/>
              <a:t>2019-07-16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FCA4C-D143-4C8C-8C83-E85C9C238D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6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74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45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20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94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367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41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15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388" algn="l" defTabSz="913345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rgbClr val="1B2230"/>
                </a:solidFill>
              </a:rPr>
              <a:t>(National Institutes for Quantum and Radiological Science and Technology</a:t>
            </a:r>
            <a:r>
              <a:rPr lang="en-US" altLang="ko-KR" dirty="0">
                <a:solidFill>
                  <a:srgbClr val="1B2230"/>
                </a:solidFill>
                <a:cs typeface="Arial" panose="020B0604020202020204" pitchFamily="34" charset="0"/>
              </a:rPr>
              <a:t>)</a:t>
            </a:r>
          </a:p>
          <a:p>
            <a:r>
              <a:rPr lang="en-US" altLang="ko-KR" dirty="0">
                <a:solidFill>
                  <a:srgbClr val="1B2230"/>
                </a:solidFill>
              </a:rPr>
              <a:t>(National Astronomical Observatory of Japan)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928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31A3-0E7D-4E2B-8E2C-F4F77D372240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20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2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Abundance = rho…</a:t>
            </a:r>
            <a:r>
              <a:rPr lang="en-US" altLang="ko-KR" dirty="0" err="1"/>
              <a:t>blabla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1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93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791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200" dirty="0"/>
                  <a:t>The tail of neutrino spectra is increased in the relative high energy (beyond </a:t>
                </a:r>
                <a14:m>
                  <m:oMath xmlns:m="http://schemas.openxmlformats.org/officeDocument/2006/math">
                    <m:r>
                      <a:rPr lang="en-US" altLang="ko-KR" sz="1200" i="1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altLang="ko-KR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ko-KR" sz="1200" dirty="0"/>
                  <a:t>) region , which suggests the change of neutrino process results due to the flux (flavor) change. </a:t>
                </a:r>
              </a:p>
              <a:p>
                <a:endParaRPr kumimoji="1" lang="ko-KR" altLang="en-US" dirty="0"/>
              </a:p>
            </p:txBody>
          </p:sp>
        </mc:Choice>
        <mc:Fallback xmlns="">
          <p:sp>
            <p:nvSpPr>
              <p:cNvPr id="3" name="슬라이드 노트 개체 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200" dirty="0"/>
                  <a:t>The tail of neutrino spectra is increased in the relative high energy (beyond </a:t>
                </a:r>
                <a:r>
                  <a:rPr lang="en-US" altLang="ko-KR" sz="1200" i="0">
                    <a:latin typeface="Cambria Math" panose="02040503050406030204" pitchFamily="18" charset="0"/>
                  </a:rPr>
                  <a:t>20 MeV</a:t>
                </a:r>
                <a:r>
                  <a:rPr lang="en-US" altLang="ko-KR" sz="1200" dirty="0"/>
                  <a:t>) region , which suggests the change of neutrino process results due to the flux (flavor) change. </a:t>
                </a:r>
              </a:p>
              <a:p>
                <a:endParaRPr kumimoji="1" lang="ko-KR" altLang="en-US" dirty="0"/>
              </a:p>
            </p:txBody>
          </p:sp>
        </mc:Fallback>
      </mc:AlternateContent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02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31A3-0E7D-4E2B-8E2C-F4F77D372240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Neutrino properties</a:t>
            </a:r>
          </a:p>
          <a:p>
            <a:r>
              <a:rPr lang="en-US" altLang="ko-KR" dirty="0"/>
              <a:t>O/Ne/Mg to km…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4702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7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Why suppressed?..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7577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784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Abundance = rho…</a:t>
            </a:r>
            <a:r>
              <a:rPr lang="en-US" altLang="ko-KR" dirty="0" err="1"/>
              <a:t>blabla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23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493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Why </a:t>
            </a:r>
            <a:r>
              <a:rPr kumimoji="1" lang="en-US" altLang="ko-KR" dirty="0" err="1"/>
              <a:t>Nb</a:t>
            </a:r>
            <a:r>
              <a:rPr kumimoji="1" lang="en-US" altLang="ko-KR" dirty="0"/>
              <a:t> and La changed in outer region but why MSW is not affected?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FCA4C-D143-4C8C-8C83-E85C9C238D7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83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26409" y="2256678"/>
            <a:ext cx="8232537" cy="15571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52809" y="4116493"/>
            <a:ext cx="6779737" cy="18564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1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4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2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5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FF2E-1E2C-4C25-B835-539BB3D1196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8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61A53-3293-43B2-9FBD-86D8ACE15AC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4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21870" y="290913"/>
            <a:ext cx="2179201" cy="619828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4270" y="290913"/>
            <a:ext cx="6376181" cy="619828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EF34-D595-4BF2-B7E1-B1478E4F5A8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6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401" y="1188874"/>
            <a:ext cx="8232537" cy="2529087"/>
          </a:xfrm>
        </p:spPr>
        <p:txBody>
          <a:bodyPr anchor="b"/>
          <a:lstStyle>
            <a:lvl1pPr algn="ctr">
              <a:defRPr sz="635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0667" y="3815492"/>
            <a:ext cx="7264004" cy="1753881"/>
          </a:xfrm>
        </p:spPr>
        <p:txBody>
          <a:bodyPr/>
          <a:lstStyle>
            <a:lvl1pPr marL="0" indent="0" algn="ctr">
              <a:buNone/>
              <a:defRPr sz="2542"/>
            </a:lvl1pPr>
            <a:lvl2pPr marL="484266" indent="0" algn="ctr">
              <a:buNone/>
              <a:defRPr sz="2118"/>
            </a:lvl2pPr>
            <a:lvl3pPr marL="968532" indent="0" algn="ctr">
              <a:buNone/>
              <a:defRPr sz="1907"/>
            </a:lvl3pPr>
            <a:lvl4pPr marL="1452799" indent="0" algn="ctr">
              <a:buNone/>
              <a:defRPr sz="1695"/>
            </a:lvl4pPr>
            <a:lvl5pPr marL="1937065" indent="0" algn="ctr">
              <a:buNone/>
              <a:defRPr sz="1695"/>
            </a:lvl5pPr>
            <a:lvl6pPr marL="2421331" indent="0" algn="ctr">
              <a:buNone/>
              <a:defRPr sz="1695"/>
            </a:lvl6pPr>
            <a:lvl7pPr marL="2905597" indent="0" algn="ctr">
              <a:buNone/>
              <a:defRPr sz="1695"/>
            </a:lvl7pPr>
            <a:lvl8pPr marL="3389864" indent="0" algn="ctr">
              <a:buNone/>
              <a:defRPr sz="1695"/>
            </a:lvl8pPr>
            <a:lvl9pPr marL="3874130" indent="0" algn="ctr">
              <a:buNone/>
              <a:defRPr sz="1695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BA46B-96A5-4E79-B291-60B62952512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F157-0BCC-4819-AA59-4FB02525132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9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DAA5-4974-4394-BA38-16BFC96A7E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F157-0BCC-4819-AA59-4FB02525132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62A20E2-FCAD-4297-A1D2-6F4A5002D0DB}"/>
              </a:ext>
            </a:extLst>
          </p:cNvPr>
          <p:cNvSpPr/>
          <p:nvPr userDrawn="1"/>
        </p:nvSpPr>
        <p:spPr>
          <a:xfrm rot="169078">
            <a:off x="232700" y="653361"/>
            <a:ext cx="9237305" cy="6299437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1B2230"/>
              </a:gs>
              <a:gs pos="79000">
                <a:srgbClr val="C8CACD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BAC9B28-7454-4E5B-8CCD-6834F8A207D2}"/>
              </a:ext>
            </a:extLst>
          </p:cNvPr>
          <p:cNvSpPr/>
          <p:nvPr userDrawn="1"/>
        </p:nvSpPr>
        <p:spPr>
          <a:xfrm>
            <a:off x="224017" y="653147"/>
            <a:ext cx="9237305" cy="6299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23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401" y="1188874"/>
            <a:ext cx="8232537" cy="2529087"/>
          </a:xfrm>
        </p:spPr>
        <p:txBody>
          <a:bodyPr anchor="b"/>
          <a:lstStyle>
            <a:lvl1pPr algn="ctr">
              <a:defRPr sz="635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0667" y="3815492"/>
            <a:ext cx="7264004" cy="1753881"/>
          </a:xfrm>
        </p:spPr>
        <p:txBody>
          <a:bodyPr/>
          <a:lstStyle>
            <a:lvl1pPr marL="0" indent="0" algn="ctr">
              <a:buNone/>
              <a:defRPr sz="2542"/>
            </a:lvl1pPr>
            <a:lvl2pPr marL="484266" indent="0" algn="ctr">
              <a:buNone/>
              <a:defRPr sz="2118"/>
            </a:lvl2pPr>
            <a:lvl3pPr marL="968532" indent="0" algn="ctr">
              <a:buNone/>
              <a:defRPr sz="1907"/>
            </a:lvl3pPr>
            <a:lvl4pPr marL="1452799" indent="0" algn="ctr">
              <a:buNone/>
              <a:defRPr sz="1695"/>
            </a:lvl4pPr>
            <a:lvl5pPr marL="1937065" indent="0" algn="ctr">
              <a:buNone/>
              <a:defRPr sz="1695"/>
            </a:lvl5pPr>
            <a:lvl6pPr marL="2421331" indent="0" algn="ctr">
              <a:buNone/>
              <a:defRPr sz="1695"/>
            </a:lvl6pPr>
            <a:lvl7pPr marL="2905597" indent="0" algn="ctr">
              <a:buNone/>
              <a:defRPr sz="1695"/>
            </a:lvl7pPr>
            <a:lvl8pPr marL="3389864" indent="0" algn="ctr">
              <a:buNone/>
              <a:defRPr sz="1695"/>
            </a:lvl8pPr>
            <a:lvl9pPr marL="3874130" indent="0" algn="ctr">
              <a:buNone/>
              <a:defRPr sz="1695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A2B7-0A81-454B-A785-FFBA07E3199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F157-0BCC-4819-AA59-4FB02525132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68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952FE-3FDF-4F54-9C64-A7D67F3A8A5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1F157-0BCC-4819-AA59-4FB02525132E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062A20E2-FCAD-4297-A1D2-6F4A5002D0DB}"/>
              </a:ext>
            </a:extLst>
          </p:cNvPr>
          <p:cNvSpPr/>
          <p:nvPr userDrawn="1"/>
        </p:nvSpPr>
        <p:spPr>
          <a:xfrm rot="169078">
            <a:off x="232700" y="653361"/>
            <a:ext cx="9237305" cy="6299437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1B2230"/>
              </a:gs>
              <a:gs pos="79000">
                <a:srgbClr val="C8CACD"/>
              </a:gs>
            </a:gsLst>
            <a:lin ang="5400000" scaled="1"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BAC9B28-7454-4E5B-8CCD-6834F8A207D2}"/>
              </a:ext>
            </a:extLst>
          </p:cNvPr>
          <p:cNvSpPr/>
          <p:nvPr userDrawn="1"/>
        </p:nvSpPr>
        <p:spPr>
          <a:xfrm>
            <a:off x="224017" y="653147"/>
            <a:ext cx="9237305" cy="6299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8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26403" y="2256675"/>
            <a:ext cx="8232537" cy="15571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52803" y="4116493"/>
            <a:ext cx="6779737" cy="18564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8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2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6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0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9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3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850A-2D6A-4155-99DF-F8CABA87295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01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4190-D04E-4436-A6A7-E3427C7D741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34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5075" y="4668052"/>
            <a:ext cx="8232537" cy="1442791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5075" y="3078965"/>
            <a:ext cx="8232537" cy="15890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1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83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2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6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07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49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9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32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EFE1D-03C4-47F7-9A9F-5824B04CADB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19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4269" y="1695027"/>
            <a:ext cx="4277691" cy="479416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23380" y="1695027"/>
            <a:ext cx="4277691" cy="479416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97F8-5A4A-4073-8879-6FA3C012A7F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2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1C07-5DA6-41E0-ABFA-B74A0875F1E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37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9" y="1626083"/>
            <a:ext cx="4279373" cy="6776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154" indent="0">
              <a:buNone/>
              <a:defRPr sz="2100" b="1"/>
            </a:lvl2pPr>
            <a:lvl3pPr marL="968308" indent="0">
              <a:buNone/>
              <a:defRPr sz="1900" b="1"/>
            </a:lvl3pPr>
            <a:lvl4pPr marL="1452464" indent="0">
              <a:buNone/>
              <a:defRPr sz="1700" b="1"/>
            </a:lvl4pPr>
            <a:lvl5pPr marL="1936618" indent="0">
              <a:buNone/>
              <a:defRPr sz="1700" b="1"/>
            </a:lvl5pPr>
            <a:lvl6pPr marL="2420773" indent="0">
              <a:buNone/>
              <a:defRPr sz="1700" b="1"/>
            </a:lvl6pPr>
            <a:lvl7pPr marL="2904928" indent="0">
              <a:buNone/>
              <a:defRPr sz="1700" b="1"/>
            </a:lvl7pPr>
            <a:lvl8pPr marL="3389083" indent="0">
              <a:buNone/>
              <a:defRPr sz="1700" b="1"/>
            </a:lvl8pPr>
            <a:lvl9pPr marL="3873238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4269" y="2303757"/>
            <a:ext cx="4279373" cy="41854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20020" y="1626083"/>
            <a:ext cx="4281054" cy="6776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154" indent="0">
              <a:buNone/>
              <a:defRPr sz="2100" b="1"/>
            </a:lvl2pPr>
            <a:lvl3pPr marL="968308" indent="0">
              <a:buNone/>
              <a:defRPr sz="1900" b="1"/>
            </a:lvl3pPr>
            <a:lvl4pPr marL="1452464" indent="0">
              <a:buNone/>
              <a:defRPr sz="1700" b="1"/>
            </a:lvl4pPr>
            <a:lvl5pPr marL="1936618" indent="0">
              <a:buNone/>
              <a:defRPr sz="1700" b="1"/>
            </a:lvl5pPr>
            <a:lvl6pPr marL="2420773" indent="0">
              <a:buNone/>
              <a:defRPr sz="1700" b="1"/>
            </a:lvl6pPr>
            <a:lvl7pPr marL="2904928" indent="0">
              <a:buNone/>
              <a:defRPr sz="1700" b="1"/>
            </a:lvl7pPr>
            <a:lvl8pPr marL="3389083" indent="0">
              <a:buNone/>
              <a:defRPr sz="1700" b="1"/>
            </a:lvl8pPr>
            <a:lvl9pPr marL="3873238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20020" y="2303757"/>
            <a:ext cx="4281054" cy="41854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DDD8-7FDA-4F68-9635-8E92FE14A71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87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93440-A6F5-4AF5-8568-76B5681C38A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7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9CB6-5A46-4AD1-B349-2B4E90B53B8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08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270" y="289231"/>
            <a:ext cx="3186409" cy="123091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6698" y="289231"/>
            <a:ext cx="5414373" cy="61999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4270" y="1520143"/>
            <a:ext cx="3186409" cy="4969052"/>
          </a:xfrm>
        </p:spPr>
        <p:txBody>
          <a:bodyPr/>
          <a:lstStyle>
            <a:lvl1pPr marL="0" indent="0">
              <a:buNone/>
              <a:defRPr sz="1500"/>
            </a:lvl1pPr>
            <a:lvl2pPr marL="484154" indent="0">
              <a:buNone/>
              <a:defRPr sz="1300"/>
            </a:lvl2pPr>
            <a:lvl3pPr marL="968308" indent="0">
              <a:buNone/>
              <a:defRPr sz="1100"/>
            </a:lvl3pPr>
            <a:lvl4pPr marL="1452464" indent="0">
              <a:buNone/>
              <a:defRPr sz="1000"/>
            </a:lvl4pPr>
            <a:lvl5pPr marL="1936618" indent="0">
              <a:buNone/>
              <a:defRPr sz="1000"/>
            </a:lvl5pPr>
            <a:lvl6pPr marL="2420773" indent="0">
              <a:buNone/>
              <a:defRPr sz="1000"/>
            </a:lvl6pPr>
            <a:lvl7pPr marL="2904928" indent="0">
              <a:buNone/>
              <a:defRPr sz="1000"/>
            </a:lvl7pPr>
            <a:lvl8pPr marL="3389083" indent="0">
              <a:buNone/>
              <a:defRPr sz="1000"/>
            </a:lvl8pPr>
            <a:lvl9pPr marL="3873238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3012-F8BB-49B4-BDCC-2484941771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09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98395" y="5085080"/>
            <a:ext cx="5811203" cy="6003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898395" y="649088"/>
            <a:ext cx="5811203" cy="4358640"/>
          </a:xfrm>
        </p:spPr>
        <p:txBody>
          <a:bodyPr/>
          <a:lstStyle>
            <a:lvl1pPr marL="0" indent="0">
              <a:buNone/>
              <a:defRPr sz="3400"/>
            </a:lvl1pPr>
            <a:lvl2pPr marL="484154" indent="0">
              <a:buNone/>
              <a:defRPr sz="3000"/>
            </a:lvl2pPr>
            <a:lvl3pPr marL="968308" indent="0">
              <a:buNone/>
              <a:defRPr sz="2500"/>
            </a:lvl3pPr>
            <a:lvl4pPr marL="1452464" indent="0">
              <a:buNone/>
              <a:defRPr sz="2100"/>
            </a:lvl4pPr>
            <a:lvl5pPr marL="1936618" indent="0">
              <a:buNone/>
              <a:defRPr sz="2100"/>
            </a:lvl5pPr>
            <a:lvl6pPr marL="2420773" indent="0">
              <a:buNone/>
              <a:defRPr sz="2100"/>
            </a:lvl6pPr>
            <a:lvl7pPr marL="2904928" indent="0">
              <a:buNone/>
              <a:defRPr sz="2100"/>
            </a:lvl7pPr>
            <a:lvl8pPr marL="3389083" indent="0">
              <a:buNone/>
              <a:defRPr sz="2100"/>
            </a:lvl8pPr>
            <a:lvl9pPr marL="3873238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898395" y="5685402"/>
            <a:ext cx="5811203" cy="852558"/>
          </a:xfrm>
        </p:spPr>
        <p:txBody>
          <a:bodyPr/>
          <a:lstStyle>
            <a:lvl1pPr marL="0" indent="0">
              <a:buNone/>
              <a:defRPr sz="1500"/>
            </a:lvl1pPr>
            <a:lvl2pPr marL="484154" indent="0">
              <a:buNone/>
              <a:defRPr sz="1300"/>
            </a:lvl2pPr>
            <a:lvl3pPr marL="968308" indent="0">
              <a:buNone/>
              <a:defRPr sz="1100"/>
            </a:lvl3pPr>
            <a:lvl4pPr marL="1452464" indent="0">
              <a:buNone/>
              <a:defRPr sz="1000"/>
            </a:lvl4pPr>
            <a:lvl5pPr marL="1936618" indent="0">
              <a:buNone/>
              <a:defRPr sz="1000"/>
            </a:lvl5pPr>
            <a:lvl6pPr marL="2420773" indent="0">
              <a:buNone/>
              <a:defRPr sz="1000"/>
            </a:lvl6pPr>
            <a:lvl7pPr marL="2904928" indent="0">
              <a:buNone/>
              <a:defRPr sz="1000"/>
            </a:lvl7pPr>
            <a:lvl8pPr marL="3389083" indent="0">
              <a:buNone/>
              <a:defRPr sz="1000"/>
            </a:lvl8pPr>
            <a:lvl9pPr marL="3873238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196C-09E8-4B2D-B5DE-AA847D9D2D9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4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92C65-3563-4C14-A289-D9BFA73F24E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47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21870" y="290913"/>
            <a:ext cx="2179201" cy="619828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4269" y="290913"/>
            <a:ext cx="6376181" cy="619828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A50D-E083-47C0-8B1B-2E692A13343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84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26408" y="2256678"/>
            <a:ext cx="8232537" cy="15571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52808" y="4116493"/>
            <a:ext cx="6779737" cy="18564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7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5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9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3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1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5F995-E57F-4BB9-8829-E328627C71D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98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088-70F1-42F1-91FB-FE60F863F9F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37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5075" y="4668057"/>
            <a:ext cx="8232537" cy="1442791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5075" y="3078971"/>
            <a:ext cx="8232537" cy="15890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775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16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5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9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3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7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1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B43E1-FC73-4417-959B-2C6399D3F79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9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5075" y="4668061"/>
            <a:ext cx="8232537" cy="1442791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5075" y="3078974"/>
            <a:ext cx="8232537" cy="15890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7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74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1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4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85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2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5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96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9E3E7-4913-4BA1-9649-0BF88750517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22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4269" y="1695027"/>
            <a:ext cx="4277691" cy="479416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23380" y="1695027"/>
            <a:ext cx="4277691" cy="479416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87B9-85A4-44BA-B8BB-1581F476FB2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89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9" y="1626083"/>
            <a:ext cx="4279373" cy="6776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78" indent="0">
              <a:buNone/>
              <a:defRPr sz="2100" b="1"/>
            </a:lvl2pPr>
            <a:lvl3pPr marL="967751" indent="0">
              <a:buNone/>
              <a:defRPr sz="1900" b="1"/>
            </a:lvl3pPr>
            <a:lvl4pPr marL="1451627" indent="0">
              <a:buNone/>
              <a:defRPr sz="1700" b="1"/>
            </a:lvl4pPr>
            <a:lvl5pPr marL="1935502" indent="0">
              <a:buNone/>
              <a:defRPr sz="1700" b="1"/>
            </a:lvl5pPr>
            <a:lvl6pPr marL="2419379" indent="0">
              <a:buNone/>
              <a:defRPr sz="1700" b="1"/>
            </a:lvl6pPr>
            <a:lvl7pPr marL="2903254" indent="0">
              <a:buNone/>
              <a:defRPr sz="1700" b="1"/>
            </a:lvl7pPr>
            <a:lvl8pPr marL="3387131" indent="0">
              <a:buNone/>
              <a:defRPr sz="1700" b="1"/>
            </a:lvl8pPr>
            <a:lvl9pPr marL="3871008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4269" y="2303757"/>
            <a:ext cx="4279373" cy="41854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20024" y="1626083"/>
            <a:ext cx="4281054" cy="6776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878" indent="0">
              <a:buNone/>
              <a:defRPr sz="2100" b="1"/>
            </a:lvl2pPr>
            <a:lvl3pPr marL="967751" indent="0">
              <a:buNone/>
              <a:defRPr sz="1900" b="1"/>
            </a:lvl3pPr>
            <a:lvl4pPr marL="1451627" indent="0">
              <a:buNone/>
              <a:defRPr sz="1700" b="1"/>
            </a:lvl4pPr>
            <a:lvl5pPr marL="1935502" indent="0">
              <a:buNone/>
              <a:defRPr sz="1700" b="1"/>
            </a:lvl5pPr>
            <a:lvl6pPr marL="2419379" indent="0">
              <a:buNone/>
              <a:defRPr sz="1700" b="1"/>
            </a:lvl6pPr>
            <a:lvl7pPr marL="2903254" indent="0">
              <a:buNone/>
              <a:defRPr sz="1700" b="1"/>
            </a:lvl7pPr>
            <a:lvl8pPr marL="3387131" indent="0">
              <a:buNone/>
              <a:defRPr sz="1700" b="1"/>
            </a:lvl8pPr>
            <a:lvl9pPr marL="3871008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20024" y="2303757"/>
            <a:ext cx="4281054" cy="41854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A9AA-B55C-42FD-8BB9-5D5CF5AC436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8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A055-74B1-48A4-AB41-B7EED5CF613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20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80F03-3329-4D95-9B6E-CCCCB64A192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00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275" y="289231"/>
            <a:ext cx="3186409" cy="123091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6698" y="289231"/>
            <a:ext cx="5414373" cy="61999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4275" y="1520143"/>
            <a:ext cx="3186409" cy="4969052"/>
          </a:xfrm>
        </p:spPr>
        <p:txBody>
          <a:bodyPr/>
          <a:lstStyle>
            <a:lvl1pPr marL="0" indent="0">
              <a:buNone/>
              <a:defRPr sz="1500"/>
            </a:lvl1pPr>
            <a:lvl2pPr marL="483878" indent="0">
              <a:buNone/>
              <a:defRPr sz="1300"/>
            </a:lvl2pPr>
            <a:lvl3pPr marL="967751" indent="0">
              <a:buNone/>
              <a:defRPr sz="1100"/>
            </a:lvl3pPr>
            <a:lvl4pPr marL="1451627" indent="0">
              <a:buNone/>
              <a:defRPr sz="1000"/>
            </a:lvl4pPr>
            <a:lvl5pPr marL="1935502" indent="0">
              <a:buNone/>
              <a:defRPr sz="1000"/>
            </a:lvl5pPr>
            <a:lvl6pPr marL="2419379" indent="0">
              <a:buNone/>
              <a:defRPr sz="1000"/>
            </a:lvl6pPr>
            <a:lvl7pPr marL="2903254" indent="0">
              <a:buNone/>
              <a:defRPr sz="1000"/>
            </a:lvl7pPr>
            <a:lvl8pPr marL="3387131" indent="0">
              <a:buNone/>
              <a:defRPr sz="1000"/>
            </a:lvl8pPr>
            <a:lvl9pPr marL="3871008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900F-D076-493A-B9AC-611CC17EC94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36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98395" y="5085080"/>
            <a:ext cx="5811203" cy="6003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898395" y="649088"/>
            <a:ext cx="5811203" cy="4358640"/>
          </a:xfrm>
        </p:spPr>
        <p:txBody>
          <a:bodyPr/>
          <a:lstStyle>
            <a:lvl1pPr marL="0" indent="0">
              <a:buNone/>
              <a:defRPr sz="3400"/>
            </a:lvl1pPr>
            <a:lvl2pPr marL="483878" indent="0">
              <a:buNone/>
              <a:defRPr sz="3000"/>
            </a:lvl2pPr>
            <a:lvl3pPr marL="967751" indent="0">
              <a:buNone/>
              <a:defRPr sz="2500"/>
            </a:lvl3pPr>
            <a:lvl4pPr marL="1451627" indent="0">
              <a:buNone/>
              <a:defRPr sz="2100"/>
            </a:lvl4pPr>
            <a:lvl5pPr marL="1935502" indent="0">
              <a:buNone/>
              <a:defRPr sz="2100"/>
            </a:lvl5pPr>
            <a:lvl6pPr marL="2419379" indent="0">
              <a:buNone/>
              <a:defRPr sz="2100"/>
            </a:lvl6pPr>
            <a:lvl7pPr marL="2903254" indent="0">
              <a:buNone/>
              <a:defRPr sz="2100"/>
            </a:lvl7pPr>
            <a:lvl8pPr marL="3387131" indent="0">
              <a:buNone/>
              <a:defRPr sz="2100"/>
            </a:lvl8pPr>
            <a:lvl9pPr marL="3871008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898395" y="5685402"/>
            <a:ext cx="5811203" cy="852558"/>
          </a:xfrm>
        </p:spPr>
        <p:txBody>
          <a:bodyPr/>
          <a:lstStyle>
            <a:lvl1pPr marL="0" indent="0">
              <a:buNone/>
              <a:defRPr sz="1500"/>
            </a:lvl1pPr>
            <a:lvl2pPr marL="483878" indent="0">
              <a:buNone/>
              <a:defRPr sz="1300"/>
            </a:lvl2pPr>
            <a:lvl3pPr marL="967751" indent="0">
              <a:buNone/>
              <a:defRPr sz="1100"/>
            </a:lvl3pPr>
            <a:lvl4pPr marL="1451627" indent="0">
              <a:buNone/>
              <a:defRPr sz="1000"/>
            </a:lvl4pPr>
            <a:lvl5pPr marL="1935502" indent="0">
              <a:buNone/>
              <a:defRPr sz="1000"/>
            </a:lvl5pPr>
            <a:lvl6pPr marL="2419379" indent="0">
              <a:buNone/>
              <a:defRPr sz="1000"/>
            </a:lvl6pPr>
            <a:lvl7pPr marL="2903254" indent="0">
              <a:buNone/>
              <a:defRPr sz="1000"/>
            </a:lvl7pPr>
            <a:lvl8pPr marL="3387131" indent="0">
              <a:buNone/>
              <a:defRPr sz="1000"/>
            </a:lvl8pPr>
            <a:lvl9pPr marL="3871008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92E4-7B99-439B-A2C0-C1807842B45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86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FDC8-1E16-4623-A341-99CD3F0ABB8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55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21870" y="290913"/>
            <a:ext cx="2179201" cy="619828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4270" y="290913"/>
            <a:ext cx="6376181" cy="619828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5282-80AD-4154-B778-E2420166D59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47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26401" y="2256673"/>
            <a:ext cx="8232537" cy="155713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52801" y="4116493"/>
            <a:ext cx="6779737" cy="18564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2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1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5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9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680F-621E-4627-8B43-05F4AF7BA42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45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8C7E-4BFF-4025-AEEB-677B11DC4DC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4269" y="1695027"/>
            <a:ext cx="4277691" cy="479416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23380" y="1695027"/>
            <a:ext cx="4277691" cy="479416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8E0D-FFC5-4B2A-A358-6DB035C7F02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7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5075" y="4668050"/>
            <a:ext cx="8232537" cy="1442791"/>
          </a:xfrm>
        </p:spPr>
        <p:txBody>
          <a:bodyPr anchor="t"/>
          <a:lstStyle>
            <a:lvl1pPr algn="l">
              <a:defRPr sz="4237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65075" y="3078963"/>
            <a:ext cx="8232537" cy="1589087"/>
          </a:xfrm>
        </p:spPr>
        <p:txBody>
          <a:bodyPr anchor="b"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84266" indent="0">
              <a:buNone/>
              <a:defRPr sz="1907">
                <a:solidFill>
                  <a:schemeClr val="tx1">
                    <a:tint val="75000"/>
                  </a:schemeClr>
                </a:solidFill>
              </a:defRPr>
            </a:lvl2pPr>
            <a:lvl3pPr marL="968532" indent="0">
              <a:buNone/>
              <a:defRPr sz="1695">
                <a:solidFill>
                  <a:schemeClr val="tx1">
                    <a:tint val="75000"/>
                  </a:schemeClr>
                </a:solidFill>
              </a:defRPr>
            </a:lvl3pPr>
            <a:lvl4pPr marL="1452799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4pPr>
            <a:lvl5pPr marL="1937065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5pPr>
            <a:lvl6pPr marL="2421331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6pPr>
            <a:lvl7pPr marL="2905597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7pPr>
            <a:lvl8pPr marL="3389864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8pPr>
            <a:lvl9pPr marL="3874130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D73C-5898-4D3F-BB32-0EE6AFBFD8D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4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84267" y="1695027"/>
            <a:ext cx="4277691" cy="4794168"/>
          </a:xfrm>
        </p:spPr>
        <p:txBody>
          <a:bodyPr/>
          <a:lstStyle>
            <a:lvl1pPr>
              <a:defRPr sz="2966"/>
            </a:lvl1pPr>
            <a:lvl2pPr>
              <a:defRPr sz="2542"/>
            </a:lvl2pPr>
            <a:lvl3pPr>
              <a:defRPr sz="2118"/>
            </a:lvl3pPr>
            <a:lvl4pPr>
              <a:defRPr sz="1907"/>
            </a:lvl4pPr>
            <a:lvl5pPr>
              <a:defRPr sz="1907"/>
            </a:lvl5pPr>
            <a:lvl6pPr>
              <a:defRPr sz="1907"/>
            </a:lvl6pPr>
            <a:lvl7pPr>
              <a:defRPr sz="1907"/>
            </a:lvl7pPr>
            <a:lvl8pPr>
              <a:defRPr sz="1907"/>
            </a:lvl8pPr>
            <a:lvl9pPr>
              <a:defRPr sz="190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23380" y="1695027"/>
            <a:ext cx="4277691" cy="4794168"/>
          </a:xfrm>
        </p:spPr>
        <p:txBody>
          <a:bodyPr/>
          <a:lstStyle>
            <a:lvl1pPr>
              <a:defRPr sz="2966"/>
            </a:lvl1pPr>
            <a:lvl2pPr>
              <a:defRPr sz="2542"/>
            </a:lvl2pPr>
            <a:lvl3pPr>
              <a:defRPr sz="2118"/>
            </a:lvl3pPr>
            <a:lvl4pPr>
              <a:defRPr sz="1907"/>
            </a:lvl4pPr>
            <a:lvl5pPr>
              <a:defRPr sz="1907"/>
            </a:lvl5pPr>
            <a:lvl6pPr>
              <a:defRPr sz="1907"/>
            </a:lvl6pPr>
            <a:lvl7pPr>
              <a:defRPr sz="1907"/>
            </a:lvl7pPr>
            <a:lvl8pPr>
              <a:defRPr sz="1907"/>
            </a:lvl8pPr>
            <a:lvl9pPr>
              <a:defRPr sz="190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35C4-718A-4FBB-8D4F-F9586DFFB7C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42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7" y="1626083"/>
            <a:ext cx="4279373" cy="677674"/>
          </a:xfrm>
        </p:spPr>
        <p:txBody>
          <a:bodyPr anchor="b"/>
          <a:lstStyle>
            <a:lvl1pPr marL="0" indent="0">
              <a:buNone/>
              <a:defRPr sz="2542" b="1"/>
            </a:lvl1pPr>
            <a:lvl2pPr marL="484266" indent="0">
              <a:buNone/>
              <a:defRPr sz="2118" b="1"/>
            </a:lvl2pPr>
            <a:lvl3pPr marL="968532" indent="0">
              <a:buNone/>
              <a:defRPr sz="1907" b="1"/>
            </a:lvl3pPr>
            <a:lvl4pPr marL="1452799" indent="0">
              <a:buNone/>
              <a:defRPr sz="1695" b="1"/>
            </a:lvl4pPr>
            <a:lvl5pPr marL="1937065" indent="0">
              <a:buNone/>
              <a:defRPr sz="1695" b="1"/>
            </a:lvl5pPr>
            <a:lvl6pPr marL="2421331" indent="0">
              <a:buNone/>
              <a:defRPr sz="1695" b="1"/>
            </a:lvl6pPr>
            <a:lvl7pPr marL="2905597" indent="0">
              <a:buNone/>
              <a:defRPr sz="1695" b="1"/>
            </a:lvl7pPr>
            <a:lvl8pPr marL="3389864" indent="0">
              <a:buNone/>
              <a:defRPr sz="1695" b="1"/>
            </a:lvl8pPr>
            <a:lvl9pPr marL="3874130" indent="0">
              <a:buNone/>
              <a:defRPr sz="1695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4267" y="2303757"/>
            <a:ext cx="4279373" cy="4185438"/>
          </a:xfrm>
        </p:spPr>
        <p:txBody>
          <a:bodyPr/>
          <a:lstStyle>
            <a:lvl1pPr>
              <a:defRPr sz="2542"/>
            </a:lvl1pPr>
            <a:lvl2pPr>
              <a:defRPr sz="2118"/>
            </a:lvl2pPr>
            <a:lvl3pPr>
              <a:defRPr sz="1907"/>
            </a:lvl3pPr>
            <a:lvl4pPr>
              <a:defRPr sz="1695"/>
            </a:lvl4pPr>
            <a:lvl5pPr>
              <a:defRPr sz="1695"/>
            </a:lvl5pPr>
            <a:lvl6pPr>
              <a:defRPr sz="1695"/>
            </a:lvl6pPr>
            <a:lvl7pPr>
              <a:defRPr sz="1695"/>
            </a:lvl7pPr>
            <a:lvl8pPr>
              <a:defRPr sz="1695"/>
            </a:lvl8pPr>
            <a:lvl9pPr>
              <a:defRPr sz="169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20018" y="1626083"/>
            <a:ext cx="4281054" cy="677674"/>
          </a:xfrm>
        </p:spPr>
        <p:txBody>
          <a:bodyPr anchor="b"/>
          <a:lstStyle>
            <a:lvl1pPr marL="0" indent="0">
              <a:buNone/>
              <a:defRPr sz="2542" b="1"/>
            </a:lvl1pPr>
            <a:lvl2pPr marL="484266" indent="0">
              <a:buNone/>
              <a:defRPr sz="2118" b="1"/>
            </a:lvl2pPr>
            <a:lvl3pPr marL="968532" indent="0">
              <a:buNone/>
              <a:defRPr sz="1907" b="1"/>
            </a:lvl3pPr>
            <a:lvl4pPr marL="1452799" indent="0">
              <a:buNone/>
              <a:defRPr sz="1695" b="1"/>
            </a:lvl4pPr>
            <a:lvl5pPr marL="1937065" indent="0">
              <a:buNone/>
              <a:defRPr sz="1695" b="1"/>
            </a:lvl5pPr>
            <a:lvl6pPr marL="2421331" indent="0">
              <a:buNone/>
              <a:defRPr sz="1695" b="1"/>
            </a:lvl6pPr>
            <a:lvl7pPr marL="2905597" indent="0">
              <a:buNone/>
              <a:defRPr sz="1695" b="1"/>
            </a:lvl7pPr>
            <a:lvl8pPr marL="3389864" indent="0">
              <a:buNone/>
              <a:defRPr sz="1695" b="1"/>
            </a:lvl8pPr>
            <a:lvl9pPr marL="3874130" indent="0">
              <a:buNone/>
              <a:defRPr sz="1695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20018" y="2303757"/>
            <a:ext cx="4281054" cy="4185438"/>
          </a:xfrm>
        </p:spPr>
        <p:txBody>
          <a:bodyPr/>
          <a:lstStyle>
            <a:lvl1pPr>
              <a:defRPr sz="2542"/>
            </a:lvl1pPr>
            <a:lvl2pPr>
              <a:defRPr sz="2118"/>
            </a:lvl2pPr>
            <a:lvl3pPr>
              <a:defRPr sz="1907"/>
            </a:lvl3pPr>
            <a:lvl4pPr>
              <a:defRPr sz="1695"/>
            </a:lvl4pPr>
            <a:lvl5pPr>
              <a:defRPr sz="1695"/>
            </a:lvl5pPr>
            <a:lvl6pPr>
              <a:defRPr sz="1695"/>
            </a:lvl6pPr>
            <a:lvl7pPr>
              <a:defRPr sz="1695"/>
            </a:lvl7pPr>
            <a:lvl8pPr>
              <a:defRPr sz="1695"/>
            </a:lvl8pPr>
            <a:lvl9pPr>
              <a:defRPr sz="169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B54E-6B22-419F-B2F3-0D984274E63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91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3AF4-6F54-4B62-8C20-8B9968D5A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89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62FC6-9C01-40D2-ABE3-271A7EDD328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99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268" y="289231"/>
            <a:ext cx="3186409" cy="1230912"/>
          </a:xfrm>
        </p:spPr>
        <p:txBody>
          <a:bodyPr anchor="b"/>
          <a:lstStyle>
            <a:lvl1pPr algn="l">
              <a:defRPr sz="2118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6698" y="289231"/>
            <a:ext cx="5414373" cy="6199964"/>
          </a:xfrm>
        </p:spPr>
        <p:txBody>
          <a:bodyPr/>
          <a:lstStyle>
            <a:lvl1pPr>
              <a:defRPr sz="3389"/>
            </a:lvl1pPr>
            <a:lvl2pPr>
              <a:defRPr sz="2966"/>
            </a:lvl2pPr>
            <a:lvl3pPr>
              <a:defRPr sz="2542"/>
            </a:lvl3pPr>
            <a:lvl4pPr>
              <a:defRPr sz="2118"/>
            </a:lvl4pPr>
            <a:lvl5pPr>
              <a:defRPr sz="2118"/>
            </a:lvl5pPr>
            <a:lvl6pPr>
              <a:defRPr sz="2118"/>
            </a:lvl6pPr>
            <a:lvl7pPr>
              <a:defRPr sz="2118"/>
            </a:lvl7pPr>
            <a:lvl8pPr>
              <a:defRPr sz="2118"/>
            </a:lvl8pPr>
            <a:lvl9pPr>
              <a:defRPr sz="2118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4268" y="1520143"/>
            <a:ext cx="3186409" cy="4969052"/>
          </a:xfrm>
        </p:spPr>
        <p:txBody>
          <a:bodyPr/>
          <a:lstStyle>
            <a:lvl1pPr marL="0" indent="0">
              <a:buNone/>
              <a:defRPr sz="1483"/>
            </a:lvl1pPr>
            <a:lvl2pPr marL="484266" indent="0">
              <a:buNone/>
              <a:defRPr sz="1271"/>
            </a:lvl2pPr>
            <a:lvl3pPr marL="968532" indent="0">
              <a:buNone/>
              <a:defRPr sz="1059"/>
            </a:lvl3pPr>
            <a:lvl4pPr marL="1452799" indent="0">
              <a:buNone/>
              <a:defRPr sz="953"/>
            </a:lvl4pPr>
            <a:lvl5pPr marL="1937065" indent="0">
              <a:buNone/>
              <a:defRPr sz="953"/>
            </a:lvl5pPr>
            <a:lvl6pPr marL="2421331" indent="0">
              <a:buNone/>
              <a:defRPr sz="953"/>
            </a:lvl6pPr>
            <a:lvl7pPr marL="2905597" indent="0">
              <a:buNone/>
              <a:defRPr sz="953"/>
            </a:lvl7pPr>
            <a:lvl8pPr marL="3389864" indent="0">
              <a:buNone/>
              <a:defRPr sz="953"/>
            </a:lvl8pPr>
            <a:lvl9pPr marL="3874130" indent="0">
              <a:buNone/>
              <a:defRPr sz="95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80478-56B5-4F1B-96F6-BA06E5E0BA7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8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98394" y="5085080"/>
            <a:ext cx="5811203" cy="600322"/>
          </a:xfrm>
        </p:spPr>
        <p:txBody>
          <a:bodyPr anchor="b"/>
          <a:lstStyle>
            <a:lvl1pPr algn="l">
              <a:defRPr sz="2118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898394" y="649088"/>
            <a:ext cx="5811203" cy="4358640"/>
          </a:xfrm>
        </p:spPr>
        <p:txBody>
          <a:bodyPr/>
          <a:lstStyle>
            <a:lvl1pPr marL="0" indent="0">
              <a:buNone/>
              <a:defRPr sz="3389"/>
            </a:lvl1pPr>
            <a:lvl2pPr marL="484266" indent="0">
              <a:buNone/>
              <a:defRPr sz="2966"/>
            </a:lvl2pPr>
            <a:lvl3pPr marL="968532" indent="0">
              <a:buNone/>
              <a:defRPr sz="2542"/>
            </a:lvl3pPr>
            <a:lvl4pPr marL="1452799" indent="0">
              <a:buNone/>
              <a:defRPr sz="2118"/>
            </a:lvl4pPr>
            <a:lvl5pPr marL="1937065" indent="0">
              <a:buNone/>
              <a:defRPr sz="2118"/>
            </a:lvl5pPr>
            <a:lvl6pPr marL="2421331" indent="0">
              <a:buNone/>
              <a:defRPr sz="2118"/>
            </a:lvl6pPr>
            <a:lvl7pPr marL="2905597" indent="0">
              <a:buNone/>
              <a:defRPr sz="2118"/>
            </a:lvl7pPr>
            <a:lvl8pPr marL="3389864" indent="0">
              <a:buNone/>
              <a:defRPr sz="2118"/>
            </a:lvl8pPr>
            <a:lvl9pPr marL="3874130" indent="0">
              <a:buNone/>
              <a:defRPr sz="2118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898394" y="5685402"/>
            <a:ext cx="5811203" cy="852558"/>
          </a:xfrm>
        </p:spPr>
        <p:txBody>
          <a:bodyPr/>
          <a:lstStyle>
            <a:lvl1pPr marL="0" indent="0">
              <a:buNone/>
              <a:defRPr sz="1483"/>
            </a:lvl1pPr>
            <a:lvl2pPr marL="484266" indent="0">
              <a:buNone/>
              <a:defRPr sz="1271"/>
            </a:lvl2pPr>
            <a:lvl3pPr marL="968532" indent="0">
              <a:buNone/>
              <a:defRPr sz="1059"/>
            </a:lvl3pPr>
            <a:lvl4pPr marL="1452799" indent="0">
              <a:buNone/>
              <a:defRPr sz="953"/>
            </a:lvl4pPr>
            <a:lvl5pPr marL="1937065" indent="0">
              <a:buNone/>
              <a:defRPr sz="953"/>
            </a:lvl5pPr>
            <a:lvl6pPr marL="2421331" indent="0">
              <a:buNone/>
              <a:defRPr sz="953"/>
            </a:lvl6pPr>
            <a:lvl7pPr marL="2905597" indent="0">
              <a:buNone/>
              <a:defRPr sz="953"/>
            </a:lvl7pPr>
            <a:lvl8pPr marL="3389864" indent="0">
              <a:buNone/>
              <a:defRPr sz="953"/>
            </a:lvl8pPr>
            <a:lvl9pPr marL="3874130" indent="0">
              <a:buNone/>
              <a:defRPr sz="953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7349-801C-4B25-8C23-96530E85A55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68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B3C4-2B32-4E12-8DE6-C97E9E07A51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05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021870" y="290913"/>
            <a:ext cx="2179201" cy="619828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84267" y="290913"/>
            <a:ext cx="6376181" cy="619828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3738C-F536-47B6-B6BA-D78F51EE832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65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" y="0"/>
            <a:ext cx="9685337" cy="612654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389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37576" y="1815840"/>
            <a:ext cx="194119" cy="390505"/>
          </a:xfrm>
          <a:prstGeom prst="rect">
            <a:avLst/>
          </a:prstGeom>
          <a:noFill/>
        </p:spPr>
        <p:txBody>
          <a:bodyPr wrap="none" lIns="96089" tIns="48044" rIns="96089" bIns="48044" rtlCol="0">
            <a:spAutoFit/>
          </a:bodyPr>
          <a:lstStyle/>
          <a:p>
            <a:pPr defTabSz="968532" latinLnBrk="1"/>
            <a:endParaRPr lang="en-US" sz="1907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34" y="7037873"/>
            <a:ext cx="9685339" cy="227045"/>
          </a:xfrm>
          <a:prstGeom prst="rect">
            <a:avLst/>
          </a:prstGeom>
          <a:solidFill>
            <a:srgbClr val="707070"/>
          </a:solidFill>
        </p:spPr>
        <p:txBody>
          <a:bodyPr wrap="none" lIns="96089" tIns="48044" rIns="96089" bIns="64312" rtlCol="0" anchor="ctr" anchorCtr="0">
            <a:noAutofit/>
          </a:bodyPr>
          <a:lstStyle/>
          <a:p>
            <a:pPr defTabSz="968532" latinLnBrk="1"/>
            <a:r>
              <a:rPr lang="en-US" sz="1271" b="1" dirty="0">
                <a:solidFill>
                  <a:srgbClr val="FFFFFF"/>
                </a:solidFill>
              </a:rPr>
              <a:t>Georg </a:t>
            </a:r>
            <a:r>
              <a:rPr lang="en-US" sz="1271" b="1" dirty="0" err="1">
                <a:solidFill>
                  <a:srgbClr val="FFFFFF"/>
                </a:solidFill>
              </a:rPr>
              <a:t>Raffelt</a:t>
            </a:r>
            <a:r>
              <a:rPr lang="en-US" sz="1271" b="1">
                <a:solidFill>
                  <a:srgbClr val="FFFFFF"/>
                </a:solidFill>
              </a:rPr>
              <a:t>, MPI Physics, Munich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2670" y="7037492"/>
            <a:ext cx="4842669" cy="227425"/>
          </a:xfrm>
          <a:prstGeom prst="rect">
            <a:avLst/>
          </a:prstGeom>
          <a:noFill/>
        </p:spPr>
        <p:txBody>
          <a:bodyPr wrap="none" lIns="96089" tIns="48044" rIns="96089" bIns="64312" rtlCol="0" anchor="ctr" anchorCtr="0">
            <a:noAutofit/>
          </a:bodyPr>
          <a:lstStyle/>
          <a:p>
            <a:pPr algn="r" defTabSz="968532" latinLnBrk="1"/>
            <a:r>
              <a:rPr lang="en-US" sz="1271" b="1">
                <a:solidFill>
                  <a:srgbClr val="FFFFFF"/>
                </a:solidFill>
              </a:rPr>
              <a:t>3</a:t>
            </a:r>
            <a:r>
              <a:rPr lang="en-US" sz="1271" b="1" baseline="30000">
                <a:solidFill>
                  <a:srgbClr val="FFFFFF"/>
                </a:solidFill>
              </a:rPr>
              <a:t>rd</a:t>
            </a:r>
            <a:r>
              <a:rPr lang="en-US" sz="1271" b="1">
                <a:solidFill>
                  <a:srgbClr val="FFFFFF"/>
                </a:solidFill>
              </a:rPr>
              <a:t>  Schr</a:t>
            </a:r>
            <a:r>
              <a:rPr lang="de-DE" sz="1271" b="1">
                <a:solidFill>
                  <a:srgbClr val="FFFFFF"/>
                </a:solidFill>
              </a:rPr>
              <a:t>ödinger Lecture</a:t>
            </a:r>
            <a:r>
              <a:rPr lang="en-US" sz="1271" b="1">
                <a:solidFill>
                  <a:srgbClr val="FFFFFF"/>
                </a:solidFill>
              </a:rPr>
              <a:t>, University Vienna, 19 May 2011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437576" y="1815840"/>
            <a:ext cx="194119" cy="390505"/>
          </a:xfrm>
          <a:prstGeom prst="rect">
            <a:avLst/>
          </a:prstGeom>
          <a:noFill/>
        </p:spPr>
        <p:txBody>
          <a:bodyPr wrap="none" lIns="96089" tIns="48044" rIns="96089" bIns="48044" rtlCol="0">
            <a:spAutoFit/>
          </a:bodyPr>
          <a:lstStyle/>
          <a:p>
            <a:pPr defTabSz="968532" latinLnBrk="1"/>
            <a:endParaRPr lang="en-US" sz="190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9" y="1626083"/>
            <a:ext cx="4279373" cy="6776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710" indent="0">
              <a:buNone/>
              <a:defRPr sz="2100" b="1"/>
            </a:lvl2pPr>
            <a:lvl3pPr marL="967416" indent="0">
              <a:buNone/>
              <a:defRPr sz="1900" b="1"/>
            </a:lvl3pPr>
            <a:lvl4pPr marL="1451126" indent="0">
              <a:buNone/>
              <a:defRPr sz="1700" b="1"/>
            </a:lvl4pPr>
            <a:lvl5pPr marL="1934833" indent="0">
              <a:buNone/>
              <a:defRPr sz="1700" b="1"/>
            </a:lvl5pPr>
            <a:lvl6pPr marL="2418543" indent="0">
              <a:buNone/>
              <a:defRPr sz="1700" b="1"/>
            </a:lvl6pPr>
            <a:lvl7pPr marL="2902250" indent="0">
              <a:buNone/>
              <a:defRPr sz="1700" b="1"/>
            </a:lvl7pPr>
            <a:lvl8pPr marL="3385961" indent="0">
              <a:buNone/>
              <a:defRPr sz="1700" b="1"/>
            </a:lvl8pPr>
            <a:lvl9pPr marL="3869671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4269" y="2303757"/>
            <a:ext cx="4279373" cy="41854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920024" y="1626083"/>
            <a:ext cx="4281054" cy="67767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710" indent="0">
              <a:buNone/>
              <a:defRPr sz="2100" b="1"/>
            </a:lvl2pPr>
            <a:lvl3pPr marL="967416" indent="0">
              <a:buNone/>
              <a:defRPr sz="1900" b="1"/>
            </a:lvl3pPr>
            <a:lvl4pPr marL="1451126" indent="0">
              <a:buNone/>
              <a:defRPr sz="1700" b="1"/>
            </a:lvl4pPr>
            <a:lvl5pPr marL="1934833" indent="0">
              <a:buNone/>
              <a:defRPr sz="1700" b="1"/>
            </a:lvl5pPr>
            <a:lvl6pPr marL="2418543" indent="0">
              <a:buNone/>
              <a:defRPr sz="1700" b="1"/>
            </a:lvl6pPr>
            <a:lvl7pPr marL="2902250" indent="0">
              <a:buNone/>
              <a:defRPr sz="1700" b="1"/>
            </a:lvl7pPr>
            <a:lvl8pPr marL="3385961" indent="0">
              <a:buNone/>
              <a:defRPr sz="1700" b="1"/>
            </a:lvl8pPr>
            <a:lvl9pPr marL="3869671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920024" y="2303757"/>
            <a:ext cx="4281054" cy="418543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1FB4-B190-45AD-B0F8-B77FD8CDAF0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63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684164" y="6889701"/>
            <a:ext cx="326470" cy="276456"/>
          </a:xfrm>
          <a:prstGeom prst="rect">
            <a:avLst/>
          </a:prstGeom>
        </p:spPr>
        <p:txBody>
          <a:bodyPr anchor="ctr"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8601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185D-A70C-45C3-A0AF-5668F3EEF0E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F099-11B0-4F6B-9A45-5CAEFD70A7D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278" y="289231"/>
            <a:ext cx="3186409" cy="123091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6698" y="289231"/>
            <a:ext cx="5414373" cy="61999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84278" y="1520143"/>
            <a:ext cx="3186409" cy="4969052"/>
          </a:xfrm>
        </p:spPr>
        <p:txBody>
          <a:bodyPr/>
          <a:lstStyle>
            <a:lvl1pPr marL="0" indent="0">
              <a:buNone/>
              <a:defRPr sz="1500"/>
            </a:lvl1pPr>
            <a:lvl2pPr marL="483710" indent="0">
              <a:buNone/>
              <a:defRPr sz="1300"/>
            </a:lvl2pPr>
            <a:lvl3pPr marL="967416" indent="0">
              <a:buNone/>
              <a:defRPr sz="1100"/>
            </a:lvl3pPr>
            <a:lvl4pPr marL="1451126" indent="0">
              <a:buNone/>
              <a:defRPr sz="1000"/>
            </a:lvl4pPr>
            <a:lvl5pPr marL="1934833" indent="0">
              <a:buNone/>
              <a:defRPr sz="1000"/>
            </a:lvl5pPr>
            <a:lvl6pPr marL="2418543" indent="0">
              <a:buNone/>
              <a:defRPr sz="1000"/>
            </a:lvl6pPr>
            <a:lvl7pPr marL="2902250" indent="0">
              <a:buNone/>
              <a:defRPr sz="1000"/>
            </a:lvl7pPr>
            <a:lvl8pPr marL="3385961" indent="0">
              <a:buNone/>
              <a:defRPr sz="1000"/>
            </a:lvl8pPr>
            <a:lvl9pPr marL="3869671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97E0-DBD2-4D52-B59E-5F6AE154343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1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98395" y="5085080"/>
            <a:ext cx="5811203" cy="6003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898395" y="649088"/>
            <a:ext cx="5811203" cy="4358640"/>
          </a:xfrm>
        </p:spPr>
        <p:txBody>
          <a:bodyPr/>
          <a:lstStyle>
            <a:lvl1pPr marL="0" indent="0">
              <a:buNone/>
              <a:defRPr sz="3400"/>
            </a:lvl1pPr>
            <a:lvl2pPr marL="483710" indent="0">
              <a:buNone/>
              <a:defRPr sz="3000"/>
            </a:lvl2pPr>
            <a:lvl3pPr marL="967416" indent="0">
              <a:buNone/>
              <a:defRPr sz="2500"/>
            </a:lvl3pPr>
            <a:lvl4pPr marL="1451126" indent="0">
              <a:buNone/>
              <a:defRPr sz="2100"/>
            </a:lvl4pPr>
            <a:lvl5pPr marL="1934833" indent="0">
              <a:buNone/>
              <a:defRPr sz="2100"/>
            </a:lvl5pPr>
            <a:lvl6pPr marL="2418543" indent="0">
              <a:buNone/>
              <a:defRPr sz="2100"/>
            </a:lvl6pPr>
            <a:lvl7pPr marL="2902250" indent="0">
              <a:buNone/>
              <a:defRPr sz="2100"/>
            </a:lvl7pPr>
            <a:lvl8pPr marL="3385961" indent="0">
              <a:buNone/>
              <a:defRPr sz="2100"/>
            </a:lvl8pPr>
            <a:lvl9pPr marL="3869671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898395" y="5685402"/>
            <a:ext cx="5811203" cy="852558"/>
          </a:xfrm>
        </p:spPr>
        <p:txBody>
          <a:bodyPr/>
          <a:lstStyle>
            <a:lvl1pPr marL="0" indent="0">
              <a:buNone/>
              <a:defRPr sz="1500"/>
            </a:lvl1pPr>
            <a:lvl2pPr marL="483710" indent="0">
              <a:buNone/>
              <a:defRPr sz="1300"/>
            </a:lvl2pPr>
            <a:lvl3pPr marL="967416" indent="0">
              <a:buNone/>
              <a:defRPr sz="1100"/>
            </a:lvl3pPr>
            <a:lvl4pPr marL="1451126" indent="0">
              <a:buNone/>
              <a:defRPr sz="1000"/>
            </a:lvl4pPr>
            <a:lvl5pPr marL="1934833" indent="0">
              <a:buNone/>
              <a:defRPr sz="1000"/>
            </a:lvl5pPr>
            <a:lvl6pPr marL="2418543" indent="0">
              <a:buNone/>
              <a:defRPr sz="1000"/>
            </a:lvl6pPr>
            <a:lvl7pPr marL="2902250" indent="0">
              <a:buNone/>
              <a:defRPr sz="1000"/>
            </a:lvl7pPr>
            <a:lvl8pPr marL="3385961" indent="0">
              <a:buNone/>
              <a:defRPr sz="1000"/>
            </a:lvl8pPr>
            <a:lvl9pPr marL="3869671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EEECB-25DD-406A-A869-158A695C598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84267" y="290913"/>
            <a:ext cx="8716804" cy="1210733"/>
          </a:xfrm>
          <a:prstGeom prst="rect">
            <a:avLst/>
          </a:prstGeom>
        </p:spPr>
        <p:txBody>
          <a:bodyPr vert="horz" lIns="96741" tIns="48370" rIns="96741" bIns="4837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7" y="1695027"/>
            <a:ext cx="8716804" cy="4794168"/>
          </a:xfrm>
          <a:prstGeom prst="rect">
            <a:avLst/>
          </a:prstGeom>
        </p:spPr>
        <p:txBody>
          <a:bodyPr vert="horz" lIns="96741" tIns="48370" rIns="96741" bIns="4837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84267" y="6733023"/>
            <a:ext cx="2259912" cy="386762"/>
          </a:xfrm>
          <a:prstGeom prst="rect">
            <a:avLst/>
          </a:prstGeom>
        </p:spPr>
        <p:txBody>
          <a:bodyPr vert="horz" lIns="96741" tIns="48370" rIns="96741" bIns="4837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16" latinLnBrk="1"/>
            <a:fld id="{CC8E87F9-89F2-4A2F-A47B-0010C774DB4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09157" y="6733023"/>
            <a:ext cx="3067024" cy="386762"/>
          </a:xfrm>
          <a:prstGeom prst="rect">
            <a:avLst/>
          </a:prstGeom>
        </p:spPr>
        <p:txBody>
          <a:bodyPr vert="horz" lIns="96741" tIns="48370" rIns="96741" bIns="4837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16" latinLnBrk="1"/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41159" y="6733023"/>
            <a:ext cx="2259912" cy="386762"/>
          </a:xfrm>
          <a:prstGeom prst="rect">
            <a:avLst/>
          </a:prstGeom>
        </p:spPr>
        <p:txBody>
          <a:bodyPr vert="horz" lIns="96741" tIns="48370" rIns="96741" bIns="4837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416" latinLnBrk="1"/>
            <a:fld id="{D1C15898-5539-4E35-B1EF-DABCD37ACD7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416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8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dt="0"/>
  <p:txStyles>
    <p:titleStyle>
      <a:lvl1pPr algn="ctr" defTabSz="967416" rtl="0" eaLnBrk="1" latinLnBrk="1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783" indent="-362783" algn="l" defTabSz="967416" rtl="0" eaLnBrk="1" latinLnBrk="1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6027" indent="-302318" algn="l" defTabSz="967416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271" indent="-241856" algn="l" defTabSz="967416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978" indent="-241856" algn="l" defTabSz="967416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688" indent="-241856" algn="l" defTabSz="967416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0397" indent="-241856" algn="l" defTabSz="96741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4107" indent="-241856" algn="l" defTabSz="96741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7814" indent="-241856" algn="l" defTabSz="96741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1525" indent="-241856" algn="l" defTabSz="96741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710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416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126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4833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8543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2250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961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671" algn="l" defTabSz="96741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1B2230"/>
            </a:gs>
            <a:gs pos="60000">
              <a:srgbClr val="C8CAC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867" y="386764"/>
            <a:ext cx="8353604" cy="14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867" y="1933810"/>
            <a:ext cx="8353604" cy="4609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867" y="6733024"/>
            <a:ext cx="2179201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2D8C736-7CFD-4FE7-825F-8A7907635BB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8268" y="6926982"/>
            <a:ext cx="3268802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1" b="0">
                <a:solidFill>
                  <a:schemeClr val="bg1"/>
                </a:solidFill>
                <a:latin typeface="+mn-lt"/>
              </a:defRPr>
            </a:lvl1pPr>
          </a:lstStyle>
          <a:p>
            <a:pPr defTabSz="457200"/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7573" y="6926982"/>
            <a:ext cx="2179201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1" b="1">
                <a:solidFill>
                  <a:schemeClr val="bg1"/>
                </a:solidFill>
              </a:defRPr>
            </a:lvl1pPr>
          </a:lstStyle>
          <a:p>
            <a:pPr defTabSz="457200"/>
            <a:fld id="{4361F157-0BCC-4819-AA59-4FB02525132E}" type="slidenum">
              <a:rPr lang="ko-KR" alt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8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sldNum="0" hdr="0" dt="0"/>
  <p:txStyles>
    <p:titleStyle>
      <a:lvl1pPr algn="l" defTabSz="968532" rtl="0" eaLnBrk="1" latinLnBrk="1" hangingPunct="1">
        <a:lnSpc>
          <a:spcPct val="90000"/>
        </a:lnSpc>
        <a:spcBef>
          <a:spcPct val="0"/>
        </a:spcBef>
        <a:buNone/>
        <a:defRPr sz="46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2133" indent="-242133" algn="l" defTabSz="968532" rtl="0" eaLnBrk="1" latinLnBrk="1" hangingPunct="1">
        <a:lnSpc>
          <a:spcPct val="90000"/>
        </a:lnSpc>
        <a:spcBef>
          <a:spcPts val="1059"/>
        </a:spcBef>
        <a:buFont typeface="Arial" panose="020B0604020202020204" pitchFamily="34" charset="0"/>
        <a:buChar char="•"/>
        <a:defRPr sz="2966" kern="1200">
          <a:solidFill>
            <a:schemeClr val="tx1"/>
          </a:solidFill>
          <a:latin typeface="+mn-lt"/>
          <a:ea typeface="+mn-ea"/>
          <a:cs typeface="+mn-cs"/>
        </a:defRPr>
      </a:lvl1pPr>
      <a:lvl2pPr marL="726399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2542" kern="1200">
          <a:solidFill>
            <a:schemeClr val="tx1"/>
          </a:solidFill>
          <a:latin typeface="+mn-lt"/>
          <a:ea typeface="+mn-ea"/>
          <a:cs typeface="+mn-cs"/>
        </a:defRPr>
      </a:lvl2pPr>
      <a:lvl3pPr marL="1210666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694932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4pPr>
      <a:lvl5pPr marL="2179198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5pPr>
      <a:lvl6pPr marL="2663464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6pPr>
      <a:lvl7pPr marL="3147731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7pPr>
      <a:lvl8pPr marL="3631997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8pPr>
      <a:lvl9pPr marL="4116263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1pPr>
      <a:lvl2pPr marL="484266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2pPr>
      <a:lvl3pPr marL="968532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3pPr>
      <a:lvl4pPr marL="1452799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4pPr>
      <a:lvl5pPr marL="1937065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5pPr>
      <a:lvl6pPr marL="2421331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6pPr>
      <a:lvl7pPr marL="2905597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7pPr>
      <a:lvl8pPr marL="3389864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8pPr>
      <a:lvl9pPr marL="3874130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1B2230"/>
            </a:gs>
            <a:gs pos="60000">
              <a:srgbClr val="C8CAC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867" y="386764"/>
            <a:ext cx="8353604" cy="14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867" y="1933810"/>
            <a:ext cx="8353604" cy="4609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867" y="6733024"/>
            <a:ext cx="2179201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32C5718-A7E4-4AA0-A36E-E20227D518D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8268" y="6926982"/>
            <a:ext cx="3268802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1" b="0">
                <a:solidFill>
                  <a:schemeClr val="bg1"/>
                </a:solidFill>
                <a:latin typeface="+mn-lt"/>
              </a:defRPr>
            </a:lvl1pPr>
          </a:lstStyle>
          <a:p>
            <a:pPr defTabSz="457200"/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7573" y="6926982"/>
            <a:ext cx="2179201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1" b="1">
                <a:solidFill>
                  <a:schemeClr val="bg1"/>
                </a:solidFill>
              </a:defRPr>
            </a:lvl1pPr>
          </a:lstStyle>
          <a:p>
            <a:pPr defTabSz="457200"/>
            <a:fld id="{4361F157-0BCC-4819-AA59-4FB02525132E}" type="slidenum">
              <a:rPr lang="ko-KR" alt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hf sldNum="0" hdr="0" dt="0"/>
  <p:txStyles>
    <p:titleStyle>
      <a:lvl1pPr algn="l" defTabSz="968532" rtl="0" eaLnBrk="1" latinLnBrk="1" hangingPunct="1">
        <a:lnSpc>
          <a:spcPct val="90000"/>
        </a:lnSpc>
        <a:spcBef>
          <a:spcPct val="0"/>
        </a:spcBef>
        <a:buNone/>
        <a:defRPr sz="46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2133" indent="-242133" algn="l" defTabSz="968532" rtl="0" eaLnBrk="1" latinLnBrk="1" hangingPunct="1">
        <a:lnSpc>
          <a:spcPct val="90000"/>
        </a:lnSpc>
        <a:spcBef>
          <a:spcPts val="1059"/>
        </a:spcBef>
        <a:buFont typeface="Arial" panose="020B0604020202020204" pitchFamily="34" charset="0"/>
        <a:buChar char="•"/>
        <a:defRPr sz="2966" kern="1200">
          <a:solidFill>
            <a:schemeClr val="tx1"/>
          </a:solidFill>
          <a:latin typeface="+mn-lt"/>
          <a:ea typeface="+mn-ea"/>
          <a:cs typeface="+mn-cs"/>
        </a:defRPr>
      </a:lvl1pPr>
      <a:lvl2pPr marL="726399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2542" kern="1200">
          <a:solidFill>
            <a:schemeClr val="tx1"/>
          </a:solidFill>
          <a:latin typeface="+mn-lt"/>
          <a:ea typeface="+mn-ea"/>
          <a:cs typeface="+mn-cs"/>
        </a:defRPr>
      </a:lvl2pPr>
      <a:lvl3pPr marL="1210666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694932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4pPr>
      <a:lvl5pPr marL="2179198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5pPr>
      <a:lvl6pPr marL="2663464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6pPr>
      <a:lvl7pPr marL="3147731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7pPr>
      <a:lvl8pPr marL="3631997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8pPr>
      <a:lvl9pPr marL="4116263" indent="-242133" algn="l" defTabSz="968532" rtl="0" eaLnBrk="1" latinLnBrk="1" hangingPunct="1">
        <a:lnSpc>
          <a:spcPct val="90000"/>
        </a:lnSpc>
        <a:spcBef>
          <a:spcPts val="530"/>
        </a:spcBef>
        <a:buFont typeface="Arial" panose="020B0604020202020204" pitchFamily="34" charset="0"/>
        <a:buChar char="•"/>
        <a:defRPr sz="19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1pPr>
      <a:lvl2pPr marL="484266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2pPr>
      <a:lvl3pPr marL="968532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3pPr>
      <a:lvl4pPr marL="1452799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4pPr>
      <a:lvl5pPr marL="1937065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5pPr>
      <a:lvl6pPr marL="2421331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6pPr>
      <a:lvl7pPr marL="2905597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7pPr>
      <a:lvl8pPr marL="3389864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8pPr>
      <a:lvl9pPr marL="3874130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84267" y="290913"/>
            <a:ext cx="8716804" cy="1210733"/>
          </a:xfrm>
          <a:prstGeom prst="rect">
            <a:avLst/>
          </a:prstGeom>
        </p:spPr>
        <p:txBody>
          <a:bodyPr vert="horz" lIns="96831" tIns="48415" rIns="96831" bIns="48415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7" y="1695027"/>
            <a:ext cx="8716804" cy="4794168"/>
          </a:xfrm>
          <a:prstGeom prst="rect">
            <a:avLst/>
          </a:prstGeom>
        </p:spPr>
        <p:txBody>
          <a:bodyPr vert="horz" lIns="96831" tIns="48415" rIns="96831" bIns="48415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84267" y="6733023"/>
            <a:ext cx="2259912" cy="386762"/>
          </a:xfrm>
          <a:prstGeom prst="rect">
            <a:avLst/>
          </a:prstGeom>
        </p:spPr>
        <p:txBody>
          <a:bodyPr vert="horz" lIns="96831" tIns="48415" rIns="96831" bIns="4841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308" latinLnBrk="1"/>
            <a:fld id="{48C31871-E914-4C4E-A2BF-4CE3FF5F78B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09157" y="6733023"/>
            <a:ext cx="3067024" cy="386762"/>
          </a:xfrm>
          <a:prstGeom prst="rect">
            <a:avLst/>
          </a:prstGeom>
        </p:spPr>
        <p:txBody>
          <a:bodyPr vert="horz" lIns="96831" tIns="48415" rIns="96831" bIns="4841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308" latinLnBrk="1"/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41159" y="6733023"/>
            <a:ext cx="2259912" cy="386762"/>
          </a:xfrm>
          <a:prstGeom prst="rect">
            <a:avLst/>
          </a:prstGeom>
        </p:spPr>
        <p:txBody>
          <a:bodyPr vert="horz" lIns="96831" tIns="48415" rIns="96831" bIns="4841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308" latinLnBrk="1"/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8308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5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dt="0"/>
  <p:txStyles>
    <p:titleStyle>
      <a:lvl1pPr algn="ctr" defTabSz="968308" rtl="0" eaLnBrk="1" latinLnBrk="1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116" indent="-363116" algn="l" defTabSz="968308" rtl="0" eaLnBrk="1" latinLnBrk="1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6753" indent="-302596" algn="l" defTabSz="968308" rtl="0" eaLnBrk="1" latinLnBrk="1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0387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4542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8696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2850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005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1160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5315" indent="-242078" algn="l" defTabSz="968308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154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8308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2464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6618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0773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4928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083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238" algn="l" defTabSz="968308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84267" y="290913"/>
            <a:ext cx="8716804" cy="1210733"/>
          </a:xfrm>
          <a:prstGeom prst="rect">
            <a:avLst/>
          </a:prstGeom>
        </p:spPr>
        <p:txBody>
          <a:bodyPr vert="horz" lIns="96774" tIns="48387" rIns="96774" bIns="48387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7" y="1695027"/>
            <a:ext cx="8716804" cy="4794168"/>
          </a:xfrm>
          <a:prstGeom prst="rect">
            <a:avLst/>
          </a:prstGeom>
        </p:spPr>
        <p:txBody>
          <a:bodyPr vert="horz" lIns="96774" tIns="48387" rIns="96774" bIns="48387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84267" y="6733023"/>
            <a:ext cx="2259912" cy="386762"/>
          </a:xfrm>
          <a:prstGeom prst="rect">
            <a:avLst/>
          </a:prstGeom>
        </p:spPr>
        <p:txBody>
          <a:bodyPr vert="horz" lIns="96774" tIns="48387" rIns="96774" bIns="48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51" latinLnBrk="1"/>
            <a:fld id="{63B3C6CD-1D05-4C15-95A6-032465470F2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09157" y="6733023"/>
            <a:ext cx="3067024" cy="386762"/>
          </a:xfrm>
          <a:prstGeom prst="rect">
            <a:avLst/>
          </a:prstGeom>
        </p:spPr>
        <p:txBody>
          <a:bodyPr vert="horz" lIns="96774" tIns="48387" rIns="96774" bIns="48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51" latinLnBrk="1"/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41159" y="6733023"/>
            <a:ext cx="2259912" cy="386762"/>
          </a:xfrm>
          <a:prstGeom prst="rect">
            <a:avLst/>
          </a:prstGeom>
        </p:spPr>
        <p:txBody>
          <a:bodyPr vert="horz" lIns="96774" tIns="48387" rIns="96774" bIns="48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51" latinLnBrk="1"/>
            <a:fld id="{69B68A05-299A-4494-9ADE-D97DC77BE3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7751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3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ctr" defTabSz="967751" rtl="0" eaLnBrk="1" latinLnBrk="1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908" indent="-362908" algn="l" defTabSz="967751" rtl="0" eaLnBrk="1" latinLnBrk="1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6300" indent="-302423" algn="l" defTabSz="967751" rtl="0" eaLnBrk="1" latinLnBrk="1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90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564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41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317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194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068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2946" indent="-241939" algn="l" defTabSz="967751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878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751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627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502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379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254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131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008" algn="l" defTabSz="96775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84267" y="290913"/>
            <a:ext cx="8716804" cy="1210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84267" y="1695027"/>
            <a:ext cx="8716804" cy="4794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84267" y="6733023"/>
            <a:ext cx="2259912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32" latinLnBrk="1"/>
            <a:fld id="{B006F5B6-EFD0-4C1F-BFAF-9E1B7D12320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2019-07-16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09157" y="6733023"/>
            <a:ext cx="3067024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32" latinLnBrk="1"/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41159" y="6733023"/>
            <a:ext cx="2259912" cy="386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32" latinLnBrk="1"/>
            <a:fld id="{8455B0BD-9050-4766-8A17-3ECCED6DD14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68532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4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sldNum="0" hdr="0" dt="0"/>
  <p:txStyles>
    <p:titleStyle>
      <a:lvl1pPr algn="ctr" defTabSz="968532" rtl="0" eaLnBrk="1" latinLnBrk="1" hangingPunct="1">
        <a:spcBef>
          <a:spcPct val="0"/>
        </a:spcBef>
        <a:buNone/>
        <a:defRPr sz="46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200" indent="-363200" algn="l" defTabSz="968532" rtl="0" eaLnBrk="1" latinLnBrk="1" hangingPunct="1">
        <a:spcBef>
          <a:spcPct val="20000"/>
        </a:spcBef>
        <a:buFont typeface="Arial" panose="020B0604020202020204" pitchFamily="34" charset="0"/>
        <a:buChar char="•"/>
        <a:defRPr sz="3389" kern="1200">
          <a:solidFill>
            <a:schemeClr val="tx1"/>
          </a:solidFill>
          <a:latin typeface="+mn-lt"/>
          <a:ea typeface="+mn-ea"/>
          <a:cs typeface="+mn-cs"/>
        </a:defRPr>
      </a:lvl1pPr>
      <a:lvl2pPr marL="786933" indent="-302666" algn="l" defTabSz="968532" rtl="0" eaLnBrk="1" latinLnBrk="1" hangingPunct="1">
        <a:spcBef>
          <a:spcPct val="20000"/>
        </a:spcBef>
        <a:buFont typeface="Arial" panose="020B0604020202020204" pitchFamily="34" charset="0"/>
        <a:buChar char="–"/>
        <a:defRPr sz="2966" kern="1200">
          <a:solidFill>
            <a:schemeClr val="tx1"/>
          </a:solidFill>
          <a:latin typeface="+mn-lt"/>
          <a:ea typeface="+mn-ea"/>
          <a:cs typeface="+mn-cs"/>
        </a:defRPr>
      </a:lvl2pPr>
      <a:lvl3pPr marL="1210666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•"/>
        <a:defRPr sz="2542" kern="1200">
          <a:solidFill>
            <a:schemeClr val="tx1"/>
          </a:solidFill>
          <a:latin typeface="+mn-lt"/>
          <a:ea typeface="+mn-ea"/>
          <a:cs typeface="+mn-cs"/>
        </a:defRPr>
      </a:lvl3pPr>
      <a:lvl4pPr marL="1694932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–"/>
        <a:defRPr sz="2118" kern="1200">
          <a:solidFill>
            <a:schemeClr val="tx1"/>
          </a:solidFill>
          <a:latin typeface="+mn-lt"/>
          <a:ea typeface="+mn-ea"/>
          <a:cs typeface="+mn-cs"/>
        </a:defRPr>
      </a:lvl4pPr>
      <a:lvl5pPr marL="2179198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»"/>
        <a:defRPr sz="2118" kern="1200">
          <a:solidFill>
            <a:schemeClr val="tx1"/>
          </a:solidFill>
          <a:latin typeface="+mn-lt"/>
          <a:ea typeface="+mn-ea"/>
          <a:cs typeface="+mn-cs"/>
        </a:defRPr>
      </a:lvl5pPr>
      <a:lvl6pPr marL="2663464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6pPr>
      <a:lvl7pPr marL="3147731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7pPr>
      <a:lvl8pPr marL="3631997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8pPr>
      <a:lvl9pPr marL="4116263" indent="-242133" algn="l" defTabSz="968532" rtl="0" eaLnBrk="1" latinLnBrk="1" hangingPunct="1">
        <a:spcBef>
          <a:spcPct val="20000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1pPr>
      <a:lvl2pPr marL="484266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2pPr>
      <a:lvl3pPr marL="968532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3pPr>
      <a:lvl4pPr marL="1452799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4pPr>
      <a:lvl5pPr marL="1937065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5pPr>
      <a:lvl6pPr marL="2421331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6pPr>
      <a:lvl7pPr marL="2905597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7pPr>
      <a:lvl8pPr marL="3389864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8pPr>
      <a:lvl9pPr marL="3874130" algn="l" defTabSz="968532" rtl="0" eaLnBrk="1" latinLnBrk="1" hangingPunct="1">
        <a:defRPr sz="19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(null)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5" Type="http://schemas.openxmlformats.org/officeDocument/2006/relationships/image" Target="../media/image37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3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7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9.jpeg"/><Relationship Id="rId4" Type="http://schemas.openxmlformats.org/officeDocument/2006/relationships/image" Target="../media/image66.png"/><Relationship Id="rId1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51" Type="http://schemas.openxmlformats.org/officeDocument/2006/relationships/image" Target="../media/image100.png"/><Relationship Id="rId3" Type="http://schemas.openxmlformats.org/officeDocument/2006/relationships/image" Target="../media/image3.png"/><Relationship Id="rId42" Type="http://schemas.openxmlformats.org/officeDocument/2006/relationships/image" Target="../media/image80.png"/><Relationship Id="rId47" Type="http://schemas.openxmlformats.org/officeDocument/2006/relationships/image" Target="../media/image6.png"/><Relationship Id="rId50" Type="http://schemas.openxmlformats.org/officeDocument/2006/relationships/image" Target="../media/image12.png"/><Relationship Id="rId55" Type="http://schemas.openxmlformats.org/officeDocument/2006/relationships/image" Target="../media/image17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46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5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45" Type="http://schemas.openxmlformats.org/officeDocument/2006/relationships/image" Target="../media/image55.png"/><Relationship Id="rId53" Type="http://schemas.openxmlformats.org/officeDocument/2006/relationships/image" Target="../media/image120.png"/><Relationship Id="rId5" Type="http://schemas.openxmlformats.org/officeDocument/2006/relationships/image" Target="../media/image21.png"/><Relationship Id="rId49" Type="http://schemas.openxmlformats.org/officeDocument/2006/relationships/image" Target="../media/image8.png"/><Relationship Id="rId57" Type="http://schemas.openxmlformats.org/officeDocument/2006/relationships/image" Target="../media/image20.png"/><Relationship Id="rId10" Type="http://schemas.openxmlformats.org/officeDocument/2006/relationships/image" Target="../media/image161.png"/><Relationship Id="rId44" Type="http://schemas.openxmlformats.org/officeDocument/2006/relationships/image" Target="../media/image41.png"/><Relationship Id="rId52" Type="http://schemas.openxmlformats.org/officeDocument/2006/relationships/image" Target="../media/image110.png"/><Relationship Id="rId4" Type="http://schemas.openxmlformats.org/officeDocument/2006/relationships/image" Target="../media/image18.png"/><Relationship Id="rId9" Type="http://schemas.openxmlformats.org/officeDocument/2006/relationships/image" Target="../media/image5.png"/><Relationship Id="rId43" Type="http://schemas.openxmlformats.org/officeDocument/2006/relationships/image" Target="../media/image30.png"/><Relationship Id="rId48" Type="http://schemas.openxmlformats.org/officeDocument/2006/relationships/image" Target="../media/image7.png"/><Relationship Id="rId56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50.png"/><Relationship Id="rId9" Type="http://schemas.openxmlformats.org/officeDocument/2006/relationships/image" Target="../media/image2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(null)"/><Relationship Id="rId5" Type="http://schemas.openxmlformats.org/officeDocument/2006/relationships/image" Target="../media/image25.(null)"/><Relationship Id="rId10" Type="http://schemas.openxmlformats.org/officeDocument/2006/relationships/image" Target="../media/image25.svg"/><Relationship Id="rId4" Type="http://schemas.openxmlformats.org/officeDocument/2006/relationships/image" Target="../media/image240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(null)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0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BFF805B6-BDFA-42C0-BCE5-AE6452C9D124}"/>
              </a:ext>
            </a:extLst>
          </p:cNvPr>
          <p:cNvGrpSpPr/>
          <p:nvPr/>
        </p:nvGrpSpPr>
        <p:grpSpPr>
          <a:xfrm>
            <a:off x="545006" y="1011315"/>
            <a:ext cx="8595343" cy="2072353"/>
            <a:chOff x="715541" y="2116041"/>
            <a:chExt cx="8595343" cy="1658839"/>
          </a:xfrm>
        </p:grpSpPr>
        <p:sp>
          <p:nvSpPr>
            <p:cNvPr id="4" name="직사각형 3">
              <a:extLst>
                <a:ext uri="{FF2B5EF4-FFF2-40B4-BE49-F238E27FC236}">
                  <a16:creationId xmlns="" xmlns:a16="http://schemas.microsoft.com/office/drawing/2014/main" id="{33E09F10-050D-4C31-834C-6CEBAD808865}"/>
                </a:ext>
              </a:extLst>
            </p:cNvPr>
            <p:cNvSpPr/>
            <p:nvPr/>
          </p:nvSpPr>
          <p:spPr>
            <a:xfrm rot="169078">
              <a:off x="715541" y="2156742"/>
              <a:ext cx="8595343" cy="1577436"/>
            </a:xfrm>
            <a:prstGeom prst="rect">
              <a:avLst/>
            </a:prstGeom>
            <a:solidFill>
              <a:srgbClr val="1B2230"/>
            </a:solidFill>
            <a:ln>
              <a:solidFill>
                <a:srgbClr val="1B312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="" xmlns:a16="http://schemas.microsoft.com/office/drawing/2014/main" id="{807527C6-0ED0-4B66-A803-5B7A68E7CF3F}"/>
                </a:ext>
              </a:extLst>
            </p:cNvPr>
            <p:cNvSpPr/>
            <p:nvPr/>
          </p:nvSpPr>
          <p:spPr>
            <a:xfrm>
              <a:off x="814437" y="2116041"/>
              <a:ext cx="8397550" cy="16588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B312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 smtClean="0">
                  <a:solidFill>
                    <a:srgbClr val="1B2230"/>
                  </a:solidFill>
                </a:rPr>
                <a:t>The neutrino Self-Interaction, MSW and Shock Effects on the Neutrino-Process for Supernovae</a:t>
              </a:r>
              <a:endParaRPr lang="ko-KR" altLang="en-US" sz="3200" dirty="0">
                <a:solidFill>
                  <a:srgbClr val="1B2230"/>
                </a:solidFill>
              </a:endParaRPr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92594117-D239-4564-B606-5E536B6A0310}"/>
              </a:ext>
            </a:extLst>
          </p:cNvPr>
          <p:cNvSpPr/>
          <p:nvPr/>
        </p:nvSpPr>
        <p:spPr>
          <a:xfrm>
            <a:off x="436514" y="3586701"/>
            <a:ext cx="8812326" cy="1585049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1B2230"/>
                </a:solidFill>
                <a:cs typeface="Arial" panose="020B0604020202020204" pitchFamily="34" charset="0"/>
              </a:rPr>
              <a:t>Myung-Ki </a:t>
            </a:r>
            <a:r>
              <a:rPr lang="en-US" altLang="ko-KR" sz="2000" b="1" dirty="0" err="1" smtClean="0">
                <a:solidFill>
                  <a:srgbClr val="1B2230"/>
                </a:solidFill>
                <a:cs typeface="Arial" panose="020B0604020202020204" pitchFamily="34" charset="0"/>
              </a:rPr>
              <a:t>Cheoun</a:t>
            </a:r>
            <a:r>
              <a:rPr lang="en-US" altLang="ko-KR" sz="2000" b="1" dirty="0" smtClean="0">
                <a:solidFill>
                  <a:srgbClr val="1B2230"/>
                </a:solidFill>
                <a:cs typeface="Arial" panose="020B0604020202020204" pitchFamily="34" charset="0"/>
              </a:rPr>
              <a:t> </a:t>
            </a:r>
            <a:endParaRPr lang="en-US" altLang="ko-KR" sz="2000" b="1" dirty="0">
              <a:solidFill>
                <a:srgbClr val="1B2230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ko-KR" sz="2000" dirty="0">
                <a:solidFill>
                  <a:srgbClr val="1B2230"/>
                </a:solidFill>
                <a:cs typeface="Arial" panose="020B0604020202020204" pitchFamily="34" charset="0"/>
              </a:rPr>
              <a:t>(</a:t>
            </a:r>
            <a:r>
              <a:rPr lang="en-US" altLang="ko-KR" sz="2000" dirty="0" err="1">
                <a:solidFill>
                  <a:srgbClr val="1B2230"/>
                </a:solidFill>
                <a:cs typeface="Arial" panose="020B0604020202020204" pitchFamily="34" charset="0"/>
              </a:rPr>
              <a:t>Soongsil</a:t>
            </a:r>
            <a:r>
              <a:rPr lang="en-US" altLang="ko-KR" sz="2000" dirty="0">
                <a:solidFill>
                  <a:srgbClr val="1B2230"/>
                </a:solidFill>
                <a:cs typeface="Arial" panose="020B0604020202020204" pitchFamily="34" charset="0"/>
              </a:rPr>
              <a:t> </a:t>
            </a:r>
            <a:r>
              <a:rPr lang="en-US" altLang="ko-KR" sz="2000" dirty="0" smtClean="0">
                <a:solidFill>
                  <a:srgbClr val="1B2230"/>
                </a:solidFill>
                <a:cs typeface="Arial" panose="020B0604020202020204" pitchFamily="34" charset="0"/>
              </a:rPr>
              <a:t>University, </a:t>
            </a:r>
            <a:r>
              <a:rPr lang="en-US" altLang="ko-KR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OMEG Institute</a:t>
            </a:r>
            <a:r>
              <a:rPr lang="en-US" altLang="ko-KR" sz="2000" dirty="0" smtClean="0">
                <a:solidFill>
                  <a:srgbClr val="1B2230"/>
                </a:solidFill>
                <a:cs typeface="Arial" panose="020B0604020202020204" pitchFamily="34" charset="0"/>
              </a:rPr>
              <a:t>, Seoul, Korea)</a:t>
            </a:r>
            <a:endParaRPr lang="en-US" altLang="ko-KR" sz="2000" dirty="0">
              <a:solidFill>
                <a:srgbClr val="1B2230"/>
              </a:solidFill>
              <a:cs typeface="Arial" panose="020B0604020202020204" pitchFamily="34" charset="0"/>
            </a:endParaRPr>
          </a:p>
          <a:p>
            <a:pPr algn="ctr"/>
            <a:endParaRPr lang="en-US" altLang="ko-KR" sz="2400" dirty="0">
              <a:solidFill>
                <a:srgbClr val="1B2230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ko-KR" sz="2400" dirty="0">
                <a:solidFill>
                  <a:srgbClr val="1B2230"/>
                </a:solidFill>
                <a:cs typeface="Arial" panose="020B0604020202020204" pitchFamily="34" charset="0"/>
              </a:rPr>
              <a:t>In collaboration with         </a:t>
            </a:r>
            <a:endParaRPr lang="en-US" altLang="ko-KR" dirty="0">
              <a:solidFill>
                <a:srgbClr val="1B2230"/>
              </a:solidFill>
              <a:cs typeface="Arial" panose="020B0604020202020204" pitchFamily="34" charset="0"/>
            </a:endParaRPr>
          </a:p>
          <a:p>
            <a:pPr algn="ctr"/>
            <a:endParaRPr lang="en-US" altLang="ko-KR" sz="800" dirty="0">
              <a:solidFill>
                <a:srgbClr val="1B223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877" y="7"/>
            <a:ext cx="3344468" cy="6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51" y="5124363"/>
            <a:ext cx="70008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3259" y="6386245"/>
            <a:ext cx="8290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B050"/>
                </a:solidFill>
              </a:rPr>
              <a:t>13</a:t>
            </a:r>
            <a:r>
              <a:rPr lang="en-US" altLang="ko-KR" b="1" baseline="30000" dirty="0" smtClean="0">
                <a:solidFill>
                  <a:srgbClr val="00B050"/>
                </a:solidFill>
              </a:rPr>
              <a:t>th</a:t>
            </a:r>
            <a:r>
              <a:rPr lang="en-US" altLang="ko-KR" b="1" dirty="0" smtClean="0">
                <a:solidFill>
                  <a:srgbClr val="00B050"/>
                </a:solidFill>
              </a:rPr>
              <a:t>  APCTP-BLTP JINR Joint workshop, Jul1y 14-20, </a:t>
            </a:r>
            <a:r>
              <a:rPr lang="en-US" altLang="ko-KR" b="1" dirty="0" err="1" smtClean="0">
                <a:solidFill>
                  <a:srgbClr val="00B050"/>
                </a:solidFill>
              </a:rPr>
              <a:t>Dubna</a:t>
            </a:r>
            <a:r>
              <a:rPr lang="en-US" altLang="ko-KR" b="1" dirty="0" smtClean="0">
                <a:solidFill>
                  <a:srgbClr val="00B050"/>
                </a:solidFill>
              </a:rPr>
              <a:t>, Russia</a:t>
            </a:r>
          </a:p>
          <a:p>
            <a:r>
              <a:rPr lang="en-US" altLang="ko-KR" dirty="0" smtClean="0"/>
              <a:t>     </a:t>
            </a:r>
            <a:endParaRPr lang="ko-KR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8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xmlns="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xmlns="" id="{4AA0A690-4A52-4623-8CE8-FE1C69D997B3}"/>
                  </a:ext>
                </a:extLst>
              </p:cNvPr>
              <p:cNvSpPr/>
              <p:nvPr/>
            </p:nvSpPr>
            <p:spPr>
              <a:xfrm>
                <a:off x="1964413" y="879888"/>
                <a:ext cx="5756512" cy="893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ko-KR" i="1" smtClean="0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+ …</m:t>
                      </m:r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𝒋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ko-KR" altLang="en-US" b="1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AA0A690-4A52-4623-8CE8-FE1C69D99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413" y="879888"/>
                <a:ext cx="5756512" cy="8931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57C4F17-008D-4D28-B4C1-261862F05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73" t="38500" r="29598" b="8300"/>
          <a:stretch/>
        </p:blipFill>
        <p:spPr>
          <a:xfrm>
            <a:off x="6011127" y="2621805"/>
            <a:ext cx="3120453" cy="3941623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xmlns="" id="{722385D4-B82E-4038-ABAF-7EAE48BF623B}"/>
                  </a:ext>
                </a:extLst>
              </p:cNvPr>
              <p:cNvSpPr/>
              <p:nvPr/>
            </p:nvSpPr>
            <p:spPr>
              <a:xfrm>
                <a:off x="765690" y="2263634"/>
                <a:ext cx="5487579" cy="990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 smtClean="0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sSub>
                          <m:sSubPr>
                            <m:ctrlPr>
                              <a:rPr lang="en-US" altLang="ko-KR" sz="1600" i="1" smtClean="0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 smtClean="0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sz="1600" i="1" smtClean="0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altLang="ko-KR" sz="1600" i="1" smtClean="0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 smtClean="0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ko-KR" sz="1600" i="1" smtClean="0">
                        <a:solidFill>
                          <a:srgbClr val="1B223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 smtClean="0">
                        <a:solidFill>
                          <a:srgbClr val="1B223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ko-KR" sz="1600" i="1" smtClean="0">
                        <a:solidFill>
                          <a:srgbClr val="1B223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sz="1600" i="1" smtClean="0">
                        <a:solidFill>
                          <a:srgbClr val="1B223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ko-KR" sz="1600" i="1" dirty="0">
                    <a:solidFill>
                      <a:srgbClr val="1B223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defTabSz="4572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ko-KR" sz="1600" i="1" smtClean="0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              =</m:t>
                      </m:r>
                      <m:nary>
                        <m:naryPr>
                          <m:ctrlPr>
                            <a:rPr lang="en-US" altLang="ko-KR" sz="1600" i="1" smtClean="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1600" i="1" smtClean="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i="1" smtClean="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rgbClr val="1B2230"/>
                                          </a:solidFill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solidFill>
                                                <a:srgbClr val="1B22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solidFill>
                                                <a:srgbClr val="1B22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solidFill>
                                                <a:srgbClr val="1B22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16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𝐵𝑟</m:t>
                              </m:r>
                              <m:d>
                                <m:dPr>
                                  <m:ctrlPr>
                                    <a:rPr lang="en-US" altLang="ko-KR" sz="16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altLang="ko-KR" sz="1600" i="1" smtClean="0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  <m:r>
                            <a:rPr lang="en-US" altLang="ko-KR" sz="1600" i="1" smtClean="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altLang="ko-KR" sz="16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13" name="직사각형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22385D4-B82E-4038-ABAF-7EAE48BF6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90" y="2263634"/>
                <a:ext cx="5487579" cy="9900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81A42A-6330-4094-84B3-0DA19F848957}"/>
              </a:ext>
            </a:extLst>
          </p:cNvPr>
          <p:cNvSpPr txBox="1"/>
          <p:nvPr/>
        </p:nvSpPr>
        <p:spPr>
          <a:xfrm>
            <a:off x="233706" y="644760"/>
            <a:ext cx="730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2000" b="1" dirty="0">
                <a:solidFill>
                  <a:srgbClr val="1B2230"/>
                </a:solidFill>
              </a:rPr>
              <a:t>Network calculation for nucleosynthesis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C392C8FC-434D-44D0-B9A2-5E58C65F1450}"/>
              </a:ext>
            </a:extLst>
          </p:cNvPr>
          <p:cNvSpPr/>
          <p:nvPr/>
        </p:nvSpPr>
        <p:spPr>
          <a:xfrm>
            <a:off x="6071585" y="2238065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ko-KR" dirty="0">
                <a:solidFill>
                  <a:srgbClr val="1B2230"/>
                </a:solidFill>
              </a:rPr>
              <a:t>Cross section data using QRPA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0C319B-781F-4A82-8387-9E449C30337A}"/>
              </a:ext>
            </a:extLst>
          </p:cNvPr>
          <p:cNvSpPr txBox="1"/>
          <p:nvPr/>
        </p:nvSpPr>
        <p:spPr>
          <a:xfrm>
            <a:off x="233706" y="1806453"/>
            <a:ext cx="3471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2000" b="1" dirty="0">
                <a:solidFill>
                  <a:srgbClr val="1B2230"/>
                </a:solidFill>
              </a:rPr>
              <a:t>Part for neutrino </a:t>
            </a:r>
            <a:r>
              <a:rPr lang="en-US" altLang="ko-KR" sz="2000" b="1" dirty="0" smtClean="0">
                <a:solidFill>
                  <a:srgbClr val="1B2230"/>
                </a:solidFill>
              </a:rPr>
              <a:t>reaction</a:t>
            </a:r>
            <a:r>
              <a:rPr lang="ko-KR" altLang="en-US" sz="2000" b="1" dirty="0">
                <a:solidFill>
                  <a:srgbClr val="1B2230"/>
                </a:solidFill>
              </a:rPr>
              <a:t> </a:t>
            </a:r>
            <a:r>
              <a:rPr lang="en-US" altLang="ko-KR" sz="2000" b="1" dirty="0" smtClean="0">
                <a:solidFill>
                  <a:srgbClr val="1B2230"/>
                </a:solidFill>
              </a:rPr>
              <a:t>rates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5C961C04-B1A3-5E4F-A704-674419FAD234}"/>
              </a:ext>
            </a:extLst>
          </p:cNvPr>
          <p:cNvSpPr/>
          <p:nvPr/>
        </p:nvSpPr>
        <p:spPr>
          <a:xfrm>
            <a:off x="5676639" y="6624414"/>
            <a:ext cx="37894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ko-KR" sz="1200" dirty="0">
                <a:solidFill>
                  <a:srgbClr val="000000"/>
                </a:solidFill>
                <a:latin typeface="Helvetica" pitchFamily="2" charset="0"/>
              </a:rPr>
              <a:t>M. K. </a:t>
            </a:r>
            <a:r>
              <a:rPr lang="en-US" altLang="ko-KR" sz="1200" dirty="0" err="1">
                <a:solidFill>
                  <a:srgbClr val="000000"/>
                </a:solidFill>
                <a:latin typeface="Helvetica" pitchFamily="2" charset="0"/>
              </a:rPr>
              <a:t>Cheoun</a:t>
            </a:r>
            <a:r>
              <a:rPr lang="en-US" altLang="ko-KR" sz="12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US" altLang="ko-KR" sz="1200" i="1" dirty="0">
                <a:solidFill>
                  <a:srgbClr val="000000"/>
                </a:solidFill>
                <a:latin typeface="Helvetica" pitchFamily="2" charset="0"/>
              </a:rPr>
              <a:t>et al</a:t>
            </a:r>
            <a:r>
              <a:rPr lang="en-US" altLang="ko-KR" sz="1200" dirty="0">
                <a:solidFill>
                  <a:srgbClr val="000000"/>
                </a:solidFill>
                <a:latin typeface="Helvetica" pitchFamily="2" charset="0"/>
              </a:rPr>
              <a:t>., Phys. Rev. C 85, 065807 (2012)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F3910EC5-191C-E24F-A1C4-C089573FE375}"/>
              </a:ext>
            </a:extLst>
          </p:cNvPr>
          <p:cNvSpPr/>
          <p:nvPr/>
        </p:nvSpPr>
        <p:spPr>
          <a:xfrm>
            <a:off x="495118" y="3092314"/>
            <a:ext cx="1059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ko-KR" b="1" dirty="0">
                <a:solidFill>
                  <a:srgbClr val="1B2230"/>
                </a:solidFill>
              </a:rPr>
              <a:t>Example:</a:t>
            </a: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E44FBFDD-C349-EE40-80EB-2D777BC57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2" y="3487215"/>
            <a:ext cx="4742652" cy="3319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텍스트상자 9">
            <a:extLst>
              <a:ext uri="{FF2B5EF4-FFF2-40B4-BE49-F238E27FC236}">
                <a16:creationId xmlns:a16="http://schemas.microsoft.com/office/drawing/2014/main" xmlns="" id="{D5E5F7F7-5427-7646-BBC9-6AF4509C63F7}"/>
              </a:ext>
            </a:extLst>
          </p:cNvPr>
          <p:cNvSpPr txBox="1"/>
          <p:nvPr/>
        </p:nvSpPr>
        <p:spPr>
          <a:xfrm>
            <a:off x="2076141" y="4117516"/>
            <a:ext cx="262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ko-KR" sz="1200" dirty="0">
                <a:solidFill>
                  <a:srgbClr val="FF0000"/>
                </a:solidFill>
              </a:rPr>
              <a:t>with Neutrino self-interaction</a:t>
            </a:r>
            <a:endParaRPr kumimoji="1"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4" name="텍스트상자 23">
            <a:extLst>
              <a:ext uri="{FF2B5EF4-FFF2-40B4-BE49-F238E27FC236}">
                <a16:creationId xmlns:a16="http://schemas.microsoft.com/office/drawing/2014/main" xmlns="" id="{698B138C-CC04-1A47-B1AE-3A9ED197D184}"/>
              </a:ext>
            </a:extLst>
          </p:cNvPr>
          <p:cNvSpPr txBox="1"/>
          <p:nvPr/>
        </p:nvSpPr>
        <p:spPr>
          <a:xfrm>
            <a:off x="2059582" y="5631694"/>
            <a:ext cx="2624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ko-KR" sz="1200" dirty="0">
                <a:solidFill>
                  <a:srgbClr val="0563C1"/>
                </a:solidFill>
              </a:rPr>
              <a:t>w/o Neutrino self-interaction</a:t>
            </a:r>
            <a:endParaRPr kumimoji="1" lang="ko-KR" altLang="en-US" sz="1200" dirty="0">
              <a:solidFill>
                <a:srgbClr val="0563C1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C13F13D6-034C-DD4D-A7DE-6991D20E59A5}"/>
              </a:ext>
            </a:extLst>
          </p:cNvPr>
          <p:cNvSpPr/>
          <p:nvPr/>
        </p:nvSpPr>
        <p:spPr>
          <a:xfrm>
            <a:off x="4150636" y="3979926"/>
            <a:ext cx="1164012" cy="2169262"/>
          </a:xfrm>
          <a:prstGeom prst="rect">
            <a:avLst/>
          </a:prstGeom>
          <a:solidFill>
            <a:schemeClr val="accent4">
              <a:lumMod val="20000"/>
              <a:lumOff val="8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kumimoji="1" lang="en-US" altLang="ko-KR" dirty="0">
                <a:solidFill>
                  <a:srgbClr val="44546A"/>
                </a:solidFill>
              </a:rPr>
              <a:t>after</a:t>
            </a:r>
          </a:p>
          <a:p>
            <a:pPr algn="ctr" defTabSz="457200"/>
            <a:r>
              <a:rPr kumimoji="1" lang="en-US" altLang="ko-KR" dirty="0">
                <a:solidFill>
                  <a:srgbClr val="44546A"/>
                </a:solidFill>
              </a:rPr>
              <a:t>MSW resonance</a:t>
            </a:r>
            <a:endParaRPr kumimoji="1" lang="ko-KR" altLang="en-US" dirty="0">
              <a:solidFill>
                <a:srgbClr val="44546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xmlns="" id="{344A456C-D95E-A540-BC70-0F34900BA3F2}"/>
                  </a:ext>
                </a:extLst>
              </p:cNvPr>
              <p:cNvSpPr/>
              <p:nvPr/>
            </p:nvSpPr>
            <p:spPr>
              <a:xfrm>
                <a:off x="8024852" y="1185656"/>
                <a:ext cx="1000044" cy="5382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344A456C-D95E-A540-BC70-0F34900B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852" y="1185656"/>
                <a:ext cx="1000044" cy="538289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kern="0" dirty="0" smtClean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Neutrino</a:t>
            </a:r>
            <a:r>
              <a:rPr lang="ko-KR" altLang="en-US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Reactions Rates with Nuclei 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6506" y="1617257"/>
            <a:ext cx="4675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맑은 고딕"/>
              </a:rPr>
              <a:t>JINA REACLIB &amp; Los Alamos (</a:t>
            </a:r>
            <a:r>
              <a:rPr lang="en-US" altLang="ko-KR" b="1" dirty="0" err="1" smtClean="0">
                <a:solidFill>
                  <a:srgbClr val="FF0000"/>
                </a:solidFill>
                <a:latin typeface="맑은 고딕"/>
              </a:rPr>
              <a:t>n,g</a:t>
            </a:r>
            <a:r>
              <a:rPr lang="en-US" altLang="ko-KR" b="1" dirty="0" smtClean="0">
                <a:solidFill>
                  <a:srgbClr val="FF0000"/>
                </a:solidFill>
                <a:latin typeface="맑은 고딕"/>
              </a:rPr>
              <a:t>) Data !</a:t>
            </a:r>
          </a:p>
          <a:p>
            <a:r>
              <a:rPr lang="en-US" altLang="ko-KR" b="1" dirty="0" smtClean="0">
                <a:solidFill>
                  <a:srgbClr val="0070C0"/>
                </a:solidFill>
                <a:latin typeface="맑은 고딕"/>
              </a:rPr>
              <a:t>Kyushu-Tokyo Progenitor Model !</a:t>
            </a:r>
            <a:endParaRPr lang="ko-KR" altLang="en-US" b="1" dirty="0">
              <a:solidFill>
                <a:srgbClr val="0070C0"/>
              </a:solidFill>
              <a:latin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6639" y="4557672"/>
            <a:ext cx="364818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E-neutrino is increased by SI.</a:t>
            </a:r>
          </a:p>
          <a:p>
            <a:r>
              <a:rPr lang="en-US" altLang="ko-KR" dirty="0" smtClean="0"/>
              <a:t>In MSW region, e-neutrino is increased by the e-neutrino resonance w/o SI.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But it is a bit decreased with the decrease of X-neutrino in SI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87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792964" y="8"/>
            <a:ext cx="6892373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kern="0" dirty="0" smtClean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Neutrino</a:t>
            </a:r>
            <a:r>
              <a:rPr lang="ko-KR" altLang="en-US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Reactions for </a:t>
            </a:r>
            <a:r>
              <a:rPr lang="en-US" altLang="ko-KR" sz="2400" b="1" kern="0" dirty="0" smtClean="0">
                <a:solidFill>
                  <a:srgbClr val="FF0000"/>
                </a:solidFill>
                <a:latin typeface="Century Gothic" panose="020B0502020202020204"/>
              </a:rPr>
              <a:t>98Tc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by QRPA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0"/>
            <a:ext cx="2792964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5" y="1485458"/>
            <a:ext cx="4288383" cy="3001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0102" y="892575"/>
                <a:ext cx="42543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E5F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E5F6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E5F6A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E5F6A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 reaction: Temp. vs X-sec. </a:t>
                </a: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99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Ru</m:t>
                        </m:r>
                      </m:e>
                    </m:sPre>
                    <m:d>
                      <m:d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en-US" altLang="ko-K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Pre>
                      <m:sPre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9</m:t>
                        </m:r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T</m:t>
                        </m:r>
                      </m:e>
                    </m:sPre>
                    <m:r>
                      <m:rPr>
                        <m:sty m:val="p"/>
                      </m:rPr>
                      <a:rPr kumimoji="0" lang="en-US" altLang="ko-K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c</m:t>
                    </m:r>
                  </m:oMath>
                </a14:m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)</a:t>
                </a: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E5F6A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E5F6A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2" y="892575"/>
                <a:ext cx="425435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1289" t="-32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72" y="1543824"/>
            <a:ext cx="4205002" cy="2943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07701" y="892575"/>
                <a:ext cx="4222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E5F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E5F6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E5F6A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E5F6A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 reaction: Temp. vs X-sec.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Ru</m:t>
                        </m:r>
                      </m:e>
                    </m:sPre>
                    <m:d>
                      <m:d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kumimoji="0" lang="en-US" altLang="ko-K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2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ko-KR" sz="18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7E6E6">
                                        <a:lumMod val="2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ko-KR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7E6E6">
                                    <a:lumMod val="2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Pre>
                      <m:sPrePr>
                        <m:ctrlP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9</m:t>
                        </m:r>
                        <m:r>
                          <a:rPr kumimoji="0" lang="en-US" altLang="ko-KR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0" lang="en-US" altLang="ko-KR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E7E6E6">
                                <a:lumMod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T</m:t>
                        </m:r>
                      </m:e>
                    </m:sPre>
                    <m:r>
                      <m:rPr>
                        <m:sty m:val="p"/>
                      </m:rPr>
                      <a:rPr kumimoji="0" lang="en-US" altLang="ko-K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E7E6E6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Cambria Math"/>
                      </a:rPr>
                      <m:t>c</m:t>
                    </m:r>
                  </m:oMath>
                </a14:m>
                <a:r>
                  <a:rPr kumimoji="0" lang="en-US" altLang="ko-K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E5F6A"/>
                    </a:solidFill>
                    <a:effectLst/>
                    <a:uLnTx/>
                    <a:uFillTx/>
                  </a:rPr>
                  <a:t>)</a:t>
                </a: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E5F6A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701" y="892575"/>
                <a:ext cx="422229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154" t="-4717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20" y="898023"/>
            <a:ext cx="8750453" cy="5377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344" y="6200063"/>
            <a:ext cx="913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</a:rPr>
              <a:t>Hayakawa, </a:t>
            </a:r>
            <a:r>
              <a:rPr lang="en-US" altLang="ko-KR" dirty="0" err="1" smtClean="0">
                <a:solidFill>
                  <a:srgbClr val="00B050"/>
                </a:solidFill>
              </a:rPr>
              <a:t>Ko</a:t>
            </a:r>
            <a:r>
              <a:rPr lang="en-US" altLang="ko-KR" dirty="0" smtClean="0">
                <a:solidFill>
                  <a:srgbClr val="00B050"/>
                </a:solidFill>
              </a:rPr>
              <a:t>, Cheoun…, </a:t>
            </a:r>
            <a:r>
              <a:rPr lang="en-US" altLang="ko-KR" dirty="0" err="1" smtClean="0">
                <a:solidFill>
                  <a:srgbClr val="FF0000"/>
                </a:solidFill>
              </a:rPr>
              <a:t>ApJL</a:t>
            </a:r>
            <a:r>
              <a:rPr lang="en-US" altLang="ko-KR" dirty="0" smtClean="0">
                <a:solidFill>
                  <a:srgbClr val="FF0000"/>
                </a:solidFill>
              </a:rPr>
              <a:t> 779, 1 (2013</a:t>
            </a:r>
            <a:r>
              <a:rPr lang="en-US" altLang="ko-KR" dirty="0" smtClean="0">
                <a:solidFill>
                  <a:srgbClr val="FF0000"/>
                </a:solidFill>
              </a:rPr>
              <a:t>), PRL </a:t>
            </a:r>
            <a:r>
              <a:rPr lang="en-US" altLang="ko-KR" dirty="0" smtClean="0">
                <a:solidFill>
                  <a:srgbClr val="FF0000"/>
                </a:solidFill>
              </a:rPr>
              <a:t>121, </a:t>
            </a:r>
            <a:r>
              <a:rPr lang="en-US" altLang="ko-KR" dirty="0" smtClean="0">
                <a:solidFill>
                  <a:srgbClr val="FF0000"/>
                </a:solidFill>
              </a:rPr>
              <a:t>102701 </a:t>
            </a:r>
            <a:r>
              <a:rPr lang="en-US" altLang="ko-KR" dirty="0" smtClean="0">
                <a:solidFill>
                  <a:srgbClr val="FF0000"/>
                </a:solidFill>
              </a:rPr>
              <a:t>(2018</a:t>
            </a:r>
            <a:r>
              <a:rPr lang="en-US" altLang="ko-KR" dirty="0">
                <a:solidFill>
                  <a:srgbClr val="FF0000"/>
                </a:solidFill>
              </a:rPr>
              <a:t>), 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en-US" altLang="ko-KR" dirty="0" err="1">
                <a:solidFill>
                  <a:srgbClr val="FF0000"/>
                </a:solidFill>
              </a:rPr>
              <a:t>Acta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err="1">
                <a:solidFill>
                  <a:srgbClr val="FF0000"/>
                </a:solidFill>
              </a:rPr>
              <a:t>Phys.Polon</a:t>
            </a:r>
            <a:r>
              <a:rPr lang="en-US" altLang="ko-KR" dirty="0">
                <a:solidFill>
                  <a:srgbClr val="FF0000"/>
                </a:solidFill>
              </a:rPr>
              <a:t>. B50 (2019) no.3, </a:t>
            </a:r>
            <a:r>
              <a:rPr lang="en-US" altLang="ko-KR" dirty="0" smtClean="0">
                <a:solidFill>
                  <a:srgbClr val="FF0000"/>
                </a:solidFill>
              </a:rPr>
              <a:t>385,  arXiv:1903.02086 </a:t>
            </a:r>
            <a:r>
              <a:rPr lang="en-US" altLang="ko-KR" dirty="0">
                <a:solidFill>
                  <a:srgbClr val="FF0000"/>
                </a:solidFill>
              </a:rPr>
              <a:t>[</a:t>
            </a:r>
            <a:r>
              <a:rPr lang="en-US" altLang="ko-KR" dirty="0" err="1">
                <a:solidFill>
                  <a:srgbClr val="FF0000"/>
                </a:solidFill>
              </a:rPr>
              <a:t>astro-ph.HE</a:t>
            </a:r>
            <a:r>
              <a:rPr lang="en-US" altLang="ko-KR" dirty="0" smtClean="0">
                <a:solidFill>
                  <a:srgbClr val="FF0000"/>
                </a:solidFill>
              </a:rPr>
              <a:t>], submitted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to PRL (2019).  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0750" y="9"/>
            <a:ext cx="6795364" cy="420872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lIns="96763" tIns="48381" rIns="96763" bIns="48381" rtlCol="0">
            <a:spAutoFit/>
          </a:bodyPr>
          <a:lstStyle/>
          <a:p>
            <a:pPr defTabSz="967640" latinLnBrk="1"/>
            <a:r>
              <a:rPr lang="en-US" altLang="ko-KR" sz="2100" b="1" dirty="0">
                <a:solidFill>
                  <a:prstClr val="white"/>
                </a:solidFill>
              </a:rPr>
              <a:t>Data in </a:t>
            </a:r>
            <a:r>
              <a:rPr lang="en-US" altLang="ko-KR" sz="2100" b="1" dirty="0">
                <a:solidFill>
                  <a:srgbClr val="FF0000"/>
                </a:solidFill>
              </a:rPr>
              <a:t>Low</a:t>
            </a:r>
            <a:r>
              <a:rPr lang="en-US" altLang="ko-KR" sz="2100" b="1" dirty="0">
                <a:solidFill>
                  <a:prstClr val="white"/>
                </a:solidFill>
              </a:rPr>
              <a:t> E. region: KARMEN/LSND/</a:t>
            </a:r>
            <a:r>
              <a:rPr lang="en-US" altLang="ko-KR" sz="2100" b="1" dirty="0">
                <a:solidFill>
                  <a:srgbClr val="FF0000"/>
                </a:solidFill>
              </a:rPr>
              <a:t>CC and NC</a:t>
            </a:r>
            <a:endParaRPr lang="ko-KR" altLang="en-US" sz="2100" b="1" dirty="0">
              <a:solidFill>
                <a:srgbClr val="FF0000"/>
              </a:solidFill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42" y="596395"/>
            <a:ext cx="5338968" cy="366120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95211" y="810027"/>
            <a:ext cx="4194904" cy="68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83822" latinLnBrk="1">
              <a:buSzPct val="121000"/>
              <a:tabLst>
                <a:tab pos="0" algn="l"/>
                <a:tab pos="483822" algn="l"/>
                <a:tab pos="967640" algn="l"/>
                <a:tab pos="1451460" algn="l"/>
                <a:tab pos="1935279" algn="l"/>
                <a:tab pos="2419101" algn="l"/>
                <a:tab pos="2902920" algn="l"/>
                <a:tab pos="3386741" algn="l"/>
                <a:tab pos="3870563" algn="l"/>
                <a:tab pos="4354381" algn="l"/>
                <a:tab pos="4838201" algn="l"/>
                <a:tab pos="5322020" algn="l"/>
                <a:tab pos="5805841" algn="l"/>
                <a:tab pos="6289663" algn="l"/>
                <a:tab pos="6773480" algn="l"/>
                <a:tab pos="7257302" algn="l"/>
                <a:tab pos="7741118" algn="l"/>
                <a:tab pos="8224942" algn="l"/>
                <a:tab pos="8708764" algn="l"/>
                <a:tab pos="9192582" algn="l"/>
                <a:tab pos="9676402" algn="l"/>
              </a:tabLst>
              <a:defRPr/>
            </a:pPr>
            <a:r>
              <a:rPr lang="en-GB" altLang="ko-KR" sz="47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</a:t>
            </a:r>
            <a:r>
              <a:rPr lang="en-GB" altLang="ko-KR" sz="21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LSND : </a:t>
            </a:r>
            <a:r>
              <a:rPr lang="en-US" altLang="ko-KR" sz="21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r>
              <a:rPr lang="en-US" altLang="ko-KR" sz="2100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altLang="ko-KR" sz="2100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altLang="ko-KR" sz="21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 -&gt; e- + </a:t>
            </a:r>
            <a:r>
              <a:rPr lang="en-US" altLang="ko-KR" sz="2100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altLang="ko-KR" sz="21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altLang="ko-KR" sz="2100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</a:t>
            </a:r>
            <a:r>
              <a:rPr lang="en-US" altLang="ko-KR" sz="4700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ko-KR" sz="4700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altLang="ko-KR" sz="4700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020" y="3864365"/>
            <a:ext cx="9037573" cy="3638686"/>
          </a:xfrm>
          <a:prstGeom prst="rect">
            <a:avLst/>
          </a:prstGeom>
          <a:noFill/>
        </p:spPr>
      </p:pic>
      <p:sp>
        <p:nvSpPr>
          <p:cNvPr id="9" name="타원 8"/>
          <p:cNvSpPr/>
          <p:nvPr/>
        </p:nvSpPr>
        <p:spPr>
          <a:xfrm>
            <a:off x="1715559" y="3784750"/>
            <a:ext cx="2745755" cy="510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3" tIns="48381" rIns="96763" bIns="48381" rtlCol="0" anchor="ctr"/>
          <a:lstStyle/>
          <a:p>
            <a:pPr algn="ctr" defTabSz="967640"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/>
          <p:cNvSpPr/>
          <p:nvPr/>
        </p:nvSpPr>
        <p:spPr>
          <a:xfrm>
            <a:off x="62206" y="1512730"/>
            <a:ext cx="686439" cy="1273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3" tIns="48381" rIns="96763" bIns="48381" rtlCol="0" anchor="ctr"/>
          <a:lstStyle/>
          <a:p>
            <a:pPr algn="ctr" defTabSz="967640" latinLnBrk="1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7573" y="733750"/>
            <a:ext cx="577090" cy="374787"/>
          </a:xfrm>
          <a:prstGeom prst="rect">
            <a:avLst/>
          </a:prstGeom>
          <a:noFill/>
        </p:spPr>
        <p:txBody>
          <a:bodyPr wrap="none" lIns="96763" tIns="48381" rIns="96763" bIns="48381" rtlCol="0">
            <a:spAutoFit/>
          </a:bodyPr>
          <a:lstStyle/>
          <a:p>
            <a:pPr defTabSz="967640" latinLnBrk="1"/>
            <a:r>
              <a:rPr lang="en-US" altLang="ko-KR" b="1" dirty="0" smtClean="0">
                <a:solidFill>
                  <a:prstClr val="black"/>
                </a:solidFill>
              </a:rPr>
              <a:t>(1</a:t>
            </a:r>
            <a:r>
              <a:rPr lang="en-US" altLang="ko-KR" b="1" baseline="30000" dirty="0" smtClean="0">
                <a:solidFill>
                  <a:prstClr val="black"/>
                </a:solidFill>
              </a:rPr>
              <a:t>+)</a:t>
            </a:r>
            <a:endParaRPr lang="ko-KR" altLang="en-US" b="1" baseline="30000" dirty="0">
              <a:solidFill>
                <a:prstClr val="black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2702" y="1496497"/>
            <a:ext cx="4401961" cy="128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472907" y="6873187"/>
            <a:ext cx="2364023" cy="374706"/>
          </a:xfrm>
          <a:prstGeom prst="rect">
            <a:avLst/>
          </a:prstGeom>
          <a:noFill/>
        </p:spPr>
        <p:txBody>
          <a:bodyPr wrap="none" lIns="96763" tIns="48381" rIns="96763" bIns="48381" rtlCol="0">
            <a:spAutoFit/>
          </a:bodyPr>
          <a:lstStyle/>
          <a:p>
            <a:pPr defTabSz="967640" latinLnBrk="1"/>
            <a:r>
              <a:rPr lang="en-US" b="1" dirty="0" smtClean="0">
                <a:solidFill>
                  <a:srgbClr val="FF0000"/>
                </a:solidFill>
              </a:rPr>
              <a:t>JSNS^2 at JPARC 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-45686" y="9"/>
            <a:ext cx="3012166" cy="489023"/>
          </a:xfrm>
          <a:prstGeom prst="rect">
            <a:avLst/>
          </a:prstGeom>
          <a:solidFill>
            <a:schemeClr val="tx1">
              <a:alpha val="87057"/>
            </a:schemeClr>
          </a:solidFill>
          <a:ln w="57150" algn="ctr">
            <a:noFill/>
            <a:miter lim="800000"/>
            <a:headEnd/>
            <a:tailEnd/>
          </a:ln>
        </p:spPr>
        <p:txBody>
          <a:bodyPr wrap="square" lIns="96763" tIns="48381" rIns="96763" bIns="48381">
            <a:spAutoFit/>
          </a:bodyPr>
          <a:lstStyle/>
          <a:p>
            <a:pPr defTabSz="967640" latinLnBrk="1"/>
            <a:r>
              <a:rPr lang="el-GR" altLang="ko-KR" sz="2500" b="1" dirty="0">
                <a:solidFill>
                  <a:prstClr val="white"/>
                </a:solidFill>
              </a:rPr>
              <a:t>ν</a:t>
            </a:r>
            <a:r>
              <a:rPr lang="en-US" altLang="ko-KR" sz="2500" b="1" dirty="0">
                <a:solidFill>
                  <a:prstClr val="white"/>
                </a:solidFill>
              </a:rPr>
              <a:t>-reaction (2 step)</a:t>
            </a:r>
            <a:endParaRPr lang="en-US" altLang="ko-KR" b="1" dirty="0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80544" y="489032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B050"/>
                </a:solidFill>
              </a:rPr>
              <a:t>Cheoun, Phys</a:t>
            </a:r>
            <a:r>
              <a:rPr lang="en-US" altLang="ko-KR" b="1" dirty="0">
                <a:solidFill>
                  <a:srgbClr val="00B050"/>
                </a:solidFill>
              </a:rPr>
              <a:t>. Rev. C 81, 028501 (2010) 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9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35" y="1816100"/>
            <a:ext cx="4842669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" y="-1301"/>
            <a:ext cx="7334626" cy="469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91" y="4690291"/>
            <a:ext cx="9801754" cy="2313791"/>
          </a:xfrm>
          <a:prstGeom prst="rect">
            <a:avLst/>
          </a:prstGeom>
          <a:noFill/>
        </p:spPr>
        <p:txBody>
          <a:bodyPr wrap="none" lIns="96853" tIns="48427" rIns="96853" bIns="48427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For neutrino-nuclei reactions,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1. We include the transition from 0(+/-) up to 4(+/-)  !!!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2. To describe the excitations of compound nuclei, we exploit the (D)QRPA.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3. In the QRPA, the </a:t>
            </a:r>
            <a:r>
              <a:rPr lang="en-US" altLang="ko-KR" dirty="0" err="1" smtClean="0">
                <a:solidFill>
                  <a:srgbClr val="00B050"/>
                </a:solidFill>
              </a:rPr>
              <a:t>Brueckner</a:t>
            </a:r>
            <a:r>
              <a:rPr lang="en-US" altLang="ko-KR" dirty="0" smtClean="0">
                <a:solidFill>
                  <a:srgbClr val="00B050"/>
                </a:solidFill>
              </a:rPr>
              <a:t> G matrix based on the CD Bonn potential and all kinds 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of pairing interactions in the BCS are included.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4. These (D)QRPA have been successfully tested to reproduce the GT strength distributions.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5. For the excitation spectrum of the compound </a:t>
            </a:r>
            <a:r>
              <a:rPr lang="en-US" altLang="ko-KR" dirty="0" err="1" smtClean="0">
                <a:solidFill>
                  <a:srgbClr val="00B050"/>
                </a:solidFill>
              </a:rPr>
              <a:t>nuclei,,we</a:t>
            </a:r>
            <a:r>
              <a:rPr lang="en-US" altLang="ko-KR" dirty="0" smtClean="0">
                <a:solidFill>
                  <a:srgbClr val="00B050"/>
                </a:solidFill>
              </a:rPr>
              <a:t> exploit a statistical model </a:t>
            </a:r>
          </a:p>
          <a:p>
            <a:r>
              <a:rPr lang="en-US" altLang="ko-KR" dirty="0" smtClean="0">
                <a:solidFill>
                  <a:srgbClr val="00B050"/>
                </a:solidFill>
              </a:rPr>
              <a:t>by S. Chiba in TIT. 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01674" y="1169769"/>
            <a:ext cx="3752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Phys</a:t>
            </a:r>
            <a:r>
              <a:rPr lang="en-US" altLang="ko-KR" b="1" dirty="0" smtClean="0"/>
              <a:t>. Rev</a:t>
            </a:r>
            <a:r>
              <a:rPr lang="en-US" altLang="ko-KR" b="1" dirty="0"/>
              <a:t>. C99 (2019</a:t>
            </a:r>
            <a:r>
              <a:rPr lang="en-US" altLang="ko-KR" b="1" dirty="0" smtClean="0"/>
              <a:t>), 064304;</a:t>
            </a:r>
          </a:p>
          <a:p>
            <a:r>
              <a:rPr lang="en-US" altLang="ko-KR" b="1" dirty="0" smtClean="0"/>
              <a:t>Phys. Rev. C97, (2018), 064322;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5901674" y="1712082"/>
            <a:ext cx="35584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b="1" dirty="0">
                <a:solidFill>
                  <a:prstClr val="black"/>
                </a:solidFill>
              </a:rPr>
              <a:t>Phys. Rev. </a:t>
            </a:r>
            <a:r>
              <a:rPr lang="en-US" altLang="ko-KR" b="1" dirty="0" smtClean="0">
                <a:solidFill>
                  <a:prstClr val="black"/>
                </a:solidFill>
              </a:rPr>
              <a:t>C97 </a:t>
            </a:r>
            <a:r>
              <a:rPr lang="en-US" altLang="ko-KR" b="1" dirty="0">
                <a:solidFill>
                  <a:prstClr val="black"/>
                </a:solidFill>
              </a:rPr>
              <a:t>(2018), </a:t>
            </a:r>
            <a:r>
              <a:rPr lang="en-US" altLang="ko-KR" b="1" dirty="0" smtClean="0">
                <a:solidFill>
                  <a:prstClr val="black"/>
                </a:solidFill>
              </a:rPr>
              <a:t>024320;</a:t>
            </a:r>
          </a:p>
          <a:p>
            <a:pPr lvl="0"/>
            <a:r>
              <a:rPr lang="en-US" altLang="ko-KR" b="1" dirty="0" smtClean="0">
                <a:solidFill>
                  <a:prstClr val="black"/>
                </a:solidFill>
              </a:rPr>
              <a:t>EPJA 53, (2017), 26 ….</a:t>
            </a:r>
          </a:p>
          <a:p>
            <a:pPr lvl="0"/>
            <a:r>
              <a:rPr lang="en-US" altLang="ko-KR" b="1" dirty="0" smtClean="0">
                <a:solidFill>
                  <a:prstClr val="black"/>
                </a:solidFill>
              </a:rPr>
              <a:t>JPG, in press, 2019</a:t>
            </a:r>
            <a:r>
              <a:rPr lang="en-US" altLang="ko-KR" dirty="0" smtClean="0">
                <a:solidFill>
                  <a:prstClr val="black"/>
                </a:solidFill>
              </a:rPr>
              <a:t> </a:t>
            </a:r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307" y="504920"/>
            <a:ext cx="8913447" cy="619428"/>
          </a:xfrm>
          <a:prstGeom prst="rect">
            <a:avLst/>
          </a:prstGeom>
          <a:noFill/>
        </p:spPr>
        <p:txBody>
          <a:bodyPr wrap="none" lIns="96853" tIns="48427" rIns="96853" bIns="48427" rtlCol="0">
            <a:spAutoFit/>
          </a:bodyPr>
          <a:lstStyle/>
          <a:p>
            <a:r>
              <a:rPr lang="en-US" sz="3400" dirty="0">
                <a:solidFill>
                  <a:srgbClr val="00B050"/>
                </a:solidFill>
              </a:rPr>
              <a:t>Preliminary</a:t>
            </a:r>
            <a:r>
              <a:rPr lang="en-US" sz="3400" dirty="0">
                <a:solidFill>
                  <a:prstClr val="black"/>
                </a:solidFill>
              </a:rPr>
              <a:t> results by </a:t>
            </a:r>
            <a:r>
              <a:rPr lang="en-US" sz="3400" b="1" dirty="0" err="1">
                <a:solidFill>
                  <a:srgbClr val="FF0000"/>
                </a:solidFill>
              </a:rPr>
              <a:t>nn</a:t>
            </a:r>
            <a:r>
              <a:rPr lang="en-US" sz="3400" b="1" dirty="0">
                <a:solidFill>
                  <a:srgbClr val="FF0000"/>
                </a:solidFill>
              </a:rPr>
              <a:t> + pp </a:t>
            </a:r>
            <a:r>
              <a:rPr lang="en-US" sz="3400" dirty="0">
                <a:solidFill>
                  <a:prstClr val="black"/>
                </a:solidFill>
              </a:rPr>
              <a:t>+ </a:t>
            </a:r>
            <a:r>
              <a:rPr lang="en-US" sz="3400" dirty="0" err="1">
                <a:solidFill>
                  <a:srgbClr val="7030A0"/>
                </a:solidFill>
              </a:rPr>
              <a:t>np</a:t>
            </a:r>
            <a:r>
              <a:rPr lang="en-US" sz="3400" dirty="0">
                <a:solidFill>
                  <a:prstClr val="black"/>
                </a:solidFill>
              </a:rPr>
              <a:t> DQRPA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07" y="1343946"/>
            <a:ext cx="8524773" cy="508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4156230" y="2182972"/>
            <a:ext cx="1067794" cy="38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969779" y="3403374"/>
            <a:ext cx="1067794" cy="38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969779" y="2106697"/>
            <a:ext cx="1067794" cy="38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156230" y="3403374"/>
            <a:ext cx="1067794" cy="381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715559" y="1343946"/>
            <a:ext cx="2364400" cy="839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563017" y="2640623"/>
            <a:ext cx="2364400" cy="839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76566" y="2640623"/>
            <a:ext cx="2364400" cy="839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452837" y="1343946"/>
            <a:ext cx="2364400" cy="839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포인트가 5개인 별 6"/>
          <p:cNvSpPr/>
          <p:nvPr/>
        </p:nvSpPr>
        <p:spPr>
          <a:xfrm>
            <a:off x="4537585" y="3403375"/>
            <a:ext cx="663450" cy="5872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853" tIns="48427" rIns="96853" bIns="484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>
            <a:off x="7817237" y="1038845"/>
            <a:ext cx="305084" cy="1067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7817237" y="1038845"/>
            <a:ext cx="152542" cy="2364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>
            <a:off x="5224024" y="1038845"/>
            <a:ext cx="2593213" cy="11441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H="1">
            <a:off x="5224024" y="1038845"/>
            <a:ext cx="2593213" cy="2364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0" y="1"/>
            <a:ext cx="9685338" cy="489014"/>
          </a:xfrm>
          <a:prstGeom prst="rect">
            <a:avLst/>
          </a:prstGeom>
          <a:solidFill>
            <a:schemeClr val="tx1">
              <a:alpha val="47842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 lIns="96849" tIns="48422" rIns="96849" bIns="48422">
            <a:spAutoFit/>
          </a:bodyPr>
          <a:lstStyle/>
          <a:p>
            <a:pPr eaLnBrk="0" hangingPunct="0"/>
            <a:r>
              <a:rPr lang="en-US" altLang="ko-KR" sz="2500" dirty="0">
                <a:solidFill>
                  <a:prstClr val="white"/>
                </a:solidFill>
              </a:rPr>
              <a:t>Neut.-induced react. by QRPA + Deform.+ Unlike pairing </a:t>
            </a:r>
            <a:r>
              <a:rPr lang="en-US" altLang="ko-KR" sz="2500" dirty="0" err="1">
                <a:solidFill>
                  <a:prstClr val="white"/>
                </a:solidFill>
              </a:rPr>
              <a:t>corre</a:t>
            </a:r>
            <a:r>
              <a:rPr lang="en-US" altLang="ko-KR" sz="2500" dirty="0">
                <a:solidFill>
                  <a:prstClr val="white"/>
                </a:solidFill>
              </a:rPr>
              <a:t>.</a:t>
            </a:r>
            <a:endParaRPr lang="ja-JP" altLang="en-US" sz="2500" dirty="0">
              <a:solidFill>
                <a:prstClr val="white"/>
              </a:solidFill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001" y="3861024"/>
            <a:ext cx="3817938" cy="3382962"/>
          </a:xfrm>
          <a:prstGeom prst="rect">
            <a:avLst/>
          </a:prstGeom>
          <a:noFill/>
          <a:ln w="349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2262" y="2856587"/>
            <a:ext cx="8716804" cy="121073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Numerical results for </a:t>
            </a:r>
            <a:br>
              <a:rPr lang="en-US" altLang="ko-KR" dirty="0" smtClean="0"/>
            </a:br>
            <a:r>
              <a:rPr lang="en-US" altLang="ko-KR" dirty="0" smtClean="0"/>
              <a:t>elements abundances 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847" y="623045"/>
            <a:ext cx="18855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JINA REALIB</a:t>
            </a:r>
            <a:endParaRPr lang="ko-KR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3847" y="1825579"/>
            <a:ext cx="39628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QRPA &amp; Branching Ratios </a:t>
            </a:r>
            <a:endParaRPr lang="ko-KR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42529" y="4012858"/>
            <a:ext cx="23663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1987 SN model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3847" y="1238651"/>
            <a:ext cx="36009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Modified (</a:t>
            </a:r>
            <a:r>
              <a:rPr lang="en-US" altLang="ko-KR" sz="2400" dirty="0" err="1" smtClean="0"/>
              <a:t>n,g</a:t>
            </a:r>
            <a:r>
              <a:rPr lang="en-US" altLang="ko-KR" sz="2400" dirty="0" smtClean="0"/>
              <a:t>) Reactions</a:t>
            </a:r>
            <a:endParaRPr lang="ko-KR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342529" y="4749657"/>
            <a:ext cx="60854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Modified Neutrino Flux by Self-interaction</a:t>
            </a:r>
            <a:endParaRPr lang="ko-KR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913664" y="3995242"/>
            <a:ext cx="31953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Pre-supernova Model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42529" y="5417660"/>
            <a:ext cx="30251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Neutrino Luminosity</a:t>
            </a:r>
            <a:endParaRPr lang="ko-KR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42529" y="6033266"/>
            <a:ext cx="772448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Flavor change probability by matter and shock wave</a:t>
            </a:r>
            <a:endParaRPr lang="ko-KR" alt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241656" y="3841689"/>
            <a:ext cx="244368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Hydrodynamics </a:t>
            </a:r>
          </a:p>
          <a:p>
            <a:r>
              <a:rPr lang="en-US" altLang="ko-KR" sz="2400" dirty="0" smtClean="0"/>
              <a:t>Model</a:t>
            </a:r>
            <a:endParaRPr lang="ko-KR" altLang="en-US" sz="2400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BC4EF7E-BD3B-4382-BAAB-A53AB17AA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90" y="-28095"/>
            <a:ext cx="4733348" cy="256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6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="" xmlns:a16="http://schemas.microsoft.com/office/drawing/2014/main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9165" y="6795016"/>
            <a:ext cx="3067024" cy="386762"/>
          </a:xfrm>
        </p:spPr>
        <p:txBody>
          <a:bodyPr/>
          <a:lstStyle/>
          <a:p>
            <a:r>
              <a:rPr lang="en-US" altLang="ko-KR" smtClean="0"/>
              <a:t>APCTP-BLTP JINR Joint workshop, Dubna, July 12-20, 2019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C537F1F4-00D9-4A88-805A-83C084A4A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1" y="722239"/>
            <a:ext cx="8804853" cy="616339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99384040-4BEF-4433-8466-03B8F1783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4" y="840733"/>
            <a:ext cx="8466297" cy="592640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49615BA-BCAF-49AA-AC71-27682C6DED0A}"/>
              </a:ext>
            </a:extLst>
          </p:cNvPr>
          <p:cNvSpPr/>
          <p:nvPr/>
        </p:nvSpPr>
        <p:spPr>
          <a:xfrm>
            <a:off x="1897626" y="1238865"/>
            <a:ext cx="502674" cy="521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0D07D3-1722-41BE-B2DB-0E987DA0ABD4}"/>
              </a:ext>
            </a:extLst>
          </p:cNvPr>
          <p:cNvSpPr txBox="1"/>
          <p:nvPr/>
        </p:nvSpPr>
        <p:spPr>
          <a:xfrm>
            <a:off x="244288" y="546041"/>
            <a:ext cx="7305273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The effect by changed reaction rate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Neutrino process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Results for Heavy Elements</a:t>
            </a:r>
          </a:p>
        </p:txBody>
      </p:sp>
      <p:sp>
        <p:nvSpPr>
          <p:cNvPr id="4" name="위쪽 화살표 3"/>
          <p:cNvSpPr/>
          <p:nvPr/>
        </p:nvSpPr>
        <p:spPr>
          <a:xfrm>
            <a:off x="4151511" y="1966223"/>
            <a:ext cx="484632" cy="697317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26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="" xmlns:a16="http://schemas.microsoft.com/office/drawing/2014/main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APCTP-BLTP JINR Joint workshop, Dubna, July 12-20, 2019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177EEC09-0109-CA44-9623-32D62270B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4" y="904056"/>
            <a:ext cx="7842231" cy="5489562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5C9F7831-3574-7246-BFCD-C8805905DE64}"/>
              </a:ext>
            </a:extLst>
          </p:cNvPr>
          <p:cNvGrpSpPr/>
          <p:nvPr/>
        </p:nvGrpSpPr>
        <p:grpSpPr>
          <a:xfrm>
            <a:off x="2362897" y="2046291"/>
            <a:ext cx="1232898" cy="1090971"/>
            <a:chOff x="2362897" y="2046288"/>
            <a:chExt cx="1232898" cy="1090971"/>
          </a:xfrm>
        </p:grpSpPr>
        <p:pic>
          <p:nvPicPr>
            <p:cNvPr id="11" name="그래픽 10" descr="조금 굽은 화살표">
              <a:extLst>
                <a:ext uri="{FF2B5EF4-FFF2-40B4-BE49-F238E27FC236}">
                  <a16:creationId xmlns="" xmlns:a16="http://schemas.microsoft.com/office/drawing/2014/main" id="{A4A576CE-808A-7E46-9847-0FB58818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694829" flipH="1">
              <a:off x="2594137" y="2046288"/>
              <a:ext cx="914400" cy="914400"/>
            </a:xfrm>
            <a:prstGeom prst="rect">
              <a:avLst/>
            </a:prstGeom>
          </p:spPr>
        </p:pic>
        <p:sp>
          <p:nvSpPr>
            <p:cNvPr id="12" name="TextBox 10">
              <a:extLst>
                <a:ext uri="{FF2B5EF4-FFF2-40B4-BE49-F238E27FC236}">
                  <a16:creationId xmlns="" xmlns:a16="http://schemas.microsoft.com/office/drawing/2014/main" id="{00D6322C-1478-3141-8ABA-39AB997E1111}"/>
                </a:ext>
              </a:extLst>
            </p:cNvPr>
            <p:cNvSpPr txBox="1"/>
            <p:nvPr/>
          </p:nvSpPr>
          <p:spPr>
            <a:xfrm>
              <a:off x="2362897" y="2762342"/>
              <a:ext cx="1232898" cy="37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3 times</a:t>
              </a:r>
              <a:endParaRPr lang="ko-KR" altLang="en-US" b="1" dirty="0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="" xmlns:a16="http://schemas.microsoft.com/office/drawing/2014/main" id="{FEE5BD93-9EC7-6640-93D9-FEBEBAA44238}"/>
              </a:ext>
            </a:extLst>
          </p:cNvPr>
          <p:cNvGrpSpPr/>
          <p:nvPr/>
        </p:nvGrpSpPr>
        <p:grpSpPr>
          <a:xfrm>
            <a:off x="2362897" y="4849431"/>
            <a:ext cx="1232898" cy="1090971"/>
            <a:chOff x="2362897" y="4849422"/>
            <a:chExt cx="1232898" cy="1090971"/>
          </a:xfrm>
        </p:grpSpPr>
        <p:pic>
          <p:nvPicPr>
            <p:cNvPr id="14" name="그래픽 13" descr="조금 굽은 화살표">
              <a:extLst>
                <a:ext uri="{FF2B5EF4-FFF2-40B4-BE49-F238E27FC236}">
                  <a16:creationId xmlns="" xmlns:a16="http://schemas.microsoft.com/office/drawing/2014/main" id="{261B15DB-F6DD-7546-8168-D9E2B6800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694829" flipH="1">
              <a:off x="2594137" y="4849422"/>
              <a:ext cx="914400" cy="914400"/>
            </a:xfrm>
            <a:prstGeom prst="rect">
              <a:avLst/>
            </a:prstGeom>
          </p:spPr>
        </p:pic>
        <p:sp>
          <p:nvSpPr>
            <p:cNvPr id="15" name="TextBox 12">
              <a:extLst>
                <a:ext uri="{FF2B5EF4-FFF2-40B4-BE49-F238E27FC236}">
                  <a16:creationId xmlns="" xmlns:a16="http://schemas.microsoft.com/office/drawing/2014/main" id="{AAD8D2C8-7CA3-E64B-8428-A9C72E5A9ED8}"/>
                </a:ext>
              </a:extLst>
            </p:cNvPr>
            <p:cNvSpPr txBox="1"/>
            <p:nvPr/>
          </p:nvSpPr>
          <p:spPr>
            <a:xfrm>
              <a:off x="2362897" y="5565476"/>
              <a:ext cx="1232898" cy="37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4 times</a:t>
              </a:r>
              <a:endParaRPr lang="ko-KR" altLang="en-US" b="1" dirty="0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3C4A7D1F-DF5D-5D43-8B44-1C24E0E6BB4D}"/>
              </a:ext>
            </a:extLst>
          </p:cNvPr>
          <p:cNvGrpSpPr/>
          <p:nvPr/>
        </p:nvGrpSpPr>
        <p:grpSpPr>
          <a:xfrm>
            <a:off x="5885220" y="1828824"/>
            <a:ext cx="1232898" cy="1090971"/>
            <a:chOff x="5885220" y="1828819"/>
            <a:chExt cx="1232898" cy="1090971"/>
          </a:xfrm>
        </p:grpSpPr>
        <p:pic>
          <p:nvPicPr>
            <p:cNvPr id="17" name="그래픽 16" descr="조금 굽은 화살표">
              <a:extLst>
                <a:ext uri="{FF2B5EF4-FFF2-40B4-BE49-F238E27FC236}">
                  <a16:creationId xmlns="" xmlns:a16="http://schemas.microsoft.com/office/drawing/2014/main" id="{C4198DB9-6CCF-4D45-89DE-3FD2FE51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8694829" flipH="1">
              <a:off x="6116460" y="1828819"/>
              <a:ext cx="914400" cy="914400"/>
            </a:xfrm>
            <a:prstGeom prst="rect">
              <a:avLst/>
            </a:prstGeom>
          </p:spPr>
        </p:pic>
        <p:sp>
          <p:nvSpPr>
            <p:cNvPr id="18" name="TextBox 14">
              <a:extLst>
                <a:ext uri="{FF2B5EF4-FFF2-40B4-BE49-F238E27FC236}">
                  <a16:creationId xmlns="" xmlns:a16="http://schemas.microsoft.com/office/drawing/2014/main" id="{B6C5EDF0-7314-DC45-99C9-641711CD1EA3}"/>
                </a:ext>
              </a:extLst>
            </p:cNvPr>
            <p:cNvSpPr txBox="1"/>
            <p:nvPr/>
          </p:nvSpPr>
          <p:spPr>
            <a:xfrm>
              <a:off x="5885220" y="2544873"/>
              <a:ext cx="1232898" cy="37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/>
                <a:t>2 times</a:t>
              </a:r>
              <a:endParaRPr lang="ko-KR" altLang="en-US" b="1" dirty="0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Neutrino process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Results for H. Elem. (Total Integrated Masses)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80330" y="6371346"/>
            <a:ext cx="5168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  <a:latin typeface="Calibri" panose="020F0502020204030204"/>
              </a:rPr>
              <a:t>H. </a:t>
            </a:r>
            <a:r>
              <a:rPr lang="en-US" altLang="ko-KR" dirty="0" err="1" smtClean="0">
                <a:solidFill>
                  <a:srgbClr val="00B050"/>
                </a:solidFill>
                <a:latin typeface="Calibri" panose="020F0502020204030204"/>
              </a:rPr>
              <a:t>Ko</a:t>
            </a:r>
            <a:r>
              <a:rPr lang="en-US" altLang="ko-KR" dirty="0" smtClean="0">
                <a:solidFill>
                  <a:srgbClr val="00B050"/>
                </a:solidFill>
                <a:latin typeface="Calibri" panose="020F0502020204030204"/>
              </a:rPr>
              <a:t>, M. Cheoun…, submitted to PRL, (2018) </a:t>
            </a:r>
            <a:endParaRPr lang="ko-KR" altLang="en-US" dirty="0">
              <a:solidFill>
                <a:srgbClr val="00B05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45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267" y="-13442"/>
            <a:ext cx="8716804" cy="121073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9075" y="975142"/>
            <a:ext cx="9263955" cy="6033496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sz="3200" b="1" dirty="0" smtClean="0"/>
              <a:t>Neutrino Process in Supernova Explosion</a:t>
            </a:r>
          </a:p>
          <a:p>
            <a:endParaRPr lang="en-US" altLang="ko-KR" sz="3200" b="1" dirty="0"/>
          </a:p>
          <a:p>
            <a:r>
              <a:rPr lang="en-US" altLang="ko-KR" sz="3200" b="1" dirty="0"/>
              <a:t>Neutrino </a:t>
            </a:r>
            <a:r>
              <a:rPr lang="en-US" altLang="ko-KR" sz="3200" b="1" dirty="0">
                <a:solidFill>
                  <a:srgbClr val="FF0000"/>
                </a:solidFill>
              </a:rPr>
              <a:t>Oscillation</a:t>
            </a:r>
            <a:r>
              <a:rPr lang="en-US" altLang="ko-KR" sz="3200" b="1" dirty="0"/>
              <a:t> in vacuum and </a:t>
            </a:r>
            <a:r>
              <a:rPr lang="en-US" altLang="ko-KR" sz="3200" b="1" dirty="0" smtClean="0"/>
              <a:t>matter, and neutrino 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Self-Interaction</a:t>
            </a:r>
            <a:r>
              <a:rPr lang="en-US" altLang="ko-KR" sz="3200" b="1" dirty="0" smtClean="0"/>
              <a:t> in the Neutrino Process</a:t>
            </a:r>
          </a:p>
          <a:p>
            <a:r>
              <a:rPr lang="en-US" altLang="ko-KR" sz="3200" b="1" dirty="0" smtClean="0">
                <a:solidFill>
                  <a:srgbClr val="00B050"/>
                </a:solidFill>
              </a:rPr>
              <a:t>Neutrino-induced Reactions by QRPA</a:t>
            </a:r>
          </a:p>
          <a:p>
            <a:endParaRPr lang="en-US" altLang="ko-KR" sz="3200" b="1" dirty="0">
              <a:solidFill>
                <a:srgbClr val="00B050"/>
              </a:solidFill>
            </a:endParaRPr>
          </a:p>
          <a:p>
            <a:r>
              <a:rPr lang="en-US" altLang="ko-KR" sz="3200" b="1" dirty="0">
                <a:solidFill>
                  <a:srgbClr val="0070C0"/>
                </a:solidFill>
              </a:rPr>
              <a:t>Heavy Elements </a:t>
            </a:r>
            <a:r>
              <a:rPr lang="en-US" altLang="ko-KR" sz="3200" b="1" dirty="0" smtClean="0">
                <a:solidFill>
                  <a:srgbClr val="0070C0"/>
                </a:solidFill>
              </a:rPr>
              <a:t>I (92Nb,98Tc,138La,180Ta …)</a:t>
            </a:r>
          </a:p>
          <a:p>
            <a:endParaRPr lang="en-US" altLang="ko-KR" sz="3200" b="1" dirty="0" smtClean="0">
              <a:solidFill>
                <a:srgbClr val="FFC000"/>
              </a:solidFill>
            </a:endParaRPr>
          </a:p>
          <a:p>
            <a:r>
              <a:rPr lang="en-US" altLang="ko-KR" sz="3200" b="1" dirty="0" smtClean="0">
                <a:solidFill>
                  <a:srgbClr val="FFC000"/>
                </a:solidFill>
              </a:rPr>
              <a:t>Shock </a:t>
            </a:r>
            <a:r>
              <a:rPr lang="en-US" altLang="ko-KR" sz="3200" b="1" dirty="0">
                <a:solidFill>
                  <a:srgbClr val="FFC000"/>
                </a:solidFill>
              </a:rPr>
              <a:t>Effects </a:t>
            </a:r>
            <a:r>
              <a:rPr lang="en-US" altLang="ko-KR" sz="3200" b="1" dirty="0"/>
              <a:t>and Dependence </a:t>
            </a:r>
            <a:r>
              <a:rPr lang="en-US" altLang="ko-KR" sz="3200" b="1" dirty="0">
                <a:solidFill>
                  <a:srgbClr val="FFC000"/>
                </a:solidFill>
              </a:rPr>
              <a:t>on Neutrino Luminosity </a:t>
            </a:r>
            <a:endParaRPr lang="en-US" altLang="ko-KR" sz="3200" b="1" dirty="0" smtClean="0">
              <a:solidFill>
                <a:srgbClr val="FFC000"/>
              </a:solidFill>
            </a:endParaRPr>
          </a:p>
          <a:p>
            <a:r>
              <a:rPr lang="en-US" altLang="ko-KR" sz="3200" b="1" dirty="0" smtClean="0">
                <a:solidFill>
                  <a:srgbClr val="0070C0"/>
                </a:solidFill>
              </a:rPr>
              <a:t>Heavy </a:t>
            </a:r>
            <a:r>
              <a:rPr lang="en-US" altLang="ko-KR" sz="3200" b="1" dirty="0">
                <a:solidFill>
                  <a:srgbClr val="0070C0"/>
                </a:solidFill>
              </a:rPr>
              <a:t>Elements </a:t>
            </a:r>
            <a:r>
              <a:rPr lang="en-US" altLang="ko-KR" sz="3200" b="1" dirty="0" smtClean="0">
                <a:solidFill>
                  <a:srgbClr val="0070C0"/>
                </a:solidFill>
              </a:rPr>
              <a:t>II (92Nb,98Tc,138La,180Ta </a:t>
            </a:r>
            <a:r>
              <a:rPr lang="en-US" altLang="ko-KR" sz="3200" b="1" dirty="0">
                <a:solidFill>
                  <a:srgbClr val="0070C0"/>
                </a:solidFill>
              </a:rPr>
              <a:t>…)</a:t>
            </a:r>
          </a:p>
          <a:p>
            <a:r>
              <a:rPr lang="en-US" altLang="ko-KR" sz="3200" b="1" dirty="0" smtClean="0">
                <a:solidFill>
                  <a:srgbClr val="7030A0"/>
                </a:solidFill>
              </a:rPr>
              <a:t>Light Elements (</a:t>
            </a:r>
            <a:r>
              <a:rPr lang="en-US" altLang="ko-KR" sz="3200" b="1" baseline="30000" dirty="0" smtClean="0">
                <a:solidFill>
                  <a:srgbClr val="7030A0"/>
                </a:solidFill>
              </a:rPr>
              <a:t>7</a:t>
            </a:r>
            <a:r>
              <a:rPr lang="en-US" altLang="ko-KR" sz="3200" b="1" dirty="0" smtClean="0">
                <a:solidFill>
                  <a:srgbClr val="7030A0"/>
                </a:solidFill>
              </a:rPr>
              <a:t>Li,</a:t>
            </a:r>
            <a:r>
              <a:rPr lang="en-US" altLang="ko-KR" sz="3200" b="1" baseline="30000" dirty="0" smtClean="0">
                <a:solidFill>
                  <a:srgbClr val="7030A0"/>
                </a:solidFill>
              </a:rPr>
              <a:t>11</a:t>
            </a:r>
            <a:r>
              <a:rPr lang="en-US" altLang="ko-KR" sz="3200" b="1" dirty="0" smtClean="0">
                <a:solidFill>
                  <a:srgbClr val="7030A0"/>
                </a:solidFill>
              </a:rPr>
              <a:t>Be…)</a:t>
            </a:r>
            <a:endParaRPr lang="en-US" altLang="ko-KR" sz="3200" b="1" dirty="0">
              <a:solidFill>
                <a:srgbClr val="7030A0"/>
              </a:solidFill>
            </a:endParaRPr>
          </a:p>
          <a:p>
            <a:endParaRPr lang="en-US" altLang="ko-KR" b="1" dirty="0" smtClean="0"/>
          </a:p>
          <a:p>
            <a:r>
              <a:rPr lang="en-US" altLang="ko-KR" b="1" dirty="0" smtClean="0"/>
              <a:t>Summary and </a:t>
            </a:r>
            <a:r>
              <a:rPr lang="en-US" altLang="ko-KR" b="1" dirty="0" smtClean="0">
                <a:solidFill>
                  <a:srgbClr val="00B0F0"/>
                </a:solidFill>
              </a:rPr>
              <a:t>Sterile Neutrino 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874" y="4"/>
            <a:ext cx="3344468" cy="6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09157" y="6733023"/>
            <a:ext cx="3821641" cy="386762"/>
          </a:xfrm>
        </p:spPr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096458" y="5907566"/>
            <a:ext cx="327310" cy="18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ko-KR" sz="1200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Core </a:t>
            </a:r>
            <a:endParaRPr lang="ko-KR" altLang="en-US" sz="1200" b="1" dirty="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7750" y="5071891"/>
            <a:ext cx="431254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200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O-rich</a:t>
            </a:r>
            <a:endParaRPr lang="ko-KR" altLang="en-US" sz="1200" b="1" dirty="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7014009" y="4709820"/>
            <a:ext cx="2639022" cy="2638344"/>
          </a:xfrm>
          <a:prstGeom prst="ellipse">
            <a:avLst/>
          </a:prstGeom>
          <a:solidFill>
            <a:srgbClr val="F8510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woPt" dir="t"/>
          </a:scene3d>
          <a:sp3d extrusionH="76200" contourW="12700" prstMaterial="plastic">
            <a:bevelT w="1270000" h="1270000"/>
            <a:bevelB w="1270000" h="1270000"/>
            <a:contourClr>
              <a:srgbClr val="D4520A"/>
            </a:contourClr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원형 45"/>
          <p:cNvSpPr/>
          <p:nvPr/>
        </p:nvSpPr>
        <p:spPr>
          <a:xfrm>
            <a:off x="7133965" y="4845627"/>
            <a:ext cx="2399111" cy="2398495"/>
          </a:xfrm>
          <a:prstGeom prst="pie">
            <a:avLst>
              <a:gd name="adj1" fmla="val 5414816"/>
              <a:gd name="adj2" fmla="val 16200000"/>
            </a:avLst>
          </a:prstGeom>
          <a:solidFill>
            <a:srgbClr val="F8510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woPt" dir="t"/>
          </a:scene3d>
          <a:sp3d extrusionH="76200" contourW="12700" prstMaterial="plastic">
            <a:bevelT w="0" h="0"/>
            <a:bevelB w="0" h="0"/>
            <a:contourClr>
              <a:srgbClr val="D4520A"/>
            </a:contourClr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원형 46"/>
          <p:cNvSpPr/>
          <p:nvPr/>
        </p:nvSpPr>
        <p:spPr>
          <a:xfrm flipH="1">
            <a:off x="6926811" y="4845627"/>
            <a:ext cx="2399111" cy="2398495"/>
          </a:xfrm>
          <a:prstGeom prst="pie">
            <a:avLst>
              <a:gd name="adj1" fmla="val 5414816"/>
              <a:gd name="adj2" fmla="val 16200000"/>
            </a:avLst>
          </a:prstGeom>
          <a:solidFill>
            <a:srgbClr val="F8510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woPt" dir="t"/>
          </a:scene3d>
          <a:sp3d extrusionH="76200" contourW="12700" prstMaterial="plastic">
            <a:bevelT w="0" h="0"/>
            <a:bevelB w="0" h="0"/>
            <a:contourClr>
              <a:srgbClr val="D4520A"/>
            </a:contourClr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원형 95"/>
          <p:cNvSpPr/>
          <p:nvPr/>
        </p:nvSpPr>
        <p:spPr>
          <a:xfrm>
            <a:off x="7460812" y="5152312"/>
            <a:ext cx="1784461" cy="1785124"/>
          </a:xfrm>
          <a:prstGeom prst="pie">
            <a:avLst>
              <a:gd name="adj1" fmla="val 5404516"/>
              <a:gd name="adj2" fmla="val 16200000"/>
            </a:avLst>
          </a:prstGeom>
          <a:solidFill>
            <a:srgbClr val="FACA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woPt" dir="t"/>
          </a:scene3d>
          <a:sp3d prstMaterial="flat">
            <a:bevelT w="0" h="0"/>
            <a:bevelB w="0" h="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원형 48"/>
          <p:cNvSpPr/>
          <p:nvPr/>
        </p:nvSpPr>
        <p:spPr>
          <a:xfrm flipH="1">
            <a:off x="7304183" y="5154486"/>
            <a:ext cx="1784461" cy="1785124"/>
          </a:xfrm>
          <a:prstGeom prst="pie">
            <a:avLst>
              <a:gd name="adj1" fmla="val 5404516"/>
              <a:gd name="adj2" fmla="val 16200000"/>
            </a:avLst>
          </a:prstGeom>
          <a:solidFill>
            <a:srgbClr val="FACA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woPt" dir="t"/>
          </a:scene3d>
          <a:sp3d prstMaterial="flat">
            <a:bevelT w="0" h="0"/>
            <a:bevelB w="0" h="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원형 43"/>
          <p:cNvSpPr/>
          <p:nvPr/>
        </p:nvSpPr>
        <p:spPr>
          <a:xfrm>
            <a:off x="7581679" y="5285492"/>
            <a:ext cx="1526706" cy="1526945"/>
          </a:xfrm>
          <a:prstGeom prst="pie">
            <a:avLst>
              <a:gd name="adj1" fmla="val 5368105"/>
              <a:gd name="adj2" fmla="val 16200000"/>
            </a:avLst>
          </a:prstGeom>
          <a:solidFill>
            <a:srgbClr val="45C2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원형 96"/>
          <p:cNvSpPr/>
          <p:nvPr/>
        </p:nvSpPr>
        <p:spPr>
          <a:xfrm flipH="1">
            <a:off x="7447443" y="5285492"/>
            <a:ext cx="1526706" cy="1526945"/>
          </a:xfrm>
          <a:prstGeom prst="pie">
            <a:avLst>
              <a:gd name="adj1" fmla="val 5368105"/>
              <a:gd name="adj2" fmla="val 16200000"/>
            </a:avLst>
          </a:prstGeom>
          <a:solidFill>
            <a:srgbClr val="45C228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hreePt" dir="t"/>
          </a:scene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원형 44"/>
          <p:cNvSpPr/>
          <p:nvPr/>
        </p:nvSpPr>
        <p:spPr>
          <a:xfrm>
            <a:off x="7911480" y="5638628"/>
            <a:ext cx="819313" cy="819534"/>
          </a:xfrm>
          <a:prstGeom prst="pie">
            <a:avLst>
              <a:gd name="adj1" fmla="val 5389028"/>
              <a:gd name="adj2" fmla="val 16200000"/>
            </a:avLst>
          </a:prstGeom>
          <a:solidFill>
            <a:srgbClr val="3D86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원형 97"/>
          <p:cNvSpPr/>
          <p:nvPr/>
        </p:nvSpPr>
        <p:spPr>
          <a:xfrm flipH="1">
            <a:off x="7838931" y="5640328"/>
            <a:ext cx="819313" cy="819534"/>
          </a:xfrm>
          <a:prstGeom prst="pie">
            <a:avLst>
              <a:gd name="adj1" fmla="val 5389028"/>
              <a:gd name="adj2" fmla="val 16200000"/>
            </a:avLst>
          </a:prstGeom>
          <a:solidFill>
            <a:srgbClr val="3D86D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hreePt" dir="t"/>
          </a:scene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8039837" y="5799846"/>
            <a:ext cx="479823" cy="481091"/>
          </a:xfrm>
          <a:prstGeom prst="ellipse">
            <a:avLst/>
          </a:prstGeom>
          <a:solidFill>
            <a:srgbClr val="A5A5A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contrasting" dir="t"/>
          </a:scene3d>
          <a:sp3d>
            <a:bevelT w="254000" h="254000"/>
            <a:bevelB w="254000" h="25400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타원 19"/>
          <p:cNvSpPr/>
          <p:nvPr/>
        </p:nvSpPr>
        <p:spPr>
          <a:xfrm rot="19425458">
            <a:off x="8178375" y="5902328"/>
            <a:ext cx="270474" cy="270474"/>
          </a:xfrm>
          <a:prstGeom prst="ellipse">
            <a:avLst/>
          </a:prstGeom>
          <a:solidFill>
            <a:srgbClr val="A5A5A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  <a:scene3d>
            <a:camera prst="orthographicFront"/>
            <a:lightRig rig="flat" dir="t"/>
          </a:scene3d>
          <a:sp3d>
            <a:bevelT w="127000" h="127000"/>
            <a:bevelB w="127000" h="12700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8079171" y="5906760"/>
            <a:ext cx="4792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ko-KR" sz="1050" b="1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Core </a:t>
            </a:r>
            <a:endParaRPr lang="ko-KR" altLang="en-US" sz="1050" b="1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 rot="1053014">
            <a:off x="7798654" y="6661908"/>
            <a:ext cx="446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O/C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 rot="1303867">
            <a:off x="7679803" y="6853972"/>
            <a:ext cx="51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He/C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 rot="1776377">
            <a:off x="8061391" y="6211306"/>
            <a:ext cx="329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Si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 rot="1740612">
            <a:off x="7859026" y="6474149"/>
            <a:ext cx="631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O-rich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17133" y="975142"/>
            <a:ext cx="9059431" cy="311058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9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00311 -1.08654 " pathEditMode="relative" rAng="0" ptsTypes="AA">
                                      <p:cBhvr>
                                        <p:cTn id="65" dur="3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-543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00836 0.61408 " pathEditMode="relative" rAng="0" ptsTypes="AA">
                                      <p:cBhvr>
                                        <p:cTn id="67" dur="3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" y="30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77152 -0.01092 " pathEditMode="relative" rAng="0" ptsTypes="AA">
                                      <p:cBhvr>
                                        <p:cTn id="69" dur="3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7" y="-54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48304 0.49694 " pathEditMode="relative" rAng="0" ptsTypes="AA">
                                      <p:cBhvr>
                                        <p:cTn id="71" dur="3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4" y="2484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7543 0.01158 " pathEditMode="relative" rAng="0" ptsTypes="AA">
                                      <p:cBhvr>
                                        <p:cTn id="73" dur="3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15" y="56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5068 0.48929 " pathEditMode="relative" rAng="0" ptsTypes="AA">
                                      <p:cBhvr>
                                        <p:cTn id="75" dur="3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0" y="24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802 -0.87369 " pathEditMode="relative" rAng="0" ptsTypes="AA">
                                      <p:cBhvr>
                                        <p:cTn id="77" dur="3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92" y="-4368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7207 -0.76988 " pathEditMode="relative" rAng="0" ptsTypes="AA">
                                      <p:cBhvr>
                                        <p:cTn id="79" dur="3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3" y="-3850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48501 -1.01814 " pathEditMode="relative" rAng="0" ptsTypes="AA">
                                      <p:cBhvr>
                                        <p:cTn id="81" dur="3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2" y="-5091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66743 -0.34222 " pathEditMode="relative" rAng="0" ptsTypes="AA">
                                      <p:cBhvr>
                                        <p:cTn id="83" dur="3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1711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2757 0.6462 " pathEditMode="relative" rAng="0" ptsTypes="AA">
                                      <p:cBhvr>
                                        <p:cTn id="85" dur="3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3229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28782 0.66478 " pathEditMode="relative" rAng="0" ptsTypes="AA">
                                      <p:cBhvr>
                                        <p:cTn id="87" dur="3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1" y="3323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58138 0.23711 " pathEditMode="relative" rAng="0" ptsTypes="AA">
                                      <p:cBhvr>
                                        <p:cTn id="89" dur="3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1" y="1184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47549 -1.03278 " pathEditMode="relative" rAng="0" ptsTypes="AA">
                                      <p:cBhvr>
                                        <p:cTn id="91" dur="3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3" y="-5163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68579 0.20499 " pathEditMode="relative" rAng="0" ptsTypes="AA">
                                      <p:cBhvr>
                                        <p:cTn id="93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89" y="1024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82986 -0.44209 " pathEditMode="relative" rAng="0" ptsTypes="AA">
                                      <p:cBhvr>
                                        <p:cTn id="95" dur="3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01" y="-2211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8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3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3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2262" y="2716980"/>
            <a:ext cx="8716804" cy="121073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Dependence of the </a:t>
            </a:r>
            <a:r>
              <a:rPr lang="en-US" altLang="ko-KR" dirty="0"/>
              <a:t>Neutrino </a:t>
            </a:r>
            <a:r>
              <a:rPr lang="en-US" altLang="ko-KR" dirty="0" smtClean="0"/>
              <a:t>Process on the </a:t>
            </a:r>
            <a:r>
              <a:rPr lang="en-US" altLang="ko-KR" dirty="0" smtClean="0">
                <a:solidFill>
                  <a:srgbClr val="FF0000"/>
                </a:solidFill>
              </a:rPr>
              <a:t>Shock Effects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4267" y="-13442"/>
            <a:ext cx="8716804" cy="1210733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9075" y="975142"/>
            <a:ext cx="9263955" cy="6033496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sz="3200" b="1" dirty="0" smtClean="0"/>
              <a:t>Neutrino Process in Supernova Explosion</a:t>
            </a:r>
          </a:p>
          <a:p>
            <a:endParaRPr lang="en-US" altLang="ko-KR" sz="3200" b="1" dirty="0"/>
          </a:p>
          <a:p>
            <a:r>
              <a:rPr lang="en-US" altLang="ko-KR" sz="3200" b="1" dirty="0"/>
              <a:t>Neutrino </a:t>
            </a:r>
            <a:r>
              <a:rPr lang="en-US" altLang="ko-KR" sz="3200" b="1" dirty="0">
                <a:solidFill>
                  <a:srgbClr val="FF0000"/>
                </a:solidFill>
              </a:rPr>
              <a:t>Oscillation</a:t>
            </a:r>
            <a:r>
              <a:rPr lang="en-US" altLang="ko-KR" sz="3200" b="1" dirty="0"/>
              <a:t> in vacuum and </a:t>
            </a:r>
            <a:r>
              <a:rPr lang="en-US" altLang="ko-KR" sz="3200" b="1" dirty="0" smtClean="0"/>
              <a:t>matter, and neutrino 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Self-Interaction</a:t>
            </a:r>
            <a:r>
              <a:rPr lang="en-US" altLang="ko-KR" sz="3200" b="1" dirty="0" smtClean="0"/>
              <a:t> in the Neutrino Process</a:t>
            </a:r>
          </a:p>
          <a:p>
            <a:r>
              <a:rPr lang="en-US" altLang="ko-KR" sz="3200" b="1" dirty="0" smtClean="0"/>
              <a:t>Neutrino-induced 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Reactions</a:t>
            </a:r>
            <a:r>
              <a:rPr lang="en-US" altLang="ko-KR" sz="3200" b="1" dirty="0" smtClean="0"/>
              <a:t> by QRPA</a:t>
            </a:r>
          </a:p>
          <a:p>
            <a:endParaRPr lang="en-US" altLang="ko-KR" sz="3200" b="1" dirty="0">
              <a:solidFill>
                <a:srgbClr val="00B050"/>
              </a:solidFill>
            </a:endParaRPr>
          </a:p>
          <a:p>
            <a:r>
              <a:rPr lang="en-US" altLang="ko-KR" sz="3200" b="1" dirty="0">
                <a:solidFill>
                  <a:srgbClr val="0070C0"/>
                </a:solidFill>
              </a:rPr>
              <a:t>Heavy Elements </a:t>
            </a:r>
            <a:r>
              <a:rPr lang="en-US" altLang="ko-KR" sz="3200" b="1" dirty="0" smtClean="0">
                <a:solidFill>
                  <a:srgbClr val="0070C0"/>
                </a:solidFill>
              </a:rPr>
              <a:t>I (92Nb,98Tc,138La,180Ta …)</a:t>
            </a:r>
          </a:p>
          <a:p>
            <a:endParaRPr lang="en-US" altLang="ko-KR" sz="3200" b="1" dirty="0" smtClean="0">
              <a:solidFill>
                <a:srgbClr val="FFC000"/>
              </a:solidFill>
            </a:endParaRPr>
          </a:p>
          <a:p>
            <a:r>
              <a:rPr lang="en-US" altLang="ko-KR" sz="3200" b="1" dirty="0" smtClean="0">
                <a:solidFill>
                  <a:srgbClr val="FFC000"/>
                </a:solidFill>
              </a:rPr>
              <a:t>Shock </a:t>
            </a:r>
            <a:r>
              <a:rPr lang="en-US" altLang="ko-KR" sz="3200" b="1" dirty="0">
                <a:solidFill>
                  <a:srgbClr val="FFC000"/>
                </a:solidFill>
              </a:rPr>
              <a:t>Effects </a:t>
            </a:r>
            <a:r>
              <a:rPr lang="en-US" altLang="ko-KR" sz="3200" b="1" dirty="0"/>
              <a:t>and Dependence </a:t>
            </a:r>
            <a:r>
              <a:rPr lang="en-US" altLang="ko-KR" sz="3200" b="1" dirty="0">
                <a:solidFill>
                  <a:srgbClr val="FFC000"/>
                </a:solidFill>
              </a:rPr>
              <a:t>on Neutrino Luminosity </a:t>
            </a:r>
            <a:endParaRPr lang="en-US" altLang="ko-KR" sz="3200" b="1" dirty="0" smtClean="0">
              <a:solidFill>
                <a:srgbClr val="FFC000"/>
              </a:solidFill>
            </a:endParaRPr>
          </a:p>
          <a:p>
            <a:r>
              <a:rPr lang="en-US" altLang="ko-KR" sz="3200" b="1" dirty="0" smtClean="0">
                <a:solidFill>
                  <a:srgbClr val="0070C0"/>
                </a:solidFill>
              </a:rPr>
              <a:t>Heavy </a:t>
            </a:r>
            <a:r>
              <a:rPr lang="en-US" altLang="ko-KR" sz="3200" b="1" dirty="0">
                <a:solidFill>
                  <a:srgbClr val="0070C0"/>
                </a:solidFill>
              </a:rPr>
              <a:t>Elements </a:t>
            </a:r>
            <a:r>
              <a:rPr lang="en-US" altLang="ko-KR" sz="3200" b="1" dirty="0" smtClean="0">
                <a:solidFill>
                  <a:srgbClr val="0070C0"/>
                </a:solidFill>
              </a:rPr>
              <a:t>II (92Nb,98Tc,138La,180Ta </a:t>
            </a:r>
            <a:r>
              <a:rPr lang="en-US" altLang="ko-KR" sz="3200" b="1" dirty="0">
                <a:solidFill>
                  <a:srgbClr val="0070C0"/>
                </a:solidFill>
              </a:rPr>
              <a:t>…)</a:t>
            </a:r>
          </a:p>
          <a:p>
            <a:r>
              <a:rPr lang="en-US" altLang="ko-KR" sz="3200" b="1" dirty="0" smtClean="0">
                <a:solidFill>
                  <a:srgbClr val="7030A0"/>
                </a:solidFill>
              </a:rPr>
              <a:t>Light Elements (</a:t>
            </a:r>
            <a:r>
              <a:rPr lang="en-US" altLang="ko-KR" sz="3200" b="1" baseline="30000" dirty="0" smtClean="0">
                <a:solidFill>
                  <a:srgbClr val="7030A0"/>
                </a:solidFill>
              </a:rPr>
              <a:t>7</a:t>
            </a:r>
            <a:r>
              <a:rPr lang="en-US" altLang="ko-KR" sz="3200" b="1" dirty="0" smtClean="0">
                <a:solidFill>
                  <a:srgbClr val="7030A0"/>
                </a:solidFill>
              </a:rPr>
              <a:t>Li,</a:t>
            </a:r>
            <a:r>
              <a:rPr lang="en-US" altLang="ko-KR" sz="3200" b="1" baseline="30000" dirty="0" smtClean="0">
                <a:solidFill>
                  <a:srgbClr val="7030A0"/>
                </a:solidFill>
              </a:rPr>
              <a:t>11</a:t>
            </a:r>
            <a:r>
              <a:rPr lang="en-US" altLang="ko-KR" sz="3200" b="1" dirty="0" smtClean="0">
                <a:solidFill>
                  <a:srgbClr val="7030A0"/>
                </a:solidFill>
              </a:rPr>
              <a:t>Be…)</a:t>
            </a:r>
            <a:endParaRPr lang="en-US" altLang="ko-KR" sz="3200" b="1" dirty="0">
              <a:solidFill>
                <a:srgbClr val="7030A0"/>
              </a:solidFill>
            </a:endParaRPr>
          </a:p>
          <a:p>
            <a:endParaRPr lang="en-US" altLang="ko-KR" b="1" dirty="0" smtClean="0"/>
          </a:p>
          <a:p>
            <a:r>
              <a:rPr lang="en-US" altLang="ko-KR" b="1" dirty="0" smtClean="0"/>
              <a:t>Summary and </a:t>
            </a:r>
            <a:r>
              <a:rPr lang="en-US" altLang="ko-KR" b="1" dirty="0" smtClean="0">
                <a:solidFill>
                  <a:srgbClr val="00B0F0"/>
                </a:solidFill>
              </a:rPr>
              <a:t>Sterile Neutrino 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874" y="4"/>
            <a:ext cx="3344468" cy="6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09157" y="6733023"/>
            <a:ext cx="3821641" cy="386762"/>
          </a:xfrm>
        </p:spPr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096458" y="5907566"/>
            <a:ext cx="327310" cy="189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ko-KR" sz="1200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Core </a:t>
            </a:r>
            <a:endParaRPr lang="ko-KR" altLang="en-US" sz="1200" b="1" dirty="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7750" y="5071891"/>
            <a:ext cx="431254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200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O-rich</a:t>
            </a:r>
            <a:endParaRPr lang="ko-KR" altLang="en-US" sz="1200" b="1" dirty="0">
              <a:solidFill>
                <a:srgbClr val="E7E6E6">
                  <a:lumMod val="25000"/>
                </a:srgbClr>
              </a:solidFill>
              <a:latin typeface="Calibri" panose="020F0502020204030204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7014009" y="4709820"/>
            <a:ext cx="2639022" cy="2638344"/>
          </a:xfrm>
          <a:prstGeom prst="ellipse">
            <a:avLst/>
          </a:prstGeom>
          <a:solidFill>
            <a:srgbClr val="F8510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woPt" dir="t"/>
          </a:scene3d>
          <a:sp3d extrusionH="76200" contourW="12700" prstMaterial="plastic">
            <a:bevelT w="1270000" h="1270000"/>
            <a:bevelB w="1270000" h="1270000"/>
            <a:contourClr>
              <a:srgbClr val="D4520A"/>
            </a:contourClr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원형 45"/>
          <p:cNvSpPr/>
          <p:nvPr/>
        </p:nvSpPr>
        <p:spPr>
          <a:xfrm>
            <a:off x="7133965" y="4845627"/>
            <a:ext cx="2399111" cy="2398495"/>
          </a:xfrm>
          <a:prstGeom prst="pie">
            <a:avLst>
              <a:gd name="adj1" fmla="val 5414816"/>
              <a:gd name="adj2" fmla="val 16200000"/>
            </a:avLst>
          </a:prstGeom>
          <a:solidFill>
            <a:srgbClr val="F8510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woPt" dir="t"/>
          </a:scene3d>
          <a:sp3d extrusionH="76200" contourW="12700" prstMaterial="plastic">
            <a:bevelT w="0" h="0"/>
            <a:bevelB w="0" h="0"/>
            <a:contourClr>
              <a:srgbClr val="D4520A"/>
            </a:contourClr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원형 46"/>
          <p:cNvSpPr/>
          <p:nvPr/>
        </p:nvSpPr>
        <p:spPr>
          <a:xfrm flipH="1">
            <a:off x="6926811" y="4845627"/>
            <a:ext cx="2399111" cy="2398495"/>
          </a:xfrm>
          <a:prstGeom prst="pie">
            <a:avLst>
              <a:gd name="adj1" fmla="val 5414816"/>
              <a:gd name="adj2" fmla="val 16200000"/>
            </a:avLst>
          </a:prstGeom>
          <a:solidFill>
            <a:srgbClr val="F8510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woPt" dir="t"/>
          </a:scene3d>
          <a:sp3d extrusionH="76200" contourW="12700" prstMaterial="plastic">
            <a:bevelT w="0" h="0"/>
            <a:bevelB w="0" h="0"/>
            <a:contourClr>
              <a:srgbClr val="D4520A"/>
            </a:contourClr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원형 95"/>
          <p:cNvSpPr/>
          <p:nvPr/>
        </p:nvSpPr>
        <p:spPr>
          <a:xfrm>
            <a:off x="7460812" y="5152312"/>
            <a:ext cx="1784461" cy="1785124"/>
          </a:xfrm>
          <a:prstGeom prst="pie">
            <a:avLst>
              <a:gd name="adj1" fmla="val 5404516"/>
              <a:gd name="adj2" fmla="val 16200000"/>
            </a:avLst>
          </a:prstGeom>
          <a:solidFill>
            <a:srgbClr val="FACA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twoPt" dir="t"/>
          </a:scene3d>
          <a:sp3d prstMaterial="flat">
            <a:bevelT w="0" h="0"/>
            <a:bevelB w="0" h="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원형 48"/>
          <p:cNvSpPr/>
          <p:nvPr/>
        </p:nvSpPr>
        <p:spPr>
          <a:xfrm flipH="1">
            <a:off x="7304183" y="5154486"/>
            <a:ext cx="1784461" cy="1785124"/>
          </a:xfrm>
          <a:prstGeom prst="pie">
            <a:avLst>
              <a:gd name="adj1" fmla="val 5404516"/>
              <a:gd name="adj2" fmla="val 16200000"/>
            </a:avLst>
          </a:prstGeom>
          <a:solidFill>
            <a:srgbClr val="FACA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woPt" dir="t"/>
          </a:scene3d>
          <a:sp3d prstMaterial="flat">
            <a:bevelT w="0" h="0"/>
            <a:bevelB w="0" h="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원형 43"/>
          <p:cNvSpPr/>
          <p:nvPr/>
        </p:nvSpPr>
        <p:spPr>
          <a:xfrm>
            <a:off x="7581679" y="5285492"/>
            <a:ext cx="1526706" cy="1526945"/>
          </a:xfrm>
          <a:prstGeom prst="pie">
            <a:avLst>
              <a:gd name="adj1" fmla="val 5368105"/>
              <a:gd name="adj2" fmla="val 16200000"/>
            </a:avLst>
          </a:prstGeom>
          <a:solidFill>
            <a:srgbClr val="45C2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원형 96"/>
          <p:cNvSpPr/>
          <p:nvPr/>
        </p:nvSpPr>
        <p:spPr>
          <a:xfrm flipH="1">
            <a:off x="7447443" y="5285492"/>
            <a:ext cx="1526706" cy="1526945"/>
          </a:xfrm>
          <a:prstGeom prst="pie">
            <a:avLst>
              <a:gd name="adj1" fmla="val 5368105"/>
              <a:gd name="adj2" fmla="val 16200000"/>
            </a:avLst>
          </a:prstGeom>
          <a:solidFill>
            <a:srgbClr val="45C228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hreePt" dir="t"/>
          </a:scene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원형 44"/>
          <p:cNvSpPr/>
          <p:nvPr/>
        </p:nvSpPr>
        <p:spPr>
          <a:xfrm>
            <a:off x="7911480" y="5638628"/>
            <a:ext cx="819313" cy="819534"/>
          </a:xfrm>
          <a:prstGeom prst="pie">
            <a:avLst>
              <a:gd name="adj1" fmla="val 5389028"/>
              <a:gd name="adj2" fmla="val 16200000"/>
            </a:avLst>
          </a:prstGeom>
          <a:solidFill>
            <a:srgbClr val="3D86D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원형 97"/>
          <p:cNvSpPr/>
          <p:nvPr/>
        </p:nvSpPr>
        <p:spPr>
          <a:xfrm flipH="1">
            <a:off x="7838931" y="5640328"/>
            <a:ext cx="819313" cy="819534"/>
          </a:xfrm>
          <a:prstGeom prst="pie">
            <a:avLst>
              <a:gd name="adj1" fmla="val 5389028"/>
              <a:gd name="adj2" fmla="val 16200000"/>
            </a:avLst>
          </a:prstGeom>
          <a:solidFill>
            <a:srgbClr val="3D86D7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3000000" rev="0"/>
            </a:camera>
            <a:lightRig rig="threePt" dir="t"/>
          </a:scene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8039837" y="5799846"/>
            <a:ext cx="479823" cy="481091"/>
          </a:xfrm>
          <a:prstGeom prst="ellipse">
            <a:avLst/>
          </a:prstGeom>
          <a:solidFill>
            <a:srgbClr val="A5A5A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contrasting" dir="t"/>
          </a:scene3d>
          <a:sp3d>
            <a:bevelT w="254000" h="254000"/>
            <a:bevelB w="254000" h="25400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타원 19"/>
          <p:cNvSpPr/>
          <p:nvPr/>
        </p:nvSpPr>
        <p:spPr>
          <a:xfrm rot="19425458">
            <a:off x="8178375" y="5902328"/>
            <a:ext cx="270474" cy="270474"/>
          </a:xfrm>
          <a:prstGeom prst="ellipse">
            <a:avLst/>
          </a:prstGeom>
          <a:solidFill>
            <a:srgbClr val="A5A5A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  <a:scene3d>
            <a:camera prst="orthographicFront"/>
            <a:lightRig rig="flat" dir="t"/>
          </a:scene3d>
          <a:sp3d>
            <a:bevelT w="127000" h="127000"/>
            <a:bevelB w="127000" h="12700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8079171" y="5906760"/>
            <a:ext cx="4792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ko-KR" sz="1050" b="1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Core </a:t>
            </a:r>
            <a:endParaRPr lang="ko-KR" altLang="en-US" sz="1050" b="1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 rot="1053014">
            <a:off x="7798654" y="6661908"/>
            <a:ext cx="4462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O/C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 rot="1303867">
            <a:off x="7679803" y="6853972"/>
            <a:ext cx="51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He/C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 rot="1776377">
            <a:off x="8061391" y="6211306"/>
            <a:ext cx="329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Si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 rot="1740612">
            <a:off x="7859026" y="6474149"/>
            <a:ext cx="631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1000" b="1" dirty="0">
                <a:solidFill>
                  <a:srgbClr val="644F48"/>
                </a:solidFill>
                <a:latin typeface="Calibri" panose="020F0502020204030204"/>
              </a:rPr>
              <a:t>O-rich</a:t>
            </a:r>
            <a:endParaRPr lang="ko-KR" altLang="en-US" sz="1000" b="1" dirty="0">
              <a:solidFill>
                <a:srgbClr val="644F48"/>
              </a:solidFill>
              <a:latin typeface="Calibri" panose="020F0502020204030204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8229407" y="5957644"/>
            <a:ext cx="142465" cy="144000"/>
          </a:xfrm>
          <a:prstGeom prst="ellipse">
            <a:avLst/>
          </a:prstGeom>
          <a:solidFill>
            <a:sysClr val="window" lastClr="FFFFFF">
              <a:lumMod val="85000"/>
              <a:alpha val="52000"/>
            </a:sysClr>
          </a:solidFill>
          <a:ln w="12700" cap="flat" cmpd="sng" algn="ctr">
            <a:solidFill>
              <a:srgbClr val="A5A5A5">
                <a:lumMod val="20000"/>
                <a:lumOff val="80000"/>
              </a:srgbClr>
            </a:solidFill>
            <a:prstDash val="solid"/>
            <a:miter lim="800000"/>
          </a:ln>
          <a:effectLst>
            <a:innerShdw blurRad="63500" dist="50800" dir="8100000">
              <a:prstClr val="black">
                <a:alpha val="50000"/>
              </a:prstClr>
            </a:innerShdw>
            <a:reflection endPos="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565150" h="241300"/>
            <a:bevelB w="152400" h="285750"/>
          </a:sp3d>
        </p:spPr>
        <p:txBody>
          <a:bodyPr rtlCol="0" anchor="ctr"/>
          <a:lstStyle/>
          <a:p>
            <a:pPr algn="ctr" defTabSz="457200"/>
            <a:endParaRPr lang="ko-KR" altLang="en-US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43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00311 -1.08654 " pathEditMode="relative" rAng="0" ptsTypes="AA">
                                      <p:cBhvr>
                                        <p:cTn id="65" dur="3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-5432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00836 0.61408 " pathEditMode="relative" rAng="0" ptsTypes="AA">
                                      <p:cBhvr>
                                        <p:cTn id="67" dur="3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" y="30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77152 -0.01092 " pathEditMode="relative" rAng="0" ptsTypes="AA">
                                      <p:cBhvr>
                                        <p:cTn id="69" dur="3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7" y="-54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48304 0.49694 " pathEditMode="relative" rAng="0" ptsTypes="AA">
                                      <p:cBhvr>
                                        <p:cTn id="71" dur="3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4" y="2484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7543 0.01158 " pathEditMode="relative" rAng="0" ptsTypes="AA">
                                      <p:cBhvr>
                                        <p:cTn id="73" dur="3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15" y="56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5068 0.48929 " pathEditMode="relative" rAng="0" ptsTypes="AA">
                                      <p:cBhvr>
                                        <p:cTn id="75" dur="3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0" y="24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802 -0.87369 " pathEditMode="relative" rAng="0" ptsTypes="AA">
                                      <p:cBhvr>
                                        <p:cTn id="77" dur="3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92" y="-4368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7207 -0.76988 " pathEditMode="relative" rAng="0" ptsTypes="AA">
                                      <p:cBhvr>
                                        <p:cTn id="79" dur="3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3" y="-3850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48501 -1.01814 " pathEditMode="relative" rAng="0" ptsTypes="AA">
                                      <p:cBhvr>
                                        <p:cTn id="81" dur="3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2" y="-5091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66743 -0.34222 " pathEditMode="relative" rAng="0" ptsTypes="AA">
                                      <p:cBhvr>
                                        <p:cTn id="83" dur="3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1711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2757 0.6462 " pathEditMode="relative" rAng="0" ptsTypes="AA">
                                      <p:cBhvr>
                                        <p:cTn id="85" dur="3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3229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28782 0.66478 " pathEditMode="relative" rAng="0" ptsTypes="AA">
                                      <p:cBhvr>
                                        <p:cTn id="87" dur="3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1" y="3323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0.58138 0.23711 " pathEditMode="relative" rAng="0" ptsTypes="AA">
                                      <p:cBhvr>
                                        <p:cTn id="89" dur="3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1" y="1184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47549 -1.03278 " pathEditMode="relative" rAng="0" ptsTypes="AA">
                                      <p:cBhvr>
                                        <p:cTn id="91" dur="3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3" y="-5163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68579 0.20499 " pathEditMode="relative" rAng="0" ptsTypes="AA">
                                      <p:cBhvr>
                                        <p:cTn id="93" dur="3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89" y="1024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repeatCount="indefinite" accel="5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105E-6 -2.51748E-6 L -0.82986 -0.44209 " pathEditMode="relative" rAng="0" ptsTypes="AA">
                                      <p:cBhvr>
                                        <p:cTn id="95" dur="3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01" y="-2211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3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3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8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3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7" presetClass="emph" presetSubtype="0" repeatCount="indefinite" fill="remove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3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3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8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4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4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4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3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4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remove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4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DA8CB625-5CE5-E64E-8D01-338F1A7C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C11B2BB0-0B2A-4F63-84A1-AE44EA217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0" y="1928393"/>
            <a:ext cx="6013833" cy="4209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B940CC-DB49-49D1-AC18-819F326AFB14}"/>
              </a:ext>
            </a:extLst>
          </p:cNvPr>
          <p:cNvSpPr txBox="1"/>
          <p:nvPr/>
        </p:nvSpPr>
        <p:spPr>
          <a:xfrm>
            <a:off x="2629191" y="2183063"/>
            <a:ext cx="3575406" cy="369332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Hydrodynamics by A. </a:t>
            </a:r>
            <a:r>
              <a:rPr lang="en-US" altLang="ko-KR" dirty="0" err="1">
                <a:solidFill>
                  <a:prstClr val="black"/>
                </a:solidFill>
              </a:rPr>
              <a:t>Tolstov</a:t>
            </a:r>
            <a:endParaRPr lang="ko-KR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>
                <a:extLst>
                  <a:ext uri="{FF2B5EF4-FFF2-40B4-BE49-F238E27FC236}">
                    <a16:creationId xmlns="" xmlns:a16="http://schemas.microsoft.com/office/drawing/2014/main" id="{428A904F-EFFA-4BA8-9B21-551DC0E2622A}"/>
                  </a:ext>
                </a:extLst>
              </p:cNvPr>
              <p:cNvSpPr/>
              <p:nvPr/>
            </p:nvSpPr>
            <p:spPr>
              <a:xfrm>
                <a:off x="7638628" y="3649802"/>
                <a:ext cx="152057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91335" tIns="45667" rIns="91335" bIns="45667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ko-K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kumimoji="1" lang="en-US" altLang="ko-KR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kumimoji="1" lang="en-US" altLang="ko-KR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en-US" altLang="ko-K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직사각형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28A904F-EFFA-4BA8-9B21-551DC0E26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28" y="3649802"/>
                <a:ext cx="1520575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직선 화살표 연결선 8">
            <a:extLst>
              <a:ext uri="{FF2B5EF4-FFF2-40B4-BE49-F238E27FC236}">
                <a16:creationId xmlns="" xmlns:a16="http://schemas.microsoft.com/office/drawing/2014/main" id="{2C20867C-A9C8-4761-95F6-AC6390DADE92}"/>
              </a:ext>
            </a:extLst>
          </p:cNvPr>
          <p:cNvCxnSpPr>
            <a:cxnSpLocks/>
          </p:cNvCxnSpPr>
          <p:nvPr/>
        </p:nvCxnSpPr>
        <p:spPr>
          <a:xfrm flipH="1">
            <a:off x="7094101" y="3834468"/>
            <a:ext cx="54453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>
                <a:extLst>
                  <a:ext uri="{FF2B5EF4-FFF2-40B4-BE49-F238E27FC236}">
                    <a16:creationId xmlns="" xmlns:a16="http://schemas.microsoft.com/office/drawing/2014/main" id="{6CDDC0D4-28CF-4ADF-9573-51AF8CC8E7B5}"/>
                  </a:ext>
                </a:extLst>
              </p:cNvPr>
              <p:cNvSpPr/>
              <p:nvPr/>
            </p:nvSpPr>
            <p:spPr>
              <a:xfrm>
                <a:off x="7638628" y="4019134"/>
                <a:ext cx="152057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91335" tIns="45667" rIns="91335" bIns="45667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ko-K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ko-K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kumimoji="1" lang="en-US" altLang="ko-K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kumimoji="1" lang="en-US" altLang="ko-K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ko-KR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1" lang="en-US" altLang="ko-K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kumimoji="1" lang="en-US" altLang="ko-KR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kumimoji="1" lang="en-US" altLang="ko-K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직사각형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DDC0D4-28CF-4ADF-9573-51AF8CC8E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28" y="4019134"/>
                <a:ext cx="152057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직선 화살표 연결선 13">
            <a:extLst>
              <a:ext uri="{FF2B5EF4-FFF2-40B4-BE49-F238E27FC236}">
                <a16:creationId xmlns="" xmlns:a16="http://schemas.microsoft.com/office/drawing/2014/main" id="{51FF0BFC-7DE7-4D61-9C94-9698CC4481F0}"/>
              </a:ext>
            </a:extLst>
          </p:cNvPr>
          <p:cNvCxnSpPr>
            <a:cxnSpLocks/>
          </p:cNvCxnSpPr>
          <p:nvPr/>
        </p:nvCxnSpPr>
        <p:spPr>
          <a:xfrm flipH="1">
            <a:off x="7094101" y="4203800"/>
            <a:ext cx="54453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직사각형 14">
                <a:extLst>
                  <a:ext uri="{FF2B5EF4-FFF2-40B4-BE49-F238E27FC236}">
                    <a16:creationId xmlns="" xmlns:a16="http://schemas.microsoft.com/office/drawing/2014/main" id="{CD7754D9-BBCB-48D6-A188-C28CE330ECDF}"/>
                  </a:ext>
                </a:extLst>
              </p:cNvPr>
              <p:cNvSpPr/>
              <p:nvPr/>
            </p:nvSpPr>
            <p:spPr>
              <a:xfrm>
                <a:off x="1274103" y="1216995"/>
                <a:ext cx="7137132" cy="9037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en-US" altLang="ko-KR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altLang="ko-KR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𝑗𝑖</m:t>
                              </m:r>
                            </m:sub>
                            <m:sup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ko-KR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eqArr>
                            <m:eqArr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ko-KR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altLang="ko-KR" sz="1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den>
                      </m:f>
                      <m:r>
                        <a:rPr lang="en-US" altLang="ko-KR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=6.55×</m:t>
                      </m:r>
                      <m:sSup>
                        <m:sSupPr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d>
                        <m:dPr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  <m:sup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sSup>
                                <m:sSup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ko-KR" sz="1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eV</m:t>
                                  </m:r>
                                </m:e>
                                <m:sup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MeV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altLang="ko-KR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b>
                        <m:sSubPr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altLang="ko-KR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ko-KR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en-US" altLang="ko-KR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ko-KR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altLang="ko-KR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altLang="ko-KR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직사각형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D7754D9-BBCB-48D6-A188-C28CE330E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103" y="1216995"/>
                <a:ext cx="7137132" cy="903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AE00832A-F968-43F4-91C1-8888E10B61F3}"/>
              </a:ext>
            </a:extLst>
          </p:cNvPr>
          <p:cNvSpPr/>
          <p:nvPr/>
        </p:nvSpPr>
        <p:spPr>
          <a:xfrm>
            <a:off x="401557" y="748204"/>
            <a:ext cx="5859681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</a:rPr>
              <a:t>Flavor change resonance density [Yoshida et. al. APJ (2006)]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직사각형 17">
                <a:extLst>
                  <a:ext uri="{FF2B5EF4-FFF2-40B4-BE49-F238E27FC236}">
                    <a16:creationId xmlns="" xmlns:a16="http://schemas.microsoft.com/office/drawing/2014/main" id="{E38BF896-4296-4E3E-BE5A-9422DC034C76}"/>
                  </a:ext>
                </a:extLst>
              </p:cNvPr>
              <p:cNvSpPr/>
              <p:nvPr/>
            </p:nvSpPr>
            <p:spPr>
              <a:xfrm>
                <a:off x="8055737" y="675895"/>
                <a:ext cx="1293752" cy="657552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ko-KR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직사각형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38BF896-4296-4E3E-BE5A-9422DC034C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737" y="675895"/>
                <a:ext cx="1293752" cy="65755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6A55813C-D6ED-4D51-93D8-C649E228C84B}"/>
              </a:ext>
            </a:extLst>
          </p:cNvPr>
          <p:cNvSpPr/>
          <p:nvPr/>
        </p:nvSpPr>
        <p:spPr>
          <a:xfrm>
            <a:off x="3783143" y="3834468"/>
            <a:ext cx="1166345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</a:rPr>
              <a:t>resonance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819471" y="8"/>
            <a:ext cx="6865866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MSW Effects by Shock W. &amp; Hydrodynamics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-1" y="0"/>
            <a:ext cx="2819472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8170" y="6200370"/>
            <a:ext cx="5774443" cy="10321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51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81" y="1370489"/>
            <a:ext cx="8175836" cy="377916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45" y="956453"/>
            <a:ext cx="2149997" cy="36577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142" y="795259"/>
            <a:ext cx="2346444" cy="641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984" y="190885"/>
            <a:ext cx="4769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0070C0"/>
                </a:solidFill>
              </a:rPr>
              <a:t>Landau-</a:t>
            </a:r>
            <a:r>
              <a:rPr lang="en-US" altLang="ko-KR" sz="2400" dirty="0" err="1" smtClean="0">
                <a:solidFill>
                  <a:srgbClr val="0070C0"/>
                </a:solidFill>
              </a:rPr>
              <a:t>Zener</a:t>
            </a:r>
            <a:r>
              <a:rPr lang="en-US" altLang="ko-KR" sz="2400" dirty="0" smtClean="0">
                <a:solidFill>
                  <a:srgbClr val="0070C0"/>
                </a:solidFill>
              </a:rPr>
              <a:t>  crossing formula</a:t>
            </a:r>
            <a:endParaRPr lang="ko-KR" altLang="en-US" sz="2400" dirty="0">
              <a:solidFill>
                <a:srgbClr val="0070C0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0C1F58A9-3C14-B345-B6C3-99E59229AC99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30" y="4964654"/>
            <a:ext cx="3358955" cy="2155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0" name="포인트가 5개인 별 9"/>
          <p:cNvSpPr/>
          <p:nvPr/>
        </p:nvSpPr>
        <p:spPr>
          <a:xfrm>
            <a:off x="3427593" y="1617069"/>
            <a:ext cx="459897" cy="496838"/>
          </a:xfrm>
          <a:prstGeom prst="star5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6853" tIns="48427" rIns="96853" bIns="4842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338740"/>
            <a:ext cx="5876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 NH, </a:t>
            </a:r>
            <a:r>
              <a:rPr lang="en-US" altLang="ko-KR" dirty="0" err="1" smtClean="0"/>
              <a:t>nu_e</a:t>
            </a:r>
            <a:r>
              <a:rPr lang="en-US" altLang="ko-KR" dirty="0" smtClean="0"/>
              <a:t> has a resonance giving high energy </a:t>
            </a:r>
            <a:r>
              <a:rPr lang="en-US" altLang="ko-KR" dirty="0" err="1" smtClean="0"/>
              <a:t>nu_e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In IH, </a:t>
            </a:r>
            <a:r>
              <a:rPr lang="en-US" altLang="ko-KR" dirty="0" err="1" smtClean="0"/>
              <a:t>nu_bar_e</a:t>
            </a:r>
            <a:r>
              <a:rPr lang="en-US" altLang="ko-KR" dirty="0" smtClean="0"/>
              <a:t> has a resonance.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13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="" xmlns:a16="http://schemas.microsoft.com/office/drawing/2014/main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="" xmlns:a16="http://schemas.microsoft.com/office/drawing/2014/main" id="{4AA0A690-4A52-4623-8CE8-FE1C69D997B3}"/>
                  </a:ext>
                </a:extLst>
              </p:cNvPr>
              <p:cNvSpPr/>
              <p:nvPr/>
            </p:nvSpPr>
            <p:spPr>
              <a:xfrm>
                <a:off x="2147732" y="897424"/>
                <a:ext cx="5756512" cy="893130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altLang="ko-KR" i="1" smtClean="0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+ …</m:t>
                      </m:r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1B223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𝝀</m:t>
                          </m:r>
                        </m:e>
                        <m:sub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𝒋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b="1" i="1">
                              <a:solidFill>
                                <a:srgbClr val="1B2230"/>
                              </a:solidFill>
                              <a:latin typeface="Cambria Math"/>
                            </a:rPr>
                            <m:t>𝒉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ko-KR" altLang="en-US" b="1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AA0A690-4A52-4623-8CE8-FE1C69D99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732" y="897424"/>
                <a:ext cx="5756512" cy="8931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직사각형 12">
                <a:extLst>
                  <a:ext uri="{FF2B5EF4-FFF2-40B4-BE49-F238E27FC236}">
                    <a16:creationId xmlns="" xmlns:a16="http://schemas.microsoft.com/office/drawing/2014/main" id="{722385D4-B82E-4038-ABAF-7EAE48BF623B}"/>
                  </a:ext>
                </a:extLst>
              </p:cNvPr>
              <p:cNvSpPr/>
              <p:nvPr/>
            </p:nvSpPr>
            <p:spPr>
              <a:xfrm>
                <a:off x="1613415" y="2206573"/>
                <a:ext cx="6187560" cy="967573"/>
              </a:xfrm>
              <a:prstGeom prst="rect">
                <a:avLst/>
              </a:prstGeom>
            </p:spPr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ko-KR" altLang="en-US" sz="1600" i="1">
                                          <a:solidFill>
                                            <a:srgbClr val="1B2230"/>
                                          </a:solidFill>
                                          <a:latin typeface="Cambria Math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ko-KR" sz="1600" i="1">
                                              <a:solidFill>
                                                <a:srgbClr val="1B22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600" i="1">
                                              <a:solidFill>
                                                <a:srgbClr val="1B22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600" i="1">
                                              <a:solidFill>
                                                <a:srgbClr val="1B223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sub>
                                      </m:sSub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𝐵𝑟</m:t>
                              </m:r>
                              <m:d>
                                <m:d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altLang="ko-KR" sz="1600" i="1">
                                          <a:solidFill>
                                            <a:srgbClr val="1B223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ko-KR" sz="1600" i="1">
                                      <a:solidFill>
                                        <a:srgbClr val="1B223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altLang="ko-KR" sz="1600" dirty="0">
                  <a:solidFill>
                    <a:srgbClr val="1B2230"/>
                  </a:solidFill>
                </a:endParaRPr>
              </a:p>
              <a:p>
                <a:endParaRPr lang="en-US" altLang="ko-KR" sz="16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13" name="직사각형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22385D4-B82E-4038-ABAF-7EAE48BF6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415" y="2206573"/>
                <a:ext cx="6187560" cy="9675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281A42A-6330-4094-84B3-0DA19F848957}"/>
              </a:ext>
            </a:extLst>
          </p:cNvPr>
          <p:cNvSpPr txBox="1"/>
          <p:nvPr/>
        </p:nvSpPr>
        <p:spPr>
          <a:xfrm>
            <a:off x="233717" y="644760"/>
            <a:ext cx="7305273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Network calculation for nucleosynthesis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C392C8FC-434D-44D0-B9A2-5E58C65F1450}"/>
              </a:ext>
            </a:extLst>
          </p:cNvPr>
          <p:cNvSpPr/>
          <p:nvPr/>
        </p:nvSpPr>
        <p:spPr>
          <a:xfrm>
            <a:off x="418928" y="2882294"/>
            <a:ext cx="7431971" cy="338554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sz="1600" dirty="0">
                <a:solidFill>
                  <a:srgbClr val="1B2230"/>
                </a:solidFill>
                <a:latin typeface="Calibri" panose="020F0502020204030204" pitchFamily="34" charset="0"/>
              </a:rPr>
              <a:t>* Cross section data are taken from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</a:rPr>
              <a:t>M. K. </a:t>
            </a:r>
            <a:r>
              <a:rPr lang="en-US" altLang="ko-KR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Cheoun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et al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</a:rPr>
              <a:t>., Phys. Rev. C 85, 065807 (2012)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40C319B-781F-4A82-8387-9E449C30337A}"/>
              </a:ext>
            </a:extLst>
          </p:cNvPr>
          <p:cNvSpPr txBox="1"/>
          <p:nvPr/>
        </p:nvSpPr>
        <p:spPr>
          <a:xfrm>
            <a:off x="233710" y="1806453"/>
            <a:ext cx="3138144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Part for neutrino reaction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F3910EC5-191C-E24F-A1C4-C089573FE375}"/>
              </a:ext>
            </a:extLst>
          </p:cNvPr>
          <p:cNvSpPr/>
          <p:nvPr/>
        </p:nvSpPr>
        <p:spPr>
          <a:xfrm>
            <a:off x="235929" y="3178269"/>
            <a:ext cx="6172780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b="1" dirty="0">
                <a:solidFill>
                  <a:srgbClr val="1B2230"/>
                </a:solidFill>
              </a:rPr>
              <a:t>The neutrino reaction rate by Self-interaction and MSW effects</a:t>
            </a:r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="" xmlns:a16="http://schemas.microsoft.com/office/drawing/2014/main" id="{5EB7822D-3688-4232-AE9E-0C4E5D03A67C}"/>
              </a:ext>
            </a:extLst>
          </p:cNvPr>
          <p:cNvGrpSpPr/>
          <p:nvPr/>
        </p:nvGrpSpPr>
        <p:grpSpPr>
          <a:xfrm>
            <a:off x="4842669" y="3646692"/>
            <a:ext cx="4518282" cy="3162797"/>
            <a:chOff x="4842669" y="3646682"/>
            <a:chExt cx="4518282" cy="3162797"/>
          </a:xfrm>
        </p:grpSpPr>
        <p:pic>
          <p:nvPicPr>
            <p:cNvPr id="21" name="그림 20">
              <a:extLst>
                <a:ext uri="{FF2B5EF4-FFF2-40B4-BE49-F238E27FC236}">
                  <a16:creationId xmlns="" xmlns:a16="http://schemas.microsoft.com/office/drawing/2014/main" id="{0283709E-75EC-4DFB-B3BF-873B7C295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669" y="3646682"/>
              <a:ext cx="4518282" cy="3162797"/>
            </a:xfrm>
            <a:prstGeom prst="rect">
              <a:avLst/>
            </a:prstGeom>
          </p:spPr>
        </p:pic>
        <p:sp>
          <p:nvSpPr>
            <p:cNvPr id="10" name="텍스트상자 9">
              <a:extLst>
                <a:ext uri="{FF2B5EF4-FFF2-40B4-BE49-F238E27FC236}">
                  <a16:creationId xmlns="" xmlns:a16="http://schemas.microsoft.com/office/drawing/2014/main" id="{D5E5F7F7-5427-7646-BBC9-6AF4509C63F7}"/>
                </a:ext>
              </a:extLst>
            </p:cNvPr>
            <p:cNvSpPr txBox="1"/>
            <p:nvPr/>
          </p:nvSpPr>
          <p:spPr>
            <a:xfrm>
              <a:off x="5867091" y="4218749"/>
              <a:ext cx="262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1200" dirty="0">
                  <a:solidFill>
                    <a:srgbClr val="FF0000"/>
                  </a:solidFill>
                </a:rPr>
                <a:t>with Neutrino self-interaction</a:t>
              </a:r>
              <a:endParaRPr kumimoji="1" lang="ko-KR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텍스트상자 23">
              <a:extLst>
                <a:ext uri="{FF2B5EF4-FFF2-40B4-BE49-F238E27FC236}">
                  <a16:creationId xmlns="" xmlns:a16="http://schemas.microsoft.com/office/drawing/2014/main" id="{698B138C-CC04-1A47-B1AE-3A9ED197D184}"/>
                </a:ext>
              </a:extLst>
            </p:cNvPr>
            <p:cNvSpPr txBox="1"/>
            <p:nvPr/>
          </p:nvSpPr>
          <p:spPr>
            <a:xfrm>
              <a:off x="5850532" y="5732927"/>
              <a:ext cx="262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1200" dirty="0">
                  <a:solidFill>
                    <a:srgbClr val="4BACC6"/>
                  </a:solidFill>
                </a:rPr>
                <a:t>w/o Neutrino self-interaction</a:t>
              </a:r>
              <a:endParaRPr kumimoji="1" lang="ko-KR" altLang="en-US" sz="1200" dirty="0">
                <a:solidFill>
                  <a:srgbClr val="4BACC6"/>
                </a:solidFill>
              </a:endParaRPr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C13F13D6-034C-DD4D-A7DE-6991D20E59A5}"/>
              </a:ext>
            </a:extLst>
          </p:cNvPr>
          <p:cNvSpPr/>
          <p:nvPr/>
        </p:nvSpPr>
        <p:spPr>
          <a:xfrm>
            <a:off x="7941586" y="4081159"/>
            <a:ext cx="1164012" cy="2169262"/>
          </a:xfrm>
          <a:prstGeom prst="rect">
            <a:avLst/>
          </a:prstGeom>
          <a:solidFill>
            <a:schemeClr val="accent4">
              <a:lumMod val="20000"/>
              <a:lumOff val="8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35" tIns="45667" rIns="91335" bIns="456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ko-KR" dirty="0">
                <a:solidFill>
                  <a:srgbClr val="1F497D"/>
                </a:solidFill>
              </a:rPr>
              <a:t>after</a:t>
            </a:r>
          </a:p>
          <a:p>
            <a:pPr algn="ctr"/>
            <a:r>
              <a:rPr kumimoji="1" lang="en-US" altLang="ko-KR" dirty="0">
                <a:solidFill>
                  <a:srgbClr val="1F497D"/>
                </a:solidFill>
              </a:rPr>
              <a:t>MSW resonance</a:t>
            </a:r>
            <a:endParaRPr kumimoji="1" lang="ko-KR" altLang="en-US" dirty="0">
              <a:solidFill>
                <a:srgbClr val="1F497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직사각형 25">
                <a:extLst>
                  <a:ext uri="{FF2B5EF4-FFF2-40B4-BE49-F238E27FC236}">
                    <a16:creationId xmlns="" xmlns:a16="http://schemas.microsoft.com/office/drawing/2014/main" id="{344A456C-D95E-A540-BC70-0F34900BA3F2}"/>
                  </a:ext>
                </a:extLst>
              </p:cNvPr>
              <p:cNvSpPr/>
              <p:nvPr/>
            </p:nvSpPr>
            <p:spPr>
              <a:xfrm>
                <a:off x="8024857" y="1185667"/>
                <a:ext cx="1000044" cy="5382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altLang="ko-KR" sz="1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𝜌</m:t>
                          </m:r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ko-KR" alt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직사각형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44A456C-D95E-A540-BC70-0F34900B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857" y="1185667"/>
                <a:ext cx="1000044" cy="5382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10">
                <a:extLst>
                  <a:ext uri="{FF2B5EF4-FFF2-40B4-BE49-F238E27FC236}">
                    <a16:creationId xmlns="" xmlns:a16="http://schemas.microsoft.com/office/drawing/2014/main" id="{D5AA9570-F5D4-4E47-AE32-40E42F0D8C72}"/>
                  </a:ext>
                </a:extLst>
              </p:cNvPr>
              <p:cNvSpPr/>
              <p:nvPr/>
            </p:nvSpPr>
            <p:spPr>
              <a:xfrm>
                <a:off x="5214080" y="1792251"/>
                <a:ext cx="1046184" cy="425629"/>
              </a:xfrm>
              <a:prstGeom prst="rect">
                <a:avLst/>
              </a:prstGeom>
            </p:spPr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ko-K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ko-K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직사각형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5AA9570-F5D4-4E47-AE32-40E42F0D8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80" y="1792251"/>
                <a:ext cx="1046184" cy="425629"/>
              </a:xfrm>
              <a:prstGeom prst="rect">
                <a:avLst/>
              </a:prstGeom>
              <a:blipFill rotWithShape="0">
                <a:blip r:embed="rId7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그래픽 13" descr="시계 방향으로 굽은 줄 화살표">
            <a:extLst>
              <a:ext uri="{FF2B5EF4-FFF2-40B4-BE49-F238E27FC236}">
                <a16:creationId xmlns="" xmlns:a16="http://schemas.microsoft.com/office/drawing/2014/main" id="{6B032602-8702-4E36-B621-499CB30CF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800000" flipH="1">
            <a:off x="4922093" y="1980840"/>
            <a:ext cx="362671" cy="36267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9BA87741-71EE-44FC-B902-7F1E6E99B6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4" y="3639612"/>
            <a:ext cx="4360535" cy="3052375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544A7775-828F-4073-9E77-3262E959586A}"/>
              </a:ext>
            </a:extLst>
          </p:cNvPr>
          <p:cNvSpPr/>
          <p:nvPr/>
        </p:nvSpPr>
        <p:spPr>
          <a:xfrm>
            <a:off x="1376031" y="4640535"/>
            <a:ext cx="2592589" cy="9232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35" tIns="45667" rIns="91335" bIns="45667">
            <a:spAutoFit/>
          </a:bodyPr>
          <a:lstStyle/>
          <a:p>
            <a:pPr algn="ctr"/>
            <a:r>
              <a:rPr lang="en-US" altLang="ko-KR" b="1" dirty="0">
                <a:solidFill>
                  <a:srgbClr val="1B2230"/>
                </a:solidFill>
              </a:rPr>
              <a:t>Shock effects are very small on reaction rate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819471" y="8"/>
            <a:ext cx="6865866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MSW Effects by Shock W. &amp; Hydrodynamics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-1" y="0"/>
            <a:ext cx="2819472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858451" y="3547601"/>
            <a:ext cx="984218" cy="823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4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6B4337C4-5D91-4743-A3F3-424ABA44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1304DB-3E9A-4589-B80A-2C2C5D75ED2C}"/>
              </a:ext>
            </a:extLst>
          </p:cNvPr>
          <p:cNvSpPr txBox="1"/>
          <p:nvPr/>
        </p:nvSpPr>
        <p:spPr>
          <a:xfrm>
            <a:off x="233717" y="644760"/>
            <a:ext cx="7305273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The effect by shock – testing results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3305E6EF-5508-4D54-9D22-1D4E097B3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1" y="2713427"/>
            <a:ext cx="6013833" cy="4209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8C78B1-9DD5-4204-BBB5-39AB4ECB3E90}"/>
              </a:ext>
            </a:extLst>
          </p:cNvPr>
          <p:cNvSpPr txBox="1"/>
          <p:nvPr/>
        </p:nvSpPr>
        <p:spPr>
          <a:xfrm>
            <a:off x="5783131" y="1338330"/>
            <a:ext cx="801385" cy="1477328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0 sec.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1 sec.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3 sec.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5 sec.</a:t>
            </a:r>
          </a:p>
          <a:p>
            <a:r>
              <a:rPr lang="en-US" altLang="ko-KR" dirty="0">
                <a:solidFill>
                  <a:prstClr val="black"/>
                </a:solidFill>
              </a:rPr>
              <a:t>7 sec.</a:t>
            </a:r>
            <a:endParaRPr lang="ko-KR" alt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B9C1C35C-05FD-4FD2-994F-DACBCA217400}"/>
                  </a:ext>
                </a:extLst>
              </p:cNvPr>
              <p:cNvSpPr txBox="1"/>
              <p:nvPr/>
            </p:nvSpPr>
            <p:spPr>
              <a:xfrm>
                <a:off x="2659918" y="1057452"/>
                <a:ext cx="2887630" cy="1754326"/>
              </a:xfrm>
              <a:prstGeom prst="rect">
                <a:avLst/>
              </a:prstGeom>
              <a:noFill/>
            </p:spPr>
            <p:txBody>
              <a:bodyPr wrap="square" lIns="91335" tIns="45667" rIns="91335" bIns="45667" rtlCol="0">
                <a:spAutoFit/>
              </a:bodyPr>
              <a:lstStyle/>
              <a:p>
                <a:r>
                  <a:rPr lang="en-US" altLang="ko-KR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Evolution time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0.5 </m:t>
                      </m:r>
                      <m:r>
                        <m:rPr>
                          <m:sty m:val="p"/>
                        </m:rP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  <m: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                       →</m:t>
                      </m:r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0.5~1 </m:t>
                      </m:r>
                      <m:r>
                        <m:rPr>
                          <m:sty m:val="p"/>
                        </m:rPr>
                        <a:rPr lang="en-US" altLang="ko-KR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  <m:r>
                        <a:rPr lang="en-US" altLang="ko-KR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                    →</m:t>
                      </m:r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  <m: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                        →</m:t>
                      </m:r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  <m: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                       →</m:t>
                      </m:r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ko-K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altLang="ko-K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sec</m:t>
                      </m:r>
                      <m:r>
                        <a:rPr lang="en-US" altLang="ko-K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                       →</m:t>
                      </m:r>
                    </m:oMath>
                  </m:oMathPara>
                </a14:m>
                <a:endParaRPr lang="en-US" altLang="ko-K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9C1C35C-05FD-4FD2-994F-DACBCA217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918" y="1057452"/>
                <a:ext cx="2887630" cy="1754326"/>
              </a:xfrm>
              <a:prstGeom prst="rect">
                <a:avLst/>
              </a:prstGeom>
              <a:blipFill rotWithShape="0">
                <a:blip r:embed="rId4"/>
                <a:stretch>
                  <a:fillRect l="-1688" t="-20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8F97E0BD-19FF-4D31-98A0-F54649A4A6B9}"/>
              </a:ext>
            </a:extLst>
          </p:cNvPr>
          <p:cNvSpPr/>
          <p:nvPr/>
        </p:nvSpPr>
        <p:spPr>
          <a:xfrm>
            <a:off x="4664280" y="1073914"/>
            <a:ext cx="2874698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pPr algn="ctr"/>
            <a:r>
              <a:rPr lang="en-US" altLang="ko-KR" dirty="0">
                <a:solidFill>
                  <a:prstClr val="black"/>
                </a:solidFill>
                <a:latin typeface="Cambria Math" panose="02040503050406030204" pitchFamily="18" charset="0"/>
              </a:rPr>
              <a:t>MSW effects density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456B1EF-1CD9-46CD-ADAE-A978AE6190CD}"/>
              </a:ext>
            </a:extLst>
          </p:cNvPr>
          <p:cNvSpPr txBox="1"/>
          <p:nvPr/>
        </p:nvSpPr>
        <p:spPr>
          <a:xfrm>
            <a:off x="6843757" y="4109885"/>
            <a:ext cx="2474904" cy="92333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In the case of NH the shock effects are almost negligible.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819471" y="8"/>
            <a:ext cx="6865866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MSW Effects by Shock W. &amp; Hydrodynamics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-1" y="0"/>
            <a:ext cx="2819472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97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7985" y="2431560"/>
            <a:ext cx="8716804" cy="121073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However, this is not the last</a:t>
            </a:r>
            <a:br>
              <a:rPr lang="en-US" altLang="ko-KR" dirty="0" smtClean="0"/>
            </a:br>
            <a:r>
              <a:rPr lang="en-US" altLang="ko-KR" dirty="0" smtClean="0"/>
              <a:t>story,</a:t>
            </a:r>
            <a:br>
              <a:rPr lang="en-US" altLang="ko-KR" dirty="0" smtClean="0"/>
            </a:br>
            <a:r>
              <a:rPr lang="en-US" altLang="ko-KR" dirty="0" smtClean="0"/>
              <a:t>but</a:t>
            </a:r>
            <a:br>
              <a:rPr lang="en-US" altLang="ko-KR" dirty="0" smtClean="0"/>
            </a:br>
            <a:r>
              <a:rPr lang="en-US" altLang="ko-KR" dirty="0" smtClean="0"/>
              <a:t>the least ….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2262" y="2716980"/>
            <a:ext cx="8716804" cy="121073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Dependence of </a:t>
            </a:r>
            <a:r>
              <a:rPr lang="en-US" altLang="ko-KR" dirty="0" smtClean="0">
                <a:solidFill>
                  <a:srgbClr val="FFC000"/>
                </a:solidFill>
              </a:rPr>
              <a:t>the SI effects </a:t>
            </a:r>
            <a:r>
              <a:rPr lang="en-US" altLang="ko-KR" dirty="0" smtClean="0"/>
              <a:t>in Neutrino Process on the </a:t>
            </a:r>
            <a:r>
              <a:rPr lang="en-US" altLang="ko-KR" dirty="0" smtClean="0">
                <a:solidFill>
                  <a:srgbClr val="FF0000"/>
                </a:solidFill>
              </a:rPr>
              <a:t>Luminosity</a:t>
            </a:r>
            <a:br>
              <a:rPr lang="en-US" altLang="ko-KR" dirty="0" smtClean="0">
                <a:solidFill>
                  <a:srgbClr val="FF0000"/>
                </a:solidFill>
              </a:rPr>
            </a:b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en-US" altLang="ko-KR" dirty="0">
                <a:solidFill>
                  <a:srgbClr val="FF0000"/>
                </a:solidFill>
              </a:rPr>
              <a:t/>
            </a:r>
            <a:br>
              <a:rPr lang="en-US" altLang="ko-KR" dirty="0">
                <a:solidFill>
                  <a:srgbClr val="FF0000"/>
                </a:solidFill>
              </a:rPr>
            </a:br>
            <a:r>
              <a:rPr lang="en-US" altLang="ko-KR" dirty="0" smtClean="0">
                <a:solidFill>
                  <a:srgbClr val="FF0000"/>
                </a:solidFill>
              </a:rPr>
              <a:t>&lt;</a:t>
            </a:r>
            <a:r>
              <a:rPr lang="en-US" altLang="ko-KR" dirty="0" smtClean="0"/>
              <a:t>From the </a:t>
            </a:r>
            <a:r>
              <a:rPr lang="en-US" altLang="ko-KR" dirty="0" err="1" smtClean="0">
                <a:solidFill>
                  <a:srgbClr val="00B050"/>
                </a:solidFill>
              </a:rPr>
              <a:t>Fogli’s</a:t>
            </a:r>
            <a:r>
              <a:rPr lang="en-US" altLang="ko-KR" dirty="0" smtClean="0">
                <a:solidFill>
                  <a:srgbClr val="00B050"/>
                </a:solidFill>
              </a:rPr>
              <a:t> FD Luminosity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to </a:t>
            </a:r>
            <a:r>
              <a:rPr lang="en-US" altLang="ko-KR" dirty="0" smtClean="0">
                <a:solidFill>
                  <a:srgbClr val="00B050"/>
                </a:solidFill>
              </a:rPr>
              <a:t>numerical Luminosity </a:t>
            </a:r>
            <a:br>
              <a:rPr lang="en-US" altLang="ko-KR" dirty="0" smtClean="0">
                <a:solidFill>
                  <a:srgbClr val="00B050"/>
                </a:solidFill>
              </a:rPr>
            </a:br>
            <a:r>
              <a:rPr lang="en-US" altLang="ko-KR" dirty="0" smtClean="0">
                <a:solidFill>
                  <a:srgbClr val="00B0F0"/>
                </a:solidFill>
              </a:rPr>
              <a:t>by neutrino transport </a:t>
            </a:r>
            <a:br>
              <a:rPr lang="en-US" altLang="ko-KR" dirty="0" smtClean="0">
                <a:solidFill>
                  <a:srgbClr val="00B0F0"/>
                </a:solidFill>
              </a:rPr>
            </a:br>
            <a:r>
              <a:rPr lang="en-US" altLang="ko-KR" dirty="0" smtClean="0">
                <a:solidFill>
                  <a:srgbClr val="00B0F0"/>
                </a:solidFill>
              </a:rPr>
              <a:t>calculation&gt;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36" y="21148"/>
            <a:ext cx="7406224" cy="43370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69" y="4245914"/>
            <a:ext cx="5391580" cy="333594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" y="4315544"/>
            <a:ext cx="2298948" cy="3892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7480"/>
            <a:ext cx="4365264" cy="52241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9" y="5428790"/>
            <a:ext cx="2271579" cy="38583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53521"/>
            <a:ext cx="2476843" cy="38242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8" y="6461315"/>
            <a:ext cx="1601053" cy="37559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69" y="6871735"/>
            <a:ext cx="2504211" cy="392665"/>
          </a:xfrm>
          <a:prstGeom prst="rect">
            <a:avLst/>
          </a:prstGeom>
        </p:spPr>
      </p:pic>
      <p:sp>
        <p:nvSpPr>
          <p:cNvPr id="12" name="포인트가 5개인 별 11"/>
          <p:cNvSpPr/>
          <p:nvPr/>
        </p:nvSpPr>
        <p:spPr>
          <a:xfrm>
            <a:off x="1181318" y="326821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포인트가 5개인 별 12"/>
          <p:cNvSpPr/>
          <p:nvPr/>
        </p:nvSpPr>
        <p:spPr>
          <a:xfrm>
            <a:off x="2558008" y="326822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포인트가 5개인 별 13"/>
          <p:cNvSpPr/>
          <p:nvPr/>
        </p:nvSpPr>
        <p:spPr>
          <a:xfrm>
            <a:off x="6564579" y="4453955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88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67" y="109707"/>
            <a:ext cx="4556843" cy="67162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388" y="4858477"/>
            <a:ext cx="3722106" cy="187454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36" y="16752"/>
            <a:ext cx="2928422" cy="4425159"/>
          </a:xfrm>
          <a:prstGeom prst="rect">
            <a:avLst/>
          </a:prstGeom>
        </p:spPr>
      </p:pic>
      <p:sp>
        <p:nvSpPr>
          <p:cNvPr id="11" name="포인트가 5개인 별 10"/>
          <p:cNvSpPr/>
          <p:nvPr/>
        </p:nvSpPr>
        <p:spPr>
          <a:xfrm>
            <a:off x="8679666" y="2412467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포인트가 5개인 별 11"/>
          <p:cNvSpPr/>
          <p:nvPr/>
        </p:nvSpPr>
        <p:spPr>
          <a:xfrm>
            <a:off x="9128056" y="6468745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/>
          <p:cNvCxnSpPr>
            <a:stCxn id="6" idx="1"/>
          </p:cNvCxnSpPr>
          <p:nvPr/>
        </p:nvCxnSpPr>
        <p:spPr>
          <a:xfrm flipH="1" flipV="1">
            <a:off x="2241073" y="1236818"/>
            <a:ext cx="3494315" cy="455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H="1" flipV="1">
            <a:off x="1982081" y="6411371"/>
            <a:ext cx="3832023" cy="57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포인트가 5개인 별 15"/>
          <p:cNvSpPr/>
          <p:nvPr/>
        </p:nvSpPr>
        <p:spPr>
          <a:xfrm>
            <a:off x="2138665" y="5808052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포인트가 5개인 별 16"/>
          <p:cNvSpPr/>
          <p:nvPr/>
        </p:nvSpPr>
        <p:spPr>
          <a:xfrm>
            <a:off x="2171299" y="573022"/>
            <a:ext cx="517984" cy="5285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쪽 화살표 17"/>
          <p:cNvSpPr/>
          <p:nvPr/>
        </p:nvSpPr>
        <p:spPr>
          <a:xfrm>
            <a:off x="1794804" y="2458385"/>
            <a:ext cx="267789" cy="23513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위쪽 화살표 18"/>
          <p:cNvSpPr/>
          <p:nvPr/>
        </p:nvSpPr>
        <p:spPr>
          <a:xfrm>
            <a:off x="1835596" y="1101577"/>
            <a:ext cx="261257" cy="38535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위쪽 화살표 19"/>
          <p:cNvSpPr/>
          <p:nvPr/>
        </p:nvSpPr>
        <p:spPr>
          <a:xfrm>
            <a:off x="1835596" y="6006237"/>
            <a:ext cx="261257" cy="385354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아래쪽 화살표 2"/>
          <p:cNvSpPr/>
          <p:nvPr/>
        </p:nvSpPr>
        <p:spPr>
          <a:xfrm>
            <a:off x="1463510" y="6021918"/>
            <a:ext cx="220354" cy="4181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4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80" y="1282685"/>
            <a:ext cx="7426463" cy="5149828"/>
          </a:xfrm>
          <a:prstGeom prst="rect">
            <a:avLst/>
          </a:prstGeom>
        </p:spPr>
      </p:pic>
      <p:cxnSp>
        <p:nvCxnSpPr>
          <p:cNvPr id="3" name="직선 화살표 연결선 2"/>
          <p:cNvCxnSpPr/>
          <p:nvPr/>
        </p:nvCxnSpPr>
        <p:spPr>
          <a:xfrm flipV="1">
            <a:off x="4619570" y="1400671"/>
            <a:ext cx="2510636" cy="1236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V="1">
            <a:off x="4498002" y="1400671"/>
            <a:ext cx="3197758" cy="1617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66354" y="114696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+ SI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5760" y="1146964"/>
            <a:ext cx="59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EQ L</a:t>
            </a:r>
            <a:endParaRPr lang="ko-KR" altLang="en-US" dirty="0"/>
          </a:p>
        </p:txBody>
      </p:sp>
      <p:sp>
        <p:nvSpPr>
          <p:cNvPr id="11" name="위쪽 화살표 10"/>
          <p:cNvSpPr/>
          <p:nvPr/>
        </p:nvSpPr>
        <p:spPr>
          <a:xfrm>
            <a:off x="4145366" y="2595205"/>
            <a:ext cx="171289" cy="31594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위쪽 화살표 11"/>
          <p:cNvSpPr/>
          <p:nvPr/>
        </p:nvSpPr>
        <p:spPr>
          <a:xfrm>
            <a:off x="5703599" y="3270875"/>
            <a:ext cx="171289" cy="31594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3906021" y="1331630"/>
            <a:ext cx="491556" cy="10151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V="1">
            <a:off x="4075158" y="1400671"/>
            <a:ext cx="620553" cy="1236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47757" y="1022919"/>
            <a:ext cx="8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NEQ L.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2669" y="1392251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+SI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6262001" y="3221827"/>
            <a:ext cx="215069" cy="41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아래쪽 화살표 19"/>
          <p:cNvSpPr/>
          <p:nvPr/>
        </p:nvSpPr>
        <p:spPr>
          <a:xfrm>
            <a:off x="3614987" y="2225216"/>
            <a:ext cx="215069" cy="32858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163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7" grpId="0"/>
      <p:bldP spid="18" grpId="0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86" y="1152970"/>
            <a:ext cx="5584087" cy="5385197"/>
          </a:xfrm>
          <a:prstGeom prst="rect">
            <a:avLst/>
          </a:prstGeom>
        </p:spPr>
      </p:pic>
      <p:cxnSp>
        <p:nvCxnSpPr>
          <p:cNvPr id="3" name="직선 화살표 연결선 2"/>
          <p:cNvCxnSpPr/>
          <p:nvPr/>
        </p:nvCxnSpPr>
        <p:spPr>
          <a:xfrm flipV="1">
            <a:off x="3129045" y="2272786"/>
            <a:ext cx="750548" cy="3858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5004235" y="3468486"/>
            <a:ext cx="867519" cy="1187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V="1">
            <a:off x="3099861" y="3833687"/>
            <a:ext cx="750548" cy="3858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V="1">
            <a:off x="5004235" y="2123745"/>
            <a:ext cx="750548" cy="3858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3504319" y="1952897"/>
            <a:ext cx="871738" cy="43107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5437994" y="1758476"/>
            <a:ext cx="871738" cy="43107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3504319" y="3402613"/>
            <a:ext cx="871738" cy="43107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5294843" y="3310548"/>
            <a:ext cx="919880" cy="2048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43491" y="1081060"/>
            <a:ext cx="8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NEQ L.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8403" y="145039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+SI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5" name="직선 화살표 연결선 4"/>
          <p:cNvCxnSpPr>
            <a:endCxn id="16" idx="1"/>
          </p:cNvCxnSpPr>
          <p:nvPr/>
        </p:nvCxnSpPr>
        <p:spPr>
          <a:xfrm flipV="1">
            <a:off x="5354261" y="1265726"/>
            <a:ext cx="1389230" cy="553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>
            <a:endCxn id="17" idx="1"/>
          </p:cNvCxnSpPr>
          <p:nvPr/>
        </p:nvCxnSpPr>
        <p:spPr>
          <a:xfrm flipV="1">
            <a:off x="6083667" y="1635058"/>
            <a:ext cx="1554736" cy="415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5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그림 78">
            <a:extLst>
              <a:ext uri="{FF2B5EF4-FFF2-40B4-BE49-F238E27FC236}">
                <a16:creationId xmlns="" xmlns:a16="http://schemas.microsoft.com/office/drawing/2014/main" id="{D3A36897-7F20-8440-9991-FEEC1562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6" y="1169618"/>
            <a:ext cx="4193064" cy="2412731"/>
          </a:xfrm>
          <a:prstGeom prst="rect">
            <a:avLst/>
          </a:prstGeom>
        </p:spPr>
      </p:pic>
      <p:sp>
        <p:nvSpPr>
          <p:cNvPr id="177" name="직사각형 176">
            <a:extLst>
              <a:ext uri="{FF2B5EF4-FFF2-40B4-BE49-F238E27FC236}">
                <a16:creationId xmlns="" xmlns:a16="http://schemas.microsoft.com/office/drawing/2014/main" id="{9D7643A2-3DD3-4B96-9C6C-3378B599E604}"/>
              </a:ext>
            </a:extLst>
          </p:cNvPr>
          <p:cNvSpPr/>
          <p:nvPr/>
        </p:nvSpPr>
        <p:spPr>
          <a:xfrm>
            <a:off x="328241" y="4084781"/>
            <a:ext cx="8998376" cy="1550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E44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/>
          </a:p>
        </p:txBody>
      </p:sp>
      <p:cxnSp>
        <p:nvCxnSpPr>
          <p:cNvPr id="74" name="직선 화살표 연결선 73">
            <a:extLst>
              <a:ext uri="{FF2B5EF4-FFF2-40B4-BE49-F238E27FC236}">
                <a16:creationId xmlns="" xmlns:a16="http://schemas.microsoft.com/office/drawing/2014/main" id="{38AD97D5-23BE-4721-9DC9-92E3D4D8FC54}"/>
              </a:ext>
            </a:extLst>
          </p:cNvPr>
          <p:cNvCxnSpPr>
            <a:cxnSpLocks/>
          </p:cNvCxnSpPr>
          <p:nvPr/>
        </p:nvCxnSpPr>
        <p:spPr>
          <a:xfrm>
            <a:off x="1341530" y="4839870"/>
            <a:ext cx="7650070" cy="0"/>
          </a:xfrm>
          <a:prstGeom prst="straightConnector1">
            <a:avLst/>
          </a:prstGeom>
          <a:ln w="38100">
            <a:solidFill>
              <a:srgbClr val="BABD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="" xmlns:a16="http://schemas.microsoft.com/office/drawing/2014/main" id="{B852E202-5898-40CA-B47D-5E1B1A4F417E}"/>
              </a:ext>
            </a:extLst>
          </p:cNvPr>
          <p:cNvCxnSpPr>
            <a:cxnSpLocks/>
          </p:cNvCxnSpPr>
          <p:nvPr/>
        </p:nvCxnSpPr>
        <p:spPr>
          <a:xfrm>
            <a:off x="2723339" y="4839870"/>
            <a:ext cx="6268261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65C744CF-9ACD-4698-AEDE-8E2F5AE4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8420" y="6876610"/>
            <a:ext cx="3067024" cy="361216"/>
          </a:xfrm>
        </p:spPr>
        <p:txBody>
          <a:bodyPr/>
          <a:lstStyle/>
          <a:p>
            <a:r>
              <a:rPr lang="en-US" altLang="ko-KR" smtClean="0"/>
              <a:t>APCTP-BLTP JINR Joint workshop, Dubna, July 12-20, 2019</a:t>
            </a:r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="" xmlns:a16="http://schemas.microsoft.com/office/drawing/2014/main" id="{646DEDFD-3BBC-4540-B475-0D7818CA43AD}"/>
              </a:ext>
            </a:extLst>
          </p:cNvPr>
          <p:cNvSpPr/>
          <p:nvPr/>
        </p:nvSpPr>
        <p:spPr>
          <a:xfrm>
            <a:off x="536198" y="4488592"/>
            <a:ext cx="814059" cy="82801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r>
              <a:rPr lang="en-US" altLang="ko-KR" sz="2000" b="1" dirty="0" smtClean="0">
                <a:solidFill>
                  <a:srgbClr val="1B2230"/>
                </a:solidFill>
              </a:rPr>
              <a:t>P</a:t>
            </a:r>
          </a:p>
          <a:p>
            <a:pPr algn="ctr"/>
            <a:r>
              <a:rPr lang="en-US" altLang="ko-KR" sz="2000" b="1" dirty="0" smtClean="0">
                <a:solidFill>
                  <a:srgbClr val="1B2230"/>
                </a:solidFill>
              </a:rPr>
              <a:t>NS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9" name="막힌 원호 8">
            <a:extLst>
              <a:ext uri="{FF2B5EF4-FFF2-40B4-BE49-F238E27FC236}">
                <a16:creationId xmlns="" xmlns:a16="http://schemas.microsoft.com/office/drawing/2014/main" id="{E7BE856B-7EFA-460C-B7B8-93D4F2B0B0A2}"/>
              </a:ext>
            </a:extLst>
          </p:cNvPr>
          <p:cNvSpPr/>
          <p:nvPr/>
        </p:nvSpPr>
        <p:spPr>
          <a:xfrm rot="2700000">
            <a:off x="690785" y="4510216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막힌 원호 9">
            <a:extLst>
              <a:ext uri="{FF2B5EF4-FFF2-40B4-BE49-F238E27FC236}">
                <a16:creationId xmlns="" xmlns:a16="http://schemas.microsoft.com/office/drawing/2014/main" id="{33F4A4AF-8EBF-4532-8419-B86A8D3DB2FF}"/>
              </a:ext>
            </a:extLst>
          </p:cNvPr>
          <p:cNvSpPr/>
          <p:nvPr/>
        </p:nvSpPr>
        <p:spPr>
          <a:xfrm rot="2700000">
            <a:off x="2074906" y="4510216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막힌 원호 11">
            <a:extLst>
              <a:ext uri="{FF2B5EF4-FFF2-40B4-BE49-F238E27FC236}">
                <a16:creationId xmlns="" xmlns:a16="http://schemas.microsoft.com/office/drawing/2014/main" id="{27676A8F-0404-4032-B8DC-34A32A3A9658}"/>
              </a:ext>
            </a:extLst>
          </p:cNvPr>
          <p:cNvSpPr/>
          <p:nvPr/>
        </p:nvSpPr>
        <p:spPr>
          <a:xfrm rot="2700000">
            <a:off x="8337657" y="4510215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A8B1D8-265D-46AF-8EE0-C27A3F6330C1}"/>
              </a:ext>
            </a:extLst>
          </p:cNvPr>
          <p:cNvSpPr txBox="1"/>
          <p:nvPr/>
        </p:nvSpPr>
        <p:spPr>
          <a:xfrm>
            <a:off x="389471" y="4184876"/>
            <a:ext cx="1222222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Neutrino sphere</a:t>
            </a:r>
            <a:endParaRPr lang="ko-KR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0FA9738A-DD4C-4C7C-B9DA-457CBCA7441F}"/>
                  </a:ext>
                </a:extLst>
              </p:cNvPr>
              <p:cNvSpPr txBox="1"/>
              <p:nvPr/>
            </p:nvSpPr>
            <p:spPr>
              <a:xfrm>
                <a:off x="3131181" y="4084781"/>
                <a:ext cx="3878160" cy="338554"/>
              </a:xfrm>
              <a:prstGeom prst="rect">
                <a:avLst/>
              </a:prstGeom>
              <a:noFill/>
            </p:spPr>
            <p:txBody>
              <a:bodyPr wrap="square" lIns="91335" tIns="45667" rIns="91335" bIns="45667" rtlCol="0">
                <a:spAutoFit/>
              </a:bodyPr>
              <a:lstStyle/>
              <a:p>
                <a:r>
                  <a:rPr lang="en-US" altLang="ko-KR" sz="1600" dirty="0"/>
                  <a:t>Neutrino propagation</a:t>
                </a:r>
                <a:r>
                  <a:rPr lang="ko-KR" altLang="en-US" sz="1600" dirty="0"/>
                  <a:t> </a:t>
                </a:r>
                <a:r>
                  <a:rPr lang="en-US" altLang="ko-KR" sz="1600" dirty="0"/>
                  <a:t>with momentum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A9738A-DD4C-4C7C-B9DA-457CBCA74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181" y="4084781"/>
                <a:ext cx="3878160" cy="338554"/>
              </a:xfrm>
              <a:prstGeom prst="rect">
                <a:avLst/>
              </a:prstGeom>
              <a:blipFill>
                <a:blip r:embed="rId4"/>
                <a:stretch>
                  <a:fillRect l="-943" t="-5357" b="-214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8866207-67D3-4AA4-9F27-D0E9D49873B5}"/>
              </a:ext>
            </a:extLst>
          </p:cNvPr>
          <p:cNvSpPr txBox="1"/>
          <p:nvPr/>
        </p:nvSpPr>
        <p:spPr>
          <a:xfrm>
            <a:off x="8427834" y="4123244"/>
            <a:ext cx="902803" cy="43078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sz="1100" dirty="0"/>
              <a:t>(Not-to-scale)</a:t>
            </a:r>
            <a:endParaRPr lang="ko-KR" altLang="en-US" sz="1100" dirty="0"/>
          </a:p>
        </p:txBody>
      </p:sp>
      <p:grpSp>
        <p:nvGrpSpPr>
          <p:cNvPr id="27" name="그룹 26">
            <a:extLst>
              <a:ext uri="{FF2B5EF4-FFF2-40B4-BE49-F238E27FC236}">
                <a16:creationId xmlns="" xmlns:a16="http://schemas.microsoft.com/office/drawing/2014/main" id="{620CD6BB-03B5-4737-8A49-A6D57DC093EE}"/>
              </a:ext>
            </a:extLst>
          </p:cNvPr>
          <p:cNvGrpSpPr/>
          <p:nvPr/>
        </p:nvGrpSpPr>
        <p:grpSpPr>
          <a:xfrm>
            <a:off x="1233436" y="4475748"/>
            <a:ext cx="1528529" cy="843165"/>
            <a:chOff x="1248671" y="4794826"/>
            <a:chExt cx="1528529" cy="843165"/>
          </a:xfrm>
        </p:grpSpPr>
        <p:grpSp>
          <p:nvGrpSpPr>
            <p:cNvPr id="70" name="그룹 69">
              <a:extLst>
                <a:ext uri="{FF2B5EF4-FFF2-40B4-BE49-F238E27FC236}">
                  <a16:creationId xmlns="" xmlns:a16="http://schemas.microsoft.com/office/drawing/2014/main" id="{5BADF9BC-B411-4A7F-99CA-77FBBE359AA3}"/>
                </a:ext>
              </a:extLst>
            </p:cNvPr>
            <p:cNvGrpSpPr/>
            <p:nvPr/>
          </p:nvGrpSpPr>
          <p:grpSpPr>
            <a:xfrm>
              <a:off x="1248671" y="4904069"/>
              <a:ext cx="1528529" cy="733922"/>
              <a:chOff x="1305110" y="4889440"/>
              <a:chExt cx="1528529" cy="733922"/>
            </a:xfrm>
          </p:grpSpPr>
          <p:sp>
            <p:nvSpPr>
              <p:cNvPr id="67" name="막힌 원호 66">
                <a:extLst>
                  <a:ext uri="{FF2B5EF4-FFF2-40B4-BE49-F238E27FC236}">
                    <a16:creationId xmlns="" xmlns:a16="http://schemas.microsoft.com/office/drawing/2014/main" id="{AC6E9EE4-EAC5-4808-9557-E6B2896B0A46}"/>
                  </a:ext>
                </a:extLst>
              </p:cNvPr>
              <p:cNvSpPr/>
              <p:nvPr/>
            </p:nvSpPr>
            <p:spPr>
              <a:xfrm rot="3582973">
                <a:off x="2056211" y="5139152"/>
                <a:ext cx="123711" cy="112959"/>
              </a:xfrm>
              <a:prstGeom prst="blockArc">
                <a:avLst>
                  <a:gd name="adj1" fmla="val 16194606"/>
                  <a:gd name="adj2" fmla="val 21564649"/>
                  <a:gd name="adj3" fmla="val 0"/>
                </a:avLst>
              </a:prstGeom>
              <a:solidFill>
                <a:srgbClr val="1B2230"/>
              </a:solidFill>
              <a:ln w="28575">
                <a:solidFill>
                  <a:srgbClr val="1B22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64" name="직선 화살표 연결선 63">
                <a:extLst>
                  <a:ext uri="{FF2B5EF4-FFF2-40B4-BE49-F238E27FC236}">
                    <a16:creationId xmlns="" xmlns:a16="http://schemas.microsoft.com/office/drawing/2014/main" id="{3B2A9B40-DBAB-4D5E-B632-97AF9576F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5110" y="4889440"/>
                <a:ext cx="1248602" cy="54969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직사각형 67">
                    <a:extLst>
                      <a:ext uri="{FF2B5EF4-FFF2-40B4-BE49-F238E27FC236}">
                        <a16:creationId xmlns="" xmlns:a16="http://schemas.microsoft.com/office/drawing/2014/main" id="{AF1D4DF5-BF1B-4C86-A26D-247177D8C45E}"/>
                      </a:ext>
                    </a:extLst>
                  </p:cNvPr>
                  <p:cNvSpPr/>
                  <p:nvPr/>
                </p:nvSpPr>
                <p:spPr>
                  <a:xfrm>
                    <a:off x="2217105" y="5099296"/>
                    <a:ext cx="413813" cy="32608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sz="14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oMath>
                      </m:oMathPara>
                    </a14:m>
                    <a:endParaRPr lang="ko-KR" altLang="en-US" sz="1400" dirty="0">
                      <a:solidFill>
                        <a:schemeClr val="accent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8" name="직사각형 67">
                    <a:extLst>
                      <a:ext uri="{FF2B5EF4-FFF2-40B4-BE49-F238E27FC236}">
                        <a16:creationId xmlns:a16="http://schemas.microsoft.com/office/drawing/2014/main" id="{AF1D4DF5-BF1B-4C86-A26D-247177D8C45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7105" y="5099296"/>
                    <a:ext cx="405176" cy="32438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직사각형 68">
                    <a:extLst>
                      <a:ext uri="{FF2B5EF4-FFF2-40B4-BE49-F238E27FC236}">
                        <a16:creationId xmlns="" xmlns:a16="http://schemas.microsoft.com/office/drawing/2014/main" id="{17622B80-78EA-4C3E-92C1-5C18AABE02D1}"/>
                      </a:ext>
                    </a:extLst>
                  </p:cNvPr>
                  <p:cNvSpPr/>
                  <p:nvPr/>
                </p:nvSpPr>
                <p:spPr>
                  <a:xfrm>
                    <a:off x="2475653" y="5281047"/>
                    <a:ext cx="357986" cy="34231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ko-KR" alt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직사각형 68">
                    <a:extLst>
                      <a:ext uri="{FF2B5EF4-FFF2-40B4-BE49-F238E27FC236}">
                        <a16:creationId xmlns:a16="http://schemas.microsoft.com/office/drawing/2014/main" id="{17622B80-78EA-4C3E-92C1-5C18AABE02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5653" y="5281047"/>
                    <a:ext cx="347980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직사각형 31">
                  <a:extLst>
                    <a:ext uri="{FF2B5EF4-FFF2-40B4-BE49-F238E27FC236}">
                      <a16:creationId xmlns="" xmlns:a16="http://schemas.microsoft.com/office/drawing/2014/main" id="{5F2FD387-1085-4754-9EF5-537230664A48}"/>
                    </a:ext>
                  </a:extLst>
                </p:cNvPr>
                <p:cNvSpPr/>
                <p:nvPr/>
              </p:nvSpPr>
              <p:spPr>
                <a:xfrm>
                  <a:off x="2314198" y="4794826"/>
                  <a:ext cx="367086" cy="3423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ko-KR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직사각형 31">
                  <a:extLst>
                    <a:ext uri="{FF2B5EF4-FFF2-40B4-BE49-F238E27FC236}">
                      <a16:creationId xmlns:a16="http://schemas.microsoft.com/office/drawing/2014/main" id="{5F2FD387-1085-4754-9EF5-537230664A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4198" y="4794826"/>
                  <a:ext cx="357790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4B18582C-F7AE-47F0-876F-DEC00F41681E}"/>
                  </a:ext>
                </a:extLst>
              </p:cNvPr>
              <p:cNvSpPr txBox="1"/>
              <p:nvPr/>
            </p:nvSpPr>
            <p:spPr>
              <a:xfrm>
                <a:off x="850055" y="6119977"/>
                <a:ext cx="2298754" cy="1077111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91335" tIns="45667" rIns="91335" bIns="45667" rtlCol="0">
                <a:spAutoFit/>
              </a:bodyPr>
              <a:lstStyle/>
              <a:p>
                <a:pPr algn="ctr"/>
                <a:r>
                  <a:rPr lang="en-US" altLang="ko-KR" sz="1600" dirty="0" smtClean="0"/>
                  <a:t>Neutrino Luminosity</a:t>
                </a:r>
              </a:p>
              <a:p>
                <a:pPr algn="ctr"/>
                <a:r>
                  <a:rPr lang="en-US" altLang="ko-KR" sz="1600" dirty="0" smtClean="0"/>
                  <a:t>Neutrino </a:t>
                </a:r>
                <a:r>
                  <a:rPr lang="en-US" altLang="ko-KR" sz="1600" dirty="0"/>
                  <a:t>self-coupling</a:t>
                </a:r>
              </a:p>
              <a:p>
                <a:pPr algn="ctr"/>
                <a:r>
                  <a:rPr lang="en-US" altLang="ko-KR" sz="1600" dirty="0" smtClean="0"/>
                  <a:t>: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𝜈𝜈</m:t>
                    </m:r>
                  </m:oMath>
                </a14:m>
                <a:r>
                  <a:rPr lang="en-US" altLang="ko-KR" sz="1600" dirty="0"/>
                  <a:t>-</a:t>
                </a:r>
                <a:r>
                  <a:rPr lang="en-US" altLang="ko-KR" sz="1600" dirty="0" smtClean="0"/>
                  <a:t>scattering</a:t>
                </a:r>
              </a:p>
              <a:p>
                <a:pPr algn="ctr"/>
                <a:r>
                  <a:rPr lang="en-US" altLang="ko-KR" sz="1600" dirty="0" smtClean="0"/>
                  <a:t>Sterile Neutrino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18582C-F7AE-47F0-876F-DEC00F41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5" y="6119977"/>
                <a:ext cx="2298754" cy="1077111"/>
              </a:xfrm>
              <a:prstGeom prst="rect">
                <a:avLst/>
              </a:prstGeom>
              <a:blipFill rotWithShape="0">
                <a:blip r:embed="rId8"/>
                <a:stretch>
                  <a:fillRect t="-549" b="-439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타원 33">
            <a:extLst>
              <a:ext uri="{FF2B5EF4-FFF2-40B4-BE49-F238E27FC236}">
                <a16:creationId xmlns="" xmlns:a16="http://schemas.microsoft.com/office/drawing/2014/main" id="{4AB066EA-0F1B-4267-9B74-7C03E5E1392E}"/>
              </a:ext>
            </a:extLst>
          </p:cNvPr>
          <p:cNvSpPr/>
          <p:nvPr/>
        </p:nvSpPr>
        <p:spPr>
          <a:xfrm>
            <a:off x="2723346" y="4786189"/>
            <a:ext cx="107362" cy="107362"/>
          </a:xfrm>
          <a:prstGeom prst="ellipse">
            <a:avLst/>
          </a:prstGeom>
          <a:solidFill>
            <a:srgbClr val="1B2230"/>
          </a:solidFill>
          <a:ln>
            <a:solidFill>
              <a:srgbClr val="1B2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587E7DD0-3C7B-41BE-A76C-928919A06377}"/>
                  </a:ext>
                </a:extLst>
              </p:cNvPr>
              <p:cNvSpPr txBox="1"/>
              <p:nvPr/>
            </p:nvSpPr>
            <p:spPr>
              <a:xfrm>
                <a:off x="3426500" y="6119977"/>
                <a:ext cx="2850866" cy="829798"/>
              </a:xfrm>
              <a:prstGeom prst="rect">
                <a:avLst/>
              </a:prstGeom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91335" tIns="45667" rIns="91335" bIns="45667" rtlCol="0">
                <a:spAutoFit/>
              </a:bodyPr>
              <a:lstStyle/>
              <a:p>
                <a:pPr algn="ctr"/>
                <a:r>
                  <a:rPr lang="en-US" altLang="ko-KR" sz="1600" dirty="0"/>
                  <a:t>Neutrino oscillation in </a:t>
                </a:r>
                <a:r>
                  <a:rPr lang="en-US" altLang="ko-KR" sz="1600" dirty="0" smtClean="0"/>
                  <a:t>matter :</a:t>
                </a:r>
                <a:endParaRPr lang="en-US" altLang="ko-KR" sz="16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altLang="ko-K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ko-KR" sz="1600" dirty="0"/>
                  <a:t>-scattering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7E7DD0-3C7B-41BE-A76C-928919A06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500" y="6119977"/>
                <a:ext cx="2850866" cy="829798"/>
              </a:xfrm>
              <a:prstGeom prst="rect">
                <a:avLst/>
              </a:prstGeom>
              <a:blipFill rotWithShape="0">
                <a:blip r:embed="rId9"/>
                <a:stretch>
                  <a:fillRect t="-709" b="-6383"/>
                </a:stretch>
              </a:blip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타원 41">
                <a:extLst>
                  <a:ext uri="{FF2B5EF4-FFF2-40B4-BE49-F238E27FC236}">
                    <a16:creationId xmlns="" xmlns:a16="http://schemas.microsoft.com/office/drawing/2014/main" id="{776580E4-9B75-43CF-90EE-69223B3DE916}"/>
                  </a:ext>
                </a:extLst>
              </p:cNvPr>
              <p:cNvSpPr/>
              <p:nvPr/>
            </p:nvSpPr>
            <p:spPr>
              <a:xfrm>
                <a:off x="4625001" y="4592878"/>
                <a:ext cx="432000" cy="43279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ko-KR" sz="1400" b="1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ko-KR" altLang="en-US" sz="1400" b="1" dirty="0"/>
              </a:p>
            </p:txBody>
          </p:sp>
        </mc:Choice>
        <mc:Fallback xmlns=""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776580E4-9B75-43CF-90EE-69223B3DE9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001" y="4592878"/>
                <a:ext cx="432000" cy="432792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4F61FB6-0009-42A5-BE5A-55DC905FADBE}"/>
              </a:ext>
            </a:extLst>
          </p:cNvPr>
          <p:cNvSpPr txBox="1"/>
          <p:nvPr/>
        </p:nvSpPr>
        <p:spPr>
          <a:xfrm>
            <a:off x="1041038" y="5341434"/>
            <a:ext cx="611111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sz="1200" dirty="0"/>
              <a:t>10km</a:t>
            </a:r>
            <a:endParaRPr lang="ko-KR" altLang="en-US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65DE5DAF-FED7-46A9-B67B-E97212FE840B}"/>
              </a:ext>
            </a:extLst>
          </p:cNvPr>
          <p:cNvSpPr txBox="1"/>
          <p:nvPr/>
        </p:nvSpPr>
        <p:spPr>
          <a:xfrm>
            <a:off x="2317576" y="5332566"/>
            <a:ext cx="807969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sz="1200" dirty="0"/>
              <a:t>1000km</a:t>
            </a:r>
            <a:endParaRPr lang="ko-KR" altLang="en-US" sz="1200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8773D1F-848C-47A5-BE76-3597D7DF5001}"/>
              </a:ext>
            </a:extLst>
          </p:cNvPr>
          <p:cNvSpPr txBox="1"/>
          <p:nvPr/>
        </p:nvSpPr>
        <p:spPr>
          <a:xfrm>
            <a:off x="8485091" y="5329135"/>
            <a:ext cx="994527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sz="1200" dirty="0"/>
              <a:t>250000km</a:t>
            </a:r>
            <a:endParaRPr lang="ko-KR" altLang="en-US" sz="1200" dirty="0"/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AB20FA47-B096-4EB5-82F6-43FA8BFFD056}"/>
              </a:ext>
            </a:extLst>
          </p:cNvPr>
          <p:cNvSpPr txBox="1"/>
          <p:nvPr/>
        </p:nvSpPr>
        <p:spPr>
          <a:xfrm>
            <a:off x="260299" y="5635111"/>
            <a:ext cx="7852580" cy="338554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600" dirty="0"/>
              <a:t>Dominant neutrino interactions depending on the neutrino and electron density.</a:t>
            </a:r>
            <a:endParaRPr lang="ko-KR" altLang="en-US" sz="1600" dirty="0"/>
          </a:p>
        </p:txBody>
      </p:sp>
      <p:cxnSp>
        <p:nvCxnSpPr>
          <p:cNvPr id="99" name="직선 화살표 연결선 98">
            <a:extLst>
              <a:ext uri="{FF2B5EF4-FFF2-40B4-BE49-F238E27FC236}">
                <a16:creationId xmlns="" xmlns:a16="http://schemas.microsoft.com/office/drawing/2014/main" id="{811B4A9D-BF50-4A00-B860-E55C6BF2B8C8}"/>
              </a:ext>
            </a:extLst>
          </p:cNvPr>
          <p:cNvCxnSpPr>
            <a:cxnSpLocks/>
            <a:endCxn id="65" idx="0"/>
          </p:cNvCxnSpPr>
          <p:nvPr/>
        </p:nvCxnSpPr>
        <p:spPr>
          <a:xfrm flipH="1">
            <a:off x="1346592" y="4893561"/>
            <a:ext cx="3372" cy="447873"/>
          </a:xfrm>
          <a:prstGeom prst="straightConnector1">
            <a:avLst/>
          </a:prstGeom>
          <a:ln w="19050">
            <a:solidFill>
              <a:srgbClr val="1B223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1" name="직선 화살표 연결선 100">
            <a:extLst>
              <a:ext uri="{FF2B5EF4-FFF2-40B4-BE49-F238E27FC236}">
                <a16:creationId xmlns="" xmlns:a16="http://schemas.microsoft.com/office/drawing/2014/main" id="{46C5F16D-4F82-4616-A512-DCD4AD1E46C5}"/>
              </a:ext>
            </a:extLst>
          </p:cNvPr>
          <p:cNvCxnSpPr>
            <a:cxnSpLocks/>
            <a:endCxn id="66" idx="0"/>
          </p:cNvCxnSpPr>
          <p:nvPr/>
        </p:nvCxnSpPr>
        <p:spPr>
          <a:xfrm flipH="1">
            <a:off x="2721561" y="4893562"/>
            <a:ext cx="7834" cy="439005"/>
          </a:xfrm>
          <a:prstGeom prst="straightConnector1">
            <a:avLst/>
          </a:prstGeom>
          <a:ln w="19050">
            <a:solidFill>
              <a:srgbClr val="1B223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="" xmlns:a16="http://schemas.microsoft.com/office/drawing/2014/main" id="{734FE18A-AC7F-439A-A29A-F78B790FD49F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8982348" y="4874119"/>
            <a:ext cx="0" cy="455009"/>
          </a:xfrm>
          <a:prstGeom prst="straightConnector1">
            <a:avLst/>
          </a:prstGeom>
          <a:ln w="19050">
            <a:solidFill>
              <a:srgbClr val="1B223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B00D1416-34DD-4C15-BAF7-83F3FAFDD215}"/>
              </a:ext>
            </a:extLst>
          </p:cNvPr>
          <p:cNvSpPr txBox="1"/>
          <p:nvPr/>
        </p:nvSpPr>
        <p:spPr>
          <a:xfrm>
            <a:off x="233717" y="644760"/>
            <a:ext cx="7305273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Why neutrino process in SN?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F8978E93-DF1E-46D8-95AE-729C59772F15}"/>
              </a:ext>
            </a:extLst>
          </p:cNvPr>
          <p:cNvSpPr txBox="1"/>
          <p:nvPr/>
        </p:nvSpPr>
        <p:spPr>
          <a:xfrm>
            <a:off x="111968" y="3668109"/>
            <a:ext cx="9511004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How do neutrino interactions affect the nucleosynthesis in SN environment?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="" xmlns:a16="http://schemas.microsoft.com/office/drawing/2014/main" id="{E083C74A-8695-4FCD-BD10-537EBD960A23}"/>
              </a:ext>
            </a:extLst>
          </p:cNvPr>
          <p:cNvCxnSpPr>
            <a:cxnSpLocks/>
          </p:cNvCxnSpPr>
          <p:nvPr/>
        </p:nvCxnSpPr>
        <p:spPr>
          <a:xfrm>
            <a:off x="1341529" y="4839870"/>
            <a:ext cx="138465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타원 62">
            <a:extLst>
              <a:ext uri="{FF2B5EF4-FFF2-40B4-BE49-F238E27FC236}">
                <a16:creationId xmlns="" xmlns:a16="http://schemas.microsoft.com/office/drawing/2014/main" id="{C2B00009-7288-48D7-8105-A9E4D4DC2485}"/>
              </a:ext>
            </a:extLst>
          </p:cNvPr>
          <p:cNvSpPr/>
          <p:nvPr/>
        </p:nvSpPr>
        <p:spPr>
          <a:xfrm>
            <a:off x="1343912" y="4786189"/>
            <a:ext cx="107362" cy="107362"/>
          </a:xfrm>
          <a:prstGeom prst="ellipse">
            <a:avLst/>
          </a:prstGeom>
          <a:solidFill>
            <a:srgbClr val="1B2230"/>
          </a:solidFill>
          <a:ln>
            <a:solidFill>
              <a:srgbClr val="1B2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/>
          </a:p>
        </p:txBody>
      </p:sp>
      <p:cxnSp>
        <p:nvCxnSpPr>
          <p:cNvPr id="139" name="직선 화살표 연결선 138">
            <a:extLst>
              <a:ext uri="{FF2B5EF4-FFF2-40B4-BE49-F238E27FC236}">
                <a16:creationId xmlns="" xmlns:a16="http://schemas.microsoft.com/office/drawing/2014/main" id="{59A5823A-9503-4CAC-93ED-129CD4DE87CF}"/>
              </a:ext>
            </a:extLst>
          </p:cNvPr>
          <p:cNvCxnSpPr/>
          <p:nvPr/>
        </p:nvCxnSpPr>
        <p:spPr>
          <a:xfrm flipH="1" flipV="1">
            <a:off x="6446901" y="2476813"/>
            <a:ext cx="349408" cy="42399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화살표 연결선 139">
            <a:extLst>
              <a:ext uri="{FF2B5EF4-FFF2-40B4-BE49-F238E27FC236}">
                <a16:creationId xmlns="" xmlns:a16="http://schemas.microsoft.com/office/drawing/2014/main" id="{CB4CCA97-84E8-4C4C-9D30-166D632CF184}"/>
              </a:ext>
            </a:extLst>
          </p:cNvPr>
          <p:cNvCxnSpPr/>
          <p:nvPr/>
        </p:nvCxnSpPr>
        <p:spPr>
          <a:xfrm rot="10800000" flipH="1" flipV="1">
            <a:off x="5541146" y="1547873"/>
            <a:ext cx="349408" cy="42399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직사각형 140">
                <a:extLst>
                  <a:ext uri="{FF2B5EF4-FFF2-40B4-BE49-F238E27FC236}">
                    <a16:creationId xmlns="" xmlns:a16="http://schemas.microsoft.com/office/drawing/2014/main" id="{2DDBCF75-3CFC-46F2-8916-CFA1C699F8A9}"/>
                  </a:ext>
                </a:extLst>
              </p:cNvPr>
              <p:cNvSpPr/>
              <p:nvPr/>
            </p:nvSpPr>
            <p:spPr>
              <a:xfrm rot="2659113">
                <a:off x="5379857" y="1669319"/>
                <a:ext cx="450829" cy="307777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ko-K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1" name="직사각형 140">
                <a:extLst>
                  <a:ext uri="{FF2B5EF4-FFF2-40B4-BE49-F238E27FC236}">
                    <a16:creationId xmlns:a16="http://schemas.microsoft.com/office/drawing/2014/main" id="{2DDBCF75-3CFC-46F2-8916-CFA1C699F8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59113">
                <a:off x="5379847" y="1669309"/>
                <a:ext cx="450829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직사각형 141">
                <a:extLst>
                  <a:ext uri="{FF2B5EF4-FFF2-40B4-BE49-F238E27FC236}">
                    <a16:creationId xmlns="" xmlns:a16="http://schemas.microsoft.com/office/drawing/2014/main" id="{6AA7DC76-1218-43E3-A4FA-E0078AB8F4A9}"/>
                  </a:ext>
                </a:extLst>
              </p:cNvPr>
              <p:cNvSpPr/>
              <p:nvPr/>
            </p:nvSpPr>
            <p:spPr>
              <a:xfrm rot="2659113">
                <a:off x="6320742" y="2649465"/>
                <a:ext cx="450829" cy="307777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ko-KR" sz="1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ko-KR" alt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2" name="직사각형 141">
                <a:extLst>
                  <a:ext uri="{FF2B5EF4-FFF2-40B4-BE49-F238E27FC236}">
                    <a16:creationId xmlns:a16="http://schemas.microsoft.com/office/drawing/2014/main" id="{6AA7DC76-1218-43E3-A4FA-E0078AB8F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59113">
                <a:off x="6320731" y="2649455"/>
                <a:ext cx="450829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" name="그룹 142">
            <a:extLst>
              <a:ext uri="{FF2B5EF4-FFF2-40B4-BE49-F238E27FC236}">
                <a16:creationId xmlns="" xmlns:a16="http://schemas.microsoft.com/office/drawing/2014/main" id="{4392CE3C-6DAD-46B2-B1DB-42D23C57938A}"/>
              </a:ext>
            </a:extLst>
          </p:cNvPr>
          <p:cNvGrpSpPr/>
          <p:nvPr/>
        </p:nvGrpSpPr>
        <p:grpSpPr>
          <a:xfrm>
            <a:off x="5476412" y="1498885"/>
            <a:ext cx="1397675" cy="1448102"/>
            <a:chOff x="65376" y="4501740"/>
            <a:chExt cx="1397675" cy="1448102"/>
          </a:xfrm>
        </p:grpSpPr>
        <p:sp>
          <p:nvSpPr>
            <p:cNvPr id="144" name="곱셈 기호 114">
              <a:extLst>
                <a:ext uri="{FF2B5EF4-FFF2-40B4-BE49-F238E27FC236}">
                  <a16:creationId xmlns="" xmlns:a16="http://schemas.microsoft.com/office/drawing/2014/main" id="{4A291C91-F994-445C-98E0-78B3131A3D5C}"/>
                </a:ext>
              </a:extLst>
            </p:cNvPr>
            <p:cNvSpPr/>
            <p:nvPr/>
          </p:nvSpPr>
          <p:spPr>
            <a:xfrm>
              <a:off x="65376" y="4501740"/>
              <a:ext cx="466165" cy="469203"/>
            </a:xfrm>
            <a:prstGeom prst="mathMultiply">
              <a:avLst>
                <a:gd name="adj1" fmla="val 1005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곱셈 기호 115">
              <a:extLst>
                <a:ext uri="{FF2B5EF4-FFF2-40B4-BE49-F238E27FC236}">
                  <a16:creationId xmlns="" xmlns:a16="http://schemas.microsoft.com/office/drawing/2014/main" id="{015E5533-6C12-4D1C-B076-83DABEE1C164}"/>
                </a:ext>
              </a:extLst>
            </p:cNvPr>
            <p:cNvSpPr/>
            <p:nvPr/>
          </p:nvSpPr>
          <p:spPr>
            <a:xfrm>
              <a:off x="996886" y="5480639"/>
              <a:ext cx="466165" cy="469203"/>
            </a:xfrm>
            <a:prstGeom prst="mathMultiply">
              <a:avLst>
                <a:gd name="adj1" fmla="val 1005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6" name="그룹 145">
            <a:extLst>
              <a:ext uri="{FF2B5EF4-FFF2-40B4-BE49-F238E27FC236}">
                <a16:creationId xmlns="" xmlns:a16="http://schemas.microsoft.com/office/drawing/2014/main" id="{25C75D2E-12A0-4F66-84D2-AAB564C695A0}"/>
              </a:ext>
            </a:extLst>
          </p:cNvPr>
          <p:cNvGrpSpPr/>
          <p:nvPr/>
        </p:nvGrpSpPr>
        <p:grpSpPr>
          <a:xfrm>
            <a:off x="3600600" y="880893"/>
            <a:ext cx="5277828" cy="2507259"/>
            <a:chOff x="-619057" y="3968496"/>
            <a:chExt cx="5277828" cy="2507259"/>
          </a:xfrm>
        </p:grpSpPr>
        <p:grpSp>
          <p:nvGrpSpPr>
            <p:cNvPr id="147" name="그룹 146">
              <a:extLst>
                <a:ext uri="{FF2B5EF4-FFF2-40B4-BE49-F238E27FC236}">
                  <a16:creationId xmlns="" xmlns:a16="http://schemas.microsoft.com/office/drawing/2014/main" id="{6559F044-BCF8-4967-BE30-8E1967C09B8F}"/>
                </a:ext>
              </a:extLst>
            </p:cNvPr>
            <p:cNvGrpSpPr/>
            <p:nvPr/>
          </p:nvGrpSpPr>
          <p:grpSpPr>
            <a:xfrm>
              <a:off x="-619057" y="4070462"/>
              <a:ext cx="5277828" cy="2405293"/>
              <a:chOff x="-619057" y="4070462"/>
              <a:chExt cx="5277828" cy="2405293"/>
            </a:xfrm>
          </p:grpSpPr>
          <p:grpSp>
            <p:nvGrpSpPr>
              <p:cNvPr id="149" name="그룹 148">
                <a:extLst>
                  <a:ext uri="{FF2B5EF4-FFF2-40B4-BE49-F238E27FC236}">
                    <a16:creationId xmlns="" xmlns:a16="http://schemas.microsoft.com/office/drawing/2014/main" id="{4480370D-8AA1-4423-8A83-2BF0A2971D5A}"/>
                  </a:ext>
                </a:extLst>
              </p:cNvPr>
              <p:cNvGrpSpPr/>
              <p:nvPr/>
            </p:nvGrpSpPr>
            <p:grpSpPr>
              <a:xfrm>
                <a:off x="-619057" y="4070462"/>
                <a:ext cx="5277828" cy="2405293"/>
                <a:chOff x="1381101" y="4279380"/>
                <a:chExt cx="5277828" cy="2405293"/>
              </a:xfrm>
            </p:grpSpPr>
            <p:grpSp>
              <p:nvGrpSpPr>
                <p:cNvPr id="152" name="그룹 151">
                  <a:extLst>
                    <a:ext uri="{FF2B5EF4-FFF2-40B4-BE49-F238E27FC236}">
                      <a16:creationId xmlns="" xmlns:a16="http://schemas.microsoft.com/office/drawing/2014/main" id="{C37237FC-DCE2-45B6-B778-3D65EB23333E}"/>
                    </a:ext>
                  </a:extLst>
                </p:cNvPr>
                <p:cNvGrpSpPr/>
                <p:nvPr/>
              </p:nvGrpSpPr>
              <p:grpSpPr>
                <a:xfrm>
                  <a:off x="2735854" y="4372110"/>
                  <a:ext cx="2353616" cy="2312563"/>
                  <a:chOff x="5971892" y="4190684"/>
                  <a:chExt cx="2353616" cy="231256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9" name="순서도: 대체 처리 158">
                        <a:extLst>
                          <a:ext uri="{FF2B5EF4-FFF2-40B4-BE49-F238E27FC236}">
                            <a16:creationId xmlns="" xmlns:a16="http://schemas.microsoft.com/office/drawing/2014/main" id="{C3D55A71-024B-444C-AAEA-83F6B1976A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5227" y="5060600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294474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𝟏𝟑𝟖</m:t>
                                  </m:r>
                                </m:sup>
                                <m:e>
                                  <m:r>
                                    <a:rPr lang="en-US" altLang="ko-KR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𝐋𝐚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2" name="순서도: 대체 처리 131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875227" y="5060600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2"/>
                        <a:stretch>
                          <a:fillRect l="-6796" r="-4854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0" name="순서도: 대체 처리 159">
                        <a:extLst>
                          <a:ext uri="{FF2B5EF4-FFF2-40B4-BE49-F238E27FC236}">
                            <a16:creationId xmlns="" xmlns:a16="http://schemas.microsoft.com/office/drawing/2014/main" id="{15F4E43D-584D-4320-9C65-940CA7B35F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8333" y="4216980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sz="1600" b="1" i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𝟏𝟑𝟗</m:t>
                                  </m:r>
                                </m:sup>
                                <m:e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𝐂𝐞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sz="2000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0" name="순서도: 대체 처리 159">
                        <a:extLst>
                          <a:ext uri="{FF2B5EF4-FFF2-40B4-BE49-F238E27FC236}">
                            <a16:creationId xmlns:a16="http://schemas.microsoft.com/office/drawing/2014/main" id="{15F4E43D-584D-4320-9C65-940CA7B35F96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868333" y="4216980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3"/>
                        <a:stretch>
                          <a:fillRect l="-971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1" name="순서도: 대체 처리 160">
                        <a:extLst>
                          <a:ext uri="{FF2B5EF4-FFF2-40B4-BE49-F238E27FC236}">
                            <a16:creationId xmlns="" xmlns:a16="http://schemas.microsoft.com/office/drawing/2014/main" id="{CCEBA16C-BED2-4EF6-BF19-AE90081C5C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8205" y="5944582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b="1" i="1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𝟏𝟑𝟕</m:t>
                                  </m:r>
                                </m:sup>
                                <m:e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𝐁𝐚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1" name="순서도: 대체 처리 160">
                        <a:extLst>
                          <a:ext uri="{FF2B5EF4-FFF2-40B4-BE49-F238E27FC236}">
                            <a16:creationId xmlns:a16="http://schemas.microsoft.com/office/drawing/2014/main" id="{CCEBA16C-BED2-4EF6-BF19-AE90081C5CEC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878205" y="5944582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4"/>
                        <a:stretch>
                          <a:fillRect l="-8738" r="-582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2" name="순서도: 대체 처리 161">
                        <a:extLst>
                          <a:ext uri="{FF2B5EF4-FFF2-40B4-BE49-F238E27FC236}">
                            <a16:creationId xmlns="" xmlns:a16="http://schemas.microsoft.com/office/drawing/2014/main" id="{2EB0603B-176B-43C6-B5D3-8020B55F4B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0401" y="5944583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b="1" i="1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𝟏𝟑𝟖</m:t>
                                  </m:r>
                                </m:sup>
                                <m:e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𝐁𝐚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2" name="순서도: 대체 처리 161">
                        <a:extLst>
                          <a:ext uri="{FF2B5EF4-FFF2-40B4-BE49-F238E27FC236}">
                            <a16:creationId xmlns:a16="http://schemas.microsoft.com/office/drawing/2014/main" id="{2EB0603B-176B-43C6-B5D3-8020B55F4BD9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30401" y="5944583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5"/>
                        <a:stretch>
                          <a:fillRect l="-8824" r="-6863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3" name="순서도: 대체 처리 162">
                        <a:extLst>
                          <a:ext uri="{FF2B5EF4-FFF2-40B4-BE49-F238E27FC236}">
                            <a16:creationId xmlns="" xmlns:a16="http://schemas.microsoft.com/office/drawing/2014/main" id="{FA169EF5-5369-4CB3-8EB7-ED1CD57E2E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73014" y="5063697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98ADE8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b="1" i="1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b="1" i="1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𝟏𝟑𝟕</m:t>
                                  </m:r>
                                </m:sup>
                                <m:e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𝐋𝐚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3" name="순서도: 대체 처리 162">
                        <a:extLst>
                          <a:ext uri="{FF2B5EF4-FFF2-40B4-BE49-F238E27FC236}">
                            <a16:creationId xmlns:a16="http://schemas.microsoft.com/office/drawing/2014/main" id="{FA169EF5-5369-4CB3-8EB7-ED1CD57E2EE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73014" y="5063697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6"/>
                        <a:stretch>
                          <a:fillRect l="-6000" r="-4000"/>
                        </a:stretch>
                      </a:blipFill>
                      <a:ln>
                        <a:solidFill>
                          <a:srgbClr val="98ADE8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4" name="순서도: 대체 처리 163">
                        <a:extLst>
                          <a:ext uri="{FF2B5EF4-FFF2-40B4-BE49-F238E27FC236}">
                            <a16:creationId xmlns="" xmlns:a16="http://schemas.microsoft.com/office/drawing/2014/main" id="{96442F89-C89D-4DE5-8216-B75450CCDE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2721" y="4190684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sz="1600" b="1" i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𝟏𝟑𝟖</m:t>
                                  </m:r>
                                </m:sup>
                                <m:e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𝐂𝐞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sz="1600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4" name="순서도: 대체 처리 163">
                        <a:extLst>
                          <a:ext uri="{FF2B5EF4-FFF2-40B4-BE49-F238E27FC236}">
                            <a16:creationId xmlns:a16="http://schemas.microsoft.com/office/drawing/2014/main" id="{96442F89-C89D-4DE5-8216-B75450CCDE19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92721" y="4190684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7"/>
                        <a:stretch>
                          <a:fillRect l="-1961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5" name="순서도: 대체 처리 164">
                        <a:extLst>
                          <a:ext uri="{FF2B5EF4-FFF2-40B4-BE49-F238E27FC236}">
                            <a16:creationId xmlns="" xmlns:a16="http://schemas.microsoft.com/office/drawing/2014/main" id="{43F229B4-65B0-4AFA-8F1A-7036E98010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0401" y="4216980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sz="1600" b="1" i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altLang="ko-KR" sz="1600" b="1" i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𝟒𝟎</m:t>
                                  </m:r>
                                </m:sup>
                                <m:e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𝐂𝐞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sz="1600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5" name="순서도: 대체 처리 164">
                        <a:extLst>
                          <a:ext uri="{FF2B5EF4-FFF2-40B4-BE49-F238E27FC236}">
                            <a16:creationId xmlns:a16="http://schemas.microsoft.com/office/drawing/2014/main" id="{43F229B4-65B0-4AFA-8F1A-7036E9801042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30401" y="4216980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8"/>
                        <a:stretch>
                          <a:fillRect l="-1961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6" name="순서도: 대체 처리 165">
                        <a:extLst>
                          <a:ext uri="{FF2B5EF4-FFF2-40B4-BE49-F238E27FC236}">
                            <a16:creationId xmlns="" xmlns:a16="http://schemas.microsoft.com/office/drawing/2014/main" id="{54C1E233-9CE4-4173-B672-DEECC39091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71892" y="5929016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b="1" i="1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𝟏𝟑𝟔</m:t>
                                  </m:r>
                                </m:sup>
                                <m:e>
                                  <m:r>
                                    <a:rPr lang="en-US" altLang="ko-KR" b="1" i="0" smtClean="0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𝐁𝐚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6" name="순서도: 대체 처리 165">
                        <a:extLst>
                          <a:ext uri="{FF2B5EF4-FFF2-40B4-BE49-F238E27FC236}">
                            <a16:creationId xmlns:a16="http://schemas.microsoft.com/office/drawing/2014/main" id="{54C1E233-9CE4-4173-B672-DEECC390911E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71892" y="5929016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49"/>
                        <a:stretch>
                          <a:fillRect l="-8738" r="-6796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7" name="순서도: 대체 처리 166">
                        <a:extLst>
                          <a:ext uri="{FF2B5EF4-FFF2-40B4-BE49-F238E27FC236}">
                            <a16:creationId xmlns="" xmlns:a16="http://schemas.microsoft.com/office/drawing/2014/main" id="{B51A00E8-94D3-40F7-AC05-0178A54BD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0401" y="5052954"/>
                        <a:ext cx="595107" cy="558664"/>
                      </a:xfrm>
                      <a:prstGeom prst="flowChartAlternateProcess">
                        <a:avLst/>
                      </a:prstGeom>
                      <a:solidFill>
                        <a:srgbClr val="A2B8F6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w="165100" prst="coolSlant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ko-KR" sz="1600" b="1" i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en-US" altLang="ko-KR" sz="1600" b="1" i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𝟑𝟗</m:t>
                                  </m:r>
                                </m:sup>
                                <m:e>
                                  <m:r>
                                    <a:rPr lang="en-US" altLang="ko-KR" sz="1600" b="1">
                                      <a:solidFill>
                                        <a:srgbClr val="203864"/>
                                      </a:solidFill>
                                      <a:latin typeface="Cambria Math" panose="02040503050406030204" pitchFamily="18" charset="0"/>
                                    </a:rPr>
                                    <m:t>𝐋𝐚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ko-KR" altLang="en-US" sz="1600" b="1" dirty="0">
                          <a:solidFill>
                            <a:srgbClr val="203864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7" name="순서도: 대체 처리 166">
                        <a:extLst>
                          <a:ext uri="{FF2B5EF4-FFF2-40B4-BE49-F238E27FC236}">
                            <a16:creationId xmlns:a16="http://schemas.microsoft.com/office/drawing/2014/main" id="{B51A00E8-94D3-40F7-AC05-0178A54BD992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30401" y="5052954"/>
                        <a:ext cx="595107" cy="558664"/>
                      </a:xfrm>
                      <a:prstGeom prst="flowChartAlternateProcess">
                        <a:avLst/>
                      </a:prstGeom>
                      <a:blipFill>
                        <a:blip r:embed="rId50"/>
                        <a:stretch>
                          <a:fillRect l="-98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53" name="그룹 152">
                  <a:extLst>
                    <a:ext uri="{FF2B5EF4-FFF2-40B4-BE49-F238E27FC236}">
                      <a16:creationId xmlns="" xmlns:a16="http://schemas.microsoft.com/office/drawing/2014/main" id="{52D1061A-DAF3-4C0F-9176-D418460E8D65}"/>
                    </a:ext>
                  </a:extLst>
                </p:cNvPr>
                <p:cNvGrpSpPr/>
                <p:nvPr/>
              </p:nvGrpSpPr>
              <p:grpSpPr>
                <a:xfrm>
                  <a:off x="1381101" y="4279380"/>
                  <a:ext cx="5277828" cy="1493963"/>
                  <a:chOff x="7668344" y="-369219"/>
                  <a:chExt cx="5277828" cy="1493963"/>
                </a:xfrm>
              </p:grpSpPr>
              <p:sp>
                <p:nvSpPr>
                  <p:cNvPr id="154" name="순서도: 대체 처리 153">
                    <a:extLst>
                      <a:ext uri="{FF2B5EF4-FFF2-40B4-BE49-F238E27FC236}">
                        <a16:creationId xmlns="" xmlns:a16="http://schemas.microsoft.com/office/drawing/2014/main" id="{D1BC38A0-F10B-482F-B554-7EC6F3EDFA17}"/>
                      </a:ext>
                    </a:extLst>
                  </p:cNvPr>
                  <p:cNvSpPr/>
                  <p:nvPr/>
                </p:nvSpPr>
                <p:spPr>
                  <a:xfrm>
                    <a:off x="11743361" y="6207"/>
                    <a:ext cx="297554" cy="279332"/>
                  </a:xfrm>
                  <a:prstGeom prst="flowChartAlternateProcess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b="1" dirty="0">
                      <a:solidFill>
                        <a:srgbClr val="203864"/>
                      </a:solidFill>
                    </a:endParaRPr>
                  </a:p>
                </p:txBody>
              </p:sp>
              <p:sp>
                <p:nvSpPr>
                  <p:cNvPr id="155" name="순서도: 대체 처리 154">
                    <a:extLst>
                      <a:ext uri="{FF2B5EF4-FFF2-40B4-BE49-F238E27FC236}">
                        <a16:creationId xmlns="" xmlns:a16="http://schemas.microsoft.com/office/drawing/2014/main" id="{554FD416-F3C1-4A11-86E5-86C7A5DD1717}"/>
                      </a:ext>
                    </a:extLst>
                  </p:cNvPr>
                  <p:cNvSpPr/>
                  <p:nvPr/>
                </p:nvSpPr>
                <p:spPr>
                  <a:xfrm>
                    <a:off x="11743361" y="-369219"/>
                    <a:ext cx="297554" cy="279332"/>
                  </a:xfrm>
                  <a:prstGeom prst="flowChartAlternateProcess">
                    <a:avLst/>
                  </a:prstGeom>
                  <a:solidFill>
                    <a:srgbClr val="A2B8F6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b="1" dirty="0">
                      <a:solidFill>
                        <a:srgbClr val="203864"/>
                      </a:solidFill>
                    </a:endParaRPr>
                  </a:p>
                </p:txBody>
              </p:sp>
              <p:sp>
                <p:nvSpPr>
                  <p:cNvPr id="156" name="TextBox 155">
                    <a:extLst>
                      <a:ext uri="{FF2B5EF4-FFF2-40B4-BE49-F238E27FC236}">
                        <a16:creationId xmlns="" xmlns:a16="http://schemas.microsoft.com/office/drawing/2014/main" id="{6AD88950-950F-4213-95C7-E709250AD85D}"/>
                      </a:ext>
                    </a:extLst>
                  </p:cNvPr>
                  <p:cNvSpPr txBox="1"/>
                  <p:nvPr/>
                </p:nvSpPr>
                <p:spPr>
                  <a:xfrm>
                    <a:off x="12074894" y="-369219"/>
                    <a:ext cx="81268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dirty="0">
                        <a:solidFill>
                          <a:srgbClr val="1B2230"/>
                        </a:solidFill>
                      </a:rPr>
                      <a:t>stable</a:t>
                    </a:r>
                    <a:endParaRPr lang="ko-KR" altLang="en-US" sz="1400" dirty="0">
                      <a:solidFill>
                        <a:srgbClr val="1B2230"/>
                      </a:solidFill>
                    </a:endParaRPr>
                  </a:p>
                </p:txBody>
              </p:sp>
              <p:sp>
                <p:nvSpPr>
                  <p:cNvPr id="157" name="TextBox 156">
                    <a:extLst>
                      <a:ext uri="{FF2B5EF4-FFF2-40B4-BE49-F238E27FC236}">
                        <a16:creationId xmlns="" xmlns:a16="http://schemas.microsoft.com/office/drawing/2014/main" id="{BA81CED2-6FB6-4F25-B16C-5BE300C76D3B}"/>
                      </a:ext>
                    </a:extLst>
                  </p:cNvPr>
                  <p:cNvSpPr txBox="1"/>
                  <p:nvPr/>
                </p:nvSpPr>
                <p:spPr>
                  <a:xfrm>
                    <a:off x="12074894" y="-44832"/>
                    <a:ext cx="87127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dirty="0">
                        <a:solidFill>
                          <a:srgbClr val="1B2230"/>
                        </a:solidFill>
                      </a:rPr>
                      <a:t>unstable</a:t>
                    </a:r>
                    <a:endParaRPr lang="ko-KR" altLang="en-US" sz="1400" dirty="0">
                      <a:solidFill>
                        <a:srgbClr val="1B2230"/>
                      </a:solidFill>
                    </a:endParaRPr>
                  </a:p>
                </p:txBody>
              </p:sp>
              <p:sp>
                <p:nvSpPr>
                  <p:cNvPr id="158" name="직사각형 157">
                    <a:extLst>
                      <a:ext uri="{FF2B5EF4-FFF2-40B4-BE49-F238E27FC236}">
                        <a16:creationId xmlns="" xmlns:a16="http://schemas.microsoft.com/office/drawing/2014/main" id="{E60BE118-A0CB-4A5E-A962-F1678F285DD8}"/>
                      </a:ext>
                    </a:extLst>
                  </p:cNvPr>
                  <p:cNvSpPr/>
                  <p:nvPr/>
                </p:nvSpPr>
                <p:spPr>
                  <a:xfrm>
                    <a:off x="7668344" y="332656"/>
                    <a:ext cx="1395145" cy="7920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rgbClr val="203864"/>
                      </a:solidFill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순서도: 대체 처리 149">
                    <a:extLst>
                      <a:ext uri="{FF2B5EF4-FFF2-40B4-BE49-F238E27FC236}">
                        <a16:creationId xmlns="" xmlns:a16="http://schemas.microsoft.com/office/drawing/2014/main" id="{FCAFF70B-6A5C-4A72-8FD4-A61D38D93C07}"/>
                      </a:ext>
                    </a:extLst>
                  </p:cNvPr>
                  <p:cNvSpPr/>
                  <p:nvPr/>
                </p:nvSpPr>
                <p:spPr>
                  <a:xfrm>
                    <a:off x="3395318" y="5903434"/>
                    <a:ext cx="595107" cy="558664"/>
                  </a:xfrm>
                  <a:prstGeom prst="flowChartAlternateProcess">
                    <a:avLst/>
                  </a:prstGeom>
                  <a:solidFill>
                    <a:srgbClr val="C8E3FA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b="1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b="1" i="0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𝟏𝟑</m:t>
                              </m:r>
                              <m:r>
                                <a:rPr lang="en-US" altLang="ko-KR" b="1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p>
                            <m:e>
                              <m:r>
                                <a:rPr lang="en-US" altLang="ko-KR" b="1" i="0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𝐁𝐚</m:t>
                              </m:r>
                            </m:e>
                          </m:sPre>
                        </m:oMath>
                      </m:oMathPara>
                    </a14:m>
                    <a:endParaRPr lang="ko-KR" altLang="en-US" b="1" dirty="0">
                      <a:solidFill>
                        <a:srgbClr val="20386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순서도: 대체 처리 8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5318" y="5903434"/>
                    <a:ext cx="595107" cy="558664"/>
                  </a:xfrm>
                  <a:prstGeom prst="flowChartAlternateProcess">
                    <a:avLst/>
                  </a:prstGeom>
                  <a:blipFill>
                    <a:blip r:embed="rId51"/>
                    <a:stretch>
                      <a:fillRect l="-8738" r="-679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순서도: 대체 처리 150">
                    <a:extLst>
                      <a:ext uri="{FF2B5EF4-FFF2-40B4-BE49-F238E27FC236}">
                        <a16:creationId xmlns="" xmlns:a16="http://schemas.microsoft.com/office/drawing/2014/main" id="{AFC8D990-944A-49AF-9B8B-A23F41EA39DC}"/>
                      </a:ext>
                    </a:extLst>
                  </p:cNvPr>
                  <p:cNvSpPr/>
                  <p:nvPr/>
                </p:nvSpPr>
                <p:spPr>
                  <a:xfrm>
                    <a:off x="3391639" y="5031880"/>
                    <a:ext cx="595107" cy="558664"/>
                  </a:xfrm>
                  <a:prstGeom prst="flowChartAlternateProcess">
                    <a:avLst/>
                  </a:prstGeom>
                  <a:solidFill>
                    <a:srgbClr val="C8E3FA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altLang="ko-KR" b="1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altLang="ko-KR" b="1" i="0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altLang="ko-KR" b="1" i="1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sup>
                            <m:e>
                              <m:r>
                                <a:rPr lang="en-US" altLang="ko-KR" b="1" i="0" smtClean="0">
                                  <a:solidFill>
                                    <a:srgbClr val="203864"/>
                                  </a:solidFill>
                                  <a:latin typeface="Cambria Math" panose="02040503050406030204" pitchFamily="18" charset="0"/>
                                </a:rPr>
                                <m:t>𝐋𝐚</m:t>
                              </m:r>
                            </m:e>
                          </m:sPre>
                        </m:oMath>
                      </m:oMathPara>
                    </a14:m>
                    <a:endParaRPr lang="ko-KR" altLang="en-US" b="1" dirty="0">
                      <a:solidFill>
                        <a:srgbClr val="20386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1" name="순서도: 대체 처리 9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1639" y="5031880"/>
                    <a:ext cx="595107" cy="558664"/>
                  </a:xfrm>
                  <a:prstGeom prst="flowChartAlternateProcess">
                    <a:avLst/>
                  </a:prstGeom>
                  <a:blipFill>
                    <a:blip r:embed="rId52"/>
                    <a:stretch>
                      <a:fillRect l="-6863" r="-196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8" name="직사각형 147">
              <a:extLst>
                <a:ext uri="{FF2B5EF4-FFF2-40B4-BE49-F238E27FC236}">
                  <a16:creationId xmlns="" xmlns:a16="http://schemas.microsoft.com/office/drawing/2014/main" id="{1605F92A-E70D-4C2B-84D2-BB5FCA3C2974}"/>
                </a:ext>
              </a:extLst>
            </p:cNvPr>
            <p:cNvSpPr/>
            <p:nvPr/>
          </p:nvSpPr>
          <p:spPr>
            <a:xfrm>
              <a:off x="3391639" y="3968496"/>
              <a:ext cx="1208534" cy="80277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8" name="그룹 167">
            <a:extLst>
              <a:ext uri="{FF2B5EF4-FFF2-40B4-BE49-F238E27FC236}">
                <a16:creationId xmlns="" xmlns:a16="http://schemas.microsoft.com/office/drawing/2014/main" id="{291CD027-F1F9-4DA1-BF7A-A7BDBFD14D74}"/>
              </a:ext>
            </a:extLst>
          </p:cNvPr>
          <p:cNvGrpSpPr/>
          <p:nvPr/>
        </p:nvGrpSpPr>
        <p:grpSpPr>
          <a:xfrm>
            <a:off x="3128418" y="1570411"/>
            <a:ext cx="5399269" cy="1343033"/>
            <a:chOff x="-1091238" y="4658024"/>
            <a:chExt cx="5399268" cy="1343033"/>
          </a:xfrm>
        </p:grpSpPr>
        <p:cxnSp>
          <p:nvCxnSpPr>
            <p:cNvPr id="169" name="직선 연결선 168">
              <a:extLst>
                <a:ext uri="{FF2B5EF4-FFF2-40B4-BE49-F238E27FC236}">
                  <a16:creationId xmlns="" xmlns:a16="http://schemas.microsoft.com/office/drawing/2014/main" id="{DE025739-6ACA-4D89-A322-9B54A14CDC99}"/>
                </a:ext>
              </a:extLst>
            </p:cNvPr>
            <p:cNvCxnSpPr/>
            <p:nvPr/>
          </p:nvCxnSpPr>
          <p:spPr>
            <a:xfrm flipH="1">
              <a:off x="888651" y="6001057"/>
              <a:ext cx="2610184" cy="0"/>
            </a:xfrm>
            <a:prstGeom prst="line">
              <a:avLst/>
            </a:prstGeom>
            <a:ln w="57150">
              <a:solidFill>
                <a:srgbClr val="FFC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직사각형 169">
              <a:extLst>
                <a:ext uri="{FF2B5EF4-FFF2-40B4-BE49-F238E27FC236}">
                  <a16:creationId xmlns="" xmlns:a16="http://schemas.microsoft.com/office/drawing/2014/main" id="{95D7BB08-B571-4463-9153-2ED6E7B2D91A}"/>
                </a:ext>
              </a:extLst>
            </p:cNvPr>
            <p:cNvSpPr/>
            <p:nvPr/>
          </p:nvSpPr>
          <p:spPr>
            <a:xfrm>
              <a:off x="-1091238" y="5118517"/>
              <a:ext cx="1851790" cy="5078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r-process</a:t>
              </a:r>
            </a:p>
            <a:p>
              <a:pPr algn="ctr"/>
              <a:r>
                <a:rPr lang="en-US" altLang="ko-KR" sz="11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(rapidly neutron capture)</a:t>
              </a:r>
              <a:endParaRPr lang="ko-KR" altLang="en-US" sz="1100" dirty="0">
                <a:solidFill>
                  <a:srgbClr val="FFC000"/>
                </a:solidFill>
              </a:endParaRPr>
            </a:p>
          </p:txBody>
        </p:sp>
        <p:cxnSp>
          <p:nvCxnSpPr>
            <p:cNvPr id="171" name="직선 연결선 170">
              <a:extLst>
                <a:ext uri="{FF2B5EF4-FFF2-40B4-BE49-F238E27FC236}">
                  <a16:creationId xmlns="" xmlns:a16="http://schemas.microsoft.com/office/drawing/2014/main" id="{9A778CFA-F5FE-46E2-B2D5-206BFCB21653}"/>
                </a:ext>
              </a:extLst>
            </p:cNvPr>
            <p:cNvCxnSpPr/>
            <p:nvPr/>
          </p:nvCxnSpPr>
          <p:spPr>
            <a:xfrm>
              <a:off x="3084027" y="5548279"/>
              <a:ext cx="414808" cy="434823"/>
            </a:xfrm>
            <a:prstGeom prst="line">
              <a:avLst/>
            </a:prstGeom>
            <a:ln w="57150">
              <a:solidFill>
                <a:srgbClr val="FFC00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직선 연결선 171">
              <a:extLst>
                <a:ext uri="{FF2B5EF4-FFF2-40B4-BE49-F238E27FC236}">
                  <a16:creationId xmlns="" xmlns:a16="http://schemas.microsoft.com/office/drawing/2014/main" id="{31DB9DCB-3C24-46B1-ABE4-CE1EE42ADE30}"/>
                </a:ext>
              </a:extLst>
            </p:cNvPr>
            <p:cNvCxnSpPr/>
            <p:nvPr/>
          </p:nvCxnSpPr>
          <p:spPr>
            <a:xfrm>
              <a:off x="3048937" y="4658024"/>
              <a:ext cx="414808" cy="434823"/>
            </a:xfrm>
            <a:prstGeom prst="line">
              <a:avLst/>
            </a:prstGeom>
            <a:ln w="57150">
              <a:solidFill>
                <a:srgbClr val="FFC00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직선 연결선 172">
              <a:extLst>
                <a:ext uri="{FF2B5EF4-FFF2-40B4-BE49-F238E27FC236}">
                  <a16:creationId xmlns="" xmlns:a16="http://schemas.microsoft.com/office/drawing/2014/main" id="{D47DC873-11C2-45DC-BBB8-C94EAD8E3117}"/>
                </a:ext>
              </a:extLst>
            </p:cNvPr>
            <p:cNvCxnSpPr/>
            <p:nvPr/>
          </p:nvCxnSpPr>
          <p:spPr>
            <a:xfrm>
              <a:off x="3893222" y="5547800"/>
              <a:ext cx="414808" cy="434823"/>
            </a:xfrm>
            <a:prstGeom prst="line">
              <a:avLst/>
            </a:prstGeom>
            <a:ln w="57150">
              <a:solidFill>
                <a:srgbClr val="FFC00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순서도: 대체 처리 173">
                <a:extLst>
                  <a:ext uri="{FF2B5EF4-FFF2-40B4-BE49-F238E27FC236}">
                    <a16:creationId xmlns="" xmlns:a16="http://schemas.microsoft.com/office/drawing/2014/main" id="{0337652B-1933-47DB-AB43-0131298C50C8}"/>
                  </a:ext>
                </a:extLst>
              </p:cNvPr>
              <p:cNvSpPr/>
              <p:nvPr/>
            </p:nvSpPr>
            <p:spPr>
              <a:xfrm>
                <a:off x="8464597" y="2815821"/>
                <a:ext cx="595107" cy="558664"/>
              </a:xfrm>
              <a:prstGeom prst="flowChartAlternateProcess">
                <a:avLst/>
              </a:prstGeom>
              <a:solidFill>
                <a:srgbClr val="C8E3FA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35" tIns="45667" rIns="91335" bIns="45667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b="1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b="1" i="0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ko-KR" b="1" i="1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sup>
                        <m:e>
                          <m:r>
                            <a:rPr lang="en-US" altLang="ko-KR" b="1" i="0" smtClean="0">
                              <a:solidFill>
                                <a:srgbClr val="203864"/>
                              </a:solidFill>
                              <a:latin typeface="Cambria Math" panose="02040503050406030204" pitchFamily="18" charset="0"/>
                            </a:rPr>
                            <m:t>𝐁𝐚</m:t>
                          </m:r>
                        </m:e>
                      </m:sPre>
                    </m:oMath>
                  </m:oMathPara>
                </a14:m>
                <a:endParaRPr lang="ko-KR" altLang="en-US" b="1" dirty="0">
                  <a:solidFill>
                    <a:srgbClr val="203864"/>
                  </a:solidFill>
                </a:endParaRPr>
              </a:p>
            </p:txBody>
          </p:sp>
        </mc:Choice>
        <mc:Fallback xmlns="">
          <p:sp>
            <p:nvSpPr>
              <p:cNvPr id="174" name="순서도: 대체 처리 173">
                <a:extLst>
                  <a:ext uri="{FF2B5EF4-FFF2-40B4-BE49-F238E27FC236}">
                    <a16:creationId xmlns:a16="http://schemas.microsoft.com/office/drawing/2014/main" id="{0337652B-1933-47DB-AB43-0131298C5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587" y="2815821"/>
                <a:ext cx="595107" cy="558664"/>
              </a:xfrm>
              <a:prstGeom prst="flowChartAlternateProcess">
                <a:avLst/>
              </a:prstGeom>
              <a:blipFill>
                <a:blip r:embed="rId53"/>
                <a:stretch>
                  <a:fillRect l="-8738" r="-58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직사각형 175">
                <a:extLst>
                  <a:ext uri="{FF2B5EF4-FFF2-40B4-BE49-F238E27FC236}">
                    <a16:creationId xmlns="" xmlns:a16="http://schemas.microsoft.com/office/drawing/2014/main" id="{646DA354-300A-4025-AE50-BC46D36D93E7}"/>
                  </a:ext>
                </a:extLst>
              </p:cNvPr>
              <p:cNvSpPr/>
              <p:nvPr/>
            </p:nvSpPr>
            <p:spPr>
              <a:xfrm>
                <a:off x="5368914" y="3367641"/>
                <a:ext cx="2167999" cy="375690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ko-K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𝟏𝟑𝟖</m:t>
                          </m:r>
                        </m:sup>
                        <m:e>
                          <m:r>
                            <a:rPr lang="en-US" altLang="ko-KR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lang="en-US" altLang="ko-KR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  <m:d>
                            <m:dPr>
                              <m:ctrlPr>
                                <a:rPr lang="en-US" altLang="ko-KR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en-US" altLang="ko-K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sub>
                              </m:sSub>
                              <m:r>
                                <a:rPr lang="en-US" altLang="ko-KR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ko-K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altLang="ko-KR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sPre>
                      <m:sPre>
                        <m:sPrePr>
                          <m:ctrlPr>
                            <a:rPr lang="en-US" altLang="ko-K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ko-KR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𝟏𝟑𝟖</m:t>
                          </m:r>
                        </m:sup>
                        <m:e>
                          <m:r>
                            <a:rPr lang="en-US" altLang="ko-KR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𝐋</m:t>
                          </m:r>
                        </m:e>
                      </m:sPre>
                      <m:r>
                        <a:rPr lang="en-US" altLang="ko-KR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</m:oMath>
                  </m:oMathPara>
                </a14:m>
                <a:endParaRPr lang="ko-KR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6" name="직사각형 175">
                <a:extLst>
                  <a:ext uri="{FF2B5EF4-FFF2-40B4-BE49-F238E27FC236}">
                    <a16:creationId xmlns:a16="http://schemas.microsoft.com/office/drawing/2014/main" id="{646DA354-300A-4025-AE50-BC46D36D9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914" y="3367641"/>
                <a:ext cx="2169761" cy="406009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39">
                <a:extLst>
                  <a:ext uri="{FF2B5EF4-FFF2-40B4-BE49-F238E27FC236}">
                    <a16:creationId xmlns="" xmlns:a16="http://schemas.microsoft.com/office/drawing/2014/main" id="{134D942C-9784-BB45-A6D7-30EE5D83D340}"/>
                  </a:ext>
                </a:extLst>
              </p:cNvPr>
              <p:cNvSpPr txBox="1"/>
              <p:nvPr/>
            </p:nvSpPr>
            <p:spPr>
              <a:xfrm>
                <a:off x="6575276" y="6119977"/>
                <a:ext cx="2286432" cy="584775"/>
              </a:xfrm>
              <a:prstGeom prst="rect">
                <a:avLst/>
              </a:prstGeom>
              <a:ln w="28575">
                <a:solidFill>
                  <a:srgbClr val="1B223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91335" tIns="45667" rIns="91335" bIns="45667" rtlCol="0">
                <a:spAutoFit/>
              </a:bodyPr>
              <a:lstStyle/>
              <a:p>
                <a:pPr algn="ctr"/>
                <a:r>
                  <a:rPr lang="en-US" altLang="ko-KR" sz="1600" dirty="0"/>
                  <a:t>Neutrino-nucleus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ko-KR" sz="1600" dirty="0"/>
                  <a:t>-scattering</a:t>
                </a:r>
                <a:endParaRPr lang="ko-KR" altLang="en-US" sz="1600" dirty="0"/>
              </a:p>
            </p:txBody>
          </p:sp>
        </mc:Choice>
        <mc:Fallback xmlns="">
          <p:sp>
            <p:nvSpPr>
              <p:cNvPr id="76" name="TextBox 39">
                <a:extLst>
                  <a:ext uri="{FF2B5EF4-FFF2-40B4-BE49-F238E27FC236}">
                    <a16:creationId xmlns:a16="http://schemas.microsoft.com/office/drawing/2014/main" id="{134D942C-9784-BB45-A6D7-30EE5D83D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275" y="6119977"/>
                <a:ext cx="2286433" cy="584775"/>
              </a:xfrm>
              <a:prstGeom prst="rect">
                <a:avLst/>
              </a:prstGeom>
              <a:blipFill>
                <a:blip r:embed="rId55"/>
                <a:stretch>
                  <a:fillRect b="-8163"/>
                </a:stretch>
              </a:blipFill>
              <a:ln w="28575">
                <a:solidFill>
                  <a:srgbClr val="1B2230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타원 77">
                <a:extLst>
                  <a:ext uri="{FF2B5EF4-FFF2-40B4-BE49-F238E27FC236}">
                    <a16:creationId xmlns="" xmlns:a16="http://schemas.microsoft.com/office/drawing/2014/main" id="{D814C816-FA80-E242-8379-FE5925335FB9}"/>
                  </a:ext>
                </a:extLst>
              </p:cNvPr>
              <p:cNvSpPr/>
              <p:nvPr/>
            </p:nvSpPr>
            <p:spPr>
              <a:xfrm>
                <a:off x="7375797" y="4521986"/>
                <a:ext cx="533063" cy="565348"/>
              </a:xfrm>
              <a:prstGeom prst="ellipse">
                <a:avLst/>
              </a:prstGeom>
              <a:solidFill>
                <a:srgbClr val="1B223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D814C816-FA80-E242-8379-FE5925335F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786" y="4521986"/>
                <a:ext cx="533063" cy="562630"/>
              </a:xfrm>
              <a:prstGeom prst="ellipse">
                <a:avLst/>
              </a:prstGeom>
              <a:blipFill>
                <a:blip r:embed="rId56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직사각형 2">
                <a:extLst>
                  <a:ext uri="{FF2B5EF4-FFF2-40B4-BE49-F238E27FC236}">
                    <a16:creationId xmlns="" xmlns:a16="http://schemas.microsoft.com/office/drawing/2014/main" id="{DF381BDF-9C7F-4093-911B-6EDC83958321}"/>
                  </a:ext>
                </a:extLst>
              </p:cNvPr>
              <p:cNvSpPr/>
              <p:nvPr/>
            </p:nvSpPr>
            <p:spPr>
              <a:xfrm>
                <a:off x="1414678" y="4374585"/>
                <a:ext cx="1230465" cy="276999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2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ko-KR" sz="12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altLang="ko-KR" sz="12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altLang="ko-KR" sz="12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ko-KR" sz="12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2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ko-KR" sz="12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p>
                      </m:sSup>
                      <m:r>
                        <a:rPr lang="en-US" altLang="ko-KR" sz="12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ko-KR" sz="1200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ko-KR" sz="12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ko-KR" sz="12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ko-KR" sz="12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ko-KR" altLang="en-US" sz="12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F381BDF-9C7F-4093-911B-6EDC83958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668" y="4374574"/>
                <a:ext cx="1230465" cy="276999"/>
              </a:xfrm>
              <a:prstGeom prst="rect">
                <a:avLst/>
              </a:prstGeom>
              <a:blipFill>
                <a:blip r:embed="rId5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직선 연결선 6">
            <a:extLst>
              <a:ext uri="{FF2B5EF4-FFF2-40B4-BE49-F238E27FC236}">
                <a16:creationId xmlns="" xmlns:a16="http://schemas.microsoft.com/office/drawing/2014/main" id="{10E2B0C6-04BA-7945-A215-E052B08AF5CB}"/>
              </a:ext>
            </a:extLst>
          </p:cNvPr>
          <p:cNvCxnSpPr/>
          <p:nvPr/>
        </p:nvCxnSpPr>
        <p:spPr>
          <a:xfrm>
            <a:off x="6412588" y="2413607"/>
            <a:ext cx="402354" cy="466307"/>
          </a:xfrm>
          <a:prstGeom prst="line">
            <a:avLst/>
          </a:prstGeom>
          <a:ln w="7620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="" xmlns:a16="http://schemas.microsoft.com/office/drawing/2014/main" id="{B56B679B-E90A-4307-B8EC-5F98D4231910}"/>
              </a:ext>
            </a:extLst>
          </p:cNvPr>
          <p:cNvCxnSpPr>
            <a:cxnSpLocks/>
          </p:cNvCxnSpPr>
          <p:nvPr/>
        </p:nvCxnSpPr>
        <p:spPr>
          <a:xfrm>
            <a:off x="1738343" y="2280978"/>
            <a:ext cx="664279" cy="290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0" y="0"/>
            <a:ext cx="2411760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Introduction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84" name="Text Box 12"/>
          <p:cNvSpPr txBox="1">
            <a:spLocks noChangeArrowheads="1"/>
          </p:cNvSpPr>
          <p:nvPr/>
        </p:nvSpPr>
        <p:spPr bwMode="auto">
          <a:xfrm>
            <a:off x="2414664" y="8"/>
            <a:ext cx="7270673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Neutrino</a:t>
            </a:r>
            <a:r>
              <a: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Process in CCSN Explosion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8150" y="6025419"/>
            <a:ext cx="9511004" cy="3114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16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06E-6 -2.44755E-6 L 0.13834 -2.44755E-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1569E-6 -2.44755E-6 L 0.76742 -2.44755E-6 " pathEditMode="relative" rAng="0" ptsTypes="AA">
                                      <p:cBhvr>
                                        <p:cTn id="30" dur="1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40" grpId="0" animBg="1"/>
      <p:bldP spid="63" grpId="0" animBg="1"/>
      <p:bldP spid="63" grpId="1" animBg="1"/>
      <p:bldP spid="76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7" y="899283"/>
            <a:ext cx="4514234" cy="5819672"/>
          </a:xfrm>
          <a:prstGeom prst="rect">
            <a:avLst/>
          </a:prstGeom>
        </p:spPr>
      </p:pic>
      <p:cxnSp>
        <p:nvCxnSpPr>
          <p:cNvPr id="8" name="직선 화살표 연결선 7"/>
          <p:cNvCxnSpPr/>
          <p:nvPr/>
        </p:nvCxnSpPr>
        <p:spPr>
          <a:xfrm flipV="1">
            <a:off x="1443658" y="3924758"/>
            <a:ext cx="750548" cy="3858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V="1">
            <a:off x="1443658" y="5327142"/>
            <a:ext cx="792833" cy="12954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2981085" y="5115418"/>
            <a:ext cx="816056" cy="6201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3049798" y="3856689"/>
            <a:ext cx="678631" cy="3376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위쪽 화살표 14"/>
          <p:cNvSpPr/>
          <p:nvPr/>
        </p:nvSpPr>
        <p:spPr>
          <a:xfrm>
            <a:off x="2150846" y="1242195"/>
            <a:ext cx="171289" cy="31594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위쪽 화살표 15"/>
          <p:cNvSpPr/>
          <p:nvPr/>
        </p:nvSpPr>
        <p:spPr>
          <a:xfrm>
            <a:off x="1979557" y="1931342"/>
            <a:ext cx="171289" cy="315946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아래쪽 화살표 16"/>
          <p:cNvSpPr/>
          <p:nvPr/>
        </p:nvSpPr>
        <p:spPr>
          <a:xfrm>
            <a:off x="1773850" y="1144558"/>
            <a:ext cx="215069" cy="32858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아래쪽 화살표 17"/>
          <p:cNvSpPr/>
          <p:nvPr/>
        </p:nvSpPr>
        <p:spPr>
          <a:xfrm>
            <a:off x="1649569" y="1821967"/>
            <a:ext cx="215069" cy="32858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1BB45EB-E74F-4644-90BD-065979B823FF}"/>
              </a:ext>
            </a:extLst>
          </p:cNvPr>
          <p:cNvSpPr txBox="1"/>
          <p:nvPr/>
        </p:nvSpPr>
        <p:spPr>
          <a:xfrm>
            <a:off x="0" y="-31990"/>
            <a:ext cx="447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2800" b="1" dirty="0">
                <a:solidFill>
                  <a:srgbClr val="1B2230"/>
                </a:solidFill>
                <a:cs typeface="Arial" panose="020B0604020202020204" pitchFamily="34" charset="0"/>
              </a:rPr>
              <a:t>#. Extra – Ta180</a:t>
            </a:r>
            <a:endParaRPr lang="ko-KR" altLang="en-US" sz="2800" b="1" dirty="0">
              <a:solidFill>
                <a:srgbClr val="1B223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kern="0" dirty="0" smtClean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Results for Light Elements II</a:t>
            </a:r>
            <a:endParaRPr lang="en-US" altLang="ko-KR" sz="2400" b="1" kern="0" dirty="0" smtClean="0">
              <a:solidFill>
                <a:srgbClr val="FF0000"/>
              </a:solidFill>
              <a:latin typeface="Century Gothic" panose="020B0502020202020204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602" y="698544"/>
            <a:ext cx="2402346" cy="25754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9250" y="1714012"/>
            <a:ext cx="536704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For 7Li, the main CC reaction </a:t>
            </a:r>
          </a:p>
          <a:p>
            <a:r>
              <a:rPr lang="en-US" altLang="ko-KR" dirty="0" smtClean="0"/>
              <a:t>is e-neutrino </a:t>
            </a:r>
          </a:p>
          <a:p>
            <a:r>
              <a:rPr lang="en-US" altLang="ko-KR" dirty="0" smtClean="0"/>
              <a:t>producing 3He and 7Be </a:t>
            </a:r>
          </a:p>
          <a:p>
            <a:r>
              <a:rPr lang="en-US" altLang="ko-KR" dirty="0" smtClean="0"/>
              <a:t>from 4He.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In EQ, NH has a e-neutrino </a:t>
            </a:r>
            <a:r>
              <a:rPr lang="en-US" altLang="ko-KR" b="1" dirty="0" smtClean="0">
                <a:solidFill>
                  <a:srgbClr val="00B0F0"/>
                </a:solidFill>
              </a:rPr>
              <a:t>MSW</a:t>
            </a:r>
            <a:r>
              <a:rPr lang="ko-KR" altLang="en-US" b="1" dirty="0" smtClean="0">
                <a:solidFill>
                  <a:srgbClr val="00B0F0"/>
                </a:solidFill>
              </a:rPr>
              <a:t> </a:t>
            </a:r>
            <a:r>
              <a:rPr lang="en-US" altLang="ko-KR" b="1" dirty="0" smtClean="0">
                <a:solidFill>
                  <a:srgbClr val="00B0F0"/>
                </a:solidFill>
              </a:rPr>
              <a:t>resonance </a:t>
            </a:r>
          </a:p>
          <a:p>
            <a:r>
              <a:rPr lang="en-US" altLang="ko-KR" dirty="0" smtClean="0"/>
              <a:t>which increases 7Be and 7Li.</a:t>
            </a:r>
          </a:p>
          <a:p>
            <a:r>
              <a:rPr lang="en-US" altLang="ko-KR" dirty="0" smtClean="0"/>
              <a:t>But, IH, the </a:t>
            </a:r>
            <a:r>
              <a:rPr lang="en-US" altLang="ko-KR" b="1" dirty="0" smtClean="0">
                <a:solidFill>
                  <a:srgbClr val="00B0F0"/>
                </a:solidFill>
              </a:rPr>
              <a:t>MSW resonance </a:t>
            </a:r>
            <a:r>
              <a:rPr lang="en-US" altLang="ko-KR" dirty="0" smtClean="0"/>
              <a:t>occurs for anti-e-neutrino,</a:t>
            </a:r>
          </a:p>
          <a:p>
            <a:r>
              <a:rPr lang="en-US" altLang="ko-KR" dirty="0" smtClean="0"/>
              <a:t>which decreases the ratio.</a:t>
            </a:r>
          </a:p>
          <a:p>
            <a:endParaRPr lang="en-US" altLang="ko-KR" dirty="0"/>
          </a:p>
          <a:p>
            <a:r>
              <a:rPr lang="en-US" altLang="ko-KR" dirty="0" smtClean="0"/>
              <a:t>In NEQ, the e-neutrino MSW resonance comes from </a:t>
            </a:r>
          </a:p>
          <a:p>
            <a:r>
              <a:rPr lang="en-US" altLang="ko-KR" dirty="0" smtClean="0"/>
              <a:t>the x-neutrino, which is smaller than the EQ case.</a:t>
            </a:r>
          </a:p>
          <a:p>
            <a:endParaRPr lang="en-US" altLang="ko-KR" dirty="0"/>
          </a:p>
          <a:p>
            <a:r>
              <a:rPr lang="en-US" altLang="ko-KR" dirty="0" smtClean="0"/>
              <a:t>As for SI interaction, for EQ case, </a:t>
            </a:r>
          </a:p>
          <a:p>
            <a:r>
              <a:rPr lang="en-US" altLang="ko-KR" dirty="0" smtClean="0"/>
              <a:t>high energy e-neutrino appears due to </a:t>
            </a:r>
            <a:r>
              <a:rPr lang="en-US" altLang="ko-KR" b="1" dirty="0" smtClean="0"/>
              <a:t>the swapping,</a:t>
            </a:r>
          </a:p>
          <a:p>
            <a:r>
              <a:rPr lang="en-US" altLang="ko-KR" b="1" dirty="0" smtClean="0"/>
              <a:t>which increases the ratio</a:t>
            </a:r>
            <a:r>
              <a:rPr lang="en-US" altLang="ko-KR" dirty="0" smtClean="0"/>
              <a:t>. </a:t>
            </a:r>
          </a:p>
          <a:p>
            <a:endParaRPr lang="en-US" altLang="ko-KR" dirty="0"/>
          </a:p>
          <a:p>
            <a:r>
              <a:rPr lang="en-US" altLang="ko-KR" dirty="0" smtClean="0"/>
              <a:t>But, for the NEQ case,  </a:t>
            </a:r>
            <a:r>
              <a:rPr lang="en-US" altLang="ko-KR" b="1" dirty="0" smtClean="0">
                <a:solidFill>
                  <a:srgbClr val="FF0000"/>
                </a:solidFill>
              </a:rPr>
              <a:t>no swapping </a:t>
            </a:r>
            <a:r>
              <a:rPr lang="en-US" altLang="ko-KR" dirty="0" smtClean="0"/>
              <a:t>occurs.</a:t>
            </a:r>
          </a:p>
          <a:p>
            <a:endParaRPr lang="ko-KR" altLang="en-US" dirty="0"/>
          </a:p>
        </p:txBody>
      </p:sp>
      <p:cxnSp>
        <p:nvCxnSpPr>
          <p:cNvPr id="7" name="직선 화살표 연결선 6"/>
          <p:cNvCxnSpPr/>
          <p:nvPr/>
        </p:nvCxnSpPr>
        <p:spPr>
          <a:xfrm>
            <a:off x="1276644" y="3943495"/>
            <a:ext cx="237849" cy="36470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V="1">
            <a:off x="2607876" y="3856689"/>
            <a:ext cx="266475" cy="31672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2005" y="707993"/>
            <a:ext cx="8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NEQ L.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6917" y="107732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+SI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5" name="직선 화살표 연결선 4"/>
          <p:cNvCxnSpPr/>
          <p:nvPr/>
        </p:nvCxnSpPr>
        <p:spPr>
          <a:xfrm flipV="1">
            <a:off x="2029651" y="899283"/>
            <a:ext cx="628980" cy="45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2029651" y="1310816"/>
            <a:ext cx="1532809" cy="135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0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882626" y="6926982"/>
            <a:ext cx="3268802" cy="386762"/>
          </a:xfrm>
        </p:spPr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94" y="635477"/>
            <a:ext cx="3988737" cy="6291505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>
            <a:off x="2869894" y="1559713"/>
            <a:ext cx="237849" cy="36470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>
            <a:off x="1360331" y="1643400"/>
            <a:ext cx="246476" cy="66109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48731" y="1604617"/>
            <a:ext cx="544232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In EQ case, ratio of 7Li/11B is </a:t>
            </a:r>
            <a:r>
              <a:rPr lang="en-US" altLang="ko-KR" b="1" dirty="0" smtClean="0">
                <a:solidFill>
                  <a:srgbClr val="00B0F0"/>
                </a:solidFill>
              </a:rPr>
              <a:t>decreased</a:t>
            </a:r>
            <a:r>
              <a:rPr lang="en-US" altLang="ko-KR" dirty="0" smtClean="0"/>
              <a:t> in IH scheme </a:t>
            </a:r>
          </a:p>
          <a:p>
            <a:r>
              <a:rPr lang="en-US" altLang="ko-KR" dirty="0" smtClean="0"/>
              <a:t>within </a:t>
            </a:r>
            <a:r>
              <a:rPr lang="en-US" altLang="ko-KR" dirty="0" smtClean="0">
                <a:solidFill>
                  <a:srgbClr val="00B050"/>
                </a:solidFill>
              </a:rPr>
              <a:t>2 sigma level</a:t>
            </a:r>
            <a:r>
              <a:rPr lang="en-US" altLang="ko-KR" dirty="0" smtClean="0"/>
              <a:t>. But with the SI, it goes around </a:t>
            </a:r>
          </a:p>
          <a:p>
            <a:r>
              <a:rPr lang="en-US" altLang="ko-KR" dirty="0" smtClean="0"/>
              <a:t>3 sigma level. </a:t>
            </a:r>
          </a:p>
          <a:p>
            <a:endParaRPr lang="en-US" altLang="ko-KR" dirty="0"/>
          </a:p>
          <a:p>
            <a:r>
              <a:rPr lang="en-US" altLang="ko-KR" dirty="0" smtClean="0"/>
              <a:t>In case NEQ, </a:t>
            </a:r>
            <a:r>
              <a:rPr lang="en-US" altLang="ko-KR" dirty="0"/>
              <a:t>ratio of 7Li/11B is </a:t>
            </a:r>
            <a:r>
              <a:rPr lang="en-US" altLang="ko-KR" b="1" dirty="0">
                <a:solidFill>
                  <a:srgbClr val="FF0000"/>
                </a:solidFill>
              </a:rPr>
              <a:t>decreased</a:t>
            </a:r>
            <a:r>
              <a:rPr lang="en-US" altLang="ko-KR" dirty="0"/>
              <a:t> </a:t>
            </a:r>
            <a:r>
              <a:rPr lang="en-US" altLang="ko-KR" dirty="0" smtClean="0"/>
              <a:t>in the NH  </a:t>
            </a:r>
          </a:p>
          <a:p>
            <a:r>
              <a:rPr lang="en-US" altLang="ko-KR" dirty="0" smtClean="0"/>
              <a:t>scheme within </a:t>
            </a:r>
            <a:r>
              <a:rPr lang="en-US" altLang="ko-KR" dirty="0"/>
              <a:t>2 sigma level. </a:t>
            </a:r>
            <a:r>
              <a:rPr lang="en-US" altLang="ko-KR" dirty="0" smtClean="0"/>
              <a:t>With </a:t>
            </a:r>
            <a:r>
              <a:rPr lang="en-US" altLang="ko-KR" dirty="0"/>
              <a:t>the SI, it goes </a:t>
            </a:r>
            <a:r>
              <a:rPr lang="en-US" altLang="ko-KR" dirty="0" smtClean="0"/>
              <a:t>within  </a:t>
            </a:r>
            <a:endParaRPr lang="en-US" altLang="ko-KR" dirty="0"/>
          </a:p>
          <a:p>
            <a:r>
              <a:rPr lang="en-US" altLang="ko-KR" dirty="0" smtClean="0">
                <a:solidFill>
                  <a:srgbClr val="00B050"/>
                </a:solidFill>
              </a:rPr>
              <a:t>1.4 </a:t>
            </a:r>
            <a:r>
              <a:rPr lang="en-US" altLang="ko-KR" dirty="0">
                <a:solidFill>
                  <a:srgbClr val="00B050"/>
                </a:solidFill>
              </a:rPr>
              <a:t>sigma level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As for the ratio 138La/11B, NH does not show any </a:t>
            </a:r>
          </a:p>
          <a:p>
            <a:r>
              <a:rPr lang="en-US" altLang="ko-KR" dirty="0" smtClean="0"/>
              <a:t>SI effects. But IH scheme illustrates </a:t>
            </a:r>
            <a:r>
              <a:rPr lang="en-US" altLang="ko-KR" dirty="0" smtClean="0">
                <a:solidFill>
                  <a:srgbClr val="00B050"/>
                </a:solidFill>
              </a:rPr>
              <a:t>the increase </a:t>
            </a:r>
          </a:p>
          <a:p>
            <a:r>
              <a:rPr lang="en-US" altLang="ko-KR" dirty="0" smtClean="0"/>
              <a:t>for the EQ case, and </a:t>
            </a:r>
            <a:r>
              <a:rPr lang="en-US" altLang="ko-KR" dirty="0" smtClean="0">
                <a:solidFill>
                  <a:srgbClr val="FFC000"/>
                </a:solidFill>
              </a:rPr>
              <a:t>the decrease </a:t>
            </a:r>
            <a:r>
              <a:rPr lang="en-US" altLang="ko-KR" dirty="0" smtClean="0"/>
              <a:t>for the NEQ case </a:t>
            </a:r>
          </a:p>
          <a:p>
            <a:r>
              <a:rPr lang="en-US" altLang="ko-KR" dirty="0" smtClean="0"/>
              <a:t>by the SI.</a:t>
            </a:r>
          </a:p>
          <a:p>
            <a:endParaRPr lang="en-US" altLang="ko-KR" dirty="0"/>
          </a:p>
          <a:p>
            <a:r>
              <a:rPr lang="en-US" altLang="ko-KR" b="1" dirty="0" smtClean="0">
                <a:solidFill>
                  <a:srgbClr val="7030A0"/>
                </a:solidFill>
              </a:rPr>
              <a:t>Therefore, the ratio turns out to be sensitive to</a:t>
            </a:r>
          </a:p>
          <a:p>
            <a:r>
              <a:rPr lang="en-US" altLang="ko-KR" b="1" dirty="0" smtClean="0">
                <a:solidFill>
                  <a:srgbClr val="7030A0"/>
                </a:solidFill>
              </a:rPr>
              <a:t>the MH and the SI effects.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3275023" y="2271363"/>
            <a:ext cx="346174" cy="186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H="1">
            <a:off x="1902798" y="2209360"/>
            <a:ext cx="322418" cy="2402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 flipV="1">
            <a:off x="1849109" y="3742169"/>
            <a:ext cx="1020785" cy="9032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2471253" y="3566217"/>
            <a:ext cx="1196918" cy="74679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191" y="854245"/>
            <a:ext cx="4592285" cy="410891"/>
          </a:xfrm>
          <a:prstGeom prst="rect">
            <a:avLst/>
          </a:prstGeom>
        </p:spPr>
      </p:pic>
      <p:cxnSp>
        <p:nvCxnSpPr>
          <p:cNvPr id="6" name="직선 화살표 연결선 5"/>
          <p:cNvCxnSpPr>
            <a:endCxn id="9" idx="0"/>
          </p:cNvCxnSpPr>
          <p:nvPr/>
        </p:nvCxnSpPr>
        <p:spPr>
          <a:xfrm flipV="1">
            <a:off x="1506382" y="1604617"/>
            <a:ext cx="5263511" cy="31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2912338" y="1643400"/>
            <a:ext cx="1136393" cy="627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1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2262" y="2716980"/>
            <a:ext cx="8716804" cy="121073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Neutrino Process and </a:t>
            </a:r>
            <a:br>
              <a:rPr lang="en-US" altLang="ko-KR" dirty="0" smtClean="0"/>
            </a:br>
            <a:r>
              <a:rPr lang="en-US" altLang="ko-KR" dirty="0" smtClean="0">
                <a:solidFill>
                  <a:srgbClr val="0070C0"/>
                </a:solidFill>
              </a:rPr>
              <a:t>Sterile Neutrino</a:t>
            </a:r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8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76" y="229715"/>
            <a:ext cx="5460001" cy="22911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8706"/>
            <a:ext cx="7197737" cy="4451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2767" y="338499"/>
            <a:ext cx="450604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We found that there is a resonance </a:t>
            </a:r>
          </a:p>
          <a:p>
            <a:r>
              <a:rPr lang="en-US" altLang="ko-KR" dirty="0" smtClean="0"/>
              <a:t>for e-neutrino around 1.6 </a:t>
            </a:r>
            <a:r>
              <a:rPr lang="en-US" altLang="ko-KR" dirty="0" err="1" smtClean="0"/>
              <a:t>M_sol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This provides the energetic e-neutrino</a:t>
            </a:r>
          </a:p>
          <a:p>
            <a:r>
              <a:rPr lang="en-US" altLang="ko-KR" dirty="0" smtClean="0"/>
              <a:t>which may affect the neutrino reaction</a:t>
            </a:r>
          </a:p>
          <a:p>
            <a:r>
              <a:rPr lang="en-US" altLang="ko-KR" dirty="0" smtClean="0"/>
              <a:t>Rate. </a:t>
            </a:r>
          </a:p>
          <a:p>
            <a:endParaRPr lang="en-US" altLang="ko-KR" dirty="0"/>
          </a:p>
          <a:p>
            <a:r>
              <a:rPr lang="en-US" altLang="ko-KR" dirty="0" smtClean="0"/>
              <a:t>But it depends on the scenario</a:t>
            </a:r>
          </a:p>
          <a:p>
            <a:r>
              <a:rPr lang="en-US" altLang="ko-KR" dirty="0" smtClean="0"/>
              <a:t>of sterile neutrino.</a:t>
            </a:r>
          </a:p>
          <a:p>
            <a:endParaRPr lang="en-US" altLang="ko-KR" dirty="0"/>
          </a:p>
          <a:p>
            <a:r>
              <a:rPr lang="en-US" altLang="ko-KR" dirty="0" smtClean="0">
                <a:solidFill>
                  <a:srgbClr val="FF0000"/>
                </a:solidFill>
              </a:rPr>
              <a:t>The 1</a:t>
            </a:r>
            <a:r>
              <a:rPr lang="en-US" altLang="ko-KR" baseline="30000" dirty="0" smtClean="0">
                <a:solidFill>
                  <a:srgbClr val="FF0000"/>
                </a:solidFill>
              </a:rPr>
              <a:t>st</a:t>
            </a:r>
            <a:r>
              <a:rPr lang="en-US" altLang="ko-KR" dirty="0" smtClean="0">
                <a:solidFill>
                  <a:srgbClr val="FF0000"/>
                </a:solidFill>
              </a:rPr>
              <a:t> scenario is zero luminosity </a:t>
            </a:r>
            <a:r>
              <a:rPr lang="en-US" altLang="ko-KR" dirty="0" smtClean="0"/>
              <a:t>of</a:t>
            </a:r>
          </a:p>
          <a:p>
            <a:r>
              <a:rPr lang="en-US" altLang="ko-KR" dirty="0" smtClean="0"/>
              <a:t>Sterile neutrino only with mixing.</a:t>
            </a:r>
          </a:p>
          <a:p>
            <a:endParaRPr lang="en-US" altLang="ko-KR" dirty="0"/>
          </a:p>
          <a:p>
            <a:r>
              <a:rPr lang="en-US" altLang="ko-KR" dirty="0" smtClean="0">
                <a:solidFill>
                  <a:srgbClr val="00B0F0"/>
                </a:solidFill>
              </a:rPr>
              <a:t>The 2</a:t>
            </a:r>
            <a:r>
              <a:rPr lang="en-US" altLang="ko-KR" baseline="30000" dirty="0" smtClean="0">
                <a:solidFill>
                  <a:srgbClr val="00B0F0"/>
                </a:solidFill>
              </a:rPr>
              <a:t>nd</a:t>
            </a:r>
            <a:r>
              <a:rPr lang="en-US" altLang="ko-KR" dirty="0" smtClean="0">
                <a:solidFill>
                  <a:srgbClr val="00B0F0"/>
                </a:solidFill>
              </a:rPr>
              <a:t> is equivalent luminosity </a:t>
            </a:r>
            <a:r>
              <a:rPr lang="en-US" altLang="ko-KR" dirty="0" smtClean="0"/>
              <a:t>with</a:t>
            </a:r>
          </a:p>
          <a:p>
            <a:r>
              <a:rPr lang="en-US" altLang="ko-KR" dirty="0" smtClean="0"/>
              <a:t>the mixing. But the s-neutrino may </a:t>
            </a:r>
          </a:p>
          <a:p>
            <a:r>
              <a:rPr lang="en-US" altLang="ko-KR" dirty="0" smtClean="0"/>
              <a:t>decouple by the s-neutrino interactions</a:t>
            </a:r>
          </a:p>
          <a:p>
            <a:r>
              <a:rPr lang="en-US" altLang="ko-KR" dirty="0" smtClean="0"/>
              <a:t>with electrons. </a:t>
            </a:r>
            <a:endParaRPr lang="ko-KR" altLang="en-US" dirty="0"/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2235787" y="665979"/>
            <a:ext cx="5940958" cy="2880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H="1">
            <a:off x="3832023" y="665979"/>
            <a:ext cx="4344722" cy="2880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5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1" y="-9852"/>
            <a:ext cx="6956976" cy="4318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702" y="4390477"/>
            <a:ext cx="432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EQ scenario (zero luminosity) but with</a:t>
            </a:r>
          </a:p>
          <a:p>
            <a:r>
              <a:rPr lang="en-US" altLang="ko-KR" dirty="0" smtClean="0"/>
              <a:t>the mixing 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6748" y="4251978"/>
            <a:ext cx="4052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NEQ scenario (</a:t>
            </a:r>
            <a:r>
              <a:rPr lang="en-US" altLang="ko-KR" dirty="0" err="1" smtClean="0"/>
              <a:t>equi</a:t>
            </a:r>
            <a:r>
              <a:rPr lang="en-US" altLang="ko-KR" dirty="0" smtClean="0"/>
              <a:t>-luminosity) with</a:t>
            </a:r>
          </a:p>
          <a:p>
            <a:r>
              <a:rPr lang="en-US" altLang="ko-KR" dirty="0" smtClean="0"/>
              <a:t>the mixing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48" y="4947287"/>
            <a:ext cx="3877443" cy="155922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647" y="5006799"/>
            <a:ext cx="3861748" cy="1726224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07702" y="4309032"/>
            <a:ext cx="4326874" cy="25146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842669" y="4251978"/>
            <a:ext cx="4518039" cy="24810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309157" y="646951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????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5296120" y="5570969"/>
            <a:ext cx="3409179" cy="2167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787805" y="5197006"/>
            <a:ext cx="707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O.K.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87805" y="578767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????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="" xmlns:a16="http://schemas.microsoft.com/office/drawing/2014/main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APCTP-BLTP JINR Joint workshop, Dubna, July 12-20, 2019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BB45EB-E74F-4644-90BD-065979B823FF}"/>
              </a:ext>
            </a:extLst>
          </p:cNvPr>
          <p:cNvSpPr txBox="1"/>
          <p:nvPr/>
        </p:nvSpPr>
        <p:spPr>
          <a:xfrm>
            <a:off x="0" y="-31987"/>
            <a:ext cx="4478612" cy="52322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800" b="1" dirty="0">
                <a:solidFill>
                  <a:srgbClr val="1B2230"/>
                </a:solidFill>
                <a:cs typeface="Arial" panose="020B0604020202020204" pitchFamily="34" charset="0"/>
              </a:rPr>
              <a:t>Summary</a:t>
            </a:r>
            <a:endParaRPr lang="ko-KR" altLang="en-US" sz="2800" b="1" dirty="0">
              <a:solidFill>
                <a:srgbClr val="1B223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678F1A3-9FE8-4116-AF77-BB348BDCC3B0}"/>
                  </a:ext>
                </a:extLst>
              </p:cNvPr>
              <p:cNvSpPr txBox="1"/>
              <p:nvPr/>
            </p:nvSpPr>
            <p:spPr>
              <a:xfrm>
                <a:off x="201052" y="461665"/>
                <a:ext cx="8950256" cy="6991807"/>
              </a:xfrm>
              <a:prstGeom prst="rect">
                <a:avLst/>
              </a:prstGeom>
              <a:noFill/>
            </p:spPr>
            <p:txBody>
              <a:bodyPr wrap="square" lIns="91335" tIns="45667" rIns="91335" bIns="45667" rtlCol="0">
                <a:spAutoFit/>
              </a:bodyPr>
              <a:lstStyle/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/>
                  <a:t>Neutrino spectra are </a:t>
                </a:r>
                <a:r>
                  <a:rPr lang="en-US" altLang="ko-KR" sz="2000" dirty="0" smtClean="0"/>
                  <a:t>largely changed </a:t>
                </a:r>
                <a:r>
                  <a:rPr lang="en-US" altLang="ko-KR" sz="2000" dirty="0"/>
                  <a:t>by the </a:t>
                </a:r>
                <a:r>
                  <a:rPr lang="en-US" altLang="ko-KR" sz="2000" dirty="0">
                    <a:solidFill>
                      <a:srgbClr val="FF0000"/>
                    </a:solidFill>
                  </a:rPr>
                  <a:t>neutrino self-interaction</a:t>
                </a:r>
                <a:r>
                  <a:rPr lang="en-US" altLang="ko-KR" sz="2000" dirty="0"/>
                  <a:t> </a:t>
                </a:r>
                <a:r>
                  <a:rPr lang="en-US" altLang="ko-KR" sz="2000" dirty="0" smtClean="0"/>
                  <a:t>for </a:t>
                </a:r>
                <a:r>
                  <a:rPr lang="en-US" altLang="ko-KR" sz="2000" dirty="0"/>
                  <a:t>inverted mass hierarchy case.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/>
                  <a:t>Although </a:t>
                </a:r>
                <a:r>
                  <a:rPr lang="en-US" altLang="ko-KR" sz="2000" dirty="0"/>
                  <a:t>there is shock propagation, </a:t>
                </a:r>
                <a:r>
                  <a:rPr lang="en-US" altLang="ko-KR" sz="2000" dirty="0">
                    <a:solidFill>
                      <a:srgbClr val="FF0000"/>
                    </a:solidFill>
                  </a:rPr>
                  <a:t>MSW effect </a:t>
                </a:r>
                <a:r>
                  <a:rPr lang="en-US" altLang="ko-KR" sz="2000" dirty="0"/>
                  <a:t>impacts rarely on heavy elements. </a:t>
                </a:r>
              </a:p>
              <a:p>
                <a:r>
                  <a:rPr lang="en-US" altLang="ko-KR" sz="2000" dirty="0" smtClean="0"/>
                  <a:t>   (</a:t>
                </a:r>
                <a:r>
                  <a:rPr lang="en-US" altLang="ko-KR" sz="2000" dirty="0"/>
                  <a:t>But with other hydrodynamics model it </a:t>
                </a:r>
                <a:r>
                  <a:rPr lang="en-US" altLang="ko-KR" sz="2000" dirty="0" smtClean="0"/>
                  <a:t> </a:t>
                </a:r>
                <a:r>
                  <a:rPr lang="en-US" altLang="ko-KR" sz="2000" dirty="0"/>
                  <a:t>can affect </a:t>
                </a:r>
                <a:r>
                  <a:rPr lang="en-US" altLang="ko-KR" sz="2000" dirty="0" smtClean="0"/>
                  <a:t> them.)      </a:t>
                </a:r>
              </a:p>
              <a:p>
                <a:r>
                  <a:rPr lang="en-US" altLang="ko-KR" sz="2000" dirty="0" smtClean="0"/>
                  <a:t>              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/>
                  <a:t>Heavy elements,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92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Nb</m:t>
                        </m:r>
                      </m:e>
                    </m:sPre>
                  </m:oMath>
                </a14:m>
                <a:r>
                  <a:rPr lang="en-US" altLang="ko-KR" sz="2000" dirty="0" smtClean="0"/>
                  <a:t>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138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</m:sPre>
                    <m:r>
                      <m:rPr>
                        <m:sty m:val="p"/>
                      </m:rPr>
                      <a:rPr lang="en-US" altLang="ko-KR" sz="200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ko-KR" sz="2000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98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sPre>
                    <m:r>
                      <m:rPr>
                        <m:sty m:val="p"/>
                      </m:rPr>
                      <a:rPr lang="en-US" altLang="ko-KR" sz="20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ko-KR" sz="200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sz="2000">
                            <a:latin typeface="Cambria Math" panose="02040503050406030204" pitchFamily="18" charset="0"/>
                          </a:rPr>
                          <m:t>180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sPre>
                    <m:r>
                      <m:rPr>
                        <m:sty m:val="p"/>
                      </m:rPr>
                      <a:rPr lang="en-US" altLang="ko-KR" sz="200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ko-KR" sz="2000" dirty="0" smtClean="0"/>
                  <a:t>,</a:t>
                </a:r>
                <a:r>
                  <a:rPr lang="en-US" altLang="ko-KR" sz="2000" dirty="0"/>
                  <a:t> are </a:t>
                </a:r>
                <a:r>
                  <a:rPr lang="en-US" altLang="ko-KR" sz="2000" dirty="0" smtClean="0">
                    <a:solidFill>
                      <a:srgbClr val="00B0F0"/>
                    </a:solidFill>
                  </a:rPr>
                  <a:t>mainly produced in inner region below O-Ne-Mg layer</a:t>
                </a:r>
                <a:r>
                  <a:rPr lang="en-US" altLang="ko-KR" sz="2000" dirty="0" smtClean="0"/>
                  <a:t>, and increased about </a:t>
                </a:r>
                <a:r>
                  <a:rPr lang="en-US" altLang="ko-KR" sz="2000" dirty="0" smtClean="0">
                    <a:solidFill>
                      <a:srgbClr val="7030A0"/>
                    </a:solidFill>
                  </a:rPr>
                  <a:t>3 or 4 times larger by the neutrino self-interaction.</a:t>
                </a:r>
                <a:r>
                  <a:rPr lang="en-US" altLang="ko-KR" sz="2000" dirty="0" smtClean="0"/>
                  <a:t> But,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ko-K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ko-KR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ko-KR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sPre>
                    <m:r>
                      <m:rPr>
                        <m:sty m:val="p"/>
                      </m:rPr>
                      <a:rPr lang="en-US" altLang="ko-KR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ko-KR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2000" dirty="0" smtClean="0"/>
                  <a:t>abundance depends on the pre-supernova model. 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/>
                  <a:t>But it depends on the luminosity. For example, if we take some numerical luminosities </a:t>
                </a:r>
                <a:r>
                  <a:rPr lang="en-US" altLang="ko-KR" sz="2000" dirty="0" smtClean="0">
                    <a:solidFill>
                      <a:srgbClr val="FF0000"/>
                    </a:solidFill>
                  </a:rPr>
                  <a:t>from the simulation of the neutrino transportation,</a:t>
                </a:r>
                <a:r>
                  <a:rPr lang="en-US" altLang="ko-KR" sz="2000" dirty="0" smtClean="0"/>
                  <a:t> results show that the situation is reversed. 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/>
                  <a:t>Light elements, which are </a:t>
                </a:r>
                <a:r>
                  <a:rPr lang="en-US" altLang="ko-KR" sz="2000" dirty="0" smtClean="0">
                    <a:solidFill>
                      <a:srgbClr val="C00000"/>
                    </a:solidFill>
                  </a:rPr>
                  <a:t>produced in outer region</a:t>
                </a:r>
                <a:r>
                  <a:rPr lang="en-US" altLang="ko-KR" sz="2000" dirty="0" smtClean="0"/>
                  <a:t>, turn out to be mainly sensitive on the MSW effects.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>
                    <a:solidFill>
                      <a:srgbClr val="FF0000"/>
                    </a:solidFill>
                  </a:rPr>
                  <a:t>Mass hierarchy </a:t>
                </a:r>
                <a:r>
                  <a:rPr lang="en-US" altLang="ko-KR" sz="2000" dirty="0" smtClean="0"/>
                  <a:t>can be determined by more accurate data of </a:t>
                </a:r>
                <a:r>
                  <a:rPr lang="en-US" altLang="ko-KR" sz="2000" dirty="0" smtClean="0">
                    <a:solidFill>
                      <a:srgbClr val="00B050"/>
                    </a:solidFill>
                  </a:rPr>
                  <a:t>7Li/11Be ratio in the astronomy</a:t>
                </a:r>
                <a:r>
                  <a:rPr lang="en-US" altLang="ko-KR" sz="2000" dirty="0" smtClean="0"/>
                  <a:t>. 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/>
                  <a:t>Ratio of 138La/11B could be an interesting quantity for SI and MSW effects. </a:t>
                </a:r>
              </a:p>
              <a:p>
                <a:pPr marL="285422" indent="-285422">
                  <a:buFont typeface="Wingdings" panose="05000000000000000000" pitchFamily="2" charset="2"/>
                  <a:buChar char="l"/>
                </a:pPr>
                <a:r>
                  <a:rPr lang="en-US" altLang="ko-KR" sz="2000" dirty="0" smtClean="0"/>
                  <a:t>Sterile neutrinos are allowed in the equivalent luminosity scenario with NH scheme.</a:t>
                </a:r>
              </a:p>
              <a:p>
                <a:endParaRPr lang="en-US" altLang="ko-KR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78F1A3-9FE8-4116-AF77-BB348BDCC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2" y="461665"/>
                <a:ext cx="8950256" cy="6991807"/>
              </a:xfrm>
              <a:prstGeom prst="rect">
                <a:avLst/>
              </a:prstGeom>
              <a:blipFill rotWithShape="0">
                <a:blip r:embed="rId3"/>
                <a:stretch>
                  <a:fillRect l="-613" t="-523" r="-149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BB45EB-E74F-4644-90BD-065979B823FF}"/>
              </a:ext>
            </a:extLst>
          </p:cNvPr>
          <p:cNvSpPr txBox="1"/>
          <p:nvPr/>
        </p:nvSpPr>
        <p:spPr>
          <a:xfrm>
            <a:off x="0" y="-31990"/>
            <a:ext cx="447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ko-KR" sz="2800" b="1" dirty="0">
                <a:solidFill>
                  <a:srgbClr val="1B2230"/>
                </a:solidFill>
                <a:latin typeface="Calibri" panose="020F0502020204030204"/>
                <a:cs typeface="Arial" panose="020B0604020202020204" pitchFamily="34" charset="0"/>
              </a:rPr>
              <a:t>#. Extra – Ta180</a:t>
            </a:r>
            <a:endParaRPr lang="ko-KR" altLang="en-US" sz="2800" b="1" dirty="0">
              <a:solidFill>
                <a:srgbClr val="1B223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kern="0" dirty="0" smtClean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Summary </a:t>
            </a:r>
            <a:endParaRPr lang="en-US" altLang="ko-KR" sz="2400" b="1" kern="0" dirty="0" smtClean="0">
              <a:solidFill>
                <a:srgbClr val="FF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1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09157" y="6733023"/>
            <a:ext cx="3974183" cy="386762"/>
          </a:xfrm>
        </p:spPr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9301" y="1496496"/>
            <a:ext cx="4362750" cy="6991858"/>
          </a:xfrm>
          <a:prstGeom prst="rect">
            <a:avLst/>
          </a:prstGeom>
          <a:noFill/>
        </p:spPr>
        <p:txBody>
          <a:bodyPr wrap="none" lIns="96719" tIns="48359" rIns="96719" bIns="48359" rtlCol="0">
            <a:spAutoFit/>
          </a:bodyPr>
          <a:lstStyle/>
          <a:p>
            <a:pPr defTabSz="967194" latinLnBrk="1"/>
            <a:r>
              <a:rPr lang="en-US" sz="6400" dirty="0">
                <a:solidFill>
                  <a:prstClr val="black"/>
                </a:solidFill>
              </a:rPr>
              <a:t>Thanks </a:t>
            </a:r>
          </a:p>
          <a:p>
            <a:pPr defTabSz="967194" latinLnBrk="1"/>
            <a:r>
              <a:rPr lang="en-US" sz="6400" dirty="0">
                <a:solidFill>
                  <a:prstClr val="black"/>
                </a:solidFill>
              </a:rPr>
              <a:t>for </a:t>
            </a:r>
          </a:p>
          <a:p>
            <a:pPr defTabSz="967194" latinLnBrk="1"/>
            <a:r>
              <a:rPr lang="en-US" sz="6400" dirty="0">
                <a:solidFill>
                  <a:prstClr val="black"/>
                </a:solidFill>
              </a:rPr>
              <a:t>your </a:t>
            </a:r>
          </a:p>
          <a:p>
            <a:pPr defTabSz="967194" latinLnBrk="1"/>
            <a:r>
              <a:rPr lang="en-US" sz="6400" dirty="0">
                <a:solidFill>
                  <a:prstClr val="black"/>
                </a:solidFill>
              </a:rPr>
              <a:t>attention </a:t>
            </a:r>
            <a:r>
              <a:rPr lang="en-US" sz="6400" dirty="0" smtClean="0">
                <a:solidFill>
                  <a:prstClr val="black"/>
                </a:solidFill>
              </a:rPr>
              <a:t>!</a:t>
            </a:r>
            <a:r>
              <a:rPr lang="az-Cyrl-AZ" sz="6400" dirty="0">
                <a:solidFill>
                  <a:prstClr val="black"/>
                </a:solidFill>
              </a:rPr>
              <a:t> </a:t>
            </a:r>
            <a:endParaRPr lang="en-US" sz="6400" dirty="0" smtClean="0">
              <a:solidFill>
                <a:prstClr val="black"/>
              </a:solidFill>
            </a:endParaRPr>
          </a:p>
          <a:p>
            <a:pPr defTabSz="967194" latinLnBrk="1"/>
            <a:r>
              <a:rPr lang="az-Cyrl-AZ" sz="6400" dirty="0" smtClean="0">
                <a:solidFill>
                  <a:srgbClr val="FF0000"/>
                </a:solidFill>
              </a:rPr>
              <a:t>Спасибо</a:t>
            </a:r>
            <a:r>
              <a:rPr lang="en-US" sz="6400" smtClean="0">
                <a:solidFill>
                  <a:srgbClr val="FF0000"/>
                </a:solidFill>
              </a:rPr>
              <a:t>!!!</a:t>
            </a:r>
            <a:endParaRPr lang="en-US" sz="6400" dirty="0">
              <a:solidFill>
                <a:srgbClr val="FF0000"/>
              </a:solidFill>
            </a:endParaRPr>
          </a:p>
          <a:p>
            <a:pPr defTabSz="967194" latinLnBrk="1"/>
            <a:endParaRPr lang="en-US" altLang="ko-KR" sz="6400" dirty="0">
              <a:solidFill>
                <a:prstClr val="black"/>
              </a:solidFill>
            </a:endParaRPr>
          </a:p>
          <a:p>
            <a:pPr defTabSz="967194" latinLnBrk="1"/>
            <a:endParaRPr lang="en-US" sz="6400" dirty="0">
              <a:solidFill>
                <a:prstClr val="black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0877" y="10"/>
            <a:ext cx="3344468" cy="6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6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936297D-C942-4701-8F92-3B5E91143B4B}"/>
              </a:ext>
            </a:extLst>
          </p:cNvPr>
          <p:cNvSpPr txBox="1"/>
          <p:nvPr/>
        </p:nvSpPr>
        <p:spPr>
          <a:xfrm>
            <a:off x="9900959" y="860204"/>
            <a:ext cx="1509226" cy="369332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highlight>
                  <a:srgbClr val="FFFF00"/>
                </a:highlight>
              </a:rPr>
              <a:t>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직사각형 38">
                <a:extLst>
                  <a:ext uri="{FF2B5EF4-FFF2-40B4-BE49-F238E27FC236}">
                    <a16:creationId xmlns="" xmlns:a16="http://schemas.microsoft.com/office/drawing/2014/main" id="{2849BF40-E8E0-4F9F-A0D5-5F4F7772AB1E}"/>
                  </a:ext>
                </a:extLst>
              </p:cNvPr>
              <p:cNvSpPr/>
              <p:nvPr/>
            </p:nvSpPr>
            <p:spPr>
              <a:xfrm>
                <a:off x="901784" y="5394000"/>
                <a:ext cx="7881770" cy="1236173"/>
              </a:xfrm>
              <a:prstGeom prst="rect">
                <a:avLst/>
              </a:prstGeom>
            </p:spPr>
            <p:txBody>
              <a:bodyPr wrap="square" lIns="91335" tIns="45667" rIns="91335" bIns="45667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ko-KR" sz="1600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self</m:t>
                        </m:r>
                      </m:sub>
                    </m:sSub>
                    <m:d>
                      <m:dPr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altLang="ko-KR" sz="1600" i="1">
                        <a:solidFill>
                          <a:srgbClr val="1B223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d>
                                  <m:d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nary>
                            <m:sSub>
                              <m:sSubPr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𝑑𝑞</m:t>
                            </m:r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d>
                                  <m:d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nary>
                            <m:sSubSup>
                              <m:sSubSupPr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𝑑𝑞</m:t>
                            </m:r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nary>
                  </m:oMath>
                </a14:m>
                <a:r>
                  <a:rPr lang="en-US" altLang="ko-KR" sz="1600" dirty="0">
                    <a:solidFill>
                      <a:srgbClr val="1B2230"/>
                    </a:solidFill>
                  </a:rPr>
                  <a:t>  			     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solidFill>
                          <a:srgbClr val="1B223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sSub>
                          <m:sSubPr>
                            <m:ctrlP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sz="1600" i="1">
                            <a:solidFill>
                              <a:srgbClr val="1B223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600" i="1">
                                <a:solidFill>
                                  <a:srgbClr val="1B223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d>
                                  <m:d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1600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  <m:sSub>
                                      <m:sSub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600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  <m:sSub>
                                      <m:sSub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</m:rPr>
                                      <a:rPr lang="en-US" altLang="ko-KR" sz="1600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  <m:sSub>
                                      <m:sSub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num>
                                      <m:den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𝜖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altLang="ko-KR" sz="1600" i="1">
                                                        <a:solidFill>
                                                          <a:srgbClr val="1B223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ko-KR" sz="1600" i="1">
                                                        <a:solidFill>
                                                          <a:srgbClr val="1B223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ko-KR" sz="1600" i="1">
                                                        <a:solidFill>
                                                          <a:srgbClr val="1B223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𝛼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lang="en-US" altLang="ko-KR" sz="1600" i="1">
                                                        <a:solidFill>
                                                          <a:srgbClr val="1B223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altLang="ko-KR" sz="1600" i="1">
                                                        <a:solidFill>
                                                          <a:srgbClr val="1B223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𝜈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num>
                                      <m:den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𝜖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̅"/>
                                                <m:ctrlP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ko-KR" sz="1600" i="1">
                                                    <a:solidFill>
                                                      <a:srgbClr val="1B223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altLang="ko-KR" sz="1600" i="1">
                                                <a:solidFill>
                                                  <a:srgbClr val="1B223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  <m:acc>
                                      <m:accPr>
                                        <m:chr m:val="̅"/>
                                        <m:ctrlP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ko-KR" sz="1600" i="1">
                                            <a:solidFill>
                                              <a:srgbClr val="1B223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nary>
                          </m:e>
                        </m:d>
                      </m:e>
                    </m:nary>
                  </m:oMath>
                </a14:m>
                <a:endParaRPr lang="en-US" altLang="ko-KR" sz="16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2849BF40-E8E0-4F9F-A0D5-5F4F7772AB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84" y="5393998"/>
                <a:ext cx="7881770" cy="1236172"/>
              </a:xfrm>
              <a:prstGeom prst="rect">
                <a:avLst/>
              </a:prstGeom>
              <a:blipFill>
                <a:blip r:embed="rId3"/>
                <a:stretch>
                  <a:fillRect t="-27094" b="-448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D8846DD-7574-43E4-9FF1-995A33766524}"/>
              </a:ext>
            </a:extLst>
          </p:cNvPr>
          <p:cNvSpPr txBox="1"/>
          <p:nvPr/>
        </p:nvSpPr>
        <p:spPr>
          <a:xfrm>
            <a:off x="233717" y="644760"/>
            <a:ext cx="7305273" cy="40011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2000" b="1" dirty="0">
                <a:solidFill>
                  <a:srgbClr val="1B2230"/>
                </a:solidFill>
              </a:rPr>
              <a:t>Total</a:t>
            </a:r>
            <a:r>
              <a:rPr lang="ko-KR" altLang="en-US" sz="2000" b="1" dirty="0">
                <a:solidFill>
                  <a:srgbClr val="1B2230"/>
                </a:solidFill>
              </a:rPr>
              <a:t> </a:t>
            </a:r>
            <a:r>
              <a:rPr lang="en-US" altLang="ko-KR" sz="2000" b="1" dirty="0">
                <a:solidFill>
                  <a:srgbClr val="1B2230"/>
                </a:solidFill>
              </a:rPr>
              <a:t>Hamiltonian</a:t>
            </a:r>
            <a:r>
              <a:rPr lang="ko-KR" altLang="en-US" sz="2000" b="1" dirty="0">
                <a:solidFill>
                  <a:srgbClr val="1B2230"/>
                </a:solidFill>
              </a:rPr>
              <a:t> </a:t>
            </a:r>
            <a:r>
              <a:rPr lang="en-US" altLang="ko-KR" sz="2000" b="1" dirty="0">
                <a:solidFill>
                  <a:srgbClr val="1B2230"/>
                </a:solidFill>
              </a:rPr>
              <a:t>for</a:t>
            </a:r>
            <a:r>
              <a:rPr lang="ko-KR" altLang="en-US" sz="2000" b="1" dirty="0">
                <a:solidFill>
                  <a:srgbClr val="1B2230"/>
                </a:solidFill>
              </a:rPr>
              <a:t> </a:t>
            </a:r>
            <a:r>
              <a:rPr lang="en-US" altLang="ko-KR" sz="2000" b="1" dirty="0">
                <a:solidFill>
                  <a:srgbClr val="1B2230"/>
                </a:solidFill>
              </a:rPr>
              <a:t>neutrino interactions</a:t>
            </a:r>
            <a:endParaRPr lang="ko-KR" altLang="en-US" sz="2000" b="1" dirty="0">
              <a:solidFill>
                <a:srgbClr val="1B223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직사각형 41">
                <a:extLst>
                  <a:ext uri="{FF2B5EF4-FFF2-40B4-BE49-F238E27FC236}">
                    <a16:creationId xmlns="" xmlns:a16="http://schemas.microsoft.com/office/drawing/2014/main" id="{E347AFE4-463D-42E7-A6F0-8269E1E9DE2E}"/>
                  </a:ext>
                </a:extLst>
              </p:cNvPr>
              <p:cNvSpPr/>
              <p:nvPr/>
            </p:nvSpPr>
            <p:spPr>
              <a:xfrm>
                <a:off x="2945129" y="1017019"/>
                <a:ext cx="4012957" cy="400110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tot</m:t>
                          </m:r>
                          <m: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𝑎𝑙</m:t>
                          </m:r>
                        </m:sub>
                      </m:sSub>
                      <m:r>
                        <a:rPr lang="en-US" altLang="ko-KR" sz="20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Vacuum</m:t>
                          </m:r>
                        </m:sub>
                      </m:sSub>
                      <m:r>
                        <a:rPr lang="en-US" altLang="ko-KR" sz="20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matter</m:t>
                          </m:r>
                        </m:sub>
                      </m:sSub>
                      <m:r>
                        <a:rPr lang="en-US" altLang="ko-KR" sz="20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20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self</m:t>
                          </m:r>
                        </m:sub>
                      </m:sSub>
                    </m:oMath>
                  </m:oMathPara>
                </a14:m>
                <a:endParaRPr lang="ko-KR" altLang="en-US" sz="20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E347AFE4-463D-42E7-A6F0-8269E1E9D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119" y="1017019"/>
                <a:ext cx="4012957" cy="400110"/>
              </a:xfrm>
              <a:prstGeom prst="rect">
                <a:avLst/>
              </a:prstGeom>
              <a:blipFill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직사각형 42">
                <a:extLst>
                  <a:ext uri="{FF2B5EF4-FFF2-40B4-BE49-F238E27FC236}">
                    <a16:creationId xmlns="" xmlns:a16="http://schemas.microsoft.com/office/drawing/2014/main" id="{08FFB99B-0C52-4FE0-B1D3-FC46DAD7F6D5}"/>
                  </a:ext>
                </a:extLst>
              </p:cNvPr>
              <p:cNvSpPr/>
              <p:nvPr/>
            </p:nvSpPr>
            <p:spPr>
              <a:xfrm>
                <a:off x="906880" y="1725695"/>
                <a:ext cx="3786036" cy="885050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 sz="1600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Vacuum</m:t>
                          </m:r>
                        </m:sub>
                      </m:sSub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den>
                      </m:f>
                      <m:r>
                        <a:rPr lang="en-US" altLang="ko-KR" sz="16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16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  <m:sup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sz="16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600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Sup>
                                  <m:sSubSupPr>
                                    <m:ctrlP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  <m:sup>
                                    <m:r>
                                      <a:rPr lang="en-US" altLang="ko-KR" sz="16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altLang="ko-KR" sz="16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ko-KR" altLang="en-US" sz="16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08FFB99B-0C52-4FE0-B1D3-FC46DAD7F6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80" y="1725695"/>
                <a:ext cx="3786036" cy="8850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직사각형 43">
                <a:extLst>
                  <a:ext uri="{FF2B5EF4-FFF2-40B4-BE49-F238E27FC236}">
                    <a16:creationId xmlns="" xmlns:a16="http://schemas.microsoft.com/office/drawing/2014/main" id="{FEA530C2-A0F7-4EC4-A0A5-40A2F17849F9}"/>
                  </a:ext>
                </a:extLst>
              </p:cNvPr>
              <p:cNvSpPr/>
              <p:nvPr/>
            </p:nvSpPr>
            <p:spPr>
              <a:xfrm>
                <a:off x="767156" y="3212874"/>
                <a:ext cx="4678332" cy="662554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ko-KR" sz="1400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1400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sz="1400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altLang="ko-KR" sz="1400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ko-KR" sz="1400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ko-KR" altLang="en-US" sz="1400" dirty="0">
                  <a:solidFill>
                    <a:srgbClr val="1B2230"/>
                  </a:solidFill>
                </a:endParaRPr>
              </a:p>
            </p:txBody>
          </p:sp>
        </mc:Choice>
        <mc:Fallback xmlns=""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FEA530C2-A0F7-4EC4-A0A5-40A2F1784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56" y="3212874"/>
                <a:ext cx="4678332" cy="662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그룹 45">
            <a:extLst>
              <a:ext uri="{FF2B5EF4-FFF2-40B4-BE49-F238E27FC236}">
                <a16:creationId xmlns="" xmlns:a16="http://schemas.microsoft.com/office/drawing/2014/main" id="{B97C7E42-30C2-4FAB-9887-F7D54B146880}"/>
              </a:ext>
            </a:extLst>
          </p:cNvPr>
          <p:cNvGrpSpPr/>
          <p:nvPr/>
        </p:nvGrpSpPr>
        <p:grpSpPr>
          <a:xfrm>
            <a:off x="5592553" y="2698487"/>
            <a:ext cx="3406696" cy="2366995"/>
            <a:chOff x="476236" y="682592"/>
            <a:chExt cx="4197056" cy="2937940"/>
          </a:xfrm>
        </p:grpSpPr>
        <p:pic>
          <p:nvPicPr>
            <p:cNvPr id="47" name="그림 46">
              <a:extLst>
                <a:ext uri="{FF2B5EF4-FFF2-40B4-BE49-F238E27FC236}">
                  <a16:creationId xmlns="" xmlns:a16="http://schemas.microsoft.com/office/drawing/2014/main" id="{8193BD47-E484-48E4-A849-4D8FD3FC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36" y="682592"/>
              <a:ext cx="4197056" cy="29379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직사각형 47">
              <a:extLst>
                <a:ext uri="{FF2B5EF4-FFF2-40B4-BE49-F238E27FC236}">
                  <a16:creationId xmlns="" xmlns:a16="http://schemas.microsoft.com/office/drawing/2014/main" id="{4ACCA2B2-7DE2-4909-882E-F78A785AC659}"/>
                </a:ext>
              </a:extLst>
            </p:cNvPr>
            <p:cNvSpPr/>
            <p:nvPr/>
          </p:nvSpPr>
          <p:spPr>
            <a:xfrm>
              <a:off x="1958395" y="848127"/>
              <a:ext cx="113211" cy="2339573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직사각형 49">
                <a:extLst>
                  <a:ext uri="{FF2B5EF4-FFF2-40B4-BE49-F238E27FC236}">
                    <a16:creationId xmlns="" xmlns:a16="http://schemas.microsoft.com/office/drawing/2014/main" id="{80D1F85D-0750-48AD-A040-CA4DCCFDA688}"/>
                  </a:ext>
                </a:extLst>
              </p:cNvPr>
              <p:cNvSpPr/>
              <p:nvPr/>
            </p:nvSpPr>
            <p:spPr>
              <a:xfrm>
                <a:off x="913304" y="4117040"/>
                <a:ext cx="4386057" cy="766363"/>
              </a:xfrm>
              <a:prstGeom prst="rect">
                <a:avLst/>
              </a:prstGeom>
              <a:ln>
                <a:solidFill>
                  <a:srgbClr val="1B2230"/>
                </a:solidFill>
              </a:ln>
            </p:spPr>
            <p:txBody>
              <a:bodyPr wrap="square" lIns="91335" tIns="45667" rIns="91335" bIns="45667">
                <a:spAutoFit/>
              </a:bodyPr>
              <a:lstStyle/>
              <a:p>
                <a:pPr algn="ctr"/>
                <a:r>
                  <a:rPr lang="en-US" altLang="ko-KR" sz="1400" dirty="0"/>
                  <a:t>Neutrino parameters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33.8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9.2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altLang="ko-KR" sz="1400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=7.54</m:t>
                    </m:r>
                    <m:r>
                      <a:rPr lang="en-US" altLang="ko-K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e</m:t>
                        </m:r>
                        <m:sSup>
                          <m:s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ko-KR" sz="140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p>
                            <m:r>
                              <a:rPr lang="en-US" altLang="ko-KR" sz="1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  <m:sup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.4</m:t>
                    </m:r>
                    <m:r>
                      <a:rPr lang="en-US" altLang="ko-K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en-US" altLang="ko-KR" sz="1400">
                        <a:latin typeface="Cambria Math" panose="02040503050406030204" pitchFamily="18" charset="0"/>
                      </a:rPr>
                      <m:t>e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altLang="ko-KR" sz="1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ko-KR" sz="1400" dirty="0"/>
                  <a:t> </a:t>
                </a:r>
              </a:p>
            </p:txBody>
          </p:sp>
        </mc:Choice>
        <mc:Fallback xmlns=""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80D1F85D-0750-48AD-A040-CA4DCCFDA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94" y="4117040"/>
                <a:ext cx="4386057" cy="766364"/>
              </a:xfrm>
              <a:prstGeom prst="rect">
                <a:avLst/>
              </a:prstGeom>
              <a:blipFill>
                <a:blip r:embed="rId8"/>
                <a:stretch>
                  <a:fillRect b="-781"/>
                </a:stretch>
              </a:blipFill>
              <a:ln>
                <a:solidFill>
                  <a:srgbClr val="1B2230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직사각형 50">
            <a:extLst>
              <a:ext uri="{FF2B5EF4-FFF2-40B4-BE49-F238E27FC236}">
                <a16:creationId xmlns="" xmlns:a16="http://schemas.microsoft.com/office/drawing/2014/main" id="{D65129FC-07C7-494A-8778-119FF4BD1C77}"/>
              </a:ext>
            </a:extLst>
          </p:cNvPr>
          <p:cNvSpPr/>
          <p:nvPr/>
        </p:nvSpPr>
        <p:spPr>
          <a:xfrm>
            <a:off x="397706" y="1443871"/>
            <a:ext cx="2708627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b="1" dirty="0">
                <a:solidFill>
                  <a:srgbClr val="1B2230"/>
                </a:solidFill>
              </a:rPr>
              <a:t>- Vacuum</a:t>
            </a:r>
            <a:r>
              <a:rPr lang="ko-KR" altLang="en-US" b="1" dirty="0">
                <a:solidFill>
                  <a:srgbClr val="1B2230"/>
                </a:solidFill>
              </a:rPr>
              <a:t> </a:t>
            </a:r>
            <a:r>
              <a:rPr lang="en-US" altLang="ko-KR" b="1" dirty="0">
                <a:solidFill>
                  <a:srgbClr val="1B2230"/>
                </a:solidFill>
              </a:rPr>
              <a:t>and</a:t>
            </a:r>
            <a:r>
              <a:rPr lang="ko-KR" altLang="en-US" b="1" dirty="0">
                <a:solidFill>
                  <a:srgbClr val="1B2230"/>
                </a:solidFill>
              </a:rPr>
              <a:t> </a:t>
            </a:r>
            <a:r>
              <a:rPr lang="en-US" altLang="ko-KR" b="1" dirty="0">
                <a:solidFill>
                  <a:srgbClr val="1B2230"/>
                </a:solidFill>
              </a:rPr>
              <a:t>matter</a:t>
            </a:r>
            <a:r>
              <a:rPr lang="ko-KR" altLang="en-US" b="1" dirty="0">
                <a:solidFill>
                  <a:srgbClr val="1B2230"/>
                </a:solidFill>
              </a:rPr>
              <a:t> </a:t>
            </a:r>
            <a:r>
              <a:rPr lang="en-US" altLang="ko-KR" b="1" dirty="0">
                <a:solidFill>
                  <a:srgbClr val="1B2230"/>
                </a:solidFill>
              </a:rPr>
              <a:t>term</a:t>
            </a:r>
            <a:endParaRPr lang="ko-KR" altLang="en-US" b="1" dirty="0"/>
          </a:p>
        </p:txBody>
      </p:sp>
      <p:sp>
        <p:nvSpPr>
          <p:cNvPr id="52" name="직사각형 51">
            <a:extLst>
              <a:ext uri="{FF2B5EF4-FFF2-40B4-BE49-F238E27FC236}">
                <a16:creationId xmlns="" xmlns:a16="http://schemas.microsoft.com/office/drawing/2014/main" id="{9FB5DE21-89DB-47A5-9E7E-A1342A9F0601}"/>
              </a:ext>
            </a:extLst>
          </p:cNvPr>
          <p:cNvSpPr/>
          <p:nvPr/>
        </p:nvSpPr>
        <p:spPr>
          <a:xfrm>
            <a:off x="397706" y="5188664"/>
            <a:ext cx="3179075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b="1" dirty="0">
                <a:solidFill>
                  <a:srgbClr val="1B2230"/>
                </a:solidFill>
              </a:rPr>
              <a:t>- Neutrino self-interaction term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직사각형 52">
                <a:extLst>
                  <a:ext uri="{FF2B5EF4-FFF2-40B4-BE49-F238E27FC236}">
                    <a16:creationId xmlns="" xmlns:a16="http://schemas.microsoft.com/office/drawing/2014/main" id="{CAC32275-81C8-408D-A6FC-7EA856838CF9}"/>
                  </a:ext>
                </a:extLst>
              </p:cNvPr>
              <p:cNvSpPr/>
              <p:nvPr/>
            </p:nvSpPr>
            <p:spPr>
              <a:xfrm>
                <a:off x="7107169" y="2821158"/>
                <a:ext cx="1590244" cy="369332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en-US" altLang="ko-K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CAC32275-81C8-408D-A6FC-7EA856838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160" y="2821158"/>
                <a:ext cx="1590244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직사각형 54">
            <a:extLst>
              <a:ext uri="{FF2B5EF4-FFF2-40B4-BE49-F238E27FC236}">
                <a16:creationId xmlns="" xmlns:a16="http://schemas.microsoft.com/office/drawing/2014/main" id="{84BA1F63-067A-4E44-BE27-9BFD58E1F43A}"/>
              </a:ext>
            </a:extLst>
          </p:cNvPr>
          <p:cNvSpPr/>
          <p:nvPr/>
        </p:nvSpPr>
        <p:spPr>
          <a:xfrm>
            <a:off x="708378" y="2776201"/>
            <a:ext cx="2841541" cy="338554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r>
              <a:rPr lang="en-US" altLang="ko-KR" sz="1600" dirty="0"/>
              <a:t>Unitary mixing PMNS matrix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25C3178B-0046-3B41-A200-40D11D2F0797}"/>
              </a:ext>
            </a:extLst>
          </p:cNvPr>
          <p:cNvSpPr/>
          <p:nvPr/>
        </p:nvSpPr>
        <p:spPr>
          <a:xfrm>
            <a:off x="1507271" y="4897451"/>
            <a:ext cx="4841875" cy="222723"/>
          </a:xfrm>
          <a:prstGeom prst="rect">
            <a:avLst/>
          </a:prstGeom>
        </p:spPr>
        <p:txBody>
          <a:bodyPr lIns="91335" tIns="45667" rIns="91335" bIns="45667">
            <a:spAutoFit/>
          </a:bodyPr>
          <a:lstStyle/>
          <a:p>
            <a:r>
              <a:rPr lang="en-US" altLang="ko-KR" sz="800" dirty="0">
                <a:solidFill>
                  <a:srgbClr val="000000"/>
                </a:solidFill>
                <a:latin typeface="Helvetica" pitchFamily="2" charset="0"/>
              </a:rPr>
              <a:t>K. A. Olive, </a:t>
            </a:r>
            <a:r>
              <a:rPr lang="en-US" altLang="ko-KR" sz="800" i="1" dirty="0">
                <a:solidFill>
                  <a:srgbClr val="000000"/>
                </a:solidFill>
                <a:latin typeface="Helvetica" pitchFamily="2" charset="0"/>
              </a:rPr>
              <a:t>et al</a:t>
            </a:r>
            <a:r>
              <a:rPr lang="en-US" altLang="ko-KR" sz="800" dirty="0">
                <a:solidFill>
                  <a:srgbClr val="000000"/>
                </a:solidFill>
                <a:latin typeface="Helvetica" pitchFamily="2" charset="0"/>
              </a:rPr>
              <a:t>. [Particle Data Group], Chin. Phys. C 38, 090001 (2014).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AFB4445B-5409-C448-9588-1A1E7C3CE95C}"/>
              </a:ext>
            </a:extLst>
          </p:cNvPr>
          <p:cNvSpPr/>
          <p:nvPr/>
        </p:nvSpPr>
        <p:spPr>
          <a:xfrm>
            <a:off x="5861282" y="6619279"/>
            <a:ext cx="3596396" cy="276999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r>
              <a:rPr lang="en-US" altLang="ko-KR" sz="1200" b="1" dirty="0">
                <a:solidFill>
                  <a:srgbClr val="00B050"/>
                </a:solidFill>
                <a:latin typeface="Helvetica" pitchFamily="2" charset="0"/>
              </a:rPr>
              <a:t>H. Sasaki, </a:t>
            </a:r>
            <a:r>
              <a:rPr lang="en-US" altLang="ko-KR" sz="1200" b="1" i="1" dirty="0">
                <a:solidFill>
                  <a:srgbClr val="00B050"/>
                </a:solidFill>
                <a:latin typeface="Helvetica" pitchFamily="2" charset="0"/>
              </a:rPr>
              <a:t>et al.</a:t>
            </a:r>
            <a:r>
              <a:rPr lang="en-US" altLang="ko-KR" sz="1200" b="1" dirty="0">
                <a:solidFill>
                  <a:srgbClr val="00B050"/>
                </a:solidFill>
                <a:latin typeface="Helvetica" pitchFamily="2" charset="0"/>
              </a:rPr>
              <a:t>, Phys. Rev. D 96, 043013 (2017)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8C8A3DE7-E9E8-C449-AAC3-AF8E3124F6EC}"/>
              </a:ext>
            </a:extLst>
          </p:cNvPr>
          <p:cNvSpPr/>
          <p:nvPr/>
        </p:nvSpPr>
        <p:spPr>
          <a:xfrm>
            <a:off x="6183803" y="5078834"/>
            <a:ext cx="2822895" cy="222723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pPr algn="r"/>
            <a:r>
              <a:rPr lang="en-US" altLang="ko-KR" sz="800" dirty="0">
                <a:solidFill>
                  <a:srgbClr val="000000"/>
                </a:solidFill>
                <a:latin typeface="Helvetica" pitchFamily="2" charset="0"/>
              </a:rPr>
              <a:t>A. </a:t>
            </a:r>
            <a:r>
              <a:rPr lang="en-US" altLang="ko-KR" sz="800" dirty="0" err="1">
                <a:solidFill>
                  <a:srgbClr val="000000"/>
                </a:solidFill>
                <a:latin typeface="Helvetica" pitchFamily="2" charset="0"/>
              </a:rPr>
              <a:t>Tolstov</a:t>
            </a:r>
            <a:r>
              <a:rPr lang="en-US" altLang="ko-KR" sz="800" dirty="0">
                <a:solidFill>
                  <a:srgbClr val="000000"/>
                </a:solidFill>
                <a:latin typeface="Helvetica" pitchFamily="2" charset="0"/>
              </a:rPr>
              <a:t>, in private communication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="" xmlns:a16="http://schemas.microsoft.com/office/drawing/2014/main" id="{D6B95A1B-A39E-7E41-8BEE-403B692D36C9}"/>
                  </a:ext>
                </a:extLst>
              </p:cNvPr>
              <p:cNvSpPr/>
              <p:nvPr/>
            </p:nvSpPr>
            <p:spPr>
              <a:xfrm>
                <a:off x="4416140" y="1717722"/>
                <a:ext cx="4743922" cy="984455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</m:t>
                      </m:r>
                      <m:sSub>
                        <m:sSub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matter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i="1">
                              <a:solidFill>
                                <a:srgbClr val="1B223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ko-KR" i="1">
                                  <a:solidFill>
                                    <a:srgbClr val="1B223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  <m:sSub>
                                  <m:sSubPr>
                                    <m:ctrlP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solidFill>
                                          <a:srgbClr val="1B223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ko-KR" i="1">
                                    <a:solidFill>
                                      <a:srgbClr val="1B223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ko-KR" i="1">
                          <a:solidFill>
                            <a:srgbClr val="1B223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D6B95A1B-A39E-7E41-8BEE-403B692D36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140" y="1717712"/>
                <a:ext cx="4712123" cy="901016"/>
              </a:xfrm>
              <a:prstGeom prst="rect">
                <a:avLst/>
              </a:prstGeom>
              <a:blipFill>
                <a:blip r:embed="rId10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-1" y="0"/>
            <a:ext cx="2759627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Neutrino process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2759626" y="8"/>
            <a:ext cx="6925711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Neut. Ham. for neutrino density propagation 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97706" y="5120174"/>
            <a:ext cx="9119518" cy="1896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161206" y="3871083"/>
            <a:ext cx="260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SN1987, 16.2M_sol</a:t>
            </a:r>
          </a:p>
          <a:p>
            <a:r>
              <a:rPr lang="en-US" altLang="ko-KR" b="1" dirty="0" smtClean="0">
                <a:solidFill>
                  <a:srgbClr val="FF0000"/>
                </a:solidFill>
              </a:rPr>
              <a:t>with 6M_sol He core !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53" grpId="0"/>
      <p:bldP spid="5" grpId="0"/>
      <p:bldP spid="6" grpId="0"/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white"/>
                </a:solidFill>
              </a:rPr>
              <a:t>APCTP-BLTP JINR Joint workshop, Dubna, July 12-20, 2019</a:t>
            </a: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Neutrino process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Neutrino</a:t>
            </a:r>
            <a:r>
              <a: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Hamiltonian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5" y="461665"/>
            <a:ext cx="83724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5" y="3273425"/>
            <a:ext cx="83915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자유형 44">
            <a:extLst>
              <a:ext uri="{FF2B5EF4-FFF2-40B4-BE49-F238E27FC236}">
                <a16:creationId xmlns="" xmlns:a16="http://schemas.microsoft.com/office/drawing/2014/main" id="{394C8C55-3252-1B45-B457-15F3180DD5AE}"/>
              </a:ext>
            </a:extLst>
          </p:cNvPr>
          <p:cNvSpPr/>
          <p:nvPr/>
        </p:nvSpPr>
        <p:spPr>
          <a:xfrm>
            <a:off x="365527" y="1280806"/>
            <a:ext cx="4241315" cy="1042762"/>
          </a:xfrm>
          <a:custGeom>
            <a:avLst/>
            <a:gdLst>
              <a:gd name="connsiteX0" fmla="*/ 838518 w 4261848"/>
              <a:gd name="connsiteY0" fmla="*/ 0 h 833285"/>
              <a:gd name="connsiteX1" fmla="*/ 2237641 w 4261848"/>
              <a:gd name="connsiteY1" fmla="*/ 0 h 833285"/>
              <a:gd name="connsiteX2" fmla="*/ 2240918 w 4261848"/>
              <a:gd name="connsiteY2" fmla="*/ 3256 h 833285"/>
              <a:gd name="connsiteX3" fmla="*/ 2428985 w 4261848"/>
              <a:gd name="connsiteY3" fmla="*/ 3256 h 833285"/>
              <a:gd name="connsiteX4" fmla="*/ 4261848 w 4261848"/>
              <a:gd name="connsiteY4" fmla="*/ 830028 h 833285"/>
              <a:gd name="connsiteX5" fmla="*/ 3072882 w 4261848"/>
              <a:gd name="connsiteY5" fmla="*/ 830028 h 833285"/>
              <a:gd name="connsiteX6" fmla="*/ 3076159 w 4261848"/>
              <a:gd name="connsiteY6" fmla="*/ 833285 h 833285"/>
              <a:gd name="connsiteX7" fmla="*/ 0 w 4261848"/>
              <a:gd name="connsiteY7" fmla="*/ 833285 h 83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1848" h="833285">
                <a:moveTo>
                  <a:pt x="838518" y="0"/>
                </a:moveTo>
                <a:lnTo>
                  <a:pt x="2237641" y="0"/>
                </a:lnTo>
                <a:lnTo>
                  <a:pt x="2240918" y="3256"/>
                </a:lnTo>
                <a:lnTo>
                  <a:pt x="2428985" y="3256"/>
                </a:lnTo>
                <a:lnTo>
                  <a:pt x="4261848" y="830028"/>
                </a:lnTo>
                <a:lnTo>
                  <a:pt x="3072882" y="830028"/>
                </a:lnTo>
                <a:lnTo>
                  <a:pt x="3076159" y="833285"/>
                </a:lnTo>
                <a:lnTo>
                  <a:pt x="0" y="833285"/>
                </a:lnTo>
                <a:close/>
              </a:path>
            </a:pathLst>
          </a:custGeom>
          <a:solidFill>
            <a:srgbClr val="FF00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="" xmlns:a16="http://schemas.microsoft.com/office/drawing/2014/main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APCTP-BLTP JINR Joint workshop, Dubna, July 12-20, 2019</a:t>
            </a:r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16D96C75-22BF-4815-806A-595C2A0D2D06}"/>
                  </a:ext>
                </a:extLst>
              </p:cNvPr>
              <p:cNvSpPr txBox="1"/>
              <p:nvPr/>
            </p:nvSpPr>
            <p:spPr>
              <a:xfrm>
                <a:off x="3961477" y="2997388"/>
                <a:ext cx="5511010" cy="1038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US" altLang="ko-KR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ko-KR" b="0" i="1" dirty="0">
                  <a:latin typeface="Cambria Math" panose="02040503050406030204" pitchFamily="18" charset="0"/>
                </a:endParaRPr>
              </a:p>
              <a:p>
                <a:r>
                  <a:rPr lang="en-US" altLang="ko-KR" dirty="0"/>
                  <a:t>					   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d>
                      </m:den>
                    </m:f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𝛼𝛼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D96C75-22BF-4815-806A-595C2A0D2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477" y="2997388"/>
                <a:ext cx="5511010" cy="1038682"/>
              </a:xfrm>
              <a:prstGeom prst="rect">
                <a:avLst/>
              </a:prstGeom>
              <a:blipFill>
                <a:blip r:embed="rId3"/>
                <a:stretch>
                  <a:fillRect t="-1205" b="-60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="" xmlns:a16="http://schemas.microsoft.com/office/drawing/2014/main" id="{23CBCF99-6E0D-41D2-8B02-F1C05ABEACCC}"/>
                  </a:ext>
                </a:extLst>
              </p:cNvPr>
              <p:cNvSpPr/>
              <p:nvPr/>
            </p:nvSpPr>
            <p:spPr>
              <a:xfrm>
                <a:off x="4651320" y="2499463"/>
                <a:ext cx="4453848" cy="338554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r>
                  <a:rPr lang="en-US" altLang="ko-KR" sz="1600" dirty="0"/>
                  <a:t>The differential neutrino flux with neutrino flavor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altLang="ko-KR" sz="1600" dirty="0"/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23CBCF99-6E0D-41D2-8B02-F1C05ABEA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320" y="2499463"/>
                <a:ext cx="4453848" cy="338554"/>
              </a:xfrm>
              <a:prstGeom prst="rect">
                <a:avLst/>
              </a:prstGeom>
              <a:blipFill>
                <a:blip r:embed="rId4"/>
                <a:stretch>
                  <a:fillRect l="-568" t="-3704" b="-185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직사각형 36">
            <a:extLst>
              <a:ext uri="{FF2B5EF4-FFF2-40B4-BE49-F238E27FC236}">
                <a16:creationId xmlns="" xmlns:a16="http://schemas.microsoft.com/office/drawing/2014/main" id="{3A989B6C-DB4E-4422-86D1-758D630D442C}"/>
              </a:ext>
            </a:extLst>
          </p:cNvPr>
          <p:cNvSpPr/>
          <p:nvPr/>
        </p:nvSpPr>
        <p:spPr>
          <a:xfrm>
            <a:off x="4716202" y="4212142"/>
            <a:ext cx="4434648" cy="338554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r>
              <a:rPr lang="en-US" altLang="ko-KR" sz="1600" dirty="0"/>
              <a:t>The neutrino temperatures are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452EB014-C348-E14F-A452-6BEDFD4F0A49}"/>
              </a:ext>
            </a:extLst>
          </p:cNvPr>
          <p:cNvSpPr/>
          <p:nvPr/>
        </p:nvSpPr>
        <p:spPr>
          <a:xfrm>
            <a:off x="6348443" y="5117863"/>
            <a:ext cx="3124050" cy="261609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Helvetica" pitchFamily="2" charset="0"/>
              </a:rPr>
              <a:t>T. Yoshida, </a:t>
            </a:r>
            <a:r>
              <a:rPr lang="en-US" altLang="ko-KR" sz="1100" i="1" dirty="0">
                <a:solidFill>
                  <a:srgbClr val="000000"/>
                </a:solidFill>
                <a:latin typeface="Helvetica" pitchFamily="2" charset="0"/>
              </a:rPr>
              <a:t>et al.</a:t>
            </a:r>
            <a:r>
              <a:rPr lang="en-US" altLang="ko-KR" sz="11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US" altLang="ko-KR" sz="1100" dirty="0" err="1">
                <a:solidFill>
                  <a:srgbClr val="000000"/>
                </a:solidFill>
                <a:latin typeface="Helvetica" pitchFamily="2" charset="0"/>
              </a:rPr>
              <a:t>Astrophys</a:t>
            </a:r>
            <a:r>
              <a:rPr lang="en-US" altLang="ko-KR" sz="1100" dirty="0">
                <a:solidFill>
                  <a:srgbClr val="000000"/>
                </a:solidFill>
                <a:latin typeface="Helvetica" pitchFamily="2" charset="0"/>
              </a:rPr>
              <a:t>. J. 686, 448 (2008)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="" xmlns:a16="http://schemas.microsoft.com/office/drawing/2014/main" id="{D5273A1A-6A99-2B4F-9876-24C020813BB3}"/>
              </a:ext>
            </a:extLst>
          </p:cNvPr>
          <p:cNvGrpSpPr/>
          <p:nvPr/>
        </p:nvGrpSpPr>
        <p:grpSpPr>
          <a:xfrm>
            <a:off x="310342" y="2350954"/>
            <a:ext cx="4296668" cy="3007669"/>
            <a:chOff x="366436" y="2374195"/>
            <a:chExt cx="4296668" cy="3007669"/>
          </a:xfrm>
        </p:grpSpPr>
        <p:pic>
          <p:nvPicPr>
            <p:cNvPr id="14" name="그림 13">
              <a:extLst>
                <a:ext uri="{FF2B5EF4-FFF2-40B4-BE49-F238E27FC236}">
                  <a16:creationId xmlns="" xmlns:a16="http://schemas.microsoft.com/office/drawing/2014/main" id="{BE16F73C-22ED-9A47-8D5E-54F5D4E07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36" y="2374195"/>
              <a:ext cx="4296668" cy="3007669"/>
            </a:xfrm>
            <a:prstGeom prst="rect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42" name="직사각형 41">
              <a:extLst>
                <a:ext uri="{FF2B5EF4-FFF2-40B4-BE49-F238E27FC236}">
                  <a16:creationId xmlns="" xmlns:a16="http://schemas.microsoft.com/office/drawing/2014/main" id="{C2AABB16-3E12-1F44-9005-8BC2D24DD2E9}"/>
                </a:ext>
              </a:extLst>
            </p:cNvPr>
            <p:cNvSpPr/>
            <p:nvPr/>
          </p:nvSpPr>
          <p:spPr>
            <a:xfrm>
              <a:off x="2982240" y="2547688"/>
              <a:ext cx="1398563" cy="209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BF02A630-7A1E-5044-86C2-B4F0CF730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2" y="2350954"/>
            <a:ext cx="4296668" cy="300766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46" name="직선 화살표 연결선 45">
            <a:extLst>
              <a:ext uri="{FF2B5EF4-FFF2-40B4-BE49-F238E27FC236}">
                <a16:creationId xmlns="" xmlns:a16="http://schemas.microsoft.com/office/drawing/2014/main" id="{98EE9A17-A0A5-7D44-A3FA-6A2A8240B179}"/>
              </a:ext>
            </a:extLst>
          </p:cNvPr>
          <p:cNvCxnSpPr>
            <a:cxnSpLocks/>
          </p:cNvCxnSpPr>
          <p:nvPr/>
        </p:nvCxnSpPr>
        <p:spPr>
          <a:xfrm>
            <a:off x="1133071" y="1279189"/>
            <a:ext cx="8113030" cy="325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막힌 원호 18">
            <a:extLst>
              <a:ext uri="{FF2B5EF4-FFF2-40B4-BE49-F238E27FC236}">
                <a16:creationId xmlns="" xmlns:a16="http://schemas.microsoft.com/office/drawing/2014/main" id="{730DC000-77E7-6A47-9A89-ED7FC654C518}"/>
              </a:ext>
            </a:extLst>
          </p:cNvPr>
          <p:cNvSpPr/>
          <p:nvPr/>
        </p:nvSpPr>
        <p:spPr>
          <a:xfrm rot="2700000">
            <a:off x="485176" y="952027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막힌 원호 19">
            <a:extLst>
              <a:ext uri="{FF2B5EF4-FFF2-40B4-BE49-F238E27FC236}">
                <a16:creationId xmlns="" xmlns:a16="http://schemas.microsoft.com/office/drawing/2014/main" id="{A10BDC4F-6F90-1440-ABFF-BB01F0962E35}"/>
              </a:ext>
            </a:extLst>
          </p:cNvPr>
          <p:cNvSpPr/>
          <p:nvPr/>
        </p:nvSpPr>
        <p:spPr>
          <a:xfrm rot="2700000">
            <a:off x="2169056" y="952027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9" name="막힌 원호 20">
            <a:extLst>
              <a:ext uri="{FF2B5EF4-FFF2-40B4-BE49-F238E27FC236}">
                <a16:creationId xmlns="" xmlns:a16="http://schemas.microsoft.com/office/drawing/2014/main" id="{5BC3AFB2-6195-3C42-AE43-4C52B405F449}"/>
              </a:ext>
            </a:extLst>
          </p:cNvPr>
          <p:cNvSpPr/>
          <p:nvPr/>
        </p:nvSpPr>
        <p:spPr>
          <a:xfrm rot="2700000">
            <a:off x="8590249" y="952026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0" name="TextBox 22">
            <a:extLst>
              <a:ext uri="{FF2B5EF4-FFF2-40B4-BE49-F238E27FC236}">
                <a16:creationId xmlns="" xmlns:a16="http://schemas.microsoft.com/office/drawing/2014/main" id="{99A2049C-B990-C54D-8B23-0CC08CFEDDE4}"/>
              </a:ext>
            </a:extLst>
          </p:cNvPr>
          <p:cNvSpPr txBox="1"/>
          <p:nvPr/>
        </p:nvSpPr>
        <p:spPr>
          <a:xfrm>
            <a:off x="812331" y="689634"/>
            <a:ext cx="611111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10km</a:t>
            </a:r>
            <a:endParaRPr lang="ko-KR" altLang="en-US" sz="1200" dirty="0"/>
          </a:p>
        </p:txBody>
      </p:sp>
      <p:sp>
        <p:nvSpPr>
          <p:cNvPr id="51" name="TextBox 24">
            <a:extLst>
              <a:ext uri="{FF2B5EF4-FFF2-40B4-BE49-F238E27FC236}">
                <a16:creationId xmlns="" xmlns:a16="http://schemas.microsoft.com/office/drawing/2014/main" id="{C7E276D9-E3F1-844B-993F-A5841559661C}"/>
              </a:ext>
            </a:extLst>
          </p:cNvPr>
          <p:cNvSpPr txBox="1"/>
          <p:nvPr/>
        </p:nvSpPr>
        <p:spPr>
          <a:xfrm>
            <a:off x="2257436" y="689634"/>
            <a:ext cx="807969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1000km</a:t>
            </a:r>
            <a:endParaRPr lang="ko-KR" altLang="en-US" sz="1200" dirty="0"/>
          </a:p>
        </p:txBody>
      </p:sp>
      <p:sp>
        <p:nvSpPr>
          <p:cNvPr id="52" name="막힌 원호 25">
            <a:extLst>
              <a:ext uri="{FF2B5EF4-FFF2-40B4-BE49-F238E27FC236}">
                <a16:creationId xmlns="" xmlns:a16="http://schemas.microsoft.com/office/drawing/2014/main" id="{5E4AA812-E249-624C-BB3F-EF37184EDAF9}"/>
              </a:ext>
            </a:extLst>
          </p:cNvPr>
          <p:cNvSpPr/>
          <p:nvPr/>
        </p:nvSpPr>
        <p:spPr>
          <a:xfrm rot="2700000">
            <a:off x="2657309" y="952665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3" name="TextBox 26">
            <a:extLst>
              <a:ext uri="{FF2B5EF4-FFF2-40B4-BE49-F238E27FC236}">
                <a16:creationId xmlns="" xmlns:a16="http://schemas.microsoft.com/office/drawing/2014/main" id="{38ADA61D-0757-8C4C-8FDE-F1BC93C9F386}"/>
              </a:ext>
            </a:extLst>
          </p:cNvPr>
          <p:cNvSpPr txBox="1"/>
          <p:nvPr/>
        </p:nvSpPr>
        <p:spPr>
          <a:xfrm>
            <a:off x="2901332" y="689634"/>
            <a:ext cx="807969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2000km</a:t>
            </a:r>
            <a:endParaRPr lang="ko-KR" altLang="en-US" sz="1200" dirty="0"/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B2406B76-AC19-3B43-9376-33659FDC9AE3}"/>
              </a:ext>
            </a:extLst>
          </p:cNvPr>
          <p:cNvSpPr txBox="1"/>
          <p:nvPr/>
        </p:nvSpPr>
        <p:spPr>
          <a:xfrm>
            <a:off x="8557767" y="689634"/>
            <a:ext cx="994527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250000km</a:t>
            </a:r>
            <a:endParaRPr lang="ko-KR" altLang="en-US" sz="1200" dirty="0"/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="" xmlns:a16="http://schemas.microsoft.com/office/drawing/2014/main" id="{DADF6BEE-63C1-CC4E-891F-434145F07CAF}"/>
              </a:ext>
            </a:extLst>
          </p:cNvPr>
          <p:cNvCxnSpPr>
            <a:cxnSpLocks/>
          </p:cNvCxnSpPr>
          <p:nvPr/>
        </p:nvCxnSpPr>
        <p:spPr>
          <a:xfrm>
            <a:off x="1140505" y="1279178"/>
            <a:ext cx="168447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="" xmlns:a16="http://schemas.microsoft.com/office/drawing/2014/main" id="{43B9533E-11D5-494C-B08C-DED8DAD0B0E0}"/>
              </a:ext>
            </a:extLst>
          </p:cNvPr>
          <p:cNvCxnSpPr>
            <a:cxnSpLocks/>
          </p:cNvCxnSpPr>
          <p:nvPr/>
        </p:nvCxnSpPr>
        <p:spPr>
          <a:xfrm>
            <a:off x="3313327" y="1279178"/>
            <a:ext cx="593277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타원 59">
            <a:extLst>
              <a:ext uri="{FF2B5EF4-FFF2-40B4-BE49-F238E27FC236}">
                <a16:creationId xmlns="" xmlns:a16="http://schemas.microsoft.com/office/drawing/2014/main" id="{C501B3DF-F027-3840-8331-7B9A3FA9720A}"/>
              </a:ext>
            </a:extLst>
          </p:cNvPr>
          <p:cNvSpPr/>
          <p:nvPr/>
        </p:nvSpPr>
        <p:spPr>
          <a:xfrm>
            <a:off x="455306" y="929498"/>
            <a:ext cx="699363" cy="69936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r>
              <a:rPr lang="en-US" altLang="ko-KR" sz="2000" dirty="0">
                <a:solidFill>
                  <a:srgbClr val="1B2230"/>
                </a:solidFill>
              </a:rPr>
              <a:t>NS</a:t>
            </a:r>
            <a:endParaRPr lang="ko-KR" altLang="en-US" sz="2000" dirty="0">
              <a:solidFill>
                <a:srgbClr val="1B223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직사각형 62">
                <a:extLst>
                  <a:ext uri="{FF2B5EF4-FFF2-40B4-BE49-F238E27FC236}">
                    <a16:creationId xmlns="" xmlns:a16="http://schemas.microsoft.com/office/drawing/2014/main" id="{B40E6A02-2B96-C045-8B1F-FF24EC0DBB34}"/>
                  </a:ext>
                </a:extLst>
              </p:cNvPr>
              <p:cNvSpPr/>
              <p:nvPr/>
            </p:nvSpPr>
            <p:spPr>
              <a:xfrm>
                <a:off x="1034344" y="1850856"/>
                <a:ext cx="2848665" cy="369332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altLang="ko-KR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𝐕𝐚𝐜𝐮𝐮𝐦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ko-KR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𝐦𝐚𝐭𝐭𝐞𝐫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ko-KR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𝐬𝐞𝐥𝐟</m:t>
                          </m:r>
                        </m:sub>
                      </m:sSub>
                    </m:oMath>
                  </m:oMathPara>
                </a14:m>
                <a:endParaRPr lang="ko-KR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B40E6A02-2B96-C045-8B1F-FF24EC0DB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344" y="1850856"/>
                <a:ext cx="284866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직사각형 64">
            <a:extLst>
              <a:ext uri="{FF2B5EF4-FFF2-40B4-BE49-F238E27FC236}">
                <a16:creationId xmlns="" xmlns:a16="http://schemas.microsoft.com/office/drawing/2014/main" id="{3741ED5E-4F49-6A4E-A186-A0634ACDC504}"/>
              </a:ext>
            </a:extLst>
          </p:cNvPr>
          <p:cNvSpPr/>
          <p:nvPr/>
        </p:nvSpPr>
        <p:spPr>
          <a:xfrm>
            <a:off x="554983" y="5391074"/>
            <a:ext cx="4299275" cy="276999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r>
              <a:rPr lang="en-US" altLang="ko-KR" sz="1200" dirty="0">
                <a:latin typeface="Helvetica" pitchFamily="2" charset="0"/>
              </a:rPr>
              <a:t> H. Sasaki, </a:t>
            </a:r>
            <a:r>
              <a:rPr lang="en-US" altLang="ko-KR" sz="1200" i="1" dirty="0">
                <a:latin typeface="Helvetica" pitchFamily="2" charset="0"/>
              </a:rPr>
              <a:t>et al.</a:t>
            </a:r>
            <a:r>
              <a:rPr lang="en-US" altLang="ko-KR" sz="1200" dirty="0">
                <a:latin typeface="Helvetica" pitchFamily="2" charset="0"/>
              </a:rPr>
              <a:t>(NAOJ) i</a:t>
            </a:r>
            <a:r>
              <a:rPr lang="en-US" altLang="ko-KR" sz="1200" dirty="0"/>
              <a:t>n private communication</a:t>
            </a:r>
            <a:r>
              <a:rPr lang="ko-KR" altLang="en-US" sz="1200" dirty="0"/>
              <a:t> </a:t>
            </a:r>
            <a:r>
              <a:rPr lang="en-US" altLang="ko-KR" sz="1200" dirty="0"/>
              <a:t>(2018)</a:t>
            </a:r>
          </a:p>
        </p:txBody>
      </p:sp>
      <p:sp>
        <p:nvSpPr>
          <p:cNvPr id="66" name="텍스트상자 65">
            <a:extLst>
              <a:ext uri="{FF2B5EF4-FFF2-40B4-BE49-F238E27FC236}">
                <a16:creationId xmlns="" xmlns:a16="http://schemas.microsoft.com/office/drawing/2014/main" id="{26008DCA-804D-0B4F-95E2-A1534E956A01}"/>
              </a:ext>
            </a:extLst>
          </p:cNvPr>
          <p:cNvSpPr txBox="1"/>
          <p:nvPr/>
        </p:nvSpPr>
        <p:spPr>
          <a:xfrm>
            <a:off x="329344" y="5830626"/>
            <a:ext cx="8419061" cy="1200222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marL="285422" indent="-285422">
              <a:buFont typeface="Wingdings" pitchFamily="2" charset="2"/>
              <a:buChar char="ü"/>
            </a:pPr>
            <a:r>
              <a:rPr kumimoji="1" lang="en-US" altLang="ko-KR" dirty="0"/>
              <a:t>In the case of normal mass hierarchy, the </a:t>
            </a:r>
            <a:r>
              <a:rPr kumimoji="1" lang="en-US" altLang="ko-KR" dirty="0" smtClean="0"/>
              <a:t>SI effect </a:t>
            </a:r>
            <a:r>
              <a:rPr kumimoji="1" lang="en-US" altLang="ko-KR" dirty="0"/>
              <a:t>is suppressed. </a:t>
            </a:r>
            <a:endParaRPr kumimoji="1" lang="en-US" altLang="ko-KR" dirty="0" smtClean="0"/>
          </a:p>
          <a:p>
            <a:pPr marL="285422" indent="-285422">
              <a:buFont typeface="Wingdings" pitchFamily="2" charset="2"/>
              <a:buChar char="ü"/>
            </a:pPr>
            <a:r>
              <a:rPr kumimoji="1" lang="en-US" altLang="ko-KR" dirty="0" smtClean="0"/>
              <a:t>For anti-neutrino, similar effects are found.</a:t>
            </a:r>
          </a:p>
          <a:p>
            <a:pPr marL="285422" indent="-285422">
              <a:buFont typeface="Wingdings" pitchFamily="2" charset="2"/>
              <a:buChar char="ü"/>
            </a:pPr>
            <a:r>
              <a:rPr kumimoji="1" lang="en-US" altLang="ko-KR" dirty="0" smtClean="0"/>
              <a:t>Initially </a:t>
            </a:r>
            <a:r>
              <a:rPr kumimoji="1" lang="en-US" altLang="ko-KR" dirty="0"/>
              <a:t>we assume Fermi-Dirac distribution for </a:t>
            </a:r>
            <a:r>
              <a:rPr kumimoji="1" lang="en-US" altLang="ko-KR" dirty="0" smtClean="0"/>
              <a:t>neutrino spectra (Case I).</a:t>
            </a:r>
          </a:p>
          <a:p>
            <a:pPr marL="285422" indent="-285422">
              <a:buFont typeface="Wingdings" pitchFamily="2" charset="2"/>
              <a:buChar char="ü"/>
            </a:pPr>
            <a:r>
              <a:rPr kumimoji="1" lang="en-US" altLang="ko-KR" dirty="0" smtClean="0"/>
              <a:t>We extend it by using other numerical luminosity (Case II). </a:t>
            </a:r>
            <a:endParaRPr kumimoji="1" lang="ko-KR" altLang="en-US" dirty="0"/>
          </a:p>
        </p:txBody>
      </p:sp>
      <p:sp>
        <p:nvSpPr>
          <p:cNvPr id="67" name="TextBox 23">
            <a:extLst>
              <a:ext uri="{FF2B5EF4-FFF2-40B4-BE49-F238E27FC236}">
                <a16:creationId xmlns="" xmlns:a16="http://schemas.microsoft.com/office/drawing/2014/main" id="{C763C12F-4881-4345-BA12-FA4B19DB933B}"/>
              </a:ext>
            </a:extLst>
          </p:cNvPr>
          <p:cNvSpPr txBox="1"/>
          <p:nvPr/>
        </p:nvSpPr>
        <p:spPr>
          <a:xfrm>
            <a:off x="8248057" y="1330133"/>
            <a:ext cx="902803" cy="43078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sz="1100" dirty="0"/>
              <a:t>(Not-to-scale)</a:t>
            </a:r>
            <a:endParaRPr lang="ko-KR" alt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직사각형 67">
                <a:extLst>
                  <a:ext uri="{FF2B5EF4-FFF2-40B4-BE49-F238E27FC236}">
                    <a16:creationId xmlns="" xmlns:a16="http://schemas.microsoft.com/office/drawing/2014/main" id="{945B4BBC-D637-1D41-AD12-4F6C9C6D1B75}"/>
                  </a:ext>
                </a:extLst>
              </p:cNvPr>
              <p:cNvSpPr/>
              <p:nvPr/>
            </p:nvSpPr>
            <p:spPr>
              <a:xfrm>
                <a:off x="4963054" y="4614303"/>
                <a:ext cx="4841875" cy="394532"/>
              </a:xfrm>
              <a:prstGeom prst="rect">
                <a:avLst/>
              </a:prstGeom>
            </p:spPr>
            <p:txBody>
              <a:bodyPr lIns="91335" tIns="45667" rIns="91335" bIns="45667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3.2,</m:t>
                    </m:r>
                  </m:oMath>
                </a14:m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altLang="ko-K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ko-KR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ko-KR" i="1" dirty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ko-KR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altLang="ko-KR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sub>
                    </m:sSub>
                    <m:r>
                      <a:rPr lang="en-US" altLang="ko-K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6 </m:t>
                    </m:r>
                    <m:d>
                      <m:dPr>
                        <m:begChr m:val="["/>
                        <m:endChr m:val="]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ko-KR"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ko-KR" dirty="0"/>
                  <a:t> </a:t>
                </a:r>
              </a:p>
            </p:txBody>
          </p:sp>
        </mc:Choice>
        <mc:Fallback xmlns=""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945B4BBC-D637-1D41-AD12-4F6C9C6D1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054" y="4614303"/>
                <a:ext cx="4841875" cy="394532"/>
              </a:xfrm>
              <a:prstGeom prst="rect">
                <a:avLst/>
              </a:prstGeom>
              <a:blipFill>
                <a:blip r:embed="rId8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그룹 71">
            <a:extLst>
              <a:ext uri="{FF2B5EF4-FFF2-40B4-BE49-F238E27FC236}">
                <a16:creationId xmlns="" xmlns:a16="http://schemas.microsoft.com/office/drawing/2014/main" id="{CCD8E5AC-7FF0-494B-B9B9-C9F8C590BA85}"/>
              </a:ext>
            </a:extLst>
          </p:cNvPr>
          <p:cNvGrpSpPr/>
          <p:nvPr/>
        </p:nvGrpSpPr>
        <p:grpSpPr>
          <a:xfrm>
            <a:off x="4477540" y="1585877"/>
            <a:ext cx="3977193" cy="914400"/>
            <a:chOff x="4477540" y="1585876"/>
            <a:chExt cx="3977193" cy="914400"/>
          </a:xfrm>
        </p:grpSpPr>
        <p:sp>
          <p:nvSpPr>
            <p:cNvPr id="69" name="직사각형 68">
              <a:extLst>
                <a:ext uri="{FF2B5EF4-FFF2-40B4-BE49-F238E27FC236}">
                  <a16:creationId xmlns="" xmlns:a16="http://schemas.microsoft.com/office/drawing/2014/main" id="{2B56B479-01B7-4446-A13A-7139CB0C7CFA}"/>
                </a:ext>
              </a:extLst>
            </p:cNvPr>
            <p:cNvSpPr/>
            <p:nvPr/>
          </p:nvSpPr>
          <p:spPr>
            <a:xfrm>
              <a:off x="5313004" y="1595164"/>
              <a:ext cx="3141729" cy="407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1B2230"/>
                  </a:solidFill>
                  <a:cs typeface="Arial" panose="020B0604020202020204" pitchFamily="34" charset="0"/>
                </a:rPr>
                <a:t>Inverted mass hierarchy (IH)</a:t>
              </a:r>
              <a:endParaRPr lang="ko-KR" altLang="en-US" sz="2000" dirty="0"/>
            </a:p>
          </p:txBody>
        </p:sp>
        <p:pic>
          <p:nvPicPr>
            <p:cNvPr id="71" name="그래픽 70" descr="조금 굽은 화살표">
              <a:extLst>
                <a:ext uri="{FF2B5EF4-FFF2-40B4-BE49-F238E27FC236}">
                  <a16:creationId xmlns="" xmlns:a16="http://schemas.microsoft.com/office/drawing/2014/main" id="{35E3036D-2F52-9D4F-8D20-CEC9DE487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8694829" flipH="1">
              <a:off x="4477540" y="1585876"/>
              <a:ext cx="914400" cy="914400"/>
            </a:xfrm>
            <a:prstGeom prst="rect">
              <a:avLst/>
            </a:prstGeom>
          </p:spPr>
        </p:pic>
      </p:grp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Neutrino process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Self-Interaction effects on the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Neutrino</a:t>
            </a:r>
            <a:r>
              <a: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Flux</a:t>
            </a:r>
          </a:p>
        </p:txBody>
      </p:sp>
      <p:sp>
        <p:nvSpPr>
          <p:cNvPr id="3" name="아래쪽 화살표 2"/>
          <p:cNvSpPr/>
          <p:nvPr/>
        </p:nvSpPr>
        <p:spPr>
          <a:xfrm>
            <a:off x="3142233" y="4212142"/>
            <a:ext cx="163083" cy="601891"/>
          </a:xfrm>
          <a:prstGeom prst="downArrow">
            <a:avLst>
              <a:gd name="adj1" fmla="val 30211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위쪽 화살표 6"/>
          <p:cNvSpPr/>
          <p:nvPr/>
        </p:nvSpPr>
        <p:spPr>
          <a:xfrm>
            <a:off x="2617194" y="4347067"/>
            <a:ext cx="207781" cy="534472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88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>
                <a:solidFill>
                  <a:prstClr val="black">
                    <a:tint val="75000"/>
                  </a:prstClr>
                </a:solidFill>
              </a:rPr>
              <a:t>APCTP-BLTP JINR Joint workshop, Dubna, July 12-20, 2019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70" y="1442916"/>
            <a:ext cx="8475409" cy="40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954280" y="220752"/>
            <a:ext cx="6177950" cy="1557053"/>
          </a:xfrm>
        </p:spPr>
        <p:txBody>
          <a:bodyPr/>
          <a:lstStyle/>
          <a:p>
            <a:r>
              <a:rPr lang="en-US" altLang="ko-KR" dirty="0" smtClean="0"/>
              <a:t>MSW</a:t>
            </a:r>
            <a:r>
              <a:rPr lang="ko-KR" altLang="en-US" dirty="0" smtClean="0"/>
              <a:t> </a:t>
            </a:r>
            <a:r>
              <a:rPr lang="en-US" altLang="ko-KR" dirty="0" smtClean="0"/>
              <a:t>effects</a:t>
            </a:r>
            <a:endParaRPr lang="ko-KR" altLang="en-US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54451" y="1238314"/>
            <a:ext cx="6177950" cy="74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>
            <a:noAutofit/>
          </a:bodyPr>
          <a:lstStyle/>
          <a:p>
            <a:pPr defTabSz="968532" latinLnBrk="1"/>
            <a:r>
              <a:rPr lang="en-US" sz="2330" dirty="0">
                <a:solidFill>
                  <a:srgbClr val="003399"/>
                </a:solidFill>
              </a:rPr>
              <a:t>Neutrinos in a medium suffer flavor-dependent</a:t>
            </a:r>
          </a:p>
          <a:p>
            <a:pPr defTabSz="968532" latinLnBrk="1"/>
            <a:r>
              <a:rPr lang="en-US" sz="2330" dirty="0">
                <a:solidFill>
                  <a:srgbClr val="003399"/>
                </a:solidFill>
              </a:rPr>
              <a:t>refraction 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2307075" y="2799676"/>
            <a:ext cx="53389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3146056" y="2799676"/>
            <a:ext cx="53389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2307075" y="2799676"/>
            <a:ext cx="83898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3146057" y="2799676"/>
            <a:ext cx="838981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985038" y="2799676"/>
            <a:ext cx="83898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985038" y="2799676"/>
            <a:ext cx="53389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2" name="Arc 15"/>
          <p:cNvSpPr>
            <a:spLocks/>
          </p:cNvSpPr>
          <p:nvPr/>
        </p:nvSpPr>
        <p:spPr bwMode="auto">
          <a:xfrm>
            <a:off x="3146057" y="2418365"/>
            <a:ext cx="838981" cy="40355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6 w 43200"/>
              <a:gd name="T1" fmla="*/ 22096 h 22096"/>
              <a:gd name="T2" fmla="*/ 43200 w 43200"/>
              <a:gd name="T3" fmla="*/ 21600 h 22096"/>
              <a:gd name="T4" fmla="*/ 21600 w 43200"/>
              <a:gd name="T5" fmla="*/ 21600 h 220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096" fill="none" extrusionOk="0">
                <a:moveTo>
                  <a:pt x="5" y="22096"/>
                </a:moveTo>
                <a:cubicBezTo>
                  <a:pt x="1" y="21930"/>
                  <a:pt x="0" y="21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096" stroke="0" extrusionOk="0">
                <a:moveTo>
                  <a:pt x="5" y="22096"/>
                </a:moveTo>
                <a:cubicBezTo>
                  <a:pt x="1" y="21930"/>
                  <a:pt x="0" y="2176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5729736" y="2815564"/>
            <a:ext cx="53389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5729736" y="2815564"/>
            <a:ext cx="83898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6568717" y="2815564"/>
            <a:ext cx="53389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6568717" y="2815564"/>
            <a:ext cx="83898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V="1">
            <a:off x="6568717" y="2434253"/>
            <a:ext cx="0" cy="381311"/>
          </a:xfrm>
          <a:prstGeom prst="line">
            <a:avLst/>
          </a:prstGeom>
          <a:noFill/>
          <a:ln w="28575">
            <a:solidFill>
              <a:srgbClr val="0033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8" name="Oval 21"/>
          <p:cNvSpPr>
            <a:spLocks noChangeAspect="1" noChangeArrowheads="1"/>
          </p:cNvSpPr>
          <p:nvPr/>
        </p:nvSpPr>
        <p:spPr bwMode="auto">
          <a:xfrm>
            <a:off x="6263633" y="1824155"/>
            <a:ext cx="610168" cy="610098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6873801" y="2138736"/>
            <a:ext cx="0" cy="762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V="1">
            <a:off x="6263633" y="2033875"/>
            <a:ext cx="0" cy="762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>
              <a:defRPr/>
            </a:pPr>
            <a:endParaRPr lang="en-US" sz="1907">
              <a:solidFill>
                <a:prstClr val="black"/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435243" y="1956026"/>
            <a:ext cx="282090" cy="37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1801" b="1">
                <a:solidFill>
                  <a:srgbClr val="CC0000"/>
                </a:solidFill>
              </a:rPr>
              <a:t>f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6560773" y="2442198"/>
            <a:ext cx="326974" cy="37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1801" b="1"/>
              <a:t>Z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021059" y="2570890"/>
            <a:ext cx="338195" cy="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2118" b="1">
                <a:solidFill>
                  <a:prstClr val="black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4793828" y="2570890"/>
            <a:ext cx="338195" cy="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2118" b="1">
                <a:solidFill>
                  <a:prstClr val="black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5432598" y="2586778"/>
            <a:ext cx="338195" cy="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2118" b="1">
                <a:solidFill>
                  <a:prstClr val="black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7387042" y="2586778"/>
            <a:ext cx="338195" cy="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2118" b="1">
                <a:solidFill>
                  <a:prstClr val="black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3222329" y="2044999"/>
            <a:ext cx="664246" cy="37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1801" b="1" dirty="0"/>
              <a:t>W, Z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3413005" y="2845752"/>
            <a:ext cx="282090" cy="37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612" tIns="48806" rIns="97612" bIns="48806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latinLnBrk="1" hangingPunct="1"/>
            <a:r>
              <a:rPr lang="en-US" sz="1801" b="1">
                <a:solidFill>
                  <a:srgbClr val="CC0000"/>
                </a:solidFill>
              </a:rPr>
              <a:t>f</a:t>
            </a: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1954280" y="4060483"/>
            <a:ext cx="6177950" cy="45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517" tIns="45759" rIns="91517" bIns="45759" anchor="ctr"/>
          <a:lstStyle/>
          <a:p>
            <a:pPr defTabSz="968532" latinLnBrk="1"/>
            <a:r>
              <a:rPr lang="en-US" sz="2330">
                <a:solidFill>
                  <a:srgbClr val="003399"/>
                </a:solidFill>
              </a:rPr>
              <a:t>Typical density of Earth:  5 g/cm</a:t>
            </a:r>
            <a:r>
              <a:rPr lang="en-US" sz="2542" baseline="30000">
                <a:solidFill>
                  <a:srgbClr val="003399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97685" y="3221414"/>
                <a:ext cx="5213222" cy="892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68532" latinLnBrk="1"/>
                <a14:m>
                  <m:oMath xmlns:m="http://schemas.openxmlformats.org/officeDocument/2006/math">
                    <m:sSub>
                      <m:sSubPr>
                        <m:ctrlPr>
                          <a:rPr lang="en-US" sz="233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330">
                            <a:solidFill>
                              <a:prstClr val="black"/>
                            </a:solidFill>
                            <a:latin typeface="Cambria Math"/>
                          </a:rPr>
                          <m:t>weak</m:t>
                        </m:r>
                      </m:sub>
                    </m:sSub>
                    <m:r>
                      <a:rPr lang="en-US" sz="233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33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33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sSub>
                      <m:sSubPr>
                        <m:ctrlPr>
                          <a:rPr lang="en-US" sz="233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3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𝐺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330">
                            <a:solidFill>
                              <a:prstClr val="black"/>
                            </a:solidFill>
                            <a:latin typeface="Cambria Math"/>
                          </a:rPr>
                          <m:t>F</m:t>
                        </m:r>
                      </m:sub>
                    </m:sSub>
                    <m:r>
                      <a:rPr lang="en-US" sz="2330" i="1">
                        <a:solidFill>
                          <a:prstClr val="black"/>
                        </a:solidFill>
                        <a:latin typeface="Cambria Math"/>
                      </a:rPr>
                      <m:t>×</m:t>
                    </m:r>
                    <m:d>
                      <m:dPr>
                        <m:begChr m:val="{"/>
                        <m:endChr m:val=""/>
                        <m:ctrlPr>
                          <a:rPr lang="en-US" sz="233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33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33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e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33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33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3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33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type m:val="lin"/>
                                  <m:ctrlP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33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3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33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33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n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  <m:r>
                          <a:rPr lang="en-US" sz="233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  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33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233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233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brk m:alnAt="7"/>
                                </m:rPr>
                                <a:rPr lang="en-US" sz="233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33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  <m:brk m:alnAt="7"/>
                                </m:rPr>
                                <a:rPr lang="en-US" sz="233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US" sz="233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or</m:t>
                              </m:r>
                              <m:r>
                                <m:rPr>
                                  <m:brk m:alnAt="7"/>
                                </m:rPr>
                                <a:rPr lang="en-US" sz="233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33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33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μ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330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685" y="3221414"/>
                <a:ext cx="5213222" cy="89216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11919" y="4562767"/>
                <a:ext cx="4685257" cy="483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68532"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330">
                          <a:solidFill>
                            <a:prstClr val="black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US" sz="233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3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33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weak</m:t>
                          </m:r>
                        </m:sub>
                      </m:sSub>
                      <m:r>
                        <a:rPr lang="en-US" sz="2330" i="1">
                          <a:solidFill>
                            <a:prstClr val="black"/>
                          </a:solidFill>
                          <a:latin typeface="Cambria Math"/>
                        </a:rPr>
                        <m:t>≈2×</m:t>
                      </m:r>
                      <m:sSup>
                        <m:sSupPr>
                          <m:ctrlPr>
                            <a:rPr lang="en-US" sz="233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3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33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−13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33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330">
                          <a:solidFill>
                            <a:prstClr val="black"/>
                          </a:solidFill>
                          <a:latin typeface="Cambria Math"/>
                        </a:rPr>
                        <m:t>eV</m:t>
                      </m:r>
                      <m:r>
                        <a:rPr lang="en-US" sz="2330" i="1">
                          <a:solidFill>
                            <a:prstClr val="black"/>
                          </a:solidFill>
                          <a:latin typeface="Cambria Math"/>
                        </a:rPr>
                        <m:t>=0.2 </m:t>
                      </m:r>
                      <m:r>
                        <m:rPr>
                          <m:nor/>
                        </m:rPr>
                        <a:rPr lang="en-US" sz="2330">
                          <a:solidFill>
                            <a:prstClr val="black"/>
                          </a:solidFill>
                          <a:latin typeface="Cambria Math"/>
                        </a:rPr>
                        <m:t>peV</m:t>
                      </m:r>
                    </m:oMath>
                  </m:oMathPara>
                </a14:m>
                <a:endParaRPr lang="en-US" sz="233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919" y="4562767"/>
                <a:ext cx="4685257" cy="483722"/>
              </a:xfrm>
              <a:prstGeom prst="rect">
                <a:avLst/>
              </a:prstGeom>
              <a:blipFill rotWithShape="0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latinLnBrk="1">
              <a:defRPr/>
            </a:pPr>
            <a:r>
              <a:rPr lang="en-US" altLang="ko-KR" sz="2400" b="1" kern="0" dirty="0" smtClean="0">
                <a:solidFill>
                  <a:prstClr val="white"/>
                </a:solidFill>
                <a:latin typeface="Century Gothic" panose="020B0502020202020204"/>
              </a:rPr>
              <a:t> Neutrino process</a:t>
            </a:r>
            <a:endParaRPr lang="en-US" altLang="ko-KR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defTabSz="914400" latinLnBrk="1">
              <a:defRPr/>
            </a:pPr>
            <a:r>
              <a:rPr lang="en-US" altLang="ko-KR" sz="2400" kern="0" dirty="0" smtClean="0">
                <a:solidFill>
                  <a:prstClr val="white"/>
                </a:solidFill>
                <a:latin typeface="Century Gothic" panose="020B0502020202020204"/>
              </a:rPr>
              <a:t> MSW effects (Neutrino Oscillation in Matter)</a:t>
            </a:r>
            <a:endParaRPr lang="en-US" altLang="ko-KR" sz="2400" b="1" kern="0" dirty="0" smtClean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137" y="4113581"/>
            <a:ext cx="6505575" cy="29622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832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그림 64">
            <a:extLst>
              <a:ext uri="{FF2B5EF4-FFF2-40B4-BE49-F238E27FC236}">
                <a16:creationId xmlns="" xmlns:a16="http://schemas.microsoft.com/office/drawing/2014/main" id="{C751DE80-587E-1642-B31C-A1BC6A2F2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2" y="2350954"/>
            <a:ext cx="4296668" cy="300766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9" name="자유형 38">
            <a:extLst>
              <a:ext uri="{FF2B5EF4-FFF2-40B4-BE49-F238E27FC236}">
                <a16:creationId xmlns="" xmlns:a16="http://schemas.microsoft.com/office/drawing/2014/main" id="{F44DFD5A-7B39-C342-BB88-B088D8FA4B42}"/>
              </a:ext>
            </a:extLst>
          </p:cNvPr>
          <p:cNvSpPr/>
          <p:nvPr/>
        </p:nvSpPr>
        <p:spPr>
          <a:xfrm flipV="1">
            <a:off x="3329761" y="1292023"/>
            <a:ext cx="5916340" cy="1044000"/>
          </a:xfrm>
          <a:custGeom>
            <a:avLst/>
            <a:gdLst>
              <a:gd name="connsiteX0" fmla="*/ 0 w 5870336"/>
              <a:gd name="connsiteY0" fmla="*/ 835200 h 835200"/>
              <a:gd name="connsiteX1" fmla="*/ 2632027 w 5870336"/>
              <a:gd name="connsiteY1" fmla="*/ 835200 h 835200"/>
              <a:gd name="connsiteX2" fmla="*/ 5870336 w 5870336"/>
              <a:gd name="connsiteY2" fmla="*/ 835200 h 835200"/>
              <a:gd name="connsiteX3" fmla="*/ 5648657 w 5870336"/>
              <a:gd name="connsiteY3" fmla="*/ 0 h 835200"/>
              <a:gd name="connsiteX4" fmla="*/ 4476680 w 5870336"/>
              <a:gd name="connsiteY4" fmla="*/ 0 h 835200"/>
              <a:gd name="connsiteX5" fmla="*/ 2853706 w 5870336"/>
              <a:gd name="connsiteY5" fmla="*/ 0 h 835200"/>
              <a:gd name="connsiteX6" fmla="*/ 1393656 w 5870336"/>
              <a:gd name="connsiteY6" fmla="*/ 0 h 8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0336" h="835200">
                <a:moveTo>
                  <a:pt x="0" y="835200"/>
                </a:moveTo>
                <a:lnTo>
                  <a:pt x="2632027" y="835200"/>
                </a:lnTo>
                <a:lnTo>
                  <a:pt x="5870336" y="835200"/>
                </a:lnTo>
                <a:lnTo>
                  <a:pt x="5648657" y="0"/>
                </a:lnTo>
                <a:lnTo>
                  <a:pt x="4476680" y="0"/>
                </a:lnTo>
                <a:lnTo>
                  <a:pt x="2853706" y="0"/>
                </a:lnTo>
                <a:lnTo>
                  <a:pt x="1393656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="" xmlns:a16="http://schemas.microsoft.com/office/drawing/2014/main" id="{6E351361-F57E-41F8-B0BE-683E81E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APCTP-BLTP JINR Joint workshop, Dubna, July 12-20, 2019</a:t>
            </a:r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F11494F-A8EC-4EF2-81F7-0E52BFEEF50A}"/>
              </a:ext>
            </a:extLst>
          </p:cNvPr>
          <p:cNvSpPr txBox="1"/>
          <p:nvPr/>
        </p:nvSpPr>
        <p:spPr>
          <a:xfrm>
            <a:off x="8248057" y="1330133"/>
            <a:ext cx="902803" cy="430780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pPr algn="ctr"/>
            <a:r>
              <a:rPr lang="en-US" altLang="ko-KR" sz="1100" dirty="0"/>
              <a:t>(Not-to-scale)</a:t>
            </a:r>
            <a:endParaRPr lang="ko-KR" altLang="en-US" sz="1100" dirty="0"/>
          </a:p>
        </p:txBody>
      </p:sp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0C1F58A9-3C14-B345-B6C3-99E59229AC9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05" y="2348604"/>
            <a:ext cx="4298400" cy="30096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="" xmlns:a16="http://schemas.microsoft.com/office/drawing/2014/main" id="{ACB680FE-4389-A643-A81C-3CBD3CDD7A8E}"/>
                  </a:ext>
                </a:extLst>
              </p:cNvPr>
              <p:cNvSpPr/>
              <p:nvPr/>
            </p:nvSpPr>
            <p:spPr>
              <a:xfrm>
                <a:off x="5256623" y="1863969"/>
                <a:ext cx="3454151" cy="369332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ko-KR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𝐕𝐚𝐜𝐮𝐮𝐦</m:t>
                        </m:r>
                      </m:sub>
                    </m:sSub>
                    <m:r>
                      <a:rPr lang="en-US" altLang="ko-KR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ko-K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ko-KR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𝐦𝐚𝐭𝐭𝐞𝐫</m:t>
                        </m:r>
                      </m:sub>
                    </m:sSub>
                  </m:oMath>
                </a14:m>
                <a:r>
                  <a:rPr lang="en-US" altLang="ko-KR" dirty="0"/>
                  <a:t> ( MSW effect)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ACB680FE-4389-A643-A81C-3CBD3CDD7A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23" y="1863969"/>
                <a:ext cx="3454151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직선 화살표 연결선 45">
            <a:extLst>
              <a:ext uri="{FF2B5EF4-FFF2-40B4-BE49-F238E27FC236}">
                <a16:creationId xmlns="" xmlns:a16="http://schemas.microsoft.com/office/drawing/2014/main" id="{A9D6C2CA-0AAB-B141-855C-7A4D0DB3EF1D}"/>
              </a:ext>
            </a:extLst>
          </p:cNvPr>
          <p:cNvCxnSpPr>
            <a:cxnSpLocks/>
          </p:cNvCxnSpPr>
          <p:nvPr/>
        </p:nvCxnSpPr>
        <p:spPr>
          <a:xfrm>
            <a:off x="1133071" y="1279189"/>
            <a:ext cx="8113030" cy="325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막힌 원호 18">
            <a:extLst>
              <a:ext uri="{FF2B5EF4-FFF2-40B4-BE49-F238E27FC236}">
                <a16:creationId xmlns="" xmlns:a16="http://schemas.microsoft.com/office/drawing/2014/main" id="{6A80F9CB-3D03-DD43-88A7-EFCABB2228B3}"/>
              </a:ext>
            </a:extLst>
          </p:cNvPr>
          <p:cNvSpPr/>
          <p:nvPr/>
        </p:nvSpPr>
        <p:spPr>
          <a:xfrm rot="2700000">
            <a:off x="485176" y="952027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막힌 원호 19">
            <a:extLst>
              <a:ext uri="{FF2B5EF4-FFF2-40B4-BE49-F238E27FC236}">
                <a16:creationId xmlns="" xmlns:a16="http://schemas.microsoft.com/office/drawing/2014/main" id="{D46CB829-8991-3840-A232-DA670F787A29}"/>
              </a:ext>
            </a:extLst>
          </p:cNvPr>
          <p:cNvSpPr/>
          <p:nvPr/>
        </p:nvSpPr>
        <p:spPr>
          <a:xfrm rot="2700000">
            <a:off x="2169056" y="952027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9" name="막힌 원호 20">
            <a:extLst>
              <a:ext uri="{FF2B5EF4-FFF2-40B4-BE49-F238E27FC236}">
                <a16:creationId xmlns="" xmlns:a16="http://schemas.microsoft.com/office/drawing/2014/main" id="{29E6A266-E84A-6242-A514-3A0BD2D65919}"/>
              </a:ext>
            </a:extLst>
          </p:cNvPr>
          <p:cNvSpPr/>
          <p:nvPr/>
        </p:nvSpPr>
        <p:spPr>
          <a:xfrm rot="2700000">
            <a:off x="8590249" y="952026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0" name="TextBox 22">
            <a:extLst>
              <a:ext uri="{FF2B5EF4-FFF2-40B4-BE49-F238E27FC236}">
                <a16:creationId xmlns="" xmlns:a16="http://schemas.microsoft.com/office/drawing/2014/main" id="{646E6769-2823-4246-B89D-59B6E9181CAC}"/>
              </a:ext>
            </a:extLst>
          </p:cNvPr>
          <p:cNvSpPr txBox="1"/>
          <p:nvPr/>
        </p:nvSpPr>
        <p:spPr>
          <a:xfrm>
            <a:off x="812331" y="689634"/>
            <a:ext cx="611111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10km</a:t>
            </a:r>
            <a:endParaRPr lang="ko-KR" altLang="en-US" sz="1200" dirty="0"/>
          </a:p>
        </p:txBody>
      </p:sp>
      <p:sp>
        <p:nvSpPr>
          <p:cNvPr id="51" name="TextBox 24">
            <a:extLst>
              <a:ext uri="{FF2B5EF4-FFF2-40B4-BE49-F238E27FC236}">
                <a16:creationId xmlns="" xmlns:a16="http://schemas.microsoft.com/office/drawing/2014/main" id="{7F8C705E-D337-E14A-9750-57887C31C935}"/>
              </a:ext>
            </a:extLst>
          </p:cNvPr>
          <p:cNvSpPr txBox="1"/>
          <p:nvPr/>
        </p:nvSpPr>
        <p:spPr>
          <a:xfrm>
            <a:off x="2257436" y="689634"/>
            <a:ext cx="807969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1000km</a:t>
            </a:r>
            <a:endParaRPr lang="ko-KR" altLang="en-US" sz="1200" dirty="0"/>
          </a:p>
        </p:txBody>
      </p:sp>
      <p:sp>
        <p:nvSpPr>
          <p:cNvPr id="52" name="막힌 원호 25">
            <a:extLst>
              <a:ext uri="{FF2B5EF4-FFF2-40B4-BE49-F238E27FC236}">
                <a16:creationId xmlns="" xmlns:a16="http://schemas.microsoft.com/office/drawing/2014/main" id="{B9EEA754-A035-AA4C-9A90-1C99D4412F2B}"/>
              </a:ext>
            </a:extLst>
          </p:cNvPr>
          <p:cNvSpPr/>
          <p:nvPr/>
        </p:nvSpPr>
        <p:spPr>
          <a:xfrm rot="2700000">
            <a:off x="2657309" y="952665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3" name="TextBox 26">
            <a:extLst>
              <a:ext uri="{FF2B5EF4-FFF2-40B4-BE49-F238E27FC236}">
                <a16:creationId xmlns="" xmlns:a16="http://schemas.microsoft.com/office/drawing/2014/main" id="{5327576B-F3D3-ED4B-9F74-EF10B4D79870}"/>
              </a:ext>
            </a:extLst>
          </p:cNvPr>
          <p:cNvSpPr txBox="1"/>
          <p:nvPr/>
        </p:nvSpPr>
        <p:spPr>
          <a:xfrm>
            <a:off x="2901332" y="689634"/>
            <a:ext cx="807969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2000km</a:t>
            </a:r>
            <a:endParaRPr lang="ko-KR" altLang="en-US" sz="1200" dirty="0"/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7011DF04-9C25-C849-81AF-2DD7C822ECCC}"/>
              </a:ext>
            </a:extLst>
          </p:cNvPr>
          <p:cNvSpPr txBox="1"/>
          <p:nvPr/>
        </p:nvSpPr>
        <p:spPr>
          <a:xfrm>
            <a:off x="8557767" y="689634"/>
            <a:ext cx="994527" cy="276999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200" dirty="0"/>
              <a:t>250000km</a:t>
            </a:r>
            <a:endParaRPr lang="ko-KR" altLang="en-US" sz="1200" dirty="0"/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="" xmlns:a16="http://schemas.microsoft.com/office/drawing/2014/main" id="{D34605BB-D085-5A49-B02C-E74B2E49A7BC}"/>
              </a:ext>
            </a:extLst>
          </p:cNvPr>
          <p:cNvCxnSpPr>
            <a:cxnSpLocks/>
          </p:cNvCxnSpPr>
          <p:nvPr/>
        </p:nvCxnSpPr>
        <p:spPr>
          <a:xfrm>
            <a:off x="1140505" y="1279178"/>
            <a:ext cx="168447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>
            <a:extLst>
              <a:ext uri="{FF2B5EF4-FFF2-40B4-BE49-F238E27FC236}">
                <a16:creationId xmlns="" xmlns:a16="http://schemas.microsoft.com/office/drawing/2014/main" id="{D9995FF6-077C-3A41-A19C-639BD6349B35}"/>
              </a:ext>
            </a:extLst>
          </p:cNvPr>
          <p:cNvCxnSpPr>
            <a:cxnSpLocks/>
          </p:cNvCxnSpPr>
          <p:nvPr/>
        </p:nvCxnSpPr>
        <p:spPr>
          <a:xfrm>
            <a:off x="3313327" y="1279178"/>
            <a:ext cx="5932774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막힌 원호 30">
            <a:extLst>
              <a:ext uri="{FF2B5EF4-FFF2-40B4-BE49-F238E27FC236}">
                <a16:creationId xmlns="" xmlns:a16="http://schemas.microsoft.com/office/drawing/2014/main" id="{FBA9D2B1-C0AE-3247-B0C9-A1FC18FFDCD8}"/>
              </a:ext>
            </a:extLst>
          </p:cNvPr>
          <p:cNvSpPr/>
          <p:nvPr/>
        </p:nvSpPr>
        <p:spPr>
          <a:xfrm rot="2700000">
            <a:off x="7262028" y="952027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8" name="막힌 원호 31">
            <a:extLst>
              <a:ext uri="{FF2B5EF4-FFF2-40B4-BE49-F238E27FC236}">
                <a16:creationId xmlns="" xmlns:a16="http://schemas.microsoft.com/office/drawing/2014/main" id="{AE16BF1F-E15C-3C4D-8854-16CB8A45F3AE}"/>
              </a:ext>
            </a:extLst>
          </p:cNvPr>
          <p:cNvSpPr/>
          <p:nvPr/>
        </p:nvSpPr>
        <p:spPr>
          <a:xfrm rot="2700000">
            <a:off x="6880289" y="952026"/>
            <a:ext cx="654319" cy="654319"/>
          </a:xfrm>
          <a:prstGeom prst="blockArc">
            <a:avLst>
              <a:gd name="adj1" fmla="val 16194606"/>
              <a:gd name="adj2" fmla="val 21564649"/>
              <a:gd name="adj3" fmla="val 0"/>
            </a:avLst>
          </a:prstGeom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9" name="TextBox 32">
            <a:extLst>
              <a:ext uri="{FF2B5EF4-FFF2-40B4-BE49-F238E27FC236}">
                <a16:creationId xmlns="" xmlns:a16="http://schemas.microsoft.com/office/drawing/2014/main" id="{9D22A7A8-6F2D-1B43-804D-AE97AFA7385F}"/>
              </a:ext>
            </a:extLst>
          </p:cNvPr>
          <p:cNvSpPr txBox="1"/>
          <p:nvPr/>
        </p:nvSpPr>
        <p:spPr>
          <a:xfrm>
            <a:off x="6928393" y="700067"/>
            <a:ext cx="1633586" cy="338554"/>
          </a:xfrm>
          <a:prstGeom prst="rect">
            <a:avLst/>
          </a:prstGeom>
          <a:noFill/>
        </p:spPr>
        <p:txBody>
          <a:bodyPr wrap="square" lIns="91335" tIns="45667" rIns="91335" bIns="45667" rtlCol="0">
            <a:spAutoFit/>
          </a:bodyPr>
          <a:lstStyle/>
          <a:p>
            <a:r>
              <a:rPr lang="en-US" altLang="ko-KR" sz="1600" b="1" dirty="0">
                <a:solidFill>
                  <a:schemeClr val="accent5"/>
                </a:solidFill>
              </a:rPr>
              <a:t>MSW resonance</a:t>
            </a:r>
            <a:endParaRPr lang="ko-KR" altLang="en-US" sz="1600" b="1" dirty="0">
              <a:solidFill>
                <a:schemeClr val="accent5"/>
              </a:solidFill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="" xmlns:a16="http://schemas.microsoft.com/office/drawing/2014/main" id="{057E4234-8668-6B42-954D-6C5463F10DD1}"/>
              </a:ext>
            </a:extLst>
          </p:cNvPr>
          <p:cNvSpPr/>
          <p:nvPr/>
        </p:nvSpPr>
        <p:spPr>
          <a:xfrm>
            <a:off x="455306" y="929498"/>
            <a:ext cx="699363" cy="69936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r>
              <a:rPr lang="en-US" altLang="ko-KR" sz="2000" dirty="0">
                <a:solidFill>
                  <a:srgbClr val="1B2230"/>
                </a:solidFill>
              </a:rPr>
              <a:t>NS</a:t>
            </a:r>
            <a:endParaRPr lang="ko-KR" altLang="en-US" sz="2000" dirty="0">
              <a:solidFill>
                <a:srgbClr val="1B2230"/>
              </a:solidFill>
            </a:endParaRPr>
          </a:p>
        </p:txBody>
      </p:sp>
      <p:cxnSp>
        <p:nvCxnSpPr>
          <p:cNvPr id="61" name="직선 화살표 연결선 60">
            <a:extLst>
              <a:ext uri="{FF2B5EF4-FFF2-40B4-BE49-F238E27FC236}">
                <a16:creationId xmlns="" xmlns:a16="http://schemas.microsoft.com/office/drawing/2014/main" id="{83C4A630-98C0-4641-8E22-715F6BF71117}"/>
              </a:ext>
            </a:extLst>
          </p:cNvPr>
          <p:cNvCxnSpPr>
            <a:cxnSpLocks/>
          </p:cNvCxnSpPr>
          <p:nvPr/>
        </p:nvCxnSpPr>
        <p:spPr>
          <a:xfrm>
            <a:off x="7522219" y="1279174"/>
            <a:ext cx="405608" cy="0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자유형 61">
            <a:extLst>
              <a:ext uri="{FF2B5EF4-FFF2-40B4-BE49-F238E27FC236}">
                <a16:creationId xmlns="" xmlns:a16="http://schemas.microsoft.com/office/drawing/2014/main" id="{406D8A60-5937-3849-80C7-BD4614FFC06A}"/>
              </a:ext>
            </a:extLst>
          </p:cNvPr>
          <p:cNvSpPr/>
          <p:nvPr/>
        </p:nvSpPr>
        <p:spPr>
          <a:xfrm>
            <a:off x="365527" y="1280806"/>
            <a:ext cx="4241315" cy="1042762"/>
          </a:xfrm>
          <a:custGeom>
            <a:avLst/>
            <a:gdLst>
              <a:gd name="connsiteX0" fmla="*/ 838518 w 4261848"/>
              <a:gd name="connsiteY0" fmla="*/ 0 h 833285"/>
              <a:gd name="connsiteX1" fmla="*/ 2237641 w 4261848"/>
              <a:gd name="connsiteY1" fmla="*/ 0 h 833285"/>
              <a:gd name="connsiteX2" fmla="*/ 2240918 w 4261848"/>
              <a:gd name="connsiteY2" fmla="*/ 3256 h 833285"/>
              <a:gd name="connsiteX3" fmla="*/ 2428985 w 4261848"/>
              <a:gd name="connsiteY3" fmla="*/ 3256 h 833285"/>
              <a:gd name="connsiteX4" fmla="*/ 4261848 w 4261848"/>
              <a:gd name="connsiteY4" fmla="*/ 830028 h 833285"/>
              <a:gd name="connsiteX5" fmla="*/ 3072882 w 4261848"/>
              <a:gd name="connsiteY5" fmla="*/ 830028 h 833285"/>
              <a:gd name="connsiteX6" fmla="*/ 3076159 w 4261848"/>
              <a:gd name="connsiteY6" fmla="*/ 833285 h 833285"/>
              <a:gd name="connsiteX7" fmla="*/ 0 w 4261848"/>
              <a:gd name="connsiteY7" fmla="*/ 833285 h 83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1848" h="833285">
                <a:moveTo>
                  <a:pt x="838518" y="0"/>
                </a:moveTo>
                <a:lnTo>
                  <a:pt x="2237641" y="0"/>
                </a:lnTo>
                <a:lnTo>
                  <a:pt x="2240918" y="3256"/>
                </a:lnTo>
                <a:lnTo>
                  <a:pt x="2428985" y="3256"/>
                </a:lnTo>
                <a:lnTo>
                  <a:pt x="4261848" y="830028"/>
                </a:lnTo>
                <a:lnTo>
                  <a:pt x="3072882" y="830028"/>
                </a:lnTo>
                <a:lnTo>
                  <a:pt x="3076159" y="833285"/>
                </a:lnTo>
                <a:lnTo>
                  <a:pt x="0" y="833285"/>
                </a:lnTo>
                <a:close/>
              </a:path>
            </a:pathLst>
          </a:custGeom>
          <a:solidFill>
            <a:srgbClr val="FF000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5" tIns="45667" rIns="91335" bIns="45667" rtlCol="0" anchor="ctr"/>
          <a:lstStyle/>
          <a:p>
            <a:pPr algn="ctr"/>
            <a:endParaRPr kumimoji="1"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="" xmlns:a16="http://schemas.microsoft.com/office/drawing/2014/main" id="{EC5E6927-9DBD-6142-A30C-653D0EE0E10E}"/>
              </a:ext>
            </a:extLst>
          </p:cNvPr>
          <p:cNvSpPr/>
          <p:nvPr/>
        </p:nvSpPr>
        <p:spPr>
          <a:xfrm>
            <a:off x="374800" y="5435259"/>
            <a:ext cx="4293990" cy="276999"/>
          </a:xfrm>
          <a:prstGeom prst="rect">
            <a:avLst/>
          </a:prstGeom>
        </p:spPr>
        <p:txBody>
          <a:bodyPr wrap="square" lIns="91335" tIns="45667" rIns="91335" bIns="45667">
            <a:spAutoFit/>
          </a:bodyPr>
          <a:lstStyle/>
          <a:p>
            <a:r>
              <a:rPr lang="en-US" altLang="ko-KR" sz="1200" dirty="0">
                <a:latin typeface="Helvetica" pitchFamily="2" charset="0"/>
              </a:rPr>
              <a:t> H. Sasaki, </a:t>
            </a:r>
            <a:r>
              <a:rPr lang="en-US" altLang="ko-KR" sz="1200" i="1" dirty="0">
                <a:latin typeface="Helvetica" pitchFamily="2" charset="0"/>
              </a:rPr>
              <a:t>et al.</a:t>
            </a:r>
            <a:r>
              <a:rPr lang="en-US" altLang="ko-KR" sz="1200" dirty="0">
                <a:latin typeface="Helvetica" pitchFamily="2" charset="0"/>
              </a:rPr>
              <a:t>(NAOJ) i</a:t>
            </a:r>
            <a:r>
              <a:rPr lang="en-US" altLang="ko-KR" sz="1200" dirty="0"/>
              <a:t>n private communication</a:t>
            </a:r>
            <a:r>
              <a:rPr lang="ko-KR" altLang="en-US" sz="1200" dirty="0"/>
              <a:t> </a:t>
            </a:r>
            <a:r>
              <a:rPr lang="en-US" altLang="ko-KR" sz="1200" dirty="0"/>
              <a:t>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직사각형 63">
                <a:extLst>
                  <a:ext uri="{FF2B5EF4-FFF2-40B4-BE49-F238E27FC236}">
                    <a16:creationId xmlns="" xmlns:a16="http://schemas.microsoft.com/office/drawing/2014/main" id="{6B1D6689-F863-7B4E-8D8C-637D517FA916}"/>
                  </a:ext>
                </a:extLst>
              </p:cNvPr>
              <p:cNvSpPr/>
              <p:nvPr/>
            </p:nvSpPr>
            <p:spPr>
              <a:xfrm>
                <a:off x="1034344" y="1850856"/>
                <a:ext cx="2848665" cy="369332"/>
              </a:xfrm>
              <a:prstGeom prst="rect">
                <a:avLst/>
              </a:prstGeom>
            </p:spPr>
            <p:txBody>
              <a:bodyPr wrap="non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altLang="ko-KR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𝐕𝐚𝐜𝐮𝐮𝐦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ko-KR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𝐦𝐚𝐭𝐭𝐞𝐫</m:t>
                          </m:r>
                        </m:sub>
                      </m:sSub>
                      <m:r>
                        <a:rPr lang="en-US" altLang="ko-KR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ko-KR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𝐬𝐞𝐥𝐟</m:t>
                          </m:r>
                        </m:sub>
                      </m:sSub>
                    </m:oMath>
                  </m:oMathPara>
                </a14:m>
                <a:endParaRPr lang="ko-KR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6B1D6689-F863-7B4E-8D8C-637D517FA9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344" y="1850856"/>
                <a:ext cx="28486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>
                <a:extLst>
                  <a:ext uri="{FF2B5EF4-FFF2-40B4-BE49-F238E27FC236}">
                    <a16:creationId xmlns="" xmlns:a16="http://schemas.microsoft.com/office/drawing/2014/main" id="{45040774-FBD4-E146-AA1F-1DC476796A13}"/>
                  </a:ext>
                </a:extLst>
              </p:cNvPr>
              <p:cNvSpPr/>
              <p:nvPr/>
            </p:nvSpPr>
            <p:spPr>
              <a:xfrm>
                <a:off x="808397" y="6054818"/>
                <a:ext cx="8068546" cy="701859"/>
              </a:xfrm>
              <a:prstGeom prst="rect">
                <a:avLst/>
              </a:prstGeom>
            </p:spPr>
            <p:txBody>
              <a:bodyPr wrap="square" lIns="91335" tIns="45667" rIns="91335" bIns="45667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en-US" altLang="ko-K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altLang="ko-KR" b="1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r>
                            <a:rPr lang="en-US" altLang="ko-K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altLang="ko-K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altLang="ko-K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ko-KR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ko-K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ko-K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ko-K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altLang="ko-KR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  <m:sub>
                              <m: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  <m:sup>
                              <m: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func>
                            <m:funcPr>
                              <m:ctrlP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ko-KR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𝐞𝐱𝐩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ko-K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ko-K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𝝐</m:t>
                                      </m:r>
                                    </m:e>
                                    <m:sub>
                                      <m:r>
                                        <a:rPr lang="en-US" altLang="ko-K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sub>
                                  </m:sSub>
                                  <m:r>
                                    <a:rPr lang="en-US" altLang="ko-KR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altLang="ko-K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sub>
                                      <m:r>
                                        <a:rPr lang="en-US" altLang="ko-K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altLang="ko-K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ko-K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𝜶𝜶</m:t>
                              </m:r>
                            </m:sub>
                          </m:sSub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altLang="ko-K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ko-KR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ko-KR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𝜶𝜷</m:t>
                          </m:r>
                        </m:sub>
                      </m:sSub>
                      <m:d>
                        <m:dPr>
                          <m:ctrlPr>
                            <a:rPr lang="en-US" altLang="ko-KR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ko-KR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𝝐</m:t>
                              </m:r>
                            </m:e>
                            <m:sub>
                              <m:r>
                                <a:rPr lang="en-US" altLang="ko-KR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ko-KR" altLang="en-US" b="1" dirty="0"/>
              </a:p>
            </p:txBody>
          </p:sp>
        </mc:Choice>
        <mc:Fallback xmlns="">
          <p:sp>
            <p:nvSpPr>
              <p:cNvPr id="9" name="직사각형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040774-FBD4-E146-AA1F-1DC476796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97" y="6054818"/>
                <a:ext cx="8068546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직사각형 65">
            <a:extLst>
              <a:ext uri="{FF2B5EF4-FFF2-40B4-BE49-F238E27FC236}">
                <a16:creationId xmlns="" xmlns:a16="http://schemas.microsoft.com/office/drawing/2014/main" id="{923BEB92-A7A8-FC47-A20E-4B06A34C229B}"/>
              </a:ext>
            </a:extLst>
          </p:cNvPr>
          <p:cNvSpPr/>
          <p:nvPr/>
        </p:nvSpPr>
        <p:spPr>
          <a:xfrm>
            <a:off x="257719" y="5789312"/>
            <a:ext cx="6570325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dirty="0"/>
              <a:t>The differential neutrino flux </a:t>
            </a:r>
            <a:r>
              <a:rPr lang="en-US" altLang="ko-KR" b="1" dirty="0"/>
              <a:t>again</a:t>
            </a:r>
            <a:r>
              <a:rPr lang="en-US" altLang="ko-KR" dirty="0"/>
              <a:t> including outer region oscillation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A3992518-FE88-EA43-B6AB-216C17139A4B}"/>
              </a:ext>
            </a:extLst>
          </p:cNvPr>
          <p:cNvSpPr/>
          <p:nvPr/>
        </p:nvSpPr>
        <p:spPr>
          <a:xfrm>
            <a:off x="7477582" y="2743200"/>
            <a:ext cx="450255" cy="2030506"/>
          </a:xfrm>
          <a:prstGeom prst="rect">
            <a:avLst/>
          </a:prstGeom>
          <a:solidFill>
            <a:schemeClr val="tx2">
              <a:lumMod val="20000"/>
              <a:lumOff val="8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35" tIns="45667" rIns="91335" bIns="4566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C6BA17DE-9B72-5649-A6C6-2043674F23E5}"/>
              </a:ext>
            </a:extLst>
          </p:cNvPr>
          <p:cNvSpPr/>
          <p:nvPr/>
        </p:nvSpPr>
        <p:spPr>
          <a:xfrm>
            <a:off x="5482924" y="2761104"/>
            <a:ext cx="391454" cy="369332"/>
          </a:xfrm>
          <a:prstGeom prst="rect">
            <a:avLst/>
          </a:prstGeom>
        </p:spPr>
        <p:txBody>
          <a:bodyPr wrap="none" lIns="91335" tIns="45667" rIns="91335" bIns="45667">
            <a:spAutoFit/>
          </a:bodyPr>
          <a:lstStyle/>
          <a:p>
            <a:r>
              <a:rPr lang="en-US" altLang="ko-KR" b="1" dirty="0">
                <a:solidFill>
                  <a:srgbClr val="1B2230"/>
                </a:solidFill>
                <a:cs typeface="Arial" panose="020B0604020202020204" pitchFamily="34" charset="0"/>
              </a:rPr>
              <a:t>IH</a:t>
            </a:r>
            <a:endParaRPr lang="ko-KR" altLang="en-US" dirty="0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-1" y="0"/>
            <a:ext cx="2945129" cy="461665"/>
          </a:xfrm>
          <a:prstGeom prst="rect">
            <a:avLst/>
          </a:prstGeom>
          <a:solidFill>
            <a:sysClr val="windowText" lastClr="000000">
              <a:alpha val="87057"/>
            </a:sysClr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Neutrino process</a:t>
            </a:r>
            <a:endParaRPr kumimoji="0" lang="en-US" altLang="ko-KR" sz="1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2945129" y="8"/>
            <a:ext cx="6740208" cy="461657"/>
          </a:xfrm>
          <a:prstGeom prst="rect">
            <a:avLst/>
          </a:prstGeom>
          <a:solidFill>
            <a:sysClr val="windowText" lastClr="000000">
              <a:alpha val="47842"/>
            </a:sysClr>
          </a:solidFill>
          <a:ln w="38100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MSW Effects on the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Neutrino</a:t>
            </a:r>
            <a:r>
              <a: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</a:rPr>
              <a:t>Flux (IH)</a:t>
            </a:r>
          </a:p>
        </p:txBody>
      </p:sp>
      <p:sp>
        <p:nvSpPr>
          <p:cNvPr id="36" name="포인트가 5개인 별 35"/>
          <p:cNvSpPr/>
          <p:nvPr/>
        </p:nvSpPr>
        <p:spPr>
          <a:xfrm>
            <a:off x="8567155" y="2460527"/>
            <a:ext cx="346777" cy="375270"/>
          </a:xfrm>
          <a:prstGeom prst="star5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6853" tIns="48427" rIns="96853" bIns="4842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0360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6" grpId="0"/>
      <p:bldP spid="36" grpId="0" animBg="1"/>
    </p:bldLst>
  </p:timing>
</p:sld>
</file>

<file path=ppt/theme/theme1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테마1">
  <a:themeElements>
    <a:clrScheme name="사용자 지정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C7320"/>
      </a:accent2>
      <a:accent3>
        <a:srgbClr val="7F7F7F"/>
      </a:accent3>
      <a:accent4>
        <a:srgbClr val="00B050"/>
      </a:accent4>
      <a:accent5>
        <a:srgbClr val="0563C1"/>
      </a:accent5>
      <a:accent6>
        <a:srgbClr val="954F72"/>
      </a:accent6>
      <a:hlink>
        <a:srgbClr val="44546A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테마1" id="{911CB05F-DCBB-4361-8E09-45FA713A5E8D}" vid="{F29326A5-43FF-4C92-B8E4-80870E11C273}"/>
    </a:ext>
  </a:extLst>
</a:theme>
</file>

<file path=ppt/theme/theme3.xml><?xml version="1.0" encoding="utf-8"?>
<a:theme xmlns:a="http://schemas.openxmlformats.org/drawingml/2006/main" name="3_테마1">
  <a:themeElements>
    <a:clrScheme name="사용자 지정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C7320"/>
      </a:accent2>
      <a:accent3>
        <a:srgbClr val="7F7F7F"/>
      </a:accent3>
      <a:accent4>
        <a:srgbClr val="00B050"/>
      </a:accent4>
      <a:accent5>
        <a:srgbClr val="0563C1"/>
      </a:accent5>
      <a:accent6>
        <a:srgbClr val="954F72"/>
      </a:accent6>
      <a:hlink>
        <a:srgbClr val="44546A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테마1" id="{911CB05F-DCBB-4361-8E09-45FA713A5E8D}" vid="{F29326A5-43FF-4C92-B8E4-80870E11C273}"/>
    </a:ext>
  </a:extLst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10817</TotalTime>
  <Words>2082</Words>
  <Application>Microsoft Office PowerPoint</Application>
  <PresentationFormat>사용자 지정</PresentationFormat>
  <Paragraphs>433</Paragraphs>
  <Slides>36</Slides>
  <Notes>15</Notes>
  <HiddenSlides>3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36</vt:i4>
      </vt:variant>
    </vt:vector>
  </HeadingPairs>
  <TitlesOfParts>
    <vt:vector size="54" baseType="lpstr">
      <vt:lpstr>ＭＳ Ｐゴシック</vt:lpstr>
      <vt:lpstr>맑은 고딕</vt:lpstr>
      <vt:lpstr>Arial</vt:lpstr>
      <vt:lpstr>Calibri</vt:lpstr>
      <vt:lpstr>Calibri Light</vt:lpstr>
      <vt:lpstr>Cambria Math</vt:lpstr>
      <vt:lpstr>Century Gothic</vt:lpstr>
      <vt:lpstr>Comic Sans MS</vt:lpstr>
      <vt:lpstr>Helvetica</vt:lpstr>
      <vt:lpstr>Symbol</vt:lpstr>
      <vt:lpstr>Trebuchet MS</vt:lpstr>
      <vt:lpstr>Wingdings</vt:lpstr>
      <vt:lpstr>6_Office 테마</vt:lpstr>
      <vt:lpstr>2_테마1</vt:lpstr>
      <vt:lpstr>3_테마1</vt:lpstr>
      <vt:lpstr>2_Office 테마</vt:lpstr>
      <vt:lpstr>1_Office 테마</vt:lpstr>
      <vt:lpstr>14_Office 테마</vt:lpstr>
      <vt:lpstr>PowerPoint 프레젠테이션</vt:lpstr>
      <vt:lpstr>Contents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MSW effects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Numerical results for  elements abundances  </vt:lpstr>
      <vt:lpstr>PowerPoint 프레젠테이션</vt:lpstr>
      <vt:lpstr>PowerPoint 프레젠테이션</vt:lpstr>
      <vt:lpstr>Contents</vt:lpstr>
      <vt:lpstr>Dependence of the Neutrino Process on the Shock Effects </vt:lpstr>
      <vt:lpstr>PowerPoint 프레젠테이션</vt:lpstr>
      <vt:lpstr>PowerPoint 프레젠테이션</vt:lpstr>
      <vt:lpstr>PowerPoint 프레젠테이션</vt:lpstr>
      <vt:lpstr>PowerPoint 프레젠테이션</vt:lpstr>
      <vt:lpstr>However, this is not the last story, but the least ….</vt:lpstr>
      <vt:lpstr>Dependence of the SI effects in Neutrino Process on the Luminosity   &lt;From the Fogli’s FD Luminosity  to numerical Luminosity  by neutrino transport  calculation&gt;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Neutrino Process and  Sterile Neutrino 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고혜민</dc:creator>
  <cp:lastModifiedBy>Myung-Ki Cheoun</cp:lastModifiedBy>
  <cp:revision>409</cp:revision>
  <dcterms:created xsi:type="dcterms:W3CDTF">2018-04-20T15:20:53Z</dcterms:created>
  <dcterms:modified xsi:type="dcterms:W3CDTF">2019-07-16T09:51:45Z</dcterms:modified>
</cp:coreProperties>
</file>