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55" r:id="rId2"/>
    <p:sldId id="466" r:id="rId3"/>
    <p:sldId id="467" r:id="rId4"/>
    <p:sldId id="470" r:id="rId5"/>
    <p:sldId id="457" r:id="rId6"/>
    <p:sldId id="459" r:id="rId7"/>
    <p:sldId id="461" r:id="rId8"/>
    <p:sldId id="462" r:id="rId9"/>
    <p:sldId id="463" r:id="rId10"/>
    <p:sldId id="464" r:id="rId11"/>
    <p:sldId id="440" r:id="rId12"/>
    <p:sldId id="409" r:id="rId13"/>
    <p:sldId id="439" r:id="rId14"/>
    <p:sldId id="471" r:id="rId15"/>
    <p:sldId id="456" r:id="rId16"/>
    <p:sldId id="390" r:id="rId17"/>
    <p:sldId id="397" r:id="rId18"/>
    <p:sldId id="444" r:id="rId19"/>
    <p:sldId id="465" r:id="rId20"/>
    <p:sldId id="469" r:id="rId21"/>
    <p:sldId id="352" r:id="rId22"/>
    <p:sldId id="353" r:id="rId23"/>
    <p:sldId id="354" r:id="rId24"/>
    <p:sldId id="472" r:id="rId25"/>
    <p:sldId id="419" r:id="rId26"/>
    <p:sldId id="420" r:id="rId27"/>
    <p:sldId id="42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54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F787-2835-4FB3-BB83-31447AB2400B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AA09-1E46-4932-AE5E-92B21A4D1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3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2A3BB-2A24-4E6B-B9F1-14E125B56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0468D3-06CC-4891-B7F5-32FF7607CB2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1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195040" cy="11117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65600" cy="439247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096640" cy="439247"/>
          </a:xfrm>
        </p:spPr>
        <p:txBody>
          <a:bodyPr/>
          <a:lstStyle>
            <a:lvl1pPr>
              <a:defRPr/>
            </a:lvl1pPr>
          </a:lstStyle>
          <a:p>
            <a:fld id="{BFC23DB9-B51E-433A-8D4B-1720BBAF52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66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23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7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6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5BFD-6AB8-4143-91FB-5D20DEE8E5ED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974C-D97A-4EF0-996E-953BDBD1E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2.05280" TargetMode="Externa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xiv.org/abs/arXiv:1807.04996" TargetMode="External"/><Relationship Id="rId4" Type="http://schemas.openxmlformats.org/officeDocument/2006/relationships/hyperlink" Target="http://arxiv.org/abs/arXiv:1602.0786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3.png"/><Relationship Id="rId7" Type="http://schemas.openxmlformats.org/officeDocument/2006/relationships/image" Target="../media/image3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solidFill>
                <a:schemeClr val="bg1">
                  <a:alpha val="49019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sz="2800" dirty="0" smtClean="0">
                    <a:solidFill>
                      <a:schemeClr val="tx2"/>
                    </a:solidFill>
                  </a:rPr>
                  <a:t>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800" dirty="0" smtClean="0">
                    <a:solidFill>
                      <a:schemeClr val="tx2"/>
                    </a:solidFill>
                  </a:rPr>
                  <a:t>  </a:t>
                </a:r>
                <a:br>
                  <a:rPr lang="en-GB" sz="2800" dirty="0" smtClean="0">
                    <a:solidFill>
                      <a:schemeClr val="tx2"/>
                    </a:solidFill>
                  </a:rPr>
                </a:br>
                <a:r>
                  <a:rPr lang="en-GB" sz="2800" dirty="0" smtClean="0">
                    <a:solidFill>
                      <a:schemeClr val="tx2"/>
                    </a:solidFill>
                  </a:rPr>
                  <a:t>in </a:t>
                </a:r>
                <a:r>
                  <a:rPr lang="en-GB" sz="2800" dirty="0">
                    <a:solidFill>
                      <a:schemeClr val="tx2"/>
                    </a:solidFill>
                  </a:rPr>
                  <a:t>covariant </a:t>
                </a:r>
                <a:r>
                  <a:rPr lang="en-GB" sz="2800" dirty="0" smtClean="0">
                    <a:solidFill>
                      <a:schemeClr val="tx2"/>
                    </a:solidFill>
                  </a:rPr>
                  <a:t>confined quark model</a:t>
                </a:r>
                <a:r>
                  <a:rPr lang="ru-RU" sz="2800" i="1" dirty="0">
                    <a:latin typeface="+mj-lt"/>
                  </a:rPr>
                  <a:t> </a:t>
                </a:r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54" y="2924944"/>
                <a:ext cx="8572500" cy="1651000"/>
              </a:xfrm>
              <a:prstGeom prst="rect">
                <a:avLst/>
              </a:prstGeom>
              <a:blipFill rotWithShape="1">
                <a:blip r:embed="rId3"/>
                <a:stretch>
                  <a:fillRect t="-3321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8"/>
          <p:cNvSpPr txBox="1">
            <a:spLocks noChangeArrowheads="1"/>
          </p:cNvSpPr>
          <p:nvPr/>
        </p:nvSpPr>
        <p:spPr>
          <a:xfrm>
            <a:off x="4271661" y="5172000"/>
            <a:ext cx="4619865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i="1" u="sng" dirty="0" err="1">
                <a:solidFill>
                  <a:srgbClr val="002060"/>
                </a:solidFill>
                <a:latin typeface="Times New Roman" pitchFamily="18" charset="0"/>
              </a:rPr>
              <a:t>Aidos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i="1" u="sng" dirty="0" err="1" smtClean="0">
                <a:solidFill>
                  <a:srgbClr val="002060"/>
                </a:solidFill>
                <a:latin typeface="Times New Roman" pitchFamily="18" charset="0"/>
              </a:rPr>
              <a:t>Issadykov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</a:rPr>
              <a:t>, Mikhail  A. Ivanov </a:t>
            </a:r>
            <a:endParaRPr lang="ru-RU" sz="2400" i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2" name="Picture 9" descr="http://flerovlab.jinr.ru/flnr/dimg/head2_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64" y="-1"/>
            <a:ext cx="4045735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sus\Desktop\Новая папка (2)\Icons\tt4t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8"/>
            <a:ext cx="5098264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" y="1123950"/>
            <a:ext cx="7943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New physics in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 decays?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5850"/>
            <a:ext cx="37623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91683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en-US" altLang="ru-RU" dirty="0">
                <a:latin typeface="Times New Roman" pitchFamily="16" charset="0"/>
              </a:rPr>
              <a:t>Loop-level decays b → sℓ</a:t>
            </a:r>
            <a:r>
              <a:rPr lang="en-US" altLang="ru-RU" baseline="33000" dirty="0">
                <a:latin typeface="Times New Roman" pitchFamily="16" charset="0"/>
              </a:rPr>
              <a:t>+</a:t>
            </a:r>
            <a:r>
              <a:rPr lang="en-US" altLang="ru-RU" dirty="0">
                <a:latin typeface="Times New Roman" pitchFamily="16" charset="0"/>
              </a:rPr>
              <a:t>ℓ</a:t>
            </a:r>
            <a:r>
              <a:rPr lang="en-US" altLang="ru-RU" baseline="33000" dirty="0">
                <a:latin typeface="Times New Roman" pitchFamily="16" charset="0"/>
              </a:rPr>
              <a:t>-</a:t>
            </a:r>
            <a:r>
              <a:rPr lang="en-US" altLang="ru-RU" dirty="0">
                <a:latin typeface="Times New Roman" pitchFamily="16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forbidden at tree-level in SM</a:t>
            </a:r>
          </a:p>
          <a:p>
            <a:pPr>
              <a:lnSpc>
                <a:spcPct val="100000"/>
              </a:lnSpc>
              <a:spcBef>
                <a:spcPts val="575"/>
              </a:spcBef>
              <a:spcAft>
                <a:spcPts val="575"/>
              </a:spcAft>
              <a:buSzPct val="45000"/>
              <a:buFont typeface="Wingdings" charset="2"/>
              <a:buChar char=""/>
            </a:pPr>
            <a:r>
              <a:rPr lang="en-US" altLang="ru-RU" dirty="0">
                <a:latin typeface="Times New Roman" pitchFamily="16" charset="0"/>
              </a:rPr>
              <a:t>sensitive to NP contributions in loops</a:t>
            </a:r>
          </a:p>
        </p:txBody>
      </p:sp>
      <p:sp>
        <p:nvSpPr>
          <p:cNvPr id="7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4294967295"/>
          </p:nvPr>
        </p:nvSpPr>
        <p:spPr>
          <a:xfrm>
            <a:off x="-12219" y="1606637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3.4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σ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806" y="3676737"/>
            <a:ext cx="47815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 descr="D:\ХХХХХХХХ\Диссертация\суреттер-барион\P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162" y="1362683"/>
            <a:ext cx="4477038" cy="273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93870" y="6488668"/>
            <a:ext cx="3090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/>
              <a:t>*</a:t>
            </a:r>
            <a:r>
              <a:rPr lang="en-GB" sz="1600" b="1" i="1" dirty="0" err="1" smtClean="0"/>
              <a:t>Phys.Rev.Lett</a:t>
            </a:r>
            <a:r>
              <a:rPr lang="en-GB" sz="1600" b="1" i="1" dirty="0"/>
              <a:t>. 111 (2013) 191801</a:t>
            </a:r>
            <a:endParaRPr lang="ru-RU" sz="1600" b="1" i="1" dirty="0"/>
          </a:p>
        </p:txBody>
      </p:sp>
      <p:cxnSp>
        <p:nvCxnSpPr>
          <p:cNvPr id="47" name="Shape 47"/>
          <p:cNvCxnSpPr/>
          <p:nvPr/>
        </p:nvCxnSpPr>
        <p:spPr>
          <a:xfrm>
            <a:off x="1149831" y="1995573"/>
            <a:ext cx="2342049" cy="10733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cxnSp>
        <p:nvCxnSpPr>
          <p:cNvPr id="48" name="Shape 48"/>
          <p:cNvCxnSpPr/>
          <p:nvPr/>
        </p:nvCxnSpPr>
        <p:spPr>
          <a:xfrm>
            <a:off x="1006956" y="4284836"/>
            <a:ext cx="1980868" cy="9698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bevel/>
            <a:headEnd type="none" w="med" len="med"/>
            <a:tailEnd type="stealth" w="lg" len="lg"/>
          </a:ln>
        </p:spPr>
      </p:cxn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Rare decays of B meson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02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lt1"/>
                              </a:solidFill>
                              <a:latin typeface="Cambria Math"/>
                              <a:cs typeface="Times New Roman"/>
                              <a:sym typeface="Times New Roman"/>
                            </a:rPr>
                            <m:t>𝑹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chemeClr val="lt1"/>
                                  </a:solidFill>
                                  <a:latin typeface="Cambria Math"/>
                                  <a:cs typeface="Times New Roman"/>
                                  <a:sym typeface="Times New Roman"/>
                                </a:rPr>
                                <m:t>𝑲</m:t>
                              </m:r>
                            </m:e>
                            <m:sup/>
                          </m:sSup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" y="188640"/>
                <a:ext cx="9144000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" y="1015033"/>
            <a:ext cx="6655084" cy="490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2114"/>
            <a:ext cx="7877199" cy="13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ru-RU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𝜇</a:t>
                </a:r>
                <a:r>
                  <a:rPr lang="en-US" b="1" baseline="30000" dirty="0">
                    <a:solidFill>
                      <a:schemeClr val="accent1">
                        <a:lumMod val="75000"/>
                      </a:schemeClr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b="1" dirty="0">
                  <a:solidFill>
                    <a:schemeClr val="bg1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ru-RU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918" y="1794503"/>
                <a:ext cx="8229600" cy="4525963"/>
              </a:xfrm>
              <a:blipFill rotWithShape="1">
                <a:blip r:embed="rId2"/>
                <a:stretch>
                  <a:fillRect l="-1630" t="-2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3851920" y="1844824"/>
            <a:ext cx="32403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??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2.2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ru-RU" b="1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than 2 </a:t>
            </a:r>
            <a:r>
              <a:rPr lang="el-G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756015" y="2564905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380312" y="6065912"/>
            <a:ext cx="177240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Now*</a:t>
            </a:r>
            <a:endParaRPr lang="ru-RU" sz="2400" b="1" dirty="0"/>
          </a:p>
        </p:txBody>
      </p:sp>
      <p:sp>
        <p:nvSpPr>
          <p:cNvPr id="9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“b-s anomaly”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2" y="5157192"/>
            <a:ext cx="720080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marL="215900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Phys.Rev</a:t>
            </a:r>
            <a:r>
              <a:rPr lang="en-GB" sz="1600" b="1" dirty="0"/>
              <a:t>. D91 (2015) no.7, 074007</a:t>
            </a:r>
            <a:r>
              <a:rPr lang="en-GB" sz="1600" dirty="0"/>
              <a:t> </a:t>
            </a:r>
            <a:r>
              <a:rPr lang="en-GB" sz="1600" dirty="0" smtClean="0"/>
              <a:t>(</a:t>
            </a:r>
            <a:r>
              <a:rPr lang="en-GB" sz="1600" b="1" dirty="0">
                <a:hlinkClick r:id="rId3"/>
              </a:rPr>
              <a:t>arXiv:1502.05280</a:t>
            </a:r>
            <a:r>
              <a:rPr lang="en-GB" sz="1600" dirty="0" smtClean="0"/>
              <a:t>)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GB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Phys.Rev</a:t>
            </a:r>
            <a:r>
              <a:rPr lang="en-GB" sz="1600" b="1" dirty="0"/>
              <a:t>. D93 (2016) no.9, 094022</a:t>
            </a:r>
            <a:r>
              <a:rPr lang="en-GB" sz="1600" dirty="0"/>
              <a:t> </a:t>
            </a:r>
            <a:r>
              <a:rPr lang="en-GB" sz="1600" dirty="0" smtClean="0"/>
              <a:t>(</a:t>
            </a:r>
            <a:r>
              <a:rPr lang="en-GB" sz="1600" b="1" dirty="0">
                <a:hlinkClick r:id="rId4"/>
              </a:rPr>
              <a:t>arXiv:1602.07864</a:t>
            </a:r>
            <a:r>
              <a:rPr lang="en-GB" sz="1600" dirty="0" smtClean="0"/>
              <a:t>)</a:t>
            </a: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endParaRPr lang="en-GB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  <a:p>
            <a:pPr marL="285750" indent="-285750">
              <a:buSzPct val="45000"/>
              <a:buFont typeface="Arial" panose="020B0604020202020204" pitchFamily="34" charset="0"/>
              <a:buChar char="•"/>
            </a:pPr>
            <a:r>
              <a:rPr lang="en-GB" sz="1600" b="1" dirty="0" err="1"/>
              <a:t>Phys.Part.Nucl.Lett</a:t>
            </a:r>
            <a:r>
              <a:rPr lang="en-GB" sz="1600" b="1" dirty="0"/>
              <a:t>. 15 (2018) no.4, </a:t>
            </a:r>
            <a:r>
              <a:rPr lang="en-GB" sz="1600" b="1" dirty="0" smtClean="0"/>
              <a:t>393-396 (</a:t>
            </a:r>
            <a:r>
              <a:rPr lang="en-GB" sz="1600" b="1" dirty="0">
                <a:hlinkClick r:id="rId5"/>
              </a:rPr>
              <a:t>arXiv:1807.04996</a:t>
            </a:r>
            <a:r>
              <a:rPr lang="en-GB" sz="1600" b="1" dirty="0" smtClean="0"/>
              <a:t>)</a:t>
            </a:r>
            <a:endParaRPr lang="en-US" altLang="ru-RU" sz="1600" dirty="0">
              <a:solidFill>
                <a:srgbClr val="0000FF"/>
              </a:solidFill>
              <a:latin typeface="Times New Roamn" charset="0"/>
              <a:ea typeface="AGMWPU+CMSS10" charset="0"/>
              <a:cs typeface="AGMWPU+CMSS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9175"/>
            <a:ext cx="75723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b-d transition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56253"/>
            <a:ext cx="2227627" cy="31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6253"/>
            <a:ext cx="2304254" cy="3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26851"/>
            <a:ext cx="2363316" cy="29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826851"/>
            <a:ext cx="2329565" cy="2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d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76" y="5251399"/>
                <a:ext cx="23887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765" t="-10526" r="-280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→ 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s</m:t>
                    </m:r>
                    <m:r>
                      <m:rPr>
                        <m:nor/>
                      </m:rPr>
                      <a:rPr lang="en-US" sz="24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m:t>transition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9" y="3885322"/>
                <a:ext cx="243207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75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1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9" y="2708920"/>
            <a:ext cx="83439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Hamiltonian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1290636"/>
            <a:ext cx="951445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of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K*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8250"/>
            <a:ext cx="4438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17" y="2092075"/>
            <a:ext cx="4238841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62178" y="6325858"/>
            <a:ext cx="4680520" cy="53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*</a:t>
            </a:r>
            <a:r>
              <a:rPr lang="en-US" sz="1600" b="1" i="1" dirty="0" err="1"/>
              <a:t>Aidos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</a:t>
            </a:r>
            <a:r>
              <a:rPr lang="nl-NL" sz="1600" b="1" dirty="0"/>
              <a:t>EPJ Web Conf. 204 (2019) 08003</a:t>
            </a:r>
            <a:r>
              <a:rPr lang="nl-NL" sz="1600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6929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708920"/>
            <a:ext cx="954055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of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K*</a:t>
            </a:r>
            <a:r>
              <a:rPr lang="en-US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4149080"/>
            <a:ext cx="774576" cy="360040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Lcsr</a:t>
            </a:r>
            <a:r>
              <a:rPr lang="nl-NL" sz="1600" dirty="0"/>
              <a:t> 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88" y="6165304"/>
            <a:ext cx="4536504" cy="29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3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1" y="144744"/>
            <a:ext cx="8154906" cy="647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5931" y="3717032"/>
            <a:ext cx="6840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5931" y="2060848"/>
            <a:ext cx="6840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5976" y="6262510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00808"/>
            <a:ext cx="57721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1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</a:t>
            </a:r>
            <a:endParaRPr lang="ru-RU" sz="2400" b="1" i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12482"/>
            <a:ext cx="67722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17876"/>
            <a:ext cx="6800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9" y="6337915"/>
            <a:ext cx="4276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3789040"/>
            <a:ext cx="7272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86" y="1628799"/>
            <a:ext cx="5562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branching ratios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792" y="3501008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Binned angular observables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23566"/>
            <a:ext cx="557212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88024" y="2564904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788024" y="4132560"/>
            <a:ext cx="20882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91780" y="5373216"/>
            <a:ext cx="41764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2400" b="1" spc="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9300"/>
            <a:ext cx="792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9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3"/>
            <a:ext cx="5256584" cy="51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13789"/>
            <a:ext cx="5904656" cy="14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0" y="692696"/>
            <a:ext cx="8505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" y="332656"/>
            <a:ext cx="8424936" cy="63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55976" y="6381328"/>
            <a:ext cx="18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9552" y="3861048"/>
            <a:ext cx="900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2204864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hflav-eos.web.cern.ch/hflav-eos/semi/summer18/r_dtaunu/rdrds_summer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31875"/>
            <a:ext cx="7632848" cy="5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90240" y="6531086"/>
            <a:ext cx="587520" cy="3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r" hangingPunct="1">
              <a:buClrTx/>
              <a:buFontTx/>
              <a:buNone/>
            </a:pPr>
            <a:endParaRPr lang="en-US" altLang="ru-RU" sz="1500" b="1" dirty="0">
              <a:cs typeface="Arial" charset="0"/>
            </a:endParaRPr>
          </a:p>
        </p:txBody>
      </p:sp>
      <p:sp>
        <p:nvSpPr>
          <p:cNvPr id="8" name="Shape 44"/>
          <p:cNvSpPr txBox="1"/>
          <p:nvPr/>
        </p:nvSpPr>
        <p:spPr>
          <a:xfrm>
            <a:off x="0" y="500062"/>
            <a:ext cx="9144000" cy="714374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70C0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b-c transition</a:t>
            </a:r>
            <a:endParaRPr lang="en-US"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429" y="59045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(One of ) the </a:t>
            </a:r>
            <a:r>
              <a:rPr lang="en-GB" sz="2000" dirty="0" smtClean="0"/>
              <a:t>largest discrepancies between SM </a:t>
            </a:r>
            <a:r>
              <a:rPr lang="en-GB" sz="2000" dirty="0"/>
              <a:t>and </a:t>
            </a:r>
            <a:r>
              <a:rPr lang="en-GB" sz="2000" dirty="0" smtClean="0"/>
              <a:t>measurement</a:t>
            </a:r>
            <a:endParaRPr lang="en-GB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7329" y="6073816"/>
            <a:ext cx="290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Up to  </a:t>
            </a:r>
            <a:r>
              <a:rPr lang="en-GB" dirty="0" smtClean="0">
                <a:solidFill>
                  <a:srgbClr val="C00000"/>
                </a:solidFill>
              </a:rPr>
              <a:t>4.1 σ</a:t>
            </a:r>
            <a:r>
              <a:rPr lang="en-GB" dirty="0" smtClean="0"/>
              <a:t> </a:t>
            </a:r>
            <a:r>
              <a:rPr lang="en-GB" dirty="0"/>
              <a:t>disagreement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351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6341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71591"/>
            <a:ext cx="3533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788024" y="6262488"/>
            <a:ext cx="4711985" cy="595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*R. </a:t>
            </a:r>
            <a:r>
              <a:rPr lang="en-US" sz="1600" b="1" i="1" dirty="0" err="1"/>
              <a:t>Aaij</a:t>
            </a:r>
            <a:r>
              <a:rPr lang="en-US" sz="1600" b="1" i="1" dirty="0"/>
              <a:t> et al</a:t>
            </a:r>
            <a:r>
              <a:rPr lang="en-US" sz="1600" b="1" i="1" dirty="0" smtClean="0"/>
              <a:t>. </a:t>
            </a:r>
            <a:r>
              <a:rPr lang="nn-NO" sz="1600" b="1" i="1" dirty="0" smtClean="0"/>
              <a:t>Phys.Rev.Lett</a:t>
            </a:r>
            <a:r>
              <a:rPr lang="nn-NO" sz="1600" b="1" i="1" dirty="0"/>
              <a:t>. 120 (2018</a:t>
            </a:r>
            <a:r>
              <a:rPr lang="nn-NO" sz="1600" b="1" i="1" dirty="0" smtClean="0"/>
              <a:t>) 121801  </a:t>
            </a:r>
            <a:endParaRPr lang="en-GB" sz="1600" b="1" i="1" dirty="0"/>
          </a:p>
          <a:p>
            <a:pPr marL="0" indent="0">
              <a:buNone/>
            </a:pPr>
            <a:r>
              <a:rPr lang="en-GB" sz="1600" b="1" i="1" dirty="0" smtClean="0"/>
              <a:t> </a:t>
            </a:r>
            <a:endParaRPr lang="ru-RU" sz="1600" b="1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Semileptonic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38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70C0"/>
                </a:solidFill>
              </a:ln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Branching ratios of </a:t>
                </a:r>
                <a:r>
                  <a:rPr lang="en-US" altLang="ru-RU" sz="2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semileptonic</a:t>
                </a:r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ru-RU" sz="2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decays</a:t>
                </a:r>
                <a:endParaRPr lang="ru-RU" alt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0063"/>
                <a:ext cx="9144000" cy="714375"/>
              </a:xfrm>
              <a:prstGeom prst="rect">
                <a:avLst/>
              </a:prstGeom>
              <a:blipFill rotWithShape="1">
                <a:blip r:embed="rId3"/>
                <a:stretch>
                  <a:fillRect b="-84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14438"/>
            <a:ext cx="80962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4057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279"/>
            <a:ext cx="5457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8" y="5169394"/>
            <a:ext cx="524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0423" y="1671191"/>
            <a:ext cx="437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LHCb</a:t>
            </a:r>
            <a:r>
              <a:rPr lang="en-US" sz="2400" dirty="0"/>
              <a:t> collaboration(</a:t>
            </a:r>
            <a:r>
              <a:rPr lang="en-US" sz="2400" dirty="0" err="1"/>
              <a:t>nonleptonic</a:t>
            </a:r>
            <a:r>
              <a:rPr lang="en-US" sz="2400" dirty="0"/>
              <a:t>): </a:t>
            </a:r>
            <a:endParaRPr lang="ru-RU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9" y="3933056"/>
            <a:ext cx="6643403" cy="101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Nonleptonic</a:t>
            </a:r>
            <a:r>
              <a:rPr lang="en-US" sz="2400" dirty="0" smtClean="0">
                <a:solidFill>
                  <a:schemeClr val="bg1"/>
                </a:solidFill>
              </a:rPr>
              <a:t> decays of </a:t>
            </a:r>
            <a:r>
              <a:rPr lang="en-US" sz="2400" dirty="0" err="1" smtClean="0">
                <a:solidFill>
                  <a:schemeClr val="bg1"/>
                </a:solidFill>
              </a:rPr>
              <a:t>B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meson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12211" y="3318136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1309 (2013) 075</a:t>
            </a:r>
            <a:endParaRPr lang="ru-RU" sz="1600" b="1" i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12211" y="6123684"/>
            <a:ext cx="5104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 smtClean="0"/>
              <a:t>*</a:t>
            </a:r>
            <a:r>
              <a:rPr lang="fr-FR" sz="1600" b="1" i="1" dirty="0"/>
              <a:t>R. Aaij et al. [LHCb Collaboration], JHEP 1609 (2016) 153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447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71312"/>
            <a:ext cx="81343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</a:t>
            </a:r>
            <a:r>
              <a:rPr lang="nl-NL" sz="1600" b="1" i="1" dirty="0"/>
              <a:t>. B783 (2018) 178-182 </a:t>
            </a:r>
            <a:r>
              <a:rPr lang="en-GB" sz="1600" b="1" i="1" dirty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027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500063"/>
            <a:ext cx="9144000" cy="714375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Ratios of branching  fractions</a:t>
            </a:r>
            <a:endParaRPr lang="ru-RU" sz="2400" b="1" spc="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4" y="1412776"/>
            <a:ext cx="8044112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35300" y="6309320"/>
            <a:ext cx="6480720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/>
              <a:t>*A. </a:t>
            </a:r>
            <a:r>
              <a:rPr lang="en-US" sz="1600" b="1" i="1" dirty="0" err="1" smtClean="0"/>
              <a:t>Issadykov</a:t>
            </a:r>
            <a:r>
              <a:rPr lang="en-US" sz="1600" b="1" i="1" dirty="0" smtClean="0"/>
              <a:t>, Mikhail A. Ivanov,  </a:t>
            </a:r>
            <a:r>
              <a:rPr lang="nl-NL" sz="1600" b="1" i="1" dirty="0" smtClean="0"/>
              <a:t>Phys.Lett. B783 (2018) 178-182 </a:t>
            </a:r>
            <a:r>
              <a:rPr lang="en-GB" sz="1600" b="1" i="1" dirty="0" smtClean="0"/>
              <a:t> 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4867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339</Words>
  <Application>Microsoft Office PowerPoint</Application>
  <PresentationFormat>Экран (4:3)</PresentationFormat>
  <Paragraphs>66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97</cp:revision>
  <dcterms:created xsi:type="dcterms:W3CDTF">2018-08-14T14:55:13Z</dcterms:created>
  <dcterms:modified xsi:type="dcterms:W3CDTF">2019-07-16T08:03:18Z</dcterms:modified>
</cp:coreProperties>
</file>