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3" r:id="rId2"/>
  </p:sldMasterIdLst>
  <p:notesMasterIdLst>
    <p:notesMasterId r:id="rId79"/>
  </p:notesMasterIdLst>
  <p:sldIdLst>
    <p:sldId id="575" r:id="rId3"/>
    <p:sldId id="576" r:id="rId4"/>
    <p:sldId id="657" r:id="rId5"/>
    <p:sldId id="690" r:id="rId6"/>
    <p:sldId id="658" r:id="rId7"/>
    <p:sldId id="661" r:id="rId8"/>
    <p:sldId id="692" r:id="rId9"/>
    <p:sldId id="694" r:id="rId10"/>
    <p:sldId id="693" r:id="rId11"/>
    <p:sldId id="662" r:id="rId12"/>
    <p:sldId id="737" r:id="rId13"/>
    <p:sldId id="741" r:id="rId14"/>
    <p:sldId id="660" r:id="rId15"/>
    <p:sldId id="664" r:id="rId16"/>
    <p:sldId id="708" r:id="rId17"/>
    <p:sldId id="709" r:id="rId18"/>
    <p:sldId id="742" r:id="rId19"/>
    <p:sldId id="712" r:id="rId20"/>
    <p:sldId id="710" r:id="rId21"/>
    <p:sldId id="669" r:id="rId22"/>
    <p:sldId id="671" r:id="rId23"/>
    <p:sldId id="695" r:id="rId24"/>
    <p:sldId id="668" r:id="rId25"/>
    <p:sldId id="704" r:id="rId26"/>
    <p:sldId id="705" r:id="rId27"/>
    <p:sldId id="706" r:id="rId28"/>
    <p:sldId id="707" r:id="rId29"/>
    <p:sldId id="739" r:id="rId30"/>
    <p:sldId id="698" r:id="rId31"/>
    <p:sldId id="740" r:id="rId32"/>
    <p:sldId id="629" r:id="rId33"/>
    <p:sldId id="700" r:id="rId34"/>
    <p:sldId id="689" r:id="rId35"/>
    <p:sldId id="688" r:id="rId36"/>
    <p:sldId id="699" r:id="rId37"/>
    <p:sldId id="687" r:id="rId38"/>
    <p:sldId id="715" r:id="rId39"/>
    <p:sldId id="735" r:id="rId40"/>
    <p:sldId id="716" r:id="rId41"/>
    <p:sldId id="734" r:id="rId42"/>
    <p:sldId id="719" r:id="rId43"/>
    <p:sldId id="646" r:id="rId44"/>
    <p:sldId id="720" r:id="rId45"/>
    <p:sldId id="725" r:id="rId46"/>
    <p:sldId id="726" r:id="rId47"/>
    <p:sldId id="727" r:id="rId48"/>
    <p:sldId id="731" r:id="rId49"/>
    <p:sldId id="717" r:id="rId50"/>
    <p:sldId id="738" r:id="rId51"/>
    <p:sldId id="736" r:id="rId52"/>
    <p:sldId id="592" r:id="rId53"/>
    <p:sldId id="627" r:id="rId54"/>
    <p:sldId id="645" r:id="rId55"/>
    <p:sldId id="618" r:id="rId56"/>
    <p:sldId id="635" r:id="rId57"/>
    <p:sldId id="650" r:id="rId58"/>
    <p:sldId id="651" r:id="rId59"/>
    <p:sldId id="652" r:id="rId60"/>
    <p:sldId id="653" r:id="rId61"/>
    <p:sldId id="676" r:id="rId62"/>
    <p:sldId id="677" r:id="rId63"/>
    <p:sldId id="678" r:id="rId64"/>
    <p:sldId id="679" r:id="rId65"/>
    <p:sldId id="680" r:id="rId66"/>
    <p:sldId id="681" r:id="rId67"/>
    <p:sldId id="682" r:id="rId68"/>
    <p:sldId id="683" r:id="rId69"/>
    <p:sldId id="684" r:id="rId70"/>
    <p:sldId id="685" r:id="rId71"/>
    <p:sldId id="691" r:id="rId72"/>
    <p:sldId id="718" r:id="rId73"/>
    <p:sldId id="732" r:id="rId74"/>
    <p:sldId id="743" r:id="rId75"/>
    <p:sldId id="744" r:id="rId76"/>
    <p:sldId id="745" r:id="rId77"/>
    <p:sldId id="746" r:id="rId78"/>
  </p:sldIdLst>
  <p:sldSz cx="9144000" cy="6858000" type="screen4x3"/>
  <p:notesSz cx="6727825" cy="9859963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MS PGothic" pitchFamily="34" charset="-128"/>
        <a:cs typeface="Arial" pitchFamily="34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MS PGothic" pitchFamily="34" charset="-128"/>
        <a:cs typeface="Arial" pitchFamily="34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MS PGothic" pitchFamily="34" charset="-128"/>
        <a:cs typeface="Arial" pitchFamily="34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MS PGothic" pitchFamily="34" charset="-128"/>
        <a:cs typeface="Arial" pitchFamily="34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Arial" pitchFamily="34" charset="0"/>
        <a:ea typeface="MS PGothic" pitchFamily="34" charset="-128"/>
        <a:cs typeface="Arial" pitchFamily="34" charset="0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MS PGothic" pitchFamily="34" charset="-128"/>
        <a:cs typeface="Arial" pitchFamily="34" charset="0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MS PGothic" pitchFamily="34" charset="-128"/>
        <a:cs typeface="Arial" pitchFamily="34" charset="0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MS PGothic" pitchFamily="34" charset="-128"/>
        <a:cs typeface="Arial" pitchFamily="34" charset="0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Arial" pitchFamily="34" charset="0"/>
        <a:ea typeface="MS PGothic" pitchFamily="34" charset="-128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6600"/>
    <a:srgbClr val="C1EDFF"/>
    <a:srgbClr val="3030FA"/>
    <a:srgbClr val="EA16D1"/>
    <a:srgbClr val="36B000"/>
    <a:srgbClr val="E4AE00"/>
    <a:srgbClr val="025CBE"/>
    <a:srgbClr val="94B9F0"/>
    <a:srgbClr val="33CCCC"/>
    <a:srgbClr val="A32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21" autoAdjust="0"/>
    <p:restoredTop sz="93864" autoAdjust="0"/>
  </p:normalViewPr>
  <p:slideViewPr>
    <p:cSldViewPr>
      <p:cViewPr varScale="1">
        <p:scale>
          <a:sx n="110" d="100"/>
          <a:sy n="110" d="100"/>
        </p:scale>
        <p:origin x="-1326" y="-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3381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94" d="100"/>
          <a:sy n="94" d="100"/>
        </p:scale>
        <p:origin x="-3702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AutoShape 1"/>
          <p:cNvSpPr>
            <a:spLocks noChangeArrowheads="1"/>
          </p:cNvSpPr>
          <p:nvPr/>
        </p:nvSpPr>
        <p:spPr bwMode="auto">
          <a:xfrm>
            <a:off x="0" y="0"/>
            <a:ext cx="6727825" cy="98599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36867" name="AutoShape 2"/>
          <p:cNvSpPr>
            <a:spLocks noChangeArrowheads="1"/>
          </p:cNvSpPr>
          <p:nvPr/>
        </p:nvSpPr>
        <p:spPr bwMode="auto">
          <a:xfrm>
            <a:off x="0" y="0"/>
            <a:ext cx="6727825" cy="98599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36868" name="AutoShape 3"/>
          <p:cNvSpPr>
            <a:spLocks noChangeArrowheads="1"/>
          </p:cNvSpPr>
          <p:nvPr/>
        </p:nvSpPr>
        <p:spPr bwMode="auto">
          <a:xfrm>
            <a:off x="0" y="0"/>
            <a:ext cx="6727825" cy="98599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36869" name="AutoShape 4"/>
          <p:cNvSpPr>
            <a:spLocks noChangeArrowheads="1"/>
          </p:cNvSpPr>
          <p:nvPr/>
        </p:nvSpPr>
        <p:spPr bwMode="auto">
          <a:xfrm>
            <a:off x="0" y="0"/>
            <a:ext cx="6727825" cy="98599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36870" name="AutoShape 5"/>
          <p:cNvSpPr>
            <a:spLocks noChangeArrowheads="1"/>
          </p:cNvSpPr>
          <p:nvPr/>
        </p:nvSpPr>
        <p:spPr bwMode="auto">
          <a:xfrm>
            <a:off x="0" y="0"/>
            <a:ext cx="6727825" cy="98599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36871" name="AutoShape 6"/>
          <p:cNvSpPr>
            <a:spLocks noChangeArrowheads="1"/>
          </p:cNvSpPr>
          <p:nvPr/>
        </p:nvSpPr>
        <p:spPr bwMode="auto">
          <a:xfrm>
            <a:off x="0" y="0"/>
            <a:ext cx="6727825" cy="98599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36872" name="AutoShape 7"/>
          <p:cNvSpPr>
            <a:spLocks noChangeArrowheads="1"/>
          </p:cNvSpPr>
          <p:nvPr/>
        </p:nvSpPr>
        <p:spPr bwMode="auto">
          <a:xfrm>
            <a:off x="0" y="0"/>
            <a:ext cx="6727825" cy="98599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36873" name="AutoShape 8"/>
          <p:cNvSpPr>
            <a:spLocks noChangeArrowheads="1"/>
          </p:cNvSpPr>
          <p:nvPr/>
        </p:nvSpPr>
        <p:spPr bwMode="auto">
          <a:xfrm>
            <a:off x="0" y="0"/>
            <a:ext cx="6727825" cy="98599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36874" name="AutoShape 9"/>
          <p:cNvSpPr>
            <a:spLocks noChangeArrowheads="1"/>
          </p:cNvSpPr>
          <p:nvPr/>
        </p:nvSpPr>
        <p:spPr bwMode="auto">
          <a:xfrm>
            <a:off x="0" y="0"/>
            <a:ext cx="6727825" cy="98599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36875" name="AutoShape 10"/>
          <p:cNvSpPr>
            <a:spLocks noChangeArrowheads="1"/>
          </p:cNvSpPr>
          <p:nvPr/>
        </p:nvSpPr>
        <p:spPr bwMode="auto">
          <a:xfrm>
            <a:off x="0" y="0"/>
            <a:ext cx="6727825" cy="9859963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36876" name="Text Box 11"/>
          <p:cNvSpPr txBox="1">
            <a:spLocks noChangeArrowheads="1"/>
          </p:cNvSpPr>
          <p:nvPr/>
        </p:nvSpPr>
        <p:spPr bwMode="auto">
          <a:xfrm>
            <a:off x="0" y="0"/>
            <a:ext cx="29146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36877" name="Text Box 12"/>
          <p:cNvSpPr txBox="1">
            <a:spLocks noChangeArrowheads="1"/>
          </p:cNvSpPr>
          <p:nvPr/>
        </p:nvSpPr>
        <p:spPr bwMode="auto">
          <a:xfrm>
            <a:off x="3811588" y="0"/>
            <a:ext cx="2914650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36878" name="Rectangle 13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00113" y="739775"/>
            <a:ext cx="4913312" cy="3681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6" name="Rectangle 14"/>
          <p:cNvSpPr>
            <a:spLocks noGrp="1" noChangeArrowheads="1"/>
          </p:cNvSpPr>
          <p:nvPr>
            <p:ph type="body"/>
          </p:nvPr>
        </p:nvSpPr>
        <p:spPr bwMode="auto">
          <a:xfrm>
            <a:off x="673100" y="4683125"/>
            <a:ext cx="5365750" cy="442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x-none" altLang="x-none" noProof="0" smtClean="0"/>
          </a:p>
        </p:txBody>
      </p:sp>
      <p:sp>
        <p:nvSpPr>
          <p:cNvPr id="36880" name="Text Box 15"/>
          <p:cNvSpPr txBox="1">
            <a:spLocks noChangeArrowheads="1"/>
          </p:cNvSpPr>
          <p:nvPr/>
        </p:nvSpPr>
        <p:spPr bwMode="auto">
          <a:xfrm>
            <a:off x="0" y="9364663"/>
            <a:ext cx="291465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3088" name="Rectangle 16"/>
          <p:cNvSpPr>
            <a:spLocks noGrp="1" noChangeArrowheads="1"/>
          </p:cNvSpPr>
          <p:nvPr>
            <p:ph type="sldNum"/>
          </p:nvPr>
        </p:nvSpPr>
        <p:spPr bwMode="auto">
          <a:xfrm>
            <a:off x="3811588" y="9364663"/>
            <a:ext cx="2898775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ea typeface="MS PGothic" pitchFamily="2" charset="-128"/>
                <a:cs typeface="+mn-cs"/>
              </a:defRPr>
            </a:lvl1pPr>
          </a:lstStyle>
          <a:p>
            <a:pPr>
              <a:defRPr/>
            </a:pPr>
            <a:fld id="{22DC7467-A0CF-48B2-95A7-5379D17A5F82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9693797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1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buClrTx/>
              <a:buFontTx/>
              <a:buNone/>
            </a:pPr>
            <a:fld id="{A1543975-E4DF-4CC1-839A-BEC021C106CF}" type="slidenum">
              <a:rPr lang="en-US" altLang="en-US" sz="1200" smtClean="0">
                <a:solidFill>
                  <a:srgbClr val="000000"/>
                </a:solidFill>
              </a:rPr>
              <a:pPr eaLnBrk="1" hangingPunct="1">
                <a:buClrTx/>
                <a:buFontTx/>
                <a:buNone/>
              </a:pPr>
              <a:t>1</a:t>
            </a:fld>
            <a:endParaRPr lang="en-US" altLang="en-US" sz="1200" smtClean="0">
              <a:solidFill>
                <a:srgbClr val="000000"/>
              </a:solidFill>
            </a:endParaRPr>
          </a:p>
        </p:txBody>
      </p:sp>
      <p:sp>
        <p:nvSpPr>
          <p:cNvPr id="37891" name="Text Box 1"/>
          <p:cNvSpPr txBox="1">
            <a:spLocks noChangeArrowheads="1"/>
          </p:cNvSpPr>
          <p:nvPr/>
        </p:nvSpPr>
        <p:spPr bwMode="auto">
          <a:xfrm>
            <a:off x="3811588" y="9364663"/>
            <a:ext cx="2908300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477AB17F-7F86-475D-915D-F1AD07F5C82F}" type="slidenum">
              <a:rPr lang="en-US" altLang="en-US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7892" name="Text Box 2"/>
          <p:cNvSpPr txBox="1">
            <a:spLocks noChangeArrowheads="1"/>
          </p:cNvSpPr>
          <p:nvPr/>
        </p:nvSpPr>
        <p:spPr bwMode="auto">
          <a:xfrm>
            <a:off x="3811588" y="9364663"/>
            <a:ext cx="2914650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b"/>
          <a:lstStyle>
            <a:lvl1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1pPr>
            <a:lvl2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2pPr>
            <a:lvl3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3pPr>
            <a:lvl4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4pPr>
            <a:lvl5pPr eaLnBrk="0" hangingPunct="0"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>
              <a:buClrTx/>
              <a:buFontTx/>
              <a:buNone/>
            </a:pPr>
            <a:fld id="{72A28584-3E1D-44CE-9DF9-08C281E0B064}" type="slidenum">
              <a:rPr lang="en-US" altLang="en-US" sz="1200">
                <a:solidFill>
                  <a:srgbClr val="000000"/>
                </a:solidFill>
              </a:rPr>
              <a:pPr algn="r" eaLnBrk="1" hangingPunct="1">
                <a:buClrTx/>
                <a:buFontTx/>
                <a:buNone/>
              </a:pPr>
              <a:t>1</a:t>
            </a:fld>
            <a:endParaRPr lang="en-US" altLang="en-US" sz="1200">
              <a:solidFill>
                <a:srgbClr val="000000"/>
              </a:solidFill>
            </a:endParaRPr>
          </a:p>
        </p:txBody>
      </p:sp>
      <p:sp>
        <p:nvSpPr>
          <p:cNvPr id="37893" name="Text Box 3"/>
          <p:cNvSpPr txBox="1">
            <a:spLocks noChangeArrowheads="1"/>
          </p:cNvSpPr>
          <p:nvPr/>
        </p:nvSpPr>
        <p:spPr bwMode="auto">
          <a:xfrm>
            <a:off x="901700" y="739775"/>
            <a:ext cx="4922838" cy="3697288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37894" name="Text Box 4"/>
          <p:cNvSpPr txBox="1">
            <a:spLocks noChangeArrowheads="1"/>
          </p:cNvSpPr>
          <p:nvPr/>
        </p:nvSpPr>
        <p:spPr bwMode="auto">
          <a:xfrm>
            <a:off x="673100" y="4683125"/>
            <a:ext cx="5370513" cy="452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37895" name="Notes Placeholder 1"/>
          <p:cNvSpPr>
            <a:spLocks noGrp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10138" cy="3681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Made of copper. Simulations of upgrade scenario: http://</a:t>
            </a:r>
            <a:r>
              <a:rPr lang="en-US" dirty="0" smtClean="0"/>
              <a:t>www.agsrhichome.bnl.gov/AP/ap_notes/ap_note_446.pdf</a:t>
            </a:r>
          </a:p>
          <a:p>
            <a:r>
              <a:rPr lang="en-US" dirty="0" smtClean="0"/>
              <a:t>RHIC run overview:</a:t>
            </a:r>
            <a:r>
              <a:rPr lang="en-US" baseline="0" dirty="0" smtClean="0"/>
              <a:t> </a:t>
            </a:r>
            <a:r>
              <a:rPr lang="en-US" dirty="0" smtClean="0"/>
              <a:t>https://www.agshome.bnl.gov//RHIC/Runs/index.html#Run-19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2DC7467-A0CF-48B2-95A7-5379D17A5F82}" type="slidenum">
              <a:rPr lang="en-US" altLang="x-none" smtClean="0"/>
              <a:pPr>
                <a:defRPr/>
              </a:pPr>
              <a:t>13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9566611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6f980f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8525" y="739775"/>
            <a:ext cx="4930775" cy="3697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6f980f91_0_10:notes"/>
          <p:cNvSpPr txBox="1">
            <a:spLocks noGrp="1"/>
          </p:cNvSpPr>
          <p:nvPr>
            <p:ph type="body" idx="1"/>
          </p:nvPr>
        </p:nvSpPr>
        <p:spPr>
          <a:xfrm>
            <a:off x="672783" y="4683483"/>
            <a:ext cx="5382260" cy="44369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038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c6f980f91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898525" y="739775"/>
            <a:ext cx="4930775" cy="36972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c6f980f91_0_10:notes"/>
          <p:cNvSpPr txBox="1">
            <a:spLocks noGrp="1"/>
          </p:cNvSpPr>
          <p:nvPr>
            <p:ph type="body" idx="1"/>
          </p:nvPr>
        </p:nvSpPr>
        <p:spPr>
          <a:xfrm>
            <a:off x="672783" y="4683483"/>
            <a:ext cx="5382260" cy="44369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038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8525" y="739775"/>
            <a:ext cx="4930775" cy="3697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C5146-1889-4C45-88D4-AB2A8F663451}" type="slidenum">
              <a:rPr lang="en-GB" smtClean="0">
                <a:solidFill>
                  <a:prstClr val="black"/>
                </a:solidFill>
              </a:rPr>
              <a:pPr/>
              <a:t>53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89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98525" y="739775"/>
            <a:ext cx="4930775" cy="36972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C5146-1889-4C45-88D4-AB2A8F663451}" type="slidenum">
              <a:rPr lang="en-GB" smtClean="0">
                <a:solidFill>
                  <a:prstClr val="black"/>
                </a:solidFill>
              </a:rPr>
              <a:pPr/>
              <a:t>69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8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10138" cy="368141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4B141A-D04E-DD49-88DC-EFA90428BA41}" type="slidenum">
              <a:rPr lang="fr-FR" smtClean="0">
                <a:solidFill>
                  <a:prstClr val="black"/>
                </a:solidFill>
              </a:rPr>
              <a:pPr/>
              <a:t>72</a:t>
            </a:fld>
            <a:endParaRPr lang="fr-F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08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1700" y="739775"/>
            <a:ext cx="4910138" cy="36814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Figure 6.1: Top and middle plot: FLUKA simulated map of transverse angular kick received</a:t>
            </a:r>
          </a:p>
          <a:p>
            <a:r>
              <a:rPr lang="en-US" dirty="0" smtClean="0"/>
              <a:t>at the passage through a 10.3 cm thick carbon target </a:t>
            </a:r>
            <a:r>
              <a:rPr lang="en-US" dirty="0" err="1" smtClean="0"/>
              <a:t>vs</a:t>
            </a:r>
            <a:r>
              <a:rPr lang="en-US" dirty="0" smtClean="0"/>
              <a:t> particle momentum per nucleon for</a:t>
            </a:r>
          </a:p>
          <a:p>
            <a:r>
              <a:rPr lang="en-US" dirty="0" smtClean="0"/>
              <a:t>an initial beam of 208 Pb82+ ions (top) and protons (middle). The horizontal lines represent the</a:t>
            </a:r>
          </a:p>
          <a:p>
            <a:r>
              <a:rPr lang="en-US" dirty="0" smtClean="0"/>
              <a:t>TCSG acceptance and the vertical lines the rigidity acceptance of the MQ.11R7.B1. All data</a:t>
            </a:r>
          </a:p>
          <a:p>
            <a:r>
              <a:rPr lang="en-US" dirty="0" smtClean="0"/>
              <a:t>points are weighted with the total energy per bin. The bottom plot shows a projected histogram</a:t>
            </a:r>
          </a:p>
          <a:p>
            <a:r>
              <a:rPr lang="en-US" dirty="0" smtClean="0"/>
              <a:t>of all particles inside the TCSG acceptance as a function of the momentum per nucleon. Both</a:t>
            </a:r>
          </a:p>
          <a:p>
            <a:r>
              <a:rPr lang="en-US" dirty="0" smtClean="0"/>
              <a:t>histograms are weighted with the particle energy and are normalized to cover a surface of 1.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22DC7467-A0CF-48B2-95A7-5379D17A5F82}" type="slidenum">
              <a:rPr lang="en-US" altLang="x-none" smtClean="0"/>
              <a:pPr>
                <a:defRPr/>
              </a:pPr>
              <a:t>76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103277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CDE914-F7B0-46C7-92AC-1C5844EDE809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64195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45077-3BA7-4E06-842D-50F88A18742E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99476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70688" y="0"/>
            <a:ext cx="2205037" cy="61102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0"/>
            <a:ext cx="6465888" cy="61102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4F064-0F2D-4B38-91EA-1BFA2B6CBBB3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58701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19200" y="0"/>
            <a:ext cx="7467600" cy="169227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0070C0"/>
                </a:solid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9748137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2_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77007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7"/>
          <p:cNvGraphicFramePr>
            <a:graphicFrameLocks noChangeAspect="1"/>
          </p:cNvGraphicFramePr>
          <p:nvPr userDrawn="1"/>
        </p:nvGraphicFramePr>
        <p:xfrm>
          <a:off x="8316913" y="146050"/>
          <a:ext cx="7493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92" name="Photo Editor Photo" r:id="rId3" imgW="1114581" imgH="1133633" progId="MSPhotoEd.3">
                  <p:embed/>
                </p:oleObj>
              </mc:Choice>
              <mc:Fallback>
                <p:oleObj name="Photo Editor Photo" r:id="rId3" imgW="1114581" imgH="113363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6913" y="146050"/>
                        <a:ext cx="7493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9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71438"/>
            <a:ext cx="863600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268413"/>
            <a:ext cx="7772400" cy="147002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25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6900884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2008.11.14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R. Bruce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DBD77-ECB9-49CD-B861-97F1D2C1AEC6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144079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2008.11.14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R. Bruce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38C43F-B14A-49D9-84C5-6B9D86E9996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962937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219200"/>
            <a:ext cx="3886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19200"/>
            <a:ext cx="38862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2008.11.14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R. Bruce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3F75E-DBC2-4690-B329-A3059F882E2D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143880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2008.11.14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R. Bruce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EB4D06-5163-45D1-8AB7-C04A6010366B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029723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2008.11.14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R. Bruce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5576AD-83FC-49CF-8DC4-67B33A39119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307591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A07BE2-CD9C-4218-81CB-9E7A0AB756ED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920301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2008.11.14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R. Bruce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2ACC92-5B1F-4513-AC8A-9299A1F19F49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760213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2008.11.14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R. Bruce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891E7-9936-4E9A-80D6-12ED65FF40C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673931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2008.11.14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R. Bruce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6E2B53-4EA7-4C13-9B03-DB9BBA951360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5059231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2008.11.14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R. Bruce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2101E-2EAC-4526-92A8-DF4F1E2F07B1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50176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200"/>
            <a:ext cx="1981200" cy="6019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791200" cy="6019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2008.11.14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R. Bruce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D4E0FA-8D6B-4E66-9E51-044FA837BB5C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76601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219200"/>
            <a:ext cx="7924800" cy="4876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2008.11.14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R. Bruce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E8F86-B3BE-4E66-A897-67D4E96FE00E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80225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650" y="76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219200"/>
            <a:ext cx="3886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19200"/>
            <a:ext cx="3886200" cy="4876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</a:rPr>
              <a:t>2008.11.14</a:t>
            </a:r>
            <a:endParaRPr lang="en-GB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>
                <a:solidFill>
                  <a:srgbClr val="000000"/>
                </a:solidFill>
              </a:rPr>
              <a:t>R. Bruce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DD32C1-A68F-4038-ABB1-FF743ABC2E54}" type="slidenum">
              <a:rPr lang="en-GB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51063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1C36B2-9E66-450B-8D15-D9F29CA74D4A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83054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4335463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63" y="1143000"/>
            <a:ext cx="4335462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BCCF1A-3C02-44DA-88E4-B450D8AB7ADB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402175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C6A4E-517B-4A89-9603-0EDADB4B7041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30297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43000"/>
            <a:ext cx="8763000" cy="4967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ADCBF7-9E35-4637-B8D2-D3A3CDEC8376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90024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4" descr="bande-01.eps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07202"/>
          </a:xfrm>
          <a:prstGeom prst="rect">
            <a:avLst/>
          </a:prstGeom>
        </p:spPr>
      </p:pic>
      <p:sp>
        <p:nvSpPr>
          <p:cNvPr id="6" name="Text Box 2"/>
          <p:cNvSpPr txBox="1">
            <a:spLocks noChangeArrowheads="1"/>
          </p:cNvSpPr>
          <p:nvPr userDrawn="1"/>
        </p:nvSpPr>
        <p:spPr bwMode="auto">
          <a:xfrm rot="10800000">
            <a:off x="1066800" y="0"/>
            <a:ext cx="7010400" cy="762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lIns="90000" tIns="46800" rIns="90000" bIns="4680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Arial" pitchFamily="34" charset="0"/>
                <a:ea typeface="MS PGothic" pitchFamily="2" charset="-128"/>
              </a:defRPr>
            </a:lvl9pPr>
          </a:lstStyle>
          <a:p>
            <a:pPr algn="ctr">
              <a:buSzPct val="100000"/>
              <a:defRPr/>
            </a:pPr>
            <a:endParaRPr lang="en-US" altLang="x-none" sz="3200" b="1" dirty="0">
              <a:solidFill>
                <a:srgbClr val="000000"/>
              </a:solidFill>
              <a:cs typeface="+mn-cs"/>
            </a:endParaRP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228600"/>
            <a:ext cx="9144000" cy="1050925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rbel" pitchFamily="34" charset="0"/>
                <a:ea typeface="Cambria Math" pitchFamily="18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76312"/>
            <a:ext cx="8763000" cy="4967288"/>
          </a:xfrm>
        </p:spPr>
        <p:txBody>
          <a:bodyPr/>
          <a:lstStyle>
            <a:lvl1pPr marL="457200" indent="-457200">
              <a:buFont typeface="Arial" pitchFamily="34" charset="0"/>
              <a:buChar char="•"/>
              <a:defRPr sz="2400" b="0">
                <a:latin typeface="Corbel" pitchFamily="34" charset="0"/>
                <a:ea typeface="Cambria Math" pitchFamily="18" charset="0"/>
                <a:cs typeface="Arial" pitchFamily="34" charset="0"/>
              </a:defRPr>
            </a:lvl1pPr>
            <a:lvl2pPr marL="800100" indent="-342900">
              <a:buFont typeface="Arial" pitchFamily="34" charset="0"/>
              <a:buChar char="–"/>
              <a:defRPr sz="2000">
                <a:latin typeface="Corbel" pitchFamily="34" charset="0"/>
                <a:ea typeface="Cambria Math" pitchFamily="18" charset="0"/>
                <a:cs typeface="Arial" pitchFamily="34" charset="0"/>
              </a:defRPr>
            </a:lvl2pPr>
            <a:lvl3pPr marL="1257300" indent="-342900">
              <a:buFont typeface="Arial" pitchFamily="34" charset="0"/>
              <a:buChar char="•"/>
              <a:defRPr sz="2000">
                <a:latin typeface="Corbel" pitchFamily="34" charset="0"/>
                <a:ea typeface="Cambria Math" pitchFamily="18" charset="0"/>
                <a:cs typeface="Arial" pitchFamily="34" charset="0"/>
              </a:defRPr>
            </a:lvl3pPr>
            <a:lvl4pPr marL="1657350" indent="-285750">
              <a:buFont typeface="Arial" pitchFamily="34" charset="0"/>
              <a:buChar char="–"/>
              <a:defRPr sz="1600">
                <a:latin typeface="Corbel" pitchFamily="34" charset="0"/>
                <a:ea typeface="Cambria Math" pitchFamily="18" charset="0"/>
                <a:cs typeface="Arial" pitchFamily="34" charset="0"/>
              </a:defRPr>
            </a:lvl4pPr>
            <a:lvl5pPr marL="2114550" indent="-285750">
              <a:buFont typeface="Arial" pitchFamily="34" charset="0"/>
              <a:buChar char="•"/>
              <a:defRPr sz="1600">
                <a:latin typeface="Corbel" pitchFamily="34" charset="0"/>
                <a:ea typeface="Cambria Math" pitchFamily="18" charset="0"/>
                <a:cs typeface="Aria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 smtClean="0">
                <a:latin typeface="Corbel" pitchFamily="34" charset="0"/>
              </a:defRPr>
            </a:lvl1pPr>
          </a:lstStyle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8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 algn="r">
              <a:defRPr smtClean="0">
                <a:latin typeface="Corbel" pitchFamily="34" charset="0"/>
              </a:defRPr>
            </a:lvl1pPr>
          </a:lstStyle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‹#›</a:t>
            </a:fld>
            <a:endParaRPr lang="en-US" altLang="x-none" dirty="0"/>
          </a:p>
        </p:txBody>
      </p:sp>
      <p:sp>
        <p:nvSpPr>
          <p:cNvPr id="11" name="Rectangle 10"/>
          <p:cNvSpPr/>
          <p:nvPr userDrawn="1"/>
        </p:nvSpPr>
        <p:spPr bwMode="auto">
          <a:xfrm>
            <a:off x="-2" y="457200"/>
            <a:ext cx="9143427" cy="25000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9252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60C920-4882-4A9D-960E-B0386117EE34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361170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46ACDF-3493-4E69-AB6A-6CA69C5738AE}" type="slidenum">
              <a:rPr lang="en-US" altLang="x-none"/>
              <a:pPr>
                <a:defRPr/>
              </a:pPr>
              <a:t>‹#›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1399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image" Target="../media/image4.wmf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5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vmlDrawing" Target="../drawings/vmlDrawing1.v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" y="6400800"/>
            <a:ext cx="9143427" cy="457200"/>
          </a:xfrm>
          <a:prstGeom prst="rect">
            <a:avLst/>
          </a:prstGeom>
        </p:spPr>
      </p:pic>
      <p:pic>
        <p:nvPicPr>
          <p:cNvPr id="8" name="Image 4" descr="bande-01.eps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707202"/>
          </a:xfrm>
          <a:prstGeom prst="rect">
            <a:avLst/>
          </a:prstGeom>
        </p:spPr>
      </p:pic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158875" y="-228600"/>
            <a:ext cx="6994525" cy="1050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the title text format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143000"/>
            <a:ext cx="8823325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dirty="0" smtClean="0"/>
              <a:t>Click to edit the outline text format</a:t>
            </a:r>
          </a:p>
          <a:p>
            <a:pPr lvl="1"/>
            <a:r>
              <a:rPr lang="en-GB" altLang="en-US" dirty="0" smtClean="0"/>
              <a:t>Second Outline Level</a:t>
            </a:r>
          </a:p>
          <a:p>
            <a:pPr lvl="2"/>
            <a:r>
              <a:rPr lang="en-GB" altLang="en-US" dirty="0" smtClean="0"/>
              <a:t>Third Outline Level</a:t>
            </a:r>
          </a:p>
          <a:p>
            <a:pPr lvl="3"/>
            <a:r>
              <a:rPr lang="en-GB" altLang="en-US" dirty="0" smtClean="0"/>
              <a:t>Fourth Outline Level</a:t>
            </a:r>
          </a:p>
          <a:p>
            <a:pPr lvl="4"/>
            <a:r>
              <a:rPr lang="en-GB" altLang="en-US" dirty="0" smtClean="0"/>
              <a:t>Fifth Outline Level</a:t>
            </a:r>
          </a:p>
          <a:p>
            <a:pPr lvl="4"/>
            <a:r>
              <a:rPr lang="en-GB" altLang="en-US" dirty="0" smtClean="0"/>
              <a:t>Sixth Outline Level</a:t>
            </a:r>
          </a:p>
          <a:p>
            <a:pPr lvl="4"/>
            <a:r>
              <a:rPr lang="en-GB" altLang="en-US" dirty="0" smtClean="0"/>
              <a:t>Seventh Outline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/>
          </p:nvPr>
        </p:nvSpPr>
        <p:spPr bwMode="auto">
          <a:xfrm>
            <a:off x="76200" y="6553200"/>
            <a:ext cx="2117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smtClean="0">
                <a:solidFill>
                  <a:schemeClr val="bg1"/>
                </a:solidFill>
                <a:latin typeface="Corbel" pitchFamily="34" charset="0"/>
                <a:ea typeface="DejaVu Serif Condensed" pitchFamily="18" charset="0"/>
                <a:cs typeface="+mn-cs"/>
              </a:defRPr>
            </a:lvl1pPr>
          </a:lstStyle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1030" name="Text Box 6"/>
          <p:cNvSpPr txBox="1">
            <a:spLocks noChangeArrowheads="1"/>
          </p:cNvSpPr>
          <p:nvPr/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alt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6934200" y="6553200"/>
            <a:ext cx="2117725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SzPct val="100000"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 smtClean="0">
                <a:solidFill>
                  <a:schemeClr val="bg1"/>
                </a:solidFill>
                <a:latin typeface="Corbel" pitchFamily="34" charset="0"/>
                <a:ea typeface="DejaVu Serif Condensed" pitchFamily="18" charset="0"/>
                <a:cs typeface="+mn-cs"/>
              </a:defRPr>
            </a:lvl1pPr>
          </a:lstStyle>
          <a:p>
            <a:pPr>
              <a:defRPr/>
            </a:pPr>
            <a:fld id="{A9F30245-818E-4651-8A69-C30D4377874C}" type="slidenum">
              <a:rPr lang="en-US" altLang="x-none" smtClean="0"/>
              <a:pPr>
                <a:defRPr/>
              </a:pPr>
              <a:t>‹#›</a:t>
            </a:fld>
            <a:endParaRPr lang="en-US" altLang="x-none" dirty="0"/>
          </a:p>
        </p:txBody>
      </p:sp>
      <p:sp>
        <p:nvSpPr>
          <p:cNvPr id="3" name="Rectangle 2"/>
          <p:cNvSpPr/>
          <p:nvPr/>
        </p:nvSpPr>
        <p:spPr bwMode="auto">
          <a:xfrm>
            <a:off x="286" y="6400800"/>
            <a:ext cx="9143427" cy="334962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-2" y="457200"/>
            <a:ext cx="9143427" cy="250002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72" r:id="rId7"/>
    <p:sldLayoutId id="2147483668" r:id="rId8"/>
    <p:sldLayoutId id="2147483669" r:id="rId9"/>
    <p:sldLayoutId id="2147483670" r:id="rId10"/>
    <p:sldLayoutId id="2147483671" r:id="rId11"/>
    <p:sldLayoutId id="2147483687" r:id="rId12"/>
    <p:sldLayoutId id="2147483688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 b="1">
          <a:solidFill>
            <a:schemeClr val="bg1"/>
          </a:solidFill>
          <a:latin typeface="Corbel" pitchFamily="34" charset="0"/>
          <a:ea typeface="DejaVu Serif Condensed" pitchFamily="18" charset="0"/>
          <a:cs typeface="Corbel" pitchFamily="34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DejaVu Serif Condensed" pitchFamily="18" charset="0"/>
          <a:ea typeface="DejaVu Serif Condensed" pitchFamily="18" charset="0"/>
          <a:cs typeface="DejaVu Serif Condensed" pitchFamily="18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DejaVu Serif Condensed" pitchFamily="18" charset="0"/>
          <a:ea typeface="DejaVu Serif Condensed" pitchFamily="18" charset="0"/>
          <a:cs typeface="DejaVu Serif Condensed" pitchFamily="18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DejaVu Serif Condensed" pitchFamily="18" charset="0"/>
          <a:ea typeface="DejaVu Serif Condensed" pitchFamily="18" charset="0"/>
          <a:cs typeface="DejaVu Serif Condensed" pitchFamily="18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DejaVu Serif Condensed" pitchFamily="18" charset="0"/>
          <a:ea typeface="DejaVu Serif Condensed" pitchFamily="18" charset="0"/>
          <a:cs typeface="DejaVu Serif Condensed" pitchFamily="18" charset="0"/>
        </a:defRPr>
      </a:lvl5pPr>
      <a:lvl6pPr marL="25146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6pPr>
      <a:lvl7pPr marL="29718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7pPr>
      <a:lvl8pPr marL="34290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8pPr>
      <a:lvl9pPr marL="3886200" indent="-228600" algn="ctr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Arial" pitchFamily="34" charset="0"/>
          <a:ea typeface="MS PGothic" pitchFamily="2" charset="-128"/>
        </a:defRPr>
      </a:lvl9pPr>
    </p:titleStyle>
    <p:bodyStyle>
      <a:lvl1pPr marL="342900" indent="-342900" algn="l" defTabSz="457200" rtl="0" eaLnBrk="0" fontAlgn="base" hangingPunct="0">
        <a:lnSpc>
          <a:spcPct val="105000"/>
        </a:lnSpc>
        <a:spcBef>
          <a:spcPts val="10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b="1">
          <a:solidFill>
            <a:srgbClr val="000000"/>
          </a:solidFill>
          <a:latin typeface="Corbel" pitchFamily="34" charset="0"/>
          <a:ea typeface="DejaVu Serif Condensed" pitchFamily="18" charset="0"/>
          <a:cs typeface="Corbel" pitchFamily="34" charset="0"/>
        </a:defRPr>
      </a:lvl1pPr>
      <a:lvl2pPr marL="742950" indent="-285750" algn="l" defTabSz="457200" rtl="0" eaLnBrk="0" fontAlgn="base" hangingPunct="0">
        <a:lnSpc>
          <a:spcPct val="105000"/>
        </a:lnSpc>
        <a:spcBef>
          <a:spcPts val="14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Corbel" pitchFamily="34" charset="0"/>
          <a:ea typeface="DejaVu Serif Condensed" pitchFamily="18" charset="0"/>
          <a:cs typeface="Corbel" pitchFamily="34" charset="0"/>
        </a:defRPr>
      </a:lvl2pPr>
      <a:lvl3pPr marL="1143000" indent="-228600" algn="l" defTabSz="457200" rtl="0" eaLnBrk="0" fontAlgn="base" hangingPunct="0">
        <a:lnSpc>
          <a:spcPct val="105000"/>
        </a:lnSpc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600">
          <a:solidFill>
            <a:srgbClr val="000000"/>
          </a:solidFill>
          <a:latin typeface="Corbel" pitchFamily="34" charset="0"/>
          <a:ea typeface="DejaVu Serif Condensed" pitchFamily="18" charset="0"/>
          <a:cs typeface="Corbel" pitchFamily="34" charset="0"/>
        </a:defRPr>
      </a:lvl3pPr>
      <a:lvl4pPr marL="16002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Corbel" pitchFamily="34" charset="0"/>
          <a:ea typeface="DejaVu Serif Condensed" pitchFamily="18" charset="0"/>
          <a:cs typeface="Corbel" pitchFamily="34" charset="0"/>
        </a:defRPr>
      </a:lvl4pPr>
      <a:lvl5pPr marL="20574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Corbel" pitchFamily="34" charset="0"/>
          <a:ea typeface="DejaVu Serif Condensed" pitchFamily="18" charset="0"/>
          <a:cs typeface="Corbel" pitchFamily="34" charset="0"/>
        </a:defRPr>
      </a:lvl5pPr>
      <a:lvl6pPr marL="25146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6pPr>
      <a:lvl7pPr marL="29718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7pPr>
      <a:lvl8pPr marL="34290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8pPr>
      <a:lvl9pPr marL="3886200" indent="-228600" algn="l" defTabSz="457200" rtl="0" eaLnBrk="0" fontAlgn="base" hangingPunct="0">
        <a:lnSpc>
          <a:spcPct val="105000"/>
        </a:lnSpc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400">
          <a:solidFill>
            <a:srgbClr val="000000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5565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219200"/>
            <a:ext cx="79248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 smtClean="0"/>
              <a:t>Click to edit Master text styles</a:t>
            </a:r>
          </a:p>
          <a:p>
            <a:pPr lvl="1"/>
            <a:r>
              <a:rPr lang="en-GB" altLang="en-US" smtClean="0"/>
              <a:t>Second level</a:t>
            </a:r>
          </a:p>
          <a:p>
            <a:pPr lvl="2"/>
            <a:r>
              <a:rPr lang="en-GB" altLang="en-US" smtClean="0"/>
              <a:t>Third level</a:t>
            </a:r>
          </a:p>
          <a:p>
            <a:pPr lvl="3"/>
            <a:r>
              <a:rPr lang="en-GB" altLang="en-US" smtClean="0"/>
              <a:t>Fourth level</a:t>
            </a:r>
          </a:p>
          <a:p>
            <a:pPr lvl="4"/>
            <a:r>
              <a:rPr lang="en-GB" altLang="en-US" smtClean="0"/>
              <a:t>Fifth level</a:t>
            </a:r>
          </a:p>
        </p:txBody>
      </p:sp>
      <p:sp>
        <p:nvSpPr>
          <p:cNvPr id="491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4213" y="6632575"/>
            <a:ext cx="19050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latin typeface="Arial" pitchFamily="34" charset="0"/>
              </a:defRPr>
            </a:lvl1pPr>
          </a:lstStyle>
          <a:p>
            <a:pPr defTabSz="914400">
              <a:defRPr/>
            </a:pPr>
            <a:r>
              <a:rPr lang="en-US" b="1">
                <a:solidFill>
                  <a:srgbClr val="000000"/>
                </a:solidFill>
                <a:ea typeface="+mn-ea"/>
                <a:cs typeface="+mn-cs"/>
              </a:rPr>
              <a:t>2008.11.14</a:t>
            </a:r>
            <a:endParaRPr lang="en-GB" b="1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491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32163" y="6632575"/>
            <a:ext cx="28956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00">
                <a:latin typeface="Arial" pitchFamily="34" charset="0"/>
              </a:defRPr>
            </a:lvl1pPr>
          </a:lstStyle>
          <a:p>
            <a:pPr algn="ctr" defTabSz="914400">
              <a:defRPr/>
            </a:pPr>
            <a:r>
              <a:rPr lang="en-GB" b="1">
                <a:solidFill>
                  <a:srgbClr val="000000"/>
                </a:solidFill>
                <a:ea typeface="+mn-ea"/>
                <a:cs typeface="+mn-cs"/>
              </a:rPr>
              <a:t>R. Bruce</a:t>
            </a:r>
          </a:p>
        </p:txBody>
      </p:sp>
      <p:sp>
        <p:nvSpPr>
          <p:cNvPr id="491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04075" y="6632575"/>
            <a:ext cx="1905000" cy="25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900" b="1">
                <a:latin typeface="Arial" pitchFamily="34" charset="0"/>
              </a:defRPr>
            </a:lvl1pPr>
          </a:lstStyle>
          <a:p>
            <a:pPr defTabSz="914400">
              <a:defRPr/>
            </a:pPr>
            <a:fld id="{3A3E13D2-0B2F-4401-939A-1D8D36AC7B52}" type="slidenum">
              <a:rPr lang="en-GB">
                <a:solidFill>
                  <a:srgbClr val="000000"/>
                </a:solidFill>
                <a:ea typeface="+mn-ea"/>
                <a:cs typeface="+mn-cs"/>
              </a:rPr>
              <a:pPr defTabSz="914400">
                <a:defRPr/>
              </a:pPr>
              <a:t>‹#›</a:t>
            </a:fld>
            <a:endParaRPr lang="en-GB">
              <a:solidFill>
                <a:srgbClr val="000000"/>
              </a:solidFill>
              <a:ea typeface="+mn-ea"/>
              <a:cs typeface="+mn-cs"/>
            </a:endParaRPr>
          </a:p>
        </p:txBody>
      </p:sp>
      <p:graphicFrame>
        <p:nvGraphicFramePr>
          <p:cNvPr id="1026" name="Object 8"/>
          <p:cNvGraphicFramePr>
            <a:graphicFrameLocks noChangeAspect="1"/>
          </p:cNvGraphicFramePr>
          <p:nvPr userDrawn="1"/>
        </p:nvGraphicFramePr>
        <p:xfrm>
          <a:off x="8316913" y="146050"/>
          <a:ext cx="749300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68" name="Photo Editor Photo" r:id="rId16" imgW="1114581" imgH="1133633" progId="MSPhotoEd.3">
                  <p:embed/>
                </p:oleObj>
              </mc:Choice>
              <mc:Fallback>
                <p:oleObj name="Photo Editor Photo" r:id="rId16" imgW="1114581" imgH="1133633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16913" y="146050"/>
                        <a:ext cx="749300" cy="76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162" name="Line 10"/>
          <p:cNvSpPr>
            <a:spLocks noChangeShapeType="1"/>
          </p:cNvSpPr>
          <p:nvPr userDrawn="1"/>
        </p:nvSpPr>
        <p:spPr bwMode="auto">
          <a:xfrm>
            <a:off x="0" y="981075"/>
            <a:ext cx="9144000" cy="0"/>
          </a:xfrm>
          <a:prstGeom prst="line">
            <a:avLst/>
          </a:prstGeom>
          <a:noFill/>
          <a:ln w="19050">
            <a:solidFill>
              <a:srgbClr val="969696"/>
            </a:solidFill>
            <a:round/>
            <a:headEnd/>
            <a:tailEnd/>
          </a:ln>
          <a:effectLst>
            <a:prstShdw prst="shdw17" dist="17961" dir="2700000">
              <a:srgbClr val="969696">
                <a:gamma/>
                <a:shade val="60000"/>
                <a:invGamma/>
              </a:srgbClr>
            </a:prstShdw>
          </a:effectLst>
        </p:spPr>
        <p:txBody>
          <a:bodyPr anchor="ctr"/>
          <a:lstStyle/>
          <a:p>
            <a:pPr algn="ctr" defTabSz="914400">
              <a:defRPr/>
            </a:pPr>
            <a:endParaRPr lang="en-GB" sz="1600">
              <a:solidFill>
                <a:srgbClr val="000000"/>
              </a:solidFill>
              <a:latin typeface="Arial Rounded MT Bold" pitchFamily="34" charset="0"/>
              <a:ea typeface="+mn-ea"/>
              <a:cs typeface="+mn-cs"/>
            </a:endParaRPr>
          </a:p>
        </p:txBody>
      </p:sp>
      <p:pic>
        <p:nvPicPr>
          <p:cNvPr id="1034" name="Picture 11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71438"/>
            <a:ext cx="863600" cy="83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12118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ransition/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Arial Rounded MT Bold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emf"/><Relationship Id="rId3" Type="http://schemas.openxmlformats.org/officeDocument/2006/relationships/image" Target="../media/image60.emf"/><Relationship Id="rId7" Type="http://schemas.openxmlformats.org/officeDocument/2006/relationships/image" Target="../media/image9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64.emf"/><Relationship Id="rId10" Type="http://schemas.openxmlformats.org/officeDocument/2006/relationships/image" Target="../media/image63.emf"/><Relationship Id="rId9" Type="http://schemas.openxmlformats.org/officeDocument/2006/relationships/image" Target="../media/image62.gi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5.jpeg"/><Relationship Id="rId4" Type="http://schemas.openxmlformats.org/officeDocument/2006/relationships/image" Target="../media/image70.jpeg"/><Relationship Id="rId9" Type="http://schemas.openxmlformats.org/officeDocument/2006/relationships/image" Target="../media/image74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0.w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82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wmf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457200" y="2209800"/>
            <a:ext cx="8229600" cy="2525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altLang="x-none" sz="4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  <a:ea typeface="DejaVu Serif Condensed" pitchFamily="18" charset="0"/>
                <a:cs typeface="+mn-cs"/>
              </a:rPr>
              <a:t>Collimation of nuclear beams</a:t>
            </a:r>
            <a:endParaRPr lang="en-US" altLang="x-none" sz="4800" b="1" dirty="0" smtClean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  <a:ea typeface="DejaVu Serif Condensed" pitchFamily="18" charset="0"/>
              <a:cs typeface="+mn-cs"/>
            </a:endParaRPr>
          </a:p>
          <a:p>
            <a:pPr algn="ctr"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altLang="x-none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  <a:ea typeface="DejaVu Serif Condensed" pitchFamily="18" charset="0"/>
              <a:cs typeface="+mn-cs"/>
            </a:endParaRPr>
          </a:p>
          <a:p>
            <a:pPr algn="ctr"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US" altLang="x-none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  <a:ea typeface="DejaVu Serif Condensed" pitchFamily="18" charset="0"/>
                <a:cs typeface="+mn-cs"/>
              </a:rPr>
              <a:t>Roderik</a:t>
            </a:r>
            <a:r>
              <a:rPr lang="en-US" altLang="x-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rbel" pitchFamily="34" charset="0"/>
                <a:ea typeface="DejaVu Serif Condensed" pitchFamily="18" charset="0"/>
                <a:cs typeface="+mn-cs"/>
              </a:rPr>
              <a:t> Bruce, CERN</a:t>
            </a:r>
          </a:p>
          <a:p>
            <a:pPr algn="ctr">
              <a:spcBef>
                <a:spcPts val="1200"/>
              </a:spcBef>
              <a:buSzPct val="100000"/>
              <a:buFont typeface="Times New Roman" pitchFamily="18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US" altLang="x-none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rbel" pitchFamily="34" charset="0"/>
              <a:ea typeface="DejaVu Serif Condensed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66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85801"/>
            <a:ext cx="2895600" cy="2895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85801"/>
            <a:ext cx="2895600" cy="2895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85801"/>
            <a:ext cx="2895600" cy="2895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685801"/>
            <a:ext cx="2895600" cy="28956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23912"/>
            <a:ext cx="8763000" cy="4967288"/>
          </a:xfrm>
        </p:spPr>
        <p:txBody>
          <a:bodyPr/>
          <a:lstStyle/>
          <a:p>
            <a:r>
              <a:rPr lang="en-US" sz="2000" dirty="0" smtClean="0"/>
              <a:t>To intercept </a:t>
            </a:r>
            <a:r>
              <a:rPr lang="en-US" sz="2000" dirty="0" smtClean="0">
                <a:solidFill>
                  <a:schemeClr val="accent2"/>
                </a:solidFill>
              </a:rPr>
              <a:t>“slow” halo losses </a:t>
            </a:r>
            <a:r>
              <a:rPr lang="en-US" sz="2000" dirty="0" smtClean="0"/>
              <a:t>(with amplitude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increasing </a:t>
            </a:r>
            <a:r>
              <a:rPr lang="en-US" sz="2000" dirty="0" smtClean="0"/>
              <a:t>over many turns), </a:t>
            </a:r>
            <a:r>
              <a:rPr lang="en-US" sz="2000" dirty="0" smtClean="0">
                <a:solidFill>
                  <a:schemeClr val="accent2"/>
                </a:solidFill>
              </a:rPr>
              <a:t>only one aperture </a:t>
            </a:r>
            <a:r>
              <a:rPr lang="en-US" sz="2000" dirty="0" smtClean="0">
                <a:solidFill>
                  <a:schemeClr val="accent2"/>
                </a:solidFill>
              </a:rPr>
              <a:t/>
            </a:r>
            <a:br>
              <a:rPr lang="en-US" sz="2000" dirty="0" smtClean="0">
                <a:solidFill>
                  <a:schemeClr val="accent2"/>
                </a:solidFill>
              </a:rPr>
            </a:br>
            <a:r>
              <a:rPr lang="en-US" sz="2000" dirty="0" smtClean="0">
                <a:solidFill>
                  <a:schemeClr val="accent2"/>
                </a:solidFill>
              </a:rPr>
              <a:t>bottleneck</a:t>
            </a:r>
            <a:r>
              <a:rPr lang="en-US" sz="2000" dirty="0" smtClean="0"/>
              <a:t> </a:t>
            </a:r>
            <a:r>
              <a:rPr lang="en-US" sz="2000" dirty="0" smtClean="0"/>
              <a:t>in the ring is needed</a:t>
            </a:r>
          </a:p>
          <a:p>
            <a:pPr lvl="1"/>
            <a:r>
              <a:rPr lang="en-US" sz="1800" dirty="0" smtClean="0"/>
              <a:t>Need to collimate both horizontal and vertical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planes</a:t>
            </a:r>
            <a:r>
              <a:rPr lang="en-US" sz="1800" dirty="0" smtClean="0"/>
              <a:t>, possibly skew </a:t>
            </a:r>
            <a:r>
              <a:rPr lang="en-US" sz="1800" dirty="0" smtClean="0"/>
              <a:t>plane</a:t>
            </a:r>
            <a:endParaRPr lang="en-US" sz="2000" dirty="0"/>
          </a:p>
          <a:p>
            <a:endParaRPr lang="en-US" sz="2000" dirty="0" smtClean="0"/>
          </a:p>
          <a:p>
            <a:r>
              <a:rPr lang="en-US" sz="2000" dirty="0" smtClean="0">
                <a:solidFill>
                  <a:schemeClr val="accent2"/>
                </a:solidFill>
              </a:rPr>
              <a:t>Dedicated </a:t>
            </a:r>
            <a:r>
              <a:rPr lang="en-US" sz="2000" dirty="0" smtClean="0">
                <a:solidFill>
                  <a:schemeClr val="accent2"/>
                </a:solidFill>
              </a:rPr>
              <a:t>local protection</a:t>
            </a:r>
            <a:r>
              <a:rPr lang="en-US" sz="2000" dirty="0" smtClean="0"/>
              <a:t> might be needed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 </a:t>
            </a:r>
            <a:r>
              <a:rPr lang="en-US" sz="2000" dirty="0" smtClean="0"/>
              <a:t>front of particularly exposed equipment	</a:t>
            </a:r>
          </a:p>
          <a:p>
            <a:pPr lvl="1"/>
            <a:r>
              <a:rPr lang="en-US" sz="1800" dirty="0" smtClean="0"/>
              <a:t>Protect </a:t>
            </a:r>
            <a:r>
              <a:rPr lang="en-US" sz="1800" dirty="0" smtClean="0"/>
              <a:t>against very fast (1-turn) </a:t>
            </a:r>
            <a:r>
              <a:rPr lang="en-US" sz="1800" dirty="0" smtClean="0"/>
              <a:t>losses</a:t>
            </a:r>
          </a:p>
          <a:p>
            <a:pPr lvl="1"/>
            <a:r>
              <a:rPr lang="en-US" sz="1800" dirty="0"/>
              <a:t>Protect experiments from </a:t>
            </a:r>
            <a:r>
              <a:rPr lang="en-US" sz="1800" dirty="0" smtClean="0"/>
              <a:t>background</a:t>
            </a:r>
            <a:endParaRPr lang="en-US" sz="1800" dirty="0" smtClean="0"/>
          </a:p>
          <a:p>
            <a:pPr lvl="1"/>
            <a:r>
              <a:rPr lang="en-US" sz="1800" dirty="0" smtClean="0"/>
              <a:t>Protection against collisional losses</a:t>
            </a:r>
            <a:endParaRPr lang="en-US" sz="1800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collimators are needed?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10</a:t>
            </a:fld>
            <a:endParaRPr lang="en-US" altLang="x-non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30" y="4038600"/>
            <a:ext cx="282897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8610600" y="5361801"/>
            <a:ext cx="52770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X (</a:t>
            </a:r>
            <a:r>
              <a:rPr lang="el-GR" sz="1200" dirty="0" smtClean="0">
                <a:solidFill>
                  <a:schemeClr val="tx1"/>
                </a:solidFill>
              </a:rPr>
              <a:t>σ</a:t>
            </a:r>
            <a:r>
              <a:rPr lang="en-US" sz="1200" dirty="0" smtClean="0">
                <a:solidFill>
                  <a:schemeClr val="tx1"/>
                </a:solidFill>
              </a:rPr>
              <a:t>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016091" y="3914001"/>
            <a:ext cx="524824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Y (</a:t>
            </a:r>
            <a:r>
              <a:rPr lang="el-GR" sz="1200" dirty="0" smtClean="0">
                <a:solidFill>
                  <a:schemeClr val="tx1"/>
                </a:solidFill>
              </a:rPr>
              <a:t>σ</a:t>
            </a:r>
            <a:r>
              <a:rPr lang="en-US" sz="1200" dirty="0" smtClean="0">
                <a:solidFill>
                  <a:schemeClr val="tx1"/>
                </a:solidFill>
              </a:rPr>
              <a:t>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10600" y="1981200"/>
            <a:ext cx="527709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/>
                </a:solidFill>
              </a:rPr>
              <a:t>X (</a:t>
            </a:r>
            <a:r>
              <a:rPr lang="el-GR" sz="1200" dirty="0" smtClean="0">
                <a:solidFill>
                  <a:schemeClr val="tx1"/>
                </a:solidFill>
              </a:rPr>
              <a:t>σ</a:t>
            </a:r>
            <a:r>
              <a:rPr lang="en-US" sz="1200" dirty="0" smtClean="0">
                <a:solidFill>
                  <a:schemeClr val="tx1"/>
                </a:solidFill>
              </a:rPr>
              <a:t>)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2" name="5-Point Star 11"/>
          <p:cNvSpPr/>
          <p:nvPr/>
        </p:nvSpPr>
        <p:spPr bwMode="auto">
          <a:xfrm>
            <a:off x="8399196" y="2006139"/>
            <a:ext cx="228315" cy="228600"/>
          </a:xfrm>
          <a:prstGeom prst="star5">
            <a:avLst/>
          </a:prstGeom>
          <a:solidFill>
            <a:srgbClr val="FFFF00"/>
          </a:solidFill>
          <a:ln w="158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010400" y="533400"/>
            <a:ext cx="5790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 smtClean="0">
                <a:solidFill>
                  <a:schemeClr val="tx1"/>
                </a:solidFill>
              </a:rPr>
              <a:t>P</a:t>
            </a:r>
            <a:r>
              <a:rPr lang="en-US" sz="1200" baseline="-25000" dirty="0" err="1" smtClean="0">
                <a:solidFill>
                  <a:schemeClr val="tx1"/>
                </a:solidFill>
              </a:rPr>
              <a:t>x</a:t>
            </a:r>
            <a:r>
              <a:rPr lang="en-US" sz="1200" dirty="0" smtClean="0">
                <a:solidFill>
                  <a:schemeClr val="tx1"/>
                </a:solidFill>
              </a:rPr>
              <a:t> (</a:t>
            </a:r>
            <a:r>
              <a:rPr lang="el-GR" sz="1200" dirty="0" smtClean="0">
                <a:solidFill>
                  <a:schemeClr val="tx1"/>
                </a:solidFill>
              </a:rPr>
              <a:t>σ</a:t>
            </a:r>
            <a:r>
              <a:rPr lang="en-US" sz="1200" dirty="0" smtClean="0">
                <a:solidFill>
                  <a:schemeClr val="tx1"/>
                </a:solidFill>
              </a:rPr>
              <a:t>)</a:t>
            </a:r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364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3" grpId="0" animBg="1"/>
      <p:bldP spid="16" grpId="0" animBg="1"/>
      <p:bldP spid="17" grpId="0" animBg="1"/>
      <p:bldP spid="12" grpId="0" animBg="1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Collisional losses for nuclear beams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3581400" cy="5715000"/>
          </a:xfrm>
        </p:spPr>
        <p:txBody>
          <a:bodyPr/>
          <a:lstStyle/>
          <a:p>
            <a:r>
              <a:rPr lang="en-US" sz="2000" dirty="0" smtClean="0"/>
              <a:t>Collisions =&gt; </a:t>
            </a:r>
            <a:r>
              <a:rPr lang="en-US" sz="2000" dirty="0" smtClean="0">
                <a:solidFill>
                  <a:srgbClr val="FF0000"/>
                </a:solidFill>
              </a:rPr>
              <a:t>Nuclei can alter their charge or mass</a:t>
            </a:r>
          </a:p>
          <a:p>
            <a:pPr lvl="1"/>
            <a:r>
              <a:rPr lang="en-US" sz="1800" dirty="0" smtClean="0"/>
              <a:t>Loss of nucleons</a:t>
            </a:r>
          </a:p>
          <a:p>
            <a:pPr lvl="1"/>
            <a:r>
              <a:rPr lang="en-US" sz="1800" dirty="0" smtClean="0"/>
              <a:t>Bound-free pair production (BFPP): creation of electron-positron pair, electron captured by one of the nuclei</a:t>
            </a:r>
          </a:p>
          <a:p>
            <a:r>
              <a:rPr lang="en-US" sz="2000" dirty="0" smtClean="0"/>
              <a:t>Nuclei with altered charge or mass </a:t>
            </a:r>
            <a:r>
              <a:rPr lang="en-US" sz="2000" dirty="0" smtClean="0">
                <a:solidFill>
                  <a:srgbClr val="FF0000"/>
                </a:solidFill>
              </a:rPr>
              <a:t>risk being lost in downstream magnets</a:t>
            </a:r>
          </a:p>
          <a:p>
            <a:pPr lvl="1"/>
            <a:r>
              <a:rPr lang="en-US" sz="1800" dirty="0" smtClean="0"/>
              <a:t>Special considerations are needed to assess need for collimation</a:t>
            </a:r>
          </a:p>
          <a:p>
            <a:pPr lvl="1"/>
            <a:r>
              <a:rPr lang="en-US" sz="1800" dirty="0" smtClean="0"/>
              <a:t>See talk tomorrow by </a:t>
            </a:r>
            <a:br>
              <a:rPr lang="en-US" sz="1800" dirty="0" smtClean="0"/>
            </a:br>
            <a:r>
              <a:rPr lang="en-US" sz="1800" dirty="0" smtClean="0"/>
              <a:t>F. </a:t>
            </a:r>
            <a:r>
              <a:rPr lang="en-US" sz="1800" dirty="0" err="1" smtClean="0"/>
              <a:t>Cerutti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11</a:t>
            </a:fld>
            <a:endParaRPr lang="en-US" altLang="x-non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6858" y="990600"/>
            <a:ext cx="5624512" cy="4791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458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Multi-stage collimation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747712"/>
            <a:ext cx="8763000" cy="2071688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A single collimator might not be sufficient</a:t>
            </a:r>
          </a:p>
          <a:p>
            <a:pPr lvl="1"/>
            <a:r>
              <a:rPr lang="en-US" sz="1800" dirty="0"/>
              <a:t>Scattering occurs inside collimator material, with a fraction of the incident particles leaking </a:t>
            </a:r>
            <a:r>
              <a:rPr lang="en-US" sz="1800" dirty="0" smtClean="0"/>
              <a:t>out	</a:t>
            </a:r>
          </a:p>
          <a:p>
            <a:pPr lvl="2"/>
            <a:r>
              <a:rPr lang="en-US" sz="1800" dirty="0">
                <a:solidFill>
                  <a:srgbClr val="FF0000"/>
                </a:solidFill>
              </a:rPr>
              <a:t>Nuclear inelastic </a:t>
            </a:r>
            <a:r>
              <a:rPr lang="en-US" sz="1800" dirty="0" smtClean="0"/>
              <a:t>interactions and </a:t>
            </a:r>
            <a:r>
              <a:rPr lang="en-US" sz="1800" dirty="0" smtClean="0">
                <a:solidFill>
                  <a:srgbClr val="FF0000"/>
                </a:solidFill>
              </a:rPr>
              <a:t>electromagnetic dissociation</a:t>
            </a:r>
            <a:endParaRPr lang="en-US" sz="1800" dirty="0"/>
          </a:p>
          <a:p>
            <a:pPr lvl="1"/>
            <a:r>
              <a:rPr lang="en-US" sz="1800" dirty="0"/>
              <a:t>Secondary stage at larger aperture to intercept the leakage</a:t>
            </a:r>
          </a:p>
          <a:p>
            <a:pPr lvl="1"/>
            <a:r>
              <a:rPr lang="en-US" sz="1800" dirty="0"/>
              <a:t>Might need tertiary stage to intercept leakage from secondary </a:t>
            </a:r>
            <a:r>
              <a:rPr lang="en-US" sz="1800" dirty="0" smtClean="0"/>
              <a:t>stage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12</a:t>
            </a:fld>
            <a:endParaRPr lang="en-US" altLang="x-none" dirty="0"/>
          </a:p>
        </p:txBody>
      </p:sp>
      <p:sp>
        <p:nvSpPr>
          <p:cNvPr id="7" name="Rectangle 27"/>
          <p:cNvSpPr/>
          <p:nvPr/>
        </p:nvSpPr>
        <p:spPr>
          <a:xfrm>
            <a:off x="8287175" y="5263611"/>
            <a:ext cx="455477" cy="124171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300">
              <a:solidFill>
                <a:prstClr val="white"/>
              </a:solidFill>
            </a:endParaRPr>
          </a:p>
        </p:txBody>
      </p:sp>
      <p:sp>
        <p:nvSpPr>
          <p:cNvPr id="8" name="Rectangle 35"/>
          <p:cNvSpPr/>
          <p:nvPr/>
        </p:nvSpPr>
        <p:spPr>
          <a:xfrm>
            <a:off x="8287175" y="3679169"/>
            <a:ext cx="455477" cy="124171"/>
          </a:xfrm>
          <a:prstGeom prst="rect">
            <a:avLst/>
          </a:prstGeom>
          <a:solidFill>
            <a:srgbClr val="FF6600"/>
          </a:solidFill>
          <a:ln>
            <a:solidFill>
              <a:srgbClr val="FF66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cxnSp>
        <p:nvCxnSpPr>
          <p:cNvPr id="9" name="Straight Connector 36"/>
          <p:cNvCxnSpPr/>
          <p:nvPr/>
        </p:nvCxnSpPr>
        <p:spPr>
          <a:xfrm>
            <a:off x="283815" y="4478687"/>
            <a:ext cx="8468159" cy="0"/>
          </a:xfrm>
          <a:prstGeom prst="line">
            <a:avLst/>
          </a:prstGeom>
          <a:ln w="9525" cmpd="sng"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ight Arrow 37"/>
          <p:cNvSpPr/>
          <p:nvPr/>
        </p:nvSpPr>
        <p:spPr>
          <a:xfrm>
            <a:off x="401987" y="4360240"/>
            <a:ext cx="1007212" cy="23689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1" name="TextBox 38"/>
          <p:cNvSpPr txBox="1"/>
          <p:nvPr/>
        </p:nvSpPr>
        <p:spPr>
          <a:xfrm>
            <a:off x="230327" y="4495051"/>
            <a:ext cx="1149826" cy="585114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400" i="1" dirty="0" smtClean="0">
                <a:solidFill>
                  <a:srgbClr val="FF0000"/>
                </a:solidFill>
                <a:latin typeface="Arial"/>
              </a:rPr>
              <a:t>Circulating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400" i="1" dirty="0" smtClean="0">
                <a:solidFill>
                  <a:srgbClr val="FF0000"/>
                </a:solidFill>
                <a:latin typeface="Arial"/>
              </a:rPr>
              <a:t>beam</a:t>
            </a:r>
            <a:endParaRPr lang="en-GB" sz="1400" i="1" dirty="0">
              <a:solidFill>
                <a:srgbClr val="FF0000"/>
              </a:solidFill>
              <a:latin typeface="Arial"/>
            </a:endParaRPr>
          </a:p>
        </p:txBody>
      </p:sp>
      <p:cxnSp>
        <p:nvCxnSpPr>
          <p:cNvPr id="12" name="Straight Connector 41"/>
          <p:cNvCxnSpPr/>
          <p:nvPr/>
        </p:nvCxnSpPr>
        <p:spPr>
          <a:xfrm>
            <a:off x="6765527" y="3679169"/>
            <a:ext cx="0" cy="1717485"/>
          </a:xfrm>
          <a:prstGeom prst="line">
            <a:avLst/>
          </a:prstGeom>
          <a:ln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Gruppo 6"/>
          <p:cNvGrpSpPr/>
          <p:nvPr/>
        </p:nvGrpSpPr>
        <p:grpSpPr>
          <a:xfrm>
            <a:off x="1422792" y="4141331"/>
            <a:ext cx="2082746" cy="746737"/>
            <a:chOff x="1422792" y="1605505"/>
            <a:chExt cx="2082746" cy="746737"/>
          </a:xfrm>
        </p:grpSpPr>
        <p:cxnSp>
          <p:nvCxnSpPr>
            <p:cNvPr id="67" name="Straight Arrow Connector 42"/>
            <p:cNvCxnSpPr/>
            <p:nvPr/>
          </p:nvCxnSpPr>
          <p:spPr>
            <a:xfrm flipV="1">
              <a:off x="1422792" y="1605505"/>
              <a:ext cx="515532" cy="204618"/>
            </a:xfrm>
            <a:prstGeom prst="straightConnector1">
              <a:avLst/>
            </a:prstGeom>
            <a:ln w="19050" cmpd="sng">
              <a:solidFill>
                <a:srgbClr val="FF92BB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43"/>
            <p:cNvCxnSpPr/>
            <p:nvPr/>
          </p:nvCxnSpPr>
          <p:spPr>
            <a:xfrm flipV="1">
              <a:off x="1811061" y="1605505"/>
              <a:ext cx="515532" cy="204618"/>
            </a:xfrm>
            <a:prstGeom prst="straightConnector1">
              <a:avLst/>
            </a:prstGeom>
            <a:ln w="19050" cmpd="sng">
              <a:solidFill>
                <a:srgbClr val="FF92BB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44"/>
            <p:cNvCxnSpPr/>
            <p:nvPr/>
          </p:nvCxnSpPr>
          <p:spPr>
            <a:xfrm>
              <a:off x="1422792" y="2087536"/>
              <a:ext cx="515532" cy="204618"/>
            </a:xfrm>
            <a:prstGeom prst="straightConnector1">
              <a:avLst/>
            </a:prstGeom>
            <a:ln w="19050" cmpd="sng">
              <a:solidFill>
                <a:srgbClr val="FF92BB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45"/>
            <p:cNvCxnSpPr/>
            <p:nvPr/>
          </p:nvCxnSpPr>
          <p:spPr>
            <a:xfrm>
              <a:off x="1811061" y="2087536"/>
              <a:ext cx="515532" cy="204618"/>
            </a:xfrm>
            <a:prstGeom prst="straightConnector1">
              <a:avLst/>
            </a:prstGeom>
            <a:ln w="19050" cmpd="sng">
              <a:solidFill>
                <a:srgbClr val="FF92BB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46"/>
            <p:cNvSpPr txBox="1"/>
            <p:nvPr/>
          </p:nvSpPr>
          <p:spPr>
            <a:xfrm>
              <a:off x="2186652" y="2008057"/>
              <a:ext cx="1318886" cy="34418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i="1" dirty="0" smtClean="0">
                  <a:solidFill>
                    <a:srgbClr val="FF92BB"/>
                  </a:solidFill>
                  <a:latin typeface="Arial"/>
                </a:rPr>
                <a:t>Primary halo</a:t>
              </a:r>
              <a:endParaRPr lang="en-GB" sz="1400" i="1" dirty="0">
                <a:solidFill>
                  <a:srgbClr val="FF92BB"/>
                </a:solidFill>
                <a:latin typeface="Arial"/>
              </a:endParaRPr>
            </a:p>
          </p:txBody>
        </p:sp>
      </p:grpSp>
      <p:sp>
        <p:nvSpPr>
          <p:cNvPr id="14" name="TextBox 72"/>
          <p:cNvSpPr txBox="1"/>
          <p:nvPr/>
        </p:nvSpPr>
        <p:spPr>
          <a:xfrm>
            <a:off x="612002" y="3396897"/>
            <a:ext cx="1223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i="1" dirty="0" smtClean="0">
                <a:solidFill>
                  <a:srgbClr val="0000FF"/>
                </a:solidFill>
                <a:latin typeface="Arial"/>
              </a:rPr>
              <a:t>Cold magnets</a:t>
            </a:r>
            <a:endParaRPr lang="en-GB" sz="1400" i="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5" name="TextBox 73"/>
          <p:cNvSpPr txBox="1"/>
          <p:nvPr/>
        </p:nvSpPr>
        <p:spPr>
          <a:xfrm>
            <a:off x="6616173" y="3391020"/>
            <a:ext cx="1223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i="1" dirty="0" smtClean="0">
                <a:solidFill>
                  <a:srgbClr val="0000FF"/>
                </a:solidFill>
                <a:latin typeface="Arial"/>
              </a:rPr>
              <a:t>Cold magnets</a:t>
            </a:r>
            <a:endParaRPr lang="en-GB" sz="1400" i="1" dirty="0">
              <a:solidFill>
                <a:srgbClr val="0000FF"/>
              </a:solidFill>
              <a:latin typeface="Arial"/>
            </a:endParaRPr>
          </a:p>
        </p:txBody>
      </p:sp>
      <p:sp>
        <p:nvSpPr>
          <p:cNvPr id="16" name="TextBox 74"/>
          <p:cNvSpPr txBox="1"/>
          <p:nvPr/>
        </p:nvSpPr>
        <p:spPr>
          <a:xfrm>
            <a:off x="3185178" y="3391020"/>
            <a:ext cx="13592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i="1" dirty="0" smtClean="0">
                <a:solidFill>
                  <a:srgbClr val="FF0000"/>
                </a:solidFill>
                <a:latin typeface="Arial"/>
              </a:rPr>
              <a:t>Warm magnets</a:t>
            </a:r>
            <a:endParaRPr lang="en-GB" sz="1400" i="1" dirty="0">
              <a:solidFill>
                <a:srgbClr val="FF0000"/>
              </a:solidFill>
              <a:latin typeface="Arial"/>
            </a:endParaRPr>
          </a:p>
        </p:txBody>
      </p:sp>
      <p:grpSp>
        <p:nvGrpSpPr>
          <p:cNvPr id="17" name="Gruppo 9"/>
          <p:cNvGrpSpPr/>
          <p:nvPr/>
        </p:nvGrpSpPr>
        <p:grpSpPr>
          <a:xfrm>
            <a:off x="232464" y="3938455"/>
            <a:ext cx="8519510" cy="1188366"/>
            <a:chOff x="232464" y="1402629"/>
            <a:chExt cx="8519510" cy="1188366"/>
          </a:xfrm>
        </p:grpSpPr>
        <p:cxnSp>
          <p:nvCxnSpPr>
            <p:cNvPr id="63" name="Straight Connector 47"/>
            <p:cNvCxnSpPr/>
            <p:nvPr/>
          </p:nvCxnSpPr>
          <p:spPr>
            <a:xfrm>
              <a:off x="241786" y="1402629"/>
              <a:ext cx="8510188" cy="58002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78"/>
            <p:cNvCxnSpPr/>
            <p:nvPr/>
          </p:nvCxnSpPr>
          <p:spPr>
            <a:xfrm>
              <a:off x="232464" y="2532993"/>
              <a:ext cx="8510188" cy="58002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8" name="Straight Connector 39"/>
          <p:cNvCxnSpPr/>
          <p:nvPr/>
        </p:nvCxnSpPr>
        <p:spPr>
          <a:xfrm>
            <a:off x="2196147" y="3679169"/>
            <a:ext cx="0" cy="1717485"/>
          </a:xfrm>
          <a:prstGeom prst="line">
            <a:avLst/>
          </a:prstGeom>
          <a:ln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40"/>
          <p:cNvCxnSpPr/>
          <p:nvPr/>
        </p:nvCxnSpPr>
        <p:spPr>
          <a:xfrm>
            <a:off x="5483759" y="3679169"/>
            <a:ext cx="0" cy="1717485"/>
          </a:xfrm>
          <a:prstGeom prst="line">
            <a:avLst/>
          </a:prstGeom>
          <a:ln>
            <a:solidFill>
              <a:schemeClr val="tx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0"/>
          <p:cNvSpPr/>
          <p:nvPr/>
        </p:nvSpPr>
        <p:spPr>
          <a:xfrm>
            <a:off x="4590682" y="5172343"/>
            <a:ext cx="455477" cy="20444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39" name="Rectangle 31"/>
          <p:cNvSpPr/>
          <p:nvPr/>
        </p:nvSpPr>
        <p:spPr>
          <a:xfrm>
            <a:off x="3483781" y="3679169"/>
            <a:ext cx="455477" cy="315544"/>
          </a:xfrm>
          <a:prstGeom prst="rect">
            <a:avLst/>
          </a:prstGeom>
          <a:solidFill>
            <a:srgbClr val="A6A6A6"/>
          </a:solidFill>
          <a:ln>
            <a:solidFill>
              <a:srgbClr val="A6A6A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40" name="Rectangle 32"/>
          <p:cNvSpPr/>
          <p:nvPr/>
        </p:nvSpPr>
        <p:spPr>
          <a:xfrm>
            <a:off x="2430243" y="3679169"/>
            <a:ext cx="245835" cy="462162"/>
          </a:xfrm>
          <a:prstGeom prst="rect">
            <a:avLst/>
          </a:prstGeom>
          <a:solidFill>
            <a:srgbClr val="BFBFBF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41" name="Rectangle 33"/>
          <p:cNvSpPr/>
          <p:nvPr/>
        </p:nvSpPr>
        <p:spPr>
          <a:xfrm>
            <a:off x="3506923" y="5054501"/>
            <a:ext cx="455477" cy="315544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42" name="Rectangle 34"/>
          <p:cNvSpPr/>
          <p:nvPr/>
        </p:nvSpPr>
        <p:spPr>
          <a:xfrm>
            <a:off x="2432814" y="4902997"/>
            <a:ext cx="245835" cy="4621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43" name="Rectangle 48"/>
          <p:cNvSpPr/>
          <p:nvPr/>
        </p:nvSpPr>
        <p:spPr>
          <a:xfrm>
            <a:off x="4590682" y="3675151"/>
            <a:ext cx="455477" cy="204440"/>
          </a:xfrm>
          <a:prstGeom prst="rect">
            <a:avLst/>
          </a:prstGeom>
          <a:solidFill>
            <a:srgbClr val="7F7F7F"/>
          </a:solidFill>
          <a:ln>
            <a:solidFill>
              <a:srgbClr val="7F7F7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2676078" y="3679169"/>
            <a:ext cx="1517698" cy="463905"/>
            <a:chOff x="2676078" y="3679169"/>
            <a:chExt cx="1517698" cy="463905"/>
          </a:xfrm>
        </p:grpSpPr>
        <p:cxnSp>
          <p:nvCxnSpPr>
            <p:cNvPr id="46" name="Straight Arrow Connector 52"/>
            <p:cNvCxnSpPr/>
            <p:nvPr/>
          </p:nvCxnSpPr>
          <p:spPr>
            <a:xfrm flipV="1">
              <a:off x="2676078" y="4141331"/>
              <a:ext cx="1517698" cy="1742"/>
            </a:xfrm>
            <a:prstGeom prst="straightConnector1">
              <a:avLst/>
            </a:prstGeom>
            <a:ln w="19050" cmpd="sng">
              <a:solidFill>
                <a:srgbClr val="DC4EC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3" name="Group 72"/>
            <p:cNvGrpSpPr/>
            <p:nvPr/>
          </p:nvGrpSpPr>
          <p:grpSpPr>
            <a:xfrm>
              <a:off x="2676078" y="3679169"/>
              <a:ext cx="1073734" cy="463905"/>
              <a:chOff x="2676078" y="3679169"/>
              <a:chExt cx="1073734" cy="463905"/>
            </a:xfrm>
          </p:grpSpPr>
          <p:cxnSp>
            <p:nvCxnSpPr>
              <p:cNvPr id="44" name="Straight Arrow Connector 50"/>
              <p:cNvCxnSpPr/>
              <p:nvPr/>
            </p:nvCxnSpPr>
            <p:spPr>
              <a:xfrm flipV="1">
                <a:off x="2676078" y="3994713"/>
                <a:ext cx="712528" cy="147483"/>
              </a:xfrm>
              <a:prstGeom prst="straightConnector1">
                <a:avLst/>
              </a:prstGeom>
              <a:ln w="19050" cmpd="sng">
                <a:solidFill>
                  <a:srgbClr val="DC4ECC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51"/>
              <p:cNvCxnSpPr/>
              <p:nvPr/>
            </p:nvCxnSpPr>
            <p:spPr>
              <a:xfrm flipV="1">
                <a:off x="2676078" y="4047236"/>
                <a:ext cx="1073734" cy="95837"/>
              </a:xfrm>
              <a:prstGeom prst="straightConnector1">
                <a:avLst/>
              </a:prstGeom>
              <a:ln w="19050" cmpd="sng">
                <a:solidFill>
                  <a:srgbClr val="DC4ECC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53"/>
              <p:cNvCxnSpPr/>
              <p:nvPr/>
            </p:nvCxnSpPr>
            <p:spPr>
              <a:xfrm flipV="1">
                <a:off x="2676078" y="3938455"/>
                <a:ext cx="530739" cy="202877"/>
              </a:xfrm>
              <a:prstGeom prst="straightConnector1">
                <a:avLst/>
              </a:prstGeom>
              <a:ln w="19050" cmpd="sng">
                <a:solidFill>
                  <a:schemeClr val="accent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54"/>
              <p:cNvCxnSpPr/>
              <p:nvPr/>
            </p:nvCxnSpPr>
            <p:spPr>
              <a:xfrm flipV="1">
                <a:off x="2676078" y="3803340"/>
                <a:ext cx="530739" cy="339733"/>
              </a:xfrm>
              <a:prstGeom prst="straightConnector1">
                <a:avLst/>
              </a:prstGeom>
              <a:ln w="19050" cmpd="sng">
                <a:solidFill>
                  <a:schemeClr val="accent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55"/>
              <p:cNvCxnSpPr/>
              <p:nvPr/>
            </p:nvCxnSpPr>
            <p:spPr>
              <a:xfrm flipV="1">
                <a:off x="2676078" y="3679169"/>
                <a:ext cx="530739" cy="463905"/>
              </a:xfrm>
              <a:prstGeom prst="straightConnector1">
                <a:avLst/>
              </a:prstGeom>
              <a:ln w="19050" cmpd="sng">
                <a:solidFill>
                  <a:schemeClr val="accent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0" name="TextBox 56"/>
          <p:cNvSpPr txBox="1"/>
          <p:nvPr/>
        </p:nvSpPr>
        <p:spPr>
          <a:xfrm>
            <a:off x="2718493" y="4048780"/>
            <a:ext cx="1701107" cy="52322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400" i="1" dirty="0" smtClean="0">
                <a:solidFill>
                  <a:srgbClr val="DC4ECC"/>
                </a:solidFill>
                <a:latin typeface="Arial"/>
              </a:rPr>
              <a:t>Secondary </a:t>
            </a:r>
            <a:r>
              <a:rPr lang="en-GB" sz="1400" i="1" dirty="0" smtClean="0">
                <a:solidFill>
                  <a:srgbClr val="DC4ECC"/>
                </a:solidFill>
                <a:latin typeface="Arial"/>
              </a:rPr>
              <a:t>halo</a:t>
            </a:r>
            <a:br>
              <a:rPr lang="en-GB" sz="1400" i="1" dirty="0" smtClean="0">
                <a:solidFill>
                  <a:srgbClr val="DC4ECC"/>
                </a:solidFill>
                <a:latin typeface="Arial"/>
              </a:rPr>
            </a:br>
            <a:r>
              <a:rPr lang="en-GB" sz="1400" i="1" dirty="0">
                <a:solidFill>
                  <a:srgbClr val="FB963C"/>
                </a:solidFill>
                <a:latin typeface="Arial"/>
              </a:rPr>
              <a:t>+ </a:t>
            </a:r>
            <a:r>
              <a:rPr lang="en-GB" sz="1400" i="1" dirty="0" err="1">
                <a:solidFill>
                  <a:srgbClr val="FB963C"/>
                </a:solidFill>
                <a:latin typeface="Arial"/>
              </a:rPr>
              <a:t>hadronic</a:t>
            </a:r>
            <a:r>
              <a:rPr lang="en-GB" sz="1400" i="1" dirty="0">
                <a:solidFill>
                  <a:srgbClr val="FB963C"/>
                </a:solidFill>
                <a:latin typeface="Arial"/>
              </a:rPr>
              <a:t> shower </a:t>
            </a:r>
          </a:p>
        </p:txBody>
      </p:sp>
      <p:grpSp>
        <p:nvGrpSpPr>
          <p:cNvPr id="75" name="Group 74"/>
          <p:cNvGrpSpPr/>
          <p:nvPr/>
        </p:nvGrpSpPr>
        <p:grpSpPr>
          <a:xfrm>
            <a:off x="3939258" y="3733800"/>
            <a:ext cx="1632917" cy="533400"/>
            <a:chOff x="3939258" y="3745339"/>
            <a:chExt cx="1632917" cy="533400"/>
          </a:xfrm>
        </p:grpSpPr>
        <p:cxnSp>
          <p:nvCxnSpPr>
            <p:cNvPr id="51" name="Straight Arrow Connector 57"/>
            <p:cNvCxnSpPr/>
            <p:nvPr/>
          </p:nvCxnSpPr>
          <p:spPr>
            <a:xfrm flipV="1">
              <a:off x="3939258" y="3900618"/>
              <a:ext cx="737493" cy="94960"/>
            </a:xfrm>
            <a:prstGeom prst="straightConnector1">
              <a:avLst/>
            </a:prstGeom>
            <a:ln w="19050" cmpd="sng">
              <a:solidFill>
                <a:srgbClr val="A509D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8"/>
            <p:cNvCxnSpPr/>
            <p:nvPr/>
          </p:nvCxnSpPr>
          <p:spPr>
            <a:xfrm flipV="1">
              <a:off x="3939258" y="3900618"/>
              <a:ext cx="1073734" cy="95837"/>
            </a:xfrm>
            <a:prstGeom prst="straightConnector1">
              <a:avLst/>
            </a:prstGeom>
            <a:ln w="19050" cmpd="sng">
              <a:solidFill>
                <a:srgbClr val="A509DC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60"/>
            <p:cNvCxnSpPr/>
            <p:nvPr/>
          </p:nvCxnSpPr>
          <p:spPr>
            <a:xfrm flipV="1">
              <a:off x="3939258" y="3873320"/>
              <a:ext cx="530739" cy="121393"/>
            </a:xfrm>
            <a:prstGeom prst="straightConnector1">
              <a:avLst/>
            </a:prstGeom>
            <a:ln w="19050" cmpd="sng">
              <a:solidFill>
                <a:schemeClr val="accent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Arrow Connector 61"/>
            <p:cNvCxnSpPr/>
            <p:nvPr/>
          </p:nvCxnSpPr>
          <p:spPr>
            <a:xfrm flipV="1">
              <a:off x="3939258" y="3803340"/>
              <a:ext cx="530739" cy="193116"/>
            </a:xfrm>
            <a:prstGeom prst="straightConnector1">
              <a:avLst/>
            </a:prstGeom>
            <a:ln w="19050" cmpd="sng">
              <a:solidFill>
                <a:schemeClr val="accent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62"/>
            <p:cNvCxnSpPr/>
            <p:nvPr/>
          </p:nvCxnSpPr>
          <p:spPr>
            <a:xfrm flipV="1">
              <a:off x="3939258" y="3745339"/>
              <a:ext cx="530739" cy="251118"/>
            </a:xfrm>
            <a:prstGeom prst="straightConnector1">
              <a:avLst/>
            </a:prstGeom>
            <a:ln w="19050" cmpd="sng">
              <a:solidFill>
                <a:schemeClr val="accent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63"/>
            <p:cNvSpPr txBox="1"/>
            <p:nvPr/>
          </p:nvSpPr>
          <p:spPr>
            <a:xfrm>
              <a:off x="4256382" y="3934554"/>
              <a:ext cx="1315793" cy="34418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i="1" dirty="0" smtClean="0">
                  <a:solidFill>
                    <a:srgbClr val="A509DC"/>
                  </a:solidFill>
                  <a:latin typeface="Arial"/>
                </a:rPr>
                <a:t>Tertiary halo</a:t>
              </a:r>
            </a:p>
          </p:txBody>
        </p:sp>
      </p:grpSp>
      <p:sp>
        <p:nvSpPr>
          <p:cNvPr id="59" name="TextBox 80"/>
          <p:cNvSpPr txBox="1"/>
          <p:nvPr/>
        </p:nvSpPr>
        <p:spPr>
          <a:xfrm>
            <a:off x="2045676" y="5330119"/>
            <a:ext cx="94891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300" i="1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Primary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300" i="1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Collimators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300" i="1" dirty="0" smtClean="0">
                <a:solidFill>
                  <a:prstClr val="white">
                    <a:lumMod val="75000"/>
                  </a:prstClr>
                </a:solidFill>
                <a:latin typeface="Arial"/>
              </a:rPr>
              <a:t>(TCP)</a:t>
            </a:r>
          </a:p>
        </p:txBody>
      </p:sp>
      <p:sp>
        <p:nvSpPr>
          <p:cNvPr id="60" name="TextBox 81"/>
          <p:cNvSpPr txBox="1"/>
          <p:nvPr/>
        </p:nvSpPr>
        <p:spPr>
          <a:xfrm>
            <a:off x="3130290" y="5330119"/>
            <a:ext cx="948913" cy="692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300" i="1" dirty="0" smtClean="0">
                <a:solidFill>
                  <a:prstClr val="white">
                    <a:lumMod val="65000"/>
                  </a:prstClr>
                </a:solidFill>
                <a:latin typeface="Arial"/>
              </a:rPr>
              <a:t>Secondary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300" i="1" dirty="0" smtClean="0">
                <a:solidFill>
                  <a:prstClr val="white">
                    <a:lumMod val="65000"/>
                  </a:prstClr>
                </a:solidFill>
                <a:latin typeface="Arial"/>
              </a:rPr>
              <a:t>Collimators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300" i="1" dirty="0" smtClean="0">
                <a:solidFill>
                  <a:prstClr val="white">
                    <a:lumMod val="65000"/>
                  </a:prstClr>
                </a:solidFill>
                <a:latin typeface="Arial"/>
              </a:rPr>
              <a:t>(TCSG)</a:t>
            </a:r>
          </a:p>
        </p:txBody>
      </p:sp>
      <p:sp>
        <p:nvSpPr>
          <p:cNvPr id="61" name="TextBox 82"/>
          <p:cNvSpPr txBox="1"/>
          <p:nvPr/>
        </p:nvSpPr>
        <p:spPr>
          <a:xfrm>
            <a:off x="4353363" y="5314851"/>
            <a:ext cx="85888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300" i="1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Absorbers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300" i="1" dirty="0" smtClean="0">
                <a:solidFill>
                  <a:prstClr val="white">
                    <a:lumMod val="50000"/>
                  </a:prstClr>
                </a:solidFill>
                <a:latin typeface="Arial"/>
              </a:rPr>
              <a:t>(TCLA)</a:t>
            </a:r>
          </a:p>
        </p:txBody>
      </p:sp>
      <p:grpSp>
        <p:nvGrpSpPr>
          <p:cNvPr id="21" name="Gruppo 8"/>
          <p:cNvGrpSpPr/>
          <p:nvPr/>
        </p:nvGrpSpPr>
        <p:grpSpPr>
          <a:xfrm>
            <a:off x="7034891" y="3668880"/>
            <a:ext cx="1229621" cy="2353736"/>
            <a:chOff x="7034891" y="1133054"/>
            <a:chExt cx="1229621" cy="2353736"/>
          </a:xfrm>
        </p:grpSpPr>
        <p:sp>
          <p:nvSpPr>
            <p:cNvPr id="32" name="Rectangle 29"/>
            <p:cNvSpPr/>
            <p:nvPr/>
          </p:nvSpPr>
          <p:spPr>
            <a:xfrm>
              <a:off x="7287791" y="2621343"/>
              <a:ext cx="455477" cy="23948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33" name="Rectangle 49"/>
            <p:cNvSpPr/>
            <p:nvPr/>
          </p:nvSpPr>
          <p:spPr>
            <a:xfrm>
              <a:off x="7290558" y="1133054"/>
              <a:ext cx="455477" cy="26957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34" name="Straight Arrow Connector 65"/>
            <p:cNvCxnSpPr/>
            <p:nvPr/>
          </p:nvCxnSpPr>
          <p:spPr>
            <a:xfrm flipV="1">
              <a:off x="7733773" y="1279493"/>
              <a:ext cx="530739" cy="121393"/>
            </a:xfrm>
            <a:prstGeom prst="straightConnector1">
              <a:avLst/>
            </a:prstGeom>
            <a:ln w="19050" cmpd="sng">
              <a:solidFill>
                <a:schemeClr val="accent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66"/>
            <p:cNvCxnSpPr/>
            <p:nvPr/>
          </p:nvCxnSpPr>
          <p:spPr>
            <a:xfrm flipV="1">
              <a:off x="7733773" y="1209513"/>
              <a:ext cx="530739" cy="193116"/>
            </a:xfrm>
            <a:prstGeom prst="straightConnector1">
              <a:avLst/>
            </a:prstGeom>
            <a:ln w="19050" cmpd="sng">
              <a:solidFill>
                <a:schemeClr val="accent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67"/>
            <p:cNvCxnSpPr/>
            <p:nvPr/>
          </p:nvCxnSpPr>
          <p:spPr>
            <a:xfrm flipV="1">
              <a:off x="7733773" y="1133054"/>
              <a:ext cx="530739" cy="269576"/>
            </a:xfrm>
            <a:prstGeom prst="straightConnector1">
              <a:avLst/>
            </a:prstGeom>
            <a:ln w="19050" cmpd="sng">
              <a:solidFill>
                <a:schemeClr val="accent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83"/>
            <p:cNvSpPr txBox="1"/>
            <p:nvPr/>
          </p:nvSpPr>
          <p:spPr>
            <a:xfrm>
              <a:off x="7034891" y="2794293"/>
              <a:ext cx="948913" cy="6924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00" i="1" dirty="0" smtClean="0">
                  <a:solidFill>
                    <a:prstClr val="white">
                      <a:lumMod val="50000"/>
                    </a:prstClr>
                  </a:solidFill>
                  <a:latin typeface="Arial"/>
                </a:rPr>
                <a:t>Tertiary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00" i="1" dirty="0" smtClean="0">
                  <a:solidFill>
                    <a:prstClr val="white">
                      <a:lumMod val="50000"/>
                    </a:prstClr>
                  </a:solidFill>
                  <a:latin typeface="Arial"/>
                </a:rPr>
                <a:t>Collimators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00" i="1" dirty="0" smtClean="0">
                  <a:solidFill>
                    <a:prstClr val="white">
                      <a:lumMod val="50000"/>
                    </a:prstClr>
                  </a:solidFill>
                  <a:latin typeface="Arial"/>
                </a:rPr>
                <a:t>(TCT)</a:t>
              </a:r>
            </a:p>
          </p:txBody>
        </p:sp>
      </p:grpSp>
      <p:sp>
        <p:nvSpPr>
          <p:cNvPr id="22" name="TextBox 84"/>
          <p:cNvSpPr txBox="1"/>
          <p:nvPr/>
        </p:nvSpPr>
        <p:spPr>
          <a:xfrm>
            <a:off x="7994829" y="5387904"/>
            <a:ext cx="899862" cy="2923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300" i="1" smtClean="0">
                <a:solidFill>
                  <a:srgbClr val="FF6600"/>
                </a:solidFill>
                <a:latin typeface="Arial"/>
              </a:rPr>
              <a:t>Bottleneck</a:t>
            </a:r>
            <a:endParaRPr lang="en-GB" sz="1300" i="1">
              <a:solidFill>
                <a:srgbClr val="FF6600"/>
              </a:solidFill>
              <a:latin typeface="Arial"/>
            </a:endParaRPr>
          </a:p>
        </p:txBody>
      </p:sp>
      <p:sp>
        <p:nvSpPr>
          <p:cNvPr id="23" name="TextBox 85"/>
          <p:cNvSpPr txBox="1"/>
          <p:nvPr/>
        </p:nvSpPr>
        <p:spPr>
          <a:xfrm>
            <a:off x="7640685" y="4606884"/>
            <a:ext cx="484448" cy="413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i="1" smtClean="0">
                <a:solidFill>
                  <a:prstClr val="black"/>
                </a:solidFill>
                <a:latin typeface="Arial"/>
              </a:rPr>
              <a:t>IP</a:t>
            </a:r>
            <a:endParaRPr lang="en-GB" sz="1800" b="1" i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24" name="TextBox 86"/>
          <p:cNvSpPr txBox="1"/>
          <p:nvPr/>
        </p:nvSpPr>
        <p:spPr>
          <a:xfrm>
            <a:off x="5860603" y="4581960"/>
            <a:ext cx="634448" cy="413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i="1" smtClean="0">
                <a:solidFill>
                  <a:prstClr val="black"/>
                </a:solidFill>
                <a:latin typeface="Arial"/>
              </a:rPr>
              <a:t>Arc</a:t>
            </a:r>
            <a:endParaRPr lang="en-GB" sz="1800" b="1" i="1">
              <a:solidFill>
                <a:prstClr val="black"/>
              </a:solidFill>
              <a:latin typeface="Arial"/>
            </a:endParaRPr>
          </a:p>
        </p:txBody>
      </p:sp>
      <p:sp>
        <p:nvSpPr>
          <p:cNvPr id="25" name="TextBox 87"/>
          <p:cNvSpPr txBox="1"/>
          <p:nvPr/>
        </p:nvSpPr>
        <p:spPr>
          <a:xfrm>
            <a:off x="3346895" y="4591710"/>
            <a:ext cx="1239318" cy="4130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i="1" dirty="0" smtClean="0">
                <a:solidFill>
                  <a:prstClr val="black"/>
                </a:solidFill>
                <a:latin typeface="Arial"/>
              </a:rPr>
              <a:t>Insertion</a:t>
            </a:r>
            <a:endParaRPr lang="en-GB" sz="1800" b="1" i="1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26" name="Straight Connector 69"/>
          <p:cNvCxnSpPr/>
          <p:nvPr/>
        </p:nvCxnSpPr>
        <p:spPr>
          <a:xfrm flipH="1">
            <a:off x="241786" y="3679169"/>
            <a:ext cx="1954361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71"/>
          <p:cNvCxnSpPr/>
          <p:nvPr/>
        </p:nvCxnSpPr>
        <p:spPr>
          <a:xfrm flipH="1">
            <a:off x="5483759" y="3668880"/>
            <a:ext cx="3268215" cy="10289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75"/>
          <p:cNvCxnSpPr/>
          <p:nvPr/>
        </p:nvCxnSpPr>
        <p:spPr>
          <a:xfrm flipH="1">
            <a:off x="267995" y="5380333"/>
            <a:ext cx="1954361" cy="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77"/>
          <p:cNvCxnSpPr/>
          <p:nvPr/>
        </p:nvCxnSpPr>
        <p:spPr>
          <a:xfrm flipH="1" flipV="1">
            <a:off x="5509970" y="5380333"/>
            <a:ext cx="3242004" cy="16320"/>
          </a:xfrm>
          <a:prstGeom prst="line">
            <a:avLst/>
          </a:prstGeom>
          <a:ln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70"/>
          <p:cNvCxnSpPr/>
          <p:nvPr/>
        </p:nvCxnSpPr>
        <p:spPr>
          <a:xfrm flipH="1">
            <a:off x="2196148" y="3679169"/>
            <a:ext cx="328761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76"/>
          <p:cNvCxnSpPr/>
          <p:nvPr/>
        </p:nvCxnSpPr>
        <p:spPr>
          <a:xfrm flipH="1">
            <a:off x="2222357" y="5380333"/>
            <a:ext cx="3287611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1905000" y="6076890"/>
            <a:ext cx="5173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Conventional multi-stage collimation system</a:t>
            </a:r>
            <a:endParaRPr lang="en-US" sz="2000" dirty="0">
              <a:solidFill>
                <a:schemeClr val="tx1"/>
              </a:solidFill>
            </a:endParaRPr>
          </a:p>
        </p:txBody>
      </p:sp>
      <p:cxnSp>
        <p:nvCxnSpPr>
          <p:cNvPr id="53" name="Straight Arrow Connector 59"/>
          <p:cNvCxnSpPr/>
          <p:nvPr/>
        </p:nvCxnSpPr>
        <p:spPr>
          <a:xfrm flipV="1">
            <a:off x="3939258" y="3777371"/>
            <a:ext cx="3288433" cy="219084"/>
          </a:xfrm>
          <a:prstGeom prst="straightConnector1">
            <a:avLst/>
          </a:prstGeom>
          <a:ln w="19050" cmpd="sng">
            <a:solidFill>
              <a:srgbClr val="A509DC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73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10" grpId="0" animBg="1"/>
      <p:bldP spid="11" grpId="0"/>
      <p:bldP spid="14" grpId="0"/>
      <p:bldP spid="15" grpId="0"/>
      <p:bldP spid="16" grpId="0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50" grpId="0"/>
      <p:bldP spid="59" grpId="0"/>
      <p:bldP spid="60" grpId="0"/>
      <p:bldP spid="61" grpId="0"/>
      <p:bldP spid="22" grpId="0"/>
      <p:bldP spid="23" grpId="0"/>
      <p:bldP spid="24" grpId="0"/>
      <p:bldP spid="25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real collimators: RHIC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23912"/>
            <a:ext cx="8915400" cy="4967288"/>
          </a:xfrm>
        </p:spPr>
        <p:txBody>
          <a:bodyPr/>
          <a:lstStyle/>
          <a:p>
            <a:r>
              <a:rPr lang="en-US" sz="2000" dirty="0" smtClean="0"/>
              <a:t>Collisions of (among others) 100 </a:t>
            </a:r>
            <a:r>
              <a:rPr lang="en-US" sz="2000" dirty="0" err="1" smtClean="0"/>
              <a:t>GeV</a:t>
            </a:r>
            <a:r>
              <a:rPr lang="en-US" sz="2000" dirty="0" smtClean="0"/>
              <a:t>/nucleon Au ions</a:t>
            </a:r>
          </a:p>
          <a:p>
            <a:r>
              <a:rPr lang="en-US" sz="2000" dirty="0" smtClean="0"/>
              <a:t>Max stored </a:t>
            </a:r>
            <a:r>
              <a:rPr lang="en-US" sz="2000" dirty="0" smtClean="0"/>
              <a:t>beam energy for Au: about </a:t>
            </a:r>
            <a:r>
              <a:rPr lang="en-US" sz="2000" dirty="0" smtClean="0"/>
              <a:t>700 </a:t>
            </a:r>
            <a:r>
              <a:rPr lang="en-US" sz="2000" dirty="0" smtClean="0"/>
              <a:t>KJ </a:t>
            </a:r>
            <a:endParaRPr lang="en-US" sz="1600" dirty="0"/>
          </a:p>
          <a:p>
            <a:r>
              <a:rPr lang="en-US" sz="2000" dirty="0" smtClean="0"/>
              <a:t>Primary </a:t>
            </a:r>
            <a:r>
              <a:rPr lang="en-US" sz="2000" dirty="0" smtClean="0"/>
              <a:t>purpose of collimators is to reduce experimental backgrounds (but also machine protection)</a:t>
            </a:r>
          </a:p>
          <a:p>
            <a:r>
              <a:rPr lang="en-US" sz="2000" dirty="0" smtClean="0"/>
              <a:t>2-stage system</a:t>
            </a:r>
          </a:p>
          <a:p>
            <a:pPr lvl="1"/>
            <a:r>
              <a:rPr lang="en-US" sz="1800" dirty="0" smtClean="0"/>
              <a:t>L-shaped primary collimators cut </a:t>
            </a:r>
            <a:br>
              <a:rPr lang="en-US" sz="1800" dirty="0" smtClean="0"/>
            </a:br>
            <a:r>
              <a:rPr lang="en-US" sz="1800" dirty="0" smtClean="0"/>
              <a:t>in both planes</a:t>
            </a:r>
          </a:p>
          <a:p>
            <a:pPr lvl="1"/>
            <a:r>
              <a:rPr lang="en-US" sz="1800" dirty="0" smtClean="0"/>
              <a:t>Three secondary collimators </a:t>
            </a:r>
            <a:br>
              <a:rPr lang="en-US" sz="1800" dirty="0" smtClean="0"/>
            </a:br>
            <a:r>
              <a:rPr lang="en-US" sz="1800" dirty="0" smtClean="0"/>
              <a:t>(</a:t>
            </a:r>
            <a:r>
              <a:rPr lang="en-US" sz="1800" dirty="0"/>
              <a:t>per </a:t>
            </a:r>
            <a:r>
              <a:rPr lang="en-US" sz="1800" dirty="0" smtClean="0"/>
              <a:t>ring), each </a:t>
            </a:r>
            <a:r>
              <a:rPr lang="en-US" sz="1800" dirty="0"/>
              <a:t>in a given </a:t>
            </a:r>
            <a:r>
              <a:rPr lang="en-US" sz="1800" dirty="0" smtClean="0"/>
              <a:t>plane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13</a:t>
            </a:fld>
            <a:endParaRPr lang="en-US" altLang="x-non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43200"/>
            <a:ext cx="4319587" cy="32547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24811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stored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762000"/>
            <a:ext cx="4343400" cy="5257800"/>
          </a:xfrm>
        </p:spPr>
        <p:txBody>
          <a:bodyPr/>
          <a:lstStyle/>
          <a:p>
            <a:r>
              <a:rPr lang="en-US" sz="2000" dirty="0"/>
              <a:t>Collisions of up to </a:t>
            </a:r>
            <a:br>
              <a:rPr lang="en-US" sz="2000" dirty="0"/>
            </a:br>
            <a:r>
              <a:rPr lang="en-US" sz="2000" dirty="0"/>
              <a:t>2.76 </a:t>
            </a:r>
            <a:r>
              <a:rPr lang="en-US" sz="2000" dirty="0" err="1"/>
              <a:t>TeV</a:t>
            </a:r>
            <a:r>
              <a:rPr lang="en-US" sz="2000" dirty="0"/>
              <a:t>/nucleon </a:t>
            </a:r>
            <a:r>
              <a:rPr lang="en-US" sz="2000" dirty="0" err="1"/>
              <a:t>Pb</a:t>
            </a:r>
            <a:r>
              <a:rPr lang="en-US" sz="2000" dirty="0"/>
              <a:t> ions </a:t>
            </a:r>
            <a:br>
              <a:rPr lang="en-US" sz="2000" dirty="0"/>
            </a:br>
            <a:r>
              <a:rPr lang="en-US" sz="2000" dirty="0"/>
              <a:t>(achieved 2.51 </a:t>
            </a:r>
            <a:r>
              <a:rPr lang="en-US" sz="2000" dirty="0" err="1"/>
              <a:t>TeV</a:t>
            </a:r>
            <a:r>
              <a:rPr lang="en-US" sz="2000" dirty="0"/>
              <a:t>/nucleon)</a:t>
            </a:r>
          </a:p>
          <a:p>
            <a:r>
              <a:rPr lang="en-US" sz="2000" dirty="0" smtClean="0"/>
              <a:t>Total </a:t>
            </a:r>
            <a:r>
              <a:rPr lang="en-US" sz="2000" dirty="0"/>
              <a:t>stored beam energy in design: 3.8 MJ</a:t>
            </a:r>
          </a:p>
          <a:p>
            <a:pPr lvl="1"/>
            <a:r>
              <a:rPr lang="en-US" sz="1800" dirty="0"/>
              <a:t>achieved about 14 MJ in </a:t>
            </a:r>
            <a:r>
              <a:rPr lang="en-US" sz="1800" dirty="0" smtClean="0"/>
              <a:t>2018</a:t>
            </a:r>
          </a:p>
          <a:p>
            <a:r>
              <a:rPr lang="en-US" sz="2000" dirty="0" smtClean="0"/>
              <a:t>14 MJ</a:t>
            </a:r>
          </a:p>
          <a:p>
            <a:pPr lvl="1"/>
            <a:r>
              <a:rPr lang="en-US" sz="1800" dirty="0" smtClean="0"/>
              <a:t>can melt 23 kg of copper</a:t>
            </a:r>
          </a:p>
          <a:p>
            <a:pPr lvl="1"/>
            <a:r>
              <a:rPr lang="en-US" sz="1800" dirty="0" smtClean="0"/>
              <a:t>is the kinetic energy of a </a:t>
            </a:r>
            <a:br>
              <a:rPr lang="en-US" sz="1800" dirty="0" smtClean="0"/>
            </a:br>
            <a:r>
              <a:rPr lang="ru-RU" sz="1800" dirty="0" smtClean="0"/>
              <a:t>Лада </a:t>
            </a:r>
            <a:r>
              <a:rPr lang="ru-RU" sz="1800" dirty="0"/>
              <a:t>Нива </a:t>
            </a:r>
            <a:r>
              <a:rPr lang="en-US" sz="1800" dirty="0" smtClean="0"/>
              <a:t>cruising at about </a:t>
            </a:r>
            <a:br>
              <a:rPr lang="en-US" sz="1800" dirty="0" smtClean="0"/>
            </a:br>
            <a:r>
              <a:rPr lang="en-US" sz="1800" dirty="0" smtClean="0"/>
              <a:t>550 km/h</a:t>
            </a:r>
          </a:p>
          <a:p>
            <a:r>
              <a:rPr lang="en-US" sz="2000" dirty="0" smtClean="0"/>
              <a:t>Primary purpose of LHC collimation: Machine protection</a:t>
            </a:r>
          </a:p>
          <a:p>
            <a:pPr lvl="1"/>
            <a:r>
              <a:rPr lang="en-US" sz="1800" b="1" dirty="0">
                <a:solidFill>
                  <a:srgbClr val="FF0000"/>
                </a:solidFill>
              </a:rPr>
              <a:t>Even a small beam </a:t>
            </a:r>
            <a:r>
              <a:rPr lang="en-US" sz="1800" b="1" dirty="0" smtClean="0">
                <a:solidFill>
                  <a:srgbClr val="FF0000"/>
                </a:solidFill>
              </a:rPr>
              <a:t>loss </a:t>
            </a:r>
            <a:r>
              <a:rPr lang="en-US" sz="1800" b="1" dirty="0">
                <a:solidFill>
                  <a:srgbClr val="FF0000"/>
                </a:solidFill>
              </a:rPr>
              <a:t>could cause a quench or even damage</a:t>
            </a:r>
          </a:p>
          <a:p>
            <a:pPr lvl="1"/>
            <a:endParaRPr lang="en-US" sz="1600" dirty="0" smtClean="0"/>
          </a:p>
          <a:p>
            <a:pPr lvl="1"/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14</a:t>
            </a:fld>
            <a:endParaRPr lang="en-US" altLang="x-none" dirty="0"/>
          </a:p>
        </p:txBody>
      </p:sp>
      <p:pic>
        <p:nvPicPr>
          <p:cNvPr id="8196" name="Picture 4" descr="Lada Niva imag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4534" y="3352800"/>
            <a:ext cx="3880866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Recycling / Copper Recovery / Electronic Waste | 4K Stock ..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838200"/>
            <a:ext cx="3425827" cy="1927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916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real collimators: 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747712"/>
            <a:ext cx="3429000" cy="4967288"/>
          </a:xfrm>
        </p:spPr>
        <p:txBody>
          <a:bodyPr/>
          <a:lstStyle/>
          <a:p>
            <a:r>
              <a:rPr lang="en-US" sz="2000" dirty="0" smtClean="0"/>
              <a:t>LHC collimators made of two movable “jaws” with the beam passing in </a:t>
            </a:r>
            <a:r>
              <a:rPr lang="en-US" sz="2000" dirty="0" smtClean="0"/>
              <a:t>between, most are 1 m long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Robust collimators (close to beam) made of </a:t>
            </a:r>
            <a:r>
              <a:rPr lang="en-US" sz="2000" dirty="0" smtClean="0">
                <a:solidFill>
                  <a:schemeClr val="accent2"/>
                </a:solidFill>
              </a:rPr>
              <a:t>carbon-</a:t>
            </a:r>
            <a:r>
              <a:rPr lang="en-US" sz="2000" dirty="0" err="1" smtClean="0">
                <a:solidFill>
                  <a:schemeClr val="accent2"/>
                </a:solidFill>
              </a:rPr>
              <a:t>fibre</a:t>
            </a:r>
            <a:r>
              <a:rPr lang="en-US" sz="2000" dirty="0" smtClean="0">
                <a:solidFill>
                  <a:schemeClr val="accent2"/>
                </a:solidFill>
              </a:rPr>
              <a:t>-composite</a:t>
            </a:r>
            <a:r>
              <a:rPr lang="en-US" sz="2000" dirty="0" smtClean="0"/>
              <a:t> (TCP, TCSG)</a:t>
            </a:r>
          </a:p>
          <a:p>
            <a:endParaRPr lang="en-US" sz="2000" dirty="0"/>
          </a:p>
          <a:p>
            <a:r>
              <a:rPr lang="en-US" sz="2000" dirty="0" smtClean="0"/>
              <a:t>More absorbing collimators (further from beam) made of </a:t>
            </a:r>
            <a:r>
              <a:rPr lang="en-US" sz="2000" dirty="0" smtClean="0">
                <a:solidFill>
                  <a:schemeClr val="accent2"/>
                </a:solidFill>
              </a:rPr>
              <a:t>tungsten alloy </a:t>
            </a:r>
            <a:r>
              <a:rPr lang="en-US" sz="2000" dirty="0" smtClean="0"/>
              <a:t>(TCLA, TCT)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15</a:t>
            </a:fld>
            <a:endParaRPr lang="en-US" altLang="x-non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9"/>
          <a:stretch/>
        </p:blipFill>
        <p:spPr bwMode="auto">
          <a:xfrm>
            <a:off x="3519474" y="1524000"/>
            <a:ext cx="5624526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5075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losses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671512"/>
            <a:ext cx="4876800" cy="4967288"/>
          </a:xfrm>
        </p:spPr>
        <p:txBody>
          <a:bodyPr/>
          <a:lstStyle/>
          <a:p>
            <a:r>
              <a:rPr lang="en-US" sz="2000" dirty="0" smtClean="0"/>
              <a:t>Beam loss monitors (BLMs) needed to monitor losses and make sure they occur at safe locations and at safe levels</a:t>
            </a:r>
          </a:p>
          <a:p>
            <a:endParaRPr lang="en-US" sz="2000" dirty="0" smtClean="0"/>
          </a:p>
          <a:p>
            <a:r>
              <a:rPr lang="en-US" sz="2000" dirty="0" smtClean="0"/>
              <a:t>RHIC: PIN diodes</a:t>
            </a:r>
          </a:p>
          <a:p>
            <a:endParaRPr lang="en-US" sz="2000" dirty="0" smtClean="0"/>
          </a:p>
          <a:p>
            <a:r>
              <a:rPr lang="en-US" sz="2000" dirty="0" smtClean="0"/>
              <a:t>LHC: Ionization chambers</a:t>
            </a:r>
          </a:p>
          <a:p>
            <a:pPr lvl="1"/>
            <a:r>
              <a:rPr lang="en-US" sz="1800" dirty="0" smtClean="0"/>
              <a:t>Placed just downstream of </a:t>
            </a:r>
            <a:br>
              <a:rPr lang="en-US" sz="1800" dirty="0" smtClean="0"/>
            </a:br>
            <a:r>
              <a:rPr lang="en-US" sz="1800" dirty="0" smtClean="0"/>
              <a:t>collimators, as well as on magnets </a:t>
            </a:r>
            <a:br>
              <a:rPr lang="en-US" sz="1800" dirty="0" smtClean="0"/>
            </a:br>
            <a:r>
              <a:rPr lang="en-US" sz="1800" dirty="0" smtClean="0"/>
              <a:t>around the ring</a:t>
            </a:r>
          </a:p>
          <a:p>
            <a:pPr lvl="1"/>
            <a:r>
              <a:rPr lang="en-US" sz="1800" dirty="0" smtClean="0"/>
              <a:t>In total about 4000 monitors</a:t>
            </a:r>
          </a:p>
          <a:p>
            <a:pPr lvl="1"/>
            <a:r>
              <a:rPr lang="en-US" sz="1800" dirty="0" smtClean="0"/>
              <a:t>Triggers automatic dump if losses </a:t>
            </a:r>
            <a:br>
              <a:rPr lang="en-US" sz="1800" dirty="0" smtClean="0"/>
            </a:br>
            <a:r>
              <a:rPr lang="en-US" sz="1800" dirty="0" smtClean="0"/>
              <a:t>on any element are too high</a:t>
            </a:r>
          </a:p>
          <a:p>
            <a:pPr lvl="1"/>
            <a:r>
              <a:rPr lang="en-US" sz="1800" dirty="0" smtClean="0"/>
              <a:t>With good collimation, we can </a:t>
            </a:r>
            <a:br>
              <a:rPr lang="en-US" sz="1800" dirty="0" smtClean="0"/>
            </a:br>
            <a:r>
              <a:rPr lang="en-US" sz="1800" dirty="0" smtClean="0"/>
              <a:t>sustain higher losses without dump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16</a:t>
            </a:fld>
            <a:endParaRPr lang="en-US" altLang="x-non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275" y="685800"/>
            <a:ext cx="3438525" cy="256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 bwMode="auto">
          <a:xfrm flipV="1">
            <a:off x="2571750" y="2362200"/>
            <a:ext cx="2762250" cy="152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Straight Arrow Connector 8"/>
          <p:cNvCxnSpPr/>
          <p:nvPr/>
        </p:nvCxnSpPr>
        <p:spPr bwMode="auto">
          <a:xfrm>
            <a:off x="3505200" y="3429000"/>
            <a:ext cx="694728" cy="1524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928" y="3581400"/>
            <a:ext cx="4969473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612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01C3EE1E-CBB1-704D-BDF2-8FFA479B01A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 dirty="0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0925"/>
          </a:xfrm>
        </p:spPr>
        <p:txBody>
          <a:bodyPr/>
          <a:lstStyle/>
          <a:p>
            <a:r>
              <a:rPr lang="en-US" dirty="0" smtClean="0"/>
              <a:t>Collimator alignment</a:t>
            </a:r>
            <a:endParaRPr lang="en-US" dirty="0"/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152400" y="747712"/>
            <a:ext cx="8763000" cy="13096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105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b="1">
                <a:solidFill>
                  <a:srgbClr val="000000"/>
                </a:solidFill>
                <a:latin typeface="Corbel" pitchFamily="34" charset="0"/>
                <a:ea typeface="DejaVu Serif Condensed" pitchFamily="18" charset="0"/>
                <a:cs typeface="Corbel" pitchFamily="34" charset="0"/>
              </a:defRPr>
            </a:lvl1pPr>
            <a:lvl2pPr marL="742950" indent="-285750" algn="l" defTabSz="457200" rtl="0" eaLnBrk="0" fontAlgn="base" hangingPunct="0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Corbel" pitchFamily="34" charset="0"/>
                <a:ea typeface="DejaVu Serif Condensed" pitchFamily="18" charset="0"/>
                <a:cs typeface="Corbel" pitchFamily="34" charset="0"/>
              </a:defRPr>
            </a:lvl2pPr>
            <a:lvl3pPr marL="1143000" indent="-228600" algn="l" defTabSz="457200" rtl="0" eaLnBrk="0" fontAlgn="base" hangingPunct="0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>
                <a:solidFill>
                  <a:srgbClr val="000000"/>
                </a:solidFill>
                <a:latin typeface="Corbel" pitchFamily="34" charset="0"/>
                <a:ea typeface="DejaVu Serif Condensed" pitchFamily="18" charset="0"/>
                <a:cs typeface="Corbel" pitchFamily="34" charset="0"/>
              </a:defRPr>
            </a:lvl3pPr>
            <a:lvl4pPr marL="16002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Corbel" pitchFamily="34" charset="0"/>
                <a:ea typeface="DejaVu Serif Condensed" pitchFamily="18" charset="0"/>
                <a:cs typeface="Corbel" pitchFamily="34" charset="0"/>
              </a:defRPr>
            </a:lvl4pPr>
            <a:lvl5pPr marL="20574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Corbel" pitchFamily="34" charset="0"/>
                <a:ea typeface="DejaVu Serif Condensed" pitchFamily="18" charset="0"/>
                <a:cs typeface="Corbel" pitchFamily="34" charset="0"/>
              </a:defRPr>
            </a:lvl5pPr>
            <a:lvl6pPr marL="25146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lang="en-US" sz="2000" kern="0" dirty="0" smtClean="0"/>
              <a:t>For best precision, collimators are </a:t>
            </a:r>
            <a:r>
              <a:rPr lang="en-US" sz="2000" kern="0" dirty="0" smtClean="0"/>
              <a:t>centered around </a:t>
            </a:r>
            <a:r>
              <a:rPr lang="en-US" sz="2000" kern="0" dirty="0" smtClean="0"/>
              <a:t>the circulating beam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 smtClean="0"/>
              <a:t>By moving in towards the beam, and stopping when loss is seen on BLM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 smtClean="0"/>
              <a:t>By using built-in BPMs</a:t>
            </a:r>
          </a:p>
        </p:txBody>
      </p:sp>
      <p:sp>
        <p:nvSpPr>
          <p:cNvPr id="2" name="Rectangle 1"/>
          <p:cNvSpPr/>
          <p:nvPr/>
        </p:nvSpPr>
        <p:spPr>
          <a:xfrm>
            <a:off x="152400" y="2114490"/>
            <a:ext cx="28568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/>
            <a:r>
              <a:rPr lang="en-US" sz="2000" kern="0" dirty="0">
                <a:solidFill>
                  <a:srgbClr val="FF0000"/>
                </a:solidFill>
                <a:latin typeface="Corbel" panose="020B0503020204020204" pitchFamily="34" charset="0"/>
              </a:rPr>
              <a:t>With low-intensity beam!</a:t>
            </a:r>
            <a:endParaRPr lang="en-US" sz="1600" kern="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594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01C3EE1E-CBB1-704D-BDF2-8FFA479B01A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 dirty="0"/>
          </a:p>
        </p:txBody>
      </p:sp>
      <p:sp>
        <p:nvSpPr>
          <p:cNvPr id="20" name="Google Shape;152;p21">
            <a:extLst>
              <a:ext uri="{FF2B5EF4-FFF2-40B4-BE49-F238E27FC236}">
                <a16:creationId xmlns="" xmlns:a16="http://schemas.microsoft.com/office/drawing/2014/main" id="{25106401-CC32-4748-BF37-A7F7DA88AB27}"/>
              </a:ext>
            </a:extLst>
          </p:cNvPr>
          <p:cNvSpPr/>
          <p:nvPr/>
        </p:nvSpPr>
        <p:spPr>
          <a:xfrm>
            <a:off x="4241202" y="3759710"/>
            <a:ext cx="4156330" cy="450687"/>
          </a:xfrm>
          <a:prstGeom prst="homePlate">
            <a:avLst>
              <a:gd name="adj" fmla="val 26719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1" name="Google Shape;109;p19">
            <a:extLst>
              <a:ext uri="{FF2B5EF4-FFF2-40B4-BE49-F238E27FC236}">
                <a16:creationId xmlns="" xmlns:a16="http://schemas.microsoft.com/office/drawing/2014/main" id="{F8532939-0001-4543-9A57-8BAF373593B7}"/>
              </a:ext>
            </a:extLst>
          </p:cNvPr>
          <p:cNvSpPr txBox="1">
            <a:spLocks/>
          </p:cNvSpPr>
          <p:nvPr/>
        </p:nvSpPr>
        <p:spPr>
          <a:xfrm>
            <a:off x="152400" y="2909860"/>
            <a:ext cx="3618117" cy="6715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dirty="0">
                <a:latin typeface="Corbel" panose="020B0503020204020204" pitchFamily="34" charset="0"/>
              </a:rPr>
              <a:t>Four-stage alignment procedure:</a:t>
            </a:r>
          </a:p>
        </p:txBody>
      </p:sp>
      <p:sp>
        <p:nvSpPr>
          <p:cNvPr id="22" name="Google Shape;109;p19">
            <a:extLst>
              <a:ext uri="{FF2B5EF4-FFF2-40B4-BE49-F238E27FC236}">
                <a16:creationId xmlns="" xmlns:a16="http://schemas.microsoft.com/office/drawing/2014/main" id="{D31DFA28-849C-D440-A013-13E444EEDC09}"/>
              </a:ext>
            </a:extLst>
          </p:cNvPr>
          <p:cNvSpPr txBox="1">
            <a:spLocks/>
          </p:cNvSpPr>
          <p:nvPr/>
        </p:nvSpPr>
        <p:spPr>
          <a:xfrm>
            <a:off x="311332" y="4272640"/>
            <a:ext cx="3618117" cy="111888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dirty="0">
                <a:latin typeface="Corbel" panose="020B0503020204020204" pitchFamily="34" charset="0"/>
              </a:rPr>
              <a:t>The primary collimator forms a reference cut in the beam halo.</a:t>
            </a:r>
          </a:p>
        </p:txBody>
      </p:sp>
      <p:sp>
        <p:nvSpPr>
          <p:cNvPr id="23" name="Google Shape;109;p19">
            <a:extLst>
              <a:ext uri="{FF2B5EF4-FFF2-40B4-BE49-F238E27FC236}">
                <a16:creationId xmlns="" xmlns:a16="http://schemas.microsoft.com/office/drawing/2014/main" id="{336F9267-6496-8341-98E8-1FB20238FD56}"/>
              </a:ext>
            </a:extLst>
          </p:cNvPr>
          <p:cNvSpPr txBox="1">
            <a:spLocks/>
          </p:cNvSpPr>
          <p:nvPr/>
        </p:nvSpPr>
        <p:spPr>
          <a:xfrm>
            <a:off x="334279" y="5546346"/>
            <a:ext cx="3618117" cy="8922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b="1" dirty="0">
                <a:latin typeface="Corbel" panose="020B0503020204020204" pitchFamily="34" charset="0"/>
              </a:rPr>
              <a:t>Beam centre </a:t>
            </a:r>
            <a:r>
              <a:rPr lang="en-GB" sz="1800" dirty="0">
                <a:latin typeface="Corbel" panose="020B0503020204020204" pitchFamily="34" charset="0"/>
              </a:rPr>
              <a:t>calculated from final collimator position.</a:t>
            </a:r>
          </a:p>
        </p:txBody>
      </p:sp>
      <p:sp>
        <p:nvSpPr>
          <p:cNvPr id="25" name="Google Shape;109;p19">
            <a:extLst>
              <a:ext uri="{FF2B5EF4-FFF2-40B4-BE49-F238E27FC236}">
                <a16:creationId xmlns="" xmlns:a16="http://schemas.microsoft.com/office/drawing/2014/main" id="{437D03A2-75C8-0646-8F24-D1D0B838B4EB}"/>
              </a:ext>
            </a:extLst>
          </p:cNvPr>
          <p:cNvSpPr txBox="1">
            <a:spLocks/>
          </p:cNvSpPr>
          <p:nvPr/>
        </p:nvSpPr>
        <p:spPr>
          <a:xfrm>
            <a:off x="4409078" y="5546346"/>
            <a:ext cx="3889966" cy="8922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1800" b="1" dirty="0">
                <a:latin typeface="Corbel" panose="020B0503020204020204" pitchFamily="34" charset="0"/>
              </a:rPr>
              <a:t>Beam size </a:t>
            </a:r>
            <a:r>
              <a:rPr lang="en-GB" sz="1800" dirty="0">
                <a:latin typeface="Corbel" panose="020B0503020204020204" pitchFamily="34" charset="0"/>
              </a:rPr>
              <a:t>calculated using primary collimator before and after.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C1482BF5-C5FD-BD41-9685-8B172DE78261}"/>
              </a:ext>
            </a:extLst>
          </p:cNvPr>
          <p:cNvSpPr/>
          <p:nvPr/>
        </p:nvSpPr>
        <p:spPr>
          <a:xfrm>
            <a:off x="4383568" y="2657149"/>
            <a:ext cx="903411" cy="5228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8A5DD4E6-3542-0D4A-B88C-FC1C15B44C0C}"/>
              </a:ext>
            </a:extLst>
          </p:cNvPr>
          <p:cNvGrpSpPr/>
          <p:nvPr/>
        </p:nvGrpSpPr>
        <p:grpSpPr>
          <a:xfrm>
            <a:off x="5538282" y="2505930"/>
            <a:ext cx="737107" cy="439070"/>
            <a:chOff x="5483442" y="700623"/>
            <a:chExt cx="737107" cy="329303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B1125B7D-4041-394B-8658-8580CB80862B}"/>
                </a:ext>
              </a:extLst>
            </p:cNvPr>
            <p:cNvSpPr/>
            <p:nvPr/>
          </p:nvSpPr>
          <p:spPr>
            <a:xfrm>
              <a:off x="5529156" y="700623"/>
              <a:ext cx="616882" cy="32930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F784238F-E21D-A34B-83EB-6C5578CF7B36}"/>
                </a:ext>
              </a:extLst>
            </p:cNvPr>
            <p:cNvSpPr txBox="1"/>
            <p:nvPr/>
          </p:nvSpPr>
          <p:spPr>
            <a:xfrm>
              <a:off x="5483442" y="702332"/>
              <a:ext cx="737107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BLM</a:t>
              </a:r>
              <a:r>
                <a:rPr lang="en-US" sz="1400" baseline="-25000" dirty="0">
                  <a:solidFill>
                    <a:schemeClr val="bg1"/>
                  </a:solidFill>
                </a:rPr>
                <a:t>ref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1BB6061A-E715-4448-A368-3422F3FEE3DB}"/>
              </a:ext>
            </a:extLst>
          </p:cNvPr>
          <p:cNvSpPr txBox="1"/>
          <p:nvPr/>
        </p:nvSpPr>
        <p:spPr>
          <a:xfrm>
            <a:off x="4309969" y="2106332"/>
            <a:ext cx="1025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Reference</a:t>
            </a:r>
          </a:p>
          <a:p>
            <a:pPr algn="ctr"/>
            <a:r>
              <a:rPr lang="en-US" sz="1400" dirty="0">
                <a:solidFill>
                  <a:schemeClr val="tx1"/>
                </a:solidFill>
              </a:rPr>
              <a:t>collimator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026BE45A-B6B7-FE49-9E1B-B028BD7BD486}"/>
              </a:ext>
            </a:extLst>
          </p:cNvPr>
          <p:cNvGrpSpPr/>
          <p:nvPr/>
        </p:nvGrpSpPr>
        <p:grpSpPr>
          <a:xfrm>
            <a:off x="5313636" y="2777026"/>
            <a:ext cx="830711" cy="482418"/>
            <a:chOff x="5313635" y="1411958"/>
            <a:chExt cx="830711" cy="361813"/>
          </a:xfrm>
        </p:grpSpPr>
        <p:grpSp>
          <p:nvGrpSpPr>
            <p:cNvPr id="7" name="Group 6">
              <a:extLst>
                <a:ext uri="{FF2B5EF4-FFF2-40B4-BE49-F238E27FC236}">
                  <a16:creationId xmlns="" xmlns:a16="http://schemas.microsoft.com/office/drawing/2014/main" id="{084200A1-BE14-FA4A-B34C-DDA2FD4E37B0}"/>
                </a:ext>
              </a:extLst>
            </p:cNvPr>
            <p:cNvGrpSpPr/>
            <p:nvPr/>
          </p:nvGrpSpPr>
          <p:grpSpPr>
            <a:xfrm>
              <a:off x="5313635" y="1411958"/>
              <a:ext cx="246878" cy="314248"/>
              <a:chOff x="5363777" y="1029261"/>
              <a:chExt cx="246878" cy="314248"/>
            </a:xfrm>
          </p:grpSpPr>
          <p:cxnSp>
            <p:nvCxnSpPr>
              <p:cNvPr id="24" name="Straight Arrow Connector 23">
                <a:extLst>
                  <a:ext uri="{FF2B5EF4-FFF2-40B4-BE49-F238E27FC236}">
                    <a16:creationId xmlns="" xmlns:a16="http://schemas.microsoft.com/office/drawing/2014/main" id="{0601BCE2-306C-FC4C-8F84-55C4C1071E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63777" y="1029261"/>
                <a:ext cx="224646" cy="2163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="" xmlns:a16="http://schemas.microsoft.com/office/drawing/2014/main" id="{83BFDF20-1C56-D84A-A5B7-8E7F67A2E05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86009" y="1127118"/>
                <a:ext cx="224646" cy="2163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8" name="TextBox 37">
              <a:extLst>
                <a:ext uri="{FF2B5EF4-FFF2-40B4-BE49-F238E27FC236}">
                  <a16:creationId xmlns="" xmlns:a16="http://schemas.microsoft.com/office/drawing/2014/main" id="{71C6FBE7-1A64-EF42-A7F4-9398F006614B}"/>
                </a:ext>
              </a:extLst>
            </p:cNvPr>
            <p:cNvSpPr txBox="1"/>
            <p:nvPr/>
          </p:nvSpPr>
          <p:spPr>
            <a:xfrm>
              <a:off x="5369427" y="1566022"/>
              <a:ext cx="774919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</a:rPr>
                <a:t>showers</a:t>
              </a:r>
              <a:endParaRPr lang="en-US" sz="1200" baseline="-250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="" xmlns:a16="http://schemas.microsoft.com/office/drawing/2014/main" id="{268083D3-F0E3-3D40-80CB-2D7472F35BE2}"/>
              </a:ext>
            </a:extLst>
          </p:cNvPr>
          <p:cNvGrpSpPr/>
          <p:nvPr/>
        </p:nvGrpSpPr>
        <p:grpSpPr>
          <a:xfrm>
            <a:off x="7682163" y="2505932"/>
            <a:ext cx="752833" cy="439071"/>
            <a:chOff x="5529156" y="700623"/>
            <a:chExt cx="752833" cy="329303"/>
          </a:xfrm>
        </p:grpSpPr>
        <p:sp>
          <p:nvSpPr>
            <p:cNvPr id="41" name="Rectangle 40">
              <a:extLst>
                <a:ext uri="{FF2B5EF4-FFF2-40B4-BE49-F238E27FC236}">
                  <a16:creationId xmlns="" xmlns:a16="http://schemas.microsoft.com/office/drawing/2014/main" id="{BF58379E-C129-8E49-9C8A-2E2ED1541F29}"/>
                </a:ext>
              </a:extLst>
            </p:cNvPr>
            <p:cNvSpPr/>
            <p:nvPr/>
          </p:nvSpPr>
          <p:spPr>
            <a:xfrm>
              <a:off x="5529156" y="700623"/>
              <a:ext cx="616882" cy="329303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2" name="TextBox 41">
              <a:extLst>
                <a:ext uri="{FF2B5EF4-FFF2-40B4-BE49-F238E27FC236}">
                  <a16:creationId xmlns="" xmlns:a16="http://schemas.microsoft.com/office/drawing/2014/main" id="{1E7ADCAB-CAB0-D240-A0A5-C9EC33C28564}"/>
                </a:ext>
              </a:extLst>
            </p:cNvPr>
            <p:cNvSpPr txBox="1"/>
            <p:nvPr/>
          </p:nvSpPr>
          <p:spPr>
            <a:xfrm>
              <a:off x="5544882" y="711385"/>
              <a:ext cx="737107" cy="2308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>
                  <a:solidFill>
                    <a:schemeClr val="bg1"/>
                  </a:solidFill>
                </a:rPr>
                <a:t>BLM</a:t>
              </a:r>
              <a:r>
                <a:rPr lang="en-US" sz="1400" baseline="-25000" dirty="0" err="1">
                  <a:solidFill>
                    <a:schemeClr val="bg1"/>
                  </a:solidFill>
                </a:rPr>
                <a:t>i</a:t>
              </a:r>
              <a:endParaRPr lang="en-US" sz="1400" baseline="-25000" dirty="0">
                <a:solidFill>
                  <a:schemeClr val="bg1"/>
                </a:solidFill>
              </a:endParaRP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95DAB9F0-3A52-934C-8FB5-6E6962A6FBC2}"/>
              </a:ext>
            </a:extLst>
          </p:cNvPr>
          <p:cNvSpPr txBox="1"/>
          <p:nvPr/>
        </p:nvSpPr>
        <p:spPr>
          <a:xfrm>
            <a:off x="6318905" y="2359223"/>
            <a:ext cx="1153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Collimator </a:t>
            </a:r>
            <a:r>
              <a:rPr lang="en-US" sz="1400" dirty="0" err="1">
                <a:solidFill>
                  <a:schemeClr val="tx1"/>
                </a:solidFill>
              </a:rPr>
              <a:t>i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8837D96E-8B00-1643-B09F-B038BADCF134}"/>
              </a:ext>
            </a:extLst>
          </p:cNvPr>
          <p:cNvSpPr txBox="1"/>
          <p:nvPr/>
        </p:nvSpPr>
        <p:spPr>
          <a:xfrm>
            <a:off x="5707622" y="3774062"/>
            <a:ext cx="7371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Beam</a:t>
            </a:r>
            <a:endParaRPr lang="en-US" sz="1400" baseline="-25000" dirty="0">
              <a:solidFill>
                <a:schemeClr val="bg1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="" xmlns:a16="http://schemas.microsoft.com/office/drawing/2014/main" id="{EC19E6B2-BE7C-C344-B113-F440E7A02D20}"/>
              </a:ext>
            </a:extLst>
          </p:cNvPr>
          <p:cNvSpPr/>
          <p:nvPr/>
        </p:nvSpPr>
        <p:spPr>
          <a:xfrm>
            <a:off x="4387992" y="4761007"/>
            <a:ext cx="903411" cy="5228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Rectangle 54">
            <a:extLst>
              <a:ext uri="{FF2B5EF4-FFF2-40B4-BE49-F238E27FC236}">
                <a16:creationId xmlns="" xmlns:a16="http://schemas.microsoft.com/office/drawing/2014/main" id="{2DE2E099-BAE8-A04A-B2D5-C6184CFCC649}"/>
              </a:ext>
            </a:extLst>
          </p:cNvPr>
          <p:cNvSpPr/>
          <p:nvPr/>
        </p:nvSpPr>
        <p:spPr>
          <a:xfrm>
            <a:off x="6477257" y="2685793"/>
            <a:ext cx="903411" cy="5228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A4F72B01-A027-1349-8D9B-C5C3954DEA93}"/>
              </a:ext>
            </a:extLst>
          </p:cNvPr>
          <p:cNvGrpSpPr/>
          <p:nvPr/>
        </p:nvGrpSpPr>
        <p:grpSpPr>
          <a:xfrm>
            <a:off x="7402900" y="2779248"/>
            <a:ext cx="830711" cy="482418"/>
            <a:chOff x="7402899" y="1413624"/>
            <a:chExt cx="830711" cy="361813"/>
          </a:xfrm>
        </p:grpSpPr>
        <p:grpSp>
          <p:nvGrpSpPr>
            <p:cNvPr id="56" name="Group 55">
              <a:extLst>
                <a:ext uri="{FF2B5EF4-FFF2-40B4-BE49-F238E27FC236}">
                  <a16:creationId xmlns="" xmlns:a16="http://schemas.microsoft.com/office/drawing/2014/main" id="{70B2EA7E-8803-7E4F-9B78-028F707D9626}"/>
                </a:ext>
              </a:extLst>
            </p:cNvPr>
            <p:cNvGrpSpPr/>
            <p:nvPr/>
          </p:nvGrpSpPr>
          <p:grpSpPr>
            <a:xfrm>
              <a:off x="7402899" y="1413624"/>
              <a:ext cx="246878" cy="314248"/>
              <a:chOff x="5363777" y="1029261"/>
              <a:chExt cx="246878" cy="314248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="" xmlns:a16="http://schemas.microsoft.com/office/drawing/2014/main" id="{0870B77A-7A58-E14F-9E8E-FA30D06A820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63777" y="1029261"/>
                <a:ext cx="224646" cy="2163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>
                <a:extLst>
                  <a:ext uri="{FF2B5EF4-FFF2-40B4-BE49-F238E27FC236}">
                    <a16:creationId xmlns="" xmlns:a16="http://schemas.microsoft.com/office/drawing/2014/main" id="{9F4F164A-78F9-9E48-966B-F341E7EE6F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86009" y="1127118"/>
                <a:ext cx="224646" cy="21639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9" name="TextBox 58">
              <a:extLst>
                <a:ext uri="{FF2B5EF4-FFF2-40B4-BE49-F238E27FC236}">
                  <a16:creationId xmlns="" xmlns:a16="http://schemas.microsoft.com/office/drawing/2014/main" id="{90A28B57-7960-FB49-B38F-3F3D9E60DFCA}"/>
                </a:ext>
              </a:extLst>
            </p:cNvPr>
            <p:cNvSpPr txBox="1"/>
            <p:nvPr/>
          </p:nvSpPr>
          <p:spPr>
            <a:xfrm>
              <a:off x="7458691" y="1567688"/>
              <a:ext cx="774919" cy="207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tx1"/>
                  </a:solidFill>
                </a:rPr>
                <a:t>showers</a:t>
              </a:r>
              <a:endParaRPr lang="en-US" sz="1200" baseline="-25000" dirty="0">
                <a:solidFill>
                  <a:schemeClr val="tx1"/>
                </a:solidFill>
              </a:endParaRPr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="" xmlns:a16="http://schemas.microsoft.com/office/drawing/2014/main" id="{56BEF6BD-FA4A-914E-95CD-19FBF181CC75}"/>
              </a:ext>
            </a:extLst>
          </p:cNvPr>
          <p:cNvSpPr/>
          <p:nvPr/>
        </p:nvSpPr>
        <p:spPr>
          <a:xfrm>
            <a:off x="6477257" y="4761007"/>
            <a:ext cx="903411" cy="52286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59CD3963-4B00-704F-A9D6-754FC661911E}"/>
              </a:ext>
            </a:extLst>
          </p:cNvPr>
          <p:cNvSpPr/>
          <p:nvPr/>
        </p:nvSpPr>
        <p:spPr>
          <a:xfrm>
            <a:off x="2640801" y="3351775"/>
            <a:ext cx="635803" cy="627471"/>
          </a:xfrm>
          <a:prstGeom prst="ellipse">
            <a:avLst/>
          </a:prstGeom>
          <a:solidFill>
            <a:srgbClr val="942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1</a:t>
            </a: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1003E112-58C9-824C-83AE-1D04F9226C32}"/>
              </a:ext>
            </a:extLst>
          </p:cNvPr>
          <p:cNvSpPr/>
          <p:nvPr/>
        </p:nvSpPr>
        <p:spPr>
          <a:xfrm>
            <a:off x="2640800" y="3346235"/>
            <a:ext cx="635803" cy="627471"/>
          </a:xfrm>
          <a:prstGeom prst="ellipse">
            <a:avLst/>
          </a:prstGeom>
          <a:solidFill>
            <a:srgbClr val="942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2</a:t>
            </a:r>
          </a:p>
        </p:txBody>
      </p:sp>
      <p:sp>
        <p:nvSpPr>
          <p:cNvPr id="66" name="Oval 65">
            <a:extLst>
              <a:ext uri="{FF2B5EF4-FFF2-40B4-BE49-F238E27FC236}">
                <a16:creationId xmlns="" xmlns:a16="http://schemas.microsoft.com/office/drawing/2014/main" id="{432FA230-6A8D-434A-BF1C-977D9C9E6122}"/>
              </a:ext>
            </a:extLst>
          </p:cNvPr>
          <p:cNvSpPr/>
          <p:nvPr/>
        </p:nvSpPr>
        <p:spPr>
          <a:xfrm>
            <a:off x="2640799" y="3357867"/>
            <a:ext cx="635803" cy="627471"/>
          </a:xfrm>
          <a:prstGeom prst="ellipse">
            <a:avLst/>
          </a:prstGeom>
          <a:solidFill>
            <a:srgbClr val="942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6AF1B14-7BC5-C047-ADB7-415E03FC1588}"/>
              </a:ext>
            </a:extLst>
          </p:cNvPr>
          <p:cNvSpPr txBox="1"/>
          <p:nvPr/>
        </p:nvSpPr>
        <p:spPr>
          <a:xfrm>
            <a:off x="4841876" y="345134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="" xmlns:a16="http://schemas.microsoft.com/office/drawing/2014/main" id="{07A5B9A8-08D0-BC48-A4F6-87662F28381F}"/>
              </a:ext>
            </a:extLst>
          </p:cNvPr>
          <p:cNvSpPr/>
          <p:nvPr/>
        </p:nvSpPr>
        <p:spPr>
          <a:xfrm>
            <a:off x="2640797" y="3354307"/>
            <a:ext cx="635803" cy="627471"/>
          </a:xfrm>
          <a:prstGeom prst="ellipse">
            <a:avLst/>
          </a:prstGeom>
          <a:solidFill>
            <a:srgbClr val="94209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4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90604" y="5253023"/>
            <a:ext cx="10669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1"/>
                </a:solidFill>
              </a:rPr>
              <a:t>G. </a:t>
            </a:r>
            <a:r>
              <a:rPr lang="en-US" sz="1200" i="1" dirty="0" err="1" smtClean="0">
                <a:solidFill>
                  <a:schemeClr val="tx1"/>
                </a:solidFill>
              </a:rPr>
              <a:t>Azzopardi</a:t>
            </a:r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0925"/>
          </a:xfrm>
        </p:spPr>
        <p:txBody>
          <a:bodyPr/>
          <a:lstStyle/>
          <a:p>
            <a:r>
              <a:rPr lang="en-US" dirty="0" smtClean="0"/>
              <a:t>Collimator alignment</a:t>
            </a:r>
            <a:endParaRPr lang="en-US" dirty="0"/>
          </a:p>
        </p:txBody>
      </p:sp>
      <p:sp>
        <p:nvSpPr>
          <p:cNvPr id="51" name="Content Placeholder 2"/>
          <p:cNvSpPr txBox="1">
            <a:spLocks/>
          </p:cNvSpPr>
          <p:nvPr/>
        </p:nvSpPr>
        <p:spPr>
          <a:xfrm>
            <a:off x="152400" y="747712"/>
            <a:ext cx="8763000" cy="130968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0" fontAlgn="base" hangingPunct="0">
              <a:lnSpc>
                <a:spcPct val="105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b="1">
                <a:solidFill>
                  <a:srgbClr val="000000"/>
                </a:solidFill>
                <a:latin typeface="Corbel" pitchFamily="34" charset="0"/>
                <a:ea typeface="DejaVu Serif Condensed" pitchFamily="18" charset="0"/>
                <a:cs typeface="Corbel" pitchFamily="34" charset="0"/>
              </a:defRPr>
            </a:lvl1pPr>
            <a:lvl2pPr marL="742950" indent="-285750" algn="l" defTabSz="457200" rtl="0" eaLnBrk="0" fontAlgn="base" hangingPunct="0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2800">
                <a:solidFill>
                  <a:srgbClr val="000000"/>
                </a:solidFill>
                <a:latin typeface="Corbel" pitchFamily="34" charset="0"/>
                <a:ea typeface="DejaVu Serif Condensed" pitchFamily="18" charset="0"/>
                <a:cs typeface="Corbel" pitchFamily="34" charset="0"/>
              </a:defRPr>
            </a:lvl2pPr>
            <a:lvl3pPr marL="1143000" indent="-228600" algn="l" defTabSz="457200" rtl="0" eaLnBrk="0" fontAlgn="base" hangingPunct="0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600">
                <a:solidFill>
                  <a:srgbClr val="000000"/>
                </a:solidFill>
                <a:latin typeface="Corbel" pitchFamily="34" charset="0"/>
                <a:ea typeface="DejaVu Serif Condensed" pitchFamily="18" charset="0"/>
                <a:cs typeface="Corbel" pitchFamily="34" charset="0"/>
              </a:defRPr>
            </a:lvl3pPr>
            <a:lvl4pPr marL="16002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Corbel" pitchFamily="34" charset="0"/>
                <a:ea typeface="DejaVu Serif Condensed" pitchFamily="18" charset="0"/>
                <a:cs typeface="Corbel" pitchFamily="34" charset="0"/>
              </a:defRPr>
            </a:lvl4pPr>
            <a:lvl5pPr marL="20574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Corbel" pitchFamily="34" charset="0"/>
                <a:ea typeface="DejaVu Serif Condensed" pitchFamily="18" charset="0"/>
                <a:cs typeface="Corbel" pitchFamily="34" charset="0"/>
              </a:defRPr>
            </a:lvl5pPr>
            <a:lvl6pPr marL="25146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4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lang="en-US" sz="2000" kern="0" dirty="0" smtClean="0"/>
              <a:t>For best precision, collimators are aligned around the circulating beam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 smtClean="0"/>
              <a:t>By moving in towards the beam, and stopping when loss is seen on BLM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1800" kern="0" dirty="0" smtClean="0"/>
              <a:t>By using built-in </a:t>
            </a:r>
            <a:r>
              <a:rPr lang="en-US" sz="1800" kern="0" dirty="0" smtClean="0"/>
              <a:t>BPMs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52400" y="2114490"/>
            <a:ext cx="28568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/>
            <a:r>
              <a:rPr lang="en-US" sz="2000" kern="0" dirty="0">
                <a:solidFill>
                  <a:srgbClr val="FF0000"/>
                </a:solidFill>
                <a:latin typeface="Corbel" panose="020B0503020204020204" pitchFamily="34" charset="0"/>
              </a:rPr>
              <a:t>With low-intensity beam!</a:t>
            </a:r>
            <a:endParaRPr lang="en-US" sz="1600" kern="0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4205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82716E-6 L -0.00018 0.084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422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95062E-6 L 3.33333E-6 -0.08024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0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3.82716E-6 L 1.11111E-6 0.08858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414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3.95062E-6 L 1.11111E-6 -0.08827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44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0.08488 L -0.00018 0.09568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25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00000" y="8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8024 L 3.33333E-6 -0.0932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08858 L 1.11111E-6 0.0354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654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8827 L 1.11111E-6 -0.0379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2" grpId="0"/>
      <p:bldP spid="23" grpId="0"/>
      <p:bldP spid="25" grpId="0"/>
      <p:bldP spid="15" grpId="0" animBg="1"/>
      <p:bldP spid="15" grpId="1" animBg="1"/>
      <p:bldP spid="48" grpId="0" animBg="1"/>
      <p:bldP spid="48" grpId="1" animBg="1"/>
      <p:bldP spid="55" grpId="0" animBg="1"/>
      <p:bldP spid="55" grpId="1" animBg="1"/>
      <p:bldP spid="60" grpId="0" animBg="1"/>
      <p:bldP spid="60" grpId="1" animBg="1"/>
      <p:bldP spid="11" grpId="0" animBg="1"/>
      <p:bldP spid="65" grpId="0" animBg="1"/>
      <p:bldP spid="66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Collimator settings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533400"/>
            <a:ext cx="9067800" cy="5486400"/>
          </a:xfrm>
        </p:spPr>
        <p:txBody>
          <a:bodyPr/>
          <a:lstStyle/>
          <a:p>
            <a:r>
              <a:rPr lang="en-US" sz="2000" dirty="0" smtClean="0"/>
              <a:t>With high intensity, </a:t>
            </a:r>
            <a:r>
              <a:rPr lang="en-US" sz="2000" dirty="0" smtClean="0">
                <a:solidFill>
                  <a:schemeClr val="accent2"/>
                </a:solidFill>
              </a:rPr>
              <a:t>collimators automatically driven back to the settings </a:t>
            </a:r>
            <a:r>
              <a:rPr lang="en-US" sz="2000" dirty="0" smtClean="0"/>
              <a:t>found in alignment</a:t>
            </a:r>
          </a:p>
          <a:p>
            <a:r>
              <a:rPr lang="en-US" sz="2000" dirty="0" smtClean="0">
                <a:solidFill>
                  <a:schemeClr val="accent2"/>
                </a:solidFill>
              </a:rPr>
              <a:t>Collimators </a:t>
            </a:r>
            <a:r>
              <a:rPr lang="en-US" sz="2000" dirty="0" smtClean="0">
                <a:solidFill>
                  <a:schemeClr val="accent2"/>
                </a:solidFill>
              </a:rPr>
              <a:t>may need to move during machine cycle</a:t>
            </a:r>
          </a:p>
          <a:p>
            <a:pPr lvl="1"/>
            <a:r>
              <a:rPr lang="en-US" sz="1800" dirty="0" smtClean="0"/>
              <a:t>Larger beams at injection before adiabatic damping</a:t>
            </a:r>
          </a:p>
          <a:p>
            <a:pPr lvl="1"/>
            <a:r>
              <a:rPr lang="en-US" sz="1800" dirty="0" smtClean="0"/>
              <a:t>Dynamic change of optics and aperture bottlenecks</a:t>
            </a:r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>
                <a:solidFill>
                  <a:schemeClr val="accent2"/>
                </a:solidFill>
              </a:rPr>
              <a:t>Collimator settings must ensure that hierarchy is maintained </a:t>
            </a:r>
            <a:r>
              <a:rPr lang="en-US" sz="2000" dirty="0" smtClean="0"/>
              <a:t>(primary-secondary-tertiary) and that all machine apertures are protected</a:t>
            </a:r>
          </a:p>
          <a:p>
            <a:pPr lvl="1"/>
            <a:r>
              <a:rPr lang="en-US" sz="1800" dirty="0" smtClean="0"/>
              <a:t>Non-robust collimators must be “in the shadow” in case of single-turn failures</a:t>
            </a:r>
          </a:p>
          <a:p>
            <a:pPr lvl="1"/>
            <a:r>
              <a:rPr lang="en-US" sz="1800" dirty="0" smtClean="0"/>
              <a:t>Settings usually given in units of local beam </a:t>
            </a:r>
            <a:r>
              <a:rPr lang="el-GR" sz="1800" dirty="0" smtClean="0"/>
              <a:t>σ</a:t>
            </a: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19</a:t>
            </a:fld>
            <a:endParaRPr lang="en-US" altLang="x-none" dirty="0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280D934-D94A-4445-A458-D9A5674EAE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300" y="2743200"/>
            <a:ext cx="6007100" cy="201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89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00112"/>
            <a:ext cx="7696200" cy="4967288"/>
          </a:xfrm>
        </p:spPr>
        <p:txBody>
          <a:bodyPr/>
          <a:lstStyle/>
          <a:p>
            <a:pPr fontAlgn="ctr"/>
            <a:r>
              <a:rPr lang="en-US" dirty="0" smtClean="0"/>
              <a:t>What is collimation and why is it needed?</a:t>
            </a:r>
          </a:p>
          <a:p>
            <a:pPr fontAlgn="ctr"/>
            <a:r>
              <a:rPr lang="en-US" dirty="0" smtClean="0"/>
              <a:t>How is collimation done?</a:t>
            </a:r>
          </a:p>
          <a:p>
            <a:pPr fontAlgn="ctr"/>
            <a:r>
              <a:rPr lang="en-US" dirty="0" smtClean="0"/>
              <a:t>Considerations for designing a collimation system</a:t>
            </a:r>
          </a:p>
          <a:p>
            <a:pPr fontAlgn="ctr"/>
            <a:r>
              <a:rPr lang="en-US" dirty="0" smtClean="0"/>
              <a:t>Collimation of nuclear beams </a:t>
            </a:r>
            <a:r>
              <a:rPr lang="en-US" dirty="0" err="1" smtClean="0"/>
              <a:t>vs</a:t>
            </a:r>
            <a:r>
              <a:rPr lang="en-US" dirty="0" smtClean="0"/>
              <a:t> proton beams</a:t>
            </a:r>
          </a:p>
          <a:p>
            <a:pPr fontAlgn="ctr"/>
            <a:r>
              <a:rPr lang="en-US" dirty="0" smtClean="0"/>
              <a:t>Simulations of collimation performance</a:t>
            </a:r>
          </a:p>
          <a:p>
            <a:pPr fontAlgn="ctr"/>
            <a:r>
              <a:rPr lang="en-US" dirty="0" smtClean="0"/>
              <a:t>Alternative technique: Crystal collimation</a:t>
            </a:r>
          </a:p>
          <a:p>
            <a:pPr fontAlgn="ctr"/>
            <a:endParaRPr lang="en-US" dirty="0" smtClean="0"/>
          </a:p>
          <a:p>
            <a:pPr fontAlgn="ctr"/>
            <a:endParaRPr lang="en-US" dirty="0" smtClean="0"/>
          </a:p>
          <a:p>
            <a:pPr lvl="1" fontAlgn="ctr"/>
            <a:endParaRPr lang="en-US" dirty="0" smtClean="0"/>
          </a:p>
          <a:p>
            <a:pPr lvl="1" fontAlgn="ctr"/>
            <a:endParaRPr lang="en-US" dirty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2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65933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collimation insertions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71512"/>
            <a:ext cx="3733800" cy="4967288"/>
          </a:xfrm>
        </p:spPr>
        <p:txBody>
          <a:bodyPr/>
          <a:lstStyle/>
          <a:p>
            <a:r>
              <a:rPr lang="en-US" sz="2000" dirty="0" smtClean="0"/>
              <a:t>LHC collimators placed in two main insertions</a:t>
            </a:r>
          </a:p>
          <a:p>
            <a:pPr lvl="1"/>
            <a:r>
              <a:rPr lang="en-US" sz="1800" dirty="0" smtClean="0"/>
              <a:t>IR7 for </a:t>
            </a:r>
            <a:r>
              <a:rPr lang="en-US" sz="1800" dirty="0" err="1" smtClean="0"/>
              <a:t>betatron</a:t>
            </a:r>
            <a:r>
              <a:rPr lang="en-US" sz="1800" dirty="0" smtClean="0"/>
              <a:t> cleaning</a:t>
            </a:r>
          </a:p>
          <a:p>
            <a:pPr lvl="1"/>
            <a:r>
              <a:rPr lang="en-US" sz="1800" dirty="0" smtClean="0"/>
              <a:t>IR3 for off-momentum cleaning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2000" dirty="0" smtClean="0"/>
              <a:t>Additional collimators around experiments, at beam extraction and injection</a:t>
            </a:r>
          </a:p>
          <a:p>
            <a:endParaRPr lang="en-US" sz="2000" dirty="0" smtClean="0"/>
          </a:p>
          <a:p>
            <a:r>
              <a:rPr lang="en-US" sz="2000" dirty="0" smtClean="0"/>
              <a:t>In total, about 100 collimators</a:t>
            </a:r>
          </a:p>
          <a:p>
            <a:endParaRPr lang="en-US" sz="2000" dirty="0" smtClean="0"/>
          </a:p>
          <a:p>
            <a:r>
              <a:rPr lang="en-US" sz="2000" dirty="0" smtClean="0"/>
              <a:t>In addition, fixed masks in front of exposed locations</a:t>
            </a:r>
            <a:r>
              <a:rPr lang="en-US" sz="2000" dirty="0"/>
              <a:t/>
            </a:r>
            <a:br>
              <a:rPr lang="en-US" sz="2000" dirty="0"/>
            </a:b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20</a:t>
            </a:fld>
            <a:endParaRPr lang="en-US" altLang="x-none" dirty="0"/>
          </a:p>
        </p:txBody>
      </p:sp>
      <p:pic>
        <p:nvPicPr>
          <p:cNvPr id="6" name="CollimationLayout2015.pdf" descr="CollimationLayout2015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35270" y="990600"/>
            <a:ext cx="5332530" cy="505022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7781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Betatron</a:t>
            </a:r>
            <a:r>
              <a:rPr lang="en-US" dirty="0" smtClean="0"/>
              <a:t> and off-momentum cleaning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052512"/>
            <a:ext cx="8763000" cy="4967288"/>
          </a:xfrm>
        </p:spPr>
        <p:txBody>
          <a:bodyPr/>
          <a:lstStyle/>
          <a:p>
            <a:r>
              <a:rPr lang="en-US" dirty="0" smtClean="0"/>
              <a:t>More flexible setup with </a:t>
            </a:r>
            <a:r>
              <a:rPr lang="en-US" dirty="0" smtClean="0">
                <a:solidFill>
                  <a:schemeClr val="accent2"/>
                </a:solidFill>
              </a:rPr>
              <a:t>separate collimators for cleaning of high </a:t>
            </a:r>
            <a:r>
              <a:rPr lang="en-US" dirty="0" err="1" smtClean="0">
                <a:solidFill>
                  <a:schemeClr val="accent2"/>
                </a:solidFill>
              </a:rPr>
              <a:t>betatron</a:t>
            </a:r>
            <a:r>
              <a:rPr lang="en-US" dirty="0" smtClean="0">
                <a:solidFill>
                  <a:schemeClr val="accent2"/>
                </a:solidFill>
              </a:rPr>
              <a:t> amplitudes and cleaning of high momentum offsets</a:t>
            </a:r>
          </a:p>
          <a:p>
            <a:r>
              <a:rPr lang="en-US" dirty="0" smtClean="0"/>
              <a:t>Can independently set cuts in momentum offset and </a:t>
            </a:r>
            <a:r>
              <a:rPr lang="en-US" dirty="0" err="1" smtClean="0"/>
              <a:t>betatron</a:t>
            </a:r>
            <a:r>
              <a:rPr lang="en-US" dirty="0" smtClean="0"/>
              <a:t> amplitude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21</a:t>
            </a:fld>
            <a:endParaRPr lang="en-US" altLang="x-none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42810"/>
            <a:ext cx="7446963" cy="978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954949" y="4598074"/>
            <a:ext cx="28456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</a:rPr>
              <a:t>Betatron</a:t>
            </a:r>
            <a:r>
              <a:rPr lang="en-US" sz="2000" dirty="0" smtClean="0">
                <a:solidFill>
                  <a:schemeClr val="tx1"/>
                </a:solidFill>
              </a:rPr>
              <a:t> collimation: 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Increase beta function</a:t>
            </a:r>
            <a:r>
              <a:rPr lang="en-US" sz="2000" dirty="0" smtClean="0">
                <a:solidFill>
                  <a:schemeClr val="tx1"/>
                </a:solidFill>
              </a:rPr>
              <a:t>,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decrease dispersion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145949" y="4623137"/>
            <a:ext cx="29754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Momentum </a:t>
            </a:r>
            <a:r>
              <a:rPr lang="en-US" sz="2000" dirty="0" smtClean="0">
                <a:solidFill>
                  <a:schemeClr val="tx1"/>
                </a:solidFill>
              </a:rPr>
              <a:t>collimation: </a:t>
            </a:r>
          </a:p>
          <a:p>
            <a:r>
              <a:rPr lang="en-US" sz="2000" dirty="0" smtClean="0">
                <a:solidFill>
                  <a:srgbClr val="00B050"/>
                </a:solidFill>
              </a:rPr>
              <a:t>Increase dispersion, </a:t>
            </a:r>
          </a:p>
          <a:p>
            <a:r>
              <a:rPr lang="en-US" sz="2000" dirty="0" smtClean="0">
                <a:solidFill>
                  <a:srgbClr val="FF0000"/>
                </a:solidFill>
              </a:rPr>
              <a:t>decrease </a:t>
            </a:r>
            <a:r>
              <a:rPr lang="en-US" sz="2000" dirty="0">
                <a:solidFill>
                  <a:srgbClr val="FF0000"/>
                </a:solidFill>
              </a:rPr>
              <a:t>beta function</a:t>
            </a:r>
          </a:p>
        </p:txBody>
      </p:sp>
    </p:spTree>
    <p:extLst>
      <p:ext uri="{BB962C8B-B14F-4D97-AF65-F5344CB8AC3E}">
        <p14:creationId xmlns:p14="http://schemas.microsoft.com/office/powerpoint/2010/main" val="12914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of optics in collimation insertion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85800"/>
            <a:ext cx="8763000" cy="4967288"/>
          </a:xfrm>
        </p:spPr>
        <p:txBody>
          <a:bodyPr/>
          <a:lstStyle/>
          <a:p>
            <a:r>
              <a:rPr lang="en-US" dirty="0" smtClean="0"/>
              <a:t>LHC optics, IR3 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LHC optics, IR7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22</a:t>
            </a:fld>
            <a:endParaRPr lang="en-US" altLang="x-none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749000"/>
            <a:ext cx="6477000" cy="558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48000" y="6260068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Primary collimators</a:t>
            </a:r>
            <a:endParaRPr lang="en-US" sz="1800" dirty="0">
              <a:solidFill>
                <a:schemeClr val="tx1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4724400" y="6096000"/>
            <a:ext cx="0" cy="23466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84092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LHC: 3-stage collimation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85800"/>
            <a:ext cx="8763000" cy="4967288"/>
          </a:xfrm>
        </p:spPr>
        <p:txBody>
          <a:bodyPr/>
          <a:lstStyle/>
          <a:p>
            <a:r>
              <a:rPr lang="en-US" sz="2000" dirty="0"/>
              <a:t>3-stage </a:t>
            </a:r>
            <a:r>
              <a:rPr lang="en-US" sz="2000" dirty="0" smtClean="0"/>
              <a:t>system in each insertion (</a:t>
            </a:r>
            <a:r>
              <a:rPr lang="en-US" sz="2000" dirty="0"/>
              <a:t>designed primarily for proton operation)</a:t>
            </a:r>
          </a:p>
          <a:p>
            <a:pPr lvl="1"/>
            <a:r>
              <a:rPr lang="en-US" sz="1800" dirty="0"/>
              <a:t>Pre beam: 3 primary </a:t>
            </a:r>
            <a:r>
              <a:rPr lang="en-US" sz="1800" dirty="0" smtClean="0"/>
              <a:t>collimators (TCP), </a:t>
            </a:r>
            <a:r>
              <a:rPr lang="en-US" sz="1800" dirty="0"/>
              <a:t>11 secondary </a:t>
            </a:r>
            <a:r>
              <a:rPr lang="en-US" sz="1800" dirty="0" smtClean="0"/>
              <a:t>collimators (TCSG),  5 active absorbers (TCLA)</a:t>
            </a:r>
          </a:p>
          <a:p>
            <a:pPr lvl="1"/>
            <a:r>
              <a:rPr lang="en-US" sz="1800" dirty="0" smtClean="0"/>
              <a:t>Tertiary collimators (TCT) in front of experiments and superconducting triplet</a:t>
            </a:r>
            <a:endParaRPr lang="en-US" sz="1800" dirty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23</a:t>
            </a:fld>
            <a:endParaRPr lang="en-US" altLang="x-non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687" y="2514600"/>
            <a:ext cx="7732713" cy="378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6603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to place secondary collimators?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2019.06.21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24</a:t>
            </a:fld>
            <a:endParaRPr lang="en-US" altLang="x-none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76312"/>
            <a:ext cx="4419600" cy="496728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Study particle motion in normalized coordinates (X,P) in red</a:t>
            </a:r>
          </a:p>
          <a:p>
            <a:r>
              <a:rPr lang="en-US" sz="2400" dirty="0" smtClean="0"/>
              <a:t>Assume particle has maximum excursion when it hits TCP cut (in black)</a:t>
            </a:r>
          </a:p>
          <a:p>
            <a:r>
              <a:rPr lang="en-US" sz="2400" dirty="0" smtClean="0"/>
              <a:t>Assume it scatters in TCP – random addition to P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1376239"/>
            <a:ext cx="4069088" cy="4414961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6265524" y="3572483"/>
            <a:ext cx="72008" cy="10801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561240" y="3165971"/>
            <a:ext cx="0" cy="1378620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6561240" y="4696991"/>
            <a:ext cx="0" cy="495672"/>
          </a:xfrm>
          <a:prstGeom prst="straightConnector1">
            <a:avLst/>
          </a:prstGeom>
          <a:ln w="127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633248" y="4976639"/>
            <a:ext cx="17465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Random scattering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8616" y="1005731"/>
            <a:ext cx="21355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Example: n1=6, n2=7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46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12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34722"/>
            <a:ext cx="4069088" cy="44027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Phase advance to secondary collimator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2019.06.21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25</a:t>
            </a:fld>
            <a:endParaRPr lang="en-US" altLang="x-none" dirty="0"/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6270840" y="3652343"/>
            <a:ext cx="93799" cy="184666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8" name="Straight Arrow Connector 27"/>
          <p:cNvCxnSpPr/>
          <p:nvPr/>
        </p:nvCxnSpPr>
        <p:spPr>
          <a:xfrm flipH="1" flipV="1">
            <a:off x="6553200" y="1942736"/>
            <a:ext cx="1" cy="1112284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>
          <a:xfrm>
            <a:off x="6553200" y="3055020"/>
            <a:ext cx="0" cy="495672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30" name="Straight Connector 29"/>
          <p:cNvCxnSpPr/>
          <p:nvPr/>
        </p:nvCxnSpPr>
        <p:spPr>
          <a:xfrm>
            <a:off x="4953000" y="2971800"/>
            <a:ext cx="1295400" cy="1295400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5029200" y="2895600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l-GR" sz="1800" dirty="0" smtClean="0">
                <a:solidFill>
                  <a:srgbClr val="4F81BD"/>
                </a:solidFill>
                <a:latin typeface="Calibri"/>
              </a:rPr>
              <a:t>θ</a:t>
            </a:r>
            <a:endParaRPr lang="en-US" sz="1800" dirty="0">
              <a:solidFill>
                <a:srgbClr val="4F81BD"/>
              </a:solidFill>
              <a:latin typeface="Calibri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42199" y="1573403"/>
            <a:ext cx="534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TCP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62279" y="3652343"/>
            <a:ext cx="66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FF"/>
                </a:solidFill>
                <a:latin typeface="Calibri"/>
              </a:rPr>
              <a:t>TCSG</a:t>
            </a:r>
            <a:endParaRPr lang="en-US" sz="1800" dirty="0">
              <a:solidFill>
                <a:srgbClr val="0000FF"/>
              </a:solidFill>
              <a:latin typeface="Calibri"/>
            </a:endParaRPr>
          </a:p>
        </p:txBody>
      </p:sp>
      <p:sp>
        <p:nvSpPr>
          <p:cNvPr id="34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76312"/>
            <a:ext cx="3962400" cy="4967288"/>
          </a:xfrm>
        </p:spPr>
        <p:txBody>
          <a:bodyPr>
            <a:normAutofit/>
          </a:bodyPr>
          <a:lstStyle/>
          <a:p>
            <a:r>
              <a:rPr lang="en-US" dirty="0"/>
              <a:t>Now add TCSG with unknown phase advance </a:t>
            </a:r>
            <a:r>
              <a:rPr lang="el-GR" dirty="0"/>
              <a:t>θ</a:t>
            </a:r>
            <a:r>
              <a:rPr lang="en-US" dirty="0"/>
              <a:t> – gives tilted line in TCP phase space </a:t>
            </a:r>
          </a:p>
          <a:p>
            <a:r>
              <a:rPr lang="en-US" dirty="0"/>
              <a:t>What value should θ have in order for the TCSG to catch as many scattered protons as possible?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493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Optimum </a:t>
            </a:r>
            <a:r>
              <a:rPr lang="en-US" dirty="0"/>
              <a:t>phase </a:t>
            </a:r>
            <a:r>
              <a:rPr lang="en-US" dirty="0" smtClean="0"/>
              <a:t>advance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52400" y="838200"/>
                <a:ext cx="3810000" cy="4967288"/>
              </a:xfrm>
            </p:spPr>
            <p:txBody>
              <a:bodyPr/>
              <a:lstStyle/>
              <a:p>
                <a:r>
                  <a:rPr lang="en-US" sz="2000" dirty="0" smtClean="0"/>
                  <a:t>For different </a:t>
                </a:r>
                <a:r>
                  <a:rPr lang="el-GR" sz="2000" dirty="0"/>
                  <a:t>θ</a:t>
                </a:r>
                <a:r>
                  <a:rPr lang="en-US" sz="2000" dirty="0"/>
                  <a:t>, the intersection between the TCP and TCSG lines varies up and down in P (scattering angle)</a:t>
                </a:r>
              </a:p>
              <a:p>
                <a:r>
                  <a:rPr lang="en-US" sz="2000" dirty="0"/>
                  <a:t>Want as low intersection in P as possible!</a:t>
                </a:r>
              </a:p>
              <a:p>
                <a:r>
                  <a:rPr lang="en-US" sz="2000" dirty="0"/>
                  <a:t>TCSG cut in (X,P) given by </a:t>
                </a:r>
                <a:br>
                  <a:rPr lang="en-US" sz="2000" dirty="0"/>
                </a:b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𝑃</m:t>
                    </m:r>
                    <m:r>
                      <a:rPr lang="en-US" sz="2000" i="1"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𝑆𝑖𝑛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l-GR" sz="2000" i="1">
                                <a:latin typeface="Cambria Math"/>
                              </a:rPr>
                              <m:t>𝜃</m:t>
                            </m:r>
                          </m:e>
                        </m:d>
                      </m:den>
                    </m:f>
                    <m:r>
                      <a:rPr lang="en-US" sz="20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𝑋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𝑇𝑎𝑛</m:t>
                        </m:r>
                        <m:r>
                          <a:rPr lang="en-US" sz="2000" i="1">
                            <a:latin typeface="Cambria Math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l-GR" sz="2000" i="1">
                            <a:latin typeface="Cambria Math"/>
                          </a:rPr>
                          <m:t>θ</m:t>
                        </m:r>
                        <m:r>
                          <a:rPr lang="en-US" sz="2000" i="1">
                            <a:latin typeface="Cambria Math"/>
                          </a:rPr>
                          <m:t>]</m:t>
                        </m:r>
                      </m:den>
                    </m:f>
                  </m:oMath>
                </a14:m>
                <a:endParaRPr lang="en-US" dirty="0" smtClean="0"/>
              </a:p>
              <a:p>
                <a:r>
                  <a:rPr lang="en-US" sz="2000" dirty="0" smtClean="0"/>
                  <a:t>Goal: Minimize </a:t>
                </a:r>
                <a:r>
                  <a:rPr lang="en-US" sz="2000" dirty="0"/>
                  <a:t>the P at the intersection point between TCSG and TCP </a:t>
                </a:r>
              </a:p>
              <a:p>
                <a:pPr lvl="1"/>
                <a:r>
                  <a:rPr lang="en-US" sz="1800" dirty="0" smtClean="0"/>
                  <a:t>Find minimum </a:t>
                </a:r>
                <a:r>
                  <a:rPr lang="en-US" sz="1800" dirty="0"/>
                  <a:t>scattering angle intercepted by TCSG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2400" y="838200"/>
                <a:ext cx="3810000" cy="4967288"/>
              </a:xfrm>
              <a:blipFill rotWithShape="1">
                <a:blip r:embed="rId2"/>
                <a:stretch>
                  <a:fillRect l="-1440" t="-614" r="-1280" b="-4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2019.06.21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26</a:t>
            </a:fld>
            <a:endParaRPr lang="en-US" altLang="x-none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6890" y="1456508"/>
            <a:ext cx="4777110" cy="441089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992495" y="2060848"/>
            <a:ext cx="1260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FF"/>
                </a:solidFill>
                <a:latin typeface="Calibri"/>
              </a:rPr>
              <a:t>Studied 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0000FF"/>
                </a:solidFill>
                <a:latin typeface="Calibri"/>
              </a:rPr>
              <a:t>values of </a:t>
            </a:r>
            <a:r>
              <a:rPr lang="el-GR" sz="1800" dirty="0" smtClean="0">
                <a:solidFill>
                  <a:srgbClr val="0000FF"/>
                </a:solidFill>
                <a:latin typeface="Calibri"/>
              </a:rPr>
              <a:t>θ</a:t>
            </a:r>
            <a:r>
              <a:rPr lang="en-US" sz="1800" dirty="0" smtClean="0">
                <a:solidFill>
                  <a:srgbClr val="0000FF"/>
                </a:solidFill>
                <a:latin typeface="Calibri"/>
              </a:rPr>
              <a:t>:</a:t>
            </a:r>
            <a:endParaRPr lang="en-US" sz="1800" dirty="0">
              <a:solidFill>
                <a:srgbClr val="0000FF"/>
              </a:solidFill>
              <a:latin typeface="Calibri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6248400" y="2971800"/>
            <a:ext cx="0" cy="838200"/>
          </a:xfrm>
          <a:prstGeom prst="straightConnector1">
            <a:avLst/>
          </a:prstGeom>
          <a:noFill/>
          <a:ln w="127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4882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Optimum </a:t>
            </a:r>
            <a:r>
              <a:rPr lang="en-US" dirty="0"/>
              <a:t>phase </a:t>
            </a:r>
            <a:r>
              <a:rPr lang="en-US" dirty="0" smtClean="0"/>
              <a:t>advance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>
              <a:xfrm>
                <a:off x="152400" y="976312"/>
                <a:ext cx="4038600" cy="4967288"/>
              </a:xfrm>
            </p:spPr>
            <p:txBody>
              <a:bodyPr/>
              <a:lstStyle/>
              <a:p>
                <a:r>
                  <a:rPr lang="en-US" sz="2200" dirty="0" smtClean="0"/>
                  <a:t>Cut </a:t>
                </a:r>
                <a:r>
                  <a:rPr lang="en-US" sz="2200" dirty="0"/>
                  <a:t>in </a:t>
                </a:r>
                <a:r>
                  <a:rPr lang="el-GR" sz="2200" dirty="0"/>
                  <a:t>Δ</a:t>
                </a:r>
                <a:r>
                  <a:rPr lang="en-US" sz="2200" dirty="0"/>
                  <a:t>P from  scattering given by </a:t>
                </a:r>
                <a:r>
                  <a:rPr lang="en-US" sz="2200" i="1" dirty="0">
                    <a:latin typeface="Cambria Math"/>
                  </a:rPr>
                  <a:t/>
                </a:r>
                <a:br>
                  <a:rPr lang="en-US" sz="2200" i="1" dirty="0">
                    <a:latin typeface="Cambria Math"/>
                  </a:rPr>
                </a:br>
                <a14:m>
                  <m:oMath xmlns:m="http://schemas.openxmlformats.org/officeDocument/2006/math">
                    <m:r>
                      <a:rPr lang="en-US" sz="2200" b="0" i="1" dirty="0" smtClean="0">
                        <a:latin typeface="Cambria Math"/>
                      </a:rPr>
                      <m:t>−</m:t>
                    </m:r>
                    <m:r>
                      <m:rPr>
                        <m:nor/>
                      </m:rPr>
                      <a:rPr lang="el-GR" sz="2200" dirty="0"/>
                      <m:t>Δ</m:t>
                    </m:r>
                    <m:r>
                      <a:rPr lang="en-US" sz="2200" i="1">
                        <a:latin typeface="Cambria Math"/>
                      </a:rPr>
                      <m:t>𝑃</m:t>
                    </m:r>
                    <m:r>
                      <a:rPr lang="en-US" sz="2200" i="1">
                        <a:latin typeface="Cambria Math"/>
                      </a:rPr>
                      <m:t>=−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2</m:t>
                            </m:r>
                          </m:sub>
                        </m:sSub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𝑆𝑖𝑛</m:t>
                        </m:r>
                        <m:r>
                          <a:rPr lang="en-US" sz="2200" i="1">
                            <a:latin typeface="Cambria Math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l-GR" sz="2200" i="1">
                            <a:latin typeface="Cambria Math"/>
                          </a:rPr>
                          <m:t>θ</m:t>
                        </m:r>
                        <m:r>
                          <a:rPr lang="en-US" sz="2200" i="1">
                            <a:latin typeface="Cambria Math"/>
                          </a:rPr>
                          <m:t>]</m:t>
                        </m:r>
                      </m:den>
                    </m:f>
                    <m:r>
                      <a:rPr lang="en-US" sz="2200" b="0" i="1" smtClean="0">
                        <a:latin typeface="Cambria Math"/>
                      </a:rPr>
                      <m:t>+</m:t>
                    </m:r>
                    <m:f>
                      <m:fPr>
                        <m:ctrlPr>
                          <a:rPr lang="en-US" sz="22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2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2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num>
                      <m:den>
                        <m:r>
                          <a:rPr lang="en-US" sz="2200" i="1">
                            <a:latin typeface="Cambria Math"/>
                          </a:rPr>
                          <m:t>𝑇𝑎𝑛</m:t>
                        </m:r>
                        <m:r>
                          <a:rPr lang="en-US" sz="2200" i="1">
                            <a:latin typeface="Cambria Math"/>
                          </a:rPr>
                          <m:t>[</m:t>
                        </m:r>
                        <m:r>
                          <m:rPr>
                            <m:sty m:val="p"/>
                          </m:rPr>
                          <a:rPr lang="el-GR" sz="2200" i="1">
                            <a:latin typeface="Cambria Math"/>
                          </a:rPr>
                          <m:t>θ</m:t>
                        </m:r>
                        <m:r>
                          <a:rPr lang="en-US" sz="2200" i="1">
                            <a:latin typeface="Cambria Math"/>
                          </a:rPr>
                          <m:t>]</m:t>
                        </m:r>
                      </m:den>
                    </m:f>
                  </m:oMath>
                </a14:m>
                <a:endParaRPr lang="en-US" sz="2200" dirty="0"/>
              </a:p>
              <a:p>
                <a:r>
                  <a:rPr lang="en-US" sz="2000" dirty="0"/>
                  <a:t>Optimum at </a:t>
                </a:r>
                <a:br>
                  <a:rPr lang="en-US" sz="2000" dirty="0"/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/>
                      </a:rPr>
                      <m:t>Tan</m:t>
                    </m:r>
                    <m:r>
                      <a:rPr lang="en-US" sz="2000">
                        <a:latin typeface="Cambria Math"/>
                      </a:rPr>
                      <m:t>[</m:t>
                    </m:r>
                    <m:r>
                      <m:rPr>
                        <m:sty m:val="p"/>
                      </m:rPr>
                      <a:rPr lang="el-GR" sz="2000" i="1">
                        <a:latin typeface="Cambria Math"/>
                      </a:rPr>
                      <m:t>θ</m:t>
                    </m:r>
                    <m:r>
                      <a:rPr lang="en-US" sz="2000" i="1">
                        <a:latin typeface="Cambria Math"/>
                      </a:rPr>
                      <m:t>]=</m:t>
                    </m:r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sSubSup>
                              <m:sSubSup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2</m:t>
                                    </m:r>
                                  </m:sub>
                                </m:sSub>
                              </m:e>
                              <m:sub/>
                              <m:sup>
                                <m:r>
                                  <a:rPr lang="en-US" sz="2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  <m:r>
                              <a:rPr lang="en-US" sz="2000" i="1">
                                <a:latin typeface="Cambria Math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sSubSupPr>
                              <m:e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𝑛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e>
                              <m:sub/>
                              <m:sup>
                                <m:r>
                                  <a:rPr lang="en-US" sz="2000" i="1"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num>
                      <m:den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endParaRPr lang="en-US" sz="2000" dirty="0"/>
              </a:p>
              <a:p>
                <a:r>
                  <a:rPr lang="en-US" sz="2000" dirty="0"/>
                  <a:t>This is the “classic” expression reducing to 1D e.g. Eq. (11)-(12) in J.B. </a:t>
                </a:r>
                <a:r>
                  <a:rPr lang="en-US" sz="2000" dirty="0" err="1"/>
                  <a:t>Jeanneret</a:t>
                </a:r>
                <a:r>
                  <a:rPr lang="en-US" sz="2000" dirty="0"/>
                  <a:t>, PRSTAB 081001 (1998)</a:t>
                </a:r>
              </a:p>
              <a:p>
                <a:endParaRPr lang="en-US" sz="2000" dirty="0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152400" y="976312"/>
                <a:ext cx="4038600" cy="4967288"/>
              </a:xfrm>
              <a:blipFill rotWithShape="1">
                <a:blip r:embed="rId2"/>
                <a:stretch>
                  <a:fillRect l="-1810" t="-7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2019.06.21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27</a:t>
            </a:fld>
            <a:endParaRPr lang="en-US" altLang="x-none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916715"/>
            <a:ext cx="4572009" cy="30266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6372200" y="2060848"/>
                <a:ext cx="818942" cy="4875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4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radPr>
                            <m:deg/>
                            <m:e>
                              <m:sSup>
                                <m:sSupPr>
                                  <m:ctrlPr>
                                    <a:rPr lang="en-US" sz="12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7</m:t>
                                  </m:r>
                                </m:e>
                                <m:sup>
                                  <m:r>
                                    <a:rPr lang="en-US" sz="12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20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12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2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6</m:t>
                                  </m:r>
                                </m:e>
                                <m:sup>
                                  <m:r>
                                    <a:rPr lang="en-US" sz="1200" i="1" smtClean="0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rad>
                        </m:num>
                        <m:den>
                          <m:r>
                            <a:rPr lang="en-US" sz="12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1200" dirty="0">
                  <a:solidFill>
                    <a:srgbClr val="FF0000"/>
                  </a:solidFill>
                  <a:latin typeface="Calibri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72200" y="2060848"/>
                <a:ext cx="818942" cy="487569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6732240" y="1340768"/>
            <a:ext cx="2145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prstClr val="black"/>
                </a:solidFill>
                <a:latin typeface="Calibri"/>
              </a:rPr>
              <a:t>Example: n1=6, n2=7</a:t>
            </a:r>
            <a:endParaRPr lang="en-US" sz="18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4334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Testing collimation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762000"/>
            <a:ext cx="8763000" cy="5562600"/>
          </a:xfrm>
        </p:spPr>
        <p:txBody>
          <a:bodyPr/>
          <a:lstStyle/>
          <a:p>
            <a:r>
              <a:rPr lang="en-US" sz="2000" dirty="0" smtClean="0"/>
              <a:t>After positioning collimators: </a:t>
            </a:r>
            <a:r>
              <a:rPr lang="en-US" sz="2000" b="1" dirty="0" smtClean="0">
                <a:solidFill>
                  <a:srgbClr val="FF0000"/>
                </a:solidFill>
              </a:rPr>
              <a:t>very important to test that the settings are appropriate and protect the machine </a:t>
            </a:r>
            <a:r>
              <a:rPr lang="en-US" sz="2000" dirty="0" smtClean="0"/>
              <a:t>before injecting high-intensity</a:t>
            </a:r>
          </a:p>
          <a:p>
            <a:endParaRPr lang="en-US" sz="2000" dirty="0" smtClean="0"/>
          </a:p>
          <a:p>
            <a:r>
              <a:rPr lang="en-US" sz="2000" b="1" dirty="0" smtClean="0">
                <a:solidFill>
                  <a:srgbClr val="FF0000"/>
                </a:solidFill>
              </a:rPr>
              <a:t>Use special test procedure to qualify the cleaning performance</a:t>
            </a:r>
          </a:p>
          <a:p>
            <a:pPr lvl="1"/>
            <a:r>
              <a:rPr lang="en-US" sz="1800" dirty="0" smtClean="0"/>
              <a:t>Inject low-intensity beam, that does not risk to damage the machine</a:t>
            </a:r>
          </a:p>
          <a:p>
            <a:pPr lvl="1"/>
            <a:r>
              <a:rPr lang="en-US" sz="1800" dirty="0" smtClean="0"/>
              <a:t>Typically a few bunches only</a:t>
            </a:r>
          </a:p>
          <a:p>
            <a:pPr lvl="1"/>
            <a:endParaRPr lang="en-US" sz="1800" dirty="0" smtClean="0"/>
          </a:p>
          <a:p>
            <a:r>
              <a:rPr lang="en-US" sz="2000" dirty="0" smtClean="0">
                <a:solidFill>
                  <a:srgbClr val="0070C0"/>
                </a:solidFill>
              </a:rPr>
              <a:t>Provoke strong beam losses </a:t>
            </a:r>
            <a:r>
              <a:rPr lang="en-US" sz="2000" dirty="0" smtClean="0"/>
              <a:t>and use instrumentation (BLMs) to monitor  distribution and magnitude of losses; </a:t>
            </a:r>
            <a:r>
              <a:rPr lang="en-US" sz="2000" dirty="0" smtClean="0">
                <a:solidFill>
                  <a:srgbClr val="0070C0"/>
                </a:solidFill>
              </a:rPr>
              <a:t>compare with expectation</a:t>
            </a:r>
          </a:p>
          <a:p>
            <a:pPr lvl="1"/>
            <a:r>
              <a:rPr lang="en-US" sz="1800" dirty="0"/>
              <a:t> </a:t>
            </a:r>
            <a:r>
              <a:rPr lang="en-US" sz="1800" dirty="0" smtClean="0"/>
              <a:t>Loss distribution around the ring is called “</a:t>
            </a:r>
            <a:r>
              <a:rPr lang="en-US" sz="1800" b="1" dirty="0" smtClean="0">
                <a:solidFill>
                  <a:srgbClr val="0070C0"/>
                </a:solidFill>
              </a:rPr>
              <a:t>loss map</a:t>
            </a:r>
            <a:r>
              <a:rPr lang="en-US" sz="1800" dirty="0" smtClean="0"/>
              <a:t>”</a:t>
            </a:r>
          </a:p>
          <a:p>
            <a:pPr lvl="1"/>
            <a:r>
              <a:rPr lang="en-US" sz="1800" dirty="0">
                <a:solidFill>
                  <a:srgbClr val="0070C0"/>
                </a:solidFill>
              </a:rPr>
              <a:t>Scale up to high-intensity beam </a:t>
            </a:r>
            <a:r>
              <a:rPr lang="en-US" sz="1800" dirty="0"/>
              <a:t>and expected loss rate: is it acceptable</a:t>
            </a:r>
            <a:r>
              <a:rPr lang="en-US" sz="1800" dirty="0" smtClean="0"/>
              <a:t>?</a:t>
            </a:r>
          </a:p>
          <a:p>
            <a:pPr lvl="1"/>
            <a:r>
              <a:rPr lang="en-US" sz="1800" dirty="0" smtClean="0"/>
              <a:t>Loss maps can be used to </a:t>
            </a:r>
            <a:r>
              <a:rPr lang="en-US" sz="1800" dirty="0" smtClean="0">
                <a:solidFill>
                  <a:srgbClr val="0070C0"/>
                </a:solidFill>
              </a:rPr>
              <a:t>infer a limit on the instantaneous loss rate </a:t>
            </a:r>
            <a:r>
              <a:rPr lang="en-US" sz="1800" dirty="0" smtClean="0"/>
              <a:t>(or beam lifetime)</a:t>
            </a:r>
            <a:endParaRPr lang="en-US" sz="1400" dirty="0"/>
          </a:p>
          <a:p>
            <a:pPr lvl="1"/>
            <a:endParaRPr lang="en-US" sz="18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28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83958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of collimation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85800"/>
            <a:ext cx="8763000" cy="3092913"/>
          </a:xfrm>
        </p:spPr>
        <p:txBody>
          <a:bodyPr/>
          <a:lstStyle/>
          <a:p>
            <a:r>
              <a:rPr lang="en-US" sz="2000" dirty="0" smtClean="0"/>
              <a:t>Example from the LHC</a:t>
            </a:r>
            <a:endParaRPr lang="en-US" sz="2000" dirty="0" smtClean="0"/>
          </a:p>
          <a:p>
            <a:pPr lvl="1"/>
            <a:r>
              <a:rPr lang="en-US" sz="1800" dirty="0" smtClean="0"/>
              <a:t>Use </a:t>
            </a:r>
            <a:r>
              <a:rPr lang="en-US" sz="1800" dirty="0" smtClean="0"/>
              <a:t>white-noise excitation by transverse </a:t>
            </a:r>
            <a:r>
              <a:rPr lang="en-US" sz="1800" dirty="0" smtClean="0"/>
              <a:t>damper to excite losses on low-intensity beam. </a:t>
            </a:r>
            <a:r>
              <a:rPr lang="en-US" sz="1800" dirty="0" smtClean="0"/>
              <a:t>Could also move tune to approach resonance, e.g. 3</a:t>
            </a:r>
            <a:r>
              <a:rPr lang="en-US" sz="1800" baseline="30000" dirty="0" smtClean="0"/>
              <a:t>rd</a:t>
            </a:r>
            <a:r>
              <a:rPr lang="en-US" sz="1800" dirty="0" smtClean="0"/>
              <a:t> </a:t>
            </a:r>
            <a:r>
              <a:rPr lang="en-US" sz="1800" dirty="0" smtClean="0"/>
              <a:t>order</a:t>
            </a:r>
          </a:p>
          <a:p>
            <a:pPr lvl="1"/>
            <a:r>
              <a:rPr lang="en-US" sz="1800" dirty="0" smtClean="0"/>
              <a:t>Excite beam in horizontal and vertical planes separately</a:t>
            </a:r>
            <a:endParaRPr lang="en-US" sz="1800" dirty="0" smtClean="0"/>
          </a:p>
          <a:p>
            <a:pPr lvl="1"/>
            <a:r>
              <a:rPr lang="en-US" sz="1800" dirty="0" smtClean="0"/>
              <a:t>Off-momentum losses: Apply small shift of RF frequency</a:t>
            </a:r>
          </a:p>
          <a:p>
            <a:r>
              <a:rPr lang="en-US" sz="2000" dirty="0" smtClean="0"/>
              <a:t>Measured “cleaning inefficiency” normalized to highest </a:t>
            </a:r>
            <a:r>
              <a:rPr lang="en-US" sz="2000" dirty="0" smtClean="0"/>
              <a:t>loss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29</a:t>
            </a:fld>
            <a:endParaRPr lang="en-US" altLang="x-none" dirty="0"/>
          </a:p>
        </p:txBody>
      </p:sp>
      <p:pic>
        <p:nvPicPr>
          <p:cNvPr id="6" name="Imagen 3">
            <a:extLst>
              <a:ext uri="{FF2B5EF4-FFF2-40B4-BE49-F238E27FC236}">
                <a16:creationId xmlns="" xmlns:a16="http://schemas.microsoft.com/office/drawing/2014/main" id="{51EE837D-54C0-EC40-A1DC-032F63F218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463"/>
          <a:stretch/>
        </p:blipFill>
        <p:spPr>
          <a:xfrm>
            <a:off x="381000" y="3778713"/>
            <a:ext cx="8153400" cy="262208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29400" y="3746056"/>
            <a:ext cx="187423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tx1"/>
                </a:solidFill>
              </a:rPr>
              <a:t>N. </a:t>
            </a:r>
            <a:r>
              <a:rPr lang="en-US" sz="1600" i="1" dirty="0" err="1" smtClean="0">
                <a:solidFill>
                  <a:schemeClr val="tx1"/>
                </a:solidFill>
              </a:rPr>
              <a:t>Fuster</a:t>
            </a:r>
            <a:r>
              <a:rPr lang="en-US" sz="1600" i="1" dirty="0" smtClean="0">
                <a:solidFill>
                  <a:schemeClr val="tx1"/>
                </a:solidFill>
              </a:rPr>
              <a:t> Martinez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38400" y="3741057"/>
            <a:ext cx="41910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tx1"/>
                </a:solidFill>
              </a:rPr>
              <a:t>Loss map from the LHC 2018 </a:t>
            </a:r>
            <a:r>
              <a:rPr lang="en-US" sz="1600" b="1" dirty="0" err="1" smtClean="0">
                <a:solidFill>
                  <a:schemeClr val="tx1"/>
                </a:solidFill>
              </a:rPr>
              <a:t>Pb-Pb</a:t>
            </a:r>
            <a:r>
              <a:rPr lang="en-US" sz="1600" b="1" dirty="0" smtClean="0">
                <a:solidFill>
                  <a:schemeClr val="tx1"/>
                </a:solidFill>
              </a:rPr>
              <a:t> run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5715000" y="4495800"/>
            <a:ext cx="914400" cy="6096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2" charset="-128"/>
              </a:rPr>
              <a:t>Beam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77000" y="4157246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IR7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01536" y="4157246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IR3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3600" y="4157246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IR2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15936" y="4157246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IR4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77936" y="4157246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IR5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92336" y="4157246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IR6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8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8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5482382"/>
            <a:ext cx="3200400" cy="971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Motivation: Beam </a:t>
            </a:r>
            <a:r>
              <a:rPr lang="en-US" dirty="0" smtClean="0"/>
              <a:t>losses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09600"/>
            <a:ext cx="8763000" cy="3909060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Unavoidable beam losses occur in any ion collider</a:t>
            </a:r>
          </a:p>
          <a:p>
            <a:pPr lvl="1"/>
            <a:r>
              <a:rPr lang="en-US" sz="1800" dirty="0" smtClean="0"/>
              <a:t>Regular losses due to collisions, </a:t>
            </a:r>
            <a:r>
              <a:rPr lang="en-US" sz="1800" dirty="0" err="1" smtClean="0"/>
              <a:t>intrabeam</a:t>
            </a:r>
            <a:r>
              <a:rPr lang="en-US" sz="1800" dirty="0" smtClean="0"/>
              <a:t> scattering, resonances, instabilities, </a:t>
            </a:r>
            <a:r>
              <a:rPr lang="en-US" sz="1800" dirty="0" smtClean="0"/>
              <a:t>noise, </a:t>
            </a:r>
            <a:r>
              <a:rPr lang="en-US" sz="1800" dirty="0" smtClean="0"/>
              <a:t>scattering on rest gas, orbit shifts… </a:t>
            </a:r>
            <a:endParaRPr lang="en-US" sz="1800" dirty="0"/>
          </a:p>
          <a:p>
            <a:pPr lvl="1"/>
            <a:r>
              <a:rPr lang="en-US" sz="1800" dirty="0" smtClean="0"/>
              <a:t>Irregular </a:t>
            </a:r>
            <a:r>
              <a:rPr lang="en-US" sz="1800" dirty="0" smtClean="0"/>
              <a:t>losses due to hardware or software </a:t>
            </a:r>
            <a:r>
              <a:rPr lang="en-US" sz="1800" dirty="0" smtClean="0"/>
              <a:t>failures</a:t>
            </a:r>
          </a:p>
          <a:p>
            <a:pPr lvl="1"/>
            <a:endParaRPr lang="en-US" sz="1800" dirty="0" smtClean="0"/>
          </a:p>
          <a:p>
            <a:pPr lvl="1"/>
            <a:endParaRPr lang="en-US" sz="1800" dirty="0">
              <a:solidFill>
                <a:srgbClr val="FF0000"/>
              </a:solidFill>
            </a:endParaRPr>
          </a:p>
          <a:p>
            <a:pPr lvl="1"/>
            <a:endParaRPr lang="en-US" sz="1800" dirty="0" smtClean="0">
              <a:solidFill>
                <a:srgbClr val="FF0000"/>
              </a:solidFill>
            </a:endParaRPr>
          </a:p>
          <a:p>
            <a:pPr lvl="1"/>
            <a:endParaRPr lang="en-US" sz="1800" dirty="0">
              <a:solidFill>
                <a:srgbClr val="FF0000"/>
              </a:solidFill>
            </a:endParaRPr>
          </a:p>
          <a:p>
            <a:pPr lvl="1"/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 smtClean="0">
                <a:solidFill>
                  <a:srgbClr val="FF0000"/>
                </a:solidFill>
              </a:rPr>
              <a:t>Beam </a:t>
            </a:r>
            <a:r>
              <a:rPr lang="en-US" sz="2000" dirty="0" smtClean="0">
                <a:solidFill>
                  <a:srgbClr val="FF0000"/>
                </a:solidFill>
              </a:rPr>
              <a:t>losses </a:t>
            </a:r>
            <a:r>
              <a:rPr lang="en-US" sz="2000" dirty="0" smtClean="0"/>
              <a:t>commonly quantified either with </a:t>
            </a:r>
            <a:r>
              <a:rPr lang="en-US" sz="2000" dirty="0" smtClean="0">
                <a:solidFill>
                  <a:srgbClr val="FF0000"/>
                </a:solidFill>
              </a:rPr>
              <a:t>absolute loss rate, power of </a:t>
            </a:r>
            <a:r>
              <a:rPr lang="en-US" sz="2000" dirty="0" smtClean="0">
                <a:solidFill>
                  <a:srgbClr val="FF0000"/>
                </a:solidFill>
              </a:rPr>
              <a:t>the lost </a:t>
            </a:r>
            <a:r>
              <a:rPr lang="en-US" sz="2000" dirty="0" smtClean="0">
                <a:solidFill>
                  <a:srgbClr val="FF0000"/>
                </a:solidFill>
              </a:rPr>
              <a:t>beam, or through a </a:t>
            </a:r>
            <a:r>
              <a:rPr lang="en-US" sz="2000" dirty="0">
                <a:solidFill>
                  <a:srgbClr val="FF0000"/>
                </a:solidFill>
              </a:rPr>
              <a:t>beam lifetime </a:t>
            </a:r>
            <a:r>
              <a:rPr lang="en-US" sz="2000" dirty="0" smtClean="0">
                <a:solidFill>
                  <a:srgbClr val="FF0000"/>
                </a:solidFill>
              </a:rPr>
              <a:t>τ </a:t>
            </a:r>
            <a:r>
              <a:rPr lang="en-US" sz="2000" dirty="0" smtClean="0"/>
              <a:t>(the </a:t>
            </a:r>
            <a:r>
              <a:rPr lang="en-US" sz="2000" dirty="0"/>
              <a:t>time at which the beam </a:t>
            </a:r>
            <a:r>
              <a:rPr lang="en-US" sz="2000" dirty="0" smtClean="0"/>
              <a:t>intensity </a:t>
            </a:r>
            <a:r>
              <a:rPr lang="en-US" sz="2000" dirty="0" smtClean="0"/>
              <a:t>has </a:t>
            </a:r>
            <a:r>
              <a:rPr lang="en-US" sz="2000" dirty="0"/>
              <a:t>dropped to 1/e of </a:t>
            </a:r>
            <a:r>
              <a:rPr lang="en-US" sz="2000" dirty="0" smtClean="0"/>
              <a:t>its initial value</a:t>
            </a:r>
            <a:r>
              <a:rPr lang="en-US" sz="2000" dirty="0" smtClean="0"/>
              <a:t>)</a:t>
            </a: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3</a:t>
            </a:fld>
            <a:endParaRPr lang="en-US" altLang="x-none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86000"/>
            <a:ext cx="3209925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7600" y="2365285"/>
            <a:ext cx="3705225" cy="196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2746196"/>
            <a:ext cx="2514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chemeClr val="accent2"/>
                </a:solidFill>
              </a:rPr>
              <a:t>Any process bringing particles outside stable phase space area =&gt; Losses </a:t>
            </a:r>
            <a:endParaRPr lang="en-US" sz="1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1508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dump test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8763000" cy="4967288"/>
          </a:xfrm>
        </p:spPr>
        <p:txBody>
          <a:bodyPr/>
          <a:lstStyle/>
          <a:p>
            <a:r>
              <a:rPr lang="en-US" sz="2000" dirty="0" smtClean="0"/>
              <a:t>Test also the loss distribution during certain failure scenario</a:t>
            </a:r>
          </a:p>
          <a:p>
            <a:r>
              <a:rPr lang="en-US" sz="2000" dirty="0" smtClean="0"/>
              <a:t>Example: LHC test procedure for asynchronous </a:t>
            </a:r>
            <a:r>
              <a:rPr lang="en-US" sz="2000" dirty="0"/>
              <a:t>beam dump</a:t>
            </a:r>
            <a:endParaRPr lang="en-US" sz="2000" dirty="0" smtClean="0"/>
          </a:p>
          <a:p>
            <a:pPr lvl="1"/>
            <a:r>
              <a:rPr lang="en-US" sz="1800" dirty="0" smtClean="0"/>
              <a:t>Inject safe, low-intensity beam</a:t>
            </a:r>
          </a:p>
          <a:p>
            <a:pPr lvl="1"/>
            <a:r>
              <a:rPr lang="en-US" sz="1800" dirty="0" smtClean="0"/>
              <a:t>Switch off RF system =&gt; beam will </a:t>
            </a:r>
            <a:r>
              <a:rPr lang="en-US" sz="1800" dirty="0" err="1" smtClean="0"/>
              <a:t>debunch</a:t>
            </a:r>
            <a:r>
              <a:rPr lang="en-US" sz="1800" dirty="0" smtClean="0"/>
              <a:t> and slowly enter the abort gap</a:t>
            </a:r>
          </a:p>
          <a:p>
            <a:pPr lvl="1"/>
            <a:r>
              <a:rPr lang="en-US" sz="1800" dirty="0" smtClean="0"/>
              <a:t>Trigger a normal beam dump and register loss distribution. Scale up to full beam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30</a:t>
            </a:fld>
            <a:endParaRPr lang="en-US" altLang="x-none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429000"/>
            <a:ext cx="6618287" cy="302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429000" y="3581400"/>
            <a:ext cx="1874231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tx1"/>
                </a:solidFill>
              </a:rPr>
              <a:t>N. </a:t>
            </a:r>
            <a:r>
              <a:rPr lang="en-US" sz="1600" i="1" dirty="0" err="1" smtClean="0">
                <a:solidFill>
                  <a:schemeClr val="tx1"/>
                </a:solidFill>
              </a:rPr>
              <a:t>Fuster</a:t>
            </a:r>
            <a:r>
              <a:rPr lang="en-US" sz="1600" i="1" dirty="0" smtClean="0">
                <a:solidFill>
                  <a:schemeClr val="tx1"/>
                </a:solidFill>
              </a:rPr>
              <a:t> Martinez</a:t>
            </a:r>
            <a:endParaRPr lang="en-US" sz="1600" i="1" dirty="0">
              <a:solidFill>
                <a:schemeClr val="tx1"/>
              </a:solidFill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75" y="3352800"/>
            <a:ext cx="5572125" cy="20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ight Arrow 9"/>
          <p:cNvSpPr/>
          <p:nvPr/>
        </p:nvSpPr>
        <p:spPr bwMode="auto">
          <a:xfrm>
            <a:off x="7162800" y="3657600"/>
            <a:ext cx="914400" cy="6096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11" name="Right Arrow 10"/>
          <p:cNvSpPr/>
          <p:nvPr/>
        </p:nvSpPr>
        <p:spPr bwMode="auto">
          <a:xfrm rot="10800000">
            <a:off x="8382000" y="3657600"/>
            <a:ext cx="914400" cy="6096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0" y="3776246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Beam 2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7162800" y="3776246"/>
            <a:ext cx="8915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Beam 1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52400" y="3505200"/>
            <a:ext cx="2286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Inject </a:t>
            </a:r>
            <a:r>
              <a:rPr lang="en-US" sz="1800" b="1" dirty="0" smtClean="0">
                <a:solidFill>
                  <a:srgbClr val="FF0000"/>
                </a:solidFill>
              </a:rPr>
              <a:t>high-intensity </a:t>
            </a:r>
            <a:r>
              <a:rPr lang="en-US" sz="1800" b="1" dirty="0">
                <a:solidFill>
                  <a:srgbClr val="FF0000"/>
                </a:solidFill>
              </a:rPr>
              <a:t>beam only if the loss maps and asynchronous beam dump test show </a:t>
            </a:r>
            <a:r>
              <a:rPr lang="en-US" sz="1800" b="1" dirty="0" smtClean="0">
                <a:solidFill>
                  <a:srgbClr val="FF0000"/>
                </a:solidFill>
              </a:rPr>
              <a:t>acceptable 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results</a:t>
            </a:r>
          </a:p>
        </p:txBody>
      </p:sp>
    </p:spTree>
    <p:extLst>
      <p:ext uri="{BB962C8B-B14F-4D97-AF65-F5344CB8AC3E}">
        <p14:creationId xmlns:p14="http://schemas.microsoft.com/office/powerpoint/2010/main" val="2705966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  <p:bldP spid="10" grpId="0" animBg="1"/>
      <p:bldP spid="11" grpId="0" animBg="1"/>
      <p:bldP spid="8" grpId="0"/>
      <p:bldP spid="13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Measured loss patterns: </a:t>
            </a:r>
            <a:r>
              <a:rPr lang="en-US" dirty="0" err="1" smtClean="0"/>
              <a:t>Pb</a:t>
            </a:r>
            <a:r>
              <a:rPr lang="en-US" dirty="0" smtClean="0"/>
              <a:t>  </a:t>
            </a:r>
            <a:r>
              <a:rPr lang="en-US" dirty="0" err="1" smtClean="0"/>
              <a:t>vs</a:t>
            </a:r>
            <a:r>
              <a:rPr lang="en-US" dirty="0" smtClean="0"/>
              <a:t> 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2018.10.30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31</a:t>
            </a:fld>
            <a:endParaRPr lang="en-US" altLang="x-non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51"/>
          <a:stretch/>
        </p:blipFill>
        <p:spPr bwMode="auto">
          <a:xfrm>
            <a:off x="2733835" y="1208399"/>
            <a:ext cx="6324888" cy="511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50103" y="3418199"/>
            <a:ext cx="144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chemeClr val="tx1"/>
                </a:solidFill>
              </a:rPr>
              <a:t>P. Hermes</a:t>
            </a:r>
            <a:endParaRPr lang="en-US" sz="1800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66510" y="838200"/>
            <a:ext cx="4467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Measured beam losses around the ring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23912"/>
            <a:ext cx="2895600" cy="4967288"/>
          </a:xfrm>
        </p:spPr>
        <p:txBody>
          <a:bodyPr/>
          <a:lstStyle/>
          <a:p>
            <a:r>
              <a:rPr lang="en-US" sz="2000" dirty="0" smtClean="0"/>
              <a:t>Highest loss as expected on primary collimator</a:t>
            </a:r>
          </a:p>
          <a:p>
            <a:endParaRPr lang="en-US" sz="2000" dirty="0"/>
          </a:p>
          <a:p>
            <a:r>
              <a:rPr lang="en-US" sz="2000" dirty="0" smtClean="0"/>
              <a:t>Some leakage to other places around the ring, in particular for </a:t>
            </a:r>
            <a:r>
              <a:rPr lang="en-US" sz="2000" dirty="0" err="1" smtClean="0"/>
              <a:t>Pb</a:t>
            </a:r>
            <a:r>
              <a:rPr lang="en-US" sz="2000" dirty="0" smtClean="0"/>
              <a:t> ions</a:t>
            </a:r>
          </a:p>
          <a:p>
            <a:endParaRPr lang="en-US" sz="2000" dirty="0"/>
          </a:p>
          <a:p>
            <a:r>
              <a:rPr lang="en-US" sz="2000" dirty="0" smtClean="0"/>
              <a:t>Proton loss map looks cleaner</a:t>
            </a:r>
          </a:p>
          <a:p>
            <a:pPr lvl="1"/>
            <a:endParaRPr lang="en-US" sz="1800" dirty="0" smtClean="0"/>
          </a:p>
        </p:txBody>
      </p:sp>
      <p:sp>
        <p:nvSpPr>
          <p:cNvPr id="6" name="Right Arrow 5"/>
          <p:cNvSpPr/>
          <p:nvPr/>
        </p:nvSpPr>
        <p:spPr bwMode="auto">
          <a:xfrm>
            <a:off x="7162800" y="1524000"/>
            <a:ext cx="387303" cy="3810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10" name="Right Arrow 9"/>
          <p:cNvSpPr/>
          <p:nvPr/>
        </p:nvSpPr>
        <p:spPr bwMode="auto">
          <a:xfrm>
            <a:off x="7162800" y="3962400"/>
            <a:ext cx="387303" cy="381000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3172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3" grpId="0" build="p"/>
      <p:bldP spid="6" grpId="0" animBg="1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Measured loss </a:t>
            </a:r>
            <a:r>
              <a:rPr lang="en-US" dirty="0"/>
              <a:t>patterns: </a:t>
            </a:r>
            <a:r>
              <a:rPr lang="en-US" dirty="0" err="1"/>
              <a:t>Pb</a:t>
            </a:r>
            <a:r>
              <a:rPr lang="en-US" dirty="0"/>
              <a:t>  </a:t>
            </a:r>
            <a:r>
              <a:rPr lang="en-US" dirty="0" err="1"/>
              <a:t>vs</a:t>
            </a:r>
            <a:r>
              <a:rPr lang="en-US" dirty="0"/>
              <a:t> p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2018.10.30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32</a:t>
            </a:fld>
            <a:endParaRPr lang="en-US" altLang="x-none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990600"/>
            <a:ext cx="421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chemeClr val="tx1"/>
                </a:solidFill>
              </a:rPr>
              <a:t>Measured beam losses: zoom in IR7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823912"/>
            <a:ext cx="2895600" cy="4967288"/>
          </a:xfrm>
        </p:spPr>
        <p:txBody>
          <a:bodyPr/>
          <a:lstStyle/>
          <a:p>
            <a:r>
              <a:rPr lang="en-US" sz="2000" dirty="0"/>
              <a:t>Measured leakage to cold magnets factor ~100 worse of </a:t>
            </a:r>
            <a:r>
              <a:rPr lang="en-US" sz="2000" dirty="0" err="1"/>
              <a:t>Pb</a:t>
            </a:r>
            <a:r>
              <a:rPr lang="en-US" sz="2000" dirty="0"/>
              <a:t> ions than protons</a:t>
            </a:r>
          </a:p>
          <a:p>
            <a:endParaRPr lang="en-US" sz="2000" dirty="0"/>
          </a:p>
          <a:p>
            <a:r>
              <a:rPr lang="en-US" sz="2000" dirty="0" err="1"/>
              <a:t>Pb</a:t>
            </a:r>
            <a:r>
              <a:rPr lang="en-US" sz="2000" dirty="0"/>
              <a:t> ion </a:t>
            </a:r>
            <a:r>
              <a:rPr lang="en-US" sz="2000" dirty="0" smtClean="0"/>
              <a:t>collimation in LHC </a:t>
            </a:r>
            <a:r>
              <a:rPr lang="en-US" sz="2000" dirty="0"/>
              <a:t>more critical than p collimation,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in </a:t>
            </a:r>
            <a:r>
              <a:rPr lang="en-US" sz="2000" dirty="0"/>
              <a:t>spite of </a:t>
            </a:r>
            <a:r>
              <a:rPr lang="en-US" sz="2000" dirty="0" smtClean="0"/>
              <a:t>factor ~20 lower stored beam energy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Why??</a:t>
            </a:r>
          </a:p>
          <a:p>
            <a:pPr lvl="1"/>
            <a:endParaRPr lang="en-US" sz="1800" dirty="0" smtClean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411400"/>
            <a:ext cx="6194174" cy="4532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50103" y="5715000"/>
            <a:ext cx="1441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i="1" dirty="0" smtClean="0">
                <a:solidFill>
                  <a:schemeClr val="tx1"/>
                </a:solidFill>
              </a:rPr>
              <a:t>P. Hermes</a:t>
            </a:r>
            <a:endParaRPr lang="en-US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056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 build="p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Particle-matter interactions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685800"/>
            <a:ext cx="5867400" cy="4967288"/>
          </a:xfrm>
        </p:spPr>
        <p:txBody>
          <a:bodyPr/>
          <a:lstStyle/>
          <a:p>
            <a:r>
              <a:rPr lang="en-US" sz="2000" b="1" dirty="0" smtClean="0">
                <a:solidFill>
                  <a:srgbClr val="0070C0"/>
                </a:solidFill>
              </a:rPr>
              <a:t>Protons </a:t>
            </a:r>
            <a:r>
              <a:rPr lang="en-US" sz="2000" b="1" dirty="0" smtClean="0">
                <a:solidFill>
                  <a:srgbClr val="0070C0"/>
                </a:solidFill>
              </a:rPr>
              <a:t>interacting in collimator</a:t>
            </a:r>
          </a:p>
          <a:p>
            <a:pPr lvl="1"/>
            <a:r>
              <a:rPr lang="en-US" sz="1600" dirty="0" smtClean="0"/>
              <a:t>Disintegrates (energy deposited locally) or survives</a:t>
            </a:r>
          </a:p>
          <a:p>
            <a:pPr lvl="1"/>
            <a:r>
              <a:rPr lang="en-US" sz="1600" dirty="0" smtClean="0"/>
              <a:t>Surviving protons that scatter out have either not undergone interaction, and hits the same collimator again on a later turn, or</a:t>
            </a:r>
          </a:p>
          <a:p>
            <a:pPr lvl="1"/>
            <a:r>
              <a:rPr lang="en-US" sz="1600" dirty="0" smtClean="0"/>
              <a:t>Have significant deviation in energy and/or angle after elastic or single-diffractive scattering</a:t>
            </a:r>
          </a:p>
          <a:p>
            <a:pPr lvl="1"/>
            <a:r>
              <a:rPr lang="en-US" sz="1600" dirty="0" smtClean="0"/>
              <a:t>Particles with angular kicks intercepted by secondary collimators</a:t>
            </a:r>
          </a:p>
          <a:p>
            <a:r>
              <a:rPr lang="en-US" sz="2000" b="1" dirty="0" smtClean="0">
                <a:solidFill>
                  <a:srgbClr val="0070C0"/>
                </a:solidFill>
              </a:rPr>
              <a:t>Ions interacting in collimator</a:t>
            </a:r>
          </a:p>
          <a:p>
            <a:pPr lvl="1"/>
            <a:r>
              <a:rPr lang="en-US" sz="1600" dirty="0" smtClean="0"/>
              <a:t>Electromagnetic dissociation and nuclear interactions cause nuclear breakup with high probability</a:t>
            </a:r>
          </a:p>
          <a:p>
            <a:pPr lvl="1"/>
            <a:r>
              <a:rPr lang="en-US" sz="1600" dirty="0" smtClean="0"/>
              <a:t>Changed charge-to-mass ratio =&gt; wrong bending in magnets, behaving effectively as off-momentum</a:t>
            </a:r>
            <a:endParaRPr lang="en-US" sz="1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33</a:t>
            </a:fld>
            <a:endParaRPr lang="en-US" altLang="x-non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981" y="3886200"/>
            <a:ext cx="561738" cy="46899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450" y="5029200"/>
            <a:ext cx="276150" cy="2999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54" y="2922925"/>
            <a:ext cx="1002446" cy="88707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7" t="20563" r="22222" b="17467"/>
          <a:stretch/>
        </p:blipFill>
        <p:spPr>
          <a:xfrm>
            <a:off x="8101640" y="5459958"/>
            <a:ext cx="805543" cy="79828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7" t="20563" r="22222" b="17467"/>
          <a:stretch/>
        </p:blipFill>
        <p:spPr>
          <a:xfrm>
            <a:off x="6281057" y="5257800"/>
            <a:ext cx="805543" cy="798285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7" t="20563" r="22222" b="17467"/>
          <a:stretch/>
        </p:blipFill>
        <p:spPr>
          <a:xfrm>
            <a:off x="6281057" y="3392715"/>
            <a:ext cx="805543" cy="798285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 bwMode="auto">
          <a:xfrm>
            <a:off x="7303353" y="5562600"/>
            <a:ext cx="621447" cy="0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2" name="Straight Arrow Connector 31"/>
          <p:cNvCxnSpPr/>
          <p:nvPr/>
        </p:nvCxnSpPr>
        <p:spPr bwMode="auto">
          <a:xfrm>
            <a:off x="7315200" y="3733800"/>
            <a:ext cx="621447" cy="0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6" t="15140" r="13805" b="23325"/>
          <a:stretch/>
        </p:blipFill>
        <p:spPr>
          <a:xfrm>
            <a:off x="6495142" y="1676400"/>
            <a:ext cx="210458" cy="208477"/>
          </a:xfrm>
          <a:prstGeom prst="rect">
            <a:avLst/>
          </a:prstGeom>
        </p:spPr>
      </p:pic>
      <p:cxnSp>
        <p:nvCxnSpPr>
          <p:cNvPr id="34" name="Straight Arrow Connector 33"/>
          <p:cNvCxnSpPr/>
          <p:nvPr/>
        </p:nvCxnSpPr>
        <p:spPr bwMode="auto">
          <a:xfrm>
            <a:off x="7315200" y="1752600"/>
            <a:ext cx="621447" cy="0"/>
          </a:xfrm>
          <a:prstGeom prst="straightConnector1">
            <a:avLst/>
          </a:prstGeom>
          <a:solidFill>
            <a:srgbClr val="00B8FF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26" t="15140" r="13805" b="23325"/>
          <a:stretch/>
        </p:blipFill>
        <p:spPr>
          <a:xfrm>
            <a:off x="8400142" y="1676400"/>
            <a:ext cx="210458" cy="208477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315200" y="137160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Target </a:t>
            </a:r>
            <a:br>
              <a:rPr lang="en-US" sz="1000" dirty="0" smtClean="0">
                <a:solidFill>
                  <a:schemeClr val="tx1"/>
                </a:solidFill>
              </a:rPr>
            </a:br>
            <a:r>
              <a:rPr lang="en-US" sz="1000" dirty="0" smtClean="0">
                <a:solidFill>
                  <a:schemeClr val="tx1"/>
                </a:solidFill>
              </a:rPr>
              <a:t>material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7315200" y="333369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Target </a:t>
            </a:r>
            <a:br>
              <a:rPr lang="en-US" sz="1000" dirty="0" smtClean="0">
                <a:solidFill>
                  <a:schemeClr val="tx1"/>
                </a:solidFill>
              </a:rPr>
            </a:br>
            <a:r>
              <a:rPr lang="en-US" sz="1000" dirty="0" smtClean="0">
                <a:solidFill>
                  <a:schemeClr val="tx1"/>
                </a:solidFill>
              </a:rPr>
              <a:t>material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315200" y="5162490"/>
            <a:ext cx="6399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tx1"/>
                </a:solidFill>
              </a:rPr>
              <a:t>Target </a:t>
            </a:r>
            <a:br>
              <a:rPr lang="en-US" sz="1000" dirty="0" smtClean="0">
                <a:solidFill>
                  <a:schemeClr val="tx1"/>
                </a:solidFill>
              </a:rPr>
            </a:br>
            <a:r>
              <a:rPr lang="en-US" sz="1000" dirty="0" smtClean="0">
                <a:solidFill>
                  <a:schemeClr val="tx1"/>
                </a:solidFill>
              </a:rPr>
              <a:t>material</a:t>
            </a:r>
            <a:endParaRPr lang="en-US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74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36" grpId="0"/>
      <p:bldP spid="37" grpId="0"/>
      <p:bldP spid="3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Ion fragment distribution after collimator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34</a:t>
            </a:fld>
            <a:endParaRPr lang="en-US" altLang="x-non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5800"/>
            <a:ext cx="6580187" cy="575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 rot="16200000">
            <a:off x="-1795789" y="365760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</a:rPr>
              <a:t> P.D. Hermes et al</a:t>
            </a:r>
            <a:r>
              <a:rPr lang="en-US" sz="1400" dirty="0" smtClean="0">
                <a:solidFill>
                  <a:schemeClr val="tx1"/>
                </a:solidFill>
              </a:rPr>
              <a:t>., </a:t>
            </a:r>
            <a:r>
              <a:rPr lang="en-US" sz="1400" dirty="0">
                <a:solidFill>
                  <a:schemeClr val="tx1"/>
                </a:solidFill>
              </a:rPr>
              <a:t>Nuclear Instruments and Methods in Physics Research A 819 (2016) 73–83</a:t>
            </a:r>
          </a:p>
        </p:txBody>
      </p:sp>
    </p:spTree>
    <p:extLst>
      <p:ext uri="{BB962C8B-B14F-4D97-AF65-F5344CB8AC3E}">
        <p14:creationId xmlns:p14="http://schemas.microsoft.com/office/powerpoint/2010/main" val="2157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Losses of ion fragments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747712"/>
            <a:ext cx="8763000" cy="4967288"/>
          </a:xfrm>
        </p:spPr>
        <p:txBody>
          <a:bodyPr/>
          <a:lstStyle/>
          <a:p>
            <a:pPr marL="457200" lvl="1" indent="-457200">
              <a:spcBef>
                <a:spcPts val="1000"/>
              </a:spcBef>
              <a:buFont typeface="Arial" pitchFamily="34" charset="0"/>
              <a:buChar char="•"/>
            </a:pPr>
            <a:r>
              <a:rPr lang="en-US" dirty="0" smtClean="0"/>
              <a:t>Some ion </a:t>
            </a:r>
            <a:r>
              <a:rPr lang="en-US" dirty="0"/>
              <a:t>fragments with small angular </a:t>
            </a:r>
            <a:r>
              <a:rPr lang="en-US" dirty="0" smtClean="0"/>
              <a:t>kick but </a:t>
            </a:r>
            <a:r>
              <a:rPr lang="en-US" dirty="0"/>
              <a:t>large effective energy offset</a:t>
            </a:r>
          </a:p>
          <a:p>
            <a:r>
              <a:rPr lang="en-US" sz="2000" dirty="0" smtClean="0"/>
              <a:t>Can bypass downstream collimators in straight section</a:t>
            </a:r>
          </a:p>
          <a:p>
            <a:r>
              <a:rPr lang="en-US" sz="2000" dirty="0" smtClean="0"/>
              <a:t>Possibly lost in the first few dipoles of the arc, acting as spectrometer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In LHC, </a:t>
            </a:r>
            <a:r>
              <a:rPr lang="en-US" sz="2000" b="1" dirty="0" err="1" smtClean="0">
                <a:solidFill>
                  <a:srgbClr val="FF0000"/>
                </a:solidFill>
              </a:rPr>
              <a:t>Pb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>
                <a:solidFill>
                  <a:srgbClr val="FF0000"/>
                </a:solidFill>
              </a:rPr>
              <a:t>ion collimation </a:t>
            </a:r>
            <a:r>
              <a:rPr lang="en-US" sz="2000" b="1" dirty="0" smtClean="0">
                <a:solidFill>
                  <a:srgbClr val="FF0000"/>
                </a:solidFill>
              </a:rPr>
              <a:t>is more </a:t>
            </a:r>
            <a:r>
              <a:rPr lang="en-US" sz="2000" b="1" dirty="0">
                <a:solidFill>
                  <a:srgbClr val="FF0000"/>
                </a:solidFill>
              </a:rPr>
              <a:t>critical than p collimation, </a:t>
            </a:r>
            <a:r>
              <a:rPr lang="en-US" sz="2000" b="1" dirty="0" smtClean="0">
                <a:solidFill>
                  <a:srgbClr val="FF0000"/>
                </a:solidFill>
              </a:rPr>
              <a:t>in </a:t>
            </a:r>
            <a:r>
              <a:rPr lang="en-US" sz="2000" b="1" dirty="0">
                <a:solidFill>
                  <a:srgbClr val="FF0000"/>
                </a:solidFill>
              </a:rPr>
              <a:t>spite of factor ~20 lower stored beam </a:t>
            </a:r>
            <a:r>
              <a:rPr lang="en-US" sz="2000" b="1" dirty="0" smtClean="0">
                <a:solidFill>
                  <a:srgbClr val="FF0000"/>
                </a:solidFill>
              </a:rPr>
              <a:t>energy with </a:t>
            </a:r>
            <a:r>
              <a:rPr lang="en-US" sz="2000" b="1" dirty="0" err="1" smtClean="0">
                <a:solidFill>
                  <a:srgbClr val="FF0000"/>
                </a:solidFill>
              </a:rPr>
              <a:t>Pb</a:t>
            </a:r>
            <a:endParaRPr lang="en-US" sz="2000" b="1" dirty="0">
              <a:solidFill>
                <a:srgbClr val="FF0000"/>
              </a:solidFill>
            </a:endParaRP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35</a:t>
            </a:fld>
            <a:endParaRPr lang="en-US" altLang="x-none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61" y="3492787"/>
            <a:ext cx="4571429" cy="22984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61" y="3492787"/>
            <a:ext cx="4571429" cy="229841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8361" y="3492786"/>
            <a:ext cx="4571429" cy="2298413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 rot="2663752">
            <a:off x="5625144" y="4513852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409EA"/>
                </a:solidFill>
              </a:rPr>
              <a:t>Main beam</a:t>
            </a:r>
            <a:endParaRPr lang="en-US" sz="2000" i="1" dirty="0">
              <a:solidFill>
                <a:srgbClr val="0409EA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75898" y="5149994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rgbClr val="FF0000"/>
                </a:solidFill>
              </a:rPr>
              <a:t>dp</a:t>
            </a:r>
            <a:r>
              <a:rPr lang="en-US" sz="2000" i="1" dirty="0" smtClean="0">
                <a:solidFill>
                  <a:srgbClr val="FF0000"/>
                </a:solidFill>
              </a:rPr>
              <a:t>/p&lt;0</a:t>
            </a:r>
            <a:endParaRPr lang="en-US" sz="2000" i="1" dirty="0">
              <a:solidFill>
                <a:srgbClr val="FF0000"/>
              </a:solidFill>
            </a:endParaRPr>
          </a:p>
        </p:txBody>
      </p:sp>
      <p:cxnSp>
        <p:nvCxnSpPr>
          <p:cNvPr id="21" name="Straight Arrow Connector 20"/>
          <p:cNvCxnSpPr/>
          <p:nvPr/>
        </p:nvCxnSpPr>
        <p:spPr bwMode="auto">
          <a:xfrm>
            <a:off x="5434665" y="4454471"/>
            <a:ext cx="126714" cy="10402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Rectangle 21"/>
          <p:cNvSpPr/>
          <p:nvPr/>
        </p:nvSpPr>
        <p:spPr bwMode="auto">
          <a:xfrm>
            <a:off x="3318498" y="4235594"/>
            <a:ext cx="505736" cy="21887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318498" y="3659861"/>
            <a:ext cx="505736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89898" y="4445084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1"/>
                </a:solidFill>
              </a:rPr>
              <a:t>Collimators</a:t>
            </a:r>
            <a:endParaRPr lang="en-US" sz="2000" i="1" dirty="0">
              <a:solidFill>
                <a:schemeClr val="tx1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 bwMode="auto">
          <a:xfrm>
            <a:off x="6163584" y="4682032"/>
            <a:ext cx="126714" cy="1524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409EA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Rectangle 25"/>
          <p:cNvSpPr/>
          <p:nvPr/>
        </p:nvSpPr>
        <p:spPr bwMode="auto">
          <a:xfrm>
            <a:off x="2251698" y="4148864"/>
            <a:ext cx="304800" cy="29403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27" name="Rectangle 26"/>
          <p:cNvSpPr/>
          <p:nvPr/>
        </p:nvSpPr>
        <p:spPr bwMode="auto">
          <a:xfrm>
            <a:off x="2251698" y="3672593"/>
            <a:ext cx="304800" cy="29403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>
            <a:off x="2906718" y="4183582"/>
            <a:ext cx="126714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96930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9" grpId="0"/>
      <p:bldP spid="20" grpId="0"/>
      <p:bldP spid="22" grpId="0" animBg="1"/>
      <p:bldP spid="23" grpId="0" animBg="1"/>
      <p:bldP spid="24" grpId="0"/>
      <p:bldP spid="26" grpId="0" animBg="1"/>
      <p:bldP spid="2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of collimation performance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762000"/>
            <a:ext cx="8839200" cy="4967288"/>
          </a:xfrm>
        </p:spPr>
        <p:txBody>
          <a:bodyPr/>
          <a:lstStyle/>
          <a:p>
            <a:r>
              <a:rPr lang="en-US" sz="2000" dirty="0" smtClean="0"/>
              <a:t>Very </a:t>
            </a:r>
            <a:r>
              <a:rPr lang="en-US" sz="2000" b="1" dirty="0" smtClean="0">
                <a:solidFill>
                  <a:srgbClr val="FF0000"/>
                </a:solidFill>
              </a:rPr>
              <a:t>important to accurately predict leakage out of collimation system</a:t>
            </a:r>
          </a:p>
          <a:p>
            <a:pPr lvl="1"/>
            <a:r>
              <a:rPr lang="en-US" sz="1800" dirty="0" smtClean="0"/>
              <a:t>Need to quantify if collimation system protects the machine for all relevant loss scenarios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Typical simulation workflow (3 steps)</a:t>
            </a:r>
          </a:p>
          <a:p>
            <a:pPr lvl="1"/>
            <a:r>
              <a:rPr lang="en-US" sz="1800" b="1" dirty="0" smtClean="0">
                <a:solidFill>
                  <a:srgbClr val="00B050"/>
                </a:solidFill>
              </a:rPr>
              <a:t>Multi-turn tracking simulation,</a:t>
            </a:r>
            <a:r>
              <a:rPr lang="en-US" sz="1800" dirty="0" smtClean="0"/>
              <a:t> specific to each beam loss scenario</a:t>
            </a:r>
          </a:p>
          <a:p>
            <a:pPr lvl="2"/>
            <a:r>
              <a:rPr lang="en-US" sz="1800" dirty="0" smtClean="0"/>
              <a:t>Produce simulated loss map (distribution of impacts around the ring)</a:t>
            </a:r>
          </a:p>
          <a:p>
            <a:pPr lvl="1"/>
            <a:r>
              <a:rPr lang="en-US" sz="1800" b="1" dirty="0" smtClean="0">
                <a:solidFill>
                  <a:schemeClr val="accent6"/>
                </a:solidFill>
              </a:rPr>
              <a:t>Energy deposition studies </a:t>
            </a:r>
            <a:r>
              <a:rPr lang="en-US" sz="1800" dirty="0" smtClean="0"/>
              <a:t>of showers from impacting particles</a:t>
            </a:r>
          </a:p>
          <a:p>
            <a:pPr lvl="2"/>
            <a:r>
              <a:rPr lang="en-US" sz="1800" dirty="0" smtClean="0"/>
              <a:t>Produce simulated power load inside impacted elements</a:t>
            </a:r>
          </a:p>
          <a:p>
            <a:pPr lvl="1"/>
            <a:r>
              <a:rPr lang="en-US" sz="1800" dirty="0" smtClean="0"/>
              <a:t>In some cases: </a:t>
            </a:r>
            <a:r>
              <a:rPr lang="en-US" sz="1800" b="1" dirty="0" smtClean="0">
                <a:solidFill>
                  <a:srgbClr val="FF0000"/>
                </a:solidFill>
              </a:rPr>
              <a:t>Thermo-mechanical assessment </a:t>
            </a:r>
            <a:r>
              <a:rPr lang="en-US" sz="1800" dirty="0" smtClean="0"/>
              <a:t>of material response (quench, damage)</a:t>
            </a:r>
          </a:p>
          <a:p>
            <a:pPr lvl="1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36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455661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1: Tracking </a:t>
            </a:r>
            <a:r>
              <a:rPr lang="en-US" dirty="0" smtClean="0"/>
              <a:t>simulations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4648200" cy="4967288"/>
          </a:xfrm>
        </p:spPr>
        <p:txBody>
          <a:bodyPr/>
          <a:lstStyle/>
          <a:p>
            <a:r>
              <a:rPr lang="en-US" sz="2000" dirty="0" smtClean="0"/>
              <a:t>Need to accurately account for magnetic fields and particle-matter interaction</a:t>
            </a:r>
          </a:p>
          <a:p>
            <a:pPr lvl="1"/>
            <a:r>
              <a:rPr lang="en-US" sz="1800" dirty="0" smtClean="0"/>
              <a:t>Including relevant physics processes, e.g. electromagnetic dissociation</a:t>
            </a:r>
          </a:p>
          <a:p>
            <a:pPr lvl="1"/>
            <a:r>
              <a:rPr lang="en-US" sz="1800" dirty="0" smtClean="0"/>
              <a:t>Example code: coupling between </a:t>
            </a:r>
            <a:r>
              <a:rPr lang="en-US" sz="1800" dirty="0" err="1" smtClean="0"/>
              <a:t>SixTrack</a:t>
            </a:r>
            <a:r>
              <a:rPr lang="en-US" sz="1800" dirty="0" smtClean="0"/>
              <a:t> and FLUKA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Sometimes too time-consuming to simulate the full loss process (e.g. diffusion)</a:t>
            </a:r>
          </a:p>
          <a:p>
            <a:pPr lvl="1"/>
            <a:r>
              <a:rPr lang="en-US" sz="1800" dirty="0" smtClean="0"/>
              <a:t>Instead, start from impacts at the primary collimator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Output: loss map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37</a:t>
            </a:fld>
            <a:endParaRPr lang="en-US" altLang="x-none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r="7053"/>
          <a:stretch/>
        </p:blipFill>
        <p:spPr bwMode="auto">
          <a:xfrm>
            <a:off x="5257800" y="685800"/>
            <a:ext cx="3875314" cy="2317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082656"/>
            <a:ext cx="4332514" cy="3760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81600" y="6629400"/>
            <a:ext cx="1449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1"/>
                </a:solidFill>
              </a:rPr>
              <a:t>N. </a:t>
            </a:r>
            <a:r>
              <a:rPr lang="en-US" sz="1200" i="1" dirty="0" err="1" smtClean="0">
                <a:solidFill>
                  <a:schemeClr val="tx1"/>
                </a:solidFill>
              </a:rPr>
              <a:t>Fuster</a:t>
            </a:r>
            <a:r>
              <a:rPr lang="en-US" sz="1200" i="1" dirty="0" smtClean="0">
                <a:solidFill>
                  <a:schemeClr val="tx1"/>
                </a:solidFill>
              </a:rPr>
              <a:t> Martinez</a:t>
            </a:r>
            <a:endParaRPr lang="en-US" sz="1200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15000" y="3276600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Simulated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15000" y="4950023"/>
            <a:ext cx="10198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Measured</a:t>
            </a:r>
            <a:endParaRPr lang="en-US" sz="1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0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6" grpId="0"/>
      <p:bldP spid="9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3"/>
          <a:stretch/>
        </p:blipFill>
        <p:spPr bwMode="auto">
          <a:xfrm>
            <a:off x="3477886" y="2895600"/>
            <a:ext cx="5681932" cy="347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application of tracking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71512"/>
            <a:ext cx="8763000" cy="4967288"/>
          </a:xfrm>
        </p:spPr>
        <p:txBody>
          <a:bodyPr/>
          <a:lstStyle/>
          <a:p>
            <a:r>
              <a:rPr lang="en-US" sz="2000" dirty="0" smtClean="0"/>
              <a:t>Tracking simulation can sometimes be used directly to understand and mitigate losses </a:t>
            </a:r>
          </a:p>
          <a:p>
            <a:r>
              <a:rPr lang="en-US" sz="2000" dirty="0" smtClean="0"/>
              <a:t>Example: Losses in 2018 </a:t>
            </a:r>
            <a:r>
              <a:rPr lang="en-US" sz="2000" dirty="0" err="1" smtClean="0"/>
              <a:t>Pb-Pb</a:t>
            </a:r>
            <a:r>
              <a:rPr lang="en-US" sz="2000" dirty="0" smtClean="0"/>
              <a:t> run on IR1 tertiary, causing background</a:t>
            </a:r>
          </a:p>
          <a:p>
            <a:pPr lvl="1"/>
            <a:r>
              <a:rPr lang="en-US" sz="1800" dirty="0" smtClean="0"/>
              <a:t>Understood in simulation: origin is one of the two primary jaws</a:t>
            </a:r>
          </a:p>
          <a:p>
            <a:pPr lvl="1"/>
            <a:r>
              <a:rPr lang="en-US" sz="1800" dirty="0" smtClean="0"/>
              <a:t>Mitigation: open this jaw a little, so that all losses impact on the other jaw 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38</a:t>
            </a:fld>
            <a:endParaRPr lang="en-US" altLang="x-none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509"/>
          <a:stretch/>
        </p:blipFill>
        <p:spPr bwMode="auto">
          <a:xfrm>
            <a:off x="609600" y="2895600"/>
            <a:ext cx="2858219" cy="3477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76200" y="3654623"/>
            <a:ext cx="5645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tx1"/>
                </a:solidFill>
              </a:rPr>
              <a:t>Sim</a:t>
            </a:r>
            <a:r>
              <a:rPr lang="en-US" sz="1400" b="1" dirty="0" smtClean="0">
                <a:solidFill>
                  <a:schemeClr val="tx1"/>
                </a:solidFill>
              </a:rPr>
              <a:t>.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5181600"/>
            <a:ext cx="6815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Meas.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0600" y="3048000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L+R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10000" y="3048000"/>
            <a:ext cx="314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R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19690" y="3048000"/>
            <a:ext cx="293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tx1"/>
                </a:solidFill>
              </a:rPr>
              <a:t>L</a:t>
            </a:r>
            <a:endParaRPr lang="en-US" sz="1400" b="1" dirty="0">
              <a:solidFill>
                <a:schemeClr val="tx1"/>
              </a:solidFill>
            </a:endParaRPr>
          </a:p>
        </p:txBody>
      </p:sp>
      <p:sp>
        <p:nvSpPr>
          <p:cNvPr id="6" name="Down Arrow 5"/>
          <p:cNvSpPr/>
          <p:nvPr/>
        </p:nvSpPr>
        <p:spPr bwMode="auto">
          <a:xfrm>
            <a:off x="1647372" y="3429000"/>
            <a:ext cx="152400" cy="228600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13" name="Down Arrow 12"/>
          <p:cNvSpPr/>
          <p:nvPr/>
        </p:nvSpPr>
        <p:spPr bwMode="auto">
          <a:xfrm>
            <a:off x="4343400" y="3429000"/>
            <a:ext cx="152400" cy="228600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14" name="Down Arrow 13"/>
          <p:cNvSpPr/>
          <p:nvPr/>
        </p:nvSpPr>
        <p:spPr bwMode="auto">
          <a:xfrm>
            <a:off x="7260771" y="3429000"/>
            <a:ext cx="152400" cy="228600"/>
          </a:xfrm>
          <a:prstGeom prst="down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94564" y="6276201"/>
            <a:ext cx="1449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 smtClean="0">
                <a:solidFill>
                  <a:schemeClr val="tx1"/>
                </a:solidFill>
              </a:rPr>
              <a:t>N. </a:t>
            </a:r>
            <a:r>
              <a:rPr lang="en-US" sz="1200" i="1" dirty="0" err="1" smtClean="0">
                <a:solidFill>
                  <a:schemeClr val="tx1"/>
                </a:solidFill>
              </a:rPr>
              <a:t>Fuster</a:t>
            </a:r>
            <a:r>
              <a:rPr lang="en-US" sz="1200" i="1" dirty="0" smtClean="0">
                <a:solidFill>
                  <a:schemeClr val="tx1"/>
                </a:solidFill>
              </a:rPr>
              <a:t> Martinez</a:t>
            </a:r>
            <a:endParaRPr lang="en-US" sz="1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61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  <p:bldP spid="8" grpId="0"/>
      <p:bldP spid="9" grpId="0"/>
      <p:bldP spid="10" grpId="0"/>
      <p:bldP spid="11" grpId="0"/>
      <p:bldP spid="6" grpId="0" animBg="1"/>
      <p:bldP spid="13" grpId="0" animBg="1"/>
      <p:bldP spid="14" grpId="0" animBg="1"/>
      <p:bldP spid="1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2: Energy </a:t>
            </a:r>
            <a:r>
              <a:rPr lang="en-US" dirty="0" smtClean="0"/>
              <a:t>deposition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85800"/>
            <a:ext cx="8991600" cy="5119688"/>
          </a:xfrm>
        </p:spPr>
        <p:txBody>
          <a:bodyPr/>
          <a:lstStyle/>
          <a:p>
            <a:r>
              <a:rPr lang="en-US" sz="2000" dirty="0" smtClean="0"/>
              <a:t>Use simulated loss map as input to study detailed energy deposition inside critical elements with particle-physics Monte-Carlo </a:t>
            </a:r>
            <a:r>
              <a:rPr lang="en-US" sz="2000" dirty="0" smtClean="0"/>
              <a:t>code (see talk F. </a:t>
            </a:r>
            <a:r>
              <a:rPr lang="en-US" sz="2000" dirty="0" err="1" smtClean="0"/>
              <a:t>Cerutti</a:t>
            </a:r>
            <a:r>
              <a:rPr lang="en-US" sz="2000" dirty="0" smtClean="0"/>
              <a:t>)</a:t>
            </a:r>
            <a:endParaRPr lang="en-US" sz="2000" dirty="0" smtClean="0"/>
          </a:p>
          <a:p>
            <a:pPr lvl="1"/>
            <a:r>
              <a:rPr lang="en-US" sz="1800" dirty="0" smtClean="0"/>
              <a:t>Example codes: FLUKA, Geant4, MARS. Need to model the geometry in 3D </a:t>
            </a:r>
          </a:p>
          <a:p>
            <a:pPr lvl="1"/>
            <a:endParaRPr lang="en-US" sz="1800" dirty="0"/>
          </a:p>
          <a:p>
            <a:pPr lvl="1"/>
            <a:endParaRPr lang="en-US" sz="1800" dirty="0" smtClean="0"/>
          </a:p>
          <a:p>
            <a:pPr marL="457200" lvl="1" indent="0">
              <a:buNone/>
            </a:pPr>
            <a:endParaRPr lang="en-US" sz="1800" dirty="0" smtClean="0"/>
          </a:p>
          <a:p>
            <a:r>
              <a:rPr lang="en-US" sz="2000" dirty="0" smtClean="0"/>
              <a:t>Simulate only the most critical elements, typically the most exposed magnets for quench assessment collimators, to judge if they will be damaged</a:t>
            </a:r>
          </a:p>
          <a:p>
            <a:pPr marL="457200" lvl="1" indent="0">
              <a:buNone/>
            </a:pPr>
            <a:endParaRPr lang="en-US" sz="2200" dirty="0" smtClean="0"/>
          </a:p>
          <a:p>
            <a:pPr lvl="1"/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39</a:t>
            </a:fld>
            <a:endParaRPr lang="en-US" altLang="x-none" dirty="0"/>
          </a:p>
        </p:txBody>
      </p:sp>
      <p:pic>
        <p:nvPicPr>
          <p:cNvPr id="146" name="Picture 4" descr="http://newsline.linearcollider.org/wp-content/uploads/2011/10/LHC-magnet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267201"/>
            <a:ext cx="2819400" cy="207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" name="Picture 4" descr="\\cern.ch\dfs\Users\e\eskordis\Desktop\IR7LeftDS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948795"/>
            <a:ext cx="7791450" cy="125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" name="Shape 1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6600" y="4267201"/>
            <a:ext cx="2971800" cy="2073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7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29400" y="4267200"/>
            <a:ext cx="2362200" cy="20739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433" name="Straight Connector 18432"/>
          <p:cNvCxnSpPr/>
          <p:nvPr/>
        </p:nvCxnSpPr>
        <p:spPr bwMode="auto">
          <a:xfrm flipV="1">
            <a:off x="1295400" y="4359985"/>
            <a:ext cx="2209800" cy="45720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437" name="Straight Connector 18436"/>
          <p:cNvCxnSpPr/>
          <p:nvPr/>
        </p:nvCxnSpPr>
        <p:spPr bwMode="auto">
          <a:xfrm>
            <a:off x="1524000" y="5655385"/>
            <a:ext cx="1981200" cy="45720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6" name="Straight Connector 155"/>
          <p:cNvCxnSpPr/>
          <p:nvPr/>
        </p:nvCxnSpPr>
        <p:spPr bwMode="auto">
          <a:xfrm flipV="1">
            <a:off x="4953000" y="4359985"/>
            <a:ext cx="1828800" cy="685800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7" name="Straight Connector 156"/>
          <p:cNvCxnSpPr/>
          <p:nvPr/>
        </p:nvCxnSpPr>
        <p:spPr bwMode="auto">
          <a:xfrm>
            <a:off x="4953000" y="5304192"/>
            <a:ext cx="1828800" cy="732193"/>
          </a:xfrm>
          <a:prstGeom prst="line">
            <a:avLst/>
          </a:prstGeom>
          <a:solidFill>
            <a:srgbClr val="00B8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449" name="TextBox 18448"/>
          <p:cNvSpPr txBox="1"/>
          <p:nvPr/>
        </p:nvSpPr>
        <p:spPr>
          <a:xfrm>
            <a:off x="7191107" y="4038600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tx1"/>
                </a:solidFill>
              </a:rPr>
              <a:t>E. </a:t>
            </a:r>
            <a:r>
              <a:rPr lang="en-US" sz="1800" i="1" dirty="0" err="1" smtClean="0">
                <a:solidFill>
                  <a:schemeClr val="tx1"/>
                </a:solidFill>
              </a:rPr>
              <a:t>Skordis</a:t>
            </a:r>
            <a:r>
              <a:rPr lang="en-US" sz="1800" i="1" dirty="0" smtClean="0">
                <a:solidFill>
                  <a:schemeClr val="tx1"/>
                </a:solidFill>
              </a:rPr>
              <a:t> et al.</a:t>
            </a:r>
            <a:endParaRPr lang="en-US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9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8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844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collimation?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128712"/>
            <a:ext cx="3733800" cy="4967288"/>
          </a:xfrm>
        </p:spPr>
        <p:txBody>
          <a:bodyPr/>
          <a:lstStyle/>
          <a:p>
            <a:r>
              <a:rPr lang="en-US" sz="2000" dirty="0">
                <a:solidFill>
                  <a:srgbClr val="FF0000"/>
                </a:solidFill>
              </a:rPr>
              <a:t>Effect of beam losses can be detrimental</a:t>
            </a:r>
          </a:p>
          <a:p>
            <a:pPr lvl="1"/>
            <a:r>
              <a:rPr lang="en-US" sz="1800" dirty="0"/>
              <a:t>Irradiation and activation</a:t>
            </a:r>
          </a:p>
          <a:p>
            <a:pPr lvl="1"/>
            <a:r>
              <a:rPr lang="en-US" sz="1800" dirty="0"/>
              <a:t>Experimental backgrounds</a:t>
            </a:r>
          </a:p>
          <a:p>
            <a:pPr lvl="1"/>
            <a:r>
              <a:rPr lang="en-US" sz="1800" dirty="0"/>
              <a:t>In superconducting machines: Magnet quenches</a:t>
            </a:r>
          </a:p>
          <a:p>
            <a:pPr lvl="2"/>
            <a:r>
              <a:rPr lang="en-US" sz="1800" dirty="0"/>
              <a:t>loss of superconducting due to heating caused by beam losses</a:t>
            </a:r>
          </a:p>
          <a:p>
            <a:pPr lvl="1"/>
            <a:r>
              <a:rPr lang="en-US" sz="1800" dirty="0"/>
              <a:t>In case of high energy and/or intensity: material damage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4</a:t>
            </a:fld>
            <a:endParaRPr lang="en-US" altLang="x-non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2893" r="7705" b="3671"/>
          <a:stretch/>
        </p:blipFill>
        <p:spPr bwMode="auto">
          <a:xfrm>
            <a:off x="4114800" y="1371600"/>
            <a:ext cx="4830416" cy="37757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366729" y="29718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0.6 MJ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83696" y="2971800"/>
            <a:ext cx="11079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0.4 MJ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03555" y="5181600"/>
            <a:ext cx="1988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tx1"/>
                </a:solidFill>
              </a:rPr>
              <a:t>Protons at 450 </a:t>
            </a:r>
            <a:r>
              <a:rPr lang="en-US" sz="1600" i="1" dirty="0" err="1" smtClean="0">
                <a:solidFill>
                  <a:schemeClr val="tx1"/>
                </a:solidFill>
              </a:rPr>
              <a:t>GeV</a:t>
            </a:r>
            <a:endParaRPr lang="en-US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8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 result from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71512"/>
            <a:ext cx="8763000" cy="1843088"/>
          </a:xfrm>
        </p:spPr>
        <p:txBody>
          <a:bodyPr/>
          <a:lstStyle/>
          <a:p>
            <a:r>
              <a:rPr lang="en-US" sz="2000" dirty="0" smtClean="0"/>
              <a:t>FLUKA simulation of BLM signals on cold magnets in IR7</a:t>
            </a:r>
          </a:p>
          <a:p>
            <a:r>
              <a:rPr lang="en-US" sz="2000" dirty="0" smtClean="0"/>
              <a:t>Shape of curve matches </a:t>
            </a:r>
            <a:r>
              <a:rPr lang="en-US" sz="2000" dirty="0"/>
              <a:t>very </a:t>
            </a:r>
            <a:r>
              <a:rPr lang="en-US" sz="2000" dirty="0" smtClean="0"/>
              <a:t>well; discrepancies of up to factor 3-5 found</a:t>
            </a:r>
          </a:p>
          <a:p>
            <a:pPr lvl="1"/>
            <a:r>
              <a:rPr lang="en-US" sz="1800" dirty="0" smtClean="0"/>
              <a:t>Still </a:t>
            </a:r>
            <a:r>
              <a:rPr lang="en-US" sz="1800" dirty="0"/>
              <a:t>q</a:t>
            </a:r>
            <a:r>
              <a:rPr lang="en-US" sz="1800" dirty="0" smtClean="0"/>
              <a:t>uite good, considering the uncertainties and unknowns, and that losses span many orders of magnitude</a:t>
            </a:r>
          </a:p>
          <a:p>
            <a:pPr lvl="1"/>
            <a:r>
              <a:rPr lang="en-US" sz="1800" dirty="0" smtClean="0"/>
              <a:t>Need engineering margin when designing collimation systems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40</a:t>
            </a:fld>
            <a:endParaRPr lang="en-US" altLang="x-none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8750"/>
            <a:ext cx="9067800" cy="377825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323182" y="5562600"/>
            <a:ext cx="14398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chemeClr val="tx1"/>
                </a:solidFill>
              </a:rPr>
              <a:t>E. </a:t>
            </a:r>
            <a:r>
              <a:rPr lang="en-US" sz="1400" i="1" dirty="0" err="1" smtClean="0">
                <a:solidFill>
                  <a:schemeClr val="tx1"/>
                </a:solidFill>
              </a:rPr>
              <a:t>Skordis</a:t>
            </a:r>
            <a:r>
              <a:rPr lang="en-US" sz="1400" i="1" dirty="0" smtClean="0">
                <a:solidFill>
                  <a:schemeClr val="tx1"/>
                </a:solidFill>
              </a:rPr>
              <a:t> et al.</a:t>
            </a:r>
            <a:endParaRPr lang="en-US" sz="14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3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3: Thermo-mechanical </a:t>
            </a:r>
            <a:r>
              <a:rPr lang="en-US" dirty="0" err="1" smtClean="0"/>
              <a:t>analyis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76312"/>
            <a:ext cx="4800600" cy="4967288"/>
          </a:xfrm>
        </p:spPr>
        <p:txBody>
          <a:bodyPr/>
          <a:lstStyle/>
          <a:p>
            <a:r>
              <a:rPr lang="en-US" sz="2000" dirty="0" smtClean="0"/>
              <a:t>Sometimes needed to assess the thermo-mechanical response of the impacted element</a:t>
            </a:r>
          </a:p>
          <a:p>
            <a:pPr lvl="1"/>
            <a:r>
              <a:rPr lang="en-US" sz="1800" b="1" dirty="0" smtClean="0">
                <a:solidFill>
                  <a:srgbClr val="FF0000"/>
                </a:solidFill>
              </a:rPr>
              <a:t>Peak temperature </a:t>
            </a:r>
            <a:r>
              <a:rPr lang="en-US" sz="1800" dirty="0" smtClean="0"/>
              <a:t>reached, accounting for beam load and </a:t>
            </a:r>
            <a:r>
              <a:rPr lang="en-US" sz="1800" dirty="0" smtClean="0"/>
              <a:t>cooling?</a:t>
            </a:r>
            <a:endParaRPr lang="en-US" sz="1800" dirty="0" smtClean="0"/>
          </a:p>
          <a:p>
            <a:pPr lvl="1"/>
            <a:r>
              <a:rPr lang="en-US" sz="1800" dirty="0" smtClean="0"/>
              <a:t>Will the </a:t>
            </a:r>
            <a:r>
              <a:rPr lang="en-US" sz="1800" b="1" dirty="0" smtClean="0">
                <a:solidFill>
                  <a:srgbClr val="FF0000"/>
                </a:solidFill>
              </a:rPr>
              <a:t>magnet quench</a:t>
            </a:r>
            <a:r>
              <a:rPr lang="en-US" sz="1800" dirty="0" smtClean="0"/>
              <a:t>? </a:t>
            </a:r>
          </a:p>
          <a:p>
            <a:pPr lvl="1"/>
            <a:r>
              <a:rPr lang="en-US" sz="1800" b="1" dirty="0" smtClean="0">
                <a:solidFill>
                  <a:srgbClr val="FF0000"/>
                </a:solidFill>
              </a:rPr>
              <a:t>Deformation </a:t>
            </a:r>
            <a:r>
              <a:rPr lang="en-US" sz="1800" b="1" dirty="0" smtClean="0">
                <a:solidFill>
                  <a:srgbClr val="FF0000"/>
                </a:solidFill>
              </a:rPr>
              <a:t>or permanent damage </a:t>
            </a:r>
            <a:r>
              <a:rPr lang="en-US" sz="1800" dirty="0" smtClean="0"/>
              <a:t>induced?</a:t>
            </a:r>
            <a:endParaRPr lang="en-US" sz="1800" dirty="0" smtClean="0"/>
          </a:p>
          <a:p>
            <a:pPr lvl="1"/>
            <a:endParaRPr lang="en-US" sz="1800" dirty="0" smtClean="0"/>
          </a:p>
          <a:p>
            <a:r>
              <a:rPr lang="en-US" sz="2000" dirty="0" smtClean="0"/>
              <a:t>Example code: </a:t>
            </a:r>
            <a:r>
              <a:rPr lang="en-US" sz="2000" dirty="0" err="1" smtClean="0"/>
              <a:t>Ansys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41</a:t>
            </a:fld>
            <a:endParaRPr lang="en-US" altLang="x-none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3450" y="3733800"/>
            <a:ext cx="443096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16" r="30320" b="3814"/>
          <a:stretch/>
        </p:blipFill>
        <p:spPr>
          <a:xfrm>
            <a:off x="4774617" y="969918"/>
            <a:ext cx="4147718" cy="276673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755993" y="804446"/>
            <a:ext cx="10070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tx1"/>
                </a:solidFill>
              </a:rPr>
              <a:t>G. </a:t>
            </a:r>
            <a:r>
              <a:rPr lang="en-US" sz="1600" i="1" dirty="0" err="1" smtClean="0">
                <a:solidFill>
                  <a:schemeClr val="tx1"/>
                </a:solidFill>
              </a:rPr>
              <a:t>Gobbi</a:t>
            </a:r>
            <a:endParaRPr lang="en-US" sz="1600" i="1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652925" y="3657600"/>
            <a:ext cx="14148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tx1"/>
                </a:solidFill>
              </a:rPr>
              <a:t>F. </a:t>
            </a:r>
            <a:r>
              <a:rPr lang="en-US" sz="1600" i="1" dirty="0" err="1" smtClean="0">
                <a:solidFill>
                  <a:schemeClr val="tx1"/>
                </a:solidFill>
              </a:rPr>
              <a:t>Carra</a:t>
            </a:r>
            <a:r>
              <a:rPr lang="en-US" sz="1600" i="1" dirty="0" smtClean="0">
                <a:solidFill>
                  <a:schemeClr val="tx1"/>
                </a:solidFill>
              </a:rPr>
              <a:t> et al.</a:t>
            </a:r>
            <a:endParaRPr lang="en-US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943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alleviation: extra collimators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 smtClean="0"/>
              <a:t>Simulations used to predict future performance</a:t>
            </a:r>
          </a:p>
          <a:p>
            <a:r>
              <a:rPr lang="en-US" sz="2000" dirty="0" smtClean="0"/>
              <a:t>Example: To cope with increased beam intensity in future LHC upgrade, need to improve cleaning of collimation system</a:t>
            </a:r>
          </a:p>
          <a:p>
            <a:pPr lvl="1"/>
            <a:r>
              <a:rPr lang="en-US" sz="1600" dirty="0" smtClean="0"/>
              <a:t>Upgrade driven by mainly by </a:t>
            </a:r>
            <a:r>
              <a:rPr lang="en-US" sz="1600" dirty="0" err="1" smtClean="0"/>
              <a:t>Pb</a:t>
            </a:r>
            <a:r>
              <a:rPr lang="en-US" sz="1600" dirty="0" smtClean="0"/>
              <a:t> ion operation</a:t>
            </a:r>
            <a:endParaRPr lang="en-US" sz="1600" dirty="0"/>
          </a:p>
          <a:p>
            <a:r>
              <a:rPr lang="en-US" sz="2000" dirty="0" smtClean="0"/>
              <a:t>Solution</a:t>
            </a:r>
            <a:r>
              <a:rPr lang="en-US" sz="2000" dirty="0"/>
              <a:t>: </a:t>
            </a:r>
            <a:r>
              <a:rPr lang="en-US" sz="2000" dirty="0">
                <a:solidFill>
                  <a:schemeClr val="accent6"/>
                </a:solidFill>
              </a:rPr>
              <a:t>introduce </a:t>
            </a:r>
            <a:r>
              <a:rPr lang="en-US" sz="2000" dirty="0" smtClean="0">
                <a:solidFill>
                  <a:schemeClr val="accent6"/>
                </a:solidFill>
              </a:rPr>
              <a:t>extra collimators</a:t>
            </a:r>
            <a:r>
              <a:rPr lang="en-US" sz="2000" dirty="0">
                <a:solidFill>
                  <a:schemeClr val="accent6"/>
                </a:solidFill>
              </a:rPr>
              <a:t>, </a:t>
            </a:r>
            <a:r>
              <a:rPr lang="en-US" sz="2000" dirty="0" smtClean="0">
                <a:solidFill>
                  <a:schemeClr val="accent6"/>
                </a:solidFill>
              </a:rPr>
              <a:t>TCLDs, in the cold region</a:t>
            </a:r>
            <a:endParaRPr lang="en-US" sz="2000" dirty="0">
              <a:solidFill>
                <a:schemeClr val="accent6"/>
              </a:solidFill>
            </a:endParaRPr>
          </a:p>
          <a:p>
            <a:pPr lvl="1"/>
            <a:r>
              <a:rPr lang="en-US" sz="1600" dirty="0"/>
              <a:t>Make space by replacing a standard</a:t>
            </a:r>
            <a:br>
              <a:rPr lang="en-US" sz="1600" dirty="0"/>
            </a:br>
            <a:r>
              <a:rPr lang="en-US" sz="1600" dirty="0"/>
              <a:t>dipoles by two shorter 11T dipole, with </a:t>
            </a:r>
            <a:br>
              <a:rPr lang="en-US" sz="1600" dirty="0"/>
            </a:br>
            <a:r>
              <a:rPr lang="en-US" sz="1600" dirty="0"/>
              <a:t>TCLD in between</a:t>
            </a:r>
          </a:p>
          <a:p>
            <a:r>
              <a:rPr lang="en-US" sz="2000" dirty="0"/>
              <a:t>Present </a:t>
            </a:r>
            <a:r>
              <a:rPr lang="en-US" sz="2000" dirty="0" smtClean="0"/>
              <a:t>baseline</a:t>
            </a:r>
            <a:r>
              <a:rPr lang="en-US" sz="2000" dirty="0"/>
              <a:t>: </a:t>
            </a:r>
            <a:r>
              <a:rPr lang="en-US" sz="2000" dirty="0">
                <a:solidFill>
                  <a:schemeClr val="accent6"/>
                </a:solidFill>
              </a:rPr>
              <a:t>install 1 IR7 </a:t>
            </a:r>
            <a:br>
              <a:rPr lang="en-US" sz="2000" dirty="0">
                <a:solidFill>
                  <a:schemeClr val="accent6"/>
                </a:solidFill>
              </a:rPr>
            </a:br>
            <a:r>
              <a:rPr lang="en-US" sz="2000" dirty="0">
                <a:solidFill>
                  <a:schemeClr val="accent6"/>
                </a:solidFill>
              </a:rPr>
              <a:t>TCLD  per </a:t>
            </a:r>
            <a:r>
              <a:rPr lang="en-US" sz="2000" dirty="0" smtClean="0">
                <a:solidFill>
                  <a:schemeClr val="accent6"/>
                </a:solidFill>
              </a:rPr>
              <a:t>beam</a:t>
            </a:r>
            <a:endParaRPr lang="en-US" sz="2000" dirty="0">
              <a:solidFill>
                <a:schemeClr val="accent6"/>
              </a:solidFill>
            </a:endParaRP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42</a:t>
            </a:fld>
            <a:endParaRPr lang="en-US" altLang="x-non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15" y="3492787"/>
            <a:ext cx="4571429" cy="22984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15" y="3492787"/>
            <a:ext cx="4571429" cy="22984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215" y="3492786"/>
            <a:ext cx="4571429" cy="22984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2663752">
            <a:off x="7960998" y="4513852"/>
            <a:ext cx="14526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0409EA"/>
                </a:solidFill>
              </a:rPr>
              <a:t>Main beam</a:t>
            </a:r>
            <a:endParaRPr lang="en-US" sz="2000" i="1" dirty="0">
              <a:solidFill>
                <a:srgbClr val="0409EA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11752" y="5149994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err="1" smtClean="0">
                <a:solidFill>
                  <a:srgbClr val="FF0000"/>
                </a:solidFill>
              </a:rPr>
              <a:t>dp</a:t>
            </a:r>
            <a:r>
              <a:rPr lang="en-US" sz="2000" i="1" dirty="0" smtClean="0">
                <a:solidFill>
                  <a:srgbClr val="FF0000"/>
                </a:solidFill>
              </a:rPr>
              <a:t>/p&lt;0</a:t>
            </a:r>
            <a:endParaRPr lang="en-US" sz="2000" i="1" dirty="0">
              <a:solidFill>
                <a:srgbClr val="FF000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>
            <a:off x="7770519" y="4454471"/>
            <a:ext cx="126714" cy="104024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Rectangle 11"/>
          <p:cNvSpPr/>
          <p:nvPr/>
        </p:nvSpPr>
        <p:spPr bwMode="auto">
          <a:xfrm>
            <a:off x="5654352" y="4235594"/>
            <a:ext cx="505736" cy="218877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654352" y="3659861"/>
            <a:ext cx="505736" cy="228600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25752" y="4445084"/>
            <a:ext cx="1468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1"/>
                </a:solidFill>
              </a:rPr>
              <a:t>Collimators</a:t>
            </a:r>
            <a:endParaRPr lang="en-US" sz="2000" i="1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8499438" y="4682032"/>
            <a:ext cx="126714" cy="15240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0409EA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6" name="Rectangle 15"/>
          <p:cNvSpPr/>
          <p:nvPr/>
        </p:nvSpPr>
        <p:spPr bwMode="auto">
          <a:xfrm>
            <a:off x="4587552" y="4148864"/>
            <a:ext cx="304800" cy="29403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587552" y="3672593"/>
            <a:ext cx="304800" cy="29403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5242572" y="4183582"/>
            <a:ext cx="126714" cy="0"/>
          </a:xfrm>
          <a:prstGeom prst="straightConnector1">
            <a:avLst/>
          </a:prstGeom>
          <a:solidFill>
            <a:srgbClr val="00B8FF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Rectangle 18"/>
          <p:cNvSpPr/>
          <p:nvPr/>
        </p:nvSpPr>
        <p:spPr bwMode="auto">
          <a:xfrm rot="2448401">
            <a:off x="7567007" y="4323869"/>
            <a:ext cx="100561" cy="29403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20" name="Rectangle 19"/>
          <p:cNvSpPr/>
          <p:nvPr/>
        </p:nvSpPr>
        <p:spPr bwMode="auto">
          <a:xfrm rot="2448401">
            <a:off x="7953491" y="3851716"/>
            <a:ext cx="100561" cy="29403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748123" y="3524724"/>
            <a:ext cx="8563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1"/>
                </a:solidFill>
              </a:rPr>
              <a:t>TCLD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8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/>
      <p:bldP spid="10" grpId="0"/>
      <p:bldP spid="12" grpId="0" animBg="1"/>
      <p:bldP spid="13" grpId="0" animBg="1"/>
      <p:bldP spid="14" grpId="0"/>
      <p:bldP spid="16" grpId="0" animBg="1"/>
      <p:bldP spid="17" grpId="0" animBg="1"/>
      <p:bldP spid="19" grpId="0" animBg="1"/>
      <p:bldP spid="20" grpId="0" animBg="1"/>
      <p:bldP spid="2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Option: crystal collimation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43</a:t>
            </a:fld>
            <a:endParaRPr lang="en-US" altLang="x-none" dirty="0"/>
          </a:p>
        </p:txBody>
      </p:sp>
      <p:grpSp>
        <p:nvGrpSpPr>
          <p:cNvPr id="6" name="Gruppo 32"/>
          <p:cNvGrpSpPr/>
          <p:nvPr/>
        </p:nvGrpSpPr>
        <p:grpSpPr>
          <a:xfrm>
            <a:off x="6084168" y="1459671"/>
            <a:ext cx="2876990" cy="2221357"/>
            <a:chOff x="5929844" y="1817965"/>
            <a:chExt cx="2102812" cy="1870676"/>
          </a:xfrm>
        </p:grpSpPr>
        <p:grpSp>
          <p:nvGrpSpPr>
            <p:cNvPr id="7" name="Gruppo 33"/>
            <p:cNvGrpSpPr/>
            <p:nvPr/>
          </p:nvGrpSpPr>
          <p:grpSpPr>
            <a:xfrm>
              <a:off x="6021034" y="1817965"/>
              <a:ext cx="2011622" cy="1870676"/>
              <a:chOff x="6021034" y="1817965"/>
              <a:chExt cx="2011622" cy="1870676"/>
            </a:xfrm>
          </p:grpSpPr>
          <p:pic>
            <p:nvPicPr>
              <p:cNvPr id="9" name="Picture 37" descr="pot_planes.pdf"/>
              <p:cNvPicPr>
                <a:picLocks noChangeAspect="1"/>
              </p:cNvPicPr>
              <p:nvPr/>
            </p:nvPicPr>
            <p:blipFill rotWithShape="1"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r="49646"/>
              <a:stretch/>
            </p:blipFill>
            <p:spPr>
              <a:xfrm>
                <a:off x="6021034" y="1817965"/>
                <a:ext cx="2011622" cy="1870676"/>
              </a:xfrm>
              <a:prstGeom prst="rect">
                <a:avLst/>
              </a:prstGeom>
            </p:spPr>
          </p:pic>
          <p:cxnSp>
            <p:nvCxnSpPr>
              <p:cNvPr id="10" name="Connettore 1 36"/>
              <p:cNvCxnSpPr/>
              <p:nvPr/>
            </p:nvCxnSpPr>
            <p:spPr>
              <a:xfrm flipV="1">
                <a:off x="6564121" y="2033672"/>
                <a:ext cx="0" cy="1404000"/>
              </a:xfrm>
              <a:prstGeom prst="line">
                <a:avLst/>
              </a:prstGeom>
              <a:ln>
                <a:solidFill>
                  <a:srgbClr val="0094BE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Connettore 1 37"/>
              <p:cNvCxnSpPr/>
              <p:nvPr/>
            </p:nvCxnSpPr>
            <p:spPr>
              <a:xfrm flipV="1">
                <a:off x="7610373" y="2033672"/>
                <a:ext cx="0" cy="1404000"/>
              </a:xfrm>
              <a:prstGeom prst="line">
                <a:avLst/>
              </a:prstGeom>
              <a:ln>
                <a:solidFill>
                  <a:srgbClr val="0094BE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Rettangolo 34"/>
            <p:cNvSpPr/>
            <p:nvPr/>
          </p:nvSpPr>
          <p:spPr>
            <a:xfrm>
              <a:off x="5929844" y="3423817"/>
              <a:ext cx="271464" cy="25096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</p:grpSp>
      <p:sp>
        <p:nvSpPr>
          <p:cNvPr id="12" name="CasellaDiTesto 38"/>
          <p:cNvSpPr txBox="1"/>
          <p:nvPr/>
        </p:nvSpPr>
        <p:spPr>
          <a:xfrm>
            <a:off x="382191" y="974004"/>
            <a:ext cx="5686172" cy="726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GB" sz="1800" b="1" dirty="0">
                <a:solidFill>
                  <a:prstClr val="black"/>
                </a:solidFill>
                <a:latin typeface="Arial"/>
              </a:rPr>
              <a:t>P</a:t>
            </a:r>
            <a:r>
              <a:rPr lang="en-GB" sz="1800" b="1" dirty="0" smtClean="0">
                <a:solidFill>
                  <a:prstClr val="black"/>
                </a:solidFill>
                <a:latin typeface="Arial"/>
              </a:rPr>
              <a:t>otential</a:t>
            </a:r>
            <a:r>
              <a:rPr lang="en-GB" sz="1800" dirty="0" smtClean="0">
                <a:solidFill>
                  <a:srgbClr val="0432FF"/>
                </a:solidFill>
                <a:latin typeface="Arial"/>
              </a:rPr>
              <a:t> </a:t>
            </a:r>
            <a:r>
              <a:rPr lang="en-GB" sz="1800" dirty="0" smtClean="0">
                <a:solidFill>
                  <a:prstClr val="black"/>
                </a:solidFill>
                <a:latin typeface="Arial"/>
              </a:rPr>
              <a:t>between a </a:t>
            </a:r>
            <a:r>
              <a:rPr lang="en-GB" sz="1800" b="1" dirty="0" smtClean="0">
                <a:solidFill>
                  <a:prstClr val="black"/>
                </a:solidFill>
                <a:latin typeface="Arial"/>
              </a:rPr>
              <a:t>particle</a:t>
            </a:r>
            <a:r>
              <a:rPr lang="en-GB" sz="1800" dirty="0" smtClean="0">
                <a:solidFill>
                  <a:prstClr val="black"/>
                </a:solidFill>
                <a:latin typeface="Arial"/>
              </a:rPr>
              <a:t> and an </a:t>
            </a:r>
            <a:r>
              <a:rPr lang="en-GB" sz="1800" b="1" dirty="0" smtClean="0">
                <a:solidFill>
                  <a:prstClr val="black"/>
                </a:solidFill>
                <a:latin typeface="Arial"/>
              </a:rPr>
              <a:t>atom</a:t>
            </a:r>
            <a:r>
              <a:rPr lang="en-GB" sz="1800" dirty="0" smtClean="0">
                <a:solidFill>
                  <a:prstClr val="black"/>
                </a:solidFill>
                <a:latin typeface="Arial"/>
              </a:rPr>
              <a:t> described </a:t>
            </a:r>
            <a:br>
              <a:rPr lang="en-GB" sz="1800" dirty="0" smtClean="0">
                <a:solidFill>
                  <a:prstClr val="black"/>
                </a:solidFill>
                <a:latin typeface="Arial"/>
              </a:rPr>
            </a:br>
            <a:r>
              <a:rPr lang="en-GB" sz="1800" dirty="0" smtClean="0">
                <a:solidFill>
                  <a:prstClr val="black"/>
                </a:solidFill>
                <a:latin typeface="Arial"/>
              </a:rPr>
              <a:t>by the </a:t>
            </a:r>
            <a:r>
              <a:rPr lang="en-GB" sz="1800" b="1" dirty="0" smtClean="0">
                <a:solidFill>
                  <a:prstClr val="black"/>
                </a:solidFill>
                <a:latin typeface="Arial"/>
              </a:rPr>
              <a:t>Thomas-Fermi model</a:t>
            </a:r>
            <a:r>
              <a:rPr lang="en-GB" sz="1800" dirty="0" smtClean="0">
                <a:solidFill>
                  <a:prstClr val="black"/>
                </a:solidFill>
                <a:latin typeface="Arial"/>
              </a:rPr>
              <a:t>:</a:t>
            </a:r>
            <a:endParaRPr lang="en-GB" sz="18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13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0578" y="1258607"/>
            <a:ext cx="1876360" cy="598494"/>
          </a:xfrm>
          <a:prstGeom prst="rect">
            <a:avLst/>
          </a:prstGeom>
        </p:spPr>
      </p:pic>
      <p:grpSp>
        <p:nvGrpSpPr>
          <p:cNvPr id="14" name="Gruppo 40"/>
          <p:cNvGrpSpPr/>
          <p:nvPr/>
        </p:nvGrpSpPr>
        <p:grpSpPr>
          <a:xfrm>
            <a:off x="687987" y="1910205"/>
            <a:ext cx="4465903" cy="1440999"/>
            <a:chOff x="846980" y="1910205"/>
            <a:chExt cx="4465903" cy="144099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CasellaDiTesto 9"/>
                <p:cNvSpPr txBox="1"/>
                <p:nvPr/>
              </p:nvSpPr>
              <p:spPr>
                <a:xfrm>
                  <a:off x="846980" y="2486133"/>
                  <a:ext cx="446590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800" b="1" dirty="0" smtClean="0">
                      <a:solidFill>
                        <a:prstClr val="black"/>
                      </a:solidFill>
                      <a:latin typeface="Arial"/>
                    </a:rPr>
                    <a:t>Continuous approximation </a:t>
                  </a:r>
                  <a:r>
                    <a:rPr lang="en-GB" sz="1800" dirty="0" smtClean="0">
                      <a:solidFill>
                        <a:prstClr val="black"/>
                      </a:solidFill>
                      <a:latin typeface="Arial"/>
                    </a:rPr>
                    <a:t>(small </a:t>
                  </a:r>
                  <a14:m>
                    <m:oMath xmlns:m="http://schemas.openxmlformats.org/officeDocument/2006/math">
                      <m:r>
                        <a:rPr lang="en-GB" sz="1800" i="1" smtClean="0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𝜃</m:t>
                      </m:r>
                      <m:r>
                        <a:rPr lang="en-US" sz="1800" i="1" baseline="-25000" smtClean="0">
                          <a:solidFill>
                            <a:prstClr val="black"/>
                          </a:solidFill>
                          <a:latin typeface="Cambria Math" charset="0"/>
                          <a:ea typeface="Cambria Math" charset="0"/>
                          <a:cs typeface="Cambria Math" charset="0"/>
                        </a:rPr>
                        <m:t>𝑖𝑚𝑝</m:t>
                      </m:r>
                    </m:oMath>
                  </a14:m>
                  <a:r>
                    <a:rPr lang="en-GB" sz="1800" dirty="0" smtClean="0">
                      <a:solidFill>
                        <a:prstClr val="black"/>
                      </a:solidFill>
                      <a:latin typeface="Arial"/>
                    </a:rPr>
                    <a:t>):</a:t>
                  </a:r>
                  <a:r>
                    <a:rPr lang="en-GB" sz="1800" b="1" dirty="0" smtClean="0">
                      <a:solidFill>
                        <a:srgbClr val="0432FF"/>
                      </a:solidFill>
                      <a:latin typeface="Arial"/>
                    </a:rPr>
                    <a:t> </a:t>
                  </a:r>
                  <a:endParaRPr lang="en-GB" sz="1800" b="1" dirty="0">
                    <a:solidFill>
                      <a:srgbClr val="0432FF"/>
                    </a:solidFill>
                    <a:latin typeface="Arial"/>
                  </a:endParaRPr>
                </a:p>
              </p:txBody>
            </p:sp>
          </mc:Choice>
          <mc:Fallback xmlns="">
            <p:sp>
              <p:nvSpPr>
                <p:cNvPr id="42" name="CasellaDiTesto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6980" y="2486133"/>
                  <a:ext cx="4465903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 l="-1230" t="-10000" b="-26667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" name="Plus 23"/>
            <p:cNvSpPr/>
            <p:nvPr/>
          </p:nvSpPr>
          <p:spPr>
            <a:xfrm>
              <a:off x="2589785" y="1910205"/>
              <a:ext cx="450384" cy="398736"/>
            </a:xfrm>
            <a:prstGeom prst="mathPlus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100000">
                  <a:srgbClr val="FF9A20"/>
                </a:gs>
                <a:gs pos="100000">
                  <a:srgbClr val="0432FF"/>
                </a:gs>
                <a:gs pos="99000">
                  <a:srgbClr val="0094BE"/>
                </a:gs>
              </a:gsLst>
              <a:lin ang="0" scaled="0"/>
            </a:gradFill>
            <a:ln>
              <a:solidFill>
                <a:srgbClr val="0094B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pic>
          <p:nvPicPr>
            <p:cNvPr id="17" name="Picture 3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350341" y="2785422"/>
              <a:ext cx="2844628" cy="565782"/>
            </a:xfrm>
            <a:prstGeom prst="rect">
              <a:avLst/>
            </a:prstGeom>
          </p:spPr>
        </p:pic>
      </p:grpSp>
      <p:sp>
        <p:nvSpPr>
          <p:cNvPr id="18" name="Right Arrow 41"/>
          <p:cNvSpPr/>
          <p:nvPr/>
        </p:nvSpPr>
        <p:spPr>
          <a:xfrm>
            <a:off x="5380457" y="1716585"/>
            <a:ext cx="502850" cy="785976"/>
          </a:xfrm>
          <a:prstGeom prst="rightArrow">
            <a:avLst/>
          </a:prstGeom>
          <a:gradFill flip="none" rotWithShape="1">
            <a:gsLst>
              <a:gs pos="0">
                <a:schemeClr val="bg1"/>
              </a:gs>
              <a:gs pos="100000">
                <a:srgbClr val="0094BE"/>
              </a:gs>
            </a:gsLst>
            <a:lin ang="0" scaled="1"/>
            <a:tileRect/>
          </a:gradFill>
          <a:ln>
            <a:solidFill>
              <a:srgbClr val="0094B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GB" sz="1800">
              <a:solidFill>
                <a:prstClr val="white"/>
              </a:solidFill>
            </a:endParaRPr>
          </a:p>
        </p:txBody>
      </p:sp>
      <p:sp>
        <p:nvSpPr>
          <p:cNvPr id="19" name="CasellaDiTesto 11"/>
          <p:cNvSpPr txBox="1"/>
          <p:nvPr/>
        </p:nvSpPr>
        <p:spPr>
          <a:xfrm>
            <a:off x="6206390" y="889031"/>
            <a:ext cx="2787943" cy="646331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i="1" dirty="0" smtClean="0">
                <a:solidFill>
                  <a:srgbClr val="0094BE"/>
                </a:solidFill>
                <a:latin typeface="Arial"/>
              </a:rPr>
              <a:t>Potential seen by protons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i="1" dirty="0" smtClean="0">
                <a:solidFill>
                  <a:srgbClr val="0094BE"/>
                </a:solidFill>
                <a:latin typeface="Arial"/>
              </a:rPr>
              <a:t>from crystalline planes</a:t>
            </a:r>
            <a:endParaRPr lang="en-GB" sz="1800" i="1" dirty="0">
              <a:solidFill>
                <a:srgbClr val="0094BE"/>
              </a:solidFill>
              <a:latin typeface="Arial"/>
            </a:endParaRPr>
          </a:p>
        </p:txBody>
      </p:sp>
      <p:grpSp>
        <p:nvGrpSpPr>
          <p:cNvPr id="20" name="Gruppo 46"/>
          <p:cNvGrpSpPr/>
          <p:nvPr/>
        </p:nvGrpSpPr>
        <p:grpSpPr>
          <a:xfrm>
            <a:off x="403534" y="3717032"/>
            <a:ext cx="8355282" cy="2491166"/>
            <a:chOff x="403534" y="3717032"/>
            <a:chExt cx="8355282" cy="2491166"/>
          </a:xfrm>
        </p:grpSpPr>
        <p:grpSp>
          <p:nvGrpSpPr>
            <p:cNvPr id="21" name="Gruppo 47"/>
            <p:cNvGrpSpPr/>
            <p:nvPr/>
          </p:nvGrpSpPr>
          <p:grpSpPr>
            <a:xfrm>
              <a:off x="403534" y="3717032"/>
              <a:ext cx="8355282" cy="2491166"/>
              <a:chOff x="501508" y="3717032"/>
              <a:chExt cx="8355282" cy="2491166"/>
            </a:xfrm>
          </p:grpSpPr>
          <p:grpSp>
            <p:nvGrpSpPr>
              <p:cNvPr id="24" name="Group 57"/>
              <p:cNvGrpSpPr/>
              <p:nvPr/>
            </p:nvGrpSpPr>
            <p:grpSpPr>
              <a:xfrm>
                <a:off x="501508" y="3717032"/>
                <a:ext cx="8264686" cy="2491166"/>
                <a:chOff x="4021138" y="3865664"/>
                <a:chExt cx="8264686" cy="2491166"/>
              </a:xfrm>
            </p:grpSpPr>
            <p:sp>
              <p:nvSpPr>
                <p:cNvPr id="27" name="CasellaDiTesto 32"/>
                <p:cNvSpPr txBox="1"/>
                <p:nvPr/>
              </p:nvSpPr>
              <p:spPr>
                <a:xfrm>
                  <a:off x="4135686" y="5755586"/>
                  <a:ext cx="4867440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800" i="1" u="sng" dirty="0">
                      <a:solidFill>
                        <a:srgbClr val="FF0000"/>
                      </a:solidFill>
                      <a:latin typeface="Arial"/>
                    </a:rPr>
                    <a:t>F</a:t>
                  </a:r>
                  <a:r>
                    <a:rPr lang="en-GB" sz="1800" i="1" u="sng" dirty="0" smtClean="0">
                      <a:solidFill>
                        <a:srgbClr val="FF0000"/>
                      </a:solidFill>
                      <a:latin typeface="Arial"/>
                    </a:rPr>
                    <a:t>orced to oscillate in a relatively empty space</a:t>
                  </a:r>
                  <a:endParaRPr lang="en-GB" sz="1800" i="1" u="sng" dirty="0">
                    <a:solidFill>
                      <a:srgbClr val="FF0000"/>
                    </a:solidFill>
                    <a:latin typeface="Arial"/>
                  </a:endParaRPr>
                </a:p>
              </p:txBody>
            </p:sp>
            <p:pic>
              <p:nvPicPr>
                <p:cNvPr id="28" name="Picture 4" descr="chan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7073643" y="4211290"/>
                  <a:ext cx="1974783" cy="11615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29" name="CasellaDiTesto 28"/>
                <p:cNvSpPr txBox="1"/>
                <p:nvPr/>
              </p:nvSpPr>
              <p:spPr>
                <a:xfrm>
                  <a:off x="4119530" y="3959158"/>
                  <a:ext cx="2860527" cy="369332"/>
                </a:xfrm>
                <a:prstGeom prst="rect">
                  <a:avLst/>
                </a:prstGeom>
                <a:noFill/>
                <a:ln w="19050">
                  <a:noFill/>
                </a:ln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800" i="1" dirty="0" smtClean="0">
                      <a:solidFill>
                        <a:prstClr val="black"/>
                      </a:solidFill>
                      <a:latin typeface="Arial"/>
                    </a:rPr>
                    <a:t>If the protons </a:t>
                  </a:r>
                  <a:r>
                    <a:rPr lang="en-GB" sz="1800" b="1" i="1" dirty="0" smtClean="0">
                      <a:solidFill>
                        <a:prstClr val="black"/>
                      </a:solidFill>
                      <a:latin typeface="Arial"/>
                    </a:rPr>
                    <a:t>have </a:t>
                  </a:r>
                  <a:r>
                    <a:rPr lang="en-GB" sz="1800" b="1" i="1" dirty="0" err="1" smtClean="0">
                      <a:solidFill>
                        <a:prstClr val="black"/>
                      </a:solidFill>
                      <a:latin typeface="Arial"/>
                    </a:rPr>
                    <a:t>p</a:t>
                  </a:r>
                  <a:r>
                    <a:rPr lang="en-GB" sz="1800" b="1" i="1" baseline="-25000" dirty="0" err="1" smtClean="0">
                      <a:solidFill>
                        <a:prstClr val="black"/>
                      </a:solidFill>
                      <a:latin typeface="Arial"/>
                    </a:rPr>
                    <a:t>T</a:t>
                  </a:r>
                  <a:r>
                    <a:rPr lang="en-GB" sz="1800" b="1" i="1" dirty="0" smtClean="0">
                      <a:solidFill>
                        <a:prstClr val="black"/>
                      </a:solidFill>
                      <a:latin typeface="Arial"/>
                    </a:rPr>
                    <a:t> &lt; </a:t>
                  </a:r>
                  <a:r>
                    <a:rPr lang="en-GB" sz="1800" b="1" i="1" dirty="0" err="1" smtClean="0">
                      <a:solidFill>
                        <a:prstClr val="black"/>
                      </a:solidFill>
                      <a:latin typeface="Arial"/>
                    </a:rPr>
                    <a:t>U</a:t>
                  </a:r>
                  <a:r>
                    <a:rPr lang="en-GB" sz="1800" b="1" i="1" baseline="-25000" dirty="0" err="1" smtClean="0">
                      <a:solidFill>
                        <a:prstClr val="black"/>
                      </a:solidFill>
                      <a:latin typeface="Arial"/>
                    </a:rPr>
                    <a:t>max</a:t>
                  </a:r>
                  <a:endParaRPr lang="en-GB" sz="1800" b="1" i="1" baseline="-25000" dirty="0" smtClean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sp>
              <p:nvSpPr>
                <p:cNvPr id="30" name="Rounded Rectangle 33"/>
                <p:cNvSpPr/>
                <p:nvPr/>
              </p:nvSpPr>
              <p:spPr>
                <a:xfrm>
                  <a:off x="4021138" y="3865664"/>
                  <a:ext cx="8264686" cy="2491166"/>
                </a:xfrm>
                <a:prstGeom prst="roundRect">
                  <a:avLst>
                    <a:gd name="adj" fmla="val 9355"/>
                  </a:avLst>
                </a:prstGeom>
                <a:noFill/>
                <a:ln w="19050" cmpd="sng">
                  <a:solidFill>
                    <a:srgbClr val="0094BE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31" name="Picture 58"/>
                <p:cNvPicPr>
                  <a:picLocks noChangeAspect="1"/>
                </p:cNvPicPr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91306" y="5074755"/>
                  <a:ext cx="1092415" cy="588223"/>
                </a:xfrm>
                <a:prstGeom prst="rect">
                  <a:avLst/>
                </a:prstGeom>
              </p:spPr>
            </p:pic>
            <p:sp>
              <p:nvSpPr>
                <p:cNvPr id="32" name="Up-Down Arrow 62"/>
                <p:cNvSpPr/>
                <p:nvPr/>
              </p:nvSpPr>
              <p:spPr>
                <a:xfrm>
                  <a:off x="5499626" y="4396588"/>
                  <a:ext cx="194037" cy="312700"/>
                </a:xfrm>
                <a:prstGeom prst="upDownArrow">
                  <a:avLst/>
                </a:prstGeom>
                <a:gradFill flip="none" rotWithShape="1">
                  <a:gsLst>
                    <a:gs pos="0">
                      <a:schemeClr val="bg1"/>
                    </a:gs>
                    <a:gs pos="100000">
                      <a:srgbClr val="0094BE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n>
                  <a:solidFill>
                    <a:srgbClr val="0094BE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white"/>
                    </a:solidFill>
                  </a:endParaRPr>
                </a:p>
              </p:txBody>
            </p:sp>
          </p:grpSp>
          <p:pic>
            <p:nvPicPr>
              <p:cNvPr id="25" name="Picture 48"/>
              <p:cNvPicPr>
                <a:picLocks noChangeAspect="1"/>
              </p:cNvPicPr>
              <p:nvPr/>
            </p:nvPicPr>
            <p:blipFill rotWithShape="1">
              <a:blip r:embed="rId11"/>
              <a:srcRect r="18921"/>
              <a:stretch/>
            </p:blipFill>
            <p:spPr>
              <a:xfrm>
                <a:off x="5562658" y="4401749"/>
                <a:ext cx="2986163" cy="1739900"/>
              </a:xfrm>
              <a:prstGeom prst="rect">
                <a:avLst/>
              </a:prstGeom>
              <a:solidFill>
                <a:srgbClr val="FFFFFF"/>
              </a:solidFill>
            </p:spPr>
          </p:pic>
          <p:sp>
            <p:nvSpPr>
              <p:cNvPr id="26" name="Rectangle 1"/>
              <p:cNvSpPr/>
              <p:nvPr/>
            </p:nvSpPr>
            <p:spPr>
              <a:xfrm>
                <a:off x="5418692" y="3789040"/>
                <a:ext cx="3438098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b="1" i="1" dirty="0">
                    <a:solidFill>
                      <a:srgbClr val="0094BE"/>
                    </a:solidFill>
                    <a:latin typeface="Arial"/>
                  </a:rPr>
                  <a:t>Typical values </a:t>
                </a:r>
                <a:r>
                  <a:rPr lang="en-GB" sz="1800" i="1" dirty="0" smtClean="0">
                    <a:solidFill>
                      <a:prstClr val="black"/>
                    </a:solidFill>
                    <a:latin typeface="Arial"/>
                  </a:rPr>
                  <a:t>at </a:t>
                </a:r>
                <a:r>
                  <a:rPr lang="en-GB" sz="1800" i="1" dirty="0">
                    <a:solidFill>
                      <a:prstClr val="black"/>
                    </a:solidFill>
                    <a:latin typeface="Arial"/>
                  </a:rPr>
                  <a:t>energies </a:t>
                </a:r>
                <a:endParaRPr lang="en-GB" sz="1800" i="1" dirty="0" smtClean="0">
                  <a:solidFill>
                    <a:prstClr val="black"/>
                  </a:solidFill>
                  <a:latin typeface="Arial"/>
                </a:endParaRP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i="1" dirty="0" smtClean="0">
                    <a:solidFill>
                      <a:prstClr val="black"/>
                    </a:solidFill>
                    <a:latin typeface="Arial"/>
                  </a:rPr>
                  <a:t>of </a:t>
                </a:r>
                <a:r>
                  <a:rPr lang="en-GB" sz="1800" i="1" dirty="0">
                    <a:solidFill>
                      <a:prstClr val="black"/>
                    </a:solidFill>
                    <a:latin typeface="Arial"/>
                  </a:rPr>
                  <a:t>our interest:</a:t>
                </a:r>
              </a:p>
            </p:txBody>
          </p:sp>
        </p:grpSp>
        <p:sp>
          <p:nvSpPr>
            <p:cNvPr id="22" name="CasellaDiTesto 48"/>
            <p:cNvSpPr txBox="1"/>
            <p:nvPr/>
          </p:nvSpPr>
          <p:spPr>
            <a:xfrm>
              <a:off x="602166" y="4557152"/>
              <a:ext cx="25094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dirty="0" smtClean="0">
                  <a:solidFill>
                    <a:prstClr val="black"/>
                  </a:solidFill>
                  <a:latin typeface="Arial"/>
                </a:rPr>
                <a:t>Critical </a:t>
              </a:r>
              <a:r>
                <a:rPr lang="en-GB" sz="1800" b="1" dirty="0" err="1" smtClean="0">
                  <a:solidFill>
                    <a:prstClr val="black"/>
                  </a:solidFill>
                  <a:latin typeface="Arial"/>
                </a:rPr>
                <a:t>channeling</a:t>
              </a:r>
              <a:r>
                <a:rPr lang="en-GB" sz="1800" b="1" dirty="0" smtClean="0">
                  <a:solidFill>
                    <a:prstClr val="black"/>
                  </a:solidFill>
                  <a:latin typeface="Arial"/>
                </a:rPr>
                <a:t> angle</a:t>
              </a:r>
              <a:endParaRPr lang="en-GB" sz="1800" b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3" name="Rettangolo arrotondato 49"/>
            <p:cNvSpPr/>
            <p:nvPr/>
          </p:nvSpPr>
          <p:spPr>
            <a:xfrm>
              <a:off x="5668458" y="5497909"/>
              <a:ext cx="2735895" cy="523379"/>
            </a:xfrm>
            <a:prstGeom prst="roundRect">
              <a:avLst>
                <a:gd name="adj" fmla="val 10991"/>
              </a:avLst>
            </a:prstGeom>
            <a:solidFill>
              <a:srgbClr val="00B050">
                <a:alpha val="23000"/>
              </a:srgbClr>
            </a:solidFill>
            <a:ln w="1905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6974587" y="6172200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chemeClr val="tx1"/>
                </a:solidFill>
              </a:rPr>
              <a:t>D. </a:t>
            </a:r>
            <a:r>
              <a:rPr lang="en-US" sz="1800" i="1" dirty="0" err="1" smtClean="0">
                <a:solidFill>
                  <a:schemeClr val="tx1"/>
                </a:solidFill>
              </a:rPr>
              <a:t>Mirarchi</a:t>
            </a:r>
            <a:r>
              <a:rPr lang="en-US" sz="1800" i="1" dirty="0" smtClean="0">
                <a:solidFill>
                  <a:schemeClr val="tx1"/>
                </a:solidFill>
              </a:rPr>
              <a:t> et al.</a:t>
            </a:r>
            <a:endParaRPr lang="en-US" sz="18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45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Bent crystals to channel halo particles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23912"/>
            <a:ext cx="4975867" cy="1754070"/>
          </a:xfrm>
        </p:spPr>
        <p:txBody>
          <a:bodyPr/>
          <a:lstStyle/>
          <a:p>
            <a:r>
              <a:rPr lang="en-US" dirty="0" smtClean="0"/>
              <a:t>If the crystal is bent, incoming particles can be deviated</a:t>
            </a:r>
          </a:p>
          <a:p>
            <a:pPr lvl="1"/>
            <a:r>
              <a:rPr lang="en-US" dirty="0" smtClean="0"/>
              <a:t>Effectively a kick in angle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44</a:t>
            </a:fld>
            <a:endParaRPr lang="en-US" altLang="x-none" dirty="0"/>
          </a:p>
        </p:txBody>
      </p:sp>
      <p:pic>
        <p:nvPicPr>
          <p:cNvPr id="6" name="Picture 11" descr="full_CH.pdf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07884" y="914400"/>
            <a:ext cx="2593116" cy="1358782"/>
          </a:xfrm>
          <a:prstGeom prst="rect">
            <a:avLst/>
          </a:prstGeom>
        </p:spPr>
      </p:pic>
      <p:grpSp>
        <p:nvGrpSpPr>
          <p:cNvPr id="7" name="Gruppo 83"/>
          <p:cNvGrpSpPr/>
          <p:nvPr/>
        </p:nvGrpSpPr>
        <p:grpSpPr>
          <a:xfrm>
            <a:off x="65686" y="2590800"/>
            <a:ext cx="9078314" cy="3726639"/>
            <a:chOff x="-17359" y="3044990"/>
            <a:chExt cx="9078314" cy="3726639"/>
          </a:xfrm>
        </p:grpSpPr>
        <p:grpSp>
          <p:nvGrpSpPr>
            <p:cNvPr id="8" name="Group 7"/>
            <p:cNvGrpSpPr/>
            <p:nvPr/>
          </p:nvGrpSpPr>
          <p:grpSpPr>
            <a:xfrm>
              <a:off x="4429894" y="3260772"/>
              <a:ext cx="4631061" cy="3510857"/>
              <a:chOff x="4393411" y="3211848"/>
              <a:chExt cx="4631061" cy="3510857"/>
            </a:xfrm>
          </p:grpSpPr>
          <p:grpSp>
            <p:nvGrpSpPr>
              <p:cNvPr id="16" name="Group 230"/>
              <p:cNvGrpSpPr/>
              <p:nvPr/>
            </p:nvGrpSpPr>
            <p:grpSpPr>
              <a:xfrm>
                <a:off x="4393411" y="3211848"/>
                <a:ext cx="4631061" cy="3510857"/>
                <a:chOff x="4393411" y="3211848"/>
                <a:chExt cx="4631061" cy="3510857"/>
              </a:xfrm>
            </p:grpSpPr>
            <p:sp>
              <p:nvSpPr>
                <p:cNvPr id="19" name="Rounded Rectangle 11"/>
                <p:cNvSpPr/>
                <p:nvPr/>
              </p:nvSpPr>
              <p:spPr>
                <a:xfrm>
                  <a:off x="4393411" y="3211848"/>
                  <a:ext cx="4631061" cy="3510857"/>
                </a:xfrm>
                <a:prstGeom prst="roundRect">
                  <a:avLst>
                    <a:gd name="adj" fmla="val 10879"/>
                  </a:avLst>
                </a:prstGeom>
                <a:solidFill>
                  <a:schemeClr val="bg1"/>
                </a:solidFill>
                <a:ln w="28575" cmpd="sng">
                  <a:solidFill>
                    <a:srgbClr val="A349EA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20" name="Group 159"/>
                <p:cNvGrpSpPr/>
                <p:nvPr/>
              </p:nvGrpSpPr>
              <p:grpSpPr>
                <a:xfrm>
                  <a:off x="5341670" y="3514574"/>
                  <a:ext cx="3294588" cy="2750088"/>
                  <a:chOff x="6951882" y="976712"/>
                  <a:chExt cx="2000455" cy="1794151"/>
                </a:xfrm>
              </p:grpSpPr>
              <p:pic>
                <p:nvPicPr>
                  <p:cNvPr id="34" name="Picture 160" descr="crist_ass.pdf"/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51882" y="994674"/>
                    <a:ext cx="2000455" cy="1776189"/>
                  </a:xfrm>
                  <a:prstGeom prst="rect">
                    <a:avLst/>
                  </a:prstGeom>
                </p:spPr>
              </p:pic>
              <p:sp>
                <p:nvSpPr>
                  <p:cNvPr id="35" name="Rectangle 161"/>
                  <p:cNvSpPr/>
                  <p:nvPr/>
                </p:nvSpPr>
                <p:spPr>
                  <a:xfrm>
                    <a:off x="8043075" y="976712"/>
                    <a:ext cx="838011" cy="16549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sz="1800">
                      <a:solidFill>
                        <a:prstClr val="white"/>
                      </a:solidFill>
                    </a:endParaRPr>
                  </a:p>
                </p:txBody>
              </p:sp>
            </p:grpSp>
            <p:sp>
              <p:nvSpPr>
                <p:cNvPr id="21" name="Rectangle 229"/>
                <p:cNvSpPr/>
                <p:nvPr/>
              </p:nvSpPr>
              <p:spPr>
                <a:xfrm>
                  <a:off x="4860865" y="3424747"/>
                  <a:ext cx="1385786" cy="274493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2" name="TextBox 8"/>
                <p:cNvSpPr txBox="1"/>
                <p:nvPr/>
              </p:nvSpPr>
              <p:spPr>
                <a:xfrm>
                  <a:off x="5318829" y="3218699"/>
                  <a:ext cx="2775119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800" b="1" dirty="0" smtClean="0">
                      <a:solidFill>
                        <a:srgbClr val="A349EA"/>
                      </a:solidFill>
                      <a:latin typeface="Arial"/>
                    </a:rPr>
                    <a:t>LHC design parameters</a:t>
                  </a:r>
                  <a:endParaRPr lang="en-GB" sz="1800" b="1" dirty="0">
                    <a:solidFill>
                      <a:srgbClr val="A349EA"/>
                    </a:solidFill>
                    <a:latin typeface="Arial"/>
                  </a:endParaRPr>
                </a:p>
              </p:txBody>
            </p:sp>
            <p:sp>
              <p:nvSpPr>
                <p:cNvPr id="23" name="TextBox 9"/>
                <p:cNvSpPr txBox="1"/>
                <p:nvPr/>
              </p:nvSpPr>
              <p:spPr>
                <a:xfrm>
                  <a:off x="4714542" y="6251104"/>
                  <a:ext cx="4141455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800" dirty="0" smtClean="0">
                      <a:solidFill>
                        <a:prstClr val="black"/>
                      </a:solidFill>
                      <a:latin typeface="Arial"/>
                    </a:rPr>
                    <a:t>Bending </a:t>
                  </a:r>
                  <a:r>
                    <a:rPr lang="en-GB" sz="1800" b="1" dirty="0" smtClean="0">
                      <a:solidFill>
                        <a:srgbClr val="A349EA"/>
                      </a:solidFill>
                      <a:latin typeface="Arial"/>
                    </a:rPr>
                    <a:t>50μrad</a:t>
                  </a:r>
                  <a:r>
                    <a:rPr lang="en-GB" sz="1800" dirty="0" smtClean="0">
                      <a:solidFill>
                        <a:srgbClr val="800000"/>
                      </a:solidFill>
                      <a:latin typeface="Arial"/>
                    </a:rPr>
                    <a:t> </a:t>
                  </a:r>
                  <a:r>
                    <a:rPr lang="en-GB" sz="1800" dirty="0" smtClean="0">
                      <a:solidFill>
                        <a:prstClr val="black"/>
                      </a:solidFill>
                      <a:latin typeface="Arial"/>
                    </a:rPr>
                    <a:t>    B </a:t>
                  </a:r>
                  <a:r>
                    <a:rPr lang="en-GB" sz="1800" dirty="0">
                      <a:solidFill>
                        <a:prstClr val="black"/>
                      </a:solidFill>
                      <a:latin typeface="Arial"/>
                    </a:rPr>
                    <a:t>≈ </a:t>
                  </a:r>
                  <a:r>
                    <a:rPr lang="en-GB" sz="1800" dirty="0" smtClean="0">
                      <a:solidFill>
                        <a:prstClr val="black"/>
                      </a:solidFill>
                      <a:latin typeface="Arial"/>
                    </a:rPr>
                    <a:t>310 T @ 7 </a:t>
                  </a:r>
                  <a:r>
                    <a:rPr lang="en-GB" sz="1800" dirty="0" err="1" smtClean="0">
                      <a:solidFill>
                        <a:prstClr val="black"/>
                      </a:solidFill>
                      <a:latin typeface="Arial"/>
                    </a:rPr>
                    <a:t>TeV</a:t>
                  </a:r>
                  <a:r>
                    <a:rPr lang="en-GB" sz="1800" dirty="0" smtClean="0">
                      <a:solidFill>
                        <a:prstClr val="black"/>
                      </a:solidFill>
                      <a:latin typeface="Arial"/>
                    </a:rPr>
                    <a:t>!</a:t>
                  </a:r>
                  <a:endParaRPr lang="en-GB" sz="1800" dirty="0">
                    <a:solidFill>
                      <a:prstClr val="black"/>
                    </a:solidFill>
                    <a:latin typeface="Arial"/>
                  </a:endParaRPr>
                </a:p>
              </p:txBody>
            </p:sp>
            <p:pic>
              <p:nvPicPr>
                <p:cNvPr id="24" name="Picture 10" descr="eqiv.tiff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454328" y="6307426"/>
                  <a:ext cx="279400" cy="266700"/>
                </a:xfrm>
                <a:prstGeom prst="rect">
                  <a:avLst/>
                </a:prstGeom>
              </p:spPr>
            </p:pic>
            <p:sp>
              <p:nvSpPr>
                <p:cNvPr id="25" name="Rectangle 18"/>
                <p:cNvSpPr/>
                <p:nvPr/>
              </p:nvSpPr>
              <p:spPr>
                <a:xfrm>
                  <a:off x="7172645" y="3981962"/>
                  <a:ext cx="68161" cy="154851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6" name="Straight Arrow Connector 17"/>
                <p:cNvCxnSpPr/>
                <p:nvPr/>
              </p:nvCxnSpPr>
              <p:spPr>
                <a:xfrm flipV="1">
                  <a:off x="6981875" y="3918892"/>
                  <a:ext cx="413654" cy="362066"/>
                </a:xfrm>
                <a:prstGeom prst="straightConnector1">
                  <a:avLst/>
                </a:prstGeom>
                <a:ln>
                  <a:solidFill>
                    <a:srgbClr val="A349EA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" name="TextBox 19"/>
                <p:cNvSpPr txBox="1"/>
                <p:nvPr/>
              </p:nvSpPr>
              <p:spPr>
                <a:xfrm rot="19060406">
                  <a:off x="6967609" y="4044964"/>
                  <a:ext cx="64152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600" dirty="0" smtClean="0">
                      <a:solidFill>
                        <a:srgbClr val="A349EA"/>
                      </a:solidFill>
                      <a:latin typeface="Arial"/>
                    </a:rPr>
                    <a:t>4mm</a:t>
                  </a:r>
                  <a:endParaRPr lang="en-GB" sz="1600" dirty="0">
                    <a:solidFill>
                      <a:srgbClr val="A349EA"/>
                    </a:solidFill>
                    <a:latin typeface="Arial"/>
                  </a:endParaRPr>
                </a:p>
              </p:txBody>
            </p:sp>
            <p:sp>
              <p:nvSpPr>
                <p:cNvPr id="28" name="Rectangle 20"/>
                <p:cNvSpPr/>
                <p:nvPr/>
              </p:nvSpPr>
              <p:spPr>
                <a:xfrm>
                  <a:off x="5862912" y="4314432"/>
                  <a:ext cx="200588" cy="148684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29" name="Straight Arrow Connector 22"/>
                <p:cNvCxnSpPr/>
                <p:nvPr/>
              </p:nvCxnSpPr>
              <p:spPr>
                <a:xfrm>
                  <a:off x="5832936" y="4284747"/>
                  <a:ext cx="256231" cy="188953"/>
                </a:xfrm>
                <a:prstGeom prst="straightConnector1">
                  <a:avLst/>
                </a:prstGeom>
                <a:ln>
                  <a:solidFill>
                    <a:srgbClr val="A349EA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" name="Rectangle 28"/>
                <p:cNvSpPr/>
                <p:nvPr/>
              </p:nvSpPr>
              <p:spPr>
                <a:xfrm>
                  <a:off x="5535088" y="4428378"/>
                  <a:ext cx="162759" cy="12700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solidFill>
                    <a:srgbClr val="FFFFFF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1" name="TextBox 25"/>
                <p:cNvSpPr txBox="1"/>
                <p:nvPr/>
              </p:nvSpPr>
              <p:spPr>
                <a:xfrm rot="2531334">
                  <a:off x="5543298" y="4305119"/>
                  <a:ext cx="641522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600" dirty="0" smtClean="0">
                      <a:solidFill>
                        <a:srgbClr val="A349EA"/>
                      </a:solidFill>
                      <a:latin typeface="Arial"/>
                    </a:rPr>
                    <a:t>1mm</a:t>
                  </a:r>
                  <a:endParaRPr lang="en-GB" sz="1600" dirty="0">
                    <a:solidFill>
                      <a:srgbClr val="A349EA"/>
                    </a:solidFill>
                    <a:latin typeface="Arial"/>
                  </a:endParaRPr>
                </a:p>
              </p:txBody>
            </p:sp>
            <p:cxnSp>
              <p:nvCxnSpPr>
                <p:cNvPr id="32" name="Straight Arrow Connector 27"/>
                <p:cNvCxnSpPr/>
                <p:nvPr/>
              </p:nvCxnSpPr>
              <p:spPr>
                <a:xfrm>
                  <a:off x="5478388" y="3740206"/>
                  <a:ext cx="354548" cy="2134030"/>
                </a:xfrm>
                <a:prstGeom prst="straightConnector1">
                  <a:avLst/>
                </a:prstGeom>
                <a:ln>
                  <a:solidFill>
                    <a:srgbClr val="A349EA"/>
                  </a:solidFill>
                  <a:headEnd type="arrow"/>
                  <a:tailEnd type="arrow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3" name="TextBox 29"/>
                <p:cNvSpPr txBox="1"/>
                <p:nvPr/>
              </p:nvSpPr>
              <p:spPr>
                <a:xfrm rot="15636127">
                  <a:off x="5100528" y="4577573"/>
                  <a:ext cx="755335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600" dirty="0" smtClean="0">
                      <a:solidFill>
                        <a:srgbClr val="A349EA"/>
                      </a:solidFill>
                      <a:latin typeface="Arial"/>
                    </a:rPr>
                    <a:t>50mm</a:t>
                  </a:r>
                  <a:endParaRPr lang="en-GB" sz="1600" dirty="0">
                    <a:solidFill>
                      <a:srgbClr val="A349EA"/>
                    </a:solidFill>
                    <a:latin typeface="Arial"/>
                  </a:endParaRPr>
                </a:p>
              </p:txBody>
            </p:sp>
          </p:grpSp>
          <p:sp>
            <p:nvSpPr>
              <p:cNvPr id="17" name="Rectangle 5"/>
              <p:cNvSpPr/>
              <p:nvPr/>
            </p:nvSpPr>
            <p:spPr>
              <a:xfrm>
                <a:off x="5501854" y="5151172"/>
                <a:ext cx="158519" cy="176226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8" name="TextBox 4"/>
              <p:cNvSpPr txBox="1"/>
              <p:nvPr/>
            </p:nvSpPr>
            <p:spPr>
              <a:xfrm rot="20048890">
                <a:off x="5049008" y="5165477"/>
                <a:ext cx="67037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600" b="1" dirty="0">
                    <a:solidFill>
                      <a:prstClr val="black"/>
                    </a:solidFill>
                    <a:latin typeface="Arial"/>
                  </a:rPr>
                  <a:t>B</a:t>
                </a:r>
                <a:r>
                  <a:rPr lang="en-GB" sz="1600" b="1" dirty="0" smtClean="0">
                    <a:solidFill>
                      <a:prstClr val="black"/>
                    </a:solidFill>
                    <a:latin typeface="Arial"/>
                  </a:rPr>
                  <a:t>eam</a:t>
                </a:r>
                <a:endParaRPr lang="en-GB" sz="1600" b="1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9" name="TextBox 1"/>
            <p:cNvSpPr txBox="1"/>
            <p:nvPr/>
          </p:nvSpPr>
          <p:spPr>
            <a:xfrm>
              <a:off x="-17359" y="3044990"/>
              <a:ext cx="1877437" cy="4570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dirty="0" smtClean="0">
                  <a:solidFill>
                    <a:srgbClr val="00B050"/>
                  </a:solidFill>
                  <a:latin typeface="Arial"/>
                </a:rPr>
                <a:t>Main promises:</a:t>
              </a:r>
              <a:endParaRPr lang="en-GB" sz="1800" b="1" dirty="0">
                <a:solidFill>
                  <a:srgbClr val="00B050"/>
                </a:solidFill>
                <a:latin typeface="Arial"/>
              </a:endParaRPr>
            </a:p>
          </p:txBody>
        </p:sp>
        <p:sp>
          <p:nvSpPr>
            <p:cNvPr id="10" name="TextBox 2"/>
            <p:cNvSpPr txBox="1"/>
            <p:nvPr/>
          </p:nvSpPr>
          <p:spPr>
            <a:xfrm>
              <a:off x="110117" y="5136808"/>
              <a:ext cx="4269117" cy="4524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GB" sz="1800" b="1" dirty="0" smtClean="0">
                  <a:solidFill>
                    <a:prstClr val="black"/>
                  </a:solidFill>
                  <a:latin typeface="Arial"/>
                </a:rPr>
                <a:t>Similar performance with p and </a:t>
              </a:r>
              <a:r>
                <a:rPr lang="en-GB" sz="1800" b="1" dirty="0" err="1" smtClean="0">
                  <a:solidFill>
                    <a:prstClr val="black"/>
                  </a:solidFill>
                  <a:latin typeface="Arial"/>
                </a:rPr>
                <a:t>Pb</a:t>
              </a:r>
              <a:endParaRPr lang="en-GB" sz="1800" i="1" dirty="0" smtClean="0">
                <a:solidFill>
                  <a:srgbClr val="00B050"/>
                </a:solidFill>
                <a:latin typeface="Arial"/>
              </a:endParaRPr>
            </a:p>
          </p:txBody>
        </p:sp>
        <p:sp>
          <p:nvSpPr>
            <p:cNvPr id="11" name="TextBox 3"/>
            <p:cNvSpPr txBox="1"/>
            <p:nvPr/>
          </p:nvSpPr>
          <p:spPr>
            <a:xfrm>
              <a:off x="110117" y="3477038"/>
              <a:ext cx="3397084" cy="8125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fontAlgn="auto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Font typeface="Wingdings" charset="2"/>
                <a:buChar char="ü"/>
              </a:pPr>
              <a:r>
                <a:rPr lang="en-GB" sz="1800" dirty="0">
                  <a:solidFill>
                    <a:prstClr val="black"/>
                  </a:solidFill>
                  <a:latin typeface="Arial"/>
                </a:rPr>
                <a:t>Reduction of </a:t>
              </a:r>
              <a:r>
                <a:rPr lang="en-GB" sz="1800" b="1" dirty="0">
                  <a:solidFill>
                    <a:prstClr val="black"/>
                  </a:solidFill>
                  <a:latin typeface="Arial"/>
                </a:rPr>
                <a:t>inelastic </a:t>
              </a:r>
              <a:r>
                <a:rPr lang="en-GB" sz="1800" b="1" dirty="0" smtClean="0">
                  <a:solidFill>
                    <a:prstClr val="black"/>
                  </a:solidFill>
                  <a:latin typeface="Arial"/>
                </a:rPr>
                <a:t/>
              </a:r>
              <a:br>
                <a:rPr lang="en-GB" sz="1800" b="1" dirty="0" smtClean="0">
                  <a:solidFill>
                    <a:prstClr val="black"/>
                  </a:solidFill>
                  <a:latin typeface="Arial"/>
                </a:rPr>
              </a:br>
              <a:r>
                <a:rPr lang="en-GB" sz="1800" b="1" dirty="0" smtClean="0">
                  <a:solidFill>
                    <a:prstClr val="black"/>
                  </a:solidFill>
                  <a:latin typeface="Arial"/>
                </a:rPr>
                <a:t>interactions in the channel</a:t>
              </a:r>
            </a:p>
          </p:txBody>
        </p:sp>
        <p:sp>
          <p:nvSpPr>
            <p:cNvPr id="12" name="CasellaDiTesto 53"/>
            <p:cNvSpPr txBox="1"/>
            <p:nvPr/>
          </p:nvSpPr>
          <p:spPr>
            <a:xfrm>
              <a:off x="229226" y="4643844"/>
              <a:ext cx="40062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i="1">
                  <a:solidFill>
                    <a:srgbClr val="00B050"/>
                  </a:solidFill>
                  <a:latin typeface="Arial"/>
                  <a:ea typeface="Wingdings"/>
                  <a:cs typeface="Wingdings"/>
                  <a:sym typeface="Wingdings"/>
                </a:rPr>
                <a:t>Reduced off-momentum losses in </a:t>
              </a:r>
              <a:r>
                <a:rPr lang="en-GB" sz="1800" i="1" smtClean="0">
                  <a:solidFill>
                    <a:srgbClr val="00B050"/>
                  </a:solidFill>
                  <a:latin typeface="Arial"/>
                  <a:ea typeface="Wingdings"/>
                  <a:cs typeface="Wingdings"/>
                  <a:sym typeface="Wingdings"/>
                </a:rPr>
                <a:t>DS</a:t>
              </a:r>
              <a:endParaRPr lang="en-GB" sz="1800" i="1">
                <a:solidFill>
                  <a:srgbClr val="00B050"/>
                </a:solidFill>
                <a:latin typeface="Arial"/>
              </a:endParaRPr>
            </a:p>
          </p:txBody>
        </p:sp>
        <p:sp>
          <p:nvSpPr>
            <p:cNvPr id="13" name="CasellaDiTesto 54"/>
            <p:cNvSpPr txBox="1"/>
            <p:nvPr/>
          </p:nvSpPr>
          <p:spPr>
            <a:xfrm>
              <a:off x="238745" y="5839768"/>
              <a:ext cx="40234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i="1" dirty="0">
                  <a:solidFill>
                    <a:srgbClr val="00B050"/>
                  </a:solidFill>
                  <a:latin typeface="Arial"/>
                  <a:ea typeface="Wingdings"/>
                  <a:cs typeface="Wingdings"/>
                  <a:sym typeface="Wingdings"/>
                </a:rPr>
                <a:t>Significant improvement </a:t>
              </a:r>
              <a:r>
                <a:rPr lang="en-GB" sz="1800" i="1" dirty="0" err="1">
                  <a:solidFill>
                    <a:srgbClr val="00B050"/>
                  </a:solidFill>
                  <a:latin typeface="Arial"/>
                  <a:ea typeface="Wingdings"/>
                  <a:cs typeface="Wingdings"/>
                  <a:sym typeface="Wingdings"/>
                </a:rPr>
                <a:t>w.r.t</a:t>
              </a:r>
              <a:r>
                <a:rPr lang="en-GB" sz="1800" i="1" dirty="0">
                  <a:solidFill>
                    <a:srgbClr val="00B050"/>
                  </a:solidFill>
                  <a:latin typeface="Arial"/>
                  <a:ea typeface="Wingdings"/>
                  <a:cs typeface="Wingdings"/>
                  <a:sym typeface="Wingdings"/>
                </a:rPr>
                <a:t>. </a:t>
              </a:r>
              <a:r>
                <a:rPr lang="en-GB" sz="1800" i="1" dirty="0" smtClean="0">
                  <a:solidFill>
                    <a:srgbClr val="00B050"/>
                  </a:solidFill>
                  <a:latin typeface="Arial"/>
                  <a:ea typeface="Wingdings"/>
                  <a:cs typeface="Wingdings"/>
                  <a:sym typeface="Wingdings"/>
                </a:rPr>
                <a:t>present</a:t>
              </a:r>
              <a:endParaRPr lang="en-GB" sz="1800" i="1" dirty="0">
                <a:solidFill>
                  <a:srgbClr val="00B050"/>
                </a:solidFill>
                <a:latin typeface="Arial"/>
              </a:endParaRPr>
            </a:p>
          </p:txBody>
        </p:sp>
        <p:sp>
          <p:nvSpPr>
            <p:cNvPr id="14" name="Freccia destra 81"/>
            <p:cNvSpPr/>
            <p:nvPr/>
          </p:nvSpPr>
          <p:spPr>
            <a:xfrm rot="5400000">
              <a:off x="2034346" y="4063589"/>
              <a:ext cx="279594" cy="899500"/>
            </a:xfrm>
            <a:prstGeom prst="rightArrow">
              <a:avLst/>
            </a:prstGeom>
            <a:gradFill>
              <a:gsLst>
                <a:gs pos="0">
                  <a:schemeClr val="bg1"/>
                </a:gs>
                <a:gs pos="67000">
                  <a:srgbClr val="00B050"/>
                </a:gs>
              </a:gsLst>
              <a:lin ang="0" scaled="0"/>
            </a:gra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15" name="Freccia destra 82"/>
            <p:cNvSpPr/>
            <p:nvPr/>
          </p:nvSpPr>
          <p:spPr>
            <a:xfrm rot="5400000">
              <a:off x="2017932" y="5256779"/>
              <a:ext cx="279594" cy="899500"/>
            </a:xfrm>
            <a:prstGeom prst="rightArrow">
              <a:avLst/>
            </a:prstGeom>
            <a:gradFill>
              <a:gsLst>
                <a:gs pos="0">
                  <a:schemeClr val="bg1"/>
                </a:gs>
                <a:gs pos="67000">
                  <a:srgbClr val="00B050"/>
                </a:gs>
              </a:gsLst>
              <a:lin ang="0" scaled="0"/>
            </a:gra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</a:pPr>
              <a:endParaRPr lang="en-GB" sz="180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3590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Rectangle 115"/>
          <p:cNvSpPr/>
          <p:nvPr/>
        </p:nvSpPr>
        <p:spPr bwMode="auto">
          <a:xfrm>
            <a:off x="76200" y="3810000"/>
            <a:ext cx="8915400" cy="2686110"/>
          </a:xfrm>
          <a:prstGeom prst="rect">
            <a:avLst/>
          </a:prstGeom>
          <a:solidFill>
            <a:srgbClr val="C1ED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115" name="Rectangle 114"/>
          <p:cNvSpPr/>
          <p:nvPr/>
        </p:nvSpPr>
        <p:spPr bwMode="auto">
          <a:xfrm>
            <a:off x="76200" y="742890"/>
            <a:ext cx="8915400" cy="2914710"/>
          </a:xfrm>
          <a:prstGeom prst="rect">
            <a:avLst/>
          </a:prstGeom>
          <a:solidFill>
            <a:srgbClr val="C1EDFF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Collimation scheme with crystals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45</a:t>
            </a:fld>
            <a:endParaRPr lang="en-US" altLang="x-none" dirty="0"/>
          </a:p>
        </p:txBody>
      </p:sp>
      <p:sp>
        <p:nvSpPr>
          <p:cNvPr id="73" name="TextBox 72"/>
          <p:cNvSpPr txBox="1"/>
          <p:nvPr/>
        </p:nvSpPr>
        <p:spPr>
          <a:xfrm>
            <a:off x="2438400" y="3810000"/>
            <a:ext cx="3932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Crystal-based collimation system</a:t>
            </a:r>
            <a:endParaRPr lang="en-US" sz="2000" dirty="0">
              <a:solidFill>
                <a:schemeClr val="tx1"/>
              </a:solidFill>
            </a:endParaRPr>
          </a:p>
        </p:txBody>
      </p:sp>
      <p:grpSp>
        <p:nvGrpSpPr>
          <p:cNvPr id="74" name="Group 73"/>
          <p:cNvGrpSpPr/>
          <p:nvPr/>
        </p:nvGrpSpPr>
        <p:grpSpPr>
          <a:xfrm>
            <a:off x="208337" y="4133910"/>
            <a:ext cx="8707063" cy="2245284"/>
            <a:chOff x="222048" y="830480"/>
            <a:chExt cx="8707063" cy="2245284"/>
          </a:xfrm>
        </p:grpSpPr>
        <p:sp>
          <p:nvSpPr>
            <p:cNvPr id="75" name="Rectangle 155"/>
            <p:cNvSpPr/>
            <p:nvPr/>
          </p:nvSpPr>
          <p:spPr>
            <a:xfrm>
              <a:off x="8454471" y="2927896"/>
              <a:ext cx="465121" cy="138008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76" name="Rectangle 156"/>
            <p:cNvSpPr/>
            <p:nvPr/>
          </p:nvSpPr>
          <p:spPr>
            <a:xfrm>
              <a:off x="469747" y="2720230"/>
              <a:ext cx="465121" cy="33739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77" name="Rectangle 157"/>
            <p:cNvSpPr/>
            <p:nvPr/>
          </p:nvSpPr>
          <p:spPr>
            <a:xfrm>
              <a:off x="7433928" y="2809593"/>
              <a:ext cx="465121" cy="26617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78" name="Rectangle 163"/>
            <p:cNvSpPr/>
            <p:nvPr/>
          </p:nvSpPr>
          <p:spPr>
            <a:xfrm>
              <a:off x="8454471" y="1166893"/>
              <a:ext cx="465121" cy="138008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79" name="Straight Connector 164"/>
            <p:cNvCxnSpPr/>
            <p:nvPr/>
          </p:nvCxnSpPr>
          <p:spPr>
            <a:xfrm>
              <a:off x="281664" y="2055505"/>
              <a:ext cx="8647447" cy="0"/>
            </a:xfrm>
            <a:prstGeom prst="line">
              <a:avLst/>
            </a:prstGeom>
            <a:ln w="952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Right Arrow 165"/>
            <p:cNvSpPr/>
            <p:nvPr/>
          </p:nvSpPr>
          <p:spPr>
            <a:xfrm>
              <a:off x="402338" y="1923859"/>
              <a:ext cx="1028537" cy="26329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81" name="TextBox 166"/>
            <p:cNvSpPr txBox="1"/>
            <p:nvPr/>
          </p:nvSpPr>
          <p:spPr>
            <a:xfrm>
              <a:off x="222048" y="2073692"/>
              <a:ext cx="1184161" cy="68376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i="1" dirty="0" smtClean="0">
                  <a:solidFill>
                    <a:srgbClr val="FF0000"/>
                  </a:solidFill>
                  <a:latin typeface="Arial"/>
                </a:rPr>
                <a:t>Circulating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i="1" dirty="0" smtClean="0">
                  <a:solidFill>
                    <a:srgbClr val="FF0000"/>
                  </a:solidFill>
                  <a:latin typeface="Arial"/>
                </a:rPr>
                <a:t>beam</a:t>
              </a:r>
              <a:endParaRPr lang="en-GB" sz="1400" i="1" dirty="0">
                <a:solidFill>
                  <a:srgbClr val="FF0000"/>
                </a:solidFill>
                <a:latin typeface="Arial"/>
              </a:endParaRPr>
            </a:p>
          </p:txBody>
        </p:sp>
        <p:cxnSp>
          <p:nvCxnSpPr>
            <p:cNvPr id="82" name="Straight Connector 167"/>
            <p:cNvCxnSpPr/>
            <p:nvPr/>
          </p:nvCxnSpPr>
          <p:spPr>
            <a:xfrm>
              <a:off x="2234484" y="1166893"/>
              <a:ext cx="0" cy="1908871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168"/>
            <p:cNvCxnSpPr/>
            <p:nvPr/>
          </p:nvCxnSpPr>
          <p:spPr>
            <a:xfrm>
              <a:off x="5591702" y="1166893"/>
              <a:ext cx="0" cy="1908871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169"/>
            <p:cNvCxnSpPr/>
            <p:nvPr/>
          </p:nvCxnSpPr>
          <p:spPr>
            <a:xfrm>
              <a:off x="6900606" y="1166893"/>
              <a:ext cx="0" cy="1908871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Arrow Connector 176"/>
            <p:cNvCxnSpPr/>
            <p:nvPr/>
          </p:nvCxnSpPr>
          <p:spPr>
            <a:xfrm flipV="1">
              <a:off x="1444756" y="1680556"/>
              <a:ext cx="526447" cy="227420"/>
            </a:xfrm>
            <a:prstGeom prst="straightConnector1">
              <a:avLst/>
            </a:prstGeom>
            <a:ln w="19050" cmpd="sng">
              <a:solidFill>
                <a:srgbClr val="FF92BB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Arrow Connector 177"/>
            <p:cNvCxnSpPr/>
            <p:nvPr/>
          </p:nvCxnSpPr>
          <p:spPr>
            <a:xfrm flipV="1">
              <a:off x="1841245" y="1680556"/>
              <a:ext cx="526447" cy="227420"/>
            </a:xfrm>
            <a:prstGeom prst="straightConnector1">
              <a:avLst/>
            </a:prstGeom>
            <a:ln w="19050" cmpd="sng">
              <a:solidFill>
                <a:srgbClr val="FF92BB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Arrow Connector 178"/>
            <p:cNvCxnSpPr/>
            <p:nvPr/>
          </p:nvCxnSpPr>
          <p:spPr>
            <a:xfrm>
              <a:off x="1444756" y="2216302"/>
              <a:ext cx="526447" cy="227420"/>
            </a:xfrm>
            <a:prstGeom prst="straightConnector1">
              <a:avLst/>
            </a:prstGeom>
            <a:ln w="19050" cmpd="sng">
              <a:solidFill>
                <a:srgbClr val="FF92BB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Arrow Connector 179"/>
            <p:cNvCxnSpPr/>
            <p:nvPr/>
          </p:nvCxnSpPr>
          <p:spPr>
            <a:xfrm>
              <a:off x="1841245" y="2216302"/>
              <a:ext cx="526447" cy="227420"/>
            </a:xfrm>
            <a:prstGeom prst="straightConnector1">
              <a:avLst/>
            </a:prstGeom>
            <a:ln w="19050" cmpd="sng">
              <a:solidFill>
                <a:srgbClr val="FF92BB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9" name="TextBox 180"/>
            <p:cNvSpPr txBox="1"/>
            <p:nvPr/>
          </p:nvSpPr>
          <p:spPr>
            <a:xfrm>
              <a:off x="2224788" y="2127966"/>
              <a:ext cx="1358269" cy="40221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i="1" dirty="0" smtClean="0">
                  <a:solidFill>
                    <a:srgbClr val="FF92BB"/>
                  </a:solidFill>
                  <a:latin typeface="Arial"/>
                </a:rPr>
                <a:t>Primary halo</a:t>
              </a:r>
              <a:endParaRPr lang="en-GB" sz="1400" i="1" dirty="0">
                <a:solidFill>
                  <a:srgbClr val="FF92BB"/>
                </a:solidFill>
                <a:latin typeface="Arial"/>
              </a:endParaRPr>
            </a:p>
          </p:txBody>
        </p:sp>
        <p:cxnSp>
          <p:nvCxnSpPr>
            <p:cNvPr id="90" name="Straight Connector 181"/>
            <p:cNvCxnSpPr/>
            <p:nvPr/>
          </p:nvCxnSpPr>
          <p:spPr>
            <a:xfrm>
              <a:off x="238745" y="1455072"/>
              <a:ext cx="8690366" cy="64466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Rectangle 183"/>
            <p:cNvSpPr/>
            <p:nvPr/>
          </p:nvSpPr>
          <p:spPr>
            <a:xfrm>
              <a:off x="7436753" y="1155457"/>
              <a:ext cx="465121" cy="2996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92" name="Straight Arrow Connector 200"/>
            <p:cNvCxnSpPr/>
            <p:nvPr/>
          </p:nvCxnSpPr>
          <p:spPr>
            <a:xfrm flipV="1">
              <a:off x="7889352" y="1318214"/>
              <a:ext cx="541976" cy="134920"/>
            </a:xfrm>
            <a:prstGeom prst="straightConnector1">
              <a:avLst/>
            </a:prstGeom>
            <a:ln w="19050" cmpd="sng">
              <a:solidFill>
                <a:schemeClr val="accent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201"/>
            <p:cNvCxnSpPr/>
            <p:nvPr/>
          </p:nvCxnSpPr>
          <p:spPr>
            <a:xfrm flipV="1">
              <a:off x="7889352" y="1240436"/>
              <a:ext cx="541976" cy="214636"/>
            </a:xfrm>
            <a:prstGeom prst="straightConnector1">
              <a:avLst/>
            </a:prstGeom>
            <a:ln w="19050" cmpd="sng">
              <a:solidFill>
                <a:schemeClr val="accent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202"/>
            <p:cNvCxnSpPr/>
            <p:nvPr/>
          </p:nvCxnSpPr>
          <p:spPr>
            <a:xfrm flipV="1">
              <a:off x="7889352" y="1155457"/>
              <a:ext cx="541976" cy="299616"/>
            </a:xfrm>
            <a:prstGeom prst="straightConnector1">
              <a:avLst/>
            </a:prstGeom>
            <a:ln w="19050" cmpd="sng">
              <a:solidFill>
                <a:schemeClr val="accent6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203"/>
            <p:cNvSpPr/>
            <p:nvPr/>
          </p:nvSpPr>
          <p:spPr>
            <a:xfrm>
              <a:off x="469747" y="1164445"/>
              <a:ext cx="465121" cy="2996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96" name="Straight Connector 204"/>
            <p:cNvCxnSpPr/>
            <p:nvPr/>
          </p:nvCxnSpPr>
          <p:spPr>
            <a:xfrm flipH="1">
              <a:off x="238745" y="1166893"/>
              <a:ext cx="1995739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206"/>
            <p:cNvCxnSpPr/>
            <p:nvPr/>
          </p:nvCxnSpPr>
          <p:spPr>
            <a:xfrm flipH="1">
              <a:off x="5591702" y="1155457"/>
              <a:ext cx="3337409" cy="11436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210"/>
            <p:cNvCxnSpPr/>
            <p:nvPr/>
          </p:nvCxnSpPr>
          <p:spPr>
            <a:xfrm flipH="1">
              <a:off x="265509" y="3057625"/>
              <a:ext cx="1995739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211"/>
            <p:cNvCxnSpPr/>
            <p:nvPr/>
          </p:nvCxnSpPr>
          <p:spPr>
            <a:xfrm flipH="1">
              <a:off x="2261249" y="3057625"/>
              <a:ext cx="3357216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212"/>
            <p:cNvCxnSpPr/>
            <p:nvPr/>
          </p:nvCxnSpPr>
          <p:spPr>
            <a:xfrm flipH="1" flipV="1">
              <a:off x="5618467" y="3057625"/>
              <a:ext cx="3310644" cy="18139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213"/>
            <p:cNvCxnSpPr/>
            <p:nvPr/>
          </p:nvCxnSpPr>
          <p:spPr>
            <a:xfrm>
              <a:off x="229226" y="2711397"/>
              <a:ext cx="8690366" cy="64466"/>
            </a:xfrm>
            <a:prstGeom prst="line">
              <a:avLst/>
            </a:prstGeom>
            <a:ln w="9525" cmpd="sng">
              <a:solidFill>
                <a:schemeClr val="tx1"/>
              </a:solidFill>
              <a:prstDash val="dash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220"/>
            <p:cNvSpPr txBox="1"/>
            <p:nvPr/>
          </p:nvSpPr>
          <p:spPr>
            <a:xfrm>
              <a:off x="7794293" y="2197987"/>
              <a:ext cx="498915" cy="482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i="1" smtClean="0">
                  <a:solidFill>
                    <a:prstClr val="black"/>
                  </a:solidFill>
                  <a:latin typeface="Arial"/>
                </a:rPr>
                <a:t>IP</a:t>
              </a:r>
              <a:endParaRPr lang="en-GB" sz="1800" b="1" i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3" name="TextBox 221"/>
            <p:cNvSpPr txBox="1"/>
            <p:nvPr/>
          </p:nvSpPr>
          <p:spPr>
            <a:xfrm>
              <a:off x="5976523" y="2170286"/>
              <a:ext cx="653393" cy="482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i="1" smtClean="0">
                  <a:solidFill>
                    <a:prstClr val="black"/>
                  </a:solidFill>
                  <a:latin typeface="Arial"/>
                </a:rPr>
                <a:t>Arc</a:t>
              </a:r>
              <a:endParaRPr lang="en-GB" sz="1800" b="1" i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04" name="TextBox 222"/>
            <p:cNvSpPr txBox="1"/>
            <p:nvPr/>
          </p:nvSpPr>
          <p:spPr>
            <a:xfrm>
              <a:off x="3887352" y="2181122"/>
              <a:ext cx="1276325" cy="4826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i="1" smtClean="0">
                  <a:solidFill>
                    <a:prstClr val="black"/>
                  </a:solidFill>
                  <a:latin typeface="Arial"/>
                </a:rPr>
                <a:t>Insertion</a:t>
              </a:r>
              <a:endParaRPr lang="en-GB" sz="1800" b="1" i="1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105" name="Gruppo 27"/>
            <p:cNvGrpSpPr/>
            <p:nvPr/>
          </p:nvGrpSpPr>
          <p:grpSpPr>
            <a:xfrm>
              <a:off x="2548924" y="830480"/>
              <a:ext cx="3412516" cy="1193566"/>
              <a:chOff x="2548924" y="830480"/>
              <a:chExt cx="3412516" cy="1193566"/>
            </a:xfrm>
          </p:grpSpPr>
          <p:sp>
            <p:nvSpPr>
              <p:cNvPr id="107" name="Trapezoid 227"/>
              <p:cNvSpPr/>
              <p:nvPr/>
            </p:nvSpPr>
            <p:spPr>
              <a:xfrm rot="15723399">
                <a:off x="3701179" y="311104"/>
                <a:ext cx="49174" cy="2212587"/>
              </a:xfrm>
              <a:prstGeom prst="trapezoid">
                <a:avLst/>
              </a:prstGeom>
              <a:solidFill>
                <a:srgbClr val="1EF2F7"/>
              </a:solidFill>
              <a:ln>
                <a:solidFill>
                  <a:srgbClr val="1EF2F7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08" name="Rectangle 182"/>
              <p:cNvSpPr/>
              <p:nvPr/>
            </p:nvSpPr>
            <p:spPr>
              <a:xfrm>
                <a:off x="4679716" y="1162427"/>
                <a:ext cx="465121" cy="227222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09" name="Straight Arrow Connector 185"/>
              <p:cNvCxnSpPr/>
              <p:nvPr/>
            </p:nvCxnSpPr>
            <p:spPr>
              <a:xfrm>
                <a:off x="2659291" y="1567110"/>
                <a:ext cx="1132077" cy="0"/>
              </a:xfrm>
              <a:prstGeom prst="straightConnector1">
                <a:avLst/>
              </a:prstGeom>
              <a:ln w="19050" cmpd="sng">
                <a:solidFill>
                  <a:srgbClr val="DC4ECC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0" name="TextBox 190"/>
              <p:cNvSpPr txBox="1"/>
              <p:nvPr/>
            </p:nvSpPr>
            <p:spPr>
              <a:xfrm>
                <a:off x="2595177" y="1534963"/>
                <a:ext cx="1570303" cy="402215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400" i="1" smtClean="0">
                    <a:solidFill>
                      <a:srgbClr val="DC4ECC"/>
                    </a:solidFill>
                    <a:latin typeface="Arial"/>
                  </a:rPr>
                  <a:t>Secondary halo</a:t>
                </a:r>
              </a:p>
            </p:txBody>
          </p:sp>
          <p:sp>
            <p:nvSpPr>
              <p:cNvPr id="111" name="TextBox 198"/>
              <p:cNvSpPr txBox="1"/>
              <p:nvPr/>
            </p:nvSpPr>
            <p:spPr>
              <a:xfrm>
                <a:off x="2548924" y="1716269"/>
                <a:ext cx="3015569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400" i="1" dirty="0" smtClean="0">
                    <a:solidFill>
                      <a:srgbClr val="FB963C"/>
                    </a:solidFill>
                    <a:latin typeface="Arial"/>
                  </a:rPr>
                  <a:t>+ </a:t>
                </a:r>
                <a:r>
                  <a:rPr lang="en-GB" sz="1400" i="1" dirty="0" err="1" smtClean="0">
                    <a:solidFill>
                      <a:srgbClr val="FB963C"/>
                    </a:solidFill>
                    <a:latin typeface="Arial"/>
                  </a:rPr>
                  <a:t>hadronic</a:t>
                </a:r>
                <a:r>
                  <a:rPr lang="en-GB" sz="1400" i="1" dirty="0" smtClean="0">
                    <a:solidFill>
                      <a:srgbClr val="FB963C"/>
                    </a:solidFill>
                    <a:latin typeface="Arial"/>
                  </a:rPr>
                  <a:t> shower &amp; </a:t>
                </a:r>
                <a:r>
                  <a:rPr lang="en-GB" sz="1400" i="1" dirty="0" err="1" smtClean="0">
                    <a:solidFill>
                      <a:srgbClr val="FB963C"/>
                    </a:solidFill>
                    <a:latin typeface="Arial"/>
                  </a:rPr>
                  <a:t>Dechanneling</a:t>
                </a:r>
                <a:r>
                  <a:rPr lang="en-GB" sz="1400" i="1" dirty="0" smtClean="0">
                    <a:solidFill>
                      <a:srgbClr val="FB963C"/>
                    </a:solidFill>
                    <a:latin typeface="Arial"/>
                  </a:rPr>
                  <a:t> </a:t>
                </a:r>
              </a:p>
            </p:txBody>
          </p:sp>
          <p:cxnSp>
            <p:nvCxnSpPr>
              <p:cNvPr id="112" name="Straight Arrow Connector 233"/>
              <p:cNvCxnSpPr/>
              <p:nvPr/>
            </p:nvCxnSpPr>
            <p:spPr>
              <a:xfrm flipV="1">
                <a:off x="2659291" y="1535060"/>
                <a:ext cx="779750" cy="32050"/>
              </a:xfrm>
              <a:prstGeom prst="straightConnector1">
                <a:avLst/>
              </a:prstGeom>
              <a:ln w="19050" cmpd="sng">
                <a:solidFill>
                  <a:schemeClr val="accent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3" name="TextBox 238"/>
              <p:cNvSpPr txBox="1"/>
              <p:nvPr/>
            </p:nvSpPr>
            <p:spPr>
              <a:xfrm>
                <a:off x="2878937" y="830480"/>
                <a:ext cx="1431589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600" i="1" dirty="0" smtClean="0">
                    <a:solidFill>
                      <a:srgbClr val="1EF2F7"/>
                    </a:solidFill>
                    <a:latin typeface="Arial"/>
                  </a:rPr>
                  <a:t>Deflected halo</a:t>
                </a:r>
                <a:endParaRPr lang="en-GB" sz="1600" i="1" dirty="0">
                  <a:solidFill>
                    <a:srgbClr val="1EF2F7"/>
                  </a:solidFill>
                  <a:latin typeface="Arial"/>
                </a:endParaRPr>
              </a:p>
            </p:txBody>
          </p:sp>
          <p:sp>
            <p:nvSpPr>
              <p:cNvPr id="114" name="TextBox 239"/>
              <p:cNvSpPr txBox="1"/>
              <p:nvPr/>
            </p:nvSpPr>
            <p:spPr>
              <a:xfrm>
                <a:off x="4250928" y="835854"/>
                <a:ext cx="171051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600" i="1" dirty="0" smtClean="0">
                    <a:solidFill>
                      <a:prstClr val="black"/>
                    </a:solidFill>
                    <a:latin typeface="Arial"/>
                  </a:rPr>
                  <a:t>Massive Absorber</a:t>
                </a:r>
                <a:endParaRPr lang="en-GB" sz="1600" i="1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cxnSp>
          <p:nvCxnSpPr>
            <p:cNvPr id="106" name="Straight Connector 205"/>
            <p:cNvCxnSpPr/>
            <p:nvPr/>
          </p:nvCxnSpPr>
          <p:spPr>
            <a:xfrm flipH="1">
              <a:off x="2234485" y="1166893"/>
              <a:ext cx="3357216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7" name="Group 116"/>
          <p:cNvGrpSpPr/>
          <p:nvPr/>
        </p:nvGrpSpPr>
        <p:grpSpPr>
          <a:xfrm>
            <a:off x="230327" y="1009710"/>
            <a:ext cx="8664364" cy="2631596"/>
            <a:chOff x="230327" y="855194"/>
            <a:chExt cx="8664364" cy="2631596"/>
          </a:xfrm>
        </p:grpSpPr>
        <p:sp>
          <p:nvSpPr>
            <p:cNvPr id="118" name="Rectangle 27"/>
            <p:cNvSpPr/>
            <p:nvPr/>
          </p:nvSpPr>
          <p:spPr>
            <a:xfrm>
              <a:off x="8287175" y="2727785"/>
              <a:ext cx="455477" cy="124171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300">
                <a:solidFill>
                  <a:prstClr val="white"/>
                </a:solidFill>
              </a:endParaRPr>
            </a:p>
          </p:txBody>
        </p:sp>
        <p:sp>
          <p:nvSpPr>
            <p:cNvPr id="119" name="Rectangle 35"/>
            <p:cNvSpPr/>
            <p:nvPr/>
          </p:nvSpPr>
          <p:spPr>
            <a:xfrm>
              <a:off x="8287175" y="1143343"/>
              <a:ext cx="455477" cy="124171"/>
            </a:xfrm>
            <a:prstGeom prst="rect">
              <a:avLst/>
            </a:prstGeom>
            <a:solidFill>
              <a:srgbClr val="FF6600"/>
            </a:solidFill>
            <a:ln>
              <a:solidFill>
                <a:srgbClr val="FF66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cxnSp>
          <p:nvCxnSpPr>
            <p:cNvPr id="120" name="Straight Connector 36"/>
            <p:cNvCxnSpPr/>
            <p:nvPr/>
          </p:nvCxnSpPr>
          <p:spPr>
            <a:xfrm>
              <a:off x="283815" y="1942861"/>
              <a:ext cx="8468159" cy="0"/>
            </a:xfrm>
            <a:prstGeom prst="line">
              <a:avLst/>
            </a:prstGeom>
            <a:ln w="9525" cmpd="sng">
              <a:solidFill>
                <a:srgbClr val="FF0000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Right Arrow 37"/>
            <p:cNvSpPr/>
            <p:nvPr/>
          </p:nvSpPr>
          <p:spPr>
            <a:xfrm>
              <a:off x="401987" y="1824414"/>
              <a:ext cx="1007212" cy="236894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GB" sz="1800">
                <a:solidFill>
                  <a:prstClr val="white"/>
                </a:solidFill>
              </a:endParaRPr>
            </a:p>
          </p:txBody>
        </p:sp>
        <p:sp>
          <p:nvSpPr>
            <p:cNvPr id="122" name="TextBox 38"/>
            <p:cNvSpPr txBox="1"/>
            <p:nvPr/>
          </p:nvSpPr>
          <p:spPr>
            <a:xfrm>
              <a:off x="230327" y="1959225"/>
              <a:ext cx="1149826" cy="585114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i="1" dirty="0" smtClean="0">
                  <a:solidFill>
                    <a:srgbClr val="FF0000"/>
                  </a:solidFill>
                  <a:latin typeface="Arial"/>
                </a:rPr>
                <a:t>Circulating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i="1" dirty="0" smtClean="0">
                  <a:solidFill>
                    <a:srgbClr val="FF0000"/>
                  </a:solidFill>
                  <a:latin typeface="Arial"/>
                </a:rPr>
                <a:t>beam</a:t>
              </a:r>
              <a:endParaRPr lang="en-GB" sz="1400" i="1" dirty="0">
                <a:solidFill>
                  <a:srgbClr val="FF0000"/>
                </a:solidFill>
                <a:latin typeface="Arial"/>
              </a:endParaRPr>
            </a:p>
          </p:txBody>
        </p:sp>
        <p:cxnSp>
          <p:nvCxnSpPr>
            <p:cNvPr id="123" name="Straight Connector 41"/>
            <p:cNvCxnSpPr/>
            <p:nvPr/>
          </p:nvCxnSpPr>
          <p:spPr>
            <a:xfrm>
              <a:off x="6765527" y="1143343"/>
              <a:ext cx="0" cy="1717485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24" name="Gruppo 6"/>
            <p:cNvGrpSpPr/>
            <p:nvPr/>
          </p:nvGrpSpPr>
          <p:grpSpPr>
            <a:xfrm>
              <a:off x="1422792" y="1605505"/>
              <a:ext cx="2082746" cy="746737"/>
              <a:chOff x="1422792" y="1605505"/>
              <a:chExt cx="2082746" cy="746737"/>
            </a:xfrm>
          </p:grpSpPr>
          <p:cxnSp>
            <p:nvCxnSpPr>
              <p:cNvPr id="178" name="Straight Arrow Connector 42"/>
              <p:cNvCxnSpPr/>
              <p:nvPr/>
            </p:nvCxnSpPr>
            <p:spPr>
              <a:xfrm flipV="1">
                <a:off x="1422792" y="1605505"/>
                <a:ext cx="515532" cy="204618"/>
              </a:xfrm>
              <a:prstGeom prst="straightConnector1">
                <a:avLst/>
              </a:prstGeom>
              <a:ln w="19050" cmpd="sng">
                <a:solidFill>
                  <a:srgbClr val="FF92BB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Arrow Connector 43"/>
              <p:cNvCxnSpPr/>
              <p:nvPr/>
            </p:nvCxnSpPr>
            <p:spPr>
              <a:xfrm flipV="1">
                <a:off x="1811061" y="1605505"/>
                <a:ext cx="515532" cy="204618"/>
              </a:xfrm>
              <a:prstGeom prst="straightConnector1">
                <a:avLst/>
              </a:prstGeom>
              <a:ln w="19050" cmpd="sng">
                <a:solidFill>
                  <a:srgbClr val="FF92BB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Arrow Connector 44"/>
              <p:cNvCxnSpPr/>
              <p:nvPr/>
            </p:nvCxnSpPr>
            <p:spPr>
              <a:xfrm>
                <a:off x="1422792" y="2087536"/>
                <a:ext cx="515532" cy="204618"/>
              </a:xfrm>
              <a:prstGeom prst="straightConnector1">
                <a:avLst/>
              </a:prstGeom>
              <a:ln w="19050" cmpd="sng">
                <a:solidFill>
                  <a:srgbClr val="FF92BB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Arrow Connector 45"/>
              <p:cNvCxnSpPr/>
              <p:nvPr/>
            </p:nvCxnSpPr>
            <p:spPr>
              <a:xfrm>
                <a:off x="1811061" y="2087536"/>
                <a:ext cx="515532" cy="204618"/>
              </a:xfrm>
              <a:prstGeom prst="straightConnector1">
                <a:avLst/>
              </a:prstGeom>
              <a:ln w="19050" cmpd="sng">
                <a:solidFill>
                  <a:srgbClr val="FF92BB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2" name="TextBox 46"/>
              <p:cNvSpPr txBox="1"/>
              <p:nvPr/>
            </p:nvSpPr>
            <p:spPr>
              <a:xfrm>
                <a:off x="2186652" y="2008057"/>
                <a:ext cx="1318886" cy="344185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400" i="1" smtClean="0">
                    <a:solidFill>
                      <a:srgbClr val="FF92BB"/>
                    </a:solidFill>
                    <a:latin typeface="Arial"/>
                  </a:rPr>
                  <a:t>Primary halo</a:t>
                </a:r>
                <a:endParaRPr lang="en-GB" sz="1400" i="1">
                  <a:solidFill>
                    <a:srgbClr val="FF92BB"/>
                  </a:solidFill>
                  <a:latin typeface="Arial"/>
                </a:endParaRPr>
              </a:p>
            </p:txBody>
          </p:sp>
        </p:grpSp>
        <p:sp>
          <p:nvSpPr>
            <p:cNvPr id="125" name="TextBox 72"/>
            <p:cNvSpPr txBox="1"/>
            <p:nvPr/>
          </p:nvSpPr>
          <p:spPr>
            <a:xfrm>
              <a:off x="612002" y="861071"/>
              <a:ext cx="12230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i="1" dirty="0" smtClean="0">
                  <a:solidFill>
                    <a:srgbClr val="0000FF"/>
                  </a:solidFill>
                  <a:latin typeface="Arial"/>
                </a:rPr>
                <a:t>Cold magnets</a:t>
              </a:r>
              <a:endParaRPr lang="en-GB" sz="1400" i="1" dirty="0">
                <a:solidFill>
                  <a:srgbClr val="0000FF"/>
                </a:solidFill>
                <a:latin typeface="Arial"/>
              </a:endParaRPr>
            </a:p>
          </p:txBody>
        </p:sp>
        <p:sp>
          <p:nvSpPr>
            <p:cNvPr id="126" name="TextBox 73"/>
            <p:cNvSpPr txBox="1"/>
            <p:nvPr/>
          </p:nvSpPr>
          <p:spPr>
            <a:xfrm>
              <a:off x="6616173" y="855194"/>
              <a:ext cx="12230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i="1" dirty="0" smtClean="0">
                  <a:solidFill>
                    <a:srgbClr val="0000FF"/>
                  </a:solidFill>
                  <a:latin typeface="Arial"/>
                </a:rPr>
                <a:t>Cold magnets</a:t>
              </a:r>
              <a:endParaRPr lang="en-GB" sz="1400" i="1" dirty="0">
                <a:solidFill>
                  <a:srgbClr val="0000FF"/>
                </a:solidFill>
                <a:latin typeface="Arial"/>
              </a:endParaRPr>
            </a:p>
          </p:txBody>
        </p:sp>
        <p:sp>
          <p:nvSpPr>
            <p:cNvPr id="127" name="TextBox 74"/>
            <p:cNvSpPr txBox="1"/>
            <p:nvPr/>
          </p:nvSpPr>
          <p:spPr>
            <a:xfrm>
              <a:off x="3185178" y="855194"/>
              <a:ext cx="135926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400" i="1" dirty="0" smtClean="0">
                  <a:solidFill>
                    <a:srgbClr val="FF0000"/>
                  </a:solidFill>
                  <a:latin typeface="Arial"/>
                </a:rPr>
                <a:t>Warm magnets</a:t>
              </a:r>
              <a:endParaRPr lang="en-GB" sz="1400" i="1" dirty="0">
                <a:solidFill>
                  <a:srgbClr val="FF0000"/>
                </a:solidFill>
                <a:latin typeface="Arial"/>
              </a:endParaRPr>
            </a:p>
          </p:txBody>
        </p:sp>
        <p:grpSp>
          <p:nvGrpSpPr>
            <p:cNvPr id="128" name="Gruppo 9"/>
            <p:cNvGrpSpPr/>
            <p:nvPr/>
          </p:nvGrpSpPr>
          <p:grpSpPr>
            <a:xfrm>
              <a:off x="232464" y="1141140"/>
              <a:ext cx="8519510" cy="2330382"/>
              <a:chOff x="232464" y="1141140"/>
              <a:chExt cx="8519510" cy="2330382"/>
            </a:xfrm>
          </p:grpSpPr>
          <p:sp>
            <p:nvSpPr>
              <p:cNvPr id="173" name="Rectangle 28"/>
              <p:cNvSpPr/>
              <p:nvPr/>
            </p:nvSpPr>
            <p:spPr>
              <a:xfrm>
                <a:off x="467998" y="2540940"/>
                <a:ext cx="455477" cy="30356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74" name="Straight Connector 47"/>
              <p:cNvCxnSpPr/>
              <p:nvPr/>
            </p:nvCxnSpPr>
            <p:spPr>
              <a:xfrm>
                <a:off x="241786" y="1402629"/>
                <a:ext cx="8510188" cy="58002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prstDash val="dash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5" name="Rectangle 68"/>
              <p:cNvSpPr/>
              <p:nvPr/>
            </p:nvSpPr>
            <p:spPr>
              <a:xfrm>
                <a:off x="467998" y="1141140"/>
                <a:ext cx="455477" cy="269575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76" name="Straight Connector 78"/>
              <p:cNvCxnSpPr/>
              <p:nvPr/>
            </p:nvCxnSpPr>
            <p:spPr>
              <a:xfrm>
                <a:off x="232464" y="2532993"/>
                <a:ext cx="8510188" cy="58002"/>
              </a:xfrm>
              <a:prstGeom prst="line">
                <a:avLst/>
              </a:prstGeom>
              <a:ln w="9525" cmpd="sng">
                <a:solidFill>
                  <a:schemeClr val="tx1"/>
                </a:solidFill>
                <a:prstDash val="dashDot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TextBox 79"/>
              <p:cNvSpPr txBox="1"/>
              <p:nvPr/>
            </p:nvSpPr>
            <p:spPr>
              <a:xfrm>
                <a:off x="280211" y="2779025"/>
                <a:ext cx="881908" cy="692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00" i="1" dirty="0" smtClean="0">
                    <a:solidFill>
                      <a:prstClr val="black"/>
                    </a:solidFill>
                    <a:latin typeface="Arial"/>
                  </a:rPr>
                  <a:t>Protection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00" i="1" dirty="0" smtClean="0">
                    <a:solidFill>
                      <a:prstClr val="black"/>
                    </a:solidFill>
                    <a:latin typeface="Arial"/>
                  </a:rPr>
                  <a:t>Devices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00" i="1" dirty="0" smtClean="0">
                    <a:solidFill>
                      <a:prstClr val="black"/>
                    </a:solidFill>
                    <a:latin typeface="Arial"/>
                  </a:rPr>
                  <a:t>(TCD)</a:t>
                </a:r>
                <a:endParaRPr lang="en-GB" sz="1300" i="1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cxnSp>
          <p:nvCxnSpPr>
            <p:cNvPr id="129" name="Straight Connector 39"/>
            <p:cNvCxnSpPr/>
            <p:nvPr/>
          </p:nvCxnSpPr>
          <p:spPr>
            <a:xfrm>
              <a:off x="2196147" y="1143343"/>
              <a:ext cx="0" cy="1717485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40"/>
            <p:cNvCxnSpPr/>
            <p:nvPr/>
          </p:nvCxnSpPr>
          <p:spPr>
            <a:xfrm>
              <a:off x="5483759" y="1143343"/>
              <a:ext cx="0" cy="1717485"/>
            </a:xfrm>
            <a:prstGeom prst="line">
              <a:avLst/>
            </a:prstGeom>
            <a:ln>
              <a:solidFill>
                <a:schemeClr val="tx1"/>
              </a:solidFill>
              <a:prstDash val="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1" name="Gruppo 10"/>
            <p:cNvGrpSpPr/>
            <p:nvPr/>
          </p:nvGrpSpPr>
          <p:grpSpPr>
            <a:xfrm>
              <a:off x="2045676" y="1139325"/>
              <a:ext cx="3526499" cy="2347465"/>
              <a:chOff x="2045676" y="1139325"/>
              <a:chExt cx="3526499" cy="2347465"/>
            </a:xfrm>
          </p:grpSpPr>
          <p:sp>
            <p:nvSpPr>
              <p:cNvPr id="149" name="Rectangle 30"/>
              <p:cNvSpPr/>
              <p:nvPr/>
            </p:nvSpPr>
            <p:spPr>
              <a:xfrm>
                <a:off x="4590682" y="2636517"/>
                <a:ext cx="455477" cy="20444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0" name="Rectangle 31"/>
              <p:cNvSpPr/>
              <p:nvPr/>
            </p:nvSpPr>
            <p:spPr>
              <a:xfrm>
                <a:off x="3483781" y="1143343"/>
                <a:ext cx="455477" cy="315544"/>
              </a:xfrm>
              <a:prstGeom prst="rect">
                <a:avLst/>
              </a:prstGeom>
              <a:solidFill>
                <a:srgbClr val="A6A6A6"/>
              </a:solidFill>
              <a:ln>
                <a:solidFill>
                  <a:srgbClr val="A6A6A6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1" name="Rectangle 32"/>
              <p:cNvSpPr/>
              <p:nvPr/>
            </p:nvSpPr>
            <p:spPr>
              <a:xfrm>
                <a:off x="2430243" y="1143343"/>
                <a:ext cx="245835" cy="462162"/>
              </a:xfrm>
              <a:prstGeom prst="rect">
                <a:avLst/>
              </a:prstGeom>
              <a:solidFill>
                <a:srgbClr val="BFBFBF"/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2" name="Rectangle 33"/>
              <p:cNvSpPr/>
              <p:nvPr/>
            </p:nvSpPr>
            <p:spPr>
              <a:xfrm>
                <a:off x="3388607" y="2518675"/>
                <a:ext cx="455477" cy="31554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6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3" name="Rectangle 34"/>
              <p:cNvSpPr/>
              <p:nvPr/>
            </p:nvSpPr>
            <p:spPr>
              <a:xfrm>
                <a:off x="2432814" y="2367171"/>
                <a:ext cx="245835" cy="46216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54" name="Rectangle 48"/>
              <p:cNvSpPr/>
              <p:nvPr/>
            </p:nvSpPr>
            <p:spPr>
              <a:xfrm>
                <a:off x="4590682" y="1139325"/>
                <a:ext cx="455477" cy="204440"/>
              </a:xfrm>
              <a:prstGeom prst="rect">
                <a:avLst/>
              </a:prstGeom>
              <a:solidFill>
                <a:srgbClr val="7F7F7F"/>
              </a:solidFill>
              <a:ln>
                <a:solidFill>
                  <a:srgbClr val="7F7F7F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55" name="Straight Arrow Connector 50"/>
              <p:cNvCxnSpPr/>
              <p:nvPr/>
            </p:nvCxnSpPr>
            <p:spPr>
              <a:xfrm flipV="1">
                <a:off x="2676078" y="1458887"/>
                <a:ext cx="712528" cy="147483"/>
              </a:xfrm>
              <a:prstGeom prst="straightConnector1">
                <a:avLst/>
              </a:prstGeom>
              <a:ln w="19050" cmpd="sng">
                <a:solidFill>
                  <a:srgbClr val="DC4ECC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Arrow Connector 51"/>
              <p:cNvCxnSpPr/>
              <p:nvPr/>
            </p:nvCxnSpPr>
            <p:spPr>
              <a:xfrm flipV="1">
                <a:off x="2676078" y="1511410"/>
                <a:ext cx="1073734" cy="95837"/>
              </a:xfrm>
              <a:prstGeom prst="straightConnector1">
                <a:avLst/>
              </a:prstGeom>
              <a:ln w="19050" cmpd="sng">
                <a:solidFill>
                  <a:srgbClr val="DC4ECC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Arrow Connector 52"/>
              <p:cNvCxnSpPr/>
              <p:nvPr/>
            </p:nvCxnSpPr>
            <p:spPr>
              <a:xfrm flipV="1">
                <a:off x="2676078" y="1605505"/>
                <a:ext cx="1517698" cy="1742"/>
              </a:xfrm>
              <a:prstGeom prst="straightConnector1">
                <a:avLst/>
              </a:prstGeom>
              <a:ln w="19050" cmpd="sng">
                <a:solidFill>
                  <a:srgbClr val="DC4ECC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Arrow Connector 53"/>
              <p:cNvCxnSpPr/>
              <p:nvPr/>
            </p:nvCxnSpPr>
            <p:spPr>
              <a:xfrm flipV="1">
                <a:off x="2676078" y="1402629"/>
                <a:ext cx="530739" cy="202877"/>
              </a:xfrm>
              <a:prstGeom prst="straightConnector1">
                <a:avLst/>
              </a:prstGeom>
              <a:ln w="19050" cmpd="sng">
                <a:solidFill>
                  <a:schemeClr val="accent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Arrow Connector 54"/>
              <p:cNvCxnSpPr/>
              <p:nvPr/>
            </p:nvCxnSpPr>
            <p:spPr>
              <a:xfrm flipV="1">
                <a:off x="2676078" y="1267514"/>
                <a:ext cx="530739" cy="339733"/>
              </a:xfrm>
              <a:prstGeom prst="straightConnector1">
                <a:avLst/>
              </a:prstGeom>
              <a:ln w="19050" cmpd="sng">
                <a:solidFill>
                  <a:schemeClr val="accent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Arrow Connector 55"/>
              <p:cNvCxnSpPr/>
              <p:nvPr/>
            </p:nvCxnSpPr>
            <p:spPr>
              <a:xfrm flipV="1">
                <a:off x="2676078" y="1143343"/>
                <a:ext cx="530739" cy="463905"/>
              </a:xfrm>
              <a:prstGeom prst="straightConnector1">
                <a:avLst/>
              </a:prstGeom>
              <a:ln w="19050" cmpd="sng">
                <a:solidFill>
                  <a:schemeClr val="accent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1" name="TextBox 56"/>
              <p:cNvSpPr txBox="1"/>
              <p:nvPr/>
            </p:nvSpPr>
            <p:spPr>
              <a:xfrm>
                <a:off x="2678649" y="1556792"/>
                <a:ext cx="1524773" cy="344185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400" i="1" dirty="0" smtClean="0">
                    <a:solidFill>
                      <a:srgbClr val="DC4ECC"/>
                    </a:solidFill>
                    <a:latin typeface="Arial"/>
                  </a:rPr>
                  <a:t>Secondary halo</a:t>
                </a:r>
              </a:p>
            </p:txBody>
          </p:sp>
          <p:cxnSp>
            <p:nvCxnSpPr>
              <p:cNvPr id="162" name="Straight Arrow Connector 57"/>
              <p:cNvCxnSpPr/>
              <p:nvPr/>
            </p:nvCxnSpPr>
            <p:spPr>
              <a:xfrm flipV="1">
                <a:off x="3939258" y="1364792"/>
                <a:ext cx="737493" cy="94960"/>
              </a:xfrm>
              <a:prstGeom prst="straightConnector1">
                <a:avLst/>
              </a:prstGeom>
              <a:ln w="19050" cmpd="sng">
                <a:solidFill>
                  <a:srgbClr val="A509DC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3" name="Straight Arrow Connector 58"/>
              <p:cNvCxnSpPr/>
              <p:nvPr/>
            </p:nvCxnSpPr>
            <p:spPr>
              <a:xfrm flipV="1">
                <a:off x="3939258" y="1364792"/>
                <a:ext cx="1073734" cy="95837"/>
              </a:xfrm>
              <a:prstGeom prst="straightConnector1">
                <a:avLst/>
              </a:prstGeom>
              <a:ln w="19050" cmpd="sng">
                <a:solidFill>
                  <a:srgbClr val="A509DC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4" name="Straight Arrow Connector 59"/>
              <p:cNvCxnSpPr/>
              <p:nvPr/>
            </p:nvCxnSpPr>
            <p:spPr>
              <a:xfrm flipV="1">
                <a:off x="3939258" y="1402629"/>
                <a:ext cx="1544501" cy="58000"/>
              </a:xfrm>
              <a:prstGeom prst="straightConnector1">
                <a:avLst/>
              </a:prstGeom>
              <a:ln w="19050" cmpd="sng">
                <a:solidFill>
                  <a:srgbClr val="A509DC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5" name="Straight Arrow Connector 60"/>
              <p:cNvCxnSpPr/>
              <p:nvPr/>
            </p:nvCxnSpPr>
            <p:spPr>
              <a:xfrm flipV="1">
                <a:off x="3939258" y="1337494"/>
                <a:ext cx="530739" cy="121393"/>
              </a:xfrm>
              <a:prstGeom prst="straightConnector1">
                <a:avLst/>
              </a:prstGeom>
              <a:ln w="19050" cmpd="sng">
                <a:solidFill>
                  <a:schemeClr val="accent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Arrow Connector 61"/>
              <p:cNvCxnSpPr/>
              <p:nvPr/>
            </p:nvCxnSpPr>
            <p:spPr>
              <a:xfrm flipV="1">
                <a:off x="3939258" y="1267514"/>
                <a:ext cx="530739" cy="193116"/>
              </a:xfrm>
              <a:prstGeom prst="straightConnector1">
                <a:avLst/>
              </a:prstGeom>
              <a:ln w="19050" cmpd="sng">
                <a:solidFill>
                  <a:schemeClr val="accent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Arrow Connector 62"/>
              <p:cNvCxnSpPr/>
              <p:nvPr/>
            </p:nvCxnSpPr>
            <p:spPr>
              <a:xfrm flipV="1">
                <a:off x="3939258" y="1209513"/>
                <a:ext cx="530739" cy="251118"/>
              </a:xfrm>
              <a:prstGeom prst="straightConnector1">
                <a:avLst/>
              </a:prstGeom>
              <a:ln w="19050" cmpd="sng">
                <a:solidFill>
                  <a:schemeClr val="accent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TextBox 63"/>
              <p:cNvSpPr txBox="1"/>
              <p:nvPr/>
            </p:nvSpPr>
            <p:spPr>
              <a:xfrm>
                <a:off x="4256382" y="1384623"/>
                <a:ext cx="1315793" cy="344185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400" i="1" smtClean="0">
                    <a:solidFill>
                      <a:srgbClr val="A509DC"/>
                    </a:solidFill>
                    <a:latin typeface="Arial"/>
                  </a:rPr>
                  <a:t>Tertiary halo</a:t>
                </a:r>
              </a:p>
            </p:txBody>
          </p:sp>
          <p:sp>
            <p:nvSpPr>
              <p:cNvPr id="169" name="TextBox 64"/>
              <p:cNvSpPr txBox="1"/>
              <p:nvPr/>
            </p:nvSpPr>
            <p:spPr>
              <a:xfrm>
                <a:off x="2699192" y="1702585"/>
                <a:ext cx="1701107" cy="307777"/>
              </a:xfrm>
              <a:prstGeom prst="rect">
                <a:avLst/>
              </a:prstGeom>
              <a:noFill/>
              <a:effectLst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400" i="1" dirty="0" smtClean="0">
                    <a:solidFill>
                      <a:srgbClr val="FB963C"/>
                    </a:solidFill>
                    <a:latin typeface="Arial"/>
                  </a:rPr>
                  <a:t>+ hadronic shower </a:t>
                </a:r>
              </a:p>
            </p:txBody>
          </p:sp>
          <p:sp>
            <p:nvSpPr>
              <p:cNvPr id="170" name="TextBox 80"/>
              <p:cNvSpPr txBox="1"/>
              <p:nvPr/>
            </p:nvSpPr>
            <p:spPr>
              <a:xfrm>
                <a:off x="2045676" y="2794293"/>
                <a:ext cx="948913" cy="692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00" i="1" dirty="0" smtClean="0">
                    <a:solidFill>
                      <a:prstClr val="white">
                        <a:lumMod val="75000"/>
                      </a:prstClr>
                    </a:solidFill>
                    <a:latin typeface="Arial"/>
                  </a:rPr>
                  <a:t>Primary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00" i="1" dirty="0" smtClean="0">
                    <a:solidFill>
                      <a:prstClr val="white">
                        <a:lumMod val="75000"/>
                      </a:prstClr>
                    </a:solidFill>
                    <a:latin typeface="Arial"/>
                  </a:rPr>
                  <a:t>Collimators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00" i="1" dirty="0" smtClean="0">
                    <a:solidFill>
                      <a:prstClr val="white">
                        <a:lumMod val="75000"/>
                      </a:prstClr>
                    </a:solidFill>
                    <a:latin typeface="Arial"/>
                  </a:rPr>
                  <a:t>(TCP)</a:t>
                </a:r>
              </a:p>
            </p:txBody>
          </p:sp>
          <p:sp>
            <p:nvSpPr>
              <p:cNvPr id="171" name="TextBox 81"/>
              <p:cNvSpPr txBox="1"/>
              <p:nvPr/>
            </p:nvSpPr>
            <p:spPr>
              <a:xfrm>
                <a:off x="3130290" y="2794293"/>
                <a:ext cx="948913" cy="692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00" i="1" dirty="0" smtClean="0">
                    <a:solidFill>
                      <a:prstClr val="white">
                        <a:lumMod val="65000"/>
                      </a:prstClr>
                    </a:solidFill>
                    <a:latin typeface="Arial"/>
                  </a:rPr>
                  <a:t>Secondary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00" i="1" dirty="0" smtClean="0">
                    <a:solidFill>
                      <a:prstClr val="white">
                        <a:lumMod val="65000"/>
                      </a:prstClr>
                    </a:solidFill>
                    <a:latin typeface="Arial"/>
                  </a:rPr>
                  <a:t>Collimators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00" i="1" dirty="0" smtClean="0">
                    <a:solidFill>
                      <a:prstClr val="white">
                        <a:lumMod val="65000"/>
                      </a:prstClr>
                    </a:solidFill>
                    <a:latin typeface="Arial"/>
                  </a:rPr>
                  <a:t>(TCSG)</a:t>
                </a:r>
              </a:p>
            </p:txBody>
          </p:sp>
          <p:sp>
            <p:nvSpPr>
              <p:cNvPr id="172" name="TextBox 82"/>
              <p:cNvSpPr txBox="1"/>
              <p:nvPr/>
            </p:nvSpPr>
            <p:spPr>
              <a:xfrm>
                <a:off x="4353363" y="2779025"/>
                <a:ext cx="858889" cy="49244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00" i="1" dirty="0" smtClean="0">
                    <a:solidFill>
                      <a:prstClr val="white">
                        <a:lumMod val="50000"/>
                      </a:prstClr>
                    </a:solidFill>
                    <a:latin typeface="Arial"/>
                  </a:rPr>
                  <a:t>Absorbers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00" i="1" dirty="0" smtClean="0">
                    <a:solidFill>
                      <a:prstClr val="white">
                        <a:lumMod val="50000"/>
                      </a:prstClr>
                    </a:solidFill>
                    <a:latin typeface="Arial"/>
                  </a:rPr>
                  <a:t>(TCLA)</a:t>
                </a:r>
              </a:p>
            </p:txBody>
          </p:sp>
        </p:grpSp>
        <p:grpSp>
          <p:nvGrpSpPr>
            <p:cNvPr id="132" name="Gruppo 8"/>
            <p:cNvGrpSpPr/>
            <p:nvPr/>
          </p:nvGrpSpPr>
          <p:grpSpPr>
            <a:xfrm>
              <a:off x="7034891" y="1133054"/>
              <a:ext cx="1229621" cy="2353736"/>
              <a:chOff x="7034891" y="1133054"/>
              <a:chExt cx="1229621" cy="2353736"/>
            </a:xfrm>
          </p:grpSpPr>
          <p:sp>
            <p:nvSpPr>
              <p:cNvPr id="143" name="Rectangle 29"/>
              <p:cNvSpPr/>
              <p:nvPr/>
            </p:nvSpPr>
            <p:spPr>
              <a:xfrm>
                <a:off x="7287791" y="2621343"/>
                <a:ext cx="455477" cy="23948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44" name="Rectangle 49"/>
              <p:cNvSpPr/>
              <p:nvPr/>
            </p:nvSpPr>
            <p:spPr>
              <a:xfrm>
                <a:off x="7290558" y="1133054"/>
                <a:ext cx="455477" cy="269575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145" name="Straight Arrow Connector 65"/>
              <p:cNvCxnSpPr/>
              <p:nvPr/>
            </p:nvCxnSpPr>
            <p:spPr>
              <a:xfrm flipV="1">
                <a:off x="7733773" y="1279493"/>
                <a:ext cx="530739" cy="121393"/>
              </a:xfrm>
              <a:prstGeom prst="straightConnector1">
                <a:avLst/>
              </a:prstGeom>
              <a:ln w="19050" cmpd="sng">
                <a:solidFill>
                  <a:schemeClr val="accent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66"/>
              <p:cNvCxnSpPr/>
              <p:nvPr/>
            </p:nvCxnSpPr>
            <p:spPr>
              <a:xfrm flipV="1">
                <a:off x="7733773" y="1209513"/>
                <a:ext cx="530739" cy="193116"/>
              </a:xfrm>
              <a:prstGeom prst="straightConnector1">
                <a:avLst/>
              </a:prstGeom>
              <a:ln w="19050" cmpd="sng">
                <a:solidFill>
                  <a:schemeClr val="accent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67"/>
              <p:cNvCxnSpPr/>
              <p:nvPr/>
            </p:nvCxnSpPr>
            <p:spPr>
              <a:xfrm flipV="1">
                <a:off x="7733773" y="1133054"/>
                <a:ext cx="530739" cy="269576"/>
              </a:xfrm>
              <a:prstGeom prst="straightConnector1">
                <a:avLst/>
              </a:prstGeom>
              <a:ln w="19050" cmpd="sng">
                <a:solidFill>
                  <a:schemeClr val="accent6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8" name="TextBox 83"/>
              <p:cNvSpPr txBox="1"/>
              <p:nvPr/>
            </p:nvSpPr>
            <p:spPr>
              <a:xfrm>
                <a:off x="7034891" y="2794293"/>
                <a:ext cx="948913" cy="6924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00" i="1" dirty="0" smtClean="0">
                    <a:solidFill>
                      <a:prstClr val="white">
                        <a:lumMod val="50000"/>
                      </a:prstClr>
                    </a:solidFill>
                    <a:latin typeface="Arial"/>
                  </a:rPr>
                  <a:t>Tertiary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00" i="1" dirty="0" smtClean="0">
                    <a:solidFill>
                      <a:prstClr val="white">
                        <a:lumMod val="50000"/>
                      </a:prstClr>
                    </a:solidFill>
                    <a:latin typeface="Arial"/>
                  </a:rPr>
                  <a:t>Collimators</a:t>
                </a:r>
              </a:p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300" i="1" dirty="0" smtClean="0">
                    <a:solidFill>
                      <a:prstClr val="white">
                        <a:lumMod val="50000"/>
                      </a:prstClr>
                    </a:solidFill>
                    <a:latin typeface="Arial"/>
                  </a:rPr>
                  <a:t>(TCT)</a:t>
                </a:r>
              </a:p>
            </p:txBody>
          </p:sp>
        </p:grpSp>
        <p:sp>
          <p:nvSpPr>
            <p:cNvPr id="133" name="TextBox 84"/>
            <p:cNvSpPr txBox="1"/>
            <p:nvPr/>
          </p:nvSpPr>
          <p:spPr>
            <a:xfrm>
              <a:off x="7994829" y="2852078"/>
              <a:ext cx="899862" cy="29238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300" i="1" smtClean="0">
                  <a:solidFill>
                    <a:srgbClr val="FF6600"/>
                  </a:solidFill>
                  <a:latin typeface="Arial"/>
                </a:rPr>
                <a:t>Bottleneck</a:t>
              </a:r>
              <a:endParaRPr lang="en-GB" sz="1300" i="1">
                <a:solidFill>
                  <a:srgbClr val="FF6600"/>
                </a:solidFill>
                <a:latin typeface="Arial"/>
              </a:endParaRPr>
            </a:p>
          </p:txBody>
        </p:sp>
        <p:sp>
          <p:nvSpPr>
            <p:cNvPr id="134" name="TextBox 85"/>
            <p:cNvSpPr txBox="1"/>
            <p:nvPr/>
          </p:nvSpPr>
          <p:spPr>
            <a:xfrm>
              <a:off x="7640685" y="2071058"/>
              <a:ext cx="484448" cy="41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i="1" smtClean="0">
                  <a:solidFill>
                    <a:prstClr val="black"/>
                  </a:solidFill>
                  <a:latin typeface="Arial"/>
                </a:rPr>
                <a:t>IP</a:t>
              </a:r>
              <a:endParaRPr lang="en-GB" sz="1800" b="1" i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5" name="TextBox 86"/>
            <p:cNvSpPr txBox="1"/>
            <p:nvPr/>
          </p:nvSpPr>
          <p:spPr>
            <a:xfrm>
              <a:off x="5860603" y="2046134"/>
              <a:ext cx="634448" cy="41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i="1" smtClean="0">
                  <a:solidFill>
                    <a:prstClr val="black"/>
                  </a:solidFill>
                  <a:latin typeface="Arial"/>
                </a:rPr>
                <a:t>Arc</a:t>
              </a:r>
              <a:endParaRPr lang="en-GB" sz="1800" b="1" i="1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6" name="TextBox 87"/>
            <p:cNvSpPr txBox="1"/>
            <p:nvPr/>
          </p:nvSpPr>
          <p:spPr>
            <a:xfrm>
              <a:off x="3346895" y="2055884"/>
              <a:ext cx="1239318" cy="41302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i="1" dirty="0" smtClean="0">
                  <a:solidFill>
                    <a:prstClr val="black"/>
                  </a:solidFill>
                  <a:latin typeface="Arial"/>
                </a:rPr>
                <a:t>Insertion</a:t>
              </a:r>
              <a:endParaRPr lang="en-GB" sz="1800" b="1" i="1" dirty="0">
                <a:solidFill>
                  <a:prstClr val="black"/>
                </a:solidFill>
                <a:latin typeface="Arial"/>
              </a:endParaRPr>
            </a:p>
          </p:txBody>
        </p:sp>
        <p:cxnSp>
          <p:nvCxnSpPr>
            <p:cNvPr id="137" name="Straight Connector 69"/>
            <p:cNvCxnSpPr/>
            <p:nvPr/>
          </p:nvCxnSpPr>
          <p:spPr>
            <a:xfrm flipH="1">
              <a:off x="241786" y="1143343"/>
              <a:ext cx="1954361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71"/>
            <p:cNvCxnSpPr/>
            <p:nvPr/>
          </p:nvCxnSpPr>
          <p:spPr>
            <a:xfrm flipH="1">
              <a:off x="5483759" y="1133054"/>
              <a:ext cx="3268215" cy="10289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75"/>
            <p:cNvCxnSpPr/>
            <p:nvPr/>
          </p:nvCxnSpPr>
          <p:spPr>
            <a:xfrm flipH="1">
              <a:off x="267995" y="2844507"/>
              <a:ext cx="1954361" cy="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77"/>
            <p:cNvCxnSpPr/>
            <p:nvPr/>
          </p:nvCxnSpPr>
          <p:spPr>
            <a:xfrm flipH="1" flipV="1">
              <a:off x="5509970" y="2844507"/>
              <a:ext cx="3242004" cy="16320"/>
            </a:xfrm>
            <a:prstGeom prst="line">
              <a:avLst/>
            </a:prstGeom>
            <a:ln>
              <a:solidFill>
                <a:srgbClr val="0000FF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70"/>
            <p:cNvCxnSpPr/>
            <p:nvPr/>
          </p:nvCxnSpPr>
          <p:spPr>
            <a:xfrm flipH="1">
              <a:off x="2196148" y="1143343"/>
              <a:ext cx="3287611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76"/>
            <p:cNvCxnSpPr/>
            <p:nvPr/>
          </p:nvCxnSpPr>
          <p:spPr>
            <a:xfrm flipH="1">
              <a:off x="2222357" y="2844507"/>
              <a:ext cx="3287611" cy="0"/>
            </a:xfrm>
            <a:prstGeom prst="line">
              <a:avLst/>
            </a:prstGeom>
            <a:ln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3" name="TextBox 182"/>
          <p:cNvSpPr txBox="1"/>
          <p:nvPr/>
        </p:nvSpPr>
        <p:spPr>
          <a:xfrm>
            <a:off x="1905000" y="742890"/>
            <a:ext cx="51732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</a:rPr>
              <a:t>Conventional multi-stage collimation system</a:t>
            </a: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735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test installation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46</a:t>
            </a:fld>
            <a:endParaRPr lang="en-US" altLang="x-none" dirty="0"/>
          </a:p>
        </p:txBody>
      </p:sp>
      <p:sp>
        <p:nvSpPr>
          <p:cNvPr id="6" name="CasellaDiTesto 44"/>
          <p:cNvSpPr txBox="1"/>
          <p:nvPr/>
        </p:nvSpPr>
        <p:spPr>
          <a:xfrm flipH="1">
            <a:off x="942529" y="827420"/>
            <a:ext cx="7258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solidFill>
                  <a:srgbClr val="0094BE"/>
                </a:solidFill>
                <a:latin typeface="Arial"/>
              </a:rPr>
              <a:t>Four crystals installed in the LHC:</a:t>
            </a:r>
            <a:r>
              <a:rPr lang="en-GB" sz="1800" b="1" dirty="0">
                <a:solidFill>
                  <a:srgbClr val="0094BE"/>
                </a:solidFill>
                <a:latin typeface="Arial"/>
              </a:rPr>
              <a:t> </a:t>
            </a:r>
            <a:r>
              <a:rPr lang="en-GB" sz="1800" b="1" dirty="0" smtClean="0">
                <a:solidFill>
                  <a:srgbClr val="0094BE"/>
                </a:solidFill>
                <a:latin typeface="Arial"/>
              </a:rPr>
              <a:t>two per beam, one per plane </a:t>
            </a:r>
            <a:endParaRPr lang="en-GB" sz="1800" b="1" dirty="0">
              <a:solidFill>
                <a:srgbClr val="0094BE"/>
              </a:solidFill>
              <a:latin typeface="Arial"/>
            </a:endParaRPr>
          </a:p>
        </p:txBody>
      </p:sp>
      <p:sp>
        <p:nvSpPr>
          <p:cNvPr id="7" name="CasellaDiTesto 45"/>
          <p:cNvSpPr txBox="1"/>
          <p:nvPr/>
        </p:nvSpPr>
        <p:spPr>
          <a:xfrm flipH="1">
            <a:off x="598645" y="5877272"/>
            <a:ext cx="7908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solidFill>
                  <a:srgbClr val="00B050"/>
                </a:solidFill>
                <a:latin typeface="Arial"/>
              </a:rPr>
              <a:t>Complete layout </a:t>
            </a:r>
            <a:r>
              <a:rPr lang="en-GB" sz="1800" dirty="0" smtClean="0">
                <a:solidFill>
                  <a:prstClr val="black"/>
                </a:solidFill>
                <a:latin typeface="Arial"/>
              </a:rPr>
              <a:t>to allow thorough investigations and </a:t>
            </a:r>
            <a:r>
              <a:rPr lang="en-GB" sz="1800" b="1" dirty="0" smtClean="0">
                <a:solidFill>
                  <a:srgbClr val="00B050"/>
                </a:solidFill>
                <a:latin typeface="Arial"/>
              </a:rPr>
              <a:t>operational</a:t>
            </a:r>
            <a:r>
              <a:rPr lang="en-GB" sz="1800" b="1" dirty="0" smtClean="0">
                <a:solidFill>
                  <a:srgbClr val="008000"/>
                </a:solidFill>
                <a:latin typeface="Arial"/>
              </a:rPr>
              <a:t> </a:t>
            </a:r>
            <a:r>
              <a:rPr lang="en-GB" sz="1800" dirty="0" smtClean="0">
                <a:solidFill>
                  <a:prstClr val="black"/>
                </a:solidFill>
                <a:latin typeface="Arial"/>
              </a:rPr>
              <a:t>tests</a:t>
            </a:r>
            <a:endParaRPr lang="en-GB" sz="1800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8" name="CasellaDiTesto 47"/>
          <p:cNvSpPr txBox="1"/>
          <p:nvPr/>
        </p:nvSpPr>
        <p:spPr>
          <a:xfrm>
            <a:off x="251520" y="1187460"/>
            <a:ext cx="889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dirty="0" smtClean="0">
                <a:solidFill>
                  <a:srgbClr val="00B050"/>
                </a:solidFill>
                <a:latin typeface="Arial"/>
              </a:rPr>
              <a:t>Same</a:t>
            </a:r>
            <a:r>
              <a:rPr lang="en-GB" sz="1800" dirty="0" smtClean="0">
                <a:solidFill>
                  <a:srgbClr val="008000"/>
                </a:solidFill>
                <a:latin typeface="Arial"/>
              </a:rPr>
              <a:t> </a:t>
            </a:r>
            <a:r>
              <a:rPr lang="en-GB" sz="1800" b="1" dirty="0" smtClean="0">
                <a:solidFill>
                  <a:srgbClr val="00B050"/>
                </a:solidFill>
                <a:latin typeface="Arial"/>
              </a:rPr>
              <a:t>specifications</a:t>
            </a:r>
            <a:r>
              <a:rPr lang="en-GB" sz="1800" dirty="0" smtClean="0">
                <a:solidFill>
                  <a:srgbClr val="00B050"/>
                </a:solidFill>
                <a:latin typeface="Arial"/>
              </a:rPr>
              <a:t> </a:t>
            </a:r>
            <a:r>
              <a:rPr lang="en-GB" sz="1800" dirty="0" smtClean="0">
                <a:solidFill>
                  <a:prstClr val="black"/>
                </a:solidFill>
                <a:latin typeface="Arial"/>
              </a:rPr>
              <a:t>for all crystals, two </a:t>
            </a:r>
            <a:r>
              <a:rPr lang="en-GB" sz="1800" b="1" dirty="0" smtClean="0">
                <a:solidFill>
                  <a:srgbClr val="00B050"/>
                </a:solidFill>
                <a:latin typeface="Arial"/>
              </a:rPr>
              <a:t>different</a:t>
            </a:r>
            <a:r>
              <a:rPr lang="en-GB" sz="1800" dirty="0" smtClean="0">
                <a:solidFill>
                  <a:srgbClr val="00B050"/>
                </a:solidFill>
                <a:latin typeface="Arial"/>
              </a:rPr>
              <a:t> </a:t>
            </a:r>
            <a:r>
              <a:rPr lang="en-GB" sz="1800" b="1" dirty="0" smtClean="0">
                <a:solidFill>
                  <a:srgbClr val="00B050"/>
                </a:solidFill>
                <a:latin typeface="Arial"/>
              </a:rPr>
              <a:t>producers</a:t>
            </a:r>
            <a:r>
              <a:rPr lang="en-GB" sz="1800" dirty="0" smtClean="0">
                <a:solidFill>
                  <a:srgbClr val="00B050"/>
                </a:solidFill>
                <a:latin typeface="Arial"/>
              </a:rPr>
              <a:t> </a:t>
            </a:r>
            <a:r>
              <a:rPr lang="en-GB" sz="1800" dirty="0" smtClean="0">
                <a:solidFill>
                  <a:prstClr val="black"/>
                </a:solidFill>
                <a:latin typeface="Arial"/>
              </a:rPr>
              <a:t>and </a:t>
            </a:r>
            <a:r>
              <a:rPr lang="en-GB" sz="1800" b="1" dirty="0" smtClean="0">
                <a:solidFill>
                  <a:srgbClr val="00B050"/>
                </a:solidFill>
                <a:latin typeface="Arial"/>
              </a:rPr>
              <a:t>technologies </a:t>
            </a:r>
            <a:endParaRPr lang="en-GB" sz="1800" b="1" dirty="0">
              <a:solidFill>
                <a:srgbClr val="00B050"/>
              </a:solidFill>
              <a:latin typeface="Arial"/>
            </a:endParaRPr>
          </a:p>
        </p:txBody>
      </p:sp>
      <p:pic>
        <p:nvPicPr>
          <p:cNvPr id="9" name="Picture 1" descr="CollimationLayout2015_SR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8818" y="1914381"/>
            <a:ext cx="3844474" cy="3635477"/>
          </a:xfrm>
          <a:prstGeom prst="rect">
            <a:avLst/>
          </a:prstGeom>
        </p:spPr>
      </p:pic>
      <p:sp>
        <p:nvSpPr>
          <p:cNvPr id="10" name="CasellaDiTesto 8"/>
          <p:cNvSpPr txBox="1"/>
          <p:nvPr/>
        </p:nvSpPr>
        <p:spPr>
          <a:xfrm>
            <a:off x="5048670" y="5281566"/>
            <a:ext cx="11560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500" b="1" i="1" dirty="0" smtClean="0">
                <a:solidFill>
                  <a:prstClr val="black"/>
                </a:solidFill>
                <a:latin typeface="Arial"/>
              </a:rPr>
              <a:t>S. </a:t>
            </a:r>
            <a:r>
              <a:rPr lang="en-GB" sz="1500" b="1" i="1" dirty="0" err="1" smtClean="0">
                <a:solidFill>
                  <a:prstClr val="black"/>
                </a:solidFill>
                <a:latin typeface="Arial"/>
              </a:rPr>
              <a:t>Redaelli</a:t>
            </a:r>
            <a:endParaRPr lang="en-GB" sz="1500" b="1" i="1" dirty="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1" name="Gruppo 9"/>
          <p:cNvGrpSpPr/>
          <p:nvPr/>
        </p:nvGrpSpPr>
        <p:grpSpPr>
          <a:xfrm>
            <a:off x="52014" y="1609190"/>
            <a:ext cx="9139499" cy="4268082"/>
            <a:chOff x="52014" y="1609190"/>
            <a:chExt cx="9139499" cy="4268082"/>
          </a:xfrm>
        </p:grpSpPr>
        <p:grpSp>
          <p:nvGrpSpPr>
            <p:cNvPr id="12" name="Gruppo 88"/>
            <p:cNvGrpSpPr/>
            <p:nvPr/>
          </p:nvGrpSpPr>
          <p:grpSpPr>
            <a:xfrm>
              <a:off x="6031126" y="1613239"/>
              <a:ext cx="3160387" cy="4264033"/>
              <a:chOff x="6031126" y="1762932"/>
              <a:chExt cx="3160387" cy="4264033"/>
            </a:xfrm>
          </p:grpSpPr>
          <p:grpSp>
            <p:nvGrpSpPr>
              <p:cNvPr id="36" name="Gruppo 89"/>
              <p:cNvGrpSpPr/>
              <p:nvPr/>
            </p:nvGrpSpPr>
            <p:grpSpPr>
              <a:xfrm>
                <a:off x="6481827" y="4180582"/>
                <a:ext cx="2709686" cy="1846383"/>
                <a:chOff x="6494113" y="1815406"/>
                <a:chExt cx="2709686" cy="1846383"/>
              </a:xfrm>
            </p:grpSpPr>
            <p:sp>
              <p:nvSpPr>
                <p:cNvPr id="50" name="Rounded Rectangle 14"/>
                <p:cNvSpPr/>
                <p:nvPr/>
              </p:nvSpPr>
              <p:spPr>
                <a:xfrm>
                  <a:off x="6537325" y="1815406"/>
                  <a:ext cx="2538936" cy="1803509"/>
                </a:xfrm>
                <a:prstGeom prst="roundRect">
                  <a:avLst>
                    <a:gd name="adj" fmla="val 8843"/>
                  </a:avLst>
                </a:prstGeom>
                <a:solidFill>
                  <a:schemeClr val="bg1"/>
                </a:solidFill>
                <a:ln w="19050" cmpd="sng">
                  <a:solidFill>
                    <a:srgbClr val="0432FF"/>
                  </a:solidFill>
                  <a:prstDash val="dash"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1" name="Rettangolo 104"/>
                <p:cNvSpPr/>
                <p:nvPr/>
              </p:nvSpPr>
              <p:spPr>
                <a:xfrm>
                  <a:off x="6537325" y="1992362"/>
                  <a:ext cx="2538936" cy="175877"/>
                </a:xfrm>
                <a:prstGeom prst="rect">
                  <a:avLst/>
                </a:prstGeom>
                <a:solidFill>
                  <a:srgbClr val="0432FF"/>
                </a:solidFill>
                <a:ln w="28575">
                  <a:solidFill>
                    <a:srgbClr val="043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52" name="Picture 4" descr="20140224_192952_resize.jpg"/>
                <p:cNvPicPr>
                  <a:picLocks noChangeAspect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2343" t="14997" r="32296" b="18840"/>
                <a:stretch/>
              </p:blipFill>
              <p:spPr>
                <a:xfrm>
                  <a:off x="6876143" y="2281130"/>
                  <a:ext cx="994068" cy="1076657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3" name="Straight Arrow Connector 5"/>
                <p:cNvCxnSpPr/>
                <p:nvPr/>
              </p:nvCxnSpPr>
              <p:spPr>
                <a:xfrm>
                  <a:off x="6809621" y="2857433"/>
                  <a:ext cx="563556" cy="0"/>
                </a:xfrm>
                <a:prstGeom prst="straightConnector1">
                  <a:avLst/>
                </a:prstGeom>
                <a:ln w="28575" cmpd="sng">
                  <a:solidFill>
                    <a:srgbClr val="0432FF"/>
                  </a:solidFill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4" name="TextBox 6"/>
                <p:cNvSpPr txBox="1"/>
                <p:nvPr/>
              </p:nvSpPr>
              <p:spPr>
                <a:xfrm flipH="1">
                  <a:off x="6494113" y="2585201"/>
                  <a:ext cx="1086170" cy="338554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600" b="1" dirty="0" smtClean="0">
                      <a:solidFill>
                        <a:srgbClr val="0432FF"/>
                      </a:solidFill>
                      <a:latin typeface="Times"/>
                      <a:cs typeface="Times"/>
                    </a:rPr>
                    <a:t>Beam 1</a:t>
                  </a:r>
                  <a:endParaRPr lang="en-GB" sz="1600" b="1" dirty="0">
                    <a:solidFill>
                      <a:srgbClr val="0432FF"/>
                    </a:solidFill>
                    <a:latin typeface="Times"/>
                    <a:cs typeface="Times"/>
                  </a:endParaRPr>
                </a:p>
              </p:txBody>
            </p:sp>
            <p:pic>
              <p:nvPicPr>
                <p:cNvPr id="55" name="Picture 8" descr="20140224_192928_resize.jpg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858" t="27965" r="27832" b="18472"/>
                <a:stretch/>
              </p:blipFill>
              <p:spPr>
                <a:xfrm>
                  <a:off x="7949845" y="2295533"/>
                  <a:ext cx="1065278" cy="1067699"/>
                </a:xfrm>
                <a:prstGeom prst="rect">
                  <a:avLst/>
                </a:prstGeom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cxnSp>
              <p:nvCxnSpPr>
                <p:cNvPr id="56" name="Straight Arrow Connector 9"/>
                <p:cNvCxnSpPr/>
                <p:nvPr/>
              </p:nvCxnSpPr>
              <p:spPr>
                <a:xfrm flipV="1">
                  <a:off x="8496108" y="2930064"/>
                  <a:ext cx="0" cy="495761"/>
                </a:xfrm>
                <a:prstGeom prst="straightConnector1">
                  <a:avLst/>
                </a:prstGeom>
                <a:ln w="28575" cmpd="sng">
                  <a:solidFill>
                    <a:srgbClr val="0432FF"/>
                  </a:solidFill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TextBox 10"/>
                <p:cNvSpPr txBox="1"/>
                <p:nvPr/>
              </p:nvSpPr>
              <p:spPr>
                <a:xfrm flipH="1">
                  <a:off x="7886911" y="3323235"/>
                  <a:ext cx="1316888" cy="338554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600" b="1" dirty="0" smtClean="0">
                      <a:solidFill>
                        <a:srgbClr val="0432FF"/>
                      </a:solidFill>
                      <a:latin typeface="Times"/>
                      <a:cs typeface="Times"/>
                    </a:rPr>
                    <a:t>Beam 1   </a:t>
                  </a:r>
                  <a:endParaRPr lang="en-GB" sz="1600" b="1" dirty="0">
                    <a:solidFill>
                      <a:srgbClr val="0432FF"/>
                    </a:solidFill>
                    <a:latin typeface="Times"/>
                    <a:cs typeface="Times"/>
                  </a:endParaRPr>
                </a:p>
              </p:txBody>
            </p:sp>
            <p:sp>
              <p:nvSpPr>
                <p:cNvPr id="58" name="Rettangolo arrotondato 111"/>
                <p:cNvSpPr/>
                <p:nvPr/>
              </p:nvSpPr>
              <p:spPr>
                <a:xfrm>
                  <a:off x="6537325" y="1815406"/>
                  <a:ext cx="2538936" cy="3540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432FF"/>
                </a:solidFill>
                <a:ln w="28575">
                  <a:solidFill>
                    <a:srgbClr val="043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800" b="1" dirty="0" smtClean="0">
                      <a:solidFill>
                        <a:prstClr val="white"/>
                      </a:solidFill>
                    </a:rPr>
                    <a:t>TCPCH.A4L7.B1</a:t>
                  </a:r>
                  <a:endParaRPr lang="en-GB" sz="1800" b="1" dirty="0">
                    <a:solidFill>
                      <a:prstClr val="white"/>
                    </a:solidFill>
                  </a:endParaRPr>
                </a:p>
              </p:txBody>
            </p:sp>
          </p:grpSp>
          <p:grpSp>
            <p:nvGrpSpPr>
              <p:cNvPr id="37" name="Gruppo 90"/>
              <p:cNvGrpSpPr/>
              <p:nvPr/>
            </p:nvGrpSpPr>
            <p:grpSpPr>
              <a:xfrm>
                <a:off x="6535925" y="1762932"/>
                <a:ext cx="2649542" cy="1803509"/>
                <a:chOff x="6537904" y="4042251"/>
                <a:chExt cx="2649542" cy="1803509"/>
              </a:xfrm>
            </p:grpSpPr>
            <p:sp>
              <p:nvSpPr>
                <p:cNvPr id="41" name="Rounded Rectangle 14"/>
                <p:cNvSpPr/>
                <p:nvPr/>
              </p:nvSpPr>
              <p:spPr>
                <a:xfrm>
                  <a:off x="6537904" y="4042251"/>
                  <a:ext cx="2538936" cy="1803509"/>
                </a:xfrm>
                <a:prstGeom prst="roundRect">
                  <a:avLst>
                    <a:gd name="adj" fmla="val 8843"/>
                  </a:avLst>
                </a:prstGeom>
                <a:noFill/>
                <a:ln w="19050" cmpd="sng">
                  <a:solidFill>
                    <a:srgbClr val="0432FF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white"/>
                    </a:solidFill>
                  </a:endParaRPr>
                </a:p>
              </p:txBody>
            </p:sp>
            <p:pic>
              <p:nvPicPr>
                <p:cNvPr id="42" name="Picture 6" descr="20140303_103348_e.jpg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9161" r="14243"/>
                <a:stretch/>
              </p:blipFill>
              <p:spPr>
                <a:xfrm>
                  <a:off x="7088775" y="4624778"/>
                  <a:ext cx="709850" cy="900729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pic>
              <p:nvPicPr>
                <p:cNvPr id="43" name="Picture 9" descr="20140303_103305.jpg"/>
                <p:cNvPicPr>
                  <a:picLocks noChangeAspect="1"/>
                </p:cNvPicPr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948" r="3405"/>
                <a:stretch/>
              </p:blipFill>
              <p:spPr>
                <a:xfrm>
                  <a:off x="7973343" y="4613063"/>
                  <a:ext cx="1018281" cy="851918"/>
                </a:xfrm>
                <a:prstGeom prst="rect">
                  <a:avLst/>
                </a:prstGeom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</p:pic>
            <p:sp>
              <p:nvSpPr>
                <p:cNvPr id="44" name="Rettangolo 97"/>
                <p:cNvSpPr/>
                <p:nvPr/>
              </p:nvSpPr>
              <p:spPr>
                <a:xfrm>
                  <a:off x="6537904" y="4227915"/>
                  <a:ext cx="2538936" cy="175877"/>
                </a:xfrm>
                <a:prstGeom prst="rect">
                  <a:avLst/>
                </a:prstGeom>
                <a:solidFill>
                  <a:srgbClr val="0432FF"/>
                </a:solidFill>
                <a:ln w="28575">
                  <a:solidFill>
                    <a:srgbClr val="043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GB" sz="180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45" name="Rettangolo arrotondato 98"/>
                <p:cNvSpPr/>
                <p:nvPr/>
              </p:nvSpPr>
              <p:spPr>
                <a:xfrm>
                  <a:off x="6537904" y="4042251"/>
                  <a:ext cx="2538936" cy="354049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0432FF"/>
                </a:solidFill>
                <a:ln w="28575">
                  <a:solidFill>
                    <a:srgbClr val="0432FF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800" b="1" dirty="0" smtClean="0">
                      <a:solidFill>
                        <a:prstClr val="white"/>
                      </a:solidFill>
                    </a:rPr>
                    <a:t>TCPCV.A6L7.B1</a:t>
                  </a:r>
                  <a:endParaRPr lang="en-GB" sz="1800" b="1" dirty="0">
                    <a:solidFill>
                      <a:prstClr val="white"/>
                    </a:solidFill>
                  </a:endParaRPr>
                </a:p>
              </p:txBody>
            </p:sp>
            <p:cxnSp>
              <p:nvCxnSpPr>
                <p:cNvPr id="46" name="Straight Arrow Connector 5"/>
                <p:cNvCxnSpPr/>
                <p:nvPr/>
              </p:nvCxnSpPr>
              <p:spPr>
                <a:xfrm>
                  <a:off x="6861198" y="5157587"/>
                  <a:ext cx="563556" cy="0"/>
                </a:xfrm>
                <a:prstGeom prst="straightConnector1">
                  <a:avLst/>
                </a:prstGeom>
                <a:ln w="28575" cmpd="sng">
                  <a:solidFill>
                    <a:srgbClr val="0432FF"/>
                  </a:solidFill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7" name="TextBox 6"/>
                <p:cNvSpPr txBox="1"/>
                <p:nvPr/>
              </p:nvSpPr>
              <p:spPr>
                <a:xfrm flipH="1">
                  <a:off x="6545690" y="4885355"/>
                  <a:ext cx="1086170" cy="338554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600" b="1" dirty="0" smtClean="0">
                      <a:solidFill>
                        <a:srgbClr val="0432FF"/>
                      </a:solidFill>
                      <a:latin typeface="Times"/>
                      <a:cs typeface="Times"/>
                    </a:rPr>
                    <a:t>Beam 1</a:t>
                  </a:r>
                  <a:endParaRPr lang="en-GB" sz="1600" b="1" dirty="0">
                    <a:solidFill>
                      <a:srgbClr val="0432FF"/>
                    </a:solidFill>
                    <a:latin typeface="Times"/>
                    <a:cs typeface="Times"/>
                  </a:endParaRPr>
                </a:p>
              </p:txBody>
            </p:sp>
            <p:cxnSp>
              <p:nvCxnSpPr>
                <p:cNvPr id="48" name="Straight Arrow Connector 9"/>
                <p:cNvCxnSpPr/>
                <p:nvPr/>
              </p:nvCxnSpPr>
              <p:spPr>
                <a:xfrm flipV="1">
                  <a:off x="8479755" y="5113718"/>
                  <a:ext cx="0" cy="495761"/>
                </a:xfrm>
                <a:prstGeom prst="straightConnector1">
                  <a:avLst/>
                </a:prstGeom>
                <a:ln w="28575" cmpd="sng">
                  <a:solidFill>
                    <a:srgbClr val="0432FF"/>
                  </a:solidFill>
                  <a:tailEnd type="stealth" w="lg" len="lg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9" name="TextBox 10"/>
                <p:cNvSpPr txBox="1"/>
                <p:nvPr/>
              </p:nvSpPr>
              <p:spPr>
                <a:xfrm flipH="1">
                  <a:off x="7870558" y="5506889"/>
                  <a:ext cx="1316888" cy="338554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GB" sz="1600" b="1" dirty="0" smtClean="0">
                      <a:solidFill>
                        <a:srgbClr val="0432FF"/>
                      </a:solidFill>
                      <a:latin typeface="Times"/>
                      <a:cs typeface="Times"/>
                    </a:rPr>
                    <a:t>Beam 1   </a:t>
                  </a:r>
                  <a:endParaRPr lang="en-GB" sz="1600" b="1" dirty="0">
                    <a:solidFill>
                      <a:srgbClr val="0432FF"/>
                    </a:solidFill>
                    <a:latin typeface="Times"/>
                    <a:cs typeface="Times"/>
                  </a:endParaRPr>
                </a:p>
              </p:txBody>
            </p:sp>
          </p:grpSp>
          <p:cxnSp>
            <p:nvCxnSpPr>
              <p:cNvPr id="38" name="Connettore 4 91"/>
              <p:cNvCxnSpPr/>
              <p:nvPr/>
            </p:nvCxnSpPr>
            <p:spPr>
              <a:xfrm rot="16200000" flipV="1">
                <a:off x="6684799" y="3070873"/>
                <a:ext cx="495510" cy="1723907"/>
              </a:xfrm>
              <a:prstGeom prst="bentConnector2">
                <a:avLst/>
              </a:prstGeom>
              <a:ln w="1905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2 92"/>
              <p:cNvCxnSpPr/>
              <p:nvPr/>
            </p:nvCxnSpPr>
            <p:spPr>
              <a:xfrm flipH="1">
                <a:off x="6031126" y="3469758"/>
                <a:ext cx="426824" cy="0"/>
              </a:xfrm>
              <a:prstGeom prst="straightConnector1">
                <a:avLst/>
              </a:prstGeom>
              <a:ln w="19050">
                <a:solidFill>
                  <a:srgbClr val="0432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nettore 4 93"/>
              <p:cNvCxnSpPr/>
              <p:nvPr/>
            </p:nvCxnSpPr>
            <p:spPr>
              <a:xfrm rot="10800000" flipV="1">
                <a:off x="6450709" y="2664687"/>
                <a:ext cx="85216" cy="813914"/>
              </a:xfrm>
              <a:prstGeom prst="bentConnector2">
                <a:avLst/>
              </a:prstGeom>
              <a:ln w="19050">
                <a:solidFill>
                  <a:srgbClr val="0432FF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" name="Gruppo 7"/>
            <p:cNvGrpSpPr/>
            <p:nvPr/>
          </p:nvGrpSpPr>
          <p:grpSpPr>
            <a:xfrm>
              <a:off x="52014" y="1609190"/>
              <a:ext cx="5884613" cy="4250178"/>
              <a:chOff x="52014" y="1609190"/>
              <a:chExt cx="5884613" cy="4250178"/>
            </a:xfrm>
          </p:grpSpPr>
          <p:sp>
            <p:nvSpPr>
              <p:cNvPr id="18" name="Rounded Rectangle 14"/>
              <p:cNvSpPr/>
              <p:nvPr/>
            </p:nvSpPr>
            <p:spPr>
              <a:xfrm>
                <a:off x="91125" y="1609190"/>
                <a:ext cx="2538936" cy="1803509"/>
              </a:xfrm>
              <a:prstGeom prst="roundRect">
                <a:avLst>
                  <a:gd name="adj" fmla="val 8843"/>
                </a:avLst>
              </a:prstGeom>
              <a:solidFill>
                <a:schemeClr val="bg1"/>
              </a:solidFill>
              <a:ln w="19050" cmpd="sng">
                <a:solidFill>
                  <a:srgbClr val="FF0000"/>
                </a:solidFill>
                <a:prstDash val="dash"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pic>
            <p:nvPicPr>
              <p:cNvPr id="19" name="Picture 4">
                <a:extLst>
                  <a:ext uri="{FF2B5EF4-FFF2-40B4-BE49-F238E27FC236}">
                    <a16:creationId xmlns:a16="http://schemas.microsoft.com/office/drawing/2014/main" xmlns="" id="{3B501BE0-EF57-4CD2-A9FE-CAE08B9485B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rightnessContrast bright="20000" contrast="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57143" y="4491932"/>
                <a:ext cx="1365179" cy="881422"/>
              </a:xfrm>
              <a:prstGeom prst="rect">
                <a:avLst/>
              </a:prstGeom>
            </p:spPr>
          </p:pic>
          <p:pic>
            <p:nvPicPr>
              <p:cNvPr id="20" name="Picture 6">
                <a:extLst>
                  <a:ext uri="{FF2B5EF4-FFF2-40B4-BE49-F238E27FC236}">
                    <a16:creationId xmlns:a16="http://schemas.microsoft.com/office/drawing/2014/main" xmlns="" id="{76B04778-72B1-4FD4-B332-E5A77C5809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93189" y="2229364"/>
                <a:ext cx="1012505" cy="853129"/>
              </a:xfrm>
              <a:prstGeom prst="rect">
                <a:avLst/>
              </a:prstGeom>
            </p:spPr>
          </p:pic>
          <p:pic>
            <p:nvPicPr>
              <p:cNvPr id="21" name="Picture 4">
                <a:extLst>
                  <a:ext uri="{FF2B5EF4-FFF2-40B4-BE49-F238E27FC236}">
                    <a16:creationId xmlns:a16="http://schemas.microsoft.com/office/drawing/2014/main" xmlns="" id="{C087717E-CD8F-4F39-BF99-C2734AA9DD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l="15787" t="16980" r="17084" b="13452"/>
              <a:stretch/>
            </p:blipFill>
            <p:spPr>
              <a:xfrm>
                <a:off x="1576559" y="2148083"/>
                <a:ext cx="942896" cy="944363"/>
              </a:xfrm>
              <a:prstGeom prst="rect">
                <a:avLst/>
              </a:prstGeom>
            </p:spPr>
          </p:pic>
          <p:sp>
            <p:nvSpPr>
              <p:cNvPr id="22" name="Rounded Rectangle 14"/>
              <p:cNvSpPr/>
              <p:nvPr/>
            </p:nvSpPr>
            <p:spPr>
              <a:xfrm>
                <a:off x="80239" y="4026840"/>
                <a:ext cx="2538936" cy="1803509"/>
              </a:xfrm>
              <a:prstGeom prst="roundRect">
                <a:avLst>
                  <a:gd name="adj" fmla="val 8843"/>
                </a:avLst>
              </a:prstGeom>
              <a:noFill/>
              <a:ln w="19050" cmpd="sng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srgbClr val="FF0000"/>
                  </a:solidFill>
                </a:endParaRPr>
              </a:p>
            </p:txBody>
          </p:sp>
          <p:sp>
            <p:nvSpPr>
              <p:cNvPr id="23" name="Rettangolo 75"/>
              <p:cNvSpPr/>
              <p:nvPr/>
            </p:nvSpPr>
            <p:spPr>
              <a:xfrm>
                <a:off x="80239" y="4203796"/>
                <a:ext cx="2538936" cy="175877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4" name="Straight Arrow Connector 9"/>
              <p:cNvCxnSpPr/>
              <p:nvPr/>
            </p:nvCxnSpPr>
            <p:spPr>
              <a:xfrm flipV="1">
                <a:off x="1346290" y="5127643"/>
                <a:ext cx="0" cy="495761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10"/>
              <p:cNvSpPr txBox="1"/>
              <p:nvPr/>
            </p:nvSpPr>
            <p:spPr>
              <a:xfrm flipH="1">
                <a:off x="737093" y="5520814"/>
                <a:ext cx="1316888" cy="3385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600" b="1" dirty="0" smtClean="0">
                    <a:solidFill>
                      <a:srgbClr val="FF0000"/>
                    </a:solidFill>
                    <a:latin typeface="Times"/>
                    <a:cs typeface="Times"/>
                  </a:rPr>
                  <a:t>Beam 1   </a:t>
                </a:r>
                <a:endParaRPr lang="en-GB" sz="1600" b="1" dirty="0">
                  <a:solidFill>
                    <a:srgbClr val="FF0000"/>
                  </a:solidFill>
                  <a:latin typeface="Times"/>
                  <a:cs typeface="Times"/>
                </a:endParaRPr>
              </a:p>
            </p:txBody>
          </p:sp>
          <p:sp>
            <p:nvSpPr>
              <p:cNvPr id="26" name="Rettangolo arrotondato 78"/>
              <p:cNvSpPr/>
              <p:nvPr/>
            </p:nvSpPr>
            <p:spPr>
              <a:xfrm>
                <a:off x="80239" y="4026840"/>
                <a:ext cx="2538936" cy="354049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b="1" dirty="0" smtClean="0">
                    <a:solidFill>
                      <a:prstClr val="white"/>
                    </a:solidFill>
                  </a:rPr>
                  <a:t>TCPCV.A6R7.B2</a:t>
                </a:r>
                <a:endParaRPr lang="en-GB" sz="18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Rettangolo 80"/>
              <p:cNvSpPr/>
              <p:nvPr/>
            </p:nvSpPr>
            <p:spPr>
              <a:xfrm>
                <a:off x="91125" y="1794854"/>
                <a:ext cx="2538936" cy="175877"/>
              </a:xfrm>
              <a:prstGeom prst="rect">
                <a:avLst/>
              </a:prstGeom>
              <a:solidFill>
                <a:srgbClr val="FF000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GB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Rettangolo arrotondato 81"/>
              <p:cNvSpPr/>
              <p:nvPr/>
            </p:nvSpPr>
            <p:spPr>
              <a:xfrm>
                <a:off x="91125" y="1609190"/>
                <a:ext cx="2538936" cy="354049"/>
              </a:xfrm>
              <a:prstGeom prst="roundRect">
                <a:avLst>
                  <a:gd name="adj" fmla="val 50000"/>
                </a:avLst>
              </a:prstGeom>
              <a:solidFill>
                <a:srgbClr val="FF000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800" b="1" dirty="0" smtClean="0">
                    <a:solidFill>
                      <a:prstClr val="white"/>
                    </a:solidFill>
                  </a:rPr>
                  <a:t>TCPCH.A5R7.B2</a:t>
                </a:r>
                <a:endParaRPr lang="en-GB" sz="1800" b="1" dirty="0">
                  <a:solidFill>
                    <a:prstClr val="white"/>
                  </a:solidFill>
                </a:endParaRPr>
              </a:p>
            </p:txBody>
          </p:sp>
          <p:cxnSp>
            <p:nvCxnSpPr>
              <p:cNvPr id="29" name="Straight Arrow Connector 5"/>
              <p:cNvCxnSpPr/>
              <p:nvPr/>
            </p:nvCxnSpPr>
            <p:spPr>
              <a:xfrm>
                <a:off x="414419" y="2724526"/>
                <a:ext cx="563556" cy="0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6"/>
              <p:cNvSpPr txBox="1"/>
              <p:nvPr/>
            </p:nvSpPr>
            <p:spPr>
              <a:xfrm flipH="1">
                <a:off x="98911" y="2438439"/>
                <a:ext cx="1086170" cy="338554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  <p:txBody>
              <a:bodyPr wrap="squar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600" b="1" smtClean="0">
                    <a:solidFill>
                      <a:srgbClr val="FF0000"/>
                    </a:solidFill>
                    <a:latin typeface="Times"/>
                    <a:cs typeface="Times"/>
                  </a:rPr>
                  <a:t>Beam 2</a:t>
                </a:r>
                <a:endParaRPr lang="en-GB" sz="1600" b="1" dirty="0">
                  <a:solidFill>
                    <a:srgbClr val="FF0000"/>
                  </a:solidFill>
                  <a:latin typeface="Times"/>
                  <a:cs typeface="Times"/>
                </a:endParaRPr>
              </a:p>
            </p:txBody>
          </p:sp>
          <p:cxnSp>
            <p:nvCxnSpPr>
              <p:cNvPr id="31" name="Straight Arrow Connector 9"/>
              <p:cNvCxnSpPr/>
              <p:nvPr/>
            </p:nvCxnSpPr>
            <p:spPr>
              <a:xfrm flipV="1">
                <a:off x="2060686" y="2680657"/>
                <a:ext cx="0" cy="495761"/>
              </a:xfrm>
              <a:prstGeom prst="straightConnector1">
                <a:avLst/>
              </a:prstGeom>
              <a:ln w="28575" cmpd="sng">
                <a:solidFill>
                  <a:srgbClr val="FF0000"/>
                </a:solidFill>
                <a:tailEnd type="stealth" w="lg" len="lg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10"/>
              <p:cNvSpPr txBox="1"/>
              <p:nvPr/>
            </p:nvSpPr>
            <p:spPr>
              <a:xfrm flipH="1">
                <a:off x="1451489" y="3073828"/>
                <a:ext cx="1316888" cy="33855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600" b="1" dirty="0" smtClean="0">
                    <a:solidFill>
                      <a:srgbClr val="FF0000"/>
                    </a:solidFill>
                    <a:latin typeface="Times"/>
                    <a:cs typeface="Times"/>
                  </a:rPr>
                  <a:t>Beam 2   </a:t>
                </a:r>
                <a:endParaRPr lang="en-GB" sz="1600" b="1" dirty="0">
                  <a:solidFill>
                    <a:srgbClr val="FF0000"/>
                  </a:solidFill>
                  <a:latin typeface="Times"/>
                  <a:cs typeface="Times"/>
                </a:endParaRPr>
              </a:p>
            </p:txBody>
          </p:sp>
          <p:cxnSp>
            <p:nvCxnSpPr>
              <p:cNvPr id="33" name="Connettore 4 86"/>
              <p:cNvCxnSpPr/>
              <p:nvPr/>
            </p:nvCxnSpPr>
            <p:spPr>
              <a:xfrm flipV="1">
                <a:off x="2619175" y="4165132"/>
                <a:ext cx="3283150" cy="763463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ttore 4 87"/>
              <p:cNvCxnSpPr/>
              <p:nvPr/>
            </p:nvCxnSpPr>
            <p:spPr>
              <a:xfrm>
                <a:off x="2630061" y="2510945"/>
                <a:ext cx="3306566" cy="1515895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CasellaDiTesto 112"/>
              <p:cNvSpPr txBox="1"/>
              <p:nvPr/>
            </p:nvSpPr>
            <p:spPr>
              <a:xfrm>
                <a:off x="52014" y="3564315"/>
                <a:ext cx="2845523" cy="3231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GB" sz="1500" b="1" i="1" dirty="0" smtClean="0">
                    <a:solidFill>
                      <a:prstClr val="black"/>
                    </a:solidFill>
                    <a:latin typeface="Arial"/>
                  </a:rPr>
                  <a:t>Pics. Courtesy of Y. </a:t>
                </a:r>
                <a:r>
                  <a:rPr lang="en-GB" sz="1500" b="1" i="1" dirty="0" err="1" smtClean="0">
                    <a:solidFill>
                      <a:prstClr val="black"/>
                    </a:solidFill>
                    <a:latin typeface="Arial"/>
                  </a:rPr>
                  <a:t>Gavrikov</a:t>
                </a:r>
                <a:endParaRPr lang="en-GB" sz="1500" b="1" i="1" dirty="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sp>
          <p:nvSpPr>
            <p:cNvPr id="14" name="CasellaDiTesto 5"/>
            <p:cNvSpPr txBox="1"/>
            <p:nvPr/>
          </p:nvSpPr>
          <p:spPr>
            <a:xfrm>
              <a:off x="6660232" y="5538718"/>
              <a:ext cx="9701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b="1" i="1" smtClean="0">
                  <a:solidFill>
                    <a:prstClr val="black"/>
                  </a:solidFill>
                  <a:latin typeface="Arial"/>
                </a:rPr>
                <a:t>INFN-Fe</a:t>
              </a:r>
              <a:endParaRPr lang="en-GB" sz="1600" b="1" i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" name="CasellaDiTesto 56"/>
            <p:cNvSpPr txBox="1"/>
            <p:nvPr/>
          </p:nvSpPr>
          <p:spPr>
            <a:xfrm>
              <a:off x="6645943" y="3111355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b="1" i="1" smtClean="0">
                  <a:solidFill>
                    <a:prstClr val="black"/>
                  </a:solidFill>
                  <a:latin typeface="Arial"/>
                </a:rPr>
                <a:t>PNPI</a:t>
              </a:r>
              <a:endParaRPr lang="en-GB" sz="1600" b="1" i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" name="CasellaDiTesto 57"/>
            <p:cNvSpPr txBox="1"/>
            <p:nvPr/>
          </p:nvSpPr>
          <p:spPr>
            <a:xfrm>
              <a:off x="169008" y="3083097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b="1" i="1" dirty="0" smtClean="0">
                  <a:solidFill>
                    <a:prstClr val="black"/>
                  </a:solidFill>
                  <a:latin typeface="Arial"/>
                </a:rPr>
                <a:t>PNPI</a:t>
              </a:r>
              <a:endParaRPr lang="en-GB" sz="1600" b="1" i="1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7" name="CasellaDiTesto 58"/>
            <p:cNvSpPr txBox="1"/>
            <p:nvPr/>
          </p:nvSpPr>
          <p:spPr>
            <a:xfrm>
              <a:off x="156941" y="5505144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600" b="1" i="1" dirty="0" smtClean="0">
                  <a:solidFill>
                    <a:prstClr val="black"/>
                  </a:solidFill>
                  <a:latin typeface="Arial"/>
                </a:rPr>
                <a:t>PNPI</a:t>
              </a:r>
              <a:endParaRPr lang="en-GB" sz="1600" b="1" i="1" dirty="0">
                <a:solidFill>
                  <a:prstClr val="black"/>
                </a:solidFill>
                <a:latin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363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LHC test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823912"/>
            <a:ext cx="8763000" cy="4967288"/>
          </a:xfrm>
        </p:spPr>
        <p:txBody>
          <a:bodyPr/>
          <a:lstStyle/>
          <a:p>
            <a:r>
              <a:rPr lang="en-US" sz="2000" dirty="0" smtClean="0"/>
              <a:t>For LHC tests, use existing secondary collimator as absorber</a:t>
            </a:r>
          </a:p>
          <a:p>
            <a:pPr lvl="1"/>
            <a:r>
              <a:rPr lang="en-US" sz="1800" dirty="0" smtClean="0"/>
              <a:t>Works for </a:t>
            </a:r>
            <a:r>
              <a:rPr lang="en-US" sz="1800" dirty="0" err="1" smtClean="0"/>
              <a:t>Pb</a:t>
            </a:r>
            <a:r>
              <a:rPr lang="en-US" sz="1800" dirty="0" smtClean="0"/>
              <a:t> beams, but not for high-intensity protons</a:t>
            </a:r>
          </a:p>
          <a:p>
            <a:pPr lvl="1"/>
            <a:r>
              <a:rPr lang="en-US" sz="1800" dirty="0" smtClean="0"/>
              <a:t>Robustness of absorber limiting – takes the full power of the losses</a:t>
            </a:r>
          </a:p>
          <a:p>
            <a:r>
              <a:rPr lang="en-US" sz="2000" dirty="0" smtClean="0"/>
              <a:t>Loss map measured with conventional and with crystal collimation: </a:t>
            </a:r>
            <a:r>
              <a:rPr lang="en-US" sz="2000" dirty="0" smtClean="0">
                <a:solidFill>
                  <a:srgbClr val="00B050"/>
                </a:solidFill>
              </a:rPr>
              <a:t>Improvement by factor 2-7</a:t>
            </a:r>
          </a:p>
          <a:p>
            <a:r>
              <a:rPr lang="en-US" sz="2000" dirty="0" smtClean="0"/>
              <a:t>In 2018, crystals successfully inserted with full </a:t>
            </a:r>
            <a:r>
              <a:rPr lang="en-US" sz="2000" dirty="0" err="1" smtClean="0"/>
              <a:t>Pb</a:t>
            </a:r>
            <a:r>
              <a:rPr lang="en-US" sz="2000" dirty="0" smtClean="0"/>
              <a:t> ion beam</a:t>
            </a:r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47</a:t>
            </a:fld>
            <a:endParaRPr lang="en-US" altLang="x-non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562628"/>
            <a:ext cx="8915400" cy="2914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6663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00112"/>
            <a:ext cx="8763000" cy="5424488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accent2"/>
                </a:solidFill>
              </a:rPr>
              <a:t>Collimation needed in ion colliders to safely dispose of beam losses</a:t>
            </a:r>
          </a:p>
          <a:p>
            <a:pPr lvl="1"/>
            <a:r>
              <a:rPr lang="en-US" sz="1800" dirty="0" smtClean="0"/>
              <a:t>Avoid quenches and damage, localize irradiation</a:t>
            </a:r>
          </a:p>
          <a:p>
            <a:r>
              <a:rPr lang="en-US" sz="2000" b="1" dirty="0" smtClean="0">
                <a:solidFill>
                  <a:schemeClr val="accent2"/>
                </a:solidFill>
              </a:rPr>
              <a:t>Conventional collimation systems consist of blocks of material placed close to the beam</a:t>
            </a:r>
          </a:p>
          <a:p>
            <a:pPr lvl="1"/>
            <a:r>
              <a:rPr lang="en-US" sz="1800" dirty="0" smtClean="0"/>
              <a:t>Possibly several stages to intercept any </a:t>
            </a:r>
            <a:r>
              <a:rPr lang="en-US" sz="1800" dirty="0" err="1" smtClean="0"/>
              <a:t>outscattered</a:t>
            </a:r>
            <a:r>
              <a:rPr lang="en-US" sz="1800" dirty="0" smtClean="0"/>
              <a:t> particles</a:t>
            </a:r>
          </a:p>
          <a:p>
            <a:pPr lvl="1"/>
            <a:r>
              <a:rPr lang="en-US" sz="1800" dirty="0" smtClean="0"/>
              <a:t>Option: crystal based system</a:t>
            </a:r>
          </a:p>
          <a:p>
            <a:r>
              <a:rPr lang="en-US" sz="2000" b="1" dirty="0" smtClean="0">
                <a:solidFill>
                  <a:schemeClr val="accent2"/>
                </a:solidFill>
              </a:rPr>
              <a:t>Collimation with nuclear beams more challenging than with protons</a:t>
            </a:r>
          </a:p>
          <a:p>
            <a:pPr lvl="1"/>
            <a:r>
              <a:rPr lang="en-US" sz="1800" dirty="0" smtClean="0"/>
              <a:t>Fragmentation causes large flux of effectively off-energy particles</a:t>
            </a:r>
          </a:p>
          <a:p>
            <a:r>
              <a:rPr lang="en-US" sz="2000" b="1" dirty="0" smtClean="0">
                <a:solidFill>
                  <a:schemeClr val="accent2"/>
                </a:solidFill>
              </a:rPr>
              <a:t>Simulations important for designing a collimation system and qualifying performance</a:t>
            </a:r>
          </a:p>
          <a:p>
            <a:pPr lvl="1"/>
            <a:r>
              <a:rPr lang="en-US" sz="1800" dirty="0" smtClean="0"/>
              <a:t>Tracking, energy deposition, thermo-mechanical studies</a:t>
            </a:r>
            <a:endParaRPr lang="en-US" sz="18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48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85578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lectures touching similar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F. </a:t>
            </a:r>
            <a:r>
              <a:rPr lang="en-US" b="1" dirty="0" err="1" smtClean="0"/>
              <a:t>Cerutti</a:t>
            </a:r>
            <a:r>
              <a:rPr lang="en-US" dirty="0"/>
              <a:t>, “Simulation tools</a:t>
            </a:r>
            <a:r>
              <a:rPr lang="en-US" dirty="0" smtClean="0"/>
              <a:t>: interaction with matter”, this morning </a:t>
            </a:r>
          </a:p>
          <a:p>
            <a:r>
              <a:rPr lang="en-US" b="1" dirty="0" smtClean="0"/>
              <a:t>F. </a:t>
            </a:r>
            <a:r>
              <a:rPr lang="en-US" b="1" dirty="0" err="1" smtClean="0"/>
              <a:t>Cerutti</a:t>
            </a:r>
            <a:r>
              <a:rPr lang="en-US" dirty="0"/>
              <a:t>, </a:t>
            </a:r>
            <a:r>
              <a:rPr lang="en-US" dirty="0" smtClean="0"/>
              <a:t>“Secondary beams and machine protection”, Wednesday morning </a:t>
            </a:r>
          </a:p>
          <a:p>
            <a:r>
              <a:rPr lang="en-US" b="1" dirty="0" smtClean="0"/>
              <a:t>M. </a:t>
            </a:r>
            <a:r>
              <a:rPr lang="en-US" b="1" dirty="0" err="1" smtClean="0"/>
              <a:t>Schaumann</a:t>
            </a:r>
            <a:r>
              <a:rPr lang="en-US" dirty="0"/>
              <a:t>, “</a:t>
            </a:r>
            <a:r>
              <a:rPr lang="en-US" dirty="0" smtClean="0"/>
              <a:t>Performance highlights from the LHC”, Wednesday afternoon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49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11495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collimation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762000"/>
            <a:ext cx="8763000" cy="4967288"/>
          </a:xfrm>
        </p:spPr>
        <p:txBody>
          <a:bodyPr/>
          <a:lstStyle/>
          <a:p>
            <a:r>
              <a:rPr lang="en-US" sz="2000" dirty="0" smtClean="0">
                <a:solidFill>
                  <a:srgbClr val="FF0000"/>
                </a:solidFill>
              </a:rPr>
              <a:t>Intercept any beam losses in a safe </a:t>
            </a:r>
            <a:r>
              <a:rPr lang="en-US" sz="2000" dirty="0" smtClean="0"/>
              <a:t>way by dedicated devices so that they don’t end up in “bad” </a:t>
            </a:r>
            <a:r>
              <a:rPr lang="en-US" sz="2000" dirty="0" smtClean="0"/>
              <a:t>locations</a:t>
            </a:r>
          </a:p>
          <a:p>
            <a:endParaRPr lang="en-US" sz="2000" dirty="0" smtClean="0"/>
          </a:p>
          <a:p>
            <a:r>
              <a:rPr lang="en-US" sz="2000" dirty="0" smtClean="0"/>
              <a:t>Introduce </a:t>
            </a:r>
            <a:r>
              <a:rPr lang="en-US" sz="2000" dirty="0" smtClean="0">
                <a:solidFill>
                  <a:srgbClr val="FF0000"/>
                </a:solidFill>
              </a:rPr>
              <a:t>absorbing blocks of suitable material </a:t>
            </a:r>
            <a:r>
              <a:rPr lang="en-US" sz="2000" dirty="0" smtClean="0">
                <a:solidFill>
                  <a:srgbClr val="FF0000"/>
                </a:solidFill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</a:rPr>
              <a:t>collimators</a:t>
            </a:r>
            <a:r>
              <a:rPr lang="en-US" sz="2000" dirty="0" smtClean="0">
                <a:solidFill>
                  <a:srgbClr val="FF0000"/>
                </a:solidFill>
              </a:rPr>
              <a:t>) </a:t>
            </a:r>
            <a:r>
              <a:rPr lang="en-US" sz="2000" dirty="0" smtClean="0"/>
              <a:t>that </a:t>
            </a:r>
            <a:r>
              <a:rPr lang="en-US" sz="2000" dirty="0" smtClean="0"/>
              <a:t>constitute the limiting aperture of the machine</a:t>
            </a:r>
          </a:p>
          <a:p>
            <a:pPr lvl="1"/>
            <a:r>
              <a:rPr lang="en-US" sz="1800" dirty="0" smtClean="0"/>
              <a:t>When offset from ideal orbit increases and particle risks to hit aperture, it should be safely intercepted by the collimator</a:t>
            </a:r>
          </a:p>
          <a:p>
            <a:pPr lvl="1"/>
            <a:r>
              <a:rPr lang="en-US" sz="1800" dirty="0" smtClean="0"/>
              <a:t>Collimators should intercept particles with high </a:t>
            </a:r>
            <a:r>
              <a:rPr lang="en-US" sz="1800" dirty="0" err="1" smtClean="0"/>
              <a:t>betatron</a:t>
            </a:r>
            <a:r>
              <a:rPr lang="en-US" sz="1800" dirty="0" smtClean="0"/>
              <a:t> amplitude and particles with high energy offset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5</a:t>
            </a:fld>
            <a:endParaRPr lang="en-US" altLang="x-none" dirty="0"/>
          </a:p>
        </p:txBody>
      </p:sp>
      <p:sp>
        <p:nvSpPr>
          <p:cNvPr id="6" name="Rectangle 5"/>
          <p:cNvSpPr/>
          <p:nvPr/>
        </p:nvSpPr>
        <p:spPr bwMode="auto">
          <a:xfrm>
            <a:off x="609600" y="4343400"/>
            <a:ext cx="8153400" cy="4572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09600" y="5638800"/>
            <a:ext cx="8153400" cy="4572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381000" y="5181600"/>
            <a:ext cx="8077200" cy="762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457200" y="5219700"/>
            <a:ext cx="8153400" cy="381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2" name="Straight Arrow Connector 11"/>
          <p:cNvCxnSpPr/>
          <p:nvPr/>
        </p:nvCxnSpPr>
        <p:spPr bwMode="auto">
          <a:xfrm>
            <a:off x="381000" y="5181600"/>
            <a:ext cx="8153400" cy="1905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381000" y="5219700"/>
            <a:ext cx="8229600" cy="5715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grpSp>
        <p:nvGrpSpPr>
          <p:cNvPr id="8" name="Group 7"/>
          <p:cNvGrpSpPr/>
          <p:nvPr/>
        </p:nvGrpSpPr>
        <p:grpSpPr>
          <a:xfrm>
            <a:off x="381000" y="4800600"/>
            <a:ext cx="4305300" cy="390525"/>
            <a:chOff x="381000" y="4800600"/>
            <a:chExt cx="4305300" cy="390525"/>
          </a:xfrm>
        </p:grpSpPr>
        <p:cxnSp>
          <p:nvCxnSpPr>
            <p:cNvPr id="17" name="Straight Arrow Connector 16"/>
            <p:cNvCxnSpPr>
              <a:endCxn id="6" idx="2"/>
            </p:cNvCxnSpPr>
            <p:nvPr/>
          </p:nvCxnSpPr>
          <p:spPr bwMode="auto">
            <a:xfrm flipV="1">
              <a:off x="2819400" y="4800600"/>
              <a:ext cx="1866900" cy="390525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V="1">
              <a:off x="381000" y="4800600"/>
              <a:ext cx="4114800" cy="15240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grpSp>
        <p:nvGrpSpPr>
          <p:cNvPr id="11" name="Group 10"/>
          <p:cNvGrpSpPr/>
          <p:nvPr/>
        </p:nvGrpSpPr>
        <p:grpSpPr>
          <a:xfrm>
            <a:off x="3886200" y="4800600"/>
            <a:ext cx="152400" cy="838200"/>
            <a:chOff x="3886200" y="4800600"/>
            <a:chExt cx="152400" cy="838200"/>
          </a:xfrm>
        </p:grpSpPr>
        <p:sp>
          <p:nvSpPr>
            <p:cNvPr id="20" name="Rectangle 19"/>
            <p:cNvSpPr/>
            <p:nvPr/>
          </p:nvSpPr>
          <p:spPr bwMode="auto">
            <a:xfrm>
              <a:off x="3886200" y="4800600"/>
              <a:ext cx="152400" cy="304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2" charset="-128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3886200" y="5334000"/>
              <a:ext cx="152400" cy="30480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2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43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 for your attention!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50</a:t>
            </a:fld>
            <a:endParaRPr lang="en-US" altLang="x-non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90600"/>
            <a:ext cx="5078413" cy="507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44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51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728646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5"/>
          <p:cNvSpPr>
            <a:spLocks noGrp="1" noChangeArrowheads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n-GB" altLang="en-US" sz="900" smtClean="0">
                <a:solidFill>
                  <a:srgbClr val="000000"/>
                </a:solidFill>
                <a:latin typeface="Arial" charset="0"/>
              </a:rPr>
              <a:t>R. Bruce</a:t>
            </a:r>
          </a:p>
        </p:txBody>
      </p:sp>
      <p:sp>
        <p:nvSpPr>
          <p:cNvPr id="1126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fld id="{EC23C9C5-5825-4706-92BA-F93042EE3237}" type="slidenum">
              <a:rPr lang="en-GB" altLang="en-US" sz="900" smtClean="0">
                <a:solidFill>
                  <a:srgbClr val="000000"/>
                </a:solidFill>
                <a:latin typeface="Arial" charset="0"/>
              </a:rPr>
              <a:pPr eaLnBrk="1" hangingPunct="1"/>
              <a:t>52</a:t>
            </a:fld>
            <a:endParaRPr lang="en-GB" altLang="en-US" sz="900" smtClean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67"/>
          <a:stretch>
            <a:fillRect/>
          </a:stretch>
        </p:blipFill>
        <p:spPr bwMode="auto">
          <a:xfrm>
            <a:off x="4806950" y="1052513"/>
            <a:ext cx="433705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4606925" cy="5305425"/>
          </a:xfrm>
          <a:noFill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 smtClean="0"/>
              <a:t>EM interactions create ions with altered magnetic rigidity: </a:t>
            </a:r>
          </a:p>
          <a:p>
            <a:pPr>
              <a:lnSpc>
                <a:spcPct val="90000"/>
              </a:lnSpc>
            </a:pPr>
            <a:endParaRPr lang="en-US" altLang="en-US" smtClean="0"/>
          </a:p>
          <a:p>
            <a:pPr>
              <a:lnSpc>
                <a:spcPct val="90000"/>
              </a:lnSpc>
            </a:pPr>
            <a:endParaRPr lang="en-US" altLang="en-US" smtClean="0"/>
          </a:p>
          <a:p>
            <a:pPr>
              <a:lnSpc>
                <a:spcPct val="90000"/>
              </a:lnSpc>
            </a:pPr>
            <a:endParaRPr lang="en-US" altLang="en-US" smtClean="0"/>
          </a:p>
          <a:p>
            <a:pPr>
              <a:lnSpc>
                <a:spcPct val="90000"/>
              </a:lnSpc>
            </a:pPr>
            <a:r>
              <a:rPr lang="en-US" altLang="en-US" smtClean="0"/>
              <a:t>These ions follow locally generated dispersion function </a:t>
            </a:r>
            <a:r>
              <a:rPr lang="en-US" altLang="en-US" i="1" smtClean="0">
                <a:latin typeface="Times New Roman" pitchFamily="18" charset="0"/>
              </a:rPr>
              <a:t>d</a:t>
            </a:r>
            <a:r>
              <a:rPr lang="en-US" altLang="en-US" i="1" baseline="-25000" smtClean="0">
                <a:latin typeface="Times New Roman" pitchFamily="18" charset="0"/>
              </a:rPr>
              <a:t>x</a:t>
            </a:r>
            <a:r>
              <a:rPr lang="en-US" altLang="en-US" smtClean="0"/>
              <a:t>  from IP</a:t>
            </a:r>
          </a:p>
          <a:p>
            <a:pPr>
              <a:lnSpc>
                <a:spcPct val="90000"/>
              </a:lnSpc>
            </a:pPr>
            <a:r>
              <a:rPr lang="en-US" altLang="en-US" smtClean="0"/>
              <a:t>Lost in localized spot where aperture </a:t>
            </a:r>
            <a:r>
              <a:rPr lang="en-US" altLang="en-US" i="1" smtClean="0">
                <a:latin typeface="Times New Roman" pitchFamily="18" charset="0"/>
              </a:rPr>
              <a:t>A</a:t>
            </a:r>
            <a:r>
              <a:rPr lang="en-US" altLang="en-US" i="1" baseline="-25000" smtClean="0">
                <a:latin typeface="Times New Roman" pitchFamily="18" charset="0"/>
              </a:rPr>
              <a:t>x</a:t>
            </a:r>
            <a:r>
              <a:rPr lang="en-US" altLang="en-US" i="1" smtClean="0">
                <a:latin typeface="Times New Roman" pitchFamily="18" charset="0"/>
              </a:rPr>
              <a:t> , d</a:t>
            </a:r>
            <a:r>
              <a:rPr lang="en-US" altLang="en-US" i="1" baseline="-25000" smtClean="0">
                <a:latin typeface="Times New Roman" pitchFamily="18" charset="0"/>
              </a:rPr>
              <a:t>x</a:t>
            </a:r>
            <a:r>
              <a:rPr lang="en-US" altLang="en-US" i="1" smtClean="0">
                <a:latin typeface="Times New Roman" pitchFamily="18" charset="0"/>
              </a:rPr>
              <a:t> </a:t>
            </a:r>
            <a:r>
              <a:rPr lang="en-US" altLang="en-US" smtClean="0"/>
              <a:t>and </a:t>
            </a:r>
            <a:r>
              <a:rPr lang="el-GR" altLang="en-US" i="1" smtClean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en-US" altLang="en-US" i="1" smtClean="0"/>
              <a:t> </a:t>
            </a:r>
            <a:r>
              <a:rPr lang="en-US" altLang="en-US" smtClean="0"/>
              <a:t>satisfy</a:t>
            </a:r>
          </a:p>
          <a:p>
            <a:pPr>
              <a:lnSpc>
                <a:spcPct val="90000"/>
              </a:lnSpc>
            </a:pPr>
            <a:endParaRPr lang="en-US" altLang="en-US" smtClean="0"/>
          </a:p>
          <a:p>
            <a:pPr>
              <a:lnSpc>
                <a:spcPct val="90000"/>
              </a:lnSpc>
            </a:pPr>
            <a:endParaRPr lang="en-US" altLang="en-US" smtClean="0"/>
          </a:p>
          <a:p>
            <a:pPr>
              <a:lnSpc>
                <a:spcPct val="90000"/>
              </a:lnSpc>
            </a:pPr>
            <a:r>
              <a:rPr lang="en-US" altLang="en-US" smtClean="0"/>
              <a:t>Apart from significant luminosity decay, </a:t>
            </a:r>
            <a:r>
              <a:rPr lang="en-US" altLang="en-US" smtClean="0">
                <a:solidFill>
                  <a:srgbClr val="FF0000"/>
                </a:solidFill>
              </a:rPr>
              <a:t>induced heating risks to quench superconducting magnets </a:t>
            </a:r>
            <a:r>
              <a:rPr lang="en-US" altLang="en-US" smtClean="0"/>
              <a:t>- BFPP gives 25W beam </a:t>
            </a:r>
            <a:endParaRPr lang="el-GR" altLang="en-US" smtClean="0">
              <a:solidFill>
                <a:srgbClr val="FF0000"/>
              </a:solidFill>
            </a:endParaRPr>
          </a:p>
        </p:txBody>
      </p:sp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09"/>
          <a:stretch>
            <a:fillRect/>
          </a:stretch>
        </p:blipFill>
        <p:spPr bwMode="auto">
          <a:xfrm>
            <a:off x="608013" y="1822450"/>
            <a:ext cx="324008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5" y="4337050"/>
            <a:ext cx="1441450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6" name="Rectangle 8"/>
          <p:cNvSpPr>
            <a:spLocks noChangeArrowheads="1"/>
          </p:cNvSpPr>
          <p:nvPr/>
        </p:nvSpPr>
        <p:spPr bwMode="auto">
          <a:xfrm>
            <a:off x="2908300" y="6000750"/>
            <a:ext cx="2092325" cy="2619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kumimoji="1" lang="en-GB" sz="1100" b="1" i="1" dirty="0">
                <a:solidFill>
                  <a:srgbClr val="000000"/>
                </a:solidFill>
                <a:ea typeface="+mn-ea"/>
              </a:rPr>
              <a:t>S. Klein, NIM </a:t>
            </a:r>
            <a:r>
              <a:rPr kumimoji="1" lang="en-US" sz="1100" b="1" i="1" dirty="0">
                <a:solidFill>
                  <a:srgbClr val="000000"/>
                </a:solidFill>
                <a:ea typeface="+mn-ea"/>
              </a:rPr>
              <a:t>A 459 (2001) 51</a:t>
            </a:r>
          </a:p>
        </p:txBody>
      </p:sp>
      <p:sp>
        <p:nvSpPr>
          <p:cNvPr id="89097" name="Text Box 9"/>
          <p:cNvSpPr txBox="1">
            <a:spLocks noChangeArrowheads="1"/>
          </p:cNvSpPr>
          <p:nvPr/>
        </p:nvSpPr>
        <p:spPr bwMode="auto">
          <a:xfrm>
            <a:off x="5508625" y="1377950"/>
            <a:ext cx="1484313" cy="6111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none">
            <a:spAutoFit/>
          </a:bodyPr>
          <a:lstStyle/>
          <a:p>
            <a:pPr algn="ctr" defTabSz="914400">
              <a:defRPr/>
            </a:pPr>
            <a:r>
              <a:rPr lang="en-US" sz="1800" b="1">
                <a:solidFill>
                  <a:srgbClr val="FF0000"/>
                </a:solidFill>
                <a:latin typeface="Arial Rounded MT Bold" pitchFamily="34" charset="0"/>
                <a:ea typeface="+mn-ea"/>
                <a:cs typeface="+mn-cs"/>
              </a:rPr>
              <a:t>BFPP at IP2</a:t>
            </a:r>
          </a:p>
          <a:p>
            <a:pPr algn="ctr" defTabSz="914400">
              <a:defRPr/>
            </a:pPr>
            <a:r>
              <a:rPr lang="el-GR" sz="1600" b="1" i="1">
                <a:solidFill>
                  <a:srgbClr val="FF0000"/>
                </a:solidFill>
                <a:ea typeface="+mn-ea"/>
                <a:cs typeface="+mn-cs"/>
              </a:rPr>
              <a:t>δ</a:t>
            </a:r>
            <a:r>
              <a:rPr lang="en-US" sz="1600" b="1" i="1">
                <a:solidFill>
                  <a:srgbClr val="FF0000"/>
                </a:solidFill>
                <a:ea typeface="+mn-ea"/>
                <a:cs typeface="+mn-cs"/>
              </a:rPr>
              <a:t>=0.012</a:t>
            </a:r>
          </a:p>
        </p:txBody>
      </p:sp>
      <p:sp>
        <p:nvSpPr>
          <p:cNvPr id="11274" name="Line 11"/>
          <p:cNvSpPr>
            <a:spLocks noChangeShapeType="1"/>
          </p:cNvSpPr>
          <p:nvPr/>
        </p:nvSpPr>
        <p:spPr bwMode="auto">
          <a:xfrm flipH="1">
            <a:off x="7669213" y="2781300"/>
            <a:ext cx="647700" cy="2087563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 type="none" w="sm" len="sm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/>
            <a:endParaRPr lang="en-US" sz="1600" b="1" smtClean="0">
              <a:solidFill>
                <a:srgbClr val="000000"/>
              </a:solidFill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1275" name="Line 13"/>
          <p:cNvSpPr>
            <a:spLocks noChangeShapeType="1"/>
          </p:cNvSpPr>
          <p:nvPr/>
        </p:nvSpPr>
        <p:spPr bwMode="auto">
          <a:xfrm flipV="1">
            <a:off x="7019925" y="5013325"/>
            <a:ext cx="288925" cy="86360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 type="none" w="sm" len="sm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defTabSz="914400"/>
            <a:endParaRPr lang="en-US" sz="1600" b="1" smtClean="0">
              <a:solidFill>
                <a:srgbClr val="000000"/>
              </a:solidFill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1276" name="Rectangle 14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altLang="en-US" smtClean="0">
                <a:effectLst/>
              </a:rPr>
              <a:t>Magnetic rigidity change</a:t>
            </a:r>
          </a:p>
        </p:txBody>
      </p:sp>
      <p:sp>
        <p:nvSpPr>
          <p:cNvPr id="954387" name="Text Box 19"/>
          <p:cNvSpPr txBox="1">
            <a:spLocks noChangeArrowheads="1"/>
          </p:cNvSpPr>
          <p:nvPr/>
        </p:nvSpPr>
        <p:spPr bwMode="auto">
          <a:xfrm>
            <a:off x="7526338" y="1989138"/>
            <a:ext cx="1582737" cy="793750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/>
          <a:lstStyle/>
          <a:p>
            <a:pPr defTabSz="914400">
              <a:spcBef>
                <a:spcPct val="50000"/>
              </a:spcBef>
              <a:defRPr/>
            </a:pPr>
            <a:r>
              <a:rPr lang="en-GB" sz="1000" b="1">
                <a:solidFill>
                  <a:srgbClr val="000000"/>
                </a:solidFill>
                <a:latin typeface="Arial Rounded MT Bold" pitchFamily="34" charset="0"/>
                <a:ea typeface="+mn-ea"/>
                <a:cs typeface="+mn-cs"/>
              </a:rPr>
              <a:t>Secondary Pb</a:t>
            </a:r>
            <a:r>
              <a:rPr lang="en-GB" sz="1000" b="1" baseline="30000">
                <a:solidFill>
                  <a:srgbClr val="000000"/>
                </a:solidFill>
                <a:latin typeface="Arial Rounded MT Bold" pitchFamily="34" charset="0"/>
                <a:ea typeface="+mn-ea"/>
                <a:cs typeface="+mn-cs"/>
              </a:rPr>
              <a:t>81+</a:t>
            </a:r>
            <a:r>
              <a:rPr lang="en-GB" sz="1000" b="1">
                <a:solidFill>
                  <a:srgbClr val="000000"/>
                </a:solidFill>
                <a:latin typeface="Arial Rounded MT Bold" pitchFamily="34" charset="0"/>
                <a:ea typeface="+mn-ea"/>
                <a:cs typeface="+mn-cs"/>
              </a:rPr>
              <a:t> beam emerging from IP and impinging on beam screen</a:t>
            </a:r>
            <a:endParaRPr lang="en-US" sz="1000" b="1">
              <a:solidFill>
                <a:srgbClr val="000000"/>
              </a:solidFill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954379" name="Text Box 11"/>
          <p:cNvSpPr txBox="1">
            <a:spLocks noChangeArrowheads="1"/>
          </p:cNvSpPr>
          <p:nvPr/>
        </p:nvSpPr>
        <p:spPr bwMode="auto">
          <a:xfrm>
            <a:off x="4284663" y="4438650"/>
            <a:ext cx="574675" cy="433388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/>
          <a:lstStyle/>
          <a:p>
            <a:pPr defTabSz="914400">
              <a:spcBef>
                <a:spcPct val="50000"/>
              </a:spcBef>
              <a:defRPr/>
            </a:pPr>
            <a:r>
              <a:rPr lang="en-GB" sz="1000" b="1">
                <a:solidFill>
                  <a:srgbClr val="000000"/>
                </a:solidFill>
                <a:latin typeface="Arial Rounded MT Bold" pitchFamily="34" charset="0"/>
                <a:ea typeface="+mn-ea"/>
                <a:cs typeface="+mn-cs"/>
              </a:rPr>
              <a:t>Beam  screen</a:t>
            </a:r>
            <a:endParaRPr lang="en-US" sz="1000" b="1">
              <a:solidFill>
                <a:srgbClr val="000000"/>
              </a:solidFill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954381" name="Text Box 13"/>
          <p:cNvSpPr txBox="1">
            <a:spLocks noChangeArrowheads="1"/>
          </p:cNvSpPr>
          <p:nvPr/>
        </p:nvSpPr>
        <p:spPr bwMode="auto">
          <a:xfrm>
            <a:off x="6372225" y="5805488"/>
            <a:ext cx="1368425" cy="244475"/>
          </a:xfrm>
          <a:prstGeom prst="rect">
            <a:avLst/>
          </a:prstGeom>
          <a:solidFill>
            <a:schemeClr val="bg1"/>
          </a:solidFill>
          <a:ln w="28575" algn="ctr">
            <a:solidFill>
              <a:schemeClr val="accent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lIns="0"/>
          <a:lstStyle/>
          <a:p>
            <a:pPr algn="r" defTabSz="914400">
              <a:spcBef>
                <a:spcPct val="50000"/>
              </a:spcBef>
              <a:defRPr/>
            </a:pPr>
            <a:r>
              <a:rPr lang="en-GB" sz="1000" b="1">
                <a:solidFill>
                  <a:srgbClr val="000000"/>
                </a:solidFill>
                <a:latin typeface="Arial Rounded MT Bold" pitchFamily="34" charset="0"/>
                <a:ea typeface="+mn-ea"/>
                <a:cs typeface="+mn-cs"/>
              </a:rPr>
              <a:t>Main Pb</a:t>
            </a:r>
            <a:r>
              <a:rPr lang="en-GB" sz="1000" b="1" baseline="30000">
                <a:solidFill>
                  <a:srgbClr val="000000"/>
                </a:solidFill>
                <a:latin typeface="Arial Rounded MT Bold" pitchFamily="34" charset="0"/>
                <a:ea typeface="+mn-ea"/>
                <a:cs typeface="+mn-cs"/>
              </a:rPr>
              <a:t>82+</a:t>
            </a:r>
            <a:r>
              <a:rPr lang="en-GB" sz="1000" b="1">
                <a:solidFill>
                  <a:srgbClr val="000000"/>
                </a:solidFill>
                <a:latin typeface="Arial Rounded MT Bold" pitchFamily="34" charset="0"/>
                <a:ea typeface="+mn-ea"/>
                <a:cs typeface="+mn-cs"/>
              </a:rPr>
              <a:t> beam</a:t>
            </a:r>
            <a:endParaRPr lang="en-US" sz="1000" b="1">
              <a:solidFill>
                <a:srgbClr val="000000"/>
              </a:solidFill>
              <a:latin typeface="Arial Rounded MT Bold" pitchFamily="34" charset="0"/>
              <a:ea typeface="+mn-ea"/>
              <a:cs typeface="+mn-cs"/>
            </a:endParaRPr>
          </a:p>
        </p:txBody>
      </p:sp>
      <p:sp>
        <p:nvSpPr>
          <p:cNvPr id="11280" name="Line 20"/>
          <p:cNvSpPr>
            <a:spLocks noChangeShapeType="1"/>
          </p:cNvSpPr>
          <p:nvPr/>
        </p:nvSpPr>
        <p:spPr bwMode="auto">
          <a:xfrm flipV="1">
            <a:off x="4860925" y="4149725"/>
            <a:ext cx="576263" cy="28892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0000" tIns="46800" rIns="90000" bIns="46800">
            <a:spAutoFit/>
          </a:bodyPr>
          <a:lstStyle/>
          <a:p>
            <a:pPr algn="ctr" defTabSz="914400"/>
            <a:endParaRPr lang="en-US" sz="1600" b="1" smtClean="0">
              <a:solidFill>
                <a:srgbClr val="000000"/>
              </a:solidFill>
              <a:latin typeface="Arial Rounded MT Bold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13198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Future alleviation: extra collimator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43508" y="4557002"/>
            <a:ext cx="6372708" cy="2040353"/>
          </a:xfrm>
        </p:spPr>
        <p:txBody>
          <a:bodyPr>
            <a:noAutofit/>
          </a:bodyPr>
          <a:lstStyle/>
          <a:p>
            <a:r>
              <a:rPr lang="en-GB" sz="1600" dirty="0" smtClean="0"/>
              <a:t>IR2 has different quadrupole polarity and dispersion from IR1/IR5</a:t>
            </a:r>
          </a:p>
          <a:p>
            <a:r>
              <a:rPr lang="en-GB" sz="1600" dirty="0" smtClean="0"/>
              <a:t>Primary </a:t>
            </a:r>
            <a:r>
              <a:rPr lang="en-GB" sz="1600" dirty="0"/>
              <a:t>BFPP loss location is further upstream from connection cryostat</a:t>
            </a:r>
          </a:p>
          <a:p>
            <a:r>
              <a:rPr lang="en-GB" sz="1600" dirty="0"/>
              <a:t>Solution is to modify connection cryostat to include a collimator to absorb the BFPP beam – </a:t>
            </a:r>
            <a:r>
              <a:rPr lang="en-GB" sz="1600" b="1" dirty="0">
                <a:solidFill>
                  <a:srgbClr val="FF0000"/>
                </a:solidFill>
              </a:rPr>
              <a:t>to be ready for LS2 installation </a:t>
            </a:r>
            <a:endParaRPr lang="en-GB" sz="500" b="1" dirty="0">
              <a:solidFill>
                <a:srgbClr val="FF0000"/>
              </a:solidFill>
            </a:endParaRPr>
          </a:p>
          <a:p>
            <a:r>
              <a:rPr lang="en-GB" sz="1600" dirty="0"/>
              <a:t>With levelled luminosity in ALICE, quenches were not seen in 2015 </a:t>
            </a:r>
          </a:p>
          <a:p>
            <a:r>
              <a:rPr lang="en-GB" sz="1600" b="1" dirty="0">
                <a:solidFill>
                  <a:srgbClr val="FF0000"/>
                </a:solidFill>
              </a:rPr>
              <a:t>TCLDs should allow luminosity increase for upgraded ALICE to run at </a:t>
            </a:r>
            <a:r>
              <a:rPr lang="en-GB" sz="1600" b="1" dirty="0" err="1">
                <a:solidFill>
                  <a:srgbClr val="FF0000"/>
                </a:solidFill>
              </a:rPr>
              <a:t>at</a:t>
            </a:r>
            <a:r>
              <a:rPr lang="en-GB" sz="1600" b="1" dirty="0">
                <a:solidFill>
                  <a:srgbClr val="FF0000"/>
                </a:solidFill>
              </a:rPr>
              <a:t> 50 kHz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J.M. Jowett, Town Meeting: Relativistic Heavy Ion Physics 24/10/2018</a:t>
            </a: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08412" y="6669360"/>
            <a:ext cx="2133600" cy="216024"/>
          </a:xfrm>
          <a:prstGeom prst="rect">
            <a:avLst/>
          </a:prstGeom>
        </p:spPr>
        <p:txBody>
          <a:bodyPr/>
          <a:lstStyle/>
          <a:p>
            <a:fld id="{323EE74B-AA29-428B-826F-5CD1FF8C5B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53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09" y="535193"/>
            <a:ext cx="4869363" cy="40654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25708" y="1535547"/>
            <a:ext cx="1708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BFPP beam,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without</a:t>
            </a: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and </a:t>
            </a:r>
            <a:r>
              <a:rPr lang="en-GB" sz="1800" dirty="0">
                <a:solidFill>
                  <a:srgbClr val="7CBF33"/>
                </a:solidFill>
                <a:latin typeface="Calibri"/>
                <a:ea typeface="+mn-ea"/>
                <a:cs typeface="+mn-cs"/>
              </a:rPr>
              <a:t>with</a:t>
            </a: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bump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773590" y="562063"/>
            <a:ext cx="5370411" cy="3933737"/>
            <a:chOff x="5031452" y="562060"/>
            <a:chExt cx="7160548" cy="41311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3828" y="562060"/>
              <a:ext cx="5508172" cy="4131129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H="1" flipV="1">
              <a:off x="5031452" y="2311646"/>
              <a:ext cx="3861314" cy="42502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5012871" y="3664803"/>
            <a:ext cx="2208938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TCLD collimator </a:t>
            </a:r>
            <a:br>
              <a:rPr lang="en-GB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</a:br>
            <a:r>
              <a:rPr lang="en-GB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(post LS2)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16216" y="4710046"/>
            <a:ext cx="2538282" cy="206210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Also during LS2, further TCLD collimators will be installed between 11 T magnets in IR7 to improve </a:t>
            </a:r>
            <a:r>
              <a:rPr lang="en-GB" sz="1600" dirty="0" err="1">
                <a:solidFill>
                  <a:prstClr val="black"/>
                </a:solidFill>
                <a:latin typeface="Calibri"/>
                <a:ea typeface="+mn-ea"/>
                <a:cs typeface="+mn-cs"/>
              </a:rPr>
              <a:t>Pb</a:t>
            </a:r>
            <a:r>
              <a:rPr lang="en-GB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collimation (first application of Nb</a:t>
            </a:r>
            <a:r>
              <a:rPr lang="en-GB" sz="1600" baseline="-25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3</a:t>
            </a:r>
            <a:r>
              <a:rPr lang="en-GB" sz="16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Sn superconductors in an operating accelerator).</a:t>
            </a:r>
          </a:p>
        </p:txBody>
      </p:sp>
    </p:spTree>
    <p:extLst>
      <p:ext uri="{BB962C8B-B14F-4D97-AF65-F5344CB8AC3E}">
        <p14:creationId xmlns:p14="http://schemas.microsoft.com/office/powerpoint/2010/main" val="34954877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Timeline of heavy-ion runs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54</a:t>
            </a:fld>
            <a:endParaRPr lang="en-US" altLang="x-none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50963"/>
            <a:ext cx="8857967" cy="5573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607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Geometric reduction factor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762000"/>
            <a:ext cx="8763000" cy="4967288"/>
          </a:xfrm>
        </p:spPr>
        <p:txBody>
          <a:bodyPr/>
          <a:lstStyle/>
          <a:p>
            <a:r>
              <a:rPr lang="en-US" dirty="0" smtClean="0"/>
              <a:t>Fewer collisions when bunches are not fully overlapping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 smtClean="0"/>
          </a:p>
          <a:p>
            <a:r>
              <a:rPr lang="en-US" dirty="0"/>
              <a:t>Decrease bunch length and crossing angle to minimize </a:t>
            </a:r>
            <a:r>
              <a:rPr lang="en-US" dirty="0" smtClean="0"/>
              <a:t>effect</a:t>
            </a:r>
          </a:p>
          <a:p>
            <a:r>
              <a:rPr lang="en-US" dirty="0" smtClean="0"/>
              <a:t>Crossing angle limited by beam-beam separation and aperture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55</a:t>
            </a:fld>
            <a:endParaRPr lang="en-US" altLang="x-none" dirty="0"/>
          </a:p>
        </p:txBody>
      </p:sp>
      <p:grpSp>
        <p:nvGrpSpPr>
          <p:cNvPr id="6" name="Group 5"/>
          <p:cNvGrpSpPr/>
          <p:nvPr/>
        </p:nvGrpSpPr>
        <p:grpSpPr>
          <a:xfrm>
            <a:off x="762000" y="2514602"/>
            <a:ext cx="7239000" cy="1752598"/>
            <a:chOff x="914400" y="2667002"/>
            <a:chExt cx="7239000" cy="1752598"/>
          </a:xfrm>
        </p:grpSpPr>
        <p:cxnSp>
          <p:nvCxnSpPr>
            <p:cNvPr id="7" name="Straight Arrow Connector 6"/>
            <p:cNvCxnSpPr/>
            <p:nvPr/>
          </p:nvCxnSpPr>
          <p:spPr bwMode="auto">
            <a:xfrm flipV="1">
              <a:off x="1143000" y="2704820"/>
              <a:ext cx="6934200" cy="1522710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8" name="Straight Arrow Connector 7"/>
            <p:cNvCxnSpPr/>
            <p:nvPr/>
          </p:nvCxnSpPr>
          <p:spPr bwMode="auto">
            <a:xfrm flipH="1" flipV="1">
              <a:off x="914400" y="2667002"/>
              <a:ext cx="7239000" cy="1752598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9" name="Oval 8"/>
            <p:cNvSpPr/>
            <p:nvPr/>
          </p:nvSpPr>
          <p:spPr bwMode="auto">
            <a:xfrm rot="20757161">
              <a:off x="4114800" y="3424522"/>
              <a:ext cx="495300" cy="190500"/>
            </a:xfrm>
            <a:prstGeom prst="ellipse">
              <a:avLst/>
            </a:prstGeom>
            <a:solidFill>
              <a:schemeClr val="accent2">
                <a:alpha val="63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2" charset="-128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 rot="895117">
              <a:off x="4130975" y="3413377"/>
              <a:ext cx="495300" cy="190500"/>
            </a:xfrm>
            <a:prstGeom prst="ellipse">
              <a:avLst/>
            </a:prstGeom>
            <a:solidFill>
              <a:srgbClr val="FF0000">
                <a:alpha val="63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2" charset="-128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 rot="20757161">
              <a:off x="6356990" y="2926987"/>
              <a:ext cx="495300" cy="190500"/>
            </a:xfrm>
            <a:prstGeom prst="ellipse">
              <a:avLst/>
            </a:prstGeom>
            <a:solidFill>
              <a:schemeClr val="accent2">
                <a:alpha val="63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2" charset="-128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 rot="20757161">
              <a:off x="2114550" y="3855557"/>
              <a:ext cx="495300" cy="190500"/>
            </a:xfrm>
            <a:prstGeom prst="ellipse">
              <a:avLst/>
            </a:prstGeom>
            <a:solidFill>
              <a:schemeClr val="accent2">
                <a:alpha val="63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2" charset="-128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 rot="895117">
              <a:off x="6422725" y="3967219"/>
              <a:ext cx="495300" cy="190500"/>
            </a:xfrm>
            <a:prstGeom prst="ellipse">
              <a:avLst/>
            </a:prstGeom>
            <a:solidFill>
              <a:srgbClr val="FF0000">
                <a:alpha val="63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2" charset="-128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 rot="895117">
              <a:off x="2120069" y="2917432"/>
              <a:ext cx="495300" cy="190500"/>
            </a:xfrm>
            <a:prstGeom prst="ellipse">
              <a:avLst/>
            </a:prstGeom>
            <a:solidFill>
              <a:srgbClr val="FF0000">
                <a:alpha val="63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2" charset="-128"/>
              </a:endParaRPr>
            </a:p>
          </p:txBody>
        </p:sp>
        <p:sp>
          <p:nvSpPr>
            <p:cNvPr id="15" name="Right Arrow 14"/>
            <p:cNvSpPr/>
            <p:nvPr/>
          </p:nvSpPr>
          <p:spPr bwMode="auto">
            <a:xfrm rot="20914262">
              <a:off x="2625564" y="3806044"/>
              <a:ext cx="193836" cy="152512"/>
            </a:xfrm>
            <a:prstGeom prst="rightArrow">
              <a:avLst/>
            </a:prstGeom>
            <a:solidFill>
              <a:schemeClr val="accent2">
                <a:alpha val="63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2" charset="-128"/>
              </a:endParaRPr>
            </a:p>
          </p:txBody>
        </p:sp>
        <p:sp>
          <p:nvSpPr>
            <p:cNvPr id="16" name="Right Arrow 15"/>
            <p:cNvSpPr/>
            <p:nvPr/>
          </p:nvSpPr>
          <p:spPr bwMode="auto">
            <a:xfrm rot="20914262">
              <a:off x="4642294" y="3363034"/>
              <a:ext cx="193836" cy="152512"/>
            </a:xfrm>
            <a:prstGeom prst="rightArrow">
              <a:avLst/>
            </a:prstGeom>
            <a:solidFill>
              <a:schemeClr val="accent2">
                <a:alpha val="63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2" charset="-128"/>
              </a:endParaRPr>
            </a:p>
          </p:txBody>
        </p:sp>
        <p:sp>
          <p:nvSpPr>
            <p:cNvPr id="17" name="Right Arrow 16"/>
            <p:cNvSpPr/>
            <p:nvPr/>
          </p:nvSpPr>
          <p:spPr bwMode="auto">
            <a:xfrm rot="20914262">
              <a:off x="6879575" y="2878037"/>
              <a:ext cx="193836" cy="152512"/>
            </a:xfrm>
            <a:prstGeom prst="rightArrow">
              <a:avLst/>
            </a:prstGeom>
            <a:solidFill>
              <a:schemeClr val="accent2">
                <a:alpha val="63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2" charset="-128"/>
              </a:endParaRPr>
            </a:p>
          </p:txBody>
        </p:sp>
        <p:sp>
          <p:nvSpPr>
            <p:cNvPr id="18" name="Right Arrow 17"/>
            <p:cNvSpPr/>
            <p:nvPr/>
          </p:nvSpPr>
          <p:spPr bwMode="auto">
            <a:xfrm rot="11705187">
              <a:off x="1910225" y="2861869"/>
              <a:ext cx="193836" cy="152512"/>
            </a:xfrm>
            <a:prstGeom prst="rightArrow">
              <a:avLst/>
            </a:prstGeom>
            <a:solidFill>
              <a:srgbClr val="FF0000">
                <a:alpha val="63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2" charset="-128"/>
              </a:endParaRPr>
            </a:p>
          </p:txBody>
        </p:sp>
        <p:sp>
          <p:nvSpPr>
            <p:cNvPr id="19" name="Right Arrow 18"/>
            <p:cNvSpPr/>
            <p:nvPr/>
          </p:nvSpPr>
          <p:spPr bwMode="auto">
            <a:xfrm rot="11705187">
              <a:off x="3885795" y="3332907"/>
              <a:ext cx="193836" cy="152512"/>
            </a:xfrm>
            <a:prstGeom prst="rightArrow">
              <a:avLst/>
            </a:prstGeom>
            <a:solidFill>
              <a:srgbClr val="FF0000">
                <a:alpha val="63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2" charset="-128"/>
              </a:endParaRPr>
            </a:p>
          </p:txBody>
        </p:sp>
        <p:sp>
          <p:nvSpPr>
            <p:cNvPr id="20" name="Right Arrow 19"/>
            <p:cNvSpPr/>
            <p:nvPr/>
          </p:nvSpPr>
          <p:spPr bwMode="auto">
            <a:xfrm rot="11705187">
              <a:off x="6148376" y="3883962"/>
              <a:ext cx="193836" cy="152512"/>
            </a:xfrm>
            <a:prstGeom prst="rightArrow">
              <a:avLst/>
            </a:prstGeom>
            <a:solidFill>
              <a:srgbClr val="FF0000">
                <a:alpha val="63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2" charset="-128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 bwMode="auto">
            <a:xfrm>
              <a:off x="2362200" y="3179928"/>
              <a:ext cx="0" cy="58090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2" name="Straight Arrow Connector 21"/>
            <p:cNvCxnSpPr/>
            <p:nvPr/>
          </p:nvCxnSpPr>
          <p:spPr bwMode="auto">
            <a:xfrm>
              <a:off x="6629400" y="3283424"/>
              <a:ext cx="0" cy="580904"/>
            </a:xfrm>
            <a:prstGeom prst="straightConnector1">
              <a:avLst/>
            </a:prstGeom>
            <a:solidFill>
              <a:srgbClr val="00B8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arrow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3" name="Rectangle 22"/>
          <p:cNvSpPr/>
          <p:nvPr/>
        </p:nvSpPr>
        <p:spPr bwMode="auto">
          <a:xfrm>
            <a:off x="1066800" y="2133600"/>
            <a:ext cx="6477000" cy="228600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24" name="Rectangle 23"/>
          <p:cNvSpPr/>
          <p:nvPr/>
        </p:nvSpPr>
        <p:spPr bwMode="auto">
          <a:xfrm>
            <a:off x="1143000" y="4343400"/>
            <a:ext cx="6477000" cy="228600"/>
          </a:xfrm>
          <a:prstGeom prst="rect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1511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3" grpId="0" animBg="1"/>
      <p:bldP spid="2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happen if a TCT is hit?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204912"/>
            <a:ext cx="2895600" cy="4967288"/>
          </a:xfrm>
        </p:spPr>
        <p:txBody>
          <a:bodyPr/>
          <a:lstStyle/>
          <a:p>
            <a:r>
              <a:rPr lang="en-US" dirty="0" smtClean="0"/>
              <a:t>Impacts studied in </a:t>
            </a:r>
            <a:r>
              <a:rPr lang="en-US" dirty="0" err="1" smtClean="0"/>
              <a:t>HiRadMat</a:t>
            </a:r>
            <a:endParaRPr lang="en-US" dirty="0" smtClean="0"/>
          </a:p>
          <a:p>
            <a:r>
              <a:rPr lang="en-US" dirty="0" smtClean="0"/>
              <a:t>Significant damage observed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2016.01.27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56</a:t>
            </a:fld>
            <a:endParaRPr lang="en-US" altLang="x-none" dirty="0"/>
          </a:p>
        </p:txBody>
      </p:sp>
      <p:pic>
        <p:nvPicPr>
          <p:cNvPr id="13" name="Picture 2" descr="G:\Departments\EN\Groups\MME_MechanicalEngineering\Federico.Carra\HiRadMat\TCTA_HRMT09\HRMT09_pictures_from_867_Corrected\BEBB_photos\20130124_104041_Route Adams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73" t="8095" r="24886" b="30089"/>
          <a:stretch/>
        </p:blipFill>
        <p:spPr bwMode="auto">
          <a:xfrm>
            <a:off x="3191537" y="1000800"/>
            <a:ext cx="5723863" cy="5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eft Arrow 13"/>
          <p:cNvSpPr/>
          <p:nvPr/>
        </p:nvSpPr>
        <p:spPr>
          <a:xfrm>
            <a:off x="6506107" y="3709808"/>
            <a:ext cx="666550" cy="144016"/>
          </a:xfrm>
          <a:prstGeom prst="leftArrow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</a:ln>
          <a:effectLst/>
          <a:scene3d>
            <a:camera prst="isometricLeftDown">
              <a:rot lat="1920000" lon="4200000" rev="0"/>
            </a:camera>
            <a:lightRig rig="balanced" dir="t"/>
          </a:scene3d>
          <a:sp3d prstMaterial="flat">
            <a:bevelT w="38100" h="38100"/>
            <a:bevelB w="381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5" name="Left Arrow 14"/>
          <p:cNvSpPr/>
          <p:nvPr/>
        </p:nvSpPr>
        <p:spPr>
          <a:xfrm>
            <a:off x="5228441" y="3133744"/>
            <a:ext cx="666550" cy="144016"/>
          </a:xfrm>
          <a:prstGeom prst="leftArrow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</a:ln>
          <a:effectLst/>
          <a:scene3d>
            <a:camera prst="isometricLeftDown">
              <a:rot lat="3000000" lon="7500000" rev="0"/>
            </a:camera>
            <a:lightRig rig="balanced" dir="t"/>
          </a:scene3d>
          <a:sp3d prstMaterial="flat">
            <a:bevelT w="38100" h="38100"/>
            <a:bevelB w="381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6" name="Left Arrow 15"/>
          <p:cNvSpPr/>
          <p:nvPr/>
        </p:nvSpPr>
        <p:spPr>
          <a:xfrm>
            <a:off x="5281971" y="3781816"/>
            <a:ext cx="666550" cy="144016"/>
          </a:xfrm>
          <a:prstGeom prst="leftArrow">
            <a:avLst/>
          </a:prstGeom>
          <a:solidFill>
            <a:srgbClr val="C00000"/>
          </a:solidFill>
          <a:ln w="19050" cap="flat" cmpd="sng" algn="ctr">
            <a:solidFill>
              <a:srgbClr val="C00000"/>
            </a:solidFill>
            <a:prstDash val="solid"/>
          </a:ln>
          <a:effectLst/>
          <a:scene3d>
            <a:camera prst="isometricLeftDown">
              <a:rot lat="3000000" lon="6900000" rev="0"/>
            </a:camera>
            <a:lightRig rig="balanced" dir="t"/>
          </a:scene3d>
          <a:sp3d prstMaterial="flat">
            <a:bevelT w="38100" h="38100"/>
            <a:bevelB w="38100" h="38100"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mbria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500249" y="3098496"/>
            <a:ext cx="1728192" cy="719034"/>
          </a:xfrm>
          <a:prstGeom prst="rect">
            <a:avLst/>
          </a:prstGeom>
          <a:gradFill rotWithShape="1">
            <a:gsLst>
              <a:gs pos="0">
                <a:srgbClr val="A63212">
                  <a:tint val="10000"/>
                  <a:alpha val="94000"/>
                  <a:satMod val="120000"/>
                  <a:lumMod val="110000"/>
                </a:srgbClr>
              </a:gs>
              <a:gs pos="100000">
                <a:srgbClr val="A63212">
                  <a:tint val="80000"/>
                  <a:shade val="100000"/>
                  <a:satMod val="140000"/>
                  <a:lumMod val="120000"/>
                </a:srgbClr>
              </a:gs>
            </a:gsLst>
            <a:lin ang="5400000" scaled="0"/>
          </a:gradFill>
          <a:ln w="15875" cap="flat" cmpd="sng" algn="ctr">
            <a:solidFill>
              <a:srgbClr val="3366CB"/>
            </a:solidFill>
            <a:prstDash val="solid"/>
            <a:headEnd/>
            <a:tailEnd/>
          </a:ln>
          <a:effectLst/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spcAft>
                <a:spcPts val="0"/>
              </a:spcAft>
              <a:defRPr sz="1200" b="1">
                <a:solidFill>
                  <a:srgbClr val="FF0000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Test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1 (24 SPS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 bunches = </a:t>
            </a: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1 LHC bunch @ 7TeV)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500458" y="3818110"/>
            <a:ext cx="1728192" cy="719034"/>
          </a:xfrm>
          <a:prstGeom prst="rect">
            <a:avLst/>
          </a:prstGeom>
          <a:gradFill rotWithShape="1">
            <a:gsLst>
              <a:gs pos="0">
                <a:srgbClr val="A63212">
                  <a:tint val="10000"/>
                  <a:alpha val="94000"/>
                  <a:satMod val="120000"/>
                  <a:lumMod val="110000"/>
                </a:srgbClr>
              </a:gs>
              <a:gs pos="100000">
                <a:srgbClr val="A63212">
                  <a:tint val="80000"/>
                  <a:shade val="100000"/>
                  <a:satMod val="140000"/>
                  <a:lumMod val="120000"/>
                </a:srgbClr>
              </a:gs>
            </a:gsLst>
            <a:lin ang="5400000" scaled="0"/>
          </a:gradFill>
          <a:ln w="15875" cap="flat" cmpd="sng" algn="ctr">
            <a:solidFill>
              <a:srgbClr val="3366CB"/>
            </a:solidFill>
            <a:prstDash val="solid"/>
            <a:headEnd/>
            <a:tailEnd/>
          </a:ln>
          <a:effectLst/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spcAft>
                <a:spcPts val="0"/>
              </a:spcAft>
              <a:defRPr sz="1200" b="1">
                <a:solidFill>
                  <a:srgbClr val="FF0000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Test 2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(Onset of Damage: 6 SPS bunches)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28641" y="4069848"/>
            <a:ext cx="1728192" cy="503590"/>
          </a:xfrm>
          <a:prstGeom prst="rect">
            <a:avLst/>
          </a:prstGeom>
          <a:gradFill rotWithShape="1">
            <a:gsLst>
              <a:gs pos="0">
                <a:srgbClr val="A63212">
                  <a:tint val="10000"/>
                  <a:alpha val="94000"/>
                  <a:satMod val="120000"/>
                  <a:lumMod val="110000"/>
                </a:srgbClr>
              </a:gs>
              <a:gs pos="100000">
                <a:srgbClr val="A63212">
                  <a:tint val="80000"/>
                  <a:shade val="100000"/>
                  <a:satMod val="140000"/>
                  <a:lumMod val="120000"/>
                </a:srgbClr>
              </a:gs>
            </a:gsLst>
            <a:lin ang="5400000" scaled="0"/>
          </a:gradFill>
          <a:ln w="15875" cap="flat" cmpd="sng" algn="ctr">
            <a:solidFill>
              <a:srgbClr val="3366CB"/>
            </a:solidFill>
            <a:prstDash val="solid"/>
            <a:headEnd/>
            <a:tailEnd/>
          </a:ln>
          <a:effectLst/>
        </p:spPr>
        <p:txBody>
          <a:bodyPr vert="horz" wrap="square" lIns="36000" tIns="36000" rIns="36000" bIns="36000" numCol="1" anchor="ctr" anchorCtr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algn="ctr">
              <a:spcAft>
                <a:spcPts val="0"/>
              </a:spcAft>
              <a:defRPr sz="1200" b="1">
                <a:solidFill>
                  <a:srgbClr val="FF0000"/>
                </a:solidFill>
                <a:latin typeface="Calibri" pitchFamily="34" charset="0"/>
                <a:ea typeface="+mn-ea"/>
                <a:cs typeface="Arial" pitchFamily="34" charset="0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Test 3</a:t>
            </a:r>
            <a:endParaRPr kumimoji="0" lang="en-US" sz="1400" b="1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itchFamily="34" charset="0"/>
                <a:ea typeface="+mn-ea"/>
                <a:cs typeface="Arial" pitchFamily="34" charset="0"/>
              </a:rPr>
              <a:t>(72 SPS bunches)</a:t>
            </a:r>
            <a:endParaRPr kumimoji="0" lang="en-GB" sz="1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itchFamily="34" charset="0"/>
              <a:ea typeface="+mn-ea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00400" y="5939135"/>
            <a:ext cx="2783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/>
              <a:t>A. </a:t>
            </a:r>
            <a:r>
              <a:rPr lang="en-US" b="1" i="1" dirty="0" err="1" smtClean="0"/>
              <a:t>Bertarelli</a:t>
            </a:r>
            <a:r>
              <a:rPr lang="en-US" b="1" i="1" dirty="0" smtClean="0"/>
              <a:t> et al. 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132683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/>
          <p:nvPr/>
        </p:nvSpPr>
        <p:spPr>
          <a:xfrm>
            <a:off x="3124200" y="6446579"/>
            <a:ext cx="2895600" cy="1846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1200" dirty="0" smtClean="0">
                <a:solidFill>
                  <a:srgbClr val="888888"/>
                </a:solidFill>
              </a:rPr>
              <a:t>R. Bruce, 2018.10.29</a:t>
            </a:r>
            <a:endParaRPr sz="1200" dirty="0">
              <a:solidFill>
                <a:srgbClr val="888888"/>
              </a:solidFill>
            </a:endParaRPr>
          </a:p>
        </p:txBody>
      </p:sp>
      <p:sp>
        <p:nvSpPr>
          <p:cNvPr id="164" name="Shape 164"/>
          <p:cNvSpPr>
            <a:spLocks noGrp="1"/>
          </p:cNvSpPr>
          <p:nvPr>
            <p:ph type="title"/>
          </p:nvPr>
        </p:nvSpPr>
        <p:spPr>
          <a:xfrm>
            <a:off x="935037" y="-76200"/>
            <a:ext cx="7772401" cy="6985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Proton acceleration to LHC</a:t>
            </a:r>
            <a:endParaRPr sz="32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65" name="image20.png" descr="Cern-complex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9104" y="762000"/>
            <a:ext cx="4699000" cy="5654675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Shape 166"/>
          <p:cNvSpPr/>
          <p:nvPr/>
        </p:nvSpPr>
        <p:spPr>
          <a:xfrm>
            <a:off x="6742113" y="2514600"/>
            <a:ext cx="1610373" cy="36009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 lvl="0"/>
            <a:r>
              <a:rPr lang="en-US"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Energy</a:t>
            </a:r>
            <a:r>
              <a:rPr sz="2400" dirty="0" smtClean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endParaRPr sz="24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sz="2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Linac</a:t>
            </a:r>
            <a:r>
              <a:rPr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   50 MeV</a:t>
            </a:r>
          </a:p>
          <a:p>
            <a:pPr lvl="0"/>
            <a:endParaRPr sz="2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PSB    1.4  </a:t>
            </a:r>
            <a:r>
              <a:rPr sz="2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GeV</a:t>
            </a:r>
            <a:endParaRPr sz="2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endParaRPr sz="2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PS      28  </a:t>
            </a:r>
            <a:r>
              <a:rPr sz="2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GeV</a:t>
            </a:r>
            <a:endParaRPr sz="2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endParaRPr sz="2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SPS  450 </a:t>
            </a:r>
            <a:r>
              <a:rPr sz="2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GeV</a:t>
            </a:r>
            <a:endParaRPr sz="2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endParaRPr sz="2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sz="2000" dirty="0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LHC      7 </a:t>
            </a:r>
            <a:r>
              <a:rPr sz="2000" dirty="0" err="1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TeV</a:t>
            </a:r>
            <a:endParaRPr sz="2000" dirty="0">
              <a:solidFill>
                <a:schemeClr val="tx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7" name="image1.jpeg" descr="http://design-guidelines.web.cern.ch/sites/design-guidelines.web.cern.ch/files/u6/CERN-logo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52401" y="304800"/>
            <a:ext cx="685799" cy="73855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63837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"/>
            <a:ext cx="7467600" cy="609599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Superconducting magnets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58</a:t>
            </a:fld>
            <a:endParaRPr lang="en-US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158824" y="1412776"/>
            <a:ext cx="311703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x-none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“Quench” = loss of superconductivity</a:t>
            </a:r>
          </a:p>
          <a:p>
            <a:r>
              <a:rPr lang="en-US" altLang="x-none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Happens if working point is outside of surface in magnetic field (B), current (I) and temperature (T)</a:t>
            </a:r>
            <a:endParaRPr lang="en-US" altLang="x-none" dirty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297515"/>
            <a:ext cx="5184576" cy="5127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86576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667000"/>
            <a:ext cx="6793319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1"/>
            <a:ext cx="7467600" cy="6096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LHC lattice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/>
            <a:fld id="{86CB4B4D-7CA3-9044-876B-883B54F8677D}" type="slidenum">
              <a:rPr lang="en-US" smtClean="0"/>
              <a:t>59</a:t>
            </a:fld>
            <a:endParaRPr lang="en-US"/>
          </a:p>
        </p:txBody>
      </p:sp>
      <p:sp>
        <p:nvSpPr>
          <p:cNvPr id="4" name="Rectangle 4"/>
          <p:cNvSpPr txBox="1">
            <a:spLocks noChangeArrowheads="1"/>
          </p:cNvSpPr>
          <p:nvPr/>
        </p:nvSpPr>
        <p:spPr bwMode="auto">
          <a:xfrm>
            <a:off x="35496" y="1196752"/>
            <a:ext cx="883023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altLang="x-none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In the bends: periodic layout of dipoles interleaved with</a:t>
            </a:r>
            <a:br>
              <a:rPr lang="en-US" altLang="x-none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x-none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focusing and defocusing quadrupoles</a:t>
            </a:r>
          </a:p>
          <a:p>
            <a:r>
              <a:rPr lang="en-US" altLang="x-none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At collision points: beam focused down to very small </a:t>
            </a:r>
            <a:br>
              <a:rPr lang="en-US" altLang="x-none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</a:br>
            <a:r>
              <a:rPr lang="en-US" altLang="x-none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transverse size (2018: ~10 </a:t>
            </a:r>
            <a:r>
              <a:rPr lang="el-GR" altLang="x-none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μ</a:t>
            </a:r>
            <a:r>
              <a:rPr lang="en-US" altLang="x-none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 in pp, 20 </a:t>
            </a:r>
            <a:r>
              <a:rPr lang="el-GR" altLang="x-none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μ</a:t>
            </a:r>
            <a:r>
              <a:rPr lang="en-US" altLang="x-none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m in </a:t>
            </a:r>
            <a:r>
              <a:rPr lang="en-US" altLang="x-none" dirty="0" err="1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PbPb</a:t>
            </a:r>
            <a:r>
              <a:rPr lang="en-US" altLang="x-none" dirty="0" smtClean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)</a:t>
            </a:r>
          </a:p>
          <a:p>
            <a:pPr marL="457200" lvl="1" indent="0">
              <a:buNone/>
            </a:pPr>
            <a:endParaRPr lang="en-US" altLang="x-none" dirty="0" smtClean="0">
              <a:solidFill>
                <a:srgbClr val="0070C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image28.png"/>
          <p:cNvPicPr/>
          <p:nvPr/>
        </p:nvPicPr>
        <p:blipFill rotWithShape="1">
          <a:blip r:embed="rId3">
            <a:extLst/>
          </a:blip>
          <a:srcRect l="8735" t="7287" r="6611"/>
          <a:stretch/>
        </p:blipFill>
        <p:spPr>
          <a:xfrm>
            <a:off x="6300192" y="1361025"/>
            <a:ext cx="2699792" cy="105986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86734340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Implementation of a collimation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85800"/>
            <a:ext cx="8763000" cy="4967288"/>
          </a:xfrm>
        </p:spPr>
        <p:txBody>
          <a:bodyPr/>
          <a:lstStyle/>
          <a:p>
            <a:r>
              <a:rPr lang="en-US" sz="2000" dirty="0" smtClean="0"/>
              <a:t>The need for collimation, and the amount and type/material needed, depends on the </a:t>
            </a:r>
            <a:r>
              <a:rPr lang="en-US" sz="2000" b="1" dirty="0" smtClean="0">
                <a:solidFill>
                  <a:srgbClr val="FF0000"/>
                </a:solidFill>
              </a:rPr>
              <a:t>beam loss scenario and </a:t>
            </a:r>
            <a:r>
              <a:rPr lang="en-US" sz="2000" b="1" dirty="0" smtClean="0">
                <a:solidFill>
                  <a:srgbClr val="FF0000"/>
                </a:solidFill>
              </a:rPr>
              <a:t>its consequences</a:t>
            </a:r>
            <a:endParaRPr lang="en-US" sz="2000" b="1" dirty="0" smtClean="0"/>
          </a:p>
          <a:p>
            <a:pPr lvl="1"/>
            <a:r>
              <a:rPr lang="en-US" sz="1800" dirty="0" smtClean="0"/>
              <a:t>Collimation design can vary widely between machines depending on beam energy, intensity, presence of superconducting magnets etc. </a:t>
            </a:r>
            <a:endParaRPr lang="en-US" sz="1600" dirty="0" smtClean="0"/>
          </a:p>
          <a:p>
            <a:pPr lvl="1"/>
            <a:endParaRPr lang="en-US" sz="1800" dirty="0" smtClean="0"/>
          </a:p>
          <a:p>
            <a:r>
              <a:rPr lang="en-US" sz="2000" dirty="0" smtClean="0"/>
              <a:t>Collimators </a:t>
            </a:r>
            <a:r>
              <a:rPr lang="en-US" sz="2000" dirty="0" smtClean="0">
                <a:solidFill>
                  <a:srgbClr val="00B050"/>
                </a:solidFill>
              </a:rPr>
              <a:t>need to absorb </a:t>
            </a:r>
            <a:r>
              <a:rPr lang="en-US" sz="2000" dirty="0" smtClean="0"/>
              <a:t>enough of the </a:t>
            </a:r>
            <a:r>
              <a:rPr lang="en-US" sz="2000" dirty="0" smtClean="0">
                <a:solidFill>
                  <a:srgbClr val="00B050"/>
                </a:solidFill>
              </a:rPr>
              <a:t>incoming energy </a:t>
            </a:r>
            <a:r>
              <a:rPr lang="en-US" sz="2000" dirty="0" smtClean="0"/>
              <a:t>to protect downstream elements</a:t>
            </a:r>
          </a:p>
          <a:p>
            <a:pPr lvl="1"/>
            <a:r>
              <a:rPr lang="en-US" sz="1800" dirty="0" smtClean="0"/>
              <a:t>Use heavier materials or more material to decrease </a:t>
            </a:r>
            <a:r>
              <a:rPr lang="en-US" sz="1800" dirty="0" smtClean="0"/>
              <a:t>leakage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2000" dirty="0" smtClean="0"/>
              <a:t>Collimators can be a significant </a:t>
            </a:r>
            <a:r>
              <a:rPr lang="en-US" sz="2000" dirty="0" smtClean="0">
                <a:solidFill>
                  <a:srgbClr val="FF0000"/>
                </a:solidFill>
              </a:rPr>
              <a:t>contributor to machine impedance</a:t>
            </a:r>
          </a:p>
          <a:p>
            <a:endParaRPr lang="en-US" sz="2000" dirty="0">
              <a:solidFill>
                <a:srgbClr val="FF0000"/>
              </a:solidFill>
            </a:endParaRPr>
          </a:p>
          <a:p>
            <a:r>
              <a:rPr lang="en-US" sz="2000" dirty="0">
                <a:solidFill>
                  <a:srgbClr val="00B050"/>
                </a:solidFill>
              </a:rPr>
              <a:t>Collimators need to be robust </a:t>
            </a:r>
            <a:r>
              <a:rPr lang="en-US" sz="2000" dirty="0"/>
              <a:t>and not break themselves due to beam losses</a:t>
            </a:r>
          </a:p>
          <a:p>
            <a:pPr lvl="1"/>
            <a:r>
              <a:rPr lang="en-US" sz="1800" dirty="0"/>
              <a:t>If increased robustness is needed, use lighter materials </a:t>
            </a:r>
          </a:p>
          <a:p>
            <a:pPr lvl="1"/>
            <a:r>
              <a:rPr lang="en-US" sz="1800" dirty="0">
                <a:solidFill>
                  <a:srgbClr val="FF0000"/>
                </a:solidFill>
              </a:rPr>
              <a:t>Design for a worst-case loss scenario </a:t>
            </a:r>
            <a:r>
              <a:rPr lang="en-US" sz="1800" dirty="0"/>
              <a:t>(usually failures), with some margin</a:t>
            </a:r>
          </a:p>
          <a:p>
            <a:endParaRPr lang="en-US" sz="2000" dirty="0" smtClean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6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15184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Hadron Collider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85800"/>
            <a:ext cx="8763000" cy="4967288"/>
          </a:xfrm>
        </p:spPr>
        <p:txBody>
          <a:bodyPr/>
          <a:lstStyle/>
          <a:p>
            <a:r>
              <a:rPr lang="en-US" dirty="0" smtClean="0"/>
              <a:t>LHC designed to collide both protons and nuclei</a:t>
            </a:r>
          </a:p>
          <a:p>
            <a:r>
              <a:rPr lang="en-US" dirty="0" smtClean="0"/>
              <a:t>8 straight sections (4 with experiments) and 8 arcs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60</a:t>
            </a:fld>
            <a:endParaRPr lang="en-US" altLang="x-none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730097"/>
            <a:ext cx="5029200" cy="4670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381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Heavy-ion operation at the LHC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85800"/>
            <a:ext cx="8763000" cy="4967288"/>
          </a:xfrm>
        </p:spPr>
        <p:txBody>
          <a:bodyPr/>
          <a:lstStyle/>
          <a:p>
            <a:r>
              <a:rPr lang="en-US" dirty="0" smtClean="0"/>
              <a:t>About 1 month per year foreseen for heavy-ion operation</a:t>
            </a:r>
          </a:p>
          <a:p>
            <a:r>
              <a:rPr lang="en-US" dirty="0" smtClean="0"/>
              <a:t>So far: </a:t>
            </a:r>
            <a:r>
              <a:rPr lang="en-US" dirty="0" err="1" smtClean="0"/>
              <a:t>Pb-Pb</a:t>
            </a:r>
            <a:r>
              <a:rPr lang="en-US" dirty="0" smtClean="0"/>
              <a:t> runs at 3.5 Z </a:t>
            </a:r>
            <a:r>
              <a:rPr lang="en-US" dirty="0" err="1" smtClean="0"/>
              <a:t>TeV</a:t>
            </a:r>
            <a:r>
              <a:rPr lang="en-US" dirty="0" smtClean="0"/>
              <a:t> and 6.37 Z </a:t>
            </a:r>
            <a:r>
              <a:rPr lang="en-US" dirty="0" err="1" smtClean="0"/>
              <a:t>TeV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p-</a:t>
            </a:r>
            <a:r>
              <a:rPr lang="en-US" dirty="0" err="1" smtClean="0"/>
              <a:t>Pb</a:t>
            </a:r>
            <a:r>
              <a:rPr lang="en-US" dirty="0" smtClean="0"/>
              <a:t> runs at 4 Z </a:t>
            </a:r>
            <a:r>
              <a:rPr lang="en-US" dirty="0" err="1" smtClean="0"/>
              <a:t>TeV</a:t>
            </a:r>
            <a:r>
              <a:rPr lang="en-US" dirty="0" smtClean="0"/>
              <a:t> and 6.37 </a:t>
            </a:r>
            <a:r>
              <a:rPr lang="en-US" dirty="0" err="1" smtClean="0"/>
              <a:t>TeV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61</a:t>
            </a:fld>
            <a:endParaRPr lang="en-US" altLang="x-none" dirty="0"/>
          </a:p>
        </p:txBody>
      </p:sp>
      <p:grpSp>
        <p:nvGrpSpPr>
          <p:cNvPr id="25" name="Group 24"/>
          <p:cNvGrpSpPr/>
          <p:nvPr/>
        </p:nvGrpSpPr>
        <p:grpSpPr>
          <a:xfrm>
            <a:off x="0" y="2590800"/>
            <a:ext cx="9144000" cy="3733800"/>
            <a:chOff x="0" y="2362200"/>
            <a:chExt cx="9144000" cy="3733800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2770239"/>
              <a:ext cx="9144000" cy="3325761"/>
              <a:chOff x="0" y="1855839"/>
              <a:chExt cx="9144000" cy="3325761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1855839"/>
                <a:ext cx="9144000" cy="3146322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228600" y="2209800"/>
                <a:ext cx="3111749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/>
                    </a:solidFill>
                  </a:rPr>
                  <a:t>Heavy-ion runs so far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2514600" y="3581400"/>
                <a:ext cx="61068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Xe-Xe</a:t>
                </a:r>
                <a:endParaRPr lang="en-US" sz="14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13" name="Straight Arrow Connector 12"/>
              <p:cNvCxnSpPr/>
              <p:nvPr/>
            </p:nvCxnSpPr>
            <p:spPr bwMode="auto">
              <a:xfrm>
                <a:off x="2868441" y="3886200"/>
                <a:ext cx="0" cy="604319"/>
              </a:xfrm>
              <a:prstGeom prst="straightConnector1">
                <a:avLst/>
              </a:prstGeom>
              <a:solidFill>
                <a:srgbClr val="00B8FF"/>
              </a:solidFill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15" name="Rectangle 14"/>
              <p:cNvSpPr/>
              <p:nvPr/>
            </p:nvSpPr>
            <p:spPr bwMode="auto">
              <a:xfrm>
                <a:off x="2850335" y="4490519"/>
                <a:ext cx="45719" cy="45719"/>
              </a:xfrm>
              <a:prstGeom prst="rect">
                <a:avLst/>
              </a:prstGeom>
              <a:solidFill>
                <a:srgbClr val="92D05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MS PGothic" pitchFamily="2" charset="-128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 bwMode="auto">
              <a:xfrm>
                <a:off x="4343400" y="3505200"/>
                <a:ext cx="4800600" cy="16764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66000">
                    <a:schemeClr val="bg1"/>
                  </a:gs>
                  <a:gs pos="100000">
                    <a:schemeClr val="bg1"/>
                  </a:gs>
                </a:gsLst>
                <a:lin ang="0" scaled="1"/>
                <a:tileRect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  <a:ex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4572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</a:pPr>
                <a:endParaRPr kumimoji="0" lang="en-US" sz="2400" b="0" i="0" u="none" strike="noStrike" cap="none" normalizeH="0" baseline="0" smtClean="0">
                  <a:ln>
                    <a:noFill/>
                  </a:ln>
                  <a:solidFill>
                    <a:schemeClr val="bg1"/>
                  </a:solidFill>
                  <a:effectLst/>
                  <a:latin typeface="Arial" pitchFamily="34" charset="0"/>
                  <a:ea typeface="MS PGothic" pitchFamily="2" charset="-128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4724400" y="2362200"/>
              <a:ext cx="105907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2"/>
                  </a:solidFill>
                </a:rPr>
                <a:t>3.5 Z </a:t>
              </a:r>
              <a:r>
                <a:rPr lang="en-US" sz="1600" dirty="0" err="1" smtClean="0">
                  <a:solidFill>
                    <a:schemeClr val="accent2"/>
                  </a:solidFill>
                </a:rPr>
                <a:t>TeV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427649" y="2362200"/>
              <a:ext cx="88755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2"/>
                  </a:solidFill>
                </a:rPr>
                <a:t>4 Z </a:t>
              </a:r>
              <a:r>
                <a:rPr lang="en-US" sz="1600" dirty="0" err="1" smtClean="0">
                  <a:solidFill>
                    <a:schemeClr val="accent2"/>
                  </a:solidFill>
                </a:rPr>
                <a:t>TeV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33400" y="4004846"/>
              <a:ext cx="11728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chemeClr val="accent2"/>
                  </a:solidFill>
                </a:rPr>
                <a:t>6.37 Z </a:t>
              </a:r>
              <a:r>
                <a:rPr lang="en-US" sz="1600" dirty="0" err="1" smtClean="0">
                  <a:solidFill>
                    <a:schemeClr val="accent2"/>
                  </a:solidFill>
                </a:rPr>
                <a:t>TeV</a:t>
              </a:r>
              <a:endParaRPr lang="en-US" sz="1600" dirty="0">
                <a:solidFill>
                  <a:schemeClr val="accent2"/>
                </a:solidFill>
              </a:endParaRPr>
            </a:p>
          </p:txBody>
        </p:sp>
        <p:sp>
          <p:nvSpPr>
            <p:cNvPr id="23" name="Right Brace 22"/>
            <p:cNvSpPr/>
            <p:nvPr/>
          </p:nvSpPr>
          <p:spPr bwMode="auto">
            <a:xfrm rot="16200000">
              <a:off x="5131096" y="1955504"/>
              <a:ext cx="408039" cy="1678632"/>
            </a:xfrm>
            <a:prstGeom prst="rightBrace">
              <a:avLst/>
            </a:prstGeom>
            <a:noFill/>
            <a:ln w="254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Arial" pitchFamily="34" charset="0"/>
                <a:ea typeface="MS PGothic" pitchFamily="2" charset="-128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828800" y="4495800"/>
            <a:ext cx="1059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6.5 Z </a:t>
            </a:r>
            <a:r>
              <a:rPr lang="en-US" sz="1600" dirty="0" err="1" smtClean="0">
                <a:solidFill>
                  <a:schemeClr val="accent2"/>
                </a:solidFill>
              </a:rPr>
              <a:t>TeV</a:t>
            </a:r>
            <a:endParaRPr lang="en-US" sz="1600" dirty="0">
              <a:solidFill>
                <a:schemeClr val="accent2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29000" y="4495800"/>
            <a:ext cx="11728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2"/>
                </a:solidFill>
              </a:rPr>
              <a:t>6.37 Z </a:t>
            </a:r>
            <a:r>
              <a:rPr lang="en-US" sz="1600" dirty="0" err="1" smtClean="0">
                <a:solidFill>
                  <a:schemeClr val="accent2"/>
                </a:solidFill>
              </a:rPr>
              <a:t>TeV</a:t>
            </a:r>
            <a:endParaRPr lang="en-US" sz="1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658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6" grpId="0"/>
      <p:bldP spid="27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Achieved parameters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71512"/>
            <a:ext cx="8763000" cy="4967288"/>
          </a:xfrm>
        </p:spPr>
        <p:txBody>
          <a:bodyPr/>
          <a:lstStyle/>
          <a:p>
            <a:r>
              <a:rPr lang="en-US" sz="2000" dirty="0" smtClean="0"/>
              <a:t>LHC design performance significantly surpassed for </a:t>
            </a:r>
            <a:r>
              <a:rPr lang="en-US" sz="2000" dirty="0" err="1" smtClean="0"/>
              <a:t>Pb-Pb</a:t>
            </a:r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In addition: p-</a:t>
            </a:r>
            <a:r>
              <a:rPr lang="en-US" sz="2000" dirty="0" err="1" smtClean="0"/>
              <a:t>Pb</a:t>
            </a:r>
            <a:r>
              <a:rPr lang="en-US" sz="2000" dirty="0" smtClean="0"/>
              <a:t> : new mode of operation not foreseen in LHC design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62</a:t>
            </a:fld>
            <a:endParaRPr lang="en-US" altLang="x-none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884826"/>
              </p:ext>
            </p:extLst>
          </p:nvPr>
        </p:nvGraphicFramePr>
        <p:xfrm>
          <a:off x="382524" y="1254760"/>
          <a:ext cx="7999476" cy="446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00780"/>
                <a:gridCol w="2164080"/>
                <a:gridCol w="21346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Parameter for</a:t>
                      </a:r>
                      <a:r>
                        <a:rPr lang="en-US" sz="1800" baseline="0" dirty="0" smtClean="0"/>
                        <a:t> </a:t>
                      </a:r>
                      <a:r>
                        <a:rPr lang="en-US" sz="1800" baseline="0" dirty="0" err="1" smtClean="0"/>
                        <a:t>Pb</a:t>
                      </a:r>
                      <a:r>
                        <a:rPr lang="en-US" sz="1800" baseline="0" dirty="0" smtClean="0"/>
                        <a:t> beam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LHC design value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/>
                        <a:t>Achieved 2018</a:t>
                      </a:r>
                      <a:endParaRPr lang="en-US" sz="1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2.76 </a:t>
                      </a:r>
                      <a:r>
                        <a:rPr lang="en-US" sz="1800" dirty="0" err="1" smtClean="0">
                          <a:solidFill>
                            <a:schemeClr val="accent2"/>
                          </a:solidFill>
                        </a:rPr>
                        <a:t>TeV</a:t>
                      </a:r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 /</a:t>
                      </a:r>
                      <a:r>
                        <a:rPr lang="en-US" sz="1800" baseline="0" dirty="0" smtClean="0">
                          <a:solidFill>
                            <a:schemeClr val="accent2"/>
                          </a:solidFill>
                        </a:rPr>
                        <a:t> nucleon</a:t>
                      </a:r>
                    </a:p>
                    <a:p>
                      <a:pPr algn="r"/>
                      <a:r>
                        <a:rPr lang="en-US" sz="1800" baseline="0" dirty="0" smtClean="0">
                          <a:solidFill>
                            <a:schemeClr val="accent2"/>
                          </a:solidFill>
                        </a:rPr>
                        <a:t>7 Z </a:t>
                      </a:r>
                      <a:r>
                        <a:rPr lang="en-US" sz="1800" baseline="0" dirty="0" err="1" smtClean="0">
                          <a:solidFill>
                            <a:schemeClr val="accent2"/>
                          </a:solidFill>
                        </a:rPr>
                        <a:t>TeV</a:t>
                      </a:r>
                      <a:endParaRPr lang="en-US" sz="18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2.51 </a:t>
                      </a:r>
                      <a:r>
                        <a:rPr lang="en-US" sz="1800" dirty="0" err="1" smtClean="0">
                          <a:solidFill>
                            <a:schemeClr val="accent2"/>
                          </a:solidFill>
                        </a:rPr>
                        <a:t>TeV</a:t>
                      </a:r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 /</a:t>
                      </a:r>
                      <a:r>
                        <a:rPr lang="en-US" sz="1800" baseline="0" dirty="0" smtClean="0">
                          <a:solidFill>
                            <a:schemeClr val="accent2"/>
                          </a:solidFill>
                        </a:rPr>
                        <a:t> nucleon</a:t>
                      </a:r>
                    </a:p>
                    <a:p>
                      <a:pPr algn="r"/>
                      <a:r>
                        <a:rPr lang="en-US" sz="1800" baseline="0" dirty="0" smtClean="0">
                          <a:solidFill>
                            <a:schemeClr val="accent2"/>
                          </a:solidFill>
                        </a:rPr>
                        <a:t>6.37 Z </a:t>
                      </a:r>
                      <a:r>
                        <a:rPr lang="en-US" sz="1800" baseline="0" dirty="0" err="1" smtClean="0">
                          <a:solidFill>
                            <a:schemeClr val="accent2"/>
                          </a:solidFill>
                        </a:rPr>
                        <a:t>TeV</a:t>
                      </a:r>
                      <a:endParaRPr lang="en-US" sz="18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Bunch intensity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7E7</a:t>
                      </a:r>
                      <a:endParaRPr lang="en-US" sz="18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2.3E8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Number of bunches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592</a:t>
                      </a:r>
                      <a:endParaRPr lang="en-US" sz="18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733</a:t>
                      </a:r>
                      <a:endParaRPr lang="en-US" sz="18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Stored beam energy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3.8 MJ</a:t>
                      </a:r>
                      <a:endParaRPr lang="en-US" sz="18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13.9 MJ</a:t>
                      </a:r>
                      <a:endParaRPr lang="en-US" sz="18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Bunch spacing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50 ns</a:t>
                      </a:r>
                      <a:endParaRPr lang="en-US" sz="18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chemeClr val="accent2"/>
                          </a:solidFill>
                        </a:rPr>
                        <a:t>75 ns</a:t>
                      </a:r>
                      <a:endParaRPr lang="en-US" sz="1800" b="1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Normalized </a:t>
                      </a:r>
                      <a:r>
                        <a:rPr lang="en-US" sz="1800" dirty="0" err="1" smtClean="0"/>
                        <a:t>emittance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1.5 </a:t>
                      </a:r>
                      <a:r>
                        <a:rPr lang="el-GR" sz="1800" dirty="0" smtClean="0">
                          <a:solidFill>
                            <a:schemeClr val="accent2"/>
                          </a:solidFill>
                        </a:rPr>
                        <a:t>μ</a:t>
                      </a:r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m</a:t>
                      </a:r>
                      <a:endParaRPr lang="en-US" sz="18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2.0 </a:t>
                      </a:r>
                      <a:r>
                        <a:rPr lang="el-GR" sz="1800" dirty="0" smtClean="0">
                          <a:solidFill>
                            <a:schemeClr val="accent2"/>
                          </a:solidFill>
                        </a:rPr>
                        <a:t>μ</a:t>
                      </a:r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m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sz="1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l-GR" sz="1800" dirty="0" smtClean="0"/>
                        <a:t>β</a:t>
                      </a:r>
                      <a:r>
                        <a:rPr lang="en-US" sz="1800" dirty="0" smtClean="0"/>
                        <a:t>*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0.5 m</a:t>
                      </a:r>
                      <a:endParaRPr lang="en-US" sz="18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0.5 m</a:t>
                      </a:r>
                      <a:endParaRPr lang="en-US" sz="18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Number of collision</a:t>
                      </a:r>
                      <a:r>
                        <a:rPr lang="en-US" sz="1800" baseline="0" dirty="0" smtClean="0"/>
                        <a:t> points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1</a:t>
                      </a:r>
                      <a:endParaRPr lang="en-US" sz="18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4</a:t>
                      </a:r>
                      <a:endParaRPr lang="en-US" sz="18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US" sz="1800" baseline="0" dirty="0" smtClean="0"/>
                        <a:t>Peak luminosity (</a:t>
                      </a:r>
                      <a:r>
                        <a:rPr lang="en-US" sz="1800" baseline="0" dirty="0" err="1" smtClean="0"/>
                        <a:t>Pb-Pb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1E27 cm</a:t>
                      </a:r>
                      <a:r>
                        <a:rPr lang="en-US" sz="1800" baseline="30000" dirty="0" smtClean="0">
                          <a:solidFill>
                            <a:schemeClr val="accent2"/>
                          </a:solidFill>
                        </a:rPr>
                        <a:t>-2</a:t>
                      </a:r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 s</a:t>
                      </a:r>
                      <a:r>
                        <a:rPr lang="en-US" sz="1800" baseline="30000" dirty="0" smtClean="0">
                          <a:solidFill>
                            <a:schemeClr val="accent2"/>
                          </a:solidFill>
                        </a:rPr>
                        <a:t>-1</a:t>
                      </a:r>
                      <a:endParaRPr lang="en-US" sz="1800" baseline="30000" dirty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6.4E27 cm</a:t>
                      </a:r>
                      <a:r>
                        <a:rPr lang="en-US" sz="1800" b="1" baseline="30000" dirty="0" smtClean="0">
                          <a:solidFill>
                            <a:srgbClr val="FF0000"/>
                          </a:solidFill>
                        </a:rPr>
                        <a:t>-2</a:t>
                      </a:r>
                      <a:r>
                        <a:rPr lang="en-US" sz="1800" b="1" dirty="0" smtClean="0">
                          <a:solidFill>
                            <a:srgbClr val="FF0000"/>
                          </a:solidFill>
                        </a:rPr>
                        <a:t> s</a:t>
                      </a:r>
                      <a:r>
                        <a:rPr lang="en-US" sz="1800" b="1" baseline="30000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endParaRPr lang="en-US" sz="18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26720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ALICE Leveled luminosity (</a:t>
                      </a:r>
                      <a:r>
                        <a:rPr lang="en-US" sz="1800" dirty="0" err="1" smtClean="0"/>
                        <a:t>Pb-Pb</a:t>
                      </a:r>
                      <a:r>
                        <a:rPr lang="en-US" sz="1800" dirty="0" smtClean="0"/>
                        <a:t>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---</a:t>
                      </a:r>
                      <a:endParaRPr lang="en-US" sz="1800" baseline="30000" dirty="0" smtClean="0">
                        <a:solidFill>
                          <a:schemeClr val="accent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1E27 cm</a:t>
                      </a:r>
                      <a:r>
                        <a:rPr lang="en-US" sz="1800" baseline="30000" dirty="0" smtClean="0">
                          <a:solidFill>
                            <a:schemeClr val="accent2"/>
                          </a:solidFill>
                        </a:rPr>
                        <a:t>-2</a:t>
                      </a:r>
                      <a:r>
                        <a:rPr lang="en-US" sz="1800" dirty="0" smtClean="0">
                          <a:solidFill>
                            <a:schemeClr val="accent2"/>
                          </a:solidFill>
                        </a:rPr>
                        <a:t> s</a:t>
                      </a:r>
                      <a:r>
                        <a:rPr lang="en-US" sz="1800" baseline="30000" dirty="0" smtClean="0">
                          <a:solidFill>
                            <a:schemeClr val="accent2"/>
                          </a:solidFill>
                        </a:rPr>
                        <a:t>-1</a:t>
                      </a: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4278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Collisional losses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762000"/>
            <a:ext cx="8763000" cy="4967288"/>
          </a:xfrm>
        </p:spPr>
        <p:txBody>
          <a:bodyPr/>
          <a:lstStyle/>
          <a:p>
            <a:r>
              <a:rPr lang="en-US" dirty="0" smtClean="0"/>
              <a:t>Only a small fraction of colliding </a:t>
            </a:r>
            <a:r>
              <a:rPr lang="en-US" dirty="0" err="1" smtClean="0"/>
              <a:t>Pb</a:t>
            </a:r>
            <a:r>
              <a:rPr lang="en-US" dirty="0" smtClean="0"/>
              <a:t> ions undergo nuclear inelastic interactions</a:t>
            </a:r>
          </a:p>
          <a:p>
            <a:r>
              <a:rPr lang="en-US" dirty="0" smtClean="0"/>
              <a:t>The main fraction of the collisions is “wasted” on ultra-peripheral electromagnetic interactions (UEI)</a:t>
            </a:r>
          </a:p>
          <a:p>
            <a:pPr lvl="1"/>
            <a:r>
              <a:rPr lang="en-US" dirty="0" err="1" smtClean="0"/>
              <a:t>Pb</a:t>
            </a:r>
            <a:r>
              <a:rPr lang="en-US" dirty="0" smtClean="0"/>
              <a:t> ions that have undergone UEI are lost from the beam outside of the experiments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63</a:t>
            </a:fld>
            <a:endParaRPr lang="en-US" altLang="x-none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135689"/>
              </p:ext>
            </p:extLst>
          </p:nvPr>
        </p:nvGraphicFramePr>
        <p:xfrm>
          <a:off x="1447800" y="4089400"/>
          <a:ext cx="64008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80000"/>
                <a:gridCol w="2620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Process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Cross section (b)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Bound-free pair production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281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Electromagnetic dissociation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226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Hadronic</a:t>
                      </a:r>
                      <a:r>
                        <a:rPr lang="en-US" baseline="0" dirty="0" smtClean="0"/>
                        <a:t> n</a:t>
                      </a:r>
                      <a:r>
                        <a:rPr lang="en-US" dirty="0" smtClean="0"/>
                        <a:t>uclear inelastic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8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Total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 smtClean="0"/>
                        <a:t>515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371600" y="3733800"/>
            <a:ext cx="66148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tx1"/>
                </a:solidFill>
              </a:rPr>
              <a:t>Cross sections for </a:t>
            </a:r>
            <a:r>
              <a:rPr lang="en-US" sz="2000" i="1" dirty="0" err="1" smtClean="0">
                <a:solidFill>
                  <a:schemeClr val="tx1"/>
                </a:solidFill>
              </a:rPr>
              <a:t>Pb-Pb</a:t>
            </a:r>
            <a:r>
              <a:rPr lang="en-US" sz="2000" i="1" dirty="0" smtClean="0">
                <a:solidFill>
                  <a:schemeClr val="tx1"/>
                </a:solidFill>
              </a:rPr>
              <a:t> collisions at 2.76 </a:t>
            </a:r>
            <a:r>
              <a:rPr lang="en-US" sz="2000" i="1" dirty="0" err="1" smtClean="0">
                <a:solidFill>
                  <a:schemeClr val="tx1"/>
                </a:solidFill>
              </a:rPr>
              <a:t>TeV</a:t>
            </a:r>
            <a:r>
              <a:rPr lang="en-US" sz="2000" i="1" dirty="0" smtClean="0">
                <a:solidFill>
                  <a:schemeClr val="tx1"/>
                </a:solidFill>
              </a:rPr>
              <a:t> / nucleon</a:t>
            </a:r>
            <a:endParaRPr lang="en-US" sz="20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0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Ultra-peripheral electromagnetic interactions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64</a:t>
            </a:fld>
            <a:endParaRPr lang="en-US" altLang="x-none" dirty="0"/>
          </a:p>
        </p:txBody>
      </p:sp>
      <p:sp>
        <p:nvSpPr>
          <p:cNvPr id="6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52400" y="1204912"/>
            <a:ext cx="8763000" cy="4967288"/>
          </a:xfrm>
        </p:spPr>
        <p:txBody>
          <a:bodyPr/>
          <a:lstStyle/>
          <a:p>
            <a:r>
              <a:rPr lang="en-US" altLang="en-US" dirty="0" smtClean="0"/>
              <a:t>Dominating UEI processes</a:t>
            </a:r>
          </a:p>
          <a:p>
            <a:pPr lvl="1"/>
            <a:r>
              <a:rPr lang="en-US" altLang="en-US" b="1" dirty="0" smtClean="0"/>
              <a:t>Bound Free Pair production</a:t>
            </a:r>
            <a:r>
              <a:rPr lang="en-US" altLang="en-US" dirty="0" smtClean="0"/>
              <a:t> (</a:t>
            </a:r>
            <a:r>
              <a:rPr lang="en-US" altLang="en-US" dirty="0" smtClean="0">
                <a:solidFill>
                  <a:schemeClr val="accent2"/>
                </a:solidFill>
              </a:rPr>
              <a:t>BFPP, 281 barn</a:t>
            </a:r>
            <a:r>
              <a:rPr lang="en-US" altLang="en-US" dirty="0" smtClean="0"/>
              <a:t>):</a:t>
            </a:r>
          </a:p>
          <a:p>
            <a:pPr lvl="1"/>
            <a:endParaRPr lang="en-US" altLang="en-US" dirty="0" smtClean="0"/>
          </a:p>
          <a:p>
            <a:pPr marL="457200" lvl="1" indent="0">
              <a:buNone/>
            </a:pPr>
            <a:endParaRPr lang="en-US" altLang="en-US" dirty="0" smtClean="0"/>
          </a:p>
          <a:p>
            <a:pPr lvl="1"/>
            <a:r>
              <a:rPr lang="en-US" altLang="en-US" b="1" dirty="0" smtClean="0"/>
              <a:t>1-neutron Electromagnetic dissociation </a:t>
            </a:r>
            <a:r>
              <a:rPr lang="en-US" altLang="en-US" dirty="0" smtClean="0"/>
              <a:t>(</a:t>
            </a:r>
            <a:r>
              <a:rPr lang="en-US" altLang="en-US" dirty="0" smtClean="0">
                <a:solidFill>
                  <a:schemeClr val="accent2"/>
                </a:solidFill>
              </a:rPr>
              <a:t>EMD1, 96 barn</a:t>
            </a:r>
            <a:r>
              <a:rPr lang="en-US" altLang="en-US" dirty="0" smtClean="0"/>
              <a:t>)</a:t>
            </a:r>
          </a:p>
          <a:p>
            <a:pPr lvl="1"/>
            <a:endParaRPr lang="en-US" altLang="en-US" dirty="0" smtClean="0"/>
          </a:p>
          <a:p>
            <a:pPr marL="457200" lvl="1" indent="0">
              <a:buNone/>
            </a:pPr>
            <a:endParaRPr lang="en-US" altLang="en-US" dirty="0" smtClean="0"/>
          </a:p>
          <a:p>
            <a:pPr lvl="1"/>
            <a:r>
              <a:rPr lang="en-US" altLang="en-US" b="1" dirty="0" smtClean="0"/>
              <a:t>2-neutron Electromagnetic dissociation </a:t>
            </a:r>
            <a:r>
              <a:rPr lang="en-US" altLang="en-US" dirty="0" smtClean="0"/>
              <a:t>(</a:t>
            </a:r>
            <a:r>
              <a:rPr lang="en-US" altLang="en-US" dirty="0" smtClean="0">
                <a:solidFill>
                  <a:schemeClr val="accent2"/>
                </a:solidFill>
              </a:rPr>
              <a:t>EMD2, 29 barn</a:t>
            </a:r>
            <a:r>
              <a:rPr lang="en-US" altLang="en-US" dirty="0" smtClean="0"/>
              <a:t>)</a:t>
            </a:r>
          </a:p>
          <a:p>
            <a:pPr lvl="1"/>
            <a:endParaRPr lang="en-US" altLang="en-US" dirty="0" smtClean="0"/>
          </a:p>
          <a:p>
            <a:r>
              <a:rPr lang="en-US" altLang="en-US" dirty="0" smtClean="0"/>
              <a:t>All these processes create unwanted beam losses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2543175"/>
            <a:ext cx="662463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5875" y="4022725"/>
            <a:ext cx="7286625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6858000" y="2057400"/>
            <a:ext cx="24288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n-US" altLang="en-US" sz="1200" b="0" i="1">
                <a:latin typeface="Arial" charset="0"/>
                <a:cs typeface="Arial" charset="0"/>
              </a:rPr>
              <a:t>Meier et al. Phys. Rev. A, 63, 032713 (2001)</a:t>
            </a:r>
          </a:p>
          <a:p>
            <a:pPr eaLnBrk="1" hangingPunct="1"/>
            <a:endParaRPr lang="en-US" altLang="en-US" sz="1200" b="0" i="1">
              <a:latin typeface="Arial" charset="0"/>
              <a:cs typeface="Arial" charset="0"/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357813" y="3724275"/>
            <a:ext cx="4000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 Rounded MT Bold" pitchFamily="34" charset="0"/>
              </a:defRPr>
            </a:lvl9pPr>
          </a:lstStyle>
          <a:p>
            <a:pPr eaLnBrk="1" hangingPunct="1"/>
            <a:r>
              <a:rPr lang="en-US" altLang="en-US" sz="1200" b="0" i="1" dirty="0" err="1">
                <a:latin typeface="Arial" charset="0"/>
                <a:cs typeface="Arial" charset="0"/>
              </a:rPr>
              <a:t>Pshenichnov</a:t>
            </a:r>
            <a:r>
              <a:rPr lang="en-US" altLang="en-US" sz="1200" b="0" i="1" dirty="0">
                <a:latin typeface="Arial" charset="0"/>
                <a:cs typeface="Arial" charset="0"/>
              </a:rPr>
              <a:t> et al. Phys. Rev. C 64, 024903 (2001)</a:t>
            </a:r>
          </a:p>
        </p:txBody>
      </p:sp>
    </p:spTree>
    <p:extLst>
      <p:ext uri="{BB962C8B-B14F-4D97-AF65-F5344CB8AC3E}">
        <p14:creationId xmlns:p14="http://schemas.microsoft.com/office/powerpoint/2010/main" val="4663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9" grpId="0"/>
      <p:bldP spid="10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Bound-free pair production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00112"/>
            <a:ext cx="3886200" cy="4967288"/>
          </a:xfrm>
        </p:spPr>
        <p:txBody>
          <a:bodyPr/>
          <a:lstStyle/>
          <a:p>
            <a:r>
              <a:rPr lang="en-US" sz="2000" dirty="0" smtClean="0"/>
              <a:t>Most critical: BFPP</a:t>
            </a:r>
          </a:p>
          <a:p>
            <a:r>
              <a:rPr lang="en-US" sz="1800" dirty="0">
                <a:solidFill>
                  <a:srgbClr val="FF0000"/>
                </a:solidFill>
              </a:rPr>
              <a:t>Secondary beams with wrong charge-to-mass ratio </a:t>
            </a:r>
            <a:r>
              <a:rPr lang="en-US" sz="1800" dirty="0"/>
              <a:t>=&gt; bent wrongly by dipoles and lost on aperture =&gt; </a:t>
            </a:r>
            <a:r>
              <a:rPr lang="en-US" sz="1800" dirty="0">
                <a:solidFill>
                  <a:srgbClr val="FF0000"/>
                </a:solidFill>
              </a:rPr>
              <a:t>risk for magnet quenches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25 W beam for nominal LHC conditions</a:t>
            </a:r>
          </a:p>
          <a:p>
            <a:pPr lvl="1"/>
            <a:r>
              <a:rPr lang="en-US" sz="1800" dirty="0">
                <a:solidFill>
                  <a:schemeClr val="tx1"/>
                </a:solidFill>
              </a:rPr>
              <a:t>~150 W beam for achieved conditions in IR1/5</a:t>
            </a:r>
          </a:p>
          <a:p>
            <a:r>
              <a:rPr lang="en-US" sz="2000" dirty="0">
                <a:solidFill>
                  <a:schemeClr val="tx1"/>
                </a:solidFill>
              </a:rPr>
              <a:t>Puts upper limit on </a:t>
            </a:r>
            <a:r>
              <a:rPr lang="en-US" sz="2000" dirty="0" smtClean="0">
                <a:solidFill>
                  <a:schemeClr val="tx1"/>
                </a:solidFill>
              </a:rPr>
              <a:t>luminosity</a:t>
            </a:r>
          </a:p>
          <a:p>
            <a:pPr lvl="1"/>
            <a:r>
              <a:rPr lang="en-US" sz="1800" dirty="0" smtClean="0">
                <a:solidFill>
                  <a:schemeClr val="tx1"/>
                </a:solidFill>
              </a:rPr>
              <a:t>Limit found experimentally at 2.3E27 </a:t>
            </a:r>
            <a:r>
              <a:rPr lang="en-GB" sz="1800" dirty="0" smtClean="0">
                <a:solidFill>
                  <a:prstClr val="black"/>
                </a:solidFill>
                <a:latin typeface="Calibri"/>
              </a:rPr>
              <a:t>cm</a:t>
            </a:r>
            <a:r>
              <a:rPr lang="en-GB" sz="1800" baseline="30000" dirty="0" smtClean="0">
                <a:solidFill>
                  <a:prstClr val="black"/>
                </a:solidFill>
                <a:latin typeface="Calibri"/>
              </a:rPr>
              <a:t>-2</a:t>
            </a:r>
            <a:r>
              <a:rPr lang="en-GB" sz="1800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GB" sz="1800" baseline="30000" dirty="0" smtClean="0">
                <a:solidFill>
                  <a:prstClr val="black"/>
                </a:solidFill>
                <a:latin typeface="Calibri"/>
              </a:rPr>
              <a:t>-1 </a:t>
            </a:r>
            <a:r>
              <a:rPr lang="en-GB" sz="1800" dirty="0" smtClean="0">
                <a:solidFill>
                  <a:prstClr val="black"/>
                </a:solidFill>
                <a:latin typeface="Calibri"/>
              </a:rPr>
              <a:t>in IR5. </a:t>
            </a:r>
          </a:p>
          <a:p>
            <a:pPr lvl="1"/>
            <a:r>
              <a:rPr lang="en-GB" sz="1800" dirty="0" smtClean="0">
                <a:solidFill>
                  <a:prstClr val="black"/>
                </a:solidFill>
                <a:latin typeface="Calibri"/>
              </a:rPr>
              <a:t>Could be different at different magnets / IRs</a:t>
            </a:r>
            <a:endParaRPr lang="en-US" sz="1800" dirty="0">
              <a:solidFill>
                <a:schemeClr val="tx1"/>
              </a:solidFill>
            </a:endParaRP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65</a:t>
            </a:fld>
            <a:endParaRPr lang="en-US" altLang="x-none" dirty="0"/>
          </a:p>
        </p:txBody>
      </p:sp>
      <p:grpSp>
        <p:nvGrpSpPr>
          <p:cNvPr id="6" name="Group 5"/>
          <p:cNvGrpSpPr/>
          <p:nvPr/>
        </p:nvGrpSpPr>
        <p:grpSpPr>
          <a:xfrm>
            <a:off x="4076700" y="762000"/>
            <a:ext cx="5143500" cy="5278437"/>
            <a:chOff x="4076700" y="762000"/>
            <a:chExt cx="5143500" cy="5278437"/>
          </a:xfrm>
        </p:grpSpPr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8" r="967"/>
            <a:stretch>
              <a:fillRect/>
            </a:stretch>
          </p:blipFill>
          <p:spPr bwMode="auto">
            <a:xfrm>
              <a:off x="4883150" y="762000"/>
              <a:ext cx="4337050" cy="527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Line 11"/>
            <p:cNvSpPr>
              <a:spLocks noChangeShapeType="1"/>
            </p:cNvSpPr>
            <p:nvPr/>
          </p:nvSpPr>
          <p:spPr bwMode="auto">
            <a:xfrm flipH="1">
              <a:off x="7745413" y="2225675"/>
              <a:ext cx="647700" cy="2087562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Line 13"/>
            <p:cNvSpPr>
              <a:spLocks noChangeShapeType="1"/>
            </p:cNvSpPr>
            <p:nvPr/>
          </p:nvSpPr>
          <p:spPr bwMode="auto">
            <a:xfrm flipV="1">
              <a:off x="7096125" y="4457700"/>
              <a:ext cx="288925" cy="8636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 type="none" w="sm" len="sm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0" name="Text Box 19"/>
            <p:cNvSpPr txBox="1">
              <a:spLocks noChangeArrowheads="1"/>
            </p:cNvSpPr>
            <p:nvPr/>
          </p:nvSpPr>
          <p:spPr bwMode="auto">
            <a:xfrm>
              <a:off x="7456488" y="1936750"/>
              <a:ext cx="1582737" cy="793750"/>
            </a:xfrm>
            <a:prstGeom prst="rect">
              <a:avLst/>
            </a:prstGeom>
            <a:solidFill>
              <a:srgbClr val="FFFFFF"/>
            </a:solidFill>
            <a:ln w="28575" algn="ctr">
              <a:solidFill>
                <a:srgbClr val="0000CC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lIns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Secondary Pb</a:t>
              </a:r>
              <a:r>
                <a:rPr kumimoji="0" lang="en-GB" sz="1000" b="0" i="0" u="none" strike="noStrike" kern="0" cap="none" spc="0" normalizeH="0" baseline="3000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81+</a:t>
              </a: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beam </a:t>
              </a:r>
              <a:b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</a:b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emerging from IP and  </a:t>
              </a:r>
              <a:b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</a:b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impinging on beam </a:t>
              </a:r>
              <a:b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</a:b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screen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Text Box 13"/>
            <p:cNvSpPr txBox="1">
              <a:spLocks noChangeArrowheads="1"/>
            </p:cNvSpPr>
            <p:nvPr/>
          </p:nvSpPr>
          <p:spPr bwMode="auto">
            <a:xfrm>
              <a:off x="6448425" y="5249862"/>
              <a:ext cx="1368425" cy="244475"/>
            </a:xfrm>
            <a:prstGeom prst="rect">
              <a:avLst/>
            </a:prstGeom>
            <a:solidFill>
              <a:srgbClr val="FFFFFF"/>
            </a:solidFill>
            <a:ln w="28575" algn="ctr">
              <a:solidFill>
                <a:srgbClr val="0000CC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lIns="0"/>
            <a:lstStyle/>
            <a:p>
              <a:pPr marL="0" marR="0" lvl="0" indent="0" algn="r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Main Pb</a:t>
              </a:r>
              <a:r>
                <a:rPr kumimoji="0" lang="en-GB" sz="1000" b="0" i="0" u="none" strike="noStrike" kern="0" cap="none" spc="0" normalizeH="0" baseline="3000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82+</a:t>
              </a:r>
              <a:r>
                <a:rPr kumimoji="0" lang="en-GB" sz="10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beam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2" name="Line 20"/>
            <p:cNvSpPr>
              <a:spLocks noChangeShapeType="1"/>
            </p:cNvSpPr>
            <p:nvPr/>
          </p:nvSpPr>
          <p:spPr bwMode="auto">
            <a:xfrm flipV="1">
              <a:off x="4437063" y="3087687"/>
              <a:ext cx="936625" cy="431800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3" name="Line 20"/>
            <p:cNvSpPr>
              <a:spLocks noChangeShapeType="1"/>
            </p:cNvSpPr>
            <p:nvPr/>
          </p:nvSpPr>
          <p:spPr bwMode="auto">
            <a:xfrm flipH="1">
              <a:off x="6232525" y="1504950"/>
              <a:ext cx="1368425" cy="504825"/>
            </a:xfrm>
            <a:prstGeom prst="line">
              <a:avLst/>
            </a:prstGeom>
            <a:noFill/>
            <a:ln w="381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7529513" y="1287462"/>
              <a:ext cx="935037" cy="433388"/>
            </a:xfrm>
            <a:prstGeom prst="rect">
              <a:avLst/>
            </a:prstGeom>
            <a:solidFill>
              <a:srgbClr val="FFFFFF"/>
            </a:solidFill>
            <a:ln w="28575" algn="ctr">
              <a:solidFill>
                <a:srgbClr val="0000CC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lIns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Interaction   </a:t>
              </a:r>
              <a:b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</a:b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 point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5" name="Text Box 11"/>
            <p:cNvSpPr txBox="1">
              <a:spLocks noChangeArrowheads="1"/>
            </p:cNvSpPr>
            <p:nvPr/>
          </p:nvSpPr>
          <p:spPr bwMode="auto">
            <a:xfrm>
              <a:off x="4076700" y="3463925"/>
              <a:ext cx="574675" cy="433387"/>
            </a:xfrm>
            <a:prstGeom prst="rect">
              <a:avLst/>
            </a:prstGeom>
            <a:solidFill>
              <a:srgbClr val="FFFFFF"/>
            </a:solidFill>
            <a:ln w="28575" algn="ctr">
              <a:solidFill>
                <a:srgbClr val="0000CC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</p:spPr>
          <p:txBody>
            <a:bodyPr lIns="0"/>
            <a:lstStyle/>
            <a:p>
              <a:pPr marL="0" marR="0" lvl="0" indent="0" algn="l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Beam </a:t>
              </a:r>
              <a:b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</a:br>
              <a:r>
                <a:rPr kumimoji="0" lang="en-GB" sz="10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 screen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1443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elogbook.cern.ch/eLogbook/attach_reader?attach_id=195860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37" b="25706"/>
          <a:stretch/>
        </p:blipFill>
        <p:spPr bwMode="auto">
          <a:xfrm>
            <a:off x="76200" y="2938509"/>
            <a:ext cx="9097110" cy="337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5" name="Straight Arrow Connector 54"/>
          <p:cNvCxnSpPr/>
          <p:nvPr/>
        </p:nvCxnSpPr>
        <p:spPr bwMode="auto">
          <a:xfrm>
            <a:off x="8250560" y="1899824"/>
            <a:ext cx="0" cy="2160240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6" name="Straight Arrow Connector 55"/>
          <p:cNvCxnSpPr/>
          <p:nvPr/>
        </p:nvCxnSpPr>
        <p:spPr bwMode="auto">
          <a:xfrm>
            <a:off x="8610600" y="1899824"/>
            <a:ext cx="0" cy="2160240"/>
          </a:xfrm>
          <a:prstGeom prst="straightConnector1">
            <a:avLst/>
          </a:prstGeom>
          <a:solidFill>
            <a:srgbClr val="4F81BD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Observations of BFPP during operation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609600"/>
            <a:ext cx="8763000" cy="4967288"/>
          </a:xfrm>
        </p:spPr>
        <p:txBody>
          <a:bodyPr/>
          <a:lstStyle/>
          <a:p>
            <a:r>
              <a:rPr lang="en-US" sz="2000" dirty="0" smtClean="0"/>
              <a:t>Beam loss monitors around LHC ring show positions of losses</a:t>
            </a:r>
          </a:p>
          <a:p>
            <a:r>
              <a:rPr lang="en-US" sz="2000" dirty="0" smtClean="0"/>
              <a:t>Large BFPP spikes seen around the experiments</a:t>
            </a:r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66</a:t>
            </a:fld>
            <a:endParaRPr lang="en-US" altLang="x-none" dirty="0"/>
          </a:p>
        </p:txBody>
      </p:sp>
      <p:grpSp>
        <p:nvGrpSpPr>
          <p:cNvPr id="29" name="Group 28"/>
          <p:cNvGrpSpPr/>
          <p:nvPr/>
        </p:nvGrpSpPr>
        <p:grpSpPr>
          <a:xfrm>
            <a:off x="381000" y="1531220"/>
            <a:ext cx="8784976" cy="2565084"/>
            <a:chOff x="179512" y="755412"/>
            <a:chExt cx="8784976" cy="2565084"/>
          </a:xfrm>
        </p:grpSpPr>
        <p:sp>
          <p:nvSpPr>
            <p:cNvPr id="30" name="TextBox 29"/>
            <p:cNvSpPr txBox="1"/>
            <p:nvPr/>
          </p:nvSpPr>
          <p:spPr>
            <a:xfrm>
              <a:off x="179512" y="755412"/>
              <a:ext cx="8784976" cy="369332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Bound-free pair production secondary beams from IPs</a:t>
              </a:r>
              <a:endPara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31" name="Straight Arrow Connector 30"/>
            <p:cNvCxnSpPr/>
            <p:nvPr/>
          </p:nvCxnSpPr>
          <p:spPr bwMode="auto">
            <a:xfrm>
              <a:off x="827584" y="1124744"/>
              <a:ext cx="0" cy="2160240"/>
            </a:xfrm>
            <a:prstGeom prst="straightConnector1">
              <a:avLst/>
            </a:prstGeom>
            <a:solidFill>
              <a:srgbClr val="4F81BD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2" name="Straight Arrow Connector 31"/>
            <p:cNvCxnSpPr/>
            <p:nvPr/>
          </p:nvCxnSpPr>
          <p:spPr bwMode="auto">
            <a:xfrm>
              <a:off x="1814320" y="1124744"/>
              <a:ext cx="0" cy="2160240"/>
            </a:xfrm>
            <a:prstGeom prst="straightConnector1">
              <a:avLst/>
            </a:prstGeom>
            <a:solidFill>
              <a:srgbClr val="4F81BD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3" name="Straight Arrow Connector 32"/>
            <p:cNvCxnSpPr/>
            <p:nvPr/>
          </p:nvCxnSpPr>
          <p:spPr bwMode="auto">
            <a:xfrm>
              <a:off x="2160712" y="1124744"/>
              <a:ext cx="0" cy="2160240"/>
            </a:xfrm>
            <a:prstGeom prst="straightConnector1">
              <a:avLst/>
            </a:prstGeom>
            <a:solidFill>
              <a:srgbClr val="4F81BD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4924872" y="1124744"/>
              <a:ext cx="0" cy="2160240"/>
            </a:xfrm>
            <a:prstGeom prst="straightConnector1">
              <a:avLst/>
            </a:prstGeom>
            <a:solidFill>
              <a:srgbClr val="4F81BD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" name="Straight Arrow Connector 34"/>
            <p:cNvCxnSpPr/>
            <p:nvPr/>
          </p:nvCxnSpPr>
          <p:spPr bwMode="auto">
            <a:xfrm>
              <a:off x="5284912" y="1124744"/>
              <a:ext cx="0" cy="2160240"/>
            </a:xfrm>
            <a:prstGeom prst="straightConnector1">
              <a:avLst/>
            </a:prstGeom>
            <a:solidFill>
              <a:srgbClr val="4F81BD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6" name="Straight Arrow Connector 35"/>
            <p:cNvCxnSpPr/>
            <p:nvPr/>
          </p:nvCxnSpPr>
          <p:spPr bwMode="auto">
            <a:xfrm>
              <a:off x="1093912" y="1124016"/>
              <a:ext cx="0" cy="2196480"/>
            </a:xfrm>
            <a:prstGeom prst="straightConnector1">
              <a:avLst/>
            </a:prstGeom>
            <a:solidFill>
              <a:srgbClr val="4F81BD"/>
            </a:solidFill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38" name="Group 37"/>
          <p:cNvGrpSpPr/>
          <p:nvPr/>
        </p:nvGrpSpPr>
        <p:grpSpPr>
          <a:xfrm>
            <a:off x="381000" y="2004498"/>
            <a:ext cx="8784976" cy="2273615"/>
            <a:chOff x="179512" y="1228690"/>
            <a:chExt cx="8784976" cy="2273615"/>
          </a:xfrm>
        </p:grpSpPr>
        <p:sp>
          <p:nvSpPr>
            <p:cNvPr id="40" name="TextBox 39"/>
            <p:cNvSpPr txBox="1"/>
            <p:nvPr/>
          </p:nvSpPr>
          <p:spPr>
            <a:xfrm>
              <a:off x="179512" y="1228690"/>
              <a:ext cx="8784976" cy="369332"/>
            </a:xfrm>
            <a:prstGeom prst="rect">
              <a:avLst/>
            </a:prstGeom>
            <a:solidFill>
              <a:sysClr val="window" lastClr="FFFFFF"/>
            </a:solidFill>
            <a:ln w="28575" cap="flat" cmpd="sng" algn="ctr">
              <a:solidFill>
                <a:srgbClr val="168423"/>
              </a:solidFill>
              <a:prstDash val="solid"/>
              <a:round/>
              <a:headEnd type="none" w="med" len="med"/>
              <a:tailEnd type="triangle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168423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IBS &amp; Electromagnetic dissociation at IPs, taken up by momentum collimators</a:t>
              </a:r>
              <a:endPara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168423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1" name="Straight Arrow Connector 40"/>
            <p:cNvCxnSpPr/>
            <p:nvPr/>
          </p:nvCxnSpPr>
          <p:spPr bwMode="auto">
            <a:xfrm>
              <a:off x="3138736" y="1593288"/>
              <a:ext cx="0" cy="1909017"/>
            </a:xfrm>
            <a:prstGeom prst="straightConnector1">
              <a:avLst/>
            </a:prstGeom>
            <a:solidFill>
              <a:srgbClr val="4F81BD"/>
            </a:solidFill>
            <a:ln w="28575" cap="flat" cmpd="sng" algn="ctr">
              <a:solidFill>
                <a:srgbClr val="16842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2" name="Straight Arrow Connector 41"/>
            <p:cNvCxnSpPr/>
            <p:nvPr/>
          </p:nvCxnSpPr>
          <p:spPr bwMode="auto">
            <a:xfrm>
              <a:off x="2922712" y="1590094"/>
              <a:ext cx="0" cy="1912211"/>
            </a:xfrm>
            <a:prstGeom prst="straightConnector1">
              <a:avLst/>
            </a:prstGeom>
            <a:solidFill>
              <a:srgbClr val="4F81BD"/>
            </a:solidFill>
            <a:ln w="28575" cap="flat" cmpd="sng" algn="ctr">
              <a:solidFill>
                <a:srgbClr val="168423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44" name="Group 43"/>
          <p:cNvGrpSpPr/>
          <p:nvPr/>
        </p:nvGrpSpPr>
        <p:grpSpPr>
          <a:xfrm>
            <a:off x="381000" y="2580562"/>
            <a:ext cx="8784976" cy="1762838"/>
            <a:chOff x="179512" y="1156682"/>
            <a:chExt cx="8784976" cy="1762838"/>
          </a:xfrm>
          <a:solidFill>
            <a:sysClr val="window" lastClr="FFFFFF"/>
          </a:solidFill>
        </p:grpSpPr>
        <p:cxnSp>
          <p:nvCxnSpPr>
            <p:cNvPr id="45" name="Straight Arrow Connector 44"/>
            <p:cNvCxnSpPr/>
            <p:nvPr/>
          </p:nvCxnSpPr>
          <p:spPr bwMode="auto">
            <a:xfrm>
              <a:off x="7113712" y="1521280"/>
              <a:ext cx="0" cy="1398240"/>
            </a:xfrm>
            <a:prstGeom prst="straightConnector1">
              <a:avLst/>
            </a:prstGeom>
            <a:grpFill/>
            <a:ln w="28575" cap="flat" cmpd="sng" algn="ctr">
              <a:solidFill>
                <a:sysClr val="windowText" lastClr="000000">
                  <a:lumMod val="75000"/>
                </a:sys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6" name="TextBox 45"/>
            <p:cNvSpPr txBox="1"/>
            <p:nvPr/>
          </p:nvSpPr>
          <p:spPr>
            <a:xfrm>
              <a:off x="179512" y="1156682"/>
              <a:ext cx="8784976" cy="369332"/>
            </a:xfrm>
            <a:prstGeom prst="rect">
              <a:avLst/>
            </a:prstGeom>
            <a:grpFill/>
            <a:ln w="28575" cap="flat" cmpd="sng" algn="ctr">
              <a:solidFill>
                <a:sysClr val="windowText" lastClr="000000">
                  <a:lumMod val="75000"/>
                </a:sysClr>
              </a:solidFill>
              <a:prstDash val="solid"/>
              <a:round/>
              <a:headEnd type="none" w="med" len="med"/>
              <a:tailEnd type="triangle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</a:prstClr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Losses from collimation inefficiency, nuclear processes in primary collimators</a:t>
              </a:r>
              <a:endParaRPr kumimoji="0" lang="en-GB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47" name="Straight Arrow Connector 46"/>
            <p:cNvCxnSpPr/>
            <p:nvPr/>
          </p:nvCxnSpPr>
          <p:spPr bwMode="auto">
            <a:xfrm>
              <a:off x="7401744" y="1521280"/>
              <a:ext cx="0" cy="1398240"/>
            </a:xfrm>
            <a:prstGeom prst="straightConnector1">
              <a:avLst/>
            </a:prstGeom>
            <a:grpFill/>
            <a:ln w="28575" cap="flat" cmpd="sng" algn="ctr">
              <a:solidFill>
                <a:sysClr val="windowText" lastClr="000000">
                  <a:lumMod val="75000"/>
                </a:sysClr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26109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Alleviation in IR1/5 with orbit bumps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67</a:t>
            </a:fld>
            <a:endParaRPr lang="en-US" altLang="x-none" dirty="0"/>
          </a:p>
        </p:txBody>
      </p:sp>
      <p:pic>
        <p:nvPicPr>
          <p:cNvPr id="21" name="Picture 2" descr="\\cernhomeM.cern.ch\M\mschauma\PhD_Thesis\Bilder\BFPP\BumpExperiment_Envelope_IP5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18" y="2106977"/>
            <a:ext cx="4172258" cy="2998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90178" y="2780027"/>
            <a:ext cx="121038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C00000"/>
                </a:solidFill>
                <a:latin typeface="Calibri"/>
                <a:ea typeface="+mn-ea"/>
                <a:cs typeface="+mn-cs"/>
              </a:rPr>
              <a:t>w/o bump</a:t>
            </a:r>
          </a:p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600" b="1" dirty="0" smtClean="0">
                <a:solidFill>
                  <a:srgbClr val="179923"/>
                </a:solidFill>
                <a:latin typeface="Calibri"/>
                <a:ea typeface="+mn-ea"/>
                <a:cs typeface="+mn-cs"/>
              </a:rPr>
              <a:t>with bump</a:t>
            </a:r>
            <a:endParaRPr lang="en-GB" sz="1600" b="1" dirty="0">
              <a:solidFill>
                <a:srgbClr val="179923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77408" y="5153561"/>
            <a:ext cx="2955380" cy="1323439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Careful setup of bumps in beginning of the run to achieve desired loss displacement.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444787" y="2532188"/>
            <a:ext cx="5242013" cy="4097212"/>
            <a:chOff x="3412835" y="2036734"/>
            <a:chExt cx="5242013" cy="4097212"/>
          </a:xfrm>
        </p:grpSpPr>
        <p:sp>
          <p:nvSpPr>
            <p:cNvPr id="25" name="Rectangle 24"/>
            <p:cNvSpPr/>
            <p:nvPr/>
          </p:nvSpPr>
          <p:spPr>
            <a:xfrm>
              <a:off x="3412835" y="2036734"/>
              <a:ext cx="269533" cy="2244400"/>
            </a:xfrm>
            <a:prstGeom prst="rect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6" name="Picture 2" descr="\\cernhomeM.cern.ch\M\mschauma\PhD_Thesis\Bilder\BFPP\BumpExperiment_EnvelopeBFPP1AndLosses_Zoom_IP5R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4891" y="3043117"/>
              <a:ext cx="4619957" cy="29567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3886285" y="5764614"/>
              <a:ext cx="15250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Particle losses</a:t>
              </a:r>
            </a:p>
          </p:txBody>
        </p:sp>
        <p:cxnSp>
          <p:nvCxnSpPr>
            <p:cNvPr id="28" name="Straight Arrow Connector 27"/>
            <p:cNvCxnSpPr/>
            <p:nvPr/>
          </p:nvCxnSpPr>
          <p:spPr>
            <a:xfrm flipV="1">
              <a:off x="5045656" y="5367391"/>
              <a:ext cx="1009074" cy="397223"/>
            </a:xfrm>
            <a:prstGeom prst="straightConnector1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tailEnd type="arrow"/>
            </a:ln>
            <a:effectLst/>
          </p:spPr>
        </p:cxnSp>
        <p:cxnSp>
          <p:nvCxnSpPr>
            <p:cNvPr id="29" name="Straight Connector 28"/>
            <p:cNvCxnSpPr/>
            <p:nvPr/>
          </p:nvCxnSpPr>
          <p:spPr>
            <a:xfrm>
              <a:off x="3682368" y="2036734"/>
              <a:ext cx="4577012" cy="1123979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30" name="Straight Connector 29"/>
            <p:cNvCxnSpPr/>
            <p:nvPr/>
          </p:nvCxnSpPr>
          <p:spPr>
            <a:xfrm>
              <a:off x="3412835" y="4281134"/>
              <a:ext cx="1108243" cy="1190090"/>
            </a:xfrm>
            <a:prstGeom prst="lin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31" name="TextBox 30"/>
            <p:cNvSpPr txBox="1"/>
            <p:nvPr/>
          </p:nvSpPr>
          <p:spPr>
            <a:xfrm>
              <a:off x="4546403" y="3281319"/>
              <a:ext cx="9733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dipole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567640" y="3084773"/>
              <a:ext cx="12064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“missing dipole” cryostat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6678234" y="3177488"/>
              <a:ext cx="15811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800" b="1" i="0" u="none" strike="noStrike" kern="0" cap="none" spc="0" normalizeH="0" baseline="0" noProof="0" dirty="0" err="1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quadrupole</a:t>
              </a:r>
              <a:endParaRPr kumimoji="0" lang="en-GB" sz="18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23528" y="692696"/>
            <a:ext cx="84969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Established technique in 2015: Orbit bumps are used to move the secondary beam losses to 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empty cryostat in </a:t>
            </a:r>
            <a:r>
              <a:rPr lang="en-GB" sz="20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order to reduce risk of quench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.</a:t>
            </a: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  <a:p>
            <a:pPr marL="342900" indent="-342900" defTabSz="9144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With bumps, achieved ~6E27 cm</a:t>
            </a:r>
            <a:r>
              <a:rPr lang="en-GB" sz="2000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-2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s</a:t>
            </a:r>
            <a:r>
              <a:rPr lang="en-GB" sz="2000" baseline="30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-1</a:t>
            </a:r>
            <a:r>
              <a:rPr lang="en-GB" sz="2000" dirty="0" smtClean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in ATLAS / CMS</a:t>
            </a:r>
            <a:endParaRPr lang="en-GB" sz="20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 alleviation in IR2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6312"/>
            <a:ext cx="3856761" cy="4967288"/>
          </a:xfrm>
        </p:spPr>
        <p:txBody>
          <a:bodyPr/>
          <a:lstStyle/>
          <a:p>
            <a:r>
              <a:rPr lang="en-US" sz="2000" dirty="0" smtClean="0"/>
              <a:t>In IR2: not possible due to layout/optics to move losses to empty cryostat</a:t>
            </a:r>
          </a:p>
          <a:p>
            <a:r>
              <a:rPr lang="en-US" sz="2000" dirty="0" smtClean="0"/>
              <a:t>Use orbit bump to distribute losses between different magnets</a:t>
            </a:r>
          </a:p>
          <a:p>
            <a:pPr lvl="1"/>
            <a:r>
              <a:rPr lang="en-US" sz="1800" dirty="0" smtClean="0"/>
              <a:t>Upper luminosity limit not investigated experimentally</a:t>
            </a:r>
          </a:p>
          <a:p>
            <a:r>
              <a:rPr lang="en-US" sz="2000" dirty="0" smtClean="0"/>
              <a:t>ALICE anyway leveled at </a:t>
            </a:r>
            <a:br>
              <a:rPr lang="en-US" sz="2000" dirty="0" smtClean="0"/>
            </a:br>
            <a:r>
              <a:rPr lang="en-US" sz="2000" dirty="0" smtClean="0"/>
              <a:t>1E27 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cm</a:t>
            </a:r>
            <a:r>
              <a:rPr lang="en-GB" sz="2000" baseline="30000" dirty="0" smtClean="0">
                <a:solidFill>
                  <a:prstClr val="black"/>
                </a:solidFill>
                <a:latin typeface="Calibri"/>
              </a:rPr>
              <a:t>-2</a:t>
            </a:r>
            <a:r>
              <a:rPr lang="en-GB" sz="2000" dirty="0" smtClean="0">
                <a:solidFill>
                  <a:prstClr val="black"/>
                </a:solidFill>
                <a:latin typeface="Calibri"/>
              </a:rPr>
              <a:t>s</a:t>
            </a:r>
            <a:r>
              <a:rPr lang="en-GB" sz="2000" baseline="30000" dirty="0" smtClean="0">
                <a:solidFill>
                  <a:prstClr val="black"/>
                </a:solidFill>
                <a:latin typeface="Calibri"/>
              </a:rPr>
              <a:t>-1</a:t>
            </a:r>
            <a:endParaRPr lang="en-US" sz="2000" dirty="0" smtClean="0"/>
          </a:p>
          <a:p>
            <a:pPr lvl="1"/>
            <a:r>
              <a:rPr lang="en-US" sz="1800" dirty="0" smtClean="0"/>
              <a:t>Too high event rate for detector otherwise</a:t>
            </a:r>
          </a:p>
          <a:p>
            <a:pPr lvl="1"/>
            <a:r>
              <a:rPr lang="en-US" sz="1800" dirty="0" smtClean="0"/>
              <a:t>ALICE upgrade foreseen in LS2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68</a:t>
            </a:fld>
            <a:endParaRPr lang="en-US" altLang="x-non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844"/>
          <a:stretch/>
        </p:blipFill>
        <p:spPr bwMode="auto">
          <a:xfrm>
            <a:off x="3856761" y="1295401"/>
            <a:ext cx="5287239" cy="19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296228" y="1078468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chemeClr val="tx1"/>
                </a:solidFill>
              </a:rPr>
              <a:t>Nominal</a:t>
            </a:r>
            <a:endParaRPr lang="en-US" sz="1800" b="1" i="1" dirty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539"/>
          <a:stretch/>
        </p:blipFill>
        <p:spPr bwMode="auto">
          <a:xfrm>
            <a:off x="3856761" y="3733800"/>
            <a:ext cx="5287239" cy="1915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168552" y="3440668"/>
            <a:ext cx="1375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i="1" dirty="0" smtClean="0">
                <a:solidFill>
                  <a:schemeClr val="tx1"/>
                </a:solidFill>
              </a:rPr>
              <a:t>With bump</a:t>
            </a:r>
            <a:endParaRPr lang="en-US" sz="18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53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Future alleviation: extra collimators</a:t>
            </a:r>
            <a:endParaRPr lang="en-GB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143508" y="4589047"/>
            <a:ext cx="8771892" cy="2040353"/>
          </a:xfrm>
        </p:spPr>
        <p:txBody>
          <a:bodyPr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GB" sz="2000" b="0" dirty="0" smtClean="0"/>
              <a:t>Planned to install one new collimator (TCLD) per side of ALICE in connection cryostat in LS2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0" dirty="0" smtClean="0"/>
              <a:t>Orbit bump used to deviate losses from dipole magnet so that they instead hit collimator</a:t>
            </a:r>
            <a:endParaRPr lang="en-GB" sz="2000" b="0" dirty="0"/>
          </a:p>
          <a:p>
            <a:pPr>
              <a:buFont typeface="Arial" panose="020B0604020202020204" pitchFamily="34" charset="0"/>
              <a:buChar char="•"/>
            </a:pPr>
            <a:r>
              <a:rPr lang="en-GB" sz="2000" b="0" dirty="0" smtClean="0">
                <a:solidFill>
                  <a:srgbClr val="FF0000"/>
                </a:solidFill>
              </a:rPr>
              <a:t>TCLDs </a:t>
            </a:r>
            <a:r>
              <a:rPr lang="en-GB" sz="2000" b="0" dirty="0">
                <a:solidFill>
                  <a:srgbClr val="FF0000"/>
                </a:solidFill>
              </a:rPr>
              <a:t>should allow luminosity increase for upgraded ALICE to run </a:t>
            </a:r>
            <a:r>
              <a:rPr lang="en-GB" sz="2000" b="0" dirty="0" smtClean="0">
                <a:solidFill>
                  <a:srgbClr val="FF0000"/>
                </a:solidFill>
              </a:rPr>
              <a:t>at 50 </a:t>
            </a:r>
            <a:r>
              <a:rPr lang="en-GB" sz="2000" b="0" dirty="0">
                <a:solidFill>
                  <a:srgbClr val="FF0000"/>
                </a:solidFill>
              </a:rPr>
              <a:t>kHz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008412" y="6669360"/>
            <a:ext cx="2133600" cy="216024"/>
          </a:xfrm>
          <a:prstGeom prst="rect">
            <a:avLst/>
          </a:prstGeom>
        </p:spPr>
        <p:txBody>
          <a:bodyPr/>
          <a:lstStyle/>
          <a:p>
            <a:fld id="{323EE74B-AA29-428B-826F-5CD1FF8C5BA0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69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509" y="838199"/>
            <a:ext cx="4869363" cy="37624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25708" y="1535547"/>
            <a:ext cx="17084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BFPP beam, </a:t>
            </a:r>
            <a:r>
              <a:rPr lang="en-GB" sz="1800" dirty="0">
                <a:solidFill>
                  <a:srgbClr val="FF0000"/>
                </a:solidFill>
                <a:latin typeface="Calibri"/>
                <a:ea typeface="+mn-ea"/>
                <a:cs typeface="+mn-cs"/>
              </a:rPr>
              <a:t>without</a:t>
            </a: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and </a:t>
            </a:r>
            <a:r>
              <a:rPr lang="en-GB" sz="1800" dirty="0">
                <a:solidFill>
                  <a:srgbClr val="7CBF33"/>
                </a:solidFill>
                <a:latin typeface="Calibri"/>
                <a:ea typeface="+mn-ea"/>
                <a:cs typeface="+mn-cs"/>
              </a:rPr>
              <a:t>with</a:t>
            </a:r>
            <a:r>
              <a:rPr lang="en-GB" sz="18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 bump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3886200" y="914400"/>
            <a:ext cx="5181600" cy="3581400"/>
            <a:chOff x="4755631" y="562060"/>
            <a:chExt cx="7436369" cy="41311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83828" y="562060"/>
              <a:ext cx="5508172" cy="4131129"/>
            </a:xfrm>
            <a:prstGeom prst="rect">
              <a:avLst/>
            </a:prstGeom>
          </p:spPr>
        </p:pic>
        <p:cxnSp>
          <p:nvCxnSpPr>
            <p:cNvPr id="14" name="Straight Arrow Connector 13"/>
            <p:cNvCxnSpPr/>
            <p:nvPr/>
          </p:nvCxnSpPr>
          <p:spPr>
            <a:xfrm flipH="1" flipV="1">
              <a:off x="4755631" y="2311646"/>
              <a:ext cx="4137136" cy="425029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Box 14"/>
          <p:cNvSpPr txBox="1"/>
          <p:nvPr/>
        </p:nvSpPr>
        <p:spPr>
          <a:xfrm>
            <a:off x="5012871" y="3664803"/>
            <a:ext cx="2208938" cy="83099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defTabSz="914400" fontAlgn="auto">
              <a:spcBef>
                <a:spcPts val="0"/>
              </a:spcBef>
              <a:spcAft>
                <a:spcPts val="0"/>
              </a:spcAft>
            </a:pPr>
            <a:r>
              <a:rPr lang="en-GB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TCLD collimator </a:t>
            </a:r>
            <a:br>
              <a:rPr lang="en-GB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</a:br>
            <a:r>
              <a:rPr lang="en-GB" dirty="0">
                <a:solidFill>
                  <a:srgbClr val="FFFF00"/>
                </a:solidFill>
                <a:latin typeface="Calibri"/>
                <a:ea typeface="+mn-ea"/>
                <a:cs typeface="+mn-cs"/>
              </a:rPr>
              <a:t>(post LS2)</a:t>
            </a:r>
          </a:p>
        </p:txBody>
      </p:sp>
      <p:sp>
        <p:nvSpPr>
          <p:cNvPr id="16" name="Date Placeholder 3"/>
          <p:cNvSpPr>
            <a:spLocks noGrp="1"/>
          </p:cNvSpPr>
          <p:nvPr>
            <p:ph type="dt" idx="10"/>
          </p:nvPr>
        </p:nvSpPr>
        <p:spPr>
          <a:xfrm>
            <a:off x="76200" y="6553200"/>
            <a:ext cx="2117725" cy="228600"/>
          </a:xfrm>
        </p:spPr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idx="11"/>
          </p:nvPr>
        </p:nvSpPr>
        <p:spPr>
          <a:xfrm>
            <a:off x="6934200" y="6553200"/>
            <a:ext cx="2117725" cy="228600"/>
          </a:xfrm>
        </p:spPr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69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394040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Losses from fast failure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2016.01.27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7</a:t>
            </a:fld>
            <a:endParaRPr lang="en-US" altLang="x-none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52400" y="900112"/>
            <a:ext cx="8915400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457200" indent="-457200" algn="l" defTabSz="457200" rtl="0" eaLnBrk="0" fontAlgn="base" hangingPunct="0">
              <a:lnSpc>
                <a:spcPct val="105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400" b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defRPr>
            </a:lvl1pPr>
            <a:lvl2pPr marL="800100" indent="-342900" algn="l" defTabSz="457200" rtl="0" eaLnBrk="0" fontAlgn="base" hangingPunct="0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defRPr>
            </a:lvl2pPr>
            <a:lvl3pPr marL="1257300" indent="-342900" algn="l" defTabSz="457200" rtl="0" eaLnBrk="0" fontAlgn="base" hangingPunct="0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defRPr>
            </a:lvl3pPr>
            <a:lvl4pPr marL="1657350" indent="-28575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16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defRPr>
            </a:lvl4pPr>
            <a:lvl5pPr marL="2114550" indent="-28575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16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defRPr>
            </a:lvl5pPr>
            <a:lvl6pPr marL="25146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>
                <a:latin typeface="Corbel" panose="020B0503020204020204" pitchFamily="34" charset="0"/>
              </a:rPr>
              <a:t>Standard beam </a:t>
            </a:r>
            <a:r>
              <a:rPr lang="en-US" sz="2000" dirty="0" smtClean="0">
                <a:latin typeface="Corbel" panose="020B0503020204020204" pitchFamily="34" charset="0"/>
              </a:rPr>
              <a:t>dump: </a:t>
            </a:r>
            <a:r>
              <a:rPr lang="en-US" sz="2000" dirty="0" smtClean="0">
                <a:latin typeface="Corbel" panose="020B0503020204020204" pitchFamily="34" charset="0"/>
              </a:rPr>
              <a:t>extraction kickers fire when no beam </a:t>
            </a:r>
            <a:r>
              <a:rPr lang="en-US" sz="2000" dirty="0" smtClean="0">
                <a:latin typeface="Corbel" panose="020B0503020204020204" pitchFamily="34" charset="0"/>
              </a:rPr>
              <a:t>passes (abort gap)</a:t>
            </a:r>
            <a:endParaRPr lang="en-US" sz="2000" dirty="0" smtClean="0">
              <a:latin typeface="Corbel" panose="020B0503020204020204" pitchFamily="34" charset="0"/>
            </a:endParaRPr>
          </a:p>
          <a:p>
            <a:endParaRPr lang="en-US" sz="2000" dirty="0" smtClean="0">
              <a:latin typeface="Corbel" panose="020B0503020204020204" pitchFamily="34" charset="0"/>
            </a:endParaRPr>
          </a:p>
          <a:p>
            <a:endParaRPr lang="en-US" sz="2000" dirty="0" smtClean="0">
              <a:latin typeface="Corbel" panose="020B050302020402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dirty="0" smtClean="0">
              <a:latin typeface="Corbel" panose="020B0503020204020204" pitchFamily="34" charset="0"/>
            </a:endParaRPr>
          </a:p>
          <a:p>
            <a:endParaRPr lang="en-US" sz="2000" dirty="0" smtClean="0"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57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 of impacting beam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70</a:t>
            </a:fld>
            <a:endParaRPr lang="en-US" altLang="x-none" dirty="0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76200" y="762000"/>
            <a:ext cx="8686800" cy="5348288"/>
          </a:xfrm>
        </p:spPr>
        <p:txBody>
          <a:bodyPr/>
          <a:lstStyle/>
          <a:p>
            <a:r>
              <a:rPr lang="en-US" sz="2000" dirty="0" smtClean="0"/>
              <a:t>Even a small beam loss in a magnet could cause a quench or even damage</a:t>
            </a:r>
          </a:p>
          <a:p>
            <a:pPr lvl="1"/>
            <a:r>
              <a:rPr lang="en-US" sz="1800" dirty="0" smtClean="0"/>
              <a:t>Tests with protons: very localized ionization loss from nuclear beams potentially more critical</a:t>
            </a:r>
          </a:p>
          <a:p>
            <a:pPr lvl="1"/>
            <a:r>
              <a:rPr lang="en-US" sz="1800" dirty="0" smtClean="0"/>
              <a:t>Ionization energy loss in </a:t>
            </a:r>
            <a:br>
              <a:rPr lang="en-US" sz="1800" dirty="0" smtClean="0"/>
            </a:br>
            <a:r>
              <a:rPr lang="en-US" sz="1800" dirty="0" smtClean="0"/>
              <a:t>material given approximately</a:t>
            </a:r>
            <a:br>
              <a:rPr lang="en-US" sz="1800" dirty="0" smtClean="0"/>
            </a:br>
            <a:r>
              <a:rPr lang="en-US" sz="1800" dirty="0" smtClean="0"/>
              <a:t>by Bethe-Bloch formula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" t="2893" r="7705" b="3671"/>
          <a:stretch/>
        </p:blipFill>
        <p:spPr bwMode="auto">
          <a:xfrm>
            <a:off x="4648200" y="1710602"/>
            <a:ext cx="4220816" cy="329929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577866" y="3135868"/>
            <a:ext cx="96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0.6 MJ</a:t>
            </a:r>
            <a:endParaRPr lang="en-US" sz="18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794833" y="3135868"/>
            <a:ext cx="968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olidFill>
                  <a:srgbClr val="FF0000"/>
                </a:solidFill>
              </a:rPr>
              <a:t>0.4 MJ</a:t>
            </a:r>
            <a:endParaRPr lang="en-US" sz="1800" dirty="0">
              <a:solidFill>
                <a:srgbClr val="FF0000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31" y="5076825"/>
            <a:ext cx="7561263" cy="109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72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8" grpId="0"/>
      <p:bldP spid="1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 from collimation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914400"/>
            <a:ext cx="8610600" cy="5257800"/>
          </a:xfrm>
        </p:spPr>
        <p:txBody>
          <a:bodyPr/>
          <a:lstStyle/>
          <a:p>
            <a:r>
              <a:rPr lang="en-US" dirty="0"/>
              <a:t>Efficiency of collimation system introduces </a:t>
            </a:r>
            <a:r>
              <a:rPr lang="en-US" dirty="0">
                <a:solidFill>
                  <a:srgbClr val="FF0000"/>
                </a:solidFill>
              </a:rPr>
              <a:t>upper limit on acceptable beam </a:t>
            </a:r>
            <a:r>
              <a:rPr lang="en-US" dirty="0" smtClean="0">
                <a:solidFill>
                  <a:srgbClr val="FF0000"/>
                </a:solidFill>
              </a:rPr>
              <a:t>losses (</a:t>
            </a:r>
            <a:r>
              <a:rPr lang="en-US" dirty="0" err="1" smtClean="0">
                <a:solidFill>
                  <a:srgbClr val="FF0000"/>
                </a:solidFill>
              </a:rPr>
              <a:t>Pb</a:t>
            </a:r>
            <a:r>
              <a:rPr lang="en-US" dirty="0" smtClean="0">
                <a:solidFill>
                  <a:srgbClr val="FF0000"/>
                </a:solidFill>
              </a:rPr>
              <a:t>/s)</a:t>
            </a:r>
          </a:p>
          <a:p>
            <a:pPr lvl="1"/>
            <a:r>
              <a:rPr lang="en-US" dirty="0" smtClean="0"/>
              <a:t>In case of large beam losses, a proportionally large leakage to cold magnets occurs </a:t>
            </a:r>
          </a:p>
          <a:p>
            <a:pPr lvl="1"/>
            <a:r>
              <a:rPr lang="en-US" dirty="0" smtClean="0"/>
              <a:t>Beams should be dumped by beam loss monitors before quench or damage occur</a:t>
            </a:r>
          </a:p>
          <a:p>
            <a:pPr lvl="1"/>
            <a:r>
              <a:rPr lang="en-US" dirty="0" smtClean="0"/>
              <a:t>If losses are frequently too high, frequent dumps make operation less efficient or even impossible</a:t>
            </a:r>
          </a:p>
          <a:p>
            <a:r>
              <a:rPr lang="en-US" dirty="0" smtClean="0"/>
              <a:t>Gives effectively an </a:t>
            </a:r>
            <a:r>
              <a:rPr lang="en-US" dirty="0" smtClean="0">
                <a:solidFill>
                  <a:srgbClr val="FF0000"/>
                </a:solidFill>
              </a:rPr>
              <a:t>upper limit on the total beam intensity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71</a:t>
            </a:fld>
            <a:endParaRPr lang="en-US" altLang="x-none" dirty="0"/>
          </a:p>
        </p:txBody>
      </p:sp>
    </p:spTree>
    <p:extLst>
      <p:ext uri="{BB962C8B-B14F-4D97-AF65-F5344CB8AC3E}">
        <p14:creationId xmlns:p14="http://schemas.microsoft.com/office/powerpoint/2010/main" val="298851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 smtClean="0"/>
              <a:t>Milestones </a:t>
            </a:r>
            <a:r>
              <a:rPr lang="en-GB" sz="3200" dirty="0" smtClean="0"/>
              <a:t>achieved for crystals</a:t>
            </a:r>
            <a:endParaRPr lang="en-GB" sz="3000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4294967295"/>
          </p:nvPr>
        </p:nvSpPr>
        <p:spPr>
          <a:xfrm>
            <a:off x="1905000" y="6356350"/>
            <a:ext cx="6627000" cy="360000"/>
          </a:xfrm>
          <a:prstGeom prst="rect">
            <a:avLst/>
          </a:prstGeom>
        </p:spPr>
        <p:txBody>
          <a:bodyPr/>
          <a:lstStyle/>
          <a:p>
            <a:pPr>
              <a:buClr>
                <a:prstClr val="black"/>
              </a:buClr>
            </a:pPr>
            <a:r>
              <a:rPr lang="fr-FR" smtClean="0">
                <a:solidFill>
                  <a:srgbClr val="64BCD9"/>
                </a:solidFill>
              </a:rPr>
              <a:t>D. Mirarchi, International Review of the HL-LHC Collimation System</a:t>
            </a:r>
            <a:endParaRPr lang="en-GB" dirty="0">
              <a:solidFill>
                <a:srgbClr val="64BCD9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prstClr val="black"/>
              </a:buClr>
            </a:pPr>
            <a:fld id="{BFDCA1C4-9514-7B4F-976F-D92F7E296653}" type="slidenum">
              <a:rPr lang="fr-FR" smtClean="0">
                <a:solidFill>
                  <a:srgbClr val="64BCD9"/>
                </a:solidFill>
              </a:rPr>
              <a:pPr>
                <a:buClr>
                  <a:prstClr val="black"/>
                </a:buClr>
              </a:pPr>
              <a:t>72</a:t>
            </a:fld>
            <a:endParaRPr lang="fr-FR">
              <a:solidFill>
                <a:srgbClr val="64BCD9"/>
              </a:solidFill>
            </a:endParaRPr>
          </a:p>
        </p:txBody>
      </p:sp>
      <p:pic>
        <p:nvPicPr>
          <p:cNvPr id="5" name="Image 4" descr="CERN-logo_outlin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000" y="6282000"/>
            <a:ext cx="494185" cy="486000"/>
          </a:xfrm>
          <a:prstGeom prst="rect">
            <a:avLst/>
          </a:prstGeom>
        </p:spPr>
      </p:pic>
      <p:pic>
        <p:nvPicPr>
          <p:cNvPr id="7" name="Picture 1" descr="lcoll_logo3_small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6824" y="6252190"/>
            <a:ext cx="550960" cy="60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magin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584" y="6381328"/>
            <a:ext cx="842542" cy="356676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1" name="Gruppo 10"/>
          <p:cNvGrpSpPr/>
          <p:nvPr/>
        </p:nvGrpSpPr>
        <p:grpSpPr>
          <a:xfrm>
            <a:off x="479975" y="980728"/>
            <a:ext cx="7554827" cy="1132798"/>
            <a:chOff x="479975" y="980728"/>
            <a:chExt cx="7554827" cy="1132798"/>
          </a:xfrm>
        </p:grpSpPr>
        <p:sp>
          <p:nvSpPr>
            <p:cNvPr id="6" name="Mostrina 5"/>
            <p:cNvSpPr>
              <a:spLocks noChangeAspect="1"/>
            </p:cNvSpPr>
            <p:nvPr/>
          </p:nvSpPr>
          <p:spPr>
            <a:xfrm rot="5400000">
              <a:off x="666127" y="794576"/>
              <a:ext cx="1132798" cy="1505102"/>
            </a:xfrm>
            <a:prstGeom prst="chevron">
              <a:avLst>
                <a:gd name="adj" fmla="val 20708"/>
              </a:avLst>
            </a:prstGeom>
            <a:gradFill flip="none" rotWithShape="1">
              <a:gsLst>
                <a:gs pos="0">
                  <a:schemeClr val="bg1"/>
                </a:gs>
                <a:gs pos="45000">
                  <a:srgbClr val="0432FF"/>
                </a:gs>
              </a:gsLst>
              <a:lin ang="0" scaled="0"/>
              <a:tileRect/>
            </a:gradFill>
            <a:ln>
              <a:solidFill>
                <a:srgbClr val="0432FF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dirty="0" smtClean="0">
                  <a:solidFill>
                    <a:prstClr val="white"/>
                  </a:solidFill>
                </a:rPr>
                <a:t>2015</a:t>
              </a:r>
              <a:endParaRPr lang="en-GB" sz="1800" b="1" dirty="0">
                <a:solidFill>
                  <a:prstClr val="white"/>
                </a:solidFill>
              </a:endParaRP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2076824" y="1117909"/>
              <a:ext cx="59579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Font typeface="Arial" charset="0"/>
                <a:buChar char="•"/>
              </a:pPr>
              <a:r>
                <a:rPr lang="en-GB" sz="1800" b="1" dirty="0" smtClean="0">
                  <a:solidFill>
                    <a:srgbClr val="0059EE"/>
                  </a:solidFill>
                  <a:latin typeface="Arial"/>
                </a:rPr>
                <a:t>First p </a:t>
              </a:r>
              <a:r>
                <a:rPr lang="en-GB" sz="1800" b="1" dirty="0" err="1" smtClean="0">
                  <a:solidFill>
                    <a:srgbClr val="0059EE"/>
                  </a:solidFill>
                  <a:latin typeface="Arial"/>
                </a:rPr>
                <a:t>channeling</a:t>
              </a:r>
              <a:r>
                <a:rPr lang="en-GB" sz="1800" dirty="0" smtClean="0">
                  <a:solidFill>
                    <a:prstClr val="black"/>
                  </a:solidFill>
                  <a:latin typeface="Arial"/>
                </a:rPr>
                <a:t> at the LHC: </a:t>
              </a:r>
              <a:r>
                <a:rPr lang="en-GB" sz="1800" b="1" dirty="0" smtClean="0">
                  <a:solidFill>
                    <a:srgbClr val="0059EE"/>
                  </a:solidFill>
                  <a:latin typeface="Arial"/>
                </a:rPr>
                <a:t>450 GeV and 6.5 </a:t>
              </a:r>
              <a:r>
                <a:rPr lang="en-GB" sz="1800" b="1" dirty="0" err="1" smtClean="0">
                  <a:solidFill>
                    <a:srgbClr val="0059EE"/>
                  </a:solidFill>
                  <a:latin typeface="Arial"/>
                </a:rPr>
                <a:t>TeV</a:t>
              </a:r>
              <a:endParaRPr lang="en-GB" sz="1800" b="1" dirty="0" smtClean="0">
                <a:solidFill>
                  <a:srgbClr val="0059EE"/>
                </a:solidFill>
                <a:latin typeface="Arial"/>
              </a:endParaRP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Font typeface="Arial" charset="0"/>
                <a:buChar char="•"/>
              </a:pPr>
              <a:r>
                <a:rPr lang="en-GB" sz="1800" b="1" dirty="0">
                  <a:solidFill>
                    <a:srgbClr val="0059EE"/>
                  </a:solidFill>
                  <a:latin typeface="Arial"/>
                </a:rPr>
                <a:t>First </a:t>
              </a:r>
              <a:r>
                <a:rPr lang="en-GB" sz="1800" b="1" dirty="0" err="1">
                  <a:solidFill>
                    <a:srgbClr val="0059EE"/>
                  </a:solidFill>
                  <a:latin typeface="Arial"/>
                </a:rPr>
                <a:t>Pb</a:t>
              </a:r>
              <a:r>
                <a:rPr lang="en-GB" sz="1800" b="1" dirty="0">
                  <a:solidFill>
                    <a:srgbClr val="0059EE"/>
                  </a:solidFill>
                  <a:latin typeface="Arial"/>
                </a:rPr>
                <a:t> </a:t>
              </a:r>
              <a:r>
                <a:rPr lang="en-GB" sz="1800" b="1" dirty="0" err="1">
                  <a:solidFill>
                    <a:srgbClr val="0059EE"/>
                  </a:solidFill>
                  <a:latin typeface="Arial"/>
                </a:rPr>
                <a:t>channeling</a:t>
              </a:r>
              <a:r>
                <a:rPr lang="en-GB" sz="1800" b="1" dirty="0">
                  <a:solidFill>
                    <a:srgbClr val="0059EE"/>
                  </a:solidFill>
                  <a:latin typeface="Arial"/>
                </a:rPr>
                <a:t> </a:t>
              </a:r>
              <a:r>
                <a:rPr lang="en-GB" sz="1800" dirty="0" smtClean="0">
                  <a:solidFill>
                    <a:prstClr val="black"/>
                  </a:solidFill>
                  <a:latin typeface="Arial"/>
                </a:rPr>
                <a:t>at </a:t>
              </a:r>
              <a:r>
                <a:rPr lang="en-GB" sz="1800" dirty="0">
                  <a:solidFill>
                    <a:prstClr val="black"/>
                  </a:solidFill>
                  <a:latin typeface="Arial"/>
                </a:rPr>
                <a:t>the LHC</a:t>
              </a:r>
              <a:r>
                <a:rPr lang="en-GB" sz="1800" dirty="0" smtClean="0">
                  <a:solidFill>
                    <a:prstClr val="black"/>
                  </a:solidFill>
                  <a:latin typeface="Arial"/>
                </a:rPr>
                <a:t>: </a:t>
              </a:r>
              <a:r>
                <a:rPr lang="en-GB" sz="1800" b="1" dirty="0">
                  <a:solidFill>
                    <a:srgbClr val="0059EE"/>
                  </a:solidFill>
                  <a:latin typeface="Arial"/>
                </a:rPr>
                <a:t>450 Z </a:t>
              </a:r>
              <a:r>
                <a:rPr lang="en-GB" sz="1800" b="1" dirty="0" smtClean="0">
                  <a:solidFill>
                    <a:srgbClr val="0059EE"/>
                  </a:solidFill>
                  <a:latin typeface="Arial"/>
                </a:rPr>
                <a:t>GeV</a:t>
              </a:r>
              <a:endParaRPr lang="en-GB" sz="1800" b="1" dirty="0">
                <a:solidFill>
                  <a:srgbClr val="0059EE"/>
                </a:solidFill>
                <a:latin typeface="Arial"/>
              </a:endParaRPr>
            </a:p>
          </p:txBody>
        </p:sp>
      </p:grpSp>
      <p:grpSp>
        <p:nvGrpSpPr>
          <p:cNvPr id="12" name="Gruppo 11"/>
          <p:cNvGrpSpPr/>
          <p:nvPr/>
        </p:nvGrpSpPr>
        <p:grpSpPr>
          <a:xfrm>
            <a:off x="479975" y="2242155"/>
            <a:ext cx="8007578" cy="1200329"/>
            <a:chOff x="479975" y="2242155"/>
            <a:chExt cx="8007578" cy="1200329"/>
          </a:xfrm>
        </p:grpSpPr>
        <p:sp>
          <p:nvSpPr>
            <p:cNvPr id="9" name="CasellaDiTesto 8"/>
            <p:cNvSpPr txBox="1"/>
            <p:nvPr/>
          </p:nvSpPr>
          <p:spPr>
            <a:xfrm>
              <a:off x="2076824" y="2242155"/>
              <a:ext cx="6410729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Font typeface="Arial" charset="0"/>
                <a:buChar char="•"/>
              </a:pPr>
              <a:r>
                <a:rPr lang="en-GB" sz="1800" b="1" dirty="0" smtClean="0">
                  <a:solidFill>
                    <a:srgbClr val="FB963C"/>
                  </a:solidFill>
                  <a:latin typeface="Arial"/>
                </a:rPr>
                <a:t>First</a:t>
              </a:r>
              <a:r>
                <a:rPr lang="en-GB" sz="1800" dirty="0" smtClean="0">
                  <a:solidFill>
                    <a:srgbClr val="FFC000"/>
                  </a:solidFill>
                  <a:latin typeface="Arial"/>
                </a:rPr>
                <a:t> </a:t>
              </a:r>
              <a:r>
                <a:rPr lang="en-GB" sz="1800" dirty="0" err="1" smtClean="0">
                  <a:solidFill>
                    <a:prstClr val="black"/>
                  </a:solidFill>
                  <a:latin typeface="Arial"/>
                </a:rPr>
                <a:t>channeling</a:t>
              </a:r>
              <a:r>
                <a:rPr lang="en-GB" sz="1800" dirty="0" smtClean="0">
                  <a:solidFill>
                    <a:prstClr val="black"/>
                  </a:solidFill>
                  <a:latin typeface="Arial"/>
                </a:rPr>
                <a:t> during </a:t>
              </a:r>
              <a:r>
                <a:rPr lang="en-GB" sz="1800" b="1" dirty="0" smtClean="0">
                  <a:solidFill>
                    <a:srgbClr val="FB963C"/>
                  </a:solidFill>
                  <a:latin typeface="Arial"/>
                </a:rPr>
                <a:t>energy ramp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Font typeface="Arial" charset="0"/>
                <a:buChar char="•"/>
              </a:pPr>
              <a:r>
                <a:rPr lang="en-GB" sz="1800" b="1" dirty="0" smtClean="0">
                  <a:solidFill>
                    <a:srgbClr val="FB963C"/>
                  </a:solidFill>
                  <a:latin typeface="Arial"/>
                </a:rPr>
                <a:t>First</a:t>
              </a:r>
              <a:r>
                <a:rPr lang="en-GB" sz="1800" dirty="0" smtClean="0">
                  <a:solidFill>
                    <a:prstClr val="black"/>
                  </a:solidFill>
                  <a:latin typeface="Arial"/>
                </a:rPr>
                <a:t> assessment of </a:t>
              </a:r>
              <a:r>
                <a:rPr lang="en-GB" sz="1800" b="1" dirty="0" smtClean="0">
                  <a:solidFill>
                    <a:srgbClr val="FB963C"/>
                  </a:solidFill>
                  <a:latin typeface="Arial"/>
                </a:rPr>
                <a:t>cleaning performance </a:t>
              </a:r>
              <a:r>
                <a:rPr lang="en-GB" sz="1800" dirty="0" smtClean="0">
                  <a:solidFill>
                    <a:prstClr val="black"/>
                  </a:solidFill>
                  <a:latin typeface="Arial"/>
                </a:rPr>
                <a:t>with p beams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Font typeface="Arial" charset="0"/>
                <a:buChar char="•"/>
              </a:pPr>
              <a:r>
                <a:rPr lang="en-GB" sz="1800" b="1" dirty="0">
                  <a:solidFill>
                    <a:srgbClr val="FB963C"/>
                  </a:solidFill>
                  <a:latin typeface="Arial"/>
                </a:rPr>
                <a:t>First </a:t>
              </a:r>
              <a:r>
                <a:rPr lang="en-GB" sz="1800" b="1" dirty="0" err="1">
                  <a:solidFill>
                    <a:srgbClr val="FB963C"/>
                  </a:solidFill>
                  <a:latin typeface="Arial"/>
                </a:rPr>
                <a:t>Pb</a:t>
              </a:r>
              <a:r>
                <a:rPr lang="en-GB" sz="1800" b="1" dirty="0">
                  <a:solidFill>
                    <a:srgbClr val="FB963C"/>
                  </a:solidFill>
                  <a:latin typeface="Arial"/>
                </a:rPr>
                <a:t> </a:t>
              </a:r>
              <a:r>
                <a:rPr lang="en-GB" sz="1800" b="1" dirty="0" err="1">
                  <a:solidFill>
                    <a:srgbClr val="FB963C"/>
                  </a:solidFill>
                  <a:latin typeface="Arial"/>
                </a:rPr>
                <a:t>channeling</a:t>
              </a:r>
              <a:r>
                <a:rPr lang="en-GB" sz="1800" b="1" dirty="0">
                  <a:solidFill>
                    <a:srgbClr val="FB963C"/>
                  </a:solidFill>
                  <a:latin typeface="Arial"/>
                </a:rPr>
                <a:t> </a:t>
              </a:r>
              <a:r>
                <a:rPr lang="en-GB" sz="1800" dirty="0" smtClean="0">
                  <a:solidFill>
                    <a:prstClr val="black"/>
                  </a:solidFill>
                  <a:latin typeface="Arial"/>
                </a:rPr>
                <a:t>at </a:t>
              </a:r>
              <a:r>
                <a:rPr lang="en-GB" sz="1800" dirty="0">
                  <a:solidFill>
                    <a:prstClr val="black"/>
                  </a:solidFill>
                  <a:latin typeface="Arial"/>
                </a:rPr>
                <a:t>the LHC: </a:t>
              </a:r>
              <a:r>
                <a:rPr lang="en-GB" sz="1800" b="1" dirty="0" smtClean="0">
                  <a:solidFill>
                    <a:srgbClr val="FB963C"/>
                  </a:solidFill>
                  <a:latin typeface="Arial"/>
                </a:rPr>
                <a:t>6.37 Z </a:t>
              </a:r>
              <a:r>
                <a:rPr lang="en-GB" sz="1800" b="1" dirty="0" err="1" smtClean="0">
                  <a:solidFill>
                    <a:srgbClr val="FB963C"/>
                  </a:solidFill>
                  <a:latin typeface="Arial"/>
                </a:rPr>
                <a:t>TeV</a:t>
              </a:r>
              <a:endParaRPr lang="en-GB" sz="1800" b="1" dirty="0">
                <a:solidFill>
                  <a:srgbClr val="FB963C"/>
                </a:solidFill>
                <a:latin typeface="Arial"/>
              </a:endParaRP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Font typeface="Arial" charset="0"/>
                <a:buChar char="•"/>
              </a:pPr>
              <a:endParaRPr lang="en-GB" sz="18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8" name="Mostrina 17"/>
            <p:cNvSpPr>
              <a:spLocks noChangeAspect="1"/>
            </p:cNvSpPr>
            <p:nvPr/>
          </p:nvSpPr>
          <p:spPr>
            <a:xfrm rot="5400000">
              <a:off x="666127" y="2064780"/>
              <a:ext cx="1132798" cy="1505102"/>
            </a:xfrm>
            <a:prstGeom prst="chevron">
              <a:avLst>
                <a:gd name="adj" fmla="val 20708"/>
              </a:avLst>
            </a:prstGeom>
            <a:gradFill>
              <a:gsLst>
                <a:gs pos="0">
                  <a:schemeClr val="bg1"/>
                </a:gs>
                <a:gs pos="45000">
                  <a:schemeClr val="accent6"/>
                </a:gs>
              </a:gsLst>
              <a:lin ang="0" scaled="0"/>
            </a:gradFill>
            <a:ln>
              <a:solidFill>
                <a:schemeClr val="accent6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dirty="0" smtClean="0">
                  <a:solidFill>
                    <a:prstClr val="white"/>
                  </a:solidFill>
                </a:rPr>
                <a:t>2016</a:t>
              </a:r>
              <a:endParaRPr lang="en-GB" sz="18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3" name="Gruppo 12"/>
          <p:cNvGrpSpPr/>
          <p:nvPr/>
        </p:nvGrpSpPr>
        <p:grpSpPr>
          <a:xfrm>
            <a:off x="479975" y="3521136"/>
            <a:ext cx="8566826" cy="1132798"/>
            <a:chOff x="479975" y="3521136"/>
            <a:chExt cx="8566826" cy="1132798"/>
          </a:xfrm>
        </p:grpSpPr>
        <p:sp>
          <p:nvSpPr>
            <p:cNvPr id="64" name="CasellaDiTesto 63"/>
            <p:cNvSpPr txBox="1"/>
            <p:nvPr/>
          </p:nvSpPr>
          <p:spPr>
            <a:xfrm>
              <a:off x="2076825" y="3664840"/>
              <a:ext cx="6969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Font typeface="Arial" charset="0"/>
                <a:buChar char="•"/>
              </a:pPr>
              <a:r>
                <a:rPr lang="en-GB" sz="1800" b="1" dirty="0" smtClean="0">
                  <a:solidFill>
                    <a:srgbClr val="A349EA"/>
                  </a:solidFill>
                  <a:latin typeface="Arial"/>
                </a:rPr>
                <a:t>First </a:t>
              </a:r>
              <a:r>
                <a:rPr lang="en-GB" sz="1800" b="1" dirty="0" err="1" smtClean="0">
                  <a:solidFill>
                    <a:srgbClr val="A349EA"/>
                  </a:solidFill>
                  <a:latin typeface="Arial"/>
                </a:rPr>
                <a:t>channeling</a:t>
              </a:r>
              <a:r>
                <a:rPr lang="en-GB" sz="1800" b="1" dirty="0" smtClean="0">
                  <a:solidFill>
                    <a:srgbClr val="A349EA"/>
                  </a:solidFill>
                  <a:latin typeface="Arial"/>
                </a:rPr>
                <a:t> of </a:t>
              </a:r>
              <a:r>
                <a:rPr lang="en-GB" sz="1800" b="1" dirty="0" err="1" smtClean="0">
                  <a:solidFill>
                    <a:srgbClr val="A349EA"/>
                  </a:solidFill>
                  <a:latin typeface="Arial"/>
                </a:rPr>
                <a:t>Xe</a:t>
              </a:r>
              <a:r>
                <a:rPr lang="en-GB" sz="1800" b="1" dirty="0" smtClean="0">
                  <a:solidFill>
                    <a:srgbClr val="A349EA"/>
                  </a:solidFill>
                  <a:latin typeface="Arial"/>
                </a:rPr>
                <a:t> at 450 Z GeV 6.5 Z </a:t>
              </a:r>
              <a:r>
                <a:rPr lang="en-GB" sz="1800" b="1" dirty="0" err="1" smtClean="0">
                  <a:solidFill>
                    <a:srgbClr val="A349EA"/>
                  </a:solidFill>
                  <a:latin typeface="Arial"/>
                </a:rPr>
                <a:t>TeV</a:t>
              </a:r>
              <a:r>
                <a:rPr lang="en-GB" sz="1800" dirty="0" smtClean="0">
                  <a:solidFill>
                    <a:prstClr val="black"/>
                  </a:solidFill>
                  <a:latin typeface="Arial"/>
                </a:rPr>
                <a:t>, together with </a:t>
              </a:r>
              <a:r>
                <a:rPr lang="en-GB" sz="1800" dirty="0">
                  <a:solidFill>
                    <a:prstClr val="black"/>
                  </a:solidFill>
                  <a:latin typeface="Arial"/>
                </a:rPr>
                <a:t>a</a:t>
              </a:r>
              <a:r>
                <a:rPr lang="en-GB" sz="1800" dirty="0" smtClean="0">
                  <a:solidFill>
                    <a:prstClr val="black"/>
                  </a:solidFill>
                  <a:latin typeface="Arial"/>
                </a:rPr>
                <a:t>ssessment </a:t>
              </a:r>
              <a:r>
                <a:rPr lang="en-GB" sz="1800" dirty="0">
                  <a:solidFill>
                    <a:prstClr val="black"/>
                  </a:solidFill>
                  <a:latin typeface="Arial"/>
                </a:rPr>
                <a:t>of cleaning </a:t>
              </a:r>
              <a:r>
                <a:rPr lang="en-GB" sz="1800" dirty="0" smtClean="0">
                  <a:solidFill>
                    <a:prstClr val="black"/>
                  </a:solidFill>
                  <a:latin typeface="Arial"/>
                </a:rPr>
                <a:t>performance</a:t>
              </a:r>
              <a:endParaRPr lang="en-GB" sz="18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" name="Mostrina 18"/>
            <p:cNvSpPr>
              <a:spLocks noChangeAspect="1"/>
            </p:cNvSpPr>
            <p:nvPr/>
          </p:nvSpPr>
          <p:spPr>
            <a:xfrm rot="5400000">
              <a:off x="666127" y="3334984"/>
              <a:ext cx="1132798" cy="1505102"/>
            </a:xfrm>
            <a:prstGeom prst="chevron">
              <a:avLst>
                <a:gd name="adj" fmla="val 20708"/>
              </a:avLst>
            </a:prstGeom>
            <a:gradFill>
              <a:gsLst>
                <a:gs pos="0">
                  <a:schemeClr val="bg1"/>
                </a:gs>
                <a:gs pos="45000">
                  <a:srgbClr val="A349EA"/>
                </a:gs>
              </a:gsLst>
              <a:lin ang="0" scaled="0"/>
            </a:gradFill>
            <a:ln>
              <a:solidFill>
                <a:srgbClr val="A349EA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dirty="0" smtClean="0">
                  <a:solidFill>
                    <a:prstClr val="white"/>
                  </a:solidFill>
                </a:rPr>
                <a:t>2017</a:t>
              </a:r>
              <a:endParaRPr lang="en-GB" sz="1800" b="1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4" name="Gruppo 13"/>
          <p:cNvGrpSpPr/>
          <p:nvPr/>
        </p:nvGrpSpPr>
        <p:grpSpPr>
          <a:xfrm>
            <a:off x="479975" y="4789526"/>
            <a:ext cx="7032953" cy="1134612"/>
            <a:chOff x="479975" y="4789526"/>
            <a:chExt cx="7032953" cy="1134612"/>
          </a:xfrm>
        </p:grpSpPr>
        <p:sp>
          <p:nvSpPr>
            <p:cNvPr id="10" name="CasellaDiTesto 9"/>
            <p:cNvSpPr txBox="1"/>
            <p:nvPr/>
          </p:nvSpPr>
          <p:spPr>
            <a:xfrm>
              <a:off x="2076824" y="4789526"/>
              <a:ext cx="54361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Font typeface="Arial" charset="0"/>
                <a:buChar char="•"/>
              </a:pPr>
              <a:r>
                <a:rPr lang="en-GB" sz="1800" b="1" dirty="0" smtClean="0">
                  <a:solidFill>
                    <a:srgbClr val="00B050"/>
                  </a:solidFill>
                  <a:latin typeface="Arial"/>
                </a:rPr>
                <a:t>First</a:t>
              </a:r>
              <a:r>
                <a:rPr lang="en-GB" sz="1800" dirty="0" smtClean="0">
                  <a:solidFill>
                    <a:srgbClr val="00B050"/>
                  </a:solidFill>
                  <a:latin typeface="Arial"/>
                </a:rPr>
                <a:t> </a:t>
              </a:r>
              <a:r>
                <a:rPr lang="en-GB" sz="1800" dirty="0" err="1" smtClean="0">
                  <a:solidFill>
                    <a:prstClr val="black"/>
                  </a:solidFill>
                  <a:latin typeface="Arial"/>
                </a:rPr>
                <a:t>channeling</a:t>
              </a:r>
              <a:r>
                <a:rPr lang="en-GB" sz="1800" dirty="0" smtClean="0">
                  <a:solidFill>
                    <a:prstClr val="black"/>
                  </a:solidFill>
                  <a:latin typeface="Arial"/>
                </a:rPr>
                <a:t> during </a:t>
              </a:r>
              <a:r>
                <a:rPr lang="en-GB" sz="1800" b="1" dirty="0" smtClean="0">
                  <a:solidFill>
                    <a:srgbClr val="00B050"/>
                  </a:solidFill>
                  <a:latin typeface="Arial"/>
                </a:rPr>
                <a:t>squeeze </a:t>
              </a:r>
              <a:r>
                <a:rPr lang="en-GB" sz="1800" dirty="0" smtClean="0">
                  <a:solidFill>
                    <a:prstClr val="black"/>
                  </a:solidFill>
                  <a:latin typeface="Arial"/>
                </a:rPr>
                <a:t>and</a:t>
              </a:r>
              <a:r>
                <a:rPr lang="en-GB" sz="1800" b="1" dirty="0" smtClean="0">
                  <a:solidFill>
                    <a:srgbClr val="00B050"/>
                  </a:solidFill>
                  <a:latin typeface="Arial"/>
                </a:rPr>
                <a:t> collision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Font typeface="Arial" charset="0"/>
                <a:buChar char="•"/>
              </a:pPr>
              <a:r>
                <a:rPr lang="en-GB" sz="1800" b="1" dirty="0" smtClean="0">
                  <a:solidFill>
                    <a:srgbClr val="00B050"/>
                  </a:solidFill>
                  <a:latin typeface="Arial"/>
                </a:rPr>
                <a:t>First</a:t>
              </a:r>
              <a:r>
                <a:rPr lang="en-GB" sz="1800" b="1" dirty="0" smtClean="0">
                  <a:solidFill>
                    <a:srgbClr val="008000"/>
                  </a:solidFill>
                  <a:latin typeface="Arial"/>
                </a:rPr>
                <a:t> </a:t>
              </a:r>
              <a:r>
                <a:rPr lang="en-GB" sz="1800" dirty="0" smtClean="0">
                  <a:solidFill>
                    <a:prstClr val="black"/>
                  </a:solidFill>
                  <a:latin typeface="Arial"/>
                </a:rPr>
                <a:t>operational use in</a:t>
              </a:r>
              <a:r>
                <a:rPr lang="en-GB" sz="1800" b="1" dirty="0" smtClean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GB" sz="1800" dirty="0" smtClean="0">
                  <a:solidFill>
                    <a:prstClr val="black"/>
                  </a:solidFill>
                  <a:latin typeface="Arial"/>
                </a:rPr>
                <a:t>a</a:t>
              </a:r>
              <a:r>
                <a:rPr lang="en-GB" sz="1800" b="1" dirty="0" smtClean="0">
                  <a:solidFill>
                    <a:prstClr val="black"/>
                  </a:solidFill>
                  <a:latin typeface="Arial"/>
                </a:rPr>
                <a:t> </a:t>
              </a:r>
              <a:r>
                <a:rPr lang="en-GB" sz="1800" b="1" dirty="0" smtClean="0">
                  <a:solidFill>
                    <a:srgbClr val="00B050"/>
                  </a:solidFill>
                  <a:latin typeface="Arial"/>
                </a:rPr>
                <a:t>physics run</a:t>
              </a:r>
            </a:p>
            <a:p>
              <a:pPr marL="285750" indent="-285750" fontAlgn="auto"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Font typeface="Arial" charset="0"/>
                <a:buChar char="•"/>
              </a:pPr>
              <a:r>
                <a:rPr lang="en-GB" sz="1800" b="1" dirty="0" smtClean="0">
                  <a:solidFill>
                    <a:srgbClr val="00B050"/>
                  </a:solidFill>
                  <a:latin typeface="Arial"/>
                </a:rPr>
                <a:t>Operational tests </a:t>
              </a:r>
              <a:r>
                <a:rPr lang="en-GB" sz="1800" dirty="0" smtClean="0">
                  <a:solidFill>
                    <a:prstClr val="black"/>
                  </a:solidFill>
                  <a:latin typeface="Arial"/>
                </a:rPr>
                <a:t>with </a:t>
              </a:r>
              <a:r>
                <a:rPr lang="en-GB" sz="1800" b="1" dirty="0" smtClean="0">
                  <a:solidFill>
                    <a:srgbClr val="00B050"/>
                  </a:solidFill>
                  <a:latin typeface="Arial"/>
                </a:rPr>
                <a:t>6.37 Z </a:t>
              </a:r>
              <a:r>
                <a:rPr lang="en-GB" sz="1800" b="1" dirty="0" err="1" smtClean="0">
                  <a:solidFill>
                    <a:srgbClr val="00B050"/>
                  </a:solidFill>
                  <a:latin typeface="Arial"/>
                </a:rPr>
                <a:t>TeV</a:t>
              </a:r>
              <a:r>
                <a:rPr lang="en-GB" sz="1800" b="1" dirty="0" smtClean="0">
                  <a:solidFill>
                    <a:srgbClr val="00B050"/>
                  </a:solidFill>
                  <a:latin typeface="Arial"/>
                </a:rPr>
                <a:t> </a:t>
              </a:r>
              <a:r>
                <a:rPr lang="en-GB" sz="1800" b="1" dirty="0" err="1" smtClean="0">
                  <a:solidFill>
                    <a:srgbClr val="00B050"/>
                  </a:solidFill>
                  <a:latin typeface="Arial"/>
                </a:rPr>
                <a:t>Pb</a:t>
              </a:r>
              <a:r>
                <a:rPr lang="en-GB" sz="1800" b="1" dirty="0" smtClean="0">
                  <a:solidFill>
                    <a:srgbClr val="00B050"/>
                  </a:solidFill>
                  <a:latin typeface="Arial"/>
                </a:rPr>
                <a:t> </a:t>
              </a:r>
              <a:r>
                <a:rPr lang="en-GB" sz="1800" dirty="0" smtClean="0">
                  <a:solidFill>
                    <a:prstClr val="black"/>
                  </a:solidFill>
                  <a:latin typeface="Arial"/>
                </a:rPr>
                <a:t>beams</a:t>
              </a:r>
              <a:endParaRPr lang="en-GB" sz="1800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" name="Mostrina 19"/>
            <p:cNvSpPr>
              <a:spLocks noChangeAspect="1"/>
            </p:cNvSpPr>
            <p:nvPr/>
          </p:nvSpPr>
          <p:spPr>
            <a:xfrm rot="5400000">
              <a:off x="666127" y="4605188"/>
              <a:ext cx="1132798" cy="1505102"/>
            </a:xfrm>
            <a:prstGeom prst="chevron">
              <a:avLst>
                <a:gd name="adj" fmla="val 20708"/>
              </a:avLst>
            </a:prstGeom>
            <a:gradFill>
              <a:gsLst>
                <a:gs pos="0">
                  <a:schemeClr val="bg1"/>
                </a:gs>
                <a:gs pos="45000">
                  <a:srgbClr val="00B050"/>
                </a:gs>
              </a:gsLst>
              <a:lin ang="0" scaled="0"/>
            </a:gradFill>
            <a:ln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vert="vert270"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GB" sz="1800" b="1" dirty="0" smtClean="0">
                  <a:solidFill>
                    <a:prstClr val="white"/>
                  </a:solidFill>
                </a:rPr>
                <a:t>2018</a:t>
              </a:r>
              <a:endParaRPr lang="en-GB" sz="18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6" name="CasellaDiTesto 15"/>
          <p:cNvSpPr txBox="1"/>
          <p:nvPr/>
        </p:nvSpPr>
        <p:spPr>
          <a:xfrm>
            <a:off x="4087753" y="5974584"/>
            <a:ext cx="45406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GB" sz="1800" b="1" i="1" smtClean="0">
                <a:solidFill>
                  <a:prstClr val="black"/>
                </a:solidFill>
                <a:latin typeface="Arial"/>
              </a:rPr>
              <a:t>Total MD time: 58h </a:t>
            </a:r>
            <a:r>
              <a:rPr lang="en-GB" sz="1800" b="1" i="1" dirty="0" smtClean="0">
                <a:solidFill>
                  <a:prstClr val="black"/>
                </a:solidFill>
                <a:latin typeface="Arial"/>
              </a:rPr>
              <a:t>with p, 34h </a:t>
            </a:r>
            <a:r>
              <a:rPr lang="en-GB" sz="1800" b="1" i="1" smtClean="0">
                <a:solidFill>
                  <a:prstClr val="black"/>
                </a:solidFill>
                <a:latin typeface="Arial"/>
              </a:rPr>
              <a:t>with ions</a:t>
            </a:r>
            <a:endParaRPr lang="en-GB" sz="1800" b="1" i="1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1233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Losses of ion fragments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747712"/>
            <a:ext cx="8763000" cy="4967288"/>
          </a:xfrm>
        </p:spPr>
        <p:txBody>
          <a:bodyPr/>
          <a:lstStyle/>
          <a:p>
            <a:pPr marL="457200" lvl="1" indent="-457200">
              <a:spcBef>
                <a:spcPts val="1000"/>
              </a:spcBef>
              <a:buFont typeface="Arial" pitchFamily="34" charset="0"/>
              <a:buChar char="•"/>
            </a:pPr>
            <a:r>
              <a:rPr lang="en-US" dirty="0" smtClean="0"/>
              <a:t>Some ion </a:t>
            </a:r>
            <a:r>
              <a:rPr lang="en-US" dirty="0"/>
              <a:t>fragments with small angular </a:t>
            </a:r>
            <a:r>
              <a:rPr lang="en-US" dirty="0" smtClean="0"/>
              <a:t>kick but </a:t>
            </a:r>
            <a:r>
              <a:rPr lang="en-US" dirty="0"/>
              <a:t>large effective energy offset</a:t>
            </a:r>
          </a:p>
          <a:p>
            <a:r>
              <a:rPr lang="en-US" sz="2000" dirty="0" smtClean="0"/>
              <a:t>Can bypass downstream collimators in straight section</a:t>
            </a:r>
          </a:p>
          <a:p>
            <a:r>
              <a:rPr lang="en-US" sz="2000" dirty="0" smtClean="0"/>
              <a:t>Possibly lost in the first few dipoles of the arc, acting as spectrometer</a:t>
            </a:r>
          </a:p>
          <a:p>
            <a:r>
              <a:rPr lang="en-US" sz="2000" dirty="0" err="1"/>
              <a:t>Pb</a:t>
            </a:r>
            <a:r>
              <a:rPr lang="en-US" sz="2000" dirty="0"/>
              <a:t> ion collimation in LHC more critical than p collimation, </a:t>
            </a:r>
            <a:r>
              <a:rPr lang="en-US" sz="2000" dirty="0" smtClean="0"/>
              <a:t>in </a:t>
            </a:r>
            <a:r>
              <a:rPr lang="en-US" sz="2000" dirty="0"/>
              <a:t>spite of factor ~20 lower stored beam energy</a:t>
            </a:r>
          </a:p>
          <a:p>
            <a:endParaRPr lang="en-US" sz="2000" dirty="0" smtClean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73</a:t>
            </a:fld>
            <a:endParaRPr lang="en-US" altLang="x-none" dirty="0"/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870200"/>
            <a:ext cx="6521450" cy="353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509587" y="6138446"/>
            <a:ext cx="24152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tx1"/>
                </a:solidFill>
              </a:rPr>
              <a:t>Simulation by P. Hermes</a:t>
            </a:r>
            <a:endParaRPr lang="en-US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4386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From Wikipedia: </a:t>
            </a:r>
            <a:endParaRPr lang="en-US" dirty="0" smtClean="0"/>
          </a:p>
          <a:p>
            <a:pPr lvl="1"/>
            <a:r>
              <a:rPr lang="en-US" dirty="0" smtClean="0"/>
              <a:t>“</a:t>
            </a:r>
            <a:r>
              <a:rPr lang="en-US" dirty="0"/>
              <a:t>A </a:t>
            </a:r>
            <a:r>
              <a:rPr lang="en-US" b="1" dirty="0"/>
              <a:t>collimator</a:t>
            </a:r>
            <a:r>
              <a:rPr lang="en-US" dirty="0"/>
              <a:t> is a device which narrows a beam of particles or waves. To narrow can mean either to cause the directions of motion to become more aligned in a specific direction (i.e., make collimated light or parallel rays), or to cause the spatial cross section of the beam to become smaller (</a:t>
            </a:r>
            <a:r>
              <a:rPr lang="en-US" b="1" dirty="0"/>
              <a:t>beam limiting device</a:t>
            </a:r>
            <a:r>
              <a:rPr lang="en-US" dirty="0"/>
              <a:t>). </a:t>
            </a:r>
            <a:r>
              <a:rPr lang="en-US" dirty="0" smtClean="0"/>
              <a:t> “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74</a:t>
            </a:fld>
            <a:endParaRPr lang="en-US" altLang="x-none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558540"/>
            <a:ext cx="8184630" cy="2080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03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Multi-stage collimation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71512"/>
            <a:ext cx="7543800" cy="4967288"/>
          </a:xfrm>
        </p:spPr>
        <p:txBody>
          <a:bodyPr/>
          <a:lstStyle/>
          <a:p>
            <a:r>
              <a:rPr lang="en-US" sz="2000" dirty="0" smtClean="0"/>
              <a:t>Primary physics interaction with collimator removing (</a:t>
            </a:r>
            <a:r>
              <a:rPr lang="en-US" sz="2000" dirty="0" err="1" smtClean="0"/>
              <a:t>hadronic</a:t>
            </a:r>
            <a:r>
              <a:rPr lang="en-US" sz="2000" dirty="0" smtClean="0"/>
              <a:t>) beam particles are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Nuclear inelastic </a:t>
            </a:r>
            <a:r>
              <a:rPr lang="en-US" sz="1800" dirty="0" smtClean="0"/>
              <a:t>interactions</a:t>
            </a:r>
          </a:p>
          <a:p>
            <a:pPr lvl="1"/>
            <a:r>
              <a:rPr lang="en-US" sz="1800" dirty="0" smtClean="0">
                <a:solidFill>
                  <a:srgbClr val="FF0000"/>
                </a:solidFill>
              </a:rPr>
              <a:t>Electromagnetic dissociation </a:t>
            </a:r>
            <a:r>
              <a:rPr lang="en-US" sz="1800" dirty="0" smtClean="0"/>
              <a:t>(for nuclear beams)</a:t>
            </a:r>
          </a:p>
          <a:p>
            <a:pPr lvl="1"/>
            <a:endParaRPr lang="en-US" sz="1800" dirty="0" smtClean="0"/>
          </a:p>
          <a:p>
            <a:r>
              <a:rPr lang="en-US" sz="2000" dirty="0" smtClean="0"/>
              <a:t>Design of collimation system typically done using simulations</a:t>
            </a:r>
          </a:p>
          <a:p>
            <a:pPr lvl="1"/>
            <a:r>
              <a:rPr lang="en-US" sz="1800" dirty="0" smtClean="0"/>
              <a:t>See later</a:t>
            </a:r>
            <a:endParaRPr lang="en-US" sz="1800" dirty="0"/>
          </a:p>
          <a:p>
            <a:endParaRPr lang="en-US" sz="2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75</a:t>
            </a:fld>
            <a:endParaRPr lang="en-US" altLang="x-none" dirty="0"/>
          </a:p>
        </p:txBody>
      </p:sp>
      <p:pic>
        <p:nvPicPr>
          <p:cNvPr id="13314" name="Picture 2" descr="https://nanohub.org/app/site/groups/20611/uploads/Education_Icon_understandingsimulationdevelopment_final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25" y="4343400"/>
            <a:ext cx="3228975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/>
          <p:cNvSpPr/>
          <p:nvPr/>
        </p:nvSpPr>
        <p:spPr bwMode="auto">
          <a:xfrm>
            <a:off x="5715000" y="3352800"/>
            <a:ext cx="3048000" cy="16002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3659833"/>
            <a:ext cx="2514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</a:pPr>
            <a:r>
              <a:rPr lang="en-US" sz="1800" dirty="0">
                <a:ea typeface="MS PGothic" pitchFamily="2" charset="-128"/>
              </a:rPr>
              <a:t>Beam loss scenarios? 2 stages? </a:t>
            </a:r>
            <a:r>
              <a:rPr lang="en-US" sz="1800" dirty="0" smtClean="0">
                <a:ea typeface="MS PGothic" pitchFamily="2" charset="-128"/>
              </a:rPr>
              <a:t/>
            </a:r>
            <a:br>
              <a:rPr lang="en-US" sz="1800" dirty="0" smtClean="0">
                <a:ea typeface="MS PGothic" pitchFamily="2" charset="-128"/>
              </a:rPr>
            </a:br>
            <a:r>
              <a:rPr lang="en-US" sz="1800" dirty="0" smtClean="0">
                <a:ea typeface="MS PGothic" pitchFamily="2" charset="-128"/>
              </a:rPr>
              <a:t>What </a:t>
            </a:r>
            <a:r>
              <a:rPr lang="en-US" sz="1800" dirty="0">
                <a:ea typeface="MS PGothic" pitchFamily="2" charset="-128"/>
              </a:rPr>
              <a:t>material?</a:t>
            </a:r>
          </a:p>
        </p:txBody>
      </p:sp>
      <p:sp>
        <p:nvSpPr>
          <p:cNvPr id="8" name="Oval 7"/>
          <p:cNvSpPr/>
          <p:nvPr/>
        </p:nvSpPr>
        <p:spPr bwMode="auto">
          <a:xfrm>
            <a:off x="5410200" y="4495800"/>
            <a:ext cx="457200" cy="4572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10" name="Oval 9"/>
          <p:cNvSpPr/>
          <p:nvPr/>
        </p:nvSpPr>
        <p:spPr bwMode="auto">
          <a:xfrm>
            <a:off x="5181600" y="4876800"/>
            <a:ext cx="228600" cy="228600"/>
          </a:xfrm>
          <a:prstGeom prst="ellips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7567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7" grpId="0"/>
      <p:bldP spid="8" grpId="0" animBg="1"/>
      <p:bldP spid="1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kicks in angle and energy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976312"/>
            <a:ext cx="2286000" cy="4967288"/>
          </a:xfrm>
        </p:spPr>
        <p:txBody>
          <a:bodyPr/>
          <a:lstStyle/>
          <a:p>
            <a:r>
              <a:rPr lang="en-US" sz="1800" dirty="0" smtClean="0"/>
              <a:t>Because of fragmentation, surviving ions more likely to be outside energy acceptance</a:t>
            </a:r>
            <a:br>
              <a:rPr lang="en-US" sz="1800" dirty="0" smtClean="0"/>
            </a:br>
            <a:r>
              <a:rPr lang="en-US" sz="1800" dirty="0" smtClean="0"/>
              <a:t> </a:t>
            </a:r>
          </a:p>
          <a:p>
            <a:r>
              <a:rPr lang="en-US" sz="1800" dirty="0" smtClean="0"/>
              <a:t>A large fraction of those are inside the angular acceptance of the secondary collimators</a:t>
            </a:r>
            <a:endParaRPr lang="en-US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smtClean="0"/>
              <a:t>R. Bruce, 2019.11.04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76</a:t>
            </a:fld>
            <a:endParaRPr lang="en-US" altLang="x-non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732173"/>
            <a:ext cx="6934200" cy="612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558863" y="533400"/>
            <a:ext cx="11279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tx1"/>
                </a:solidFill>
              </a:rPr>
              <a:t>P. Hermes</a:t>
            </a:r>
            <a:endParaRPr lang="en-US" sz="16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06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Losses from fast failure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2016.01.27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8</a:t>
            </a:fld>
            <a:endParaRPr lang="en-US" altLang="x-none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152400" y="900112"/>
            <a:ext cx="8915400" cy="4967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457200" indent="-457200" algn="l" defTabSz="457200" rtl="0" eaLnBrk="0" fontAlgn="base" hangingPunct="0">
              <a:lnSpc>
                <a:spcPct val="105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400" b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defRPr>
            </a:lvl1pPr>
            <a:lvl2pPr marL="800100" indent="-342900" algn="l" defTabSz="457200" rtl="0" eaLnBrk="0" fontAlgn="base" hangingPunct="0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defRPr>
            </a:lvl2pPr>
            <a:lvl3pPr marL="1257300" indent="-342900" algn="l" defTabSz="457200" rtl="0" eaLnBrk="0" fontAlgn="base" hangingPunct="0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defRPr>
            </a:lvl3pPr>
            <a:lvl4pPr marL="1657350" indent="-28575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16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defRPr>
            </a:lvl4pPr>
            <a:lvl5pPr marL="2114550" indent="-28575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16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defRPr>
            </a:lvl5pPr>
            <a:lvl6pPr marL="25146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>
                <a:latin typeface="Corbel" panose="020B0503020204020204" pitchFamily="34" charset="0"/>
              </a:rPr>
              <a:t>Standard beam </a:t>
            </a:r>
            <a:r>
              <a:rPr lang="en-US" sz="2000" dirty="0" smtClean="0">
                <a:latin typeface="Corbel" panose="020B0503020204020204" pitchFamily="34" charset="0"/>
              </a:rPr>
              <a:t>dump: </a:t>
            </a:r>
            <a:r>
              <a:rPr lang="en-US" sz="2000" dirty="0" smtClean="0">
                <a:latin typeface="Corbel" panose="020B0503020204020204" pitchFamily="34" charset="0"/>
              </a:rPr>
              <a:t>extraction kickers fire when no beam </a:t>
            </a:r>
            <a:r>
              <a:rPr lang="en-US" sz="2000" dirty="0" smtClean="0">
                <a:latin typeface="Corbel" panose="020B0503020204020204" pitchFamily="34" charset="0"/>
              </a:rPr>
              <a:t>passes (abort gap)</a:t>
            </a:r>
            <a:endParaRPr lang="en-US" sz="2000" dirty="0" smtClean="0">
              <a:latin typeface="Corbel" panose="020B0503020204020204" pitchFamily="34" charset="0"/>
            </a:endParaRPr>
          </a:p>
          <a:p>
            <a:endParaRPr lang="en-US" sz="2000" dirty="0" smtClean="0">
              <a:latin typeface="Corbel" panose="020B0503020204020204" pitchFamily="34" charset="0"/>
            </a:endParaRPr>
          </a:p>
          <a:p>
            <a:endParaRPr lang="en-US" sz="2000" dirty="0" smtClean="0">
              <a:latin typeface="Corbel" panose="020B050302020402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dirty="0" smtClean="0">
              <a:latin typeface="Corbel" panose="020B0503020204020204" pitchFamily="34" charset="0"/>
            </a:endParaRPr>
          </a:p>
          <a:p>
            <a:endParaRPr lang="en-US" sz="2000" dirty="0" smtClean="0">
              <a:latin typeface="Corbel" panose="020B0503020204020204" pitchFamily="34" charset="0"/>
            </a:endParaRPr>
          </a:p>
          <a:p>
            <a:r>
              <a:rPr lang="en-US" sz="2000" dirty="0" smtClean="0">
                <a:latin typeface="Corbel" panose="020B0503020204020204" pitchFamily="34" charset="0"/>
              </a:rPr>
              <a:t>Asynchronous dump: kicker(s) fire erroneously when beam passes – kicked beam could directly impact and damage sensitive equipment.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183794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918"/>
            <a:ext cx="9144000" cy="1837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77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Asynchronous beam dump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x-none" dirty="0" smtClean="0"/>
              <a:t>R. Bruce, 2016.01.27</a:t>
            </a:r>
            <a:endParaRPr lang="en-US" altLang="x-none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pPr>
              <a:defRPr/>
            </a:pPr>
            <a:fld id="{F4D996D1-F0EF-4C15-8E19-59D891AD643E}" type="slidenum">
              <a:rPr lang="en-US" altLang="x-none" smtClean="0"/>
              <a:pPr>
                <a:defRPr/>
              </a:pPr>
              <a:t>9</a:t>
            </a:fld>
            <a:endParaRPr lang="en-US" altLang="x-non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18379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86656"/>
            <a:ext cx="9144000" cy="183794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8686800" y="4953000"/>
            <a:ext cx="457200" cy="228600"/>
          </a:xfrm>
          <a:prstGeom prst="rec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8686800" y="5638800"/>
            <a:ext cx="457200" cy="228600"/>
          </a:xfrm>
          <a:prstGeom prst="rect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152400" y="900112"/>
            <a:ext cx="8915400" cy="344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marL="457200" indent="-457200" algn="l" defTabSz="457200" rtl="0" eaLnBrk="0" fontAlgn="base" hangingPunct="0">
              <a:lnSpc>
                <a:spcPct val="105000"/>
              </a:lnSpc>
              <a:spcBef>
                <a:spcPts val="1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400" b="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defRPr>
            </a:lvl1pPr>
            <a:lvl2pPr marL="800100" indent="-342900" algn="l" defTabSz="457200" rtl="0" eaLnBrk="0" fontAlgn="base" hangingPunct="0">
              <a:lnSpc>
                <a:spcPct val="105000"/>
              </a:lnSpc>
              <a:spcBef>
                <a:spcPts val="14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defRPr>
            </a:lvl2pPr>
            <a:lvl3pPr marL="1257300" indent="-342900" algn="l" defTabSz="457200" rtl="0" eaLnBrk="0" fontAlgn="base" hangingPunct="0">
              <a:lnSpc>
                <a:spcPct val="105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20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defRPr>
            </a:lvl3pPr>
            <a:lvl4pPr marL="1657350" indent="-28575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–"/>
              <a:defRPr sz="16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defRPr>
            </a:lvl4pPr>
            <a:lvl5pPr marL="2114550" indent="-28575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buChar char="•"/>
              <a:defRPr sz="1600">
                <a:solidFill>
                  <a:srgbClr val="000000"/>
                </a:solidFill>
                <a:latin typeface="Cambria Math" pitchFamily="18" charset="0"/>
                <a:ea typeface="Cambria Math" pitchFamily="18" charset="0"/>
                <a:cs typeface="Arial" pitchFamily="34" charset="0"/>
              </a:defRPr>
            </a:lvl5pPr>
            <a:lvl6pPr marL="25146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6pPr>
            <a:lvl7pPr marL="29718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7pPr>
            <a:lvl8pPr marL="34290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8pPr>
            <a:lvl9pPr marL="3886200" indent="-228600" algn="l" defTabSz="457200" rtl="0" eaLnBrk="0" fontAlgn="base" hangingPunct="0">
              <a:lnSpc>
                <a:spcPct val="105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sz="1800">
                <a:solidFill>
                  <a:srgbClr val="000000"/>
                </a:solidFill>
                <a:latin typeface="+mn-lt"/>
                <a:ea typeface="+mn-ea"/>
              </a:defRPr>
            </a:lvl9pPr>
          </a:lstStyle>
          <a:p>
            <a:r>
              <a:rPr lang="en-US" sz="2000" dirty="0" smtClean="0">
                <a:latin typeface="Corbel" panose="020B0503020204020204" pitchFamily="34" charset="0"/>
              </a:rPr>
              <a:t>Standard beam </a:t>
            </a:r>
            <a:r>
              <a:rPr lang="en-US" sz="2000" dirty="0" smtClean="0">
                <a:latin typeface="Corbel" panose="020B0503020204020204" pitchFamily="34" charset="0"/>
              </a:rPr>
              <a:t>dump: </a:t>
            </a:r>
            <a:r>
              <a:rPr lang="en-US" sz="2000" dirty="0" smtClean="0">
                <a:latin typeface="Corbel" panose="020B0503020204020204" pitchFamily="34" charset="0"/>
              </a:rPr>
              <a:t>extraction kickers fire when no beam </a:t>
            </a:r>
            <a:r>
              <a:rPr lang="en-US" sz="2000" dirty="0">
                <a:latin typeface="Corbel" panose="020B0503020204020204" pitchFamily="34" charset="0"/>
              </a:rPr>
              <a:t>passes (abort gap)</a:t>
            </a:r>
            <a:endParaRPr lang="en-US" sz="2000" dirty="0" smtClean="0">
              <a:latin typeface="Corbel" panose="020B0503020204020204" pitchFamily="34" charset="0"/>
            </a:endParaRPr>
          </a:p>
          <a:p>
            <a:endParaRPr lang="en-US" sz="2000" dirty="0" smtClean="0">
              <a:latin typeface="Corbel" panose="020B0503020204020204" pitchFamily="34" charset="0"/>
            </a:endParaRPr>
          </a:p>
          <a:p>
            <a:endParaRPr lang="en-US" sz="2000" dirty="0" smtClean="0">
              <a:latin typeface="Corbel" panose="020B0503020204020204" pitchFamily="34" charset="0"/>
            </a:endParaRPr>
          </a:p>
          <a:p>
            <a:pPr marL="0" indent="0">
              <a:buFont typeface="Arial" pitchFamily="34" charset="0"/>
              <a:buNone/>
            </a:pPr>
            <a:endParaRPr lang="en-US" sz="2000" dirty="0" smtClean="0">
              <a:latin typeface="Corbel" panose="020B0503020204020204" pitchFamily="34" charset="0"/>
            </a:endParaRPr>
          </a:p>
          <a:p>
            <a:endParaRPr lang="en-US" sz="2000" dirty="0" smtClean="0">
              <a:latin typeface="Corbel" panose="020B0503020204020204" pitchFamily="34" charset="0"/>
            </a:endParaRPr>
          </a:p>
          <a:p>
            <a:r>
              <a:rPr lang="en-US" sz="2000" dirty="0" smtClean="0">
                <a:latin typeface="Corbel" panose="020B0503020204020204" pitchFamily="34" charset="0"/>
              </a:rPr>
              <a:t>Asynchronous </a:t>
            </a:r>
            <a:r>
              <a:rPr lang="en-US" sz="2000" dirty="0">
                <a:latin typeface="Corbel" panose="020B0503020204020204" pitchFamily="34" charset="0"/>
              </a:rPr>
              <a:t>dump: kicker(s) </a:t>
            </a:r>
            <a:r>
              <a:rPr lang="en-US" sz="2000" dirty="0" smtClean="0">
                <a:latin typeface="Corbel" panose="020B0503020204020204" pitchFamily="34" charset="0"/>
              </a:rPr>
              <a:t>fire erroneously when </a:t>
            </a:r>
            <a:r>
              <a:rPr lang="en-US" sz="2000" dirty="0">
                <a:latin typeface="Corbel" panose="020B0503020204020204" pitchFamily="34" charset="0"/>
              </a:rPr>
              <a:t>beam passes – kicked beam could directly </a:t>
            </a:r>
            <a:r>
              <a:rPr lang="en-US" sz="2000" dirty="0" smtClean="0">
                <a:latin typeface="Corbel" panose="020B0503020204020204" pitchFamily="34" charset="0"/>
              </a:rPr>
              <a:t>impact and damage sensitive equipment. </a:t>
            </a:r>
          </a:p>
          <a:p>
            <a:r>
              <a:rPr lang="en-US" sz="2000" dirty="0" smtClean="0">
                <a:latin typeface="Corbel" panose="020B0503020204020204" pitchFamily="34" charset="0"/>
              </a:rPr>
              <a:t>Add collimators for protection</a:t>
            </a:r>
            <a:endParaRPr lang="en-US" sz="2000" dirty="0">
              <a:latin typeface="Corbel" panose="020B0503020204020204" pitchFamily="34" charset="0"/>
            </a:endParaRPr>
          </a:p>
        </p:txBody>
      </p:sp>
      <p:sp>
        <p:nvSpPr>
          <p:cNvPr id="3" name="Rectangle 2"/>
          <p:cNvSpPr/>
          <p:nvPr/>
        </p:nvSpPr>
        <p:spPr bwMode="auto">
          <a:xfrm>
            <a:off x="3260065" y="4961626"/>
            <a:ext cx="5883935" cy="905774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6967270" y="4953000"/>
            <a:ext cx="424130" cy="228600"/>
          </a:xfrm>
          <a:prstGeom prst="rec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6967270" y="5630174"/>
            <a:ext cx="424130" cy="228600"/>
          </a:xfrm>
          <a:prstGeom prst="rect">
            <a:avLst/>
          </a:prstGeom>
          <a:solidFill>
            <a:srgbClr val="00B8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8686800" y="4953000"/>
            <a:ext cx="457200" cy="228600"/>
          </a:xfrm>
          <a:prstGeom prst="rect">
            <a:avLst/>
          </a:prstGeom>
          <a:solidFill>
            <a:srgbClr val="C1ED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8686800" y="5638800"/>
            <a:ext cx="457200" cy="228600"/>
          </a:xfrm>
          <a:prstGeom prst="rect">
            <a:avLst/>
          </a:prstGeom>
          <a:solidFill>
            <a:srgbClr val="C1ED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3048000" y="4953000"/>
            <a:ext cx="424130" cy="228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3048000" y="5630174"/>
            <a:ext cx="424130" cy="2286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  <a:ea typeface="MS PGothic" pitchFamily="2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2190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  <p:bldP spid="15" grpId="0" animBg="1"/>
      <p:bldP spid="16" grpId="0" animBg="1"/>
      <p:bldP spid="17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E5"/>
      </a:hlink>
      <a:folHlink>
        <a:srgbClr val="B2B2B2"/>
      </a:folHlink>
    </a:clrScheme>
    <a:fontScheme name="Office Theme">
      <a:majorFont>
        <a:latin typeface="Arial"/>
        <a:ea typeface="MS PGothic"/>
        <a:cs typeface=""/>
      </a:majorFont>
      <a:minorFont>
        <a:latin typeface="Arial"/>
        <a:ea typeface="MS PGothic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x-none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PGothic" pitchFamily="2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altLang="x-none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  <a:ea typeface="MS PGothic" pitchFamily="2" charset="-128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Design">
  <a:themeElements>
    <a:clrScheme name="Default Design 9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0C0C0"/>
      </a:accent1>
      <a:accent2>
        <a:srgbClr val="0000CC"/>
      </a:accent2>
      <a:accent3>
        <a:srgbClr val="FFFFFF"/>
      </a:accent3>
      <a:accent4>
        <a:srgbClr val="000000"/>
      </a:accent4>
      <a:accent5>
        <a:srgbClr val="DCDCDC"/>
      </a:accent5>
      <a:accent6>
        <a:srgbClr val="0000B9"/>
      </a:accent6>
      <a:hlink>
        <a:srgbClr val="FF0000"/>
      </a:hlink>
      <a:folHlink>
        <a:srgbClr val="009900"/>
      </a:folHlink>
    </a:clrScheme>
    <a:fontScheme name="Default Design">
      <a:majorFont>
        <a:latin typeface="Arial Rounded MT Bold"/>
        <a:ea typeface=""/>
        <a:cs typeface=""/>
      </a:majorFont>
      <a:minorFont>
        <a:latin typeface="Arial Rounded MT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 Rounded MT Bold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005C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00CC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00B9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0000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201995</TotalTime>
  <Words>4676</Words>
  <Application>Microsoft Office PowerPoint</Application>
  <PresentationFormat>On-screen Show (4:3)</PresentationFormat>
  <Paragraphs>907</Paragraphs>
  <Slides>76</Slides>
  <Notes>8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79" baseType="lpstr">
      <vt:lpstr>Office Theme</vt:lpstr>
      <vt:lpstr>Default Design</vt:lpstr>
      <vt:lpstr>Photo Editor Photo</vt:lpstr>
      <vt:lpstr>PowerPoint Presentation</vt:lpstr>
      <vt:lpstr>Outline</vt:lpstr>
      <vt:lpstr>Motivation: Beam losses</vt:lpstr>
      <vt:lpstr>Why do we need collimation?</vt:lpstr>
      <vt:lpstr>Principle of collimation</vt:lpstr>
      <vt:lpstr>Implementation of a collimation system</vt:lpstr>
      <vt:lpstr>Example: Losses from fast failure</vt:lpstr>
      <vt:lpstr>Example: Losses from fast failure</vt:lpstr>
      <vt:lpstr>Asynchronous beam dump</vt:lpstr>
      <vt:lpstr>How many collimators are needed?</vt:lpstr>
      <vt:lpstr>Collisional losses for nuclear beams</vt:lpstr>
      <vt:lpstr>Multi-stage collimation</vt:lpstr>
      <vt:lpstr>Examples of real collimators: RHIC </vt:lpstr>
      <vt:lpstr>LHC stored energy</vt:lpstr>
      <vt:lpstr>Examples of real collimators: LHC</vt:lpstr>
      <vt:lpstr>Monitoring losses</vt:lpstr>
      <vt:lpstr>Collimator alignment</vt:lpstr>
      <vt:lpstr>Collimator alignment</vt:lpstr>
      <vt:lpstr>Collimator settings</vt:lpstr>
      <vt:lpstr>LHC collimation insertions</vt:lpstr>
      <vt:lpstr>Betatron and off-momentum cleaning</vt:lpstr>
      <vt:lpstr>Example of optics in collimation insertion</vt:lpstr>
      <vt:lpstr>LHC: 3-stage collimation</vt:lpstr>
      <vt:lpstr>Where to place secondary collimators?</vt:lpstr>
      <vt:lpstr>Phase advance to secondary collimator</vt:lpstr>
      <vt:lpstr>Optimum phase advance</vt:lpstr>
      <vt:lpstr>Optimum phase advance</vt:lpstr>
      <vt:lpstr>Testing collimation performance</vt:lpstr>
      <vt:lpstr>Performance of collimation system</vt:lpstr>
      <vt:lpstr>Asynchronous dump test</vt:lpstr>
      <vt:lpstr>Measured loss patterns: Pb  vs p</vt:lpstr>
      <vt:lpstr>Measured loss patterns: Pb  vs p</vt:lpstr>
      <vt:lpstr>Particle-matter interactions</vt:lpstr>
      <vt:lpstr>Ion fragment distribution after collimator</vt:lpstr>
      <vt:lpstr>Losses of ion fragments</vt:lpstr>
      <vt:lpstr>Simulation of collimation performance</vt:lpstr>
      <vt:lpstr>Step 1: Tracking simulations</vt:lpstr>
      <vt:lpstr>Example application of tracking</vt:lpstr>
      <vt:lpstr>Step 2: Energy deposition studies</vt:lpstr>
      <vt:lpstr>Example result from LHC</vt:lpstr>
      <vt:lpstr>Step 3: Thermo-mechanical analyis</vt:lpstr>
      <vt:lpstr>Future alleviation: extra collimators</vt:lpstr>
      <vt:lpstr>Option: crystal collimation</vt:lpstr>
      <vt:lpstr>Bent crystals to channel halo particles</vt:lpstr>
      <vt:lpstr>Collimation scheme with crystals</vt:lpstr>
      <vt:lpstr>LHC test installation</vt:lpstr>
      <vt:lpstr>LHC test results</vt:lpstr>
      <vt:lpstr>Summary</vt:lpstr>
      <vt:lpstr>Other lectures touching similar topics</vt:lpstr>
      <vt:lpstr>Thanks for your attention!</vt:lpstr>
      <vt:lpstr>Backup</vt:lpstr>
      <vt:lpstr>Magnetic rigidity change</vt:lpstr>
      <vt:lpstr>Future alleviation: extra collimator</vt:lpstr>
      <vt:lpstr>Timeline of heavy-ion runs</vt:lpstr>
      <vt:lpstr>Geometric reduction factor</vt:lpstr>
      <vt:lpstr>What can happen if a TCT is hit?</vt:lpstr>
      <vt:lpstr>Proton acceleration to LHC</vt:lpstr>
      <vt:lpstr>Superconducting magnets</vt:lpstr>
      <vt:lpstr>LHC lattice</vt:lpstr>
      <vt:lpstr>Large Hadron Collider</vt:lpstr>
      <vt:lpstr>Heavy-ion operation at the LHC</vt:lpstr>
      <vt:lpstr>Achieved parameters</vt:lpstr>
      <vt:lpstr>Collisional losses</vt:lpstr>
      <vt:lpstr>Ultra-peripheral electromagnetic interactions</vt:lpstr>
      <vt:lpstr>Bound-free pair production</vt:lpstr>
      <vt:lpstr>Observations of BFPP during operation</vt:lpstr>
      <vt:lpstr>Alleviation in IR1/5 with orbit bumps</vt:lpstr>
      <vt:lpstr>Partial alleviation in IR2</vt:lpstr>
      <vt:lpstr>Future alleviation: extra collimators</vt:lpstr>
      <vt:lpstr>Effect of impacting beam</vt:lpstr>
      <vt:lpstr>Limit from collimation</vt:lpstr>
      <vt:lpstr>Milestones achieved for crystals</vt:lpstr>
      <vt:lpstr>Losses of ion fragments</vt:lpstr>
      <vt:lpstr>Collimation</vt:lpstr>
      <vt:lpstr>Multi-stage collimation</vt:lpstr>
      <vt:lpstr>Effective kicks in angle and energy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rbruce</dc:creator>
  <cp:lastModifiedBy>Roderik Bruce</cp:lastModifiedBy>
  <cp:revision>2853</cp:revision>
  <cp:lastPrinted>1601-01-01T00:00:00Z</cp:lastPrinted>
  <dcterms:created xsi:type="dcterms:W3CDTF">2006-01-30T12:50:40Z</dcterms:created>
  <dcterms:modified xsi:type="dcterms:W3CDTF">2019-11-04T07:51:50Z</dcterms:modified>
</cp:coreProperties>
</file>