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90" r:id="rId3"/>
    <p:sldId id="291" r:id="rId4"/>
    <p:sldId id="293" r:id="rId5"/>
    <p:sldId id="294" r:id="rId6"/>
    <p:sldId id="292" r:id="rId7"/>
    <p:sldId id="298" r:id="rId8"/>
    <p:sldId id="297" r:id="rId9"/>
    <p:sldId id="364" r:id="rId10"/>
    <p:sldId id="340" r:id="rId11"/>
    <p:sldId id="367" r:id="rId12"/>
    <p:sldId id="358" r:id="rId13"/>
    <p:sldId id="335" r:id="rId14"/>
    <p:sldId id="299" r:id="rId15"/>
    <p:sldId id="315" r:id="rId16"/>
    <p:sldId id="316" r:id="rId17"/>
    <p:sldId id="302" r:id="rId18"/>
    <p:sldId id="303" r:id="rId19"/>
    <p:sldId id="319" r:id="rId20"/>
    <p:sldId id="320" r:id="rId21"/>
    <p:sldId id="351" r:id="rId22"/>
    <p:sldId id="321" r:id="rId23"/>
    <p:sldId id="322" r:id="rId24"/>
    <p:sldId id="342" r:id="rId25"/>
    <p:sldId id="345" r:id="rId26"/>
    <p:sldId id="348" r:id="rId27"/>
    <p:sldId id="349" r:id="rId28"/>
    <p:sldId id="346" r:id="rId29"/>
    <p:sldId id="350" r:id="rId30"/>
    <p:sldId id="341" r:id="rId31"/>
    <p:sldId id="332" r:id="rId32"/>
    <p:sldId id="331" r:id="rId33"/>
    <p:sldId id="334" r:id="rId34"/>
    <p:sldId id="347" r:id="rId35"/>
    <p:sldId id="365" r:id="rId36"/>
    <p:sldId id="368" r:id="rId37"/>
    <p:sldId id="369" r:id="rId38"/>
    <p:sldId id="352" r:id="rId39"/>
    <p:sldId id="366" r:id="rId40"/>
    <p:sldId id="370" r:id="rId41"/>
    <p:sldId id="310" r:id="rId42"/>
    <p:sldId id="343" r:id="rId43"/>
    <p:sldId id="355" r:id="rId44"/>
    <p:sldId id="357" r:id="rId45"/>
    <p:sldId id="361" r:id="rId46"/>
    <p:sldId id="306" r:id="rId47"/>
    <p:sldId id="353" r:id="rId48"/>
    <p:sldId id="354" r:id="rId49"/>
    <p:sldId id="359" r:id="rId50"/>
    <p:sldId id="344" r:id="rId51"/>
    <p:sldId id="336" r:id="rId52"/>
    <p:sldId id="371" r:id="rId53"/>
    <p:sldId id="337" r:id="rId54"/>
    <p:sldId id="363" r:id="rId55"/>
    <p:sldId id="372" r:id="rId56"/>
    <p:sldId id="339" r:id="rId57"/>
    <p:sldId id="308" r:id="rId58"/>
    <p:sldId id="373" r:id="rId5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4CF6AB3-D094-42D5-9952-17875BC8677C}">
          <p14:sldIdLst>
            <p14:sldId id="295"/>
            <p14:sldId id="290"/>
            <p14:sldId id="291"/>
            <p14:sldId id="293"/>
            <p14:sldId id="294"/>
            <p14:sldId id="292"/>
            <p14:sldId id="298"/>
            <p14:sldId id="297"/>
            <p14:sldId id="364"/>
            <p14:sldId id="340"/>
            <p14:sldId id="367"/>
            <p14:sldId id="358"/>
            <p14:sldId id="335"/>
            <p14:sldId id="299"/>
            <p14:sldId id="315"/>
            <p14:sldId id="316"/>
            <p14:sldId id="302"/>
            <p14:sldId id="303"/>
            <p14:sldId id="319"/>
            <p14:sldId id="320"/>
            <p14:sldId id="351"/>
            <p14:sldId id="321"/>
            <p14:sldId id="322"/>
            <p14:sldId id="342"/>
            <p14:sldId id="345"/>
            <p14:sldId id="348"/>
            <p14:sldId id="349"/>
            <p14:sldId id="346"/>
            <p14:sldId id="350"/>
            <p14:sldId id="341"/>
            <p14:sldId id="332"/>
            <p14:sldId id="331"/>
            <p14:sldId id="334"/>
            <p14:sldId id="347"/>
            <p14:sldId id="365"/>
            <p14:sldId id="368"/>
            <p14:sldId id="369"/>
            <p14:sldId id="352"/>
            <p14:sldId id="366"/>
            <p14:sldId id="370"/>
            <p14:sldId id="310"/>
            <p14:sldId id="343"/>
            <p14:sldId id="355"/>
            <p14:sldId id="357"/>
            <p14:sldId id="361"/>
            <p14:sldId id="306"/>
            <p14:sldId id="353"/>
            <p14:sldId id="354"/>
            <p14:sldId id="359"/>
            <p14:sldId id="344"/>
            <p14:sldId id="336"/>
            <p14:sldId id="371"/>
            <p14:sldId id="337"/>
            <p14:sldId id="363"/>
            <p14:sldId id="372"/>
            <p14:sldId id="339"/>
            <p14:sldId id="308"/>
            <p14:sldId id="373"/>
          </p14:sldIdLst>
        </p14:section>
        <p14:section name="Раздел без заголовка" id="{31521A25-9E83-41B1-855F-147C5AE0BD94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EB45CB"/>
    <a:srgbClr val="FFCC66"/>
    <a:srgbClr val="FFCC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-470" y="-1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C5161-7EB6-4296-A1F0-61074E7970AC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22C-AEE9-45C3-A0CC-F934139A7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42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C5161-7EB6-4296-A1F0-61074E7970AC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22C-AEE9-45C3-A0CC-F934139A7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297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C5161-7EB6-4296-A1F0-61074E7970AC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22C-AEE9-45C3-A0CC-F934139A7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123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C5161-7EB6-4296-A1F0-61074E7970AC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22C-AEE9-45C3-A0CC-F934139A7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401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C5161-7EB6-4296-A1F0-61074E7970AC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22C-AEE9-45C3-A0CC-F934139A7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88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C5161-7EB6-4296-A1F0-61074E7970AC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22C-AEE9-45C3-A0CC-F934139A7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115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C5161-7EB6-4296-A1F0-61074E7970AC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22C-AEE9-45C3-A0CC-F934139A7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746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C5161-7EB6-4296-A1F0-61074E7970AC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22C-AEE9-45C3-A0CC-F934139A7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90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C5161-7EB6-4296-A1F0-61074E7970AC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22C-AEE9-45C3-A0CC-F934139A7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139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C5161-7EB6-4296-A1F0-61074E7970AC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22C-AEE9-45C3-A0CC-F934139A7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585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C5161-7EB6-4296-A1F0-61074E7970AC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D22C-AEE9-45C3-A0CC-F934139A7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377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C5161-7EB6-4296-A1F0-61074E7970AC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2D22C-AEE9-45C3-A0CC-F934139A7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903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42881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1517" y="0"/>
            <a:ext cx="1573343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3496" y="0"/>
            <a:ext cx="707923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116127" y="425879"/>
            <a:ext cx="5386609" cy="4586192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US" sz="44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Outlook: collider tasks for physics beyond Standard Model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endParaRPr lang="en-US" sz="4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US" sz="24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E. Levichev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 smtClea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Budker</a:t>
            </a:r>
            <a:r>
              <a:rPr lang="en-US" sz="2400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Institute of Nuclear Physics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US" sz="24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Novosibirsk, Russia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6495691" y="2907102"/>
            <a:ext cx="500704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6409279" y="6393160"/>
            <a:ext cx="5179868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2019, Ion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Colliders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Dubna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28 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— 7 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2019</a:t>
            </a:r>
            <a:endParaRPr lang="ru-RU" sz="16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19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Simple classification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5635" y="1263406"/>
            <a:ext cx="1102297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</a:rPr>
              <a:t>►</a:t>
            </a:r>
            <a:r>
              <a:rPr lang="en-US" sz="2400" b="1" dirty="0" smtClean="0">
                <a:latin typeface="Arial" panose="020B0604020202020204" pitchFamily="34" charset="0"/>
              </a:rPr>
              <a:t>Extremely large facilities (~30…100 km). World-wide efforts are needed.</a:t>
            </a:r>
          </a:p>
          <a:p>
            <a:endParaRPr lang="en-US" sz="2400" dirty="0">
              <a:latin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</a:rPr>
              <a:t>LHC upgrade HL-LHC, HE-LHC, </a:t>
            </a:r>
            <a:r>
              <a:rPr lang="en-US" sz="2400" dirty="0" err="1" smtClean="0">
                <a:latin typeface="Arial" panose="020B0604020202020204" pitchFamily="34" charset="0"/>
              </a:rPr>
              <a:t>LHeC</a:t>
            </a:r>
            <a:r>
              <a:rPr lang="en-US" sz="2400" dirty="0" smtClean="0">
                <a:latin typeface="Arial" panose="020B0604020202020204" pitchFamily="34" charset="0"/>
              </a:rPr>
              <a:t>; lepton linear colliders ILC </a:t>
            </a:r>
            <a:r>
              <a:rPr lang="en-US" sz="2400" dirty="0">
                <a:latin typeface="Arial" panose="020B0604020202020204" pitchFamily="34" charset="0"/>
              </a:rPr>
              <a:t>(Japan), </a:t>
            </a:r>
            <a:r>
              <a:rPr lang="en-US" sz="2400" dirty="0" smtClean="0">
                <a:latin typeface="Arial" panose="020B0604020202020204" pitchFamily="34" charset="0"/>
              </a:rPr>
              <a:t>CLIC, </a:t>
            </a:r>
            <a:r>
              <a:rPr lang="en-US" sz="2400" dirty="0">
                <a:latin typeface="Arial" panose="020B0604020202020204" pitchFamily="34" charset="0"/>
              </a:rPr>
              <a:t>FCC-</a:t>
            </a:r>
            <a:r>
              <a:rPr lang="en-US" sz="2400" dirty="0" err="1">
                <a:latin typeface="Arial" panose="020B0604020202020204" pitchFamily="34" charset="0"/>
              </a:rPr>
              <a:t>ee</a:t>
            </a:r>
            <a:r>
              <a:rPr lang="en-US" sz="2400" dirty="0">
                <a:latin typeface="Arial" panose="020B0604020202020204" pitchFamily="34" charset="0"/>
              </a:rPr>
              <a:t>, FCC-</a:t>
            </a:r>
            <a:r>
              <a:rPr lang="en-US" sz="2400" dirty="0" err="1">
                <a:latin typeface="Arial" panose="020B0604020202020204" pitchFamily="34" charset="0"/>
              </a:rPr>
              <a:t>hh</a:t>
            </a:r>
            <a:r>
              <a:rPr lang="en-US" sz="2400" dirty="0">
                <a:latin typeface="Arial" panose="020B0604020202020204" pitchFamily="34" charset="0"/>
              </a:rPr>
              <a:t> and </a:t>
            </a:r>
            <a:r>
              <a:rPr lang="en-US" sz="2400" dirty="0" smtClean="0">
                <a:latin typeface="Arial" panose="020B0604020202020204" pitchFamily="34" charset="0"/>
              </a:rPr>
              <a:t>FCC-he (CERN); CEPC/</a:t>
            </a:r>
            <a:r>
              <a:rPr lang="en-US" sz="2400" dirty="0" err="1" smtClean="0">
                <a:latin typeface="Arial" panose="020B0604020202020204" pitchFamily="34" charset="0"/>
              </a:rPr>
              <a:t>SppC</a:t>
            </a:r>
            <a:r>
              <a:rPr lang="en-US" sz="2400" dirty="0" smtClean="0">
                <a:latin typeface="Arial" panose="020B0604020202020204" pitchFamily="34" charset="0"/>
              </a:rPr>
              <a:t> (China).</a:t>
            </a:r>
            <a:endParaRPr lang="en-US" sz="2400" dirty="0">
              <a:latin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</a:rPr>
              <a:t>►</a:t>
            </a:r>
            <a:r>
              <a:rPr lang="en-US" sz="2400" b="1" dirty="0" smtClean="0">
                <a:latin typeface="Arial" panose="020B0604020202020204" pitchFamily="34" charset="0"/>
              </a:rPr>
              <a:t>Large facilities (~1-3 km). Mainly national with international contribution.</a:t>
            </a:r>
          </a:p>
          <a:p>
            <a:endParaRPr lang="en-US" sz="2400" dirty="0">
              <a:latin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</a:rPr>
              <a:t>Super KEKB Factory (Japan); Super Charm-Tau Factory (Novosibirsk), HIEPA (China), NICA (</a:t>
            </a:r>
            <a:r>
              <a:rPr lang="en-US" sz="2400" dirty="0" err="1" smtClean="0">
                <a:latin typeface="Arial" panose="020B0604020202020204" pitchFamily="34" charset="0"/>
              </a:rPr>
              <a:t>Dubna</a:t>
            </a:r>
            <a:r>
              <a:rPr lang="en-US" sz="2400" dirty="0" smtClean="0">
                <a:latin typeface="Arial" panose="020B0604020202020204" pitchFamily="34" charset="0"/>
              </a:rPr>
              <a:t>), </a:t>
            </a:r>
            <a:r>
              <a:rPr lang="en-US" sz="2400" dirty="0" err="1" smtClean="0">
                <a:latin typeface="Arial" panose="020B0604020202020204" pitchFamily="34" charset="0"/>
              </a:rPr>
              <a:t>eRHIC</a:t>
            </a:r>
            <a:r>
              <a:rPr lang="en-US" sz="2400" dirty="0" smtClean="0">
                <a:latin typeface="Arial" panose="020B0604020202020204" pitchFamily="34" charset="0"/>
              </a:rPr>
              <a:t> (USA), JLEIC (USA), </a:t>
            </a:r>
            <a:r>
              <a:rPr lang="en-US" sz="2400" dirty="0" err="1" smtClean="0">
                <a:latin typeface="Arial" panose="020B0604020202020204" pitchFamily="34" charset="0"/>
              </a:rPr>
              <a:t>ELISe</a:t>
            </a:r>
            <a:r>
              <a:rPr lang="en-US" sz="2400" dirty="0" smtClean="0">
                <a:latin typeface="Arial" panose="020B0604020202020204" pitchFamily="34" charset="0"/>
              </a:rPr>
              <a:t> (Darmstadt)</a:t>
            </a:r>
            <a:endParaRPr lang="en-US" sz="2400" dirty="0">
              <a:latin typeface="Arial" panose="020B0604020202020204" pitchFamily="34" charset="0"/>
            </a:endParaRPr>
          </a:p>
          <a:p>
            <a:endParaRPr lang="en-US" sz="2400" dirty="0" smtClean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</a:rPr>
              <a:t>►</a:t>
            </a:r>
            <a:r>
              <a:rPr lang="en-US" sz="2400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Small facilities (~100 m). One lab/university installation.</a:t>
            </a:r>
            <a:endParaRPr lang="en-US" sz="2400" b="1" dirty="0" smtClean="0">
              <a:solidFill>
                <a:srgbClr val="222222"/>
              </a:solidFill>
              <a:latin typeface="Arial" panose="020B0604020202020204" pitchFamily="34" charset="0"/>
              <a:sym typeface="Symbol" panose="05050102010706020507" pitchFamily="18" charset="2"/>
            </a:endParaRPr>
          </a:p>
          <a:p>
            <a:endParaRPr lang="en-US" sz="2400" dirty="0" smtClean="0">
              <a:solidFill>
                <a:srgbClr val="222222"/>
              </a:solidFill>
              <a:latin typeface="Arial" panose="020B0604020202020204" pitchFamily="34" charset="0"/>
              <a:sym typeface="Symbol" panose="05050102010706020507" pitchFamily="18" charset="2"/>
            </a:endParaRPr>
          </a:p>
          <a:p>
            <a:r>
              <a:rPr lang="en-US" sz="2400" dirty="0">
                <a:latin typeface="Arial" panose="020B0604020202020204" pitchFamily="34" charset="0"/>
                <a:sym typeface="Symbol" panose="05050102010706020507" pitchFamily="18" charset="2"/>
              </a:rPr>
              <a:t>-</a:t>
            </a:r>
            <a:r>
              <a:rPr lang="en-US" sz="2400" dirty="0" err="1" smtClean="0">
                <a:latin typeface="Arial" panose="020B0604020202020204" pitchFamily="34" charset="0"/>
                <a:sym typeface="Symbol" panose="05050102010706020507" pitchFamily="18" charset="2"/>
              </a:rPr>
              <a:t>tron</a:t>
            </a:r>
            <a:r>
              <a:rPr lang="en-US" sz="2400" dirty="0" smtClean="0">
                <a:latin typeface="Arial" panose="020B0604020202020204" pitchFamily="34" charset="0"/>
                <a:sym typeface="Symbol" panose="05050102010706020507" pitchFamily="18" charset="2"/>
              </a:rPr>
              <a:t> (Novosibirsk), DERICA (</a:t>
            </a:r>
            <a:r>
              <a:rPr lang="en-US" sz="2400" dirty="0" err="1" smtClean="0">
                <a:latin typeface="Arial" panose="020B0604020202020204" pitchFamily="34" charset="0"/>
                <a:sym typeface="Symbol" panose="05050102010706020507" pitchFamily="18" charset="2"/>
              </a:rPr>
              <a:t>Dubna</a:t>
            </a:r>
            <a:r>
              <a:rPr lang="en-US" sz="2400" dirty="0" smtClean="0">
                <a:latin typeface="Arial" panose="020B0604020202020204" pitchFamily="34" charset="0"/>
                <a:sym typeface="Symbol" panose="05050102010706020507" pitchFamily="18" charset="2"/>
              </a:rPr>
              <a:t>)</a:t>
            </a:r>
            <a:endParaRPr lang="en-US" sz="2400" dirty="0" smtClean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201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Disclaimer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7022" y="2052300"/>
            <a:ext cx="116236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</a:rPr>
              <a:t>Too many proposals. I apologize that I cannot consider all of them.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</a:rPr>
              <a:t>Since (almost) all future projects are still </a:t>
            </a:r>
            <a:r>
              <a:rPr lang="en-US" sz="3600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evolutionize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</a:rPr>
              <a:t>, collider parameters (and even configuration) I will present below may differ from those you know.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302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Extremely large facilities (~30…100 km)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60055" y="944827"/>
            <a:ext cx="66223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The Large Hadron Collider</a:t>
            </a:r>
            <a:endParaRPr lang="ru-RU" sz="4000" b="1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34809" y="2308218"/>
            <a:ext cx="29050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</a:rPr>
              <a:t>International Linear Collider</a:t>
            </a: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193304" y="2308218"/>
            <a:ext cx="33442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FF9900"/>
                </a:solidFill>
                <a:latin typeface="Arial" panose="020B0604020202020204" pitchFamily="34" charset="0"/>
              </a:rPr>
              <a:t>Compact Linear Collider</a:t>
            </a:r>
            <a:endParaRPr lang="ru-RU" sz="3600" dirty="0">
              <a:solidFill>
                <a:srgbClr val="FF99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73" y="1914855"/>
            <a:ext cx="2443136" cy="1579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300" y="1723554"/>
            <a:ext cx="23050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99" y="4455459"/>
            <a:ext cx="5745877" cy="1115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321057" y="4780611"/>
            <a:ext cx="352623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latin typeface="Arial" panose="020B0604020202020204" pitchFamily="34" charset="0"/>
              </a:rPr>
              <a:t>CEPC/</a:t>
            </a:r>
            <a:r>
              <a:rPr lang="en-US" sz="4400" b="1" dirty="0" err="1" smtClean="0">
                <a:latin typeface="Arial" panose="020B0604020202020204" pitchFamily="34" charset="0"/>
              </a:rPr>
              <a:t>SppC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2829522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HL- and HE-LHC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0294" y="933608"/>
            <a:ext cx="589759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HL-LHC</a:t>
            </a:r>
            <a:endParaRPr lang="en-US" b="1" dirty="0">
              <a:solidFill>
                <a:srgbClr val="0070C0"/>
              </a:solidFill>
            </a:endParaRPr>
          </a:p>
          <a:p>
            <a:r>
              <a:rPr lang="en-US" dirty="0" smtClean="0"/>
              <a:t>The </a:t>
            </a:r>
            <a:r>
              <a:rPr lang="en-US" dirty="0"/>
              <a:t>High-Luminosity LHC (HL-LHC) </a:t>
            </a:r>
            <a:r>
              <a:rPr lang="en-US" dirty="0" smtClean="0"/>
              <a:t>is a luminosity </a:t>
            </a:r>
            <a:r>
              <a:rPr lang="en-US" dirty="0"/>
              <a:t>upgrade of the </a:t>
            </a:r>
            <a:r>
              <a:rPr lang="en-US" dirty="0" smtClean="0"/>
              <a:t>LHC. </a:t>
            </a:r>
            <a:r>
              <a:rPr lang="en-US" dirty="0"/>
              <a:t>The </a:t>
            </a:r>
            <a:r>
              <a:rPr lang="en-US" dirty="0" smtClean="0"/>
              <a:t>HL-LHC </a:t>
            </a:r>
            <a:r>
              <a:rPr lang="en-US" dirty="0"/>
              <a:t>will be the first accelerator ever to feature multiple quadrupole and dipole magnets based on </a:t>
            </a:r>
            <a:r>
              <a:rPr lang="en-US" dirty="0" smtClean="0"/>
              <a:t>Nb</a:t>
            </a:r>
            <a:r>
              <a:rPr lang="en-US" baseline="-25000" dirty="0" smtClean="0"/>
              <a:t>3</a:t>
            </a:r>
            <a:r>
              <a:rPr lang="en-US" dirty="0" smtClean="0"/>
              <a:t>Sn SC, </a:t>
            </a:r>
            <a:r>
              <a:rPr lang="en-US" dirty="0"/>
              <a:t>thereby constituting an important technological stepping stone towards longer-term future </a:t>
            </a:r>
            <a:r>
              <a:rPr lang="en-US" dirty="0" smtClean="0"/>
              <a:t>projects. </a:t>
            </a:r>
          </a:p>
          <a:p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HL-LHC will also be the first hadron collider to use crab cavities. The peak luminosity </a:t>
            </a:r>
            <a:r>
              <a:rPr lang="en-US" dirty="0" smtClean="0"/>
              <a:t>will </a:t>
            </a:r>
            <a:r>
              <a:rPr lang="en-US" dirty="0"/>
              <a:t>be levelled at a constant value of around 5 × </a:t>
            </a:r>
            <a:r>
              <a:rPr lang="en-US" dirty="0" smtClean="0"/>
              <a:t>10</a:t>
            </a:r>
            <a:r>
              <a:rPr lang="en-US" baseline="30000" dirty="0" smtClean="0"/>
              <a:t>34</a:t>
            </a:r>
            <a:r>
              <a:rPr lang="en-US" dirty="0" smtClean="0"/>
              <a:t> cm</a:t>
            </a:r>
            <a:r>
              <a:rPr lang="en-US" baseline="30000" dirty="0" smtClean="0"/>
              <a:t>-2</a:t>
            </a:r>
            <a:r>
              <a:rPr lang="en-US" dirty="0" smtClean="0"/>
              <a:t> s</a:t>
            </a:r>
            <a:r>
              <a:rPr lang="en-US" baseline="30000" dirty="0" smtClean="0"/>
              <a:t>-1</a:t>
            </a:r>
            <a:r>
              <a:rPr lang="en-US" dirty="0" smtClean="0"/>
              <a:t>, </a:t>
            </a:r>
            <a:r>
              <a:rPr lang="en-US" dirty="0"/>
              <a:t>in order to limit radiation and event pile-up in the experiments. Expected to operate from 2026 through to the late 2030s, the </a:t>
            </a:r>
            <a:r>
              <a:rPr lang="en-US" dirty="0" smtClean="0"/>
              <a:t>HL-LHC </a:t>
            </a:r>
            <a:r>
              <a:rPr lang="en-US" dirty="0"/>
              <a:t>will increase the integrated luminosity of the LHC by an order of </a:t>
            </a:r>
            <a:r>
              <a:rPr lang="en-US" dirty="0" smtClean="0"/>
              <a:t>magnitude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887" y="1312822"/>
            <a:ext cx="5924996" cy="348346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70294" y="4903926"/>
            <a:ext cx="115220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HE-LHC</a:t>
            </a:r>
          </a:p>
          <a:p>
            <a:r>
              <a:rPr lang="en-US" dirty="0" smtClean="0"/>
              <a:t>Reaching </a:t>
            </a:r>
            <a:r>
              <a:rPr lang="en-US" dirty="0"/>
              <a:t>a target beam energy around 13.5 </a:t>
            </a:r>
            <a:r>
              <a:rPr lang="en-US" dirty="0" err="1"/>
              <a:t>TeV</a:t>
            </a:r>
            <a:r>
              <a:rPr lang="en-US" dirty="0"/>
              <a:t> in the existing LHC tunnel would rely on the FCC-</a:t>
            </a:r>
            <a:r>
              <a:rPr lang="en-US" dirty="0" err="1"/>
              <a:t>hh</a:t>
            </a:r>
            <a:r>
              <a:rPr lang="en-US" dirty="0"/>
              <a:t> magnet technology. The present LHC dipole magnets, which have a nominal field of 8.33 Tesla, would be replaced by </a:t>
            </a:r>
            <a:r>
              <a:rPr lang="en-US" dirty="0">
                <a:solidFill>
                  <a:srgbClr val="0070C0"/>
                </a:solidFill>
              </a:rPr>
              <a:t>FCC-type 16 Tesla dipole magnets. </a:t>
            </a:r>
            <a:r>
              <a:rPr lang="en-US" dirty="0"/>
              <a:t>Achieving a </a:t>
            </a:r>
            <a:r>
              <a:rPr lang="en-US" dirty="0" err="1"/>
              <a:t>centre</a:t>
            </a:r>
            <a:r>
              <a:rPr lang="en-US" dirty="0"/>
              <a:t>-of-mass energy close to 27 </a:t>
            </a:r>
            <a:r>
              <a:rPr lang="en-US" dirty="0" err="1"/>
              <a:t>TeV</a:t>
            </a:r>
            <a:r>
              <a:rPr lang="en-US" dirty="0"/>
              <a:t> with 16 T magnets requires a dipole-filling factor similar to that of the LHC.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4828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e+e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ILC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3615" y="1489756"/>
            <a:ext cx="5517211" cy="360845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8407" y="1018053"/>
            <a:ext cx="614421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</a:rPr>
              <a:t>► </a:t>
            </a: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The International Linear Collider (ILC) provides unprecedented precision in the measurements and searches needed to detect deviations from the SM. The well-defined collision energy, highly polarized beams, low background, will allow these precision measurement. Energy upgrade is possible. The technology is mature and ready for implementation.</a:t>
            </a:r>
          </a:p>
          <a:p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</a:rPr>
              <a:t>► </a:t>
            </a: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More than 20 years of world-wide efforts. </a:t>
            </a:r>
          </a:p>
          <a:p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</a:rPr>
              <a:t>► </a:t>
            </a: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TDR published in 2013.</a:t>
            </a:r>
          </a:p>
          <a:p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</a:rPr>
              <a:t>► </a:t>
            </a: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First stage ILC250 (250 GeV </a:t>
            </a:r>
            <a:r>
              <a:rPr lang="en-US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c.m</a:t>
            </a: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.) for the Higgs physics study.</a:t>
            </a:r>
            <a:endParaRPr lang="ru-RU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endParaRPr lang="ru-RU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</a:rPr>
              <a:t>► </a:t>
            </a:r>
            <a:r>
              <a:rPr lang="ru-RU" dirty="0" smtClean="0">
                <a:solidFill>
                  <a:srgbClr val="222222"/>
                </a:solidFill>
                <a:latin typeface="Arial" panose="020B0604020202020204" pitchFamily="34" charset="0"/>
              </a:rPr>
              <a:t>130-300 </a:t>
            </a: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MW overall power consumption.</a:t>
            </a:r>
          </a:p>
          <a:p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</a:rPr>
              <a:t>► </a:t>
            </a: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Site location candidate is </a:t>
            </a:r>
            <a:r>
              <a:rPr lang="en-US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Kitakami</a:t>
            </a: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 region in </a:t>
            </a:r>
            <a:r>
              <a:rPr lang="en-US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Nothern</a:t>
            </a: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 Japan (closed cities are Sendai, Morioka).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135565" y="5385249"/>
            <a:ext cx="13259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222222"/>
                </a:solidFill>
                <a:latin typeface="Arial" panose="020B0604020202020204" pitchFamily="34" charset="0"/>
              </a:rPr>
              <a:t>ILC TDR 2013</a:t>
            </a:r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398781" y="1018053"/>
            <a:ext cx="2339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</a:rPr>
              <a:t>Main ILC parameters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158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ILC layout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861" y="995023"/>
            <a:ext cx="10050278" cy="4867954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2881223" y="3605842"/>
            <a:ext cx="8471139" cy="2700067"/>
          </a:xfrm>
          <a:prstGeom prst="straightConnector1">
            <a:avLst/>
          </a:prstGeom>
          <a:ln w="3810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 rot="20534182">
            <a:off x="6128593" y="5082398"/>
            <a:ext cx="27687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~31 km for 1 </a:t>
            </a:r>
            <a:r>
              <a:rPr lang="en-US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TeV</a:t>
            </a: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c.m</a:t>
            </a: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~20 km for 250 MeV </a:t>
            </a:r>
            <a:r>
              <a:rPr lang="en-US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c.m</a:t>
            </a: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4263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ILC main accelerator features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8839" y="935267"/>
            <a:ext cx="1155523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Polarized electron source based on a photocathode DC gun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P</a:t>
            </a: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olarized positron source in which positrons are obtained from </a:t>
            </a:r>
            <a:r>
              <a:rPr lang="en-US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e+e</a:t>
            </a: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- pairs by converting high energy photons produced by passing the high-energy main electron beam through </a:t>
            </a:r>
            <a:r>
              <a:rPr lang="en-US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undulator</a:t>
            </a:r>
            <a:endParaRPr lang="en-US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5 GeV 3.2 km </a:t>
            </a:r>
            <a:r>
              <a:rPr lang="en-US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e+e</a:t>
            </a: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- damping rings, housed in a common tunnel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Beam transport from DR to the main </a:t>
            </a:r>
            <a:r>
              <a:rPr lang="en-US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linacs</a:t>
            </a: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, followed by a two-stage bunch compressors prior to the injection into the main </a:t>
            </a:r>
            <a:r>
              <a:rPr lang="en-US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linac</a:t>
            </a:r>
            <a:endParaRPr lang="en-US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Two 11 km main </a:t>
            </a:r>
            <a:r>
              <a:rPr lang="en-US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linacs</a:t>
            </a: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, utilizing 1.3 GHz SCRF TESLA-type cavities operating at an average gradient of 31.5 MV/m, with a pulse length of 1.6 </a:t>
            </a:r>
            <a:r>
              <a:rPr lang="en-US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ms</a:t>
            </a:r>
            <a:endParaRPr lang="en-US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Two beam delivery systems, each 2.2 km long, which bring the beams into collision with 14 </a:t>
            </a:r>
            <a:r>
              <a:rPr lang="en-US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mrad</a:t>
            </a: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 crossing angle at a single interaction point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</a:rPr>
              <a:t>Two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</a:rPr>
              <a:t>critical tasks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</a:rPr>
              <a:t>: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</a:rPr>
              <a:t>SC RF and </a:t>
            </a:r>
            <a:r>
              <a:rPr lang="en-US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nano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</a:rPr>
              <a:t>-beam technology (IP beam size is about 6 nm).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03" y="4565118"/>
            <a:ext cx="5122717" cy="11363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0482" y="4351587"/>
            <a:ext cx="5663591" cy="20413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289486" y="5811051"/>
            <a:ext cx="3518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Nine-cell 1.3 GHz niobium cavity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392083" y="6392954"/>
            <a:ext cx="5160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Fish-eye view of the RF test </a:t>
            </a:r>
            <a:r>
              <a:rPr lang="en-US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cryo</a:t>
            </a: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-module at KEK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6006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2309" y="1251639"/>
            <a:ext cx="628964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</a:rPr>
              <a:t>► </a:t>
            </a:r>
            <a:r>
              <a:rPr lang="en-US" sz="2400" dirty="0" smtClean="0">
                <a:solidFill>
                  <a:srgbClr val="222222"/>
                </a:solidFill>
                <a:latin typeface="Arial" panose="020B0604020202020204" pitchFamily="34" charset="0"/>
              </a:rPr>
              <a:t>The Compact Linear Collider (CLIC) is a multi-</a:t>
            </a:r>
            <a:r>
              <a:rPr lang="en-US" sz="2400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TeV</a:t>
            </a:r>
            <a:r>
              <a:rPr lang="en-US" sz="2400" dirty="0" smtClean="0">
                <a:solidFill>
                  <a:srgbClr val="222222"/>
                </a:solidFill>
                <a:latin typeface="Arial" panose="020B0604020202020204" pitchFamily="34" charset="0"/>
              </a:rPr>
              <a:t> high-luminosity </a:t>
            </a:r>
            <a:r>
              <a:rPr lang="en-US" sz="2400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e+e</a:t>
            </a:r>
            <a:r>
              <a:rPr lang="en-US" sz="2400" dirty="0" smtClean="0">
                <a:solidFill>
                  <a:srgbClr val="222222"/>
                </a:solidFill>
                <a:latin typeface="Arial" panose="020B0604020202020204" pitchFamily="34" charset="0"/>
              </a:rPr>
              <a:t>- collider under development at CERN. </a:t>
            </a:r>
          </a:p>
          <a:p>
            <a:endParaRPr lang="en-US" sz="2400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</a:rPr>
              <a:t>► </a:t>
            </a:r>
            <a:r>
              <a:rPr lang="en-US" sz="2400" dirty="0" smtClean="0">
                <a:solidFill>
                  <a:srgbClr val="222222"/>
                </a:solidFill>
                <a:latin typeface="Arial" panose="020B0604020202020204" pitchFamily="34" charset="0"/>
              </a:rPr>
              <a:t>CLIC uses a novel two-beam acceleration technique with normal-conducting accelerating structures operating at 70-100 MV/m. (However, a traditional variant with klystron RF feeding is also considered).</a:t>
            </a:r>
          </a:p>
          <a:p>
            <a:endParaRPr lang="en-US" sz="2400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</a:rPr>
              <a:t>► </a:t>
            </a:r>
            <a:r>
              <a:rPr lang="en-US" sz="2400" dirty="0" smtClean="0">
                <a:solidFill>
                  <a:srgbClr val="222222"/>
                </a:solidFill>
                <a:latin typeface="Arial" panose="020B0604020202020204" pitchFamily="34" charset="0"/>
              </a:rPr>
              <a:t>The maximum </a:t>
            </a:r>
            <a:r>
              <a:rPr lang="en-US" sz="2400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c.m</a:t>
            </a:r>
            <a:r>
              <a:rPr lang="en-US" sz="2400" dirty="0" smtClean="0">
                <a:solidFill>
                  <a:srgbClr val="222222"/>
                </a:solidFill>
                <a:latin typeface="Arial" panose="020B0604020202020204" pitchFamily="34" charset="0"/>
              </a:rPr>
              <a:t>. energy is 3 </a:t>
            </a:r>
            <a:r>
              <a:rPr lang="en-US" sz="2400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TeV</a:t>
            </a:r>
            <a:r>
              <a:rPr lang="en-US" sz="2400" dirty="0" smtClean="0">
                <a:solidFill>
                  <a:srgbClr val="222222"/>
                </a:solidFill>
                <a:latin typeface="Arial" panose="020B0604020202020204" pitchFamily="34" charset="0"/>
              </a:rPr>
              <a:t>, the first stage is 380 MeV (Higgs and top-quark physics). 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865946" y="755540"/>
            <a:ext cx="30524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222222"/>
                </a:solidFill>
                <a:latin typeface="Arial" panose="020B0604020202020204" pitchFamily="34" charset="0"/>
              </a:rPr>
              <a:t>CLIC 2018 Summary Report, CERN</a:t>
            </a:r>
            <a:endParaRPr lang="ru-RU" sz="1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955" y="1475228"/>
            <a:ext cx="5457320" cy="406450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616278" y="5763318"/>
            <a:ext cx="1608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CLIC footprint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30163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 layout for 3 </a:t>
            </a:r>
            <a:r>
              <a:rPr lang="en-US" sz="4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TeV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98" y="1260894"/>
            <a:ext cx="10242430" cy="512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052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 parameters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072" y="1086932"/>
            <a:ext cx="8492146" cy="542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596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Standard Model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2064" y="1109279"/>
            <a:ext cx="56803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sz="2400" dirty="0"/>
              <a:t>The </a:t>
            </a:r>
            <a:r>
              <a:rPr lang="en-US" sz="2400" u="sng" dirty="0"/>
              <a:t>standard model</a:t>
            </a:r>
            <a:r>
              <a:rPr lang="en-US" sz="2400" dirty="0"/>
              <a:t> is the name given in the 1970s to a theory of fundamental particles and how they interact. It incorporated all that was known about subatomic particles at the time and predicted the existence of additional particles as well.</a:t>
            </a:r>
          </a:p>
          <a:p>
            <a:pPr algn="just" fontAlgn="base"/>
            <a:r>
              <a:rPr lang="en-US" sz="2400" dirty="0"/>
              <a:t>There are seventeen named particles in the standard model, organized into the </a:t>
            </a:r>
            <a:r>
              <a:rPr lang="en-US" sz="2400" dirty="0" smtClean="0"/>
              <a:t>chart to the right. </a:t>
            </a:r>
            <a:r>
              <a:rPr lang="en-US" sz="2400" dirty="0"/>
              <a:t>The last particles discovered were the W and Z bosons in 1983, the top quark in 1995, the tau neutrino in 2000, and the Higgs boson in 2012.</a:t>
            </a:r>
            <a:endParaRPr lang="en-US" sz="2400" b="0" i="0" u="none" strike="noStrike" dirty="0"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6109" y="1109279"/>
            <a:ext cx="5612084" cy="450031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2064" y="5633594"/>
            <a:ext cx="117536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Among thousands of HEP experiments there is no one contradicting the SM. However… 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62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ILC and CLIC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47" y="799121"/>
            <a:ext cx="10984302" cy="581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496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Future Circular Colliders (FCC) Study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00" y="1210310"/>
            <a:ext cx="10355120" cy="505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785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FCC-</a:t>
            </a:r>
            <a:r>
              <a:rPr lang="en-US" sz="4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</a:t>
            </a:r>
            <a:r>
              <a:rPr lang="ru-RU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key features and layout 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394" y="850091"/>
            <a:ext cx="11393209" cy="562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754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FCC-</a:t>
            </a:r>
            <a:r>
              <a:rPr lang="en-US" sz="4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parameters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513" y="1009291"/>
            <a:ext cx="8249190" cy="540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340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FCC-</a:t>
            </a:r>
            <a:r>
              <a:rPr lang="en-US" sz="4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optics and dynamics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67" y="1386416"/>
            <a:ext cx="6502400" cy="36656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467" y="1650250"/>
            <a:ext cx="5345887" cy="313795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81098" y="5255057"/>
            <a:ext cx="51895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22222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FCC-</a:t>
            </a:r>
            <a:r>
              <a:rPr lang="en-US" sz="2400" dirty="0" err="1" smtClean="0">
                <a:solidFill>
                  <a:srgbClr val="22222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ee</a:t>
            </a:r>
            <a:r>
              <a:rPr lang="en-US" sz="2400" dirty="0" smtClean="0">
                <a:solidFill>
                  <a:srgbClr val="22222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optical functions close to IP.</a:t>
            </a:r>
          </a:p>
          <a:p>
            <a:r>
              <a:rPr lang="en-US" sz="2400" dirty="0" smtClean="0">
                <a:solidFill>
                  <a:srgbClr val="22222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Maximum </a:t>
            </a:r>
            <a:r>
              <a:rPr lang="en-US" sz="2400" baseline="-25000" dirty="0" smtClean="0">
                <a:solidFill>
                  <a:srgbClr val="22222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y</a:t>
            </a:r>
            <a:r>
              <a:rPr lang="en-US" sz="2400" dirty="0" smtClean="0">
                <a:solidFill>
                  <a:srgbClr val="22222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7.5 km !</a:t>
            </a:r>
            <a:endParaRPr lang="en-US" sz="2400" dirty="0">
              <a:solidFill>
                <a:srgbClr val="222222"/>
              </a:solidFill>
              <a:latin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50098" y="5052042"/>
            <a:ext cx="51895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22222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Dynamic aperture and dynamic momentum acceptance is a serious problem for future colliders</a:t>
            </a:r>
          </a:p>
        </p:txBody>
      </p:sp>
    </p:spTree>
    <p:extLst>
      <p:ext uri="{BB962C8B-B14F-4D97-AF65-F5344CB8AC3E}">
        <p14:creationId xmlns:p14="http://schemas.microsoft.com/office/powerpoint/2010/main" val="31285371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CEPC (H, Z, W) + </a:t>
            </a:r>
            <a:r>
              <a:rPr lang="en-US" sz="4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SppC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10" y="721736"/>
            <a:ext cx="10041179" cy="6037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06943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CEPC/</a:t>
            </a:r>
            <a:r>
              <a:rPr lang="en-US" sz="4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SppC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main principles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30" y="738188"/>
            <a:ext cx="11278441" cy="610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214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CEPC main parameters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686" y="787027"/>
            <a:ext cx="8291419" cy="587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57886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Lepton colliders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950" y="914401"/>
            <a:ext cx="9290097" cy="566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0811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Lepton colliders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34" y="920562"/>
            <a:ext cx="11795781" cy="5525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751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Standard Model is an incomplete theory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599" y="981509"/>
            <a:ext cx="11734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 It </a:t>
            </a: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does not explain </a:t>
            </a:r>
            <a:r>
              <a:rPr lang="en-US" sz="2000" u="sng" dirty="0">
                <a:solidFill>
                  <a:srgbClr val="222222"/>
                </a:solidFill>
                <a:latin typeface="Arial" panose="020B0604020202020204" pitchFamily="34" charset="0"/>
              </a:rPr>
              <a:t>gravity</a:t>
            </a: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. The approach of simply adding a </a:t>
            </a:r>
            <a:r>
              <a:rPr lang="en-U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graviton to </a:t>
            </a: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the </a:t>
            </a:r>
            <a:r>
              <a:rPr lang="en-U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SM </a:t>
            </a: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does not recreate what is observed </a:t>
            </a:r>
            <a:r>
              <a:rPr lang="en-U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experimentally.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 The SM </a:t>
            </a: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explains about 5% of the energy present in the universe. About 26% should be </a:t>
            </a:r>
            <a:r>
              <a:rPr lang="en-US" sz="2000" u="sng" dirty="0">
                <a:solidFill>
                  <a:srgbClr val="222222"/>
                </a:solidFill>
                <a:latin typeface="Arial" panose="020B0604020202020204" pitchFamily="34" charset="0"/>
              </a:rPr>
              <a:t>dark matter</a:t>
            </a:r>
            <a:r>
              <a:rPr lang="en-U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,</a:t>
            </a: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 which would behave just like other matter, but which only interacts weakly (if at all) with the </a:t>
            </a:r>
            <a:r>
              <a:rPr lang="en-U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SM fields. The SM does </a:t>
            </a: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not supply any fundamental particles that are good dark matter candidates</a:t>
            </a:r>
            <a:r>
              <a:rPr lang="en-U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 The </a:t>
            </a: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remaining 69% of universe's energy should consist of the so-called </a:t>
            </a:r>
            <a:r>
              <a:rPr lang="en-US" sz="2000" u="sng" dirty="0">
                <a:solidFill>
                  <a:srgbClr val="222222"/>
                </a:solidFill>
                <a:latin typeface="Arial" panose="020B0604020202020204" pitchFamily="34" charset="0"/>
              </a:rPr>
              <a:t>dark </a:t>
            </a:r>
            <a:r>
              <a:rPr lang="en-US" sz="2000" u="sng" dirty="0" smtClean="0">
                <a:solidFill>
                  <a:srgbClr val="222222"/>
                </a:solidFill>
                <a:latin typeface="Arial" panose="020B0604020202020204" pitchFamily="34" charset="0"/>
              </a:rPr>
              <a:t>energy</a:t>
            </a:r>
            <a:r>
              <a:rPr lang="en-U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. </a:t>
            </a: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Attempts to explain dark energy in </a:t>
            </a:r>
            <a:r>
              <a:rPr lang="en-U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the terms of SM lead </a:t>
            </a: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to a mismatch of 120 orders of magnitude</a:t>
            </a:r>
            <a:r>
              <a:rPr lang="en-U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 According </a:t>
            </a: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to the </a:t>
            </a:r>
            <a:r>
              <a:rPr lang="en-U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SM, </a:t>
            </a:r>
            <a:r>
              <a:rPr lang="en-US" sz="2000" u="sng" dirty="0">
                <a:solidFill>
                  <a:srgbClr val="222222"/>
                </a:solidFill>
                <a:latin typeface="Arial" panose="020B0604020202020204" pitchFamily="34" charset="0"/>
              </a:rPr>
              <a:t>neutrinos are massless particles</a:t>
            </a: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. However, </a:t>
            </a:r>
            <a:r>
              <a:rPr lang="en-U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neutrino oscillation</a:t>
            </a: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 experiments have shown that </a:t>
            </a:r>
            <a:r>
              <a:rPr lang="en-US" sz="2000" u="sng" dirty="0">
                <a:solidFill>
                  <a:srgbClr val="222222"/>
                </a:solidFill>
                <a:latin typeface="Arial" panose="020B0604020202020204" pitchFamily="34" charset="0"/>
              </a:rPr>
              <a:t>neutrinos do have mass</a:t>
            </a: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. Mass terms for the neutrinos can be added to the </a:t>
            </a:r>
            <a:r>
              <a:rPr lang="en-U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SM </a:t>
            </a: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by hand, but these lead to new theoretical problems</a:t>
            </a:r>
            <a:r>
              <a:rPr lang="en-U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 The </a:t>
            </a: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universe is made out of mostly matter. However, the </a:t>
            </a:r>
            <a:r>
              <a:rPr lang="en-U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SM </a:t>
            </a: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predicts that matter and antimatter should have been created in (almost) equal amounts if the initial conditions of the universe did not involve disproportionate matter relative to antimatter. Yet, </a:t>
            </a:r>
            <a:r>
              <a:rPr lang="en-US" sz="2000" u="sng" dirty="0">
                <a:solidFill>
                  <a:srgbClr val="222222"/>
                </a:solidFill>
                <a:latin typeface="Arial" panose="020B0604020202020204" pitchFamily="34" charset="0"/>
              </a:rPr>
              <a:t>no mechanism sufficient to explain this asymmetry exists in the Standard Model</a:t>
            </a:r>
            <a:endParaRPr lang="en-US" sz="2000" b="0" i="0" u="sng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8629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FCC-</a:t>
            </a:r>
            <a:r>
              <a:rPr lang="en-US" sz="4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hh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main features 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942" y="855007"/>
            <a:ext cx="8677834" cy="577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85469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FCC-</a:t>
            </a:r>
            <a:r>
              <a:rPr lang="en-US" sz="4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hh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parameters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543" y="1205942"/>
            <a:ext cx="10328694" cy="493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064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FCC-</a:t>
            </a:r>
            <a:r>
              <a:rPr lang="en-US" sz="4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hh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optics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254" y="721736"/>
            <a:ext cx="9456028" cy="5954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50678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FCC-</a:t>
            </a:r>
            <a:r>
              <a:rPr lang="en-US" sz="4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hh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 magnets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383" y="1546352"/>
            <a:ext cx="8748994" cy="5311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2652" y="787115"/>
            <a:ext cx="112824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Crucial issue for all extremely high energy hadron colliders is high field superconducting magnet. </a:t>
            </a:r>
            <a:endParaRPr lang="ru-RU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4912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FCC-</a:t>
            </a:r>
            <a:r>
              <a:rPr lang="en-US" sz="4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hh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 magnets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49" y="1138144"/>
            <a:ext cx="11774499" cy="4895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2875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CERN based EIC: </a:t>
            </a:r>
            <a:r>
              <a:rPr lang="en-US" sz="4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LHeC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/FCC-he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51" y="902356"/>
            <a:ext cx="10316667" cy="580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1521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LHeC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/FCC-he parameters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18" y="1927224"/>
            <a:ext cx="10368843" cy="4559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8565" y="904546"/>
            <a:ext cx="108218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Electron-ion collider (EIC) is a QCD lab to explore the structure and dynamics of the visible world (mass, spin, etc.). </a:t>
            </a:r>
            <a:endParaRPr lang="ru-RU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4696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LHeC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/FCC-he ERL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528" y="823258"/>
            <a:ext cx="7978296" cy="601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33110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509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Large facilities (~0.5…3 km)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8718" y="2970037"/>
            <a:ext cx="36137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sz="4000" b="1" dirty="0" smtClean="0">
                <a:solidFill>
                  <a:srgbClr val="0070C0"/>
                </a:solidFill>
                <a:latin typeface="Bahnschrift Light SemiCondensed" panose="020B0502040204020203" pitchFamily="34" charset="0"/>
              </a:rPr>
              <a:t>Novosibirsk Super Charm Tau Factory </a:t>
            </a:r>
            <a:endParaRPr lang="ru-RU" sz="4000" b="1" dirty="0">
              <a:solidFill>
                <a:srgbClr val="0070C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460702" y="1647127"/>
            <a:ext cx="264367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JLEIC 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07315" y="1243715"/>
            <a:ext cx="244971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6600" dirty="0" err="1" smtClean="0">
                <a:solidFill>
                  <a:srgbClr val="7030A0"/>
                </a:solidFill>
              </a:rPr>
              <a:t>eRHIC</a:t>
            </a:r>
            <a:r>
              <a:rPr lang="en-US" altLang="ru-RU" sz="6600" dirty="0" smtClean="0">
                <a:solidFill>
                  <a:srgbClr val="7030A0"/>
                </a:solidFill>
              </a:rPr>
              <a:t> </a:t>
            </a:r>
            <a:endParaRPr lang="ru-RU" sz="6600" dirty="0">
              <a:solidFill>
                <a:srgbClr val="7030A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611032" y="4674667"/>
            <a:ext cx="2493342" cy="1200329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ru-RU" sz="7200" b="1" dirty="0" smtClean="0">
                <a:solidFill>
                  <a:schemeClr val="bg1"/>
                </a:solidFill>
              </a:rPr>
              <a:t>HIEPA </a:t>
            </a:r>
            <a:endParaRPr lang="ru-RU" sz="7200" b="1" dirty="0">
              <a:solidFill>
                <a:schemeClr val="bg1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403" y="4099812"/>
            <a:ext cx="3346075" cy="172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26" y="1002087"/>
            <a:ext cx="35909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78892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US-based EIC: JLEIC, </a:t>
            </a:r>
            <a:r>
              <a:rPr lang="en-US" sz="4000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eRHIC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040" y="1056435"/>
            <a:ext cx="5810250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0975"/>
            <a:ext cx="5996079" cy="60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6563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is something beyond SM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1639" y="1548262"/>
            <a:ext cx="663617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222222"/>
                </a:solidFill>
                <a:latin typeface="Arial" panose="020B0604020202020204" pitchFamily="34" charset="0"/>
              </a:rPr>
              <a:t>There should be more general theory including the SM as a particular case.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222222"/>
                </a:solidFill>
                <a:latin typeface="Arial" panose="020B0604020202020204" pitchFamily="34" charset="0"/>
              </a:rPr>
              <a:t>LHC </a:t>
            </a:r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</a:rPr>
              <a:t>has not revealed no any hints of New </a:t>
            </a:r>
            <a:r>
              <a:rPr lang="en-US" sz="2400" dirty="0" smtClean="0">
                <a:solidFill>
                  <a:srgbClr val="222222"/>
                </a:solidFill>
                <a:latin typeface="Arial" panose="020B0604020202020204" pitchFamily="34" charset="0"/>
              </a:rPr>
              <a:t>Physics.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222222"/>
                </a:solidFill>
                <a:latin typeface="Arial" panose="020B0604020202020204" pitchFamily="34" charset="0"/>
              </a:rPr>
              <a:t>Discovering New Physics is a sweet dream of any HEP lab.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222222"/>
                </a:solidFill>
                <a:latin typeface="Arial" panose="020B0604020202020204" pitchFamily="34" charset="0"/>
              </a:rPr>
              <a:t>New Physics may hide everywhere, any directions of search are equal but probability is different.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222222"/>
                </a:solidFill>
                <a:latin typeface="Arial" panose="020B0604020202020204" pitchFamily="34" charset="0"/>
              </a:rPr>
              <a:t>Any new combination of experimental parameters (collider characteristics) have not yet applied can bring us to New Physics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682" y="846550"/>
            <a:ext cx="4596329" cy="592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 rot="20802021">
            <a:off x="9946715" y="2758768"/>
            <a:ext cx="16625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Key to New Physics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5532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US-based EIC: </a:t>
            </a:r>
            <a:r>
              <a:rPr lang="en-US" sz="40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JLEIC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eRHIC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622" y="813728"/>
            <a:ext cx="5307108" cy="5878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66" y="813728"/>
            <a:ext cx="5224798" cy="5897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96713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 KEKB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5122184"/>
            <a:ext cx="7968192" cy="16420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4706170"/>
            <a:ext cx="1787032" cy="28365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4314" y="1227656"/>
            <a:ext cx="391237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22222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Super KEK B is a </a:t>
            </a:r>
            <a:r>
              <a:rPr lang="en-US" sz="2000" dirty="0" err="1" smtClean="0">
                <a:solidFill>
                  <a:srgbClr val="22222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e+e</a:t>
            </a:r>
            <a:r>
              <a:rPr lang="en-US" sz="2000" dirty="0" smtClean="0">
                <a:solidFill>
                  <a:srgbClr val="22222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- collider with design peak luminosity of 8x10</a:t>
            </a:r>
            <a:r>
              <a:rPr lang="en-US" sz="2000" baseline="30000" dirty="0" smtClean="0">
                <a:solidFill>
                  <a:srgbClr val="22222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35</a:t>
            </a:r>
            <a:r>
              <a:rPr lang="en-US" sz="2000" dirty="0" smtClean="0">
                <a:solidFill>
                  <a:srgbClr val="22222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cm</a:t>
            </a:r>
            <a:r>
              <a:rPr lang="en-US" sz="2000" baseline="30000" dirty="0" smtClean="0">
                <a:solidFill>
                  <a:srgbClr val="22222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-2</a:t>
            </a:r>
            <a:r>
              <a:rPr lang="en-US" sz="2000" dirty="0" smtClean="0">
                <a:solidFill>
                  <a:srgbClr val="22222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c</a:t>
            </a:r>
            <a:r>
              <a:rPr lang="en-US" sz="2000" baseline="30000" dirty="0" smtClean="0">
                <a:solidFill>
                  <a:srgbClr val="22222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-1</a:t>
            </a:r>
            <a:r>
              <a:rPr lang="en-US" sz="2000" dirty="0" smtClean="0">
                <a:solidFill>
                  <a:srgbClr val="22222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. It is an asymmetric-energy double ring collider (7 GeV e- x 4 GeV e+). Its mission is to seek new physics beyond the SM at Y(4S).</a:t>
            </a:r>
          </a:p>
          <a:p>
            <a:endParaRPr lang="en-US" sz="2000" dirty="0">
              <a:solidFill>
                <a:srgbClr val="222222"/>
              </a:solidFill>
              <a:latin typeface="Arial" panose="020B0604020202020204" pitchFamily="34" charset="0"/>
              <a:sym typeface="Symbol" panose="05050102010706020507" pitchFamily="18" charset="2"/>
            </a:endParaRPr>
          </a:p>
          <a:p>
            <a:r>
              <a:rPr lang="en-US" sz="2000" dirty="0" smtClean="0">
                <a:solidFill>
                  <a:srgbClr val="22222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It applies partial CW technology called “</a:t>
            </a:r>
            <a:r>
              <a:rPr lang="en-US" sz="2000" dirty="0" err="1" smtClean="0">
                <a:solidFill>
                  <a:srgbClr val="22222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nano</a:t>
            </a:r>
            <a:r>
              <a:rPr lang="en-US" sz="2000" dirty="0" smtClean="0">
                <a:solidFill>
                  <a:srgbClr val="22222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-beam scheme”</a:t>
            </a:r>
            <a:endParaRPr lang="ru-RU" sz="2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1609" y="721736"/>
            <a:ext cx="8003064" cy="460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4371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 KEKB </a:t>
            </a:r>
            <a:r>
              <a:rPr lang="en-US" sz="4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nano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-beam scheme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914" y="1871568"/>
            <a:ext cx="4717237" cy="46605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29326"/>
            <a:ext cx="7284823" cy="409404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35290" y="1217420"/>
            <a:ext cx="57833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2400" b="1" dirty="0" smtClean="0"/>
              <a:t>Main parameters of the Super KEKB factory 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284823" y="1361324"/>
            <a:ext cx="42544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2400" b="1" dirty="0" smtClean="0"/>
              <a:t>Nano-beam scheme illustration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3884860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509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 KEKB IR optics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846" y="794498"/>
            <a:ext cx="8812305" cy="5858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59435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 KEKB </a:t>
            </a:r>
            <a:r>
              <a:rPr lang="en-US" sz="4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nano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-beam scheme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03" y="1746240"/>
            <a:ext cx="11608791" cy="4484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972465" y="861358"/>
            <a:ext cx="27402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2400" dirty="0" err="1" smtClean="0"/>
              <a:t>A.Morita</a:t>
            </a:r>
            <a:r>
              <a:rPr lang="en-US" altLang="ru-RU" sz="2400" dirty="0" smtClean="0"/>
              <a:t>, IPAC2019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927659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 KEKB </a:t>
            </a:r>
            <a:r>
              <a:rPr lang="en-US" sz="4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nano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-beam scheme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20" y="721736"/>
            <a:ext cx="10081892" cy="5914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160724" y="1006670"/>
            <a:ext cx="27402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2400" dirty="0" err="1" smtClean="0"/>
              <a:t>A.Morita</a:t>
            </a:r>
            <a:r>
              <a:rPr lang="en-US" altLang="ru-RU" sz="2400" dirty="0" smtClean="0"/>
              <a:t>, IPAC2019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354282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509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Novosibirsk Super Charm Tau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0212" y="1552754"/>
            <a:ext cx="6891669" cy="5115466"/>
          </a:xfrm>
          <a:prstGeom prst="rect">
            <a:avLst/>
          </a:prstGeom>
        </p:spPr>
      </p:pic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459067" y="882930"/>
            <a:ext cx="7940862" cy="2640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altLang="ru-RU" sz="2400" dirty="0">
                <a:latin typeface="AvantGarde Bk BT" pitchFamily="34" charset="0"/>
              </a:rPr>
              <a:t>► D-</a:t>
            </a:r>
            <a:r>
              <a:rPr lang="en-US" altLang="ru-RU" sz="2400" dirty="0" err="1">
                <a:latin typeface="AvantGarde Bk BT" pitchFamily="34" charset="0"/>
              </a:rPr>
              <a:t>Dbar</a:t>
            </a:r>
            <a:r>
              <a:rPr lang="en-US" altLang="ru-RU" sz="2400" dirty="0">
                <a:latin typeface="AvantGarde Bk BT" pitchFamily="34" charset="0"/>
              </a:rPr>
              <a:t> mixing</a:t>
            </a:r>
          </a:p>
          <a:p>
            <a:pPr>
              <a:lnSpc>
                <a:spcPct val="115000"/>
              </a:lnSpc>
            </a:pPr>
            <a:r>
              <a:rPr lang="en-US" altLang="ru-RU" sz="2400" dirty="0">
                <a:latin typeface="AvantGarde Bk BT" pitchFamily="34" charset="0"/>
              </a:rPr>
              <a:t>► CP violation searches in charm decays</a:t>
            </a:r>
          </a:p>
          <a:p>
            <a:pPr>
              <a:lnSpc>
                <a:spcPct val="115000"/>
              </a:lnSpc>
            </a:pPr>
            <a:r>
              <a:rPr lang="en-US" altLang="ru-RU" sz="2400" dirty="0">
                <a:latin typeface="AvantGarde Bk BT" pitchFamily="34" charset="0"/>
              </a:rPr>
              <a:t>► Rare and forbidden charm decays</a:t>
            </a:r>
          </a:p>
          <a:p>
            <a:pPr>
              <a:lnSpc>
                <a:spcPct val="115000"/>
              </a:lnSpc>
            </a:pPr>
            <a:r>
              <a:rPr lang="en-US" altLang="ru-RU" sz="2400" dirty="0">
                <a:latin typeface="AvantGarde Bk BT" pitchFamily="34" charset="0"/>
              </a:rPr>
              <a:t>► Standard Model tests in </a:t>
            </a:r>
            <a:r>
              <a:rPr lang="en-US" altLang="ru-RU" sz="2400" dirty="0">
                <a:latin typeface="AvantGarde Bk BT" pitchFamily="34" charset="0"/>
                <a:sym typeface="Symbol" pitchFamily="18" charset="2"/>
              </a:rPr>
              <a:t></a:t>
            </a:r>
            <a:r>
              <a:rPr lang="en-US" altLang="ru-RU" sz="2400" dirty="0">
                <a:latin typeface="AvantGarde Bk BT" pitchFamily="34" charset="0"/>
              </a:rPr>
              <a:t> leptons decays</a:t>
            </a:r>
          </a:p>
          <a:p>
            <a:pPr>
              <a:lnSpc>
                <a:spcPct val="115000"/>
              </a:lnSpc>
            </a:pPr>
            <a:r>
              <a:rPr lang="en-US" altLang="ru-RU" sz="2400" dirty="0">
                <a:latin typeface="AvantGarde Bk BT" pitchFamily="34" charset="0"/>
              </a:rPr>
              <a:t>► Searches for lepton flavor violation </a:t>
            </a:r>
            <a:r>
              <a:rPr lang="en-US" altLang="ru-RU" sz="2400" dirty="0" err="1">
                <a:latin typeface="Symbol" pitchFamily="18" charset="2"/>
              </a:rPr>
              <a:t>t</a:t>
            </a:r>
            <a:r>
              <a:rPr lang="en-US" altLang="ru-RU" sz="2400" dirty="0" err="1">
                <a:cs typeface="Arial" pitchFamily="34" charset="0"/>
              </a:rPr>
              <a:t>→</a:t>
            </a:r>
            <a:r>
              <a:rPr lang="en-US" altLang="ru-RU" sz="2400" dirty="0" err="1">
                <a:latin typeface="Symbol" pitchFamily="18" charset="2"/>
              </a:rPr>
              <a:t>mg</a:t>
            </a:r>
            <a:endParaRPr lang="en-US" altLang="ru-RU" sz="2400" dirty="0">
              <a:latin typeface="Symbol" pitchFamily="18" charset="2"/>
            </a:endParaRPr>
          </a:p>
          <a:p>
            <a:pPr>
              <a:lnSpc>
                <a:spcPct val="115000"/>
              </a:lnSpc>
            </a:pPr>
            <a:r>
              <a:rPr lang="en-US" altLang="ru-RU" sz="2400" dirty="0">
                <a:latin typeface="AvantGarde Bk BT" pitchFamily="34" charset="0"/>
              </a:rPr>
              <a:t>► CP/T violation searches in </a:t>
            </a:r>
            <a:r>
              <a:rPr lang="en-US" altLang="ru-RU" sz="2400" dirty="0">
                <a:latin typeface="AvantGarde Bk BT" pitchFamily="34" charset="0"/>
                <a:sym typeface="Symbol" pitchFamily="18" charset="2"/>
              </a:rPr>
              <a:t></a:t>
            </a:r>
            <a:r>
              <a:rPr lang="en-US" altLang="ru-RU" sz="2400" dirty="0">
                <a:latin typeface="AvantGarde Bk BT" pitchFamily="34" charset="0"/>
              </a:rPr>
              <a:t> leptons decays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1161" y="4107462"/>
            <a:ext cx="531420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altLang="ru-RU" sz="2000" dirty="0" smtClean="0">
                <a:solidFill>
                  <a:srgbClr val="0070C0"/>
                </a:solidFill>
                <a:latin typeface="AvantGarde Bk BT" pitchFamily="34" charset="0"/>
              </a:rPr>
              <a:t>Longitudinal polarization of electrons </a:t>
            </a:r>
            <a:endParaRPr lang="en-US" altLang="ru-RU" sz="2000" dirty="0">
              <a:solidFill>
                <a:srgbClr val="0070C0"/>
              </a:solidFill>
              <a:latin typeface="AvantGarde Bk BT" pitchFamily="34" charset="0"/>
            </a:endParaRPr>
          </a:p>
          <a:p>
            <a:pPr>
              <a:lnSpc>
                <a:spcPct val="115000"/>
              </a:lnSpc>
            </a:pPr>
            <a:endParaRPr lang="en-US" altLang="ru-RU" sz="2000" dirty="0">
              <a:solidFill>
                <a:srgbClr val="0070C0"/>
              </a:solidFill>
              <a:latin typeface="AvantGarde Bk BT" pitchFamily="34" charset="0"/>
              <a:sym typeface="Symbol" pitchFamily="18" charset="2"/>
            </a:endParaRPr>
          </a:p>
          <a:p>
            <a:pPr>
              <a:lnSpc>
                <a:spcPct val="115000"/>
              </a:lnSpc>
            </a:pPr>
            <a:r>
              <a:rPr lang="en-US" altLang="ru-RU" sz="2000" dirty="0" smtClean="0">
                <a:solidFill>
                  <a:srgbClr val="0070C0"/>
                </a:solidFill>
                <a:latin typeface="AvantGarde Bk BT" pitchFamily="34" charset="0"/>
                <a:sym typeface="Symbol" pitchFamily="18" charset="2"/>
              </a:rPr>
              <a:t>L  10</a:t>
            </a:r>
            <a:r>
              <a:rPr lang="en-US" altLang="ru-RU" sz="2000" baseline="30000" dirty="0" smtClean="0">
                <a:solidFill>
                  <a:srgbClr val="0070C0"/>
                </a:solidFill>
                <a:latin typeface="AvantGarde Bk BT" pitchFamily="34" charset="0"/>
                <a:sym typeface="Symbol" pitchFamily="18" charset="2"/>
              </a:rPr>
              <a:t>35</a:t>
            </a:r>
            <a:r>
              <a:rPr lang="en-US" altLang="ru-RU" sz="2000" dirty="0" smtClean="0">
                <a:solidFill>
                  <a:srgbClr val="0070C0"/>
                </a:solidFill>
                <a:latin typeface="AvantGarde Bk BT" pitchFamily="34" charset="0"/>
                <a:sym typeface="Symbol" pitchFamily="18" charset="2"/>
              </a:rPr>
              <a:t> </a:t>
            </a:r>
            <a:r>
              <a:rPr lang="en-US" altLang="ru-RU" sz="2000" dirty="0">
                <a:solidFill>
                  <a:srgbClr val="0070C0"/>
                </a:solidFill>
                <a:latin typeface="AvantGarde Bk BT" pitchFamily="34" charset="0"/>
                <a:sym typeface="Symbol" pitchFamily="18" charset="2"/>
              </a:rPr>
              <a:t>cm</a:t>
            </a:r>
            <a:r>
              <a:rPr lang="en-US" altLang="ru-RU" sz="2000" baseline="30000" dirty="0">
                <a:solidFill>
                  <a:srgbClr val="0070C0"/>
                </a:solidFill>
                <a:latin typeface="AvantGarde Bk BT" pitchFamily="34" charset="0"/>
                <a:sym typeface="Symbol" pitchFamily="18" charset="2"/>
              </a:rPr>
              <a:t>-2</a:t>
            </a:r>
            <a:r>
              <a:rPr lang="en-US" altLang="ru-RU" sz="2000" dirty="0">
                <a:solidFill>
                  <a:srgbClr val="0070C0"/>
                </a:solidFill>
                <a:latin typeface="AvantGarde Bk BT" pitchFamily="34" charset="0"/>
                <a:sym typeface="Symbol" pitchFamily="18" charset="2"/>
              </a:rPr>
              <a:t> </a:t>
            </a:r>
            <a:r>
              <a:rPr lang="en-US" altLang="ru-RU" sz="2000" dirty="0" smtClean="0">
                <a:solidFill>
                  <a:srgbClr val="0070C0"/>
                </a:solidFill>
                <a:latin typeface="AvantGarde Bk BT" pitchFamily="34" charset="0"/>
                <a:sym typeface="Symbol" pitchFamily="18" charset="2"/>
              </a:rPr>
              <a:t>s</a:t>
            </a:r>
            <a:r>
              <a:rPr lang="en-US" altLang="ru-RU" sz="2000" baseline="30000" dirty="0" smtClean="0">
                <a:solidFill>
                  <a:srgbClr val="0070C0"/>
                </a:solidFill>
                <a:latin typeface="AvantGarde Bk BT" pitchFamily="34" charset="0"/>
                <a:sym typeface="Symbol" pitchFamily="18" charset="2"/>
              </a:rPr>
              <a:t>-1</a:t>
            </a:r>
            <a:r>
              <a:rPr lang="en-US" altLang="ru-RU" sz="2000" dirty="0">
                <a:solidFill>
                  <a:srgbClr val="0070C0"/>
                </a:solidFill>
                <a:latin typeface="AvantGarde Bk BT" pitchFamily="34" charset="0"/>
                <a:sym typeface="Symbol" pitchFamily="18" charset="2"/>
              </a:rPr>
              <a:t> </a:t>
            </a:r>
            <a:r>
              <a:rPr lang="en-US" altLang="ru-RU" sz="2000" dirty="0" smtClean="0">
                <a:solidFill>
                  <a:srgbClr val="0070C0"/>
                </a:solidFill>
                <a:latin typeface="AvantGarde Bk BT" pitchFamily="34" charset="0"/>
                <a:sym typeface="Symbol" pitchFamily="18" charset="2"/>
              </a:rPr>
              <a:t>at high energy (~2-3 GeV)</a:t>
            </a:r>
          </a:p>
          <a:p>
            <a:pPr>
              <a:lnSpc>
                <a:spcPct val="115000"/>
              </a:lnSpc>
            </a:pPr>
            <a:endParaRPr lang="en-US" altLang="ru-RU" sz="2000" dirty="0">
              <a:solidFill>
                <a:srgbClr val="0070C0"/>
              </a:solidFill>
              <a:latin typeface="AvantGarde Bk BT" pitchFamily="34" charset="0"/>
            </a:endParaRPr>
          </a:p>
          <a:p>
            <a:pPr>
              <a:lnSpc>
                <a:spcPct val="115000"/>
              </a:lnSpc>
            </a:pPr>
            <a:r>
              <a:rPr lang="en-US" altLang="ru-RU" sz="2000" dirty="0">
                <a:solidFill>
                  <a:srgbClr val="0070C0"/>
                </a:solidFill>
                <a:latin typeface="AvantGarde Bk BT" pitchFamily="34" charset="0"/>
                <a:sym typeface="Symbol" pitchFamily="18" charset="2"/>
              </a:rPr>
              <a:t>L  </a:t>
            </a:r>
            <a:r>
              <a:rPr lang="en-US" altLang="ru-RU" sz="2000" dirty="0" smtClean="0">
                <a:solidFill>
                  <a:srgbClr val="0070C0"/>
                </a:solidFill>
                <a:latin typeface="AvantGarde Bk BT" pitchFamily="34" charset="0"/>
                <a:sym typeface="Symbol" pitchFamily="18" charset="2"/>
              </a:rPr>
              <a:t>10</a:t>
            </a:r>
            <a:r>
              <a:rPr lang="en-US" altLang="ru-RU" sz="2000" baseline="30000" dirty="0" smtClean="0">
                <a:solidFill>
                  <a:srgbClr val="0070C0"/>
                </a:solidFill>
                <a:latin typeface="AvantGarde Bk BT" pitchFamily="34" charset="0"/>
                <a:sym typeface="Symbol" pitchFamily="18" charset="2"/>
              </a:rPr>
              <a:t>34</a:t>
            </a:r>
            <a:r>
              <a:rPr lang="en-US" altLang="ru-RU" sz="2000" dirty="0" smtClean="0">
                <a:solidFill>
                  <a:srgbClr val="0070C0"/>
                </a:solidFill>
                <a:latin typeface="AvantGarde Bk BT" pitchFamily="34" charset="0"/>
                <a:sym typeface="Symbol" pitchFamily="18" charset="2"/>
              </a:rPr>
              <a:t> </a:t>
            </a:r>
            <a:r>
              <a:rPr lang="en-US" altLang="ru-RU" sz="2000" dirty="0">
                <a:solidFill>
                  <a:srgbClr val="0070C0"/>
                </a:solidFill>
                <a:latin typeface="AvantGarde Bk BT" pitchFamily="34" charset="0"/>
                <a:sym typeface="Symbol" pitchFamily="18" charset="2"/>
              </a:rPr>
              <a:t>cm</a:t>
            </a:r>
            <a:r>
              <a:rPr lang="en-US" altLang="ru-RU" sz="2000" baseline="30000" dirty="0">
                <a:solidFill>
                  <a:srgbClr val="0070C0"/>
                </a:solidFill>
                <a:latin typeface="AvantGarde Bk BT" pitchFamily="34" charset="0"/>
                <a:sym typeface="Symbol" pitchFamily="18" charset="2"/>
              </a:rPr>
              <a:t>-2</a:t>
            </a:r>
            <a:r>
              <a:rPr lang="en-US" altLang="ru-RU" sz="2000" dirty="0">
                <a:solidFill>
                  <a:srgbClr val="0070C0"/>
                </a:solidFill>
                <a:latin typeface="AvantGarde Bk BT" pitchFamily="34" charset="0"/>
                <a:sym typeface="Symbol" pitchFamily="18" charset="2"/>
              </a:rPr>
              <a:t> s</a:t>
            </a:r>
            <a:r>
              <a:rPr lang="en-US" altLang="ru-RU" sz="2000" baseline="30000" dirty="0">
                <a:solidFill>
                  <a:srgbClr val="0070C0"/>
                </a:solidFill>
                <a:latin typeface="AvantGarde Bk BT" pitchFamily="34" charset="0"/>
                <a:sym typeface="Symbol" pitchFamily="18" charset="2"/>
              </a:rPr>
              <a:t>-1</a:t>
            </a:r>
            <a:r>
              <a:rPr lang="en-US" altLang="ru-RU" sz="2000" dirty="0">
                <a:solidFill>
                  <a:srgbClr val="0070C0"/>
                </a:solidFill>
                <a:latin typeface="AvantGarde Bk BT" pitchFamily="34" charset="0"/>
                <a:sym typeface="Symbol" pitchFamily="18" charset="2"/>
              </a:rPr>
              <a:t> at high energy </a:t>
            </a:r>
            <a:r>
              <a:rPr lang="en-US" altLang="ru-RU" sz="2000" dirty="0" smtClean="0">
                <a:solidFill>
                  <a:srgbClr val="0070C0"/>
                </a:solidFill>
                <a:latin typeface="AvantGarde Bk BT" pitchFamily="34" charset="0"/>
                <a:sym typeface="Symbol" pitchFamily="18" charset="2"/>
              </a:rPr>
              <a:t>(~1-1.5 </a:t>
            </a:r>
            <a:r>
              <a:rPr lang="en-US" altLang="ru-RU" sz="2000" dirty="0">
                <a:solidFill>
                  <a:srgbClr val="0070C0"/>
                </a:solidFill>
                <a:latin typeface="AvantGarde Bk BT" pitchFamily="34" charset="0"/>
                <a:sym typeface="Symbol" pitchFamily="18" charset="2"/>
              </a:rPr>
              <a:t>GeV)</a:t>
            </a:r>
            <a:endParaRPr lang="en-US" altLang="ru-RU" sz="2000" dirty="0">
              <a:solidFill>
                <a:srgbClr val="0070C0"/>
              </a:solidFill>
              <a:latin typeface="AvantGarde Bk BT" pitchFamily="34" charset="0"/>
            </a:endParaRPr>
          </a:p>
          <a:p>
            <a:pPr>
              <a:lnSpc>
                <a:spcPct val="115000"/>
              </a:lnSpc>
            </a:pPr>
            <a:r>
              <a:rPr lang="en-US" altLang="ru-RU" sz="2000" dirty="0" smtClean="0">
                <a:solidFill>
                  <a:srgbClr val="0070C0"/>
                </a:solidFill>
                <a:latin typeface="AvantGarde Bk BT" pitchFamily="34" charset="0"/>
              </a:rPr>
              <a:t>(Production </a:t>
            </a:r>
            <a:r>
              <a:rPr lang="en-US" altLang="ru-RU" sz="2000" dirty="0">
                <a:solidFill>
                  <a:srgbClr val="0070C0"/>
                </a:solidFill>
                <a:latin typeface="AvantGarde Bk BT" pitchFamily="34" charset="0"/>
              </a:rPr>
              <a:t>of the polarized </a:t>
            </a:r>
            <a:r>
              <a:rPr lang="en-US" altLang="ru-RU" sz="2000" dirty="0" smtClean="0">
                <a:solidFill>
                  <a:srgbClr val="0070C0"/>
                </a:solidFill>
                <a:latin typeface="AvantGarde Bk BT" pitchFamily="34" charset="0"/>
              </a:rPr>
              <a:t>anti-nucleons</a:t>
            </a:r>
            <a:r>
              <a:rPr lang="en-US" altLang="ru-RU" sz="2000" dirty="0">
                <a:solidFill>
                  <a:srgbClr val="0070C0"/>
                </a:solidFill>
                <a:latin typeface="AvantGarde Bk BT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814643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509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Novosibirsk SCTF main principles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5043"/>
          <p:cNvSpPr>
            <a:spLocks noChangeArrowheads="1"/>
          </p:cNvSpPr>
          <p:nvPr/>
        </p:nvSpPr>
        <p:spPr bwMode="auto">
          <a:xfrm>
            <a:off x="161366" y="1647849"/>
            <a:ext cx="5181600" cy="4524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 anchor="b">
            <a:spAutoFit/>
          </a:bodyPr>
          <a:lstStyle>
            <a:lvl1pPr algn="ctr"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>
              <a:lnSpc>
                <a:spcPct val="120000"/>
              </a:lnSpc>
              <a:spcBef>
                <a:spcPct val="20000"/>
              </a:spcBef>
            </a:pPr>
            <a:r>
              <a:rPr lang="en-US" altLang="ru-RU" sz="2400" dirty="0">
                <a:solidFill>
                  <a:schemeClr val="tx1"/>
                </a:solidFill>
              </a:rPr>
              <a:t>► Variable energy </a:t>
            </a:r>
            <a:r>
              <a:rPr lang="en-US" altLang="ru-RU" sz="2400" dirty="0" err="1">
                <a:solidFill>
                  <a:schemeClr val="tx1"/>
                </a:solidFill>
              </a:rPr>
              <a:t>E</a:t>
            </a:r>
            <a:r>
              <a:rPr lang="en-US" altLang="ru-RU" sz="2400" baseline="-25000" dirty="0" err="1">
                <a:solidFill>
                  <a:schemeClr val="tx1"/>
                </a:solidFill>
              </a:rPr>
              <a:t>cm</a:t>
            </a:r>
            <a:r>
              <a:rPr lang="en-US" altLang="ru-RU" sz="2400" dirty="0">
                <a:solidFill>
                  <a:schemeClr val="tx1"/>
                </a:solidFill>
              </a:rPr>
              <a:t>= 2 – </a:t>
            </a:r>
            <a:r>
              <a:rPr lang="en-US" altLang="ru-RU" sz="2400" dirty="0" smtClean="0">
                <a:solidFill>
                  <a:schemeClr val="tx1"/>
                </a:solidFill>
              </a:rPr>
              <a:t>6 </a:t>
            </a:r>
            <a:r>
              <a:rPr lang="en-US" altLang="ru-RU" sz="2400" dirty="0">
                <a:solidFill>
                  <a:schemeClr val="tx1"/>
                </a:solidFill>
              </a:rPr>
              <a:t>GeV</a:t>
            </a:r>
            <a:br>
              <a:rPr lang="en-US" altLang="ru-RU" sz="2400" dirty="0">
                <a:solidFill>
                  <a:schemeClr val="tx1"/>
                </a:solidFill>
              </a:rPr>
            </a:br>
            <a:r>
              <a:rPr lang="en-US" altLang="ru-RU" sz="2400" dirty="0">
                <a:solidFill>
                  <a:schemeClr val="tx1"/>
                </a:solidFill>
              </a:rPr>
              <a:t>► Luminosity L = </a:t>
            </a:r>
            <a:r>
              <a:rPr lang="en-US" altLang="ru-RU" sz="2400" dirty="0" smtClean="0">
                <a:solidFill>
                  <a:schemeClr val="tx1"/>
                </a:solidFill>
              </a:rPr>
              <a:t>0.5÷1×10</a:t>
            </a:r>
            <a:r>
              <a:rPr lang="en-US" altLang="ru-RU" sz="2400" baseline="30000" dirty="0" smtClean="0">
                <a:solidFill>
                  <a:schemeClr val="tx1"/>
                </a:solidFill>
              </a:rPr>
              <a:t>35</a:t>
            </a:r>
            <a:r>
              <a:rPr lang="en-US" altLang="ru-RU" sz="2400" dirty="0" smtClean="0">
                <a:solidFill>
                  <a:schemeClr val="tx1"/>
                </a:solidFill>
              </a:rPr>
              <a:t> </a:t>
            </a:r>
            <a:r>
              <a:rPr lang="en-US" altLang="ru-RU" sz="2400" dirty="0">
                <a:solidFill>
                  <a:schemeClr val="tx1"/>
                </a:solidFill>
              </a:rPr>
              <a:t>cm</a:t>
            </a:r>
            <a:r>
              <a:rPr lang="en-US" altLang="ru-RU" sz="2400" baseline="30000" dirty="0">
                <a:solidFill>
                  <a:schemeClr val="tx1"/>
                </a:solidFill>
              </a:rPr>
              <a:t>-2</a:t>
            </a:r>
            <a:r>
              <a:rPr lang="en-US" altLang="ru-RU" sz="2400" dirty="0">
                <a:solidFill>
                  <a:schemeClr val="tx1"/>
                </a:solidFill>
              </a:rPr>
              <a:t>s</a:t>
            </a:r>
            <a:r>
              <a:rPr lang="en-US" altLang="ru-RU" sz="2400" baseline="30000" dirty="0">
                <a:solidFill>
                  <a:schemeClr val="tx1"/>
                </a:solidFill>
              </a:rPr>
              <a:t>-1</a:t>
            </a:r>
            <a:br>
              <a:rPr lang="en-US" altLang="ru-RU" sz="2400" baseline="30000" dirty="0">
                <a:solidFill>
                  <a:schemeClr val="tx1"/>
                </a:solidFill>
              </a:rPr>
            </a:br>
            <a:r>
              <a:rPr lang="en-US" altLang="ru-RU" sz="2400" dirty="0">
                <a:solidFill>
                  <a:schemeClr val="tx1"/>
                </a:solidFill>
              </a:rPr>
              <a:t>► Crab-waist collision scheme</a:t>
            </a:r>
            <a:br>
              <a:rPr lang="en-US" altLang="ru-RU" sz="2400" dirty="0">
                <a:solidFill>
                  <a:schemeClr val="tx1"/>
                </a:solidFill>
              </a:rPr>
            </a:br>
            <a:r>
              <a:rPr lang="en-US" altLang="ru-RU" sz="2400" dirty="0">
                <a:solidFill>
                  <a:schemeClr val="tx1"/>
                </a:solidFill>
              </a:rPr>
              <a:t>► Electrons are polarized longitudinally at IP</a:t>
            </a:r>
            <a:br>
              <a:rPr lang="en-US" altLang="ru-RU" sz="2400" dirty="0">
                <a:solidFill>
                  <a:schemeClr val="tx1"/>
                </a:solidFill>
              </a:rPr>
            </a:br>
            <a:r>
              <a:rPr lang="en-US" altLang="ru-RU" sz="2400" dirty="0">
                <a:solidFill>
                  <a:schemeClr val="tx1"/>
                </a:solidFill>
              </a:rPr>
              <a:t>► No energy asymmetry</a:t>
            </a:r>
            <a:br>
              <a:rPr lang="en-US" altLang="ru-RU" sz="2400" dirty="0">
                <a:solidFill>
                  <a:schemeClr val="tx1"/>
                </a:solidFill>
              </a:rPr>
            </a:br>
            <a:r>
              <a:rPr lang="en-US" altLang="ru-RU" sz="2400" dirty="0">
                <a:solidFill>
                  <a:schemeClr val="tx1"/>
                </a:solidFill>
              </a:rPr>
              <a:t>► No beam </a:t>
            </a:r>
            <a:r>
              <a:rPr lang="en-US" altLang="ru-RU" sz="2400" dirty="0" err="1">
                <a:solidFill>
                  <a:schemeClr val="tx1"/>
                </a:solidFill>
              </a:rPr>
              <a:t>monochromatization</a:t>
            </a:r>
            <a:r>
              <a:rPr lang="en-US" altLang="ru-RU" sz="2400" dirty="0">
                <a:solidFill>
                  <a:schemeClr val="tx1"/>
                </a:solidFill>
              </a:rPr>
              <a:t/>
            </a:r>
            <a:br>
              <a:rPr lang="en-US" altLang="ru-RU" sz="2400" dirty="0">
                <a:solidFill>
                  <a:schemeClr val="tx1"/>
                </a:solidFill>
              </a:rPr>
            </a:br>
            <a:r>
              <a:rPr lang="en-US" altLang="ru-RU" sz="2400" dirty="0">
                <a:solidFill>
                  <a:schemeClr val="tx1"/>
                </a:solidFill>
              </a:rPr>
              <a:t>► Energy calibration with medium </a:t>
            </a:r>
            <a:r>
              <a:rPr lang="en-US" altLang="ru-RU" sz="2400" dirty="0" smtClean="0">
                <a:solidFill>
                  <a:schemeClr val="tx1"/>
                </a:solidFill>
              </a:rPr>
              <a:t>accuracy is </a:t>
            </a:r>
            <a:r>
              <a:rPr lang="en-US" altLang="ru-RU" sz="2400" dirty="0">
                <a:solidFill>
                  <a:schemeClr val="tx1"/>
                </a:solidFill>
              </a:rPr>
              <a:t>sufficient (Compton backscattering)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965" y="1600807"/>
            <a:ext cx="6633881" cy="4710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55737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Novosibirsk SCTF optics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569" y="959783"/>
            <a:ext cx="7586549" cy="578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2759" y="1378785"/>
            <a:ext cx="406651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2400" dirty="0" smtClean="0"/>
              <a:t>Legend</a:t>
            </a:r>
          </a:p>
          <a:p>
            <a:endParaRPr lang="en-US" altLang="ru-RU" sz="2400" dirty="0"/>
          </a:p>
          <a:p>
            <a:r>
              <a:rPr lang="en-US" altLang="ru-RU" sz="2400" dirty="0" smtClean="0"/>
              <a:t>FF+IR – Final Focus and Interaction </a:t>
            </a:r>
            <a:r>
              <a:rPr lang="en-US" altLang="ru-RU" sz="2400" dirty="0"/>
              <a:t>R</a:t>
            </a:r>
            <a:r>
              <a:rPr lang="en-US" altLang="ru-RU" sz="2400" dirty="0" smtClean="0"/>
              <a:t>egion </a:t>
            </a:r>
          </a:p>
          <a:p>
            <a:r>
              <a:rPr lang="en-US" sz="2400" dirty="0" smtClean="0"/>
              <a:t>Arc – low emittance arc cell</a:t>
            </a:r>
          </a:p>
          <a:p>
            <a:r>
              <a:rPr lang="en-US" sz="2400" dirty="0" smtClean="0"/>
              <a:t>W1-W4 – damping wiggler sections</a:t>
            </a:r>
          </a:p>
          <a:p>
            <a:r>
              <a:rPr lang="en-US" sz="2400" dirty="0" smtClean="0"/>
              <a:t>SS1-3 – Siberian Snake spin manipulation sections</a:t>
            </a:r>
          </a:p>
          <a:p>
            <a:r>
              <a:rPr lang="en-US" sz="2400" dirty="0" smtClean="0"/>
              <a:t>Injection – straight section for injection and RF cavities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528636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HIEPA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9300" y="872941"/>
            <a:ext cx="114086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2400" dirty="0" smtClean="0"/>
              <a:t>High Intensity Electron Positron Accelerator in Hefei (China) is the next generation charm-tau factory with </a:t>
            </a:r>
            <a:r>
              <a:rPr lang="en-US" altLang="ru-RU" sz="2400" dirty="0" err="1" smtClean="0"/>
              <a:t>c.m</a:t>
            </a:r>
            <a:r>
              <a:rPr lang="en-US" altLang="ru-RU" sz="2400" dirty="0" smtClean="0"/>
              <a:t>. energy of 2-7 GeV.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473" y="1362636"/>
            <a:ext cx="5757374" cy="5118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00" y="2104768"/>
            <a:ext cx="5780555" cy="4037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6367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colliders?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4505" y="1249301"/>
            <a:ext cx="708520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222222"/>
                </a:solidFill>
                <a:latin typeface="Arial" panose="020B0604020202020204" pitchFamily="34" charset="0"/>
              </a:rPr>
              <a:t>Non-collider particle astrophysics 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</a:rPr>
              <a:t>observations</a:t>
            </a:r>
            <a:r>
              <a:rPr lang="en-US" sz="2400" dirty="0" smtClean="0">
                <a:solidFill>
                  <a:srgbClr val="222222"/>
                </a:solidFill>
                <a:latin typeface="Arial" panose="020B0604020202020204" pitchFamily="34" charset="0"/>
              </a:rPr>
              <a:t> made a number of very important discoveries, including: the first detection of neutrinos, neutrino oscillation, Dark Matter, Dark Energy, etc. But in astrophysics we cannot change the experimental conditions, just to measure the results.</a:t>
            </a:r>
          </a:p>
          <a:p>
            <a:endParaRPr lang="en-US" sz="24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222222"/>
                </a:solidFill>
                <a:latin typeface="Arial" panose="020B0604020202020204" pitchFamily="34" charset="0"/>
              </a:rPr>
              <a:t>At collider we can control conditions of 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</a:rPr>
              <a:t>experiment </a:t>
            </a:r>
            <a:r>
              <a:rPr lang="en-US" sz="2400" dirty="0" smtClean="0">
                <a:solidFill>
                  <a:srgbClr val="222222"/>
                </a:solidFill>
                <a:latin typeface="Arial" panose="020B0604020202020204" pitchFamily="34" charset="0"/>
              </a:rPr>
              <a:t>and change parameters (energy, intensity, polarization, etc.) in wide range. </a:t>
            </a:r>
          </a:p>
          <a:p>
            <a:endParaRPr lang="en-US" sz="24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222222"/>
                </a:solidFill>
                <a:latin typeface="Arial" panose="020B0604020202020204" pitchFamily="34" charset="0"/>
              </a:rPr>
              <a:t>New Physics search requires multiple approaches: colliders, neutrino experiments (solar, reactor, etc.), cosmic surveys, etc.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8154" y="815613"/>
            <a:ext cx="4008326" cy="33518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154" y="4261381"/>
            <a:ext cx="4170429" cy="228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1289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NICA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9243" y="3830685"/>
            <a:ext cx="3251198" cy="294075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35432" y="1076867"/>
            <a:ext cx="77095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22222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Nuclotron</a:t>
            </a: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-based Ion Collider </a:t>
            </a:r>
            <a:r>
              <a:rPr lang="en-US" dirty="0" err="1" smtClean="0">
                <a:solidFill>
                  <a:srgbClr val="22222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fAcility</a:t>
            </a: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will study hot and dense </a:t>
            </a:r>
            <a:r>
              <a:rPr lang="en-US" dirty="0" err="1" smtClean="0">
                <a:solidFill>
                  <a:srgbClr val="22222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barionic</a:t>
            </a: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matter, spin physics, basic properties of strong interacting vacuum, QCD symmetries, etc. </a:t>
            </a:r>
          </a:p>
          <a:p>
            <a:endParaRPr lang="en-US" dirty="0">
              <a:solidFill>
                <a:srgbClr val="222222"/>
              </a:solidFill>
              <a:latin typeface="Arial" panose="020B0604020202020204" pitchFamily="34" charset="0"/>
              <a:sym typeface="Symbol" panose="05050102010706020507" pitchFamily="18" charset="2"/>
            </a:endParaRPr>
          </a:p>
          <a:p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NICA provides variety of beam species from protons and polarized deuterons to massive gold ions.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794" y="2917636"/>
            <a:ext cx="2352675" cy="31432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35432" y="2909396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For ions: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2483" y="2903349"/>
            <a:ext cx="2457450" cy="3429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3041" y="841489"/>
            <a:ext cx="3007386" cy="29891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4293" y="3409950"/>
            <a:ext cx="1971675" cy="3429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35432" y="3442303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For protons: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4076" y="3419475"/>
            <a:ext cx="3114675" cy="33337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35431" y="3890630"/>
            <a:ext cx="77857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NICA consists of two SC rings with maximum BR = 45 Tm and circumference of 503 m. Two IPs are for multi-purpose detector MPD and spin physics detector SPD.</a:t>
            </a:r>
          </a:p>
          <a:p>
            <a:endParaRPr lang="en-US" dirty="0">
              <a:solidFill>
                <a:srgbClr val="222222"/>
              </a:solidFill>
              <a:latin typeface="Arial" panose="020B0604020202020204" pitchFamily="34" charset="0"/>
              <a:sym typeface="Symbol" panose="05050102010706020507" pitchFamily="18" charset="2"/>
            </a:endParaRPr>
          </a:p>
          <a:p>
            <a:r>
              <a:rPr lang="en-US" dirty="0" err="1" smtClean="0">
                <a:solidFill>
                  <a:srgbClr val="22222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Superferric</a:t>
            </a: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magnets with maximum field 1.8-2 T and ramping rate of 1 T/s.</a:t>
            </a:r>
          </a:p>
          <a:p>
            <a:endParaRPr lang="en-US" dirty="0">
              <a:solidFill>
                <a:srgbClr val="222222"/>
              </a:solidFill>
              <a:latin typeface="Arial" panose="020B0604020202020204" pitchFamily="34" charset="0"/>
              <a:sym typeface="Symbol" panose="05050102010706020507" pitchFamily="18" charset="2"/>
            </a:endParaRPr>
          </a:p>
          <a:p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Stochastic and electron cooling systems are needed to assure high average luminosity operation in presence of strong </a:t>
            </a:r>
            <a:r>
              <a:rPr lang="en-US" dirty="0" err="1" smtClean="0">
                <a:solidFill>
                  <a:srgbClr val="22222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intrabeam</a:t>
            </a: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scattering.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63233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Small size colliders (~100 m)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70" y="2594349"/>
            <a:ext cx="4984376" cy="1869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459" y="1797465"/>
            <a:ext cx="3626223" cy="296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925159" y="4467973"/>
            <a:ext cx="22826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rgbClr val="C00000"/>
                </a:solidFill>
                <a:sym typeface="Symbol"/>
              </a:rPr>
              <a:t>-</a:t>
            </a:r>
            <a:r>
              <a:rPr lang="en-US" sz="4800" dirty="0" err="1" smtClean="0">
                <a:solidFill>
                  <a:srgbClr val="C00000"/>
                </a:solidFill>
                <a:sym typeface="Symbol"/>
              </a:rPr>
              <a:t>tron</a:t>
            </a:r>
            <a:r>
              <a:rPr lang="en-US" sz="4800" dirty="0" smtClean="0">
                <a:solidFill>
                  <a:srgbClr val="C00000"/>
                </a:solidFill>
              </a:rPr>
              <a:t> </a:t>
            </a:r>
            <a:endParaRPr lang="ru-RU" sz="4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074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DERICA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274" y="2237169"/>
            <a:ext cx="7864006" cy="4408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1014" y="832827"/>
            <a:ext cx="112710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DERICA is prospective accelerator and storage ring facility planned at (JINR) </a:t>
            </a:r>
            <a:r>
              <a:rPr lang="en-US" sz="2400" dirty="0" err="1" smtClean="0"/>
              <a:t>Dubna</a:t>
            </a:r>
            <a:r>
              <a:rPr lang="en-US" sz="2400" dirty="0" smtClean="0"/>
              <a:t> to study physics of Radioactive Isotope Beams (RIB) including low energy compact electron-RIB collider (EIC). Electron-ion collisions allow to study RIB form-factors.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86628" y="6124709"/>
            <a:ext cx="1376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L.Grigorenko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19" y="2383772"/>
            <a:ext cx="1911102" cy="4115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>
          <a:xfrm>
            <a:off x="7718612" y="3209365"/>
            <a:ext cx="3693459" cy="2357717"/>
          </a:xfrm>
          <a:prstGeom prst="ellipse">
            <a:avLst/>
          </a:prstGeom>
          <a:noFill/>
          <a:ln w="476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5688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509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Novosibirsk -</a:t>
            </a:r>
            <a:r>
              <a:rPr lang="en-US" sz="4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tron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 txBox="1">
                <a:spLocks/>
              </p:cNvSpPr>
              <p:nvPr/>
            </p:nvSpPr>
            <p:spPr>
              <a:xfrm>
                <a:off x="244629" y="2678425"/>
                <a:ext cx="6398218" cy="353869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en-US" dirty="0" err="1" smtClean="0"/>
                  <a:t>Dimuonium</a:t>
                </a:r>
                <a:r>
                  <a:rPr lang="en-US" dirty="0" smtClean="0"/>
                  <a:t>, </a:t>
                </a:r>
                <a:r>
                  <a:rPr lang="en-US" dirty="0" err="1" smtClean="0"/>
                  <a:t>bimuonium</a:t>
                </a:r>
                <a:r>
                  <a:rPr lang="en-US" dirty="0" smtClean="0"/>
                  <a:t> </a:t>
                </a:r>
                <a:r>
                  <a:rPr lang="en-US" dirty="0"/>
                  <a:t>or </a:t>
                </a:r>
                <a:r>
                  <a:rPr lang="en-US" dirty="0" smtClean="0"/>
                  <a:t>true </a:t>
                </a:r>
                <a:r>
                  <a:rPr lang="en-US" dirty="0" err="1" smtClean="0"/>
                  <a:t>muonium</a:t>
                </a:r>
                <a:r>
                  <a:rPr lang="en-US" dirty="0" smtClean="0"/>
                  <a:t> is a lepton atom (</a:t>
                </a:r>
                <a:r>
                  <a:rPr lang="ru-RU" dirty="0">
                    <a:sym typeface="Symbol" panose="05050102010706020507" pitchFamily="18" charset="2"/>
                  </a:rPr>
                  <a:t></a:t>
                </a:r>
                <a:r>
                  <a:rPr lang="en-US" baseline="30000" dirty="0"/>
                  <a:t>+</a:t>
                </a:r>
                <a:r>
                  <a:rPr lang="ru-RU" dirty="0">
                    <a:sym typeface="Symbol" panose="05050102010706020507" pitchFamily="18" charset="2"/>
                  </a:rPr>
                  <a:t></a:t>
                </a:r>
                <a:r>
                  <a:rPr lang="ru-RU" baseline="30000" dirty="0">
                    <a:sym typeface="Symbol" panose="05050102010706020507" pitchFamily="18" charset="2"/>
                  </a:rPr>
                  <a:t></a:t>
                </a:r>
                <a:r>
                  <a:rPr lang="en-US" dirty="0" smtClean="0"/>
                  <a:t>).</a:t>
                </a: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en-US" dirty="0"/>
                  <a:t>From 6 </a:t>
                </a:r>
                <a:r>
                  <a:rPr lang="en-US" dirty="0" err="1"/>
                  <a:t>leptonic</a:t>
                </a:r>
                <a:r>
                  <a:rPr lang="en-US" dirty="0"/>
                  <a:t> atoms (</a:t>
                </a:r>
                <a:r>
                  <a:rPr lang="en-US" dirty="0" err="1">
                    <a:sym typeface="Symbol" panose="05050102010706020507" pitchFamily="18" charset="2"/>
                  </a:rPr>
                  <a:t>e</a:t>
                </a:r>
                <a:r>
                  <a:rPr lang="en-US" baseline="30000" dirty="0" err="1"/>
                  <a:t>+</a:t>
                </a:r>
                <a:r>
                  <a:rPr lang="en-US" dirty="0" err="1">
                    <a:sym typeface="Symbol" panose="05050102010706020507" pitchFamily="18" charset="2"/>
                  </a:rPr>
                  <a:t>e</a:t>
                </a:r>
                <a:r>
                  <a:rPr lang="ru-RU" baseline="30000" dirty="0">
                    <a:sym typeface="Symbol" panose="05050102010706020507" pitchFamily="18" charset="2"/>
                  </a:rPr>
                  <a:t></a:t>
                </a:r>
                <a:r>
                  <a:rPr lang="en-US" dirty="0"/>
                  <a:t>), (</a:t>
                </a:r>
                <a:r>
                  <a:rPr lang="ru-RU" dirty="0">
                    <a:sym typeface="Symbol" panose="05050102010706020507" pitchFamily="18" charset="2"/>
                  </a:rPr>
                  <a:t></a:t>
                </a:r>
                <a:r>
                  <a:rPr lang="en-US" baseline="30000" dirty="0"/>
                  <a:t>+</a:t>
                </a:r>
                <a:r>
                  <a:rPr lang="en-US" dirty="0">
                    <a:sym typeface="Symbol" panose="05050102010706020507" pitchFamily="18" charset="2"/>
                  </a:rPr>
                  <a:t>e</a:t>
                </a:r>
                <a:r>
                  <a:rPr lang="ru-RU" baseline="30000" dirty="0">
                    <a:sym typeface="Symbol" panose="05050102010706020507" pitchFamily="18" charset="2"/>
                  </a:rPr>
                  <a:t></a:t>
                </a:r>
                <a:r>
                  <a:rPr lang="en-US" dirty="0"/>
                  <a:t>), (</a:t>
                </a:r>
                <a:r>
                  <a:rPr lang="ru-RU" dirty="0">
                    <a:sym typeface="Symbol" panose="05050102010706020507" pitchFamily="18" charset="2"/>
                  </a:rPr>
                  <a:t></a:t>
                </a:r>
                <a:r>
                  <a:rPr lang="en-US" baseline="30000" dirty="0"/>
                  <a:t>+</a:t>
                </a:r>
                <a:r>
                  <a:rPr lang="ru-RU" dirty="0">
                    <a:sym typeface="Symbol" panose="05050102010706020507" pitchFamily="18" charset="2"/>
                  </a:rPr>
                  <a:t></a:t>
                </a:r>
                <a:r>
                  <a:rPr lang="ru-RU" baseline="30000" dirty="0">
                    <a:sym typeface="Symbol" panose="05050102010706020507" pitchFamily="18" charset="2"/>
                  </a:rPr>
                  <a:t></a:t>
                </a:r>
                <a:r>
                  <a:rPr lang="en-US" dirty="0"/>
                  <a:t>), (</a:t>
                </a:r>
                <a:r>
                  <a:rPr lang="ru-RU" dirty="0">
                    <a:sym typeface="Symbol" panose="05050102010706020507" pitchFamily="18" charset="2"/>
                  </a:rPr>
                  <a:t></a:t>
                </a:r>
                <a:r>
                  <a:rPr lang="en-US" baseline="30000" dirty="0"/>
                  <a:t>+</a:t>
                </a:r>
                <a:r>
                  <a:rPr lang="en-US" dirty="0">
                    <a:sym typeface="Symbol" panose="05050102010706020507" pitchFamily="18" charset="2"/>
                  </a:rPr>
                  <a:t>e</a:t>
                </a:r>
                <a:r>
                  <a:rPr lang="ru-RU" baseline="30000" dirty="0">
                    <a:sym typeface="Symbol" panose="05050102010706020507" pitchFamily="18" charset="2"/>
                  </a:rPr>
                  <a:t></a:t>
                </a:r>
                <a:r>
                  <a:rPr lang="en-US" dirty="0"/>
                  <a:t>), (</a:t>
                </a:r>
                <a:r>
                  <a:rPr lang="ru-RU" dirty="0">
                    <a:sym typeface="Symbol" panose="05050102010706020507" pitchFamily="18" charset="2"/>
                  </a:rPr>
                  <a:t></a:t>
                </a:r>
                <a:r>
                  <a:rPr lang="en-US" baseline="30000" dirty="0"/>
                  <a:t>+</a:t>
                </a:r>
                <a:r>
                  <a:rPr lang="ru-RU" dirty="0">
                    <a:sym typeface="Symbol" panose="05050102010706020507" pitchFamily="18" charset="2"/>
                  </a:rPr>
                  <a:t></a:t>
                </a:r>
                <a:r>
                  <a:rPr lang="ru-RU" baseline="30000" dirty="0">
                    <a:sym typeface="Symbol" panose="05050102010706020507" pitchFamily="18" charset="2"/>
                  </a:rPr>
                  <a:t></a:t>
                </a:r>
                <a:r>
                  <a:rPr lang="en-US" dirty="0"/>
                  <a:t>), (</a:t>
                </a:r>
                <a:r>
                  <a:rPr lang="ru-RU" dirty="0">
                    <a:sym typeface="Symbol" panose="05050102010706020507" pitchFamily="18" charset="2"/>
                  </a:rPr>
                  <a:t></a:t>
                </a:r>
                <a:r>
                  <a:rPr lang="en-US" baseline="30000" dirty="0"/>
                  <a:t>+</a:t>
                </a:r>
                <a:r>
                  <a:rPr lang="ru-RU" dirty="0">
                    <a:sym typeface="Symbol" panose="05050102010706020507" pitchFamily="18" charset="2"/>
                  </a:rPr>
                  <a:t></a:t>
                </a:r>
                <a:r>
                  <a:rPr lang="ru-RU" baseline="30000" dirty="0">
                    <a:sym typeface="Symbol" panose="05050102010706020507" pitchFamily="18" charset="2"/>
                  </a:rPr>
                  <a:t></a:t>
                </a:r>
                <a:r>
                  <a:rPr lang="en-US" dirty="0"/>
                  <a:t>) only two (</a:t>
                </a:r>
                <a:r>
                  <a:rPr lang="en-US" dirty="0" err="1">
                    <a:sym typeface="Symbol" panose="05050102010706020507" pitchFamily="18" charset="2"/>
                  </a:rPr>
                  <a:t>e</a:t>
                </a:r>
                <a:r>
                  <a:rPr lang="en-US" baseline="30000" dirty="0" err="1"/>
                  <a:t>+</a:t>
                </a:r>
                <a:r>
                  <a:rPr lang="en-US" dirty="0" err="1">
                    <a:sym typeface="Symbol" panose="05050102010706020507" pitchFamily="18" charset="2"/>
                  </a:rPr>
                  <a:t>e</a:t>
                </a:r>
                <a:r>
                  <a:rPr lang="ru-RU" baseline="30000" dirty="0">
                    <a:sym typeface="Symbol" panose="05050102010706020507" pitchFamily="18" charset="2"/>
                  </a:rPr>
                  <a:t></a:t>
                </a:r>
                <a:r>
                  <a:rPr lang="en-US" dirty="0"/>
                  <a:t>), (</a:t>
                </a:r>
                <a:r>
                  <a:rPr lang="ru-RU" dirty="0">
                    <a:sym typeface="Symbol" panose="05050102010706020507" pitchFamily="18" charset="2"/>
                  </a:rPr>
                  <a:t></a:t>
                </a:r>
                <a:r>
                  <a:rPr lang="en-US" baseline="30000" dirty="0"/>
                  <a:t>+</a:t>
                </a:r>
                <a:r>
                  <a:rPr lang="en-US" dirty="0">
                    <a:sym typeface="Symbol" panose="05050102010706020507" pitchFamily="18" charset="2"/>
                  </a:rPr>
                  <a:t>e</a:t>
                </a:r>
                <a:r>
                  <a:rPr lang="ru-RU" baseline="30000" dirty="0">
                    <a:sym typeface="Symbol" panose="05050102010706020507" pitchFamily="18" charset="2"/>
                  </a:rPr>
                  <a:t></a:t>
                </a:r>
                <a:r>
                  <a:rPr lang="en-US" dirty="0"/>
                  <a:t>) were observed.</a:t>
                </a: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en-US" dirty="0" err="1" smtClean="0"/>
                  <a:t>Dimuonium</a:t>
                </a:r>
                <a:r>
                  <a:rPr lang="en-US" dirty="0" smtClean="0"/>
                  <a:t> </a:t>
                </a:r>
                <a:r>
                  <a:rPr lang="en-US" dirty="0"/>
                  <a:t>is pure QED system (no strong interaction, calculable).</a:t>
                </a: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Very compact (large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 smtClean="0"/>
                  <a:t>), more sensitive to new physics than other exotic atoms.</a:t>
                </a:r>
                <a:endParaRPr lang="ru-RU" dirty="0"/>
              </a:p>
            </p:txBody>
          </p:sp>
        </mc:Choice>
        <mc:Fallback xmlns="">
          <p:sp>
            <p:nvSpPr>
              <p:cNvPr id="3" name="Объект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629" y="2678425"/>
                <a:ext cx="6398218" cy="3538693"/>
              </a:xfrm>
              <a:prstGeom prst="rect">
                <a:avLst/>
              </a:prstGeom>
              <a:blipFill rotWithShape="1">
                <a:blip r:embed="rId2"/>
                <a:stretch>
                  <a:fillRect l="-1238" t="-2410" r="-1429" b="-172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3109" y="974762"/>
            <a:ext cx="4347714" cy="538579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79100" y="1171634"/>
            <a:ext cx="6651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ym typeface="Symbol"/>
              </a:rPr>
              <a:t>-</a:t>
            </a:r>
            <a:r>
              <a:rPr lang="en-US" sz="2400" dirty="0" err="1" smtClean="0"/>
              <a:t>tron</a:t>
            </a:r>
            <a:r>
              <a:rPr lang="en-US" sz="2400" dirty="0" smtClean="0"/>
              <a:t> is a low energy very compact electron-positron collider proposed at BINP to discover and study a dimuonium atom.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723425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-</a:t>
            </a:r>
            <a:r>
              <a:rPr lang="en-US" sz="4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tron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503" y="1065868"/>
            <a:ext cx="4304581" cy="4561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36127" y="885868"/>
            <a:ext cx="4533097" cy="360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latin typeface="+mn-lt"/>
              </a:rPr>
              <a:t>True </a:t>
            </a:r>
            <a:r>
              <a:rPr lang="en-US" sz="2000" dirty="0" err="1" smtClean="0">
                <a:latin typeface="+mn-lt"/>
              </a:rPr>
              <a:t>muonium</a:t>
            </a:r>
            <a:r>
              <a:rPr lang="en-US" sz="2000" dirty="0" smtClean="0">
                <a:latin typeface="+mn-lt"/>
              </a:rPr>
              <a:t>: smallest QED system</a:t>
            </a:r>
            <a:endParaRPr lang="ru-RU" sz="2000" dirty="0">
              <a:latin typeface="+mn-lt"/>
            </a:endParaRPr>
          </a:p>
        </p:txBody>
      </p:sp>
      <p:sp>
        <p:nvSpPr>
          <p:cNvPr id="16" name="Прямоугольник 2"/>
          <p:cNvSpPr>
            <a:spLocks noChangeArrowheads="1"/>
          </p:cNvSpPr>
          <p:nvPr/>
        </p:nvSpPr>
        <p:spPr bwMode="auto">
          <a:xfrm>
            <a:off x="1851843" y="2842140"/>
            <a:ext cx="4775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Henry </a:t>
            </a:r>
            <a:r>
              <a:rPr lang="en-US" altLang="ru-RU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Lamm</a:t>
            </a:r>
            <a:r>
              <a:rPr lang="en-US" alt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ru-RU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US" alt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1509</a:t>
            </a:r>
            <a:r>
              <a:rPr lang="ru-RU" alt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09306v1, 30 Sep 2015 </a:t>
            </a:r>
            <a:endParaRPr lang="ru-RU" altLang="ru-RU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3"/>
          <p:cNvSpPr>
            <a:spLocks noChangeArrowheads="1"/>
          </p:cNvSpPr>
          <p:nvPr/>
        </p:nvSpPr>
        <p:spPr bwMode="auto">
          <a:xfrm>
            <a:off x="7943102" y="5872339"/>
            <a:ext cx="389068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Brodsky, R Lebed, </a:t>
            </a:r>
            <a:r>
              <a:rPr lang="en-US" altLang="ru-RU" sz="1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Phys.Rev.Lett</a:t>
            </a:r>
            <a:r>
              <a:rPr lang="en-US" alt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vol. 102, no. 21, 2009</a:t>
            </a:r>
            <a:endParaRPr lang="ru-RU" altLang="ru-RU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33" y="3218342"/>
            <a:ext cx="4559300" cy="3363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Прямоугольник 3"/>
          <p:cNvSpPr>
            <a:spLocks noChangeArrowheads="1"/>
          </p:cNvSpPr>
          <p:nvPr/>
        </p:nvSpPr>
        <p:spPr bwMode="auto">
          <a:xfrm>
            <a:off x="594637" y="5919281"/>
            <a:ext cx="27368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Philips, </a:t>
            </a:r>
            <a:r>
              <a:rPr lang="en-US" altLang="ru-RU" sz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U.of</a:t>
            </a:r>
            <a:r>
              <a:rPr lang="en-US" altLang="ru-RU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New Hampshire, 2012.</a:t>
            </a:r>
            <a:endParaRPr lang="ru-RU" altLang="ru-RU" sz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388617" y="1245868"/>
            <a:ext cx="6422196" cy="1574031"/>
            <a:chOff x="298343" y="798671"/>
            <a:chExt cx="5855950" cy="1347309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343" y="798671"/>
              <a:ext cx="5855950" cy="13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2" name="Прямая соединительная линия 21"/>
            <p:cNvCxnSpPr/>
            <p:nvPr/>
          </p:nvCxnSpPr>
          <p:spPr>
            <a:xfrm>
              <a:off x="3143151" y="1714181"/>
              <a:ext cx="2844000" cy="0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421375" y="1894365"/>
              <a:ext cx="5544000" cy="0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435664" y="2145980"/>
              <a:ext cx="5220000" cy="0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068007" y="4339436"/>
                <a:ext cx="2875095" cy="1250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ru-RU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×105</m:t>
                    </m:r>
                  </m:oMath>
                </a14:m>
                <a:r>
                  <a:rPr lang="en-US" dirty="0" smtClean="0"/>
                  <a:t> MeV,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=0.33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𝑏𝑎𝑟𝑛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b="0" dirty="0" smtClean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=0.37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𝑒𝑉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 smtClean="0"/>
              </a:p>
              <a:p>
                <a:r>
                  <a:rPr lang="en-US" dirty="0" smtClean="0"/>
                  <a:t>~1 </a:t>
                </a:r>
                <a:r>
                  <a:rPr lang="en-US" dirty="0" err="1" smtClean="0"/>
                  <a:t>ps</a:t>
                </a:r>
                <a:r>
                  <a:rPr lang="en-US" dirty="0" smtClean="0"/>
                  <a:t> lifetime</a:t>
                </a:r>
                <a:endParaRPr lang="ru-RU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8007" y="4339436"/>
                <a:ext cx="2875095" cy="1250471"/>
              </a:xfrm>
              <a:prstGeom prst="rect">
                <a:avLst/>
              </a:prstGeom>
              <a:blipFill rotWithShape="1">
                <a:blip r:embed="rId5"/>
                <a:stretch>
                  <a:fillRect l="-1695" t="-1951" b="-68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41624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509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-</a:t>
            </a:r>
            <a:r>
              <a:rPr lang="en-US" sz="4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tron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layout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77689"/>
            <a:ext cx="11489056" cy="5218312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1470212" y="1694329"/>
            <a:ext cx="17929" cy="4016189"/>
          </a:xfrm>
          <a:prstGeom prst="straightConnector1">
            <a:avLst/>
          </a:prstGeom>
          <a:ln w="2540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 rot="16200000">
            <a:off x="1401567" y="4203558"/>
            <a:ext cx="6543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6 m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9040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509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-</a:t>
            </a:r>
            <a:r>
              <a:rPr lang="en-US" sz="40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tron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parameters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89" y="1377946"/>
            <a:ext cx="5103581" cy="4799394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118" y="1135156"/>
            <a:ext cx="6768351" cy="3791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070" y="5110164"/>
            <a:ext cx="6248399" cy="1354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25864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SUMMARY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7202" y="1056946"/>
            <a:ext cx="1127105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Superconducting </a:t>
            </a:r>
            <a:r>
              <a:rPr lang="en-US" sz="2800" dirty="0" smtClean="0"/>
              <a:t>strong field (16-20 T) magnets and relevant </a:t>
            </a:r>
            <a:r>
              <a:rPr lang="en-US" sz="2800" dirty="0" smtClean="0"/>
              <a:t>technologies (new types of conductor).</a:t>
            </a: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High </a:t>
            </a:r>
            <a:r>
              <a:rPr lang="en-US" sz="2800" dirty="0" smtClean="0"/>
              <a:t>gradient </a:t>
            </a:r>
            <a:r>
              <a:rPr lang="en-US" sz="2800" dirty="0" smtClean="0"/>
              <a:t>acceleration (SC structures, HF structures, wake field acceleration).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Effective cooling for massive particles (electron, stochastic, …)</a:t>
            </a: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Nano-beam technology (strong focusing gradient, relevant diagnostics, mechanical precision of all accelerator components).</a:t>
            </a: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High current technology (low impedance, powerful fast feedback).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Circular colliders tends to be more and more nonlinear – tools to get large dynamic aperture.  </a:t>
            </a:r>
            <a:endParaRPr lang="en-US" sz="2800" dirty="0" smtClean="0"/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N</a:t>
            </a:r>
            <a:r>
              <a:rPr lang="en-US" sz="2800" dirty="0" smtClean="0">
                <a:solidFill>
                  <a:srgbClr val="FF0000"/>
                </a:solidFill>
              </a:rPr>
              <a:t>ew </a:t>
            </a:r>
            <a:r>
              <a:rPr lang="en-US" sz="2800" dirty="0" smtClean="0">
                <a:solidFill>
                  <a:srgbClr val="FF0000"/>
                </a:solidFill>
              </a:rPr>
              <a:t>ideas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409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ACKNOWLEDGMENTS</a:t>
            </a: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45953" y="2150640"/>
            <a:ext cx="105000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I would like to thank Igor </a:t>
            </a:r>
            <a:r>
              <a:rPr lang="en-US" sz="3600" dirty="0" err="1" smtClean="0"/>
              <a:t>Meshkov</a:t>
            </a:r>
            <a:r>
              <a:rPr lang="en-US" sz="3600" dirty="0" smtClean="0"/>
              <a:t> and Vladimir </a:t>
            </a:r>
            <a:r>
              <a:rPr lang="en-US" sz="3600" dirty="0" err="1" smtClean="0"/>
              <a:t>Shiltsev</a:t>
            </a:r>
            <a:r>
              <a:rPr lang="en-US" sz="3600" dirty="0" smtClean="0"/>
              <a:t> for helpful discussions. </a:t>
            </a: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3128627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Lepton vs proton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648" y="1282085"/>
            <a:ext cx="11011487" cy="429057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45591" y="5671348"/>
            <a:ext cx="5456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</a:rPr>
              <a:t>Best for high-precision measurements 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55327" y="5671348"/>
            <a:ext cx="49936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</a:rPr>
              <a:t>Best for discoveries at high energy 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204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Circular vs linear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3614" y="972364"/>
            <a:ext cx="114247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The energy loss per turn due to synchrotron radiation of a particle with energy </a:t>
            </a:r>
            <a:r>
              <a:rPr lang="en-US" sz="2000" i="1" dirty="0" smtClean="0">
                <a:solidFill>
                  <a:srgbClr val="222222"/>
                </a:solidFill>
                <a:latin typeface="Arial" panose="020B0604020202020204" pitchFamily="34" charset="0"/>
              </a:rPr>
              <a:t>E</a:t>
            </a:r>
            <a:r>
              <a:rPr lang="en-U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 and mass </a:t>
            </a:r>
            <a:r>
              <a:rPr lang="en-US" sz="2000" i="1" dirty="0" smtClean="0">
                <a:solidFill>
                  <a:srgbClr val="222222"/>
                </a:solidFill>
                <a:latin typeface="Arial" panose="020B0604020202020204" pitchFamily="34" charset="0"/>
              </a:rPr>
              <a:t>m </a:t>
            </a:r>
            <a:r>
              <a:rPr lang="en-U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in circular accelerator or storage ring with curvature radius </a:t>
            </a:r>
            <a:r>
              <a:rPr lang="en-US" sz="2000" i="1" dirty="0" smtClean="0">
                <a:solidFill>
                  <a:srgbClr val="222222"/>
                </a:solidFill>
                <a:latin typeface="Arial" panose="020B0604020202020204" pitchFamily="34" charset="0"/>
              </a:rPr>
              <a:t>r </a:t>
            </a:r>
            <a:r>
              <a:rPr lang="en-U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: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9305" y="1734357"/>
            <a:ext cx="2984356" cy="91780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9781" y="2712981"/>
            <a:ext cx="118440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For light particles (</a:t>
            </a:r>
            <a:r>
              <a:rPr lang="en-US" sz="2000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e+e</a:t>
            </a:r>
            <a:r>
              <a:rPr lang="en-U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-) a circular machines energy is limited by the SR loss </a:t>
            </a:r>
            <a:r>
              <a:rPr lang="en-US" sz="2000" dirty="0" smtClean="0">
                <a:solidFill>
                  <a:srgbClr val="22222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en-U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Linear electron-positron colliders (1) are preferable for very high beam energy; (2) can be extended for higher energy.</a:t>
            </a:r>
          </a:p>
          <a:p>
            <a:endParaRPr lang="en-US" sz="20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n-U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First proposal in </a:t>
            </a:r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986" y="3484426"/>
            <a:ext cx="8119739" cy="6128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161" y="4097236"/>
            <a:ext cx="7197423" cy="258823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83614" y="4868681"/>
            <a:ext cx="35305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Arial" panose="020B0604020202020204" pitchFamily="34" charset="0"/>
              </a:rPr>
              <a:t>No problems with heavy particles such as protons, ions, muons. 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53071" y="4237476"/>
            <a:ext cx="2283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</a:rPr>
              <a:t>VLEPP, Novosibirsk 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003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Toward New Physics search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3614" y="1541707"/>
            <a:ext cx="1142476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222222"/>
                </a:solidFill>
                <a:latin typeface="Arial" panose="020B0604020202020204" pitchFamily="34" charset="0"/>
              </a:rPr>
              <a:t>Energy frontier (collision energy never ever reached)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222222"/>
                </a:solidFill>
                <a:latin typeface="Arial" panose="020B0604020202020204" pitchFamily="34" charset="0"/>
              </a:rPr>
              <a:t>Luminosity frontier (“tradition” energies but more precise experiments)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222222"/>
                </a:solidFill>
                <a:latin typeface="Arial" panose="020B0604020202020204" pitchFamily="34" charset="0"/>
              </a:rPr>
              <a:t>Exotic particle collision (polarized, </a:t>
            </a:r>
            <a:r>
              <a:rPr lang="en-US" sz="2800" dirty="0" smtClean="0">
                <a:solidFill>
                  <a:srgbClr val="22222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, )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22222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Exotic objects production: </a:t>
            </a:r>
            <a:r>
              <a:rPr lang="en-US" sz="2800" dirty="0" err="1" smtClean="0">
                <a:solidFill>
                  <a:srgbClr val="22222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quarkyonic</a:t>
            </a:r>
            <a:r>
              <a:rPr lang="en-US" sz="2800" dirty="0" smtClean="0">
                <a:solidFill>
                  <a:srgbClr val="222222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matter at NICA, dimuonium atom (+-) at small Novosibirsk collider, dark photon search, etc.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222222"/>
              </a:solidFill>
              <a:latin typeface="Arial" panose="020B0604020202020204" pitchFamily="34" charset="0"/>
              <a:sym typeface="Symbol" panose="05050102010706020507" pitchFamily="18" charset="2"/>
            </a:endParaRPr>
          </a:p>
          <a:p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In reality, many of above features can be mixed. A new collider is planned to operate in new energy range with unprecedented luminosity and hope to discover new particles, etc.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634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72173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Energy and luminosity 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5" y="1409511"/>
            <a:ext cx="6002444" cy="433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988" y="1409511"/>
            <a:ext cx="5929007" cy="4386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07457" y="4492743"/>
            <a:ext cx="4347883" cy="132107"/>
          </a:xfrm>
          <a:prstGeom prst="rect">
            <a:avLst/>
          </a:prstGeom>
          <a:solidFill>
            <a:schemeClr val="accent2">
              <a:lumMod val="40000"/>
              <a:lumOff val="6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748117" y="3919001"/>
            <a:ext cx="4007224" cy="132107"/>
          </a:xfrm>
          <a:prstGeom prst="rect">
            <a:avLst/>
          </a:prstGeom>
          <a:solidFill>
            <a:schemeClr val="accent2">
              <a:lumMod val="40000"/>
              <a:lumOff val="6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052046" y="3018290"/>
            <a:ext cx="1792941" cy="132107"/>
          </a:xfrm>
          <a:prstGeom prst="rect">
            <a:avLst/>
          </a:prstGeom>
          <a:solidFill>
            <a:schemeClr val="accent2">
              <a:lumMod val="40000"/>
              <a:lumOff val="6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19430974">
            <a:off x="6279163" y="3160367"/>
            <a:ext cx="5385990" cy="219981"/>
          </a:xfrm>
          <a:prstGeom prst="rect">
            <a:avLst/>
          </a:prstGeom>
          <a:solidFill>
            <a:schemeClr val="accent2">
              <a:lumMod val="40000"/>
              <a:lumOff val="6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501471" y="4346944"/>
            <a:ext cx="1253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sym typeface="Symbol"/>
              </a:rPr>
              <a:t>-factories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07458" y="4214837"/>
            <a:ext cx="4347883" cy="132107"/>
          </a:xfrm>
          <a:prstGeom prst="rect">
            <a:avLst/>
          </a:prstGeom>
          <a:solidFill>
            <a:schemeClr val="accent2">
              <a:lumMod val="40000"/>
              <a:lumOff val="6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501472" y="4096224"/>
            <a:ext cx="13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sym typeface="Symbol"/>
              </a:rPr>
              <a:t>ct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sym typeface="Symbol"/>
              </a:rPr>
              <a:t>-factories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53871" y="3800388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sym typeface="Symbol"/>
              </a:rPr>
              <a:t>B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sym typeface="Symbol"/>
              </a:rPr>
              <a:t>-factories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401868" y="2897475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sym typeface="Symbol"/>
              </a:rPr>
              <a:t>H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sym typeface="Symbol"/>
              </a:rPr>
              <a:t>-factories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197787" y="6015562"/>
            <a:ext cx="2176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Courtesy </a:t>
            </a:r>
            <a:r>
              <a:rPr lang="en-US" dirty="0" err="1" smtClean="0">
                <a:solidFill>
                  <a:srgbClr val="222222"/>
                </a:solidFill>
                <a:latin typeface="Arial" panose="020B0604020202020204" pitchFamily="34" charset="0"/>
              </a:rPr>
              <a:t>V.Shiltsev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17473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7887</TotalTime>
  <Words>2097</Words>
  <Application>Microsoft Office PowerPoint</Application>
  <PresentationFormat>Произвольный</PresentationFormat>
  <Paragraphs>233</Paragraphs>
  <Slides>58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levichev</dc:creator>
  <cp:lastModifiedBy>levichev</cp:lastModifiedBy>
  <cp:revision>473</cp:revision>
  <dcterms:created xsi:type="dcterms:W3CDTF">2018-12-26T05:23:04Z</dcterms:created>
  <dcterms:modified xsi:type="dcterms:W3CDTF">2019-11-01T04:11:07Z</dcterms:modified>
</cp:coreProperties>
</file>