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2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5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7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0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4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1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58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E644-C705-412A-8780-60636501D88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1979-96B3-4330-9CF5-1A049A9A7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8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7074D42-D952-4812-9256-B1B8782CC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21903"/>
              </p:ext>
            </p:extLst>
          </p:nvPr>
        </p:nvGraphicFramePr>
        <p:xfrm>
          <a:off x="1295400" y="4106912"/>
          <a:ext cx="494121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1208">
                  <a:extLst>
                    <a:ext uri="{9D8B030D-6E8A-4147-A177-3AD203B41FA5}">
                      <a16:colId xmlns:a16="http://schemas.microsoft.com/office/drawing/2014/main" val="3290251221"/>
                    </a:ext>
                  </a:extLst>
                </a:gridCol>
                <a:gridCol w="1480008">
                  <a:extLst>
                    <a:ext uri="{9D8B030D-6E8A-4147-A177-3AD203B41FA5}">
                      <a16:colId xmlns:a16="http://schemas.microsoft.com/office/drawing/2014/main" val="3619376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Parameter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Rings 1 and 2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9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Ring circumference, m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800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51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Ions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30000" dirty="0">
                          <a:solidFill>
                            <a:srgbClr val="000066"/>
                          </a:solidFill>
                        </a:rPr>
                        <a:t>197</a:t>
                      </a:r>
                      <a:r>
                        <a:rPr lang="en-US" b="1" baseline="0" dirty="0">
                          <a:solidFill>
                            <a:srgbClr val="000066"/>
                          </a:solidFill>
                        </a:rPr>
                        <a:t>Au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</a:rPr>
                        <a:t>79+</a:t>
                      </a:r>
                      <a:endParaRPr lang="ru-RU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53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Ion energy, GeV/u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1.0 –5.0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1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Luminosity, cm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</a:rPr>
                        <a:t>-2</a:t>
                      </a:r>
                      <a:r>
                        <a:rPr lang="en-US" b="1" baseline="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s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-1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b="1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10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27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32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6543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8AFDD0D-D9C3-4973-B607-C4D1F0BFF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9015"/>
              </p:ext>
            </p:extLst>
          </p:nvPr>
        </p:nvGraphicFramePr>
        <p:xfrm>
          <a:off x="1404593" y="847916"/>
          <a:ext cx="4941217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3445">
                  <a:extLst>
                    <a:ext uri="{9D8B030D-6E8A-4147-A177-3AD203B41FA5}">
                      <a16:colId xmlns:a16="http://schemas.microsoft.com/office/drawing/2014/main" val="2982296969"/>
                    </a:ext>
                  </a:extLst>
                </a:gridCol>
                <a:gridCol w="1138886">
                  <a:extLst>
                    <a:ext uri="{9D8B030D-6E8A-4147-A177-3AD203B41FA5}">
                      <a16:colId xmlns:a16="http://schemas.microsoft.com/office/drawing/2014/main" val="843426469"/>
                    </a:ext>
                  </a:extLst>
                </a:gridCol>
                <a:gridCol w="1138886">
                  <a:extLst>
                    <a:ext uri="{9D8B030D-6E8A-4147-A177-3AD203B41FA5}">
                      <a16:colId xmlns:a16="http://schemas.microsoft.com/office/drawing/2014/main" val="842995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Parameter0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Ring 1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Ring 2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6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Ring circumference, m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300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?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5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Ions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rgbClr val="000066"/>
                          </a:solidFill>
                        </a:rPr>
                        <a:t>p</a:t>
                      </a:r>
                      <a:endParaRPr lang="ru-RU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rgbClr val="000066"/>
                          </a:solidFill>
                        </a:rPr>
                        <a:t>d</a:t>
                      </a:r>
                      <a:endParaRPr lang="ru-RU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0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Ion energy, GeV/u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3 – 10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5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Luminosity, cm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</a:rPr>
                        <a:t>-2</a:t>
                      </a:r>
                      <a:r>
                        <a:rPr lang="en-US" b="1" baseline="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s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-1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b="1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10</a:t>
                      </a:r>
                      <a:r>
                        <a:rPr lang="en-US" b="1" baseline="30000" dirty="0">
                          <a:solidFill>
                            <a:srgbClr val="000066"/>
                          </a:solidFill>
                          <a:sym typeface="Symbol" panose="05050102010706020507" pitchFamily="18" charset="2"/>
                        </a:rPr>
                        <a:t>30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24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66"/>
                          </a:solidFill>
                        </a:rPr>
                        <a:t>Proton – deuteron collisions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185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B61351-9600-4D2E-AB43-C52AECA33ECB}"/>
              </a:ext>
            </a:extLst>
          </p:cNvPr>
          <p:cNvSpPr txBox="1"/>
          <p:nvPr/>
        </p:nvSpPr>
        <p:spPr>
          <a:xfrm>
            <a:off x="2356701" y="358219"/>
            <a:ext cx="281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6"/>
                </a:solidFill>
              </a:rPr>
              <a:t>Group 1 (Small hall)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F9ABE-4C7B-4F40-9D28-08BDE72BBF2D}"/>
              </a:ext>
            </a:extLst>
          </p:cNvPr>
          <p:cNvSpPr txBox="1"/>
          <p:nvPr/>
        </p:nvSpPr>
        <p:spPr>
          <a:xfrm>
            <a:off x="2782479" y="3600379"/>
            <a:ext cx="281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6"/>
                </a:solidFill>
              </a:rPr>
              <a:t>Group 2 (Main hall)</a:t>
            </a:r>
            <a:endParaRPr lang="ru-RU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83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77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Николаевич Мешков</dc:creator>
  <cp:lastModifiedBy>Игорь Николаевич Мешков</cp:lastModifiedBy>
  <cp:revision>3</cp:revision>
  <dcterms:created xsi:type="dcterms:W3CDTF">2019-10-31T10:16:29Z</dcterms:created>
  <dcterms:modified xsi:type="dcterms:W3CDTF">2019-10-31T10:37:25Z</dcterms:modified>
</cp:coreProperties>
</file>