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2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BE644-C705-412A-8780-60636501D88F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1979-96B3-4330-9CF5-1A049A9A79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520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BE644-C705-412A-8780-60636501D88F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1979-96B3-4330-9CF5-1A049A9A79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754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BE644-C705-412A-8780-60636501D88F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1979-96B3-4330-9CF5-1A049A9A79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631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BE644-C705-412A-8780-60636501D88F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1979-96B3-4330-9CF5-1A049A9A79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374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BE644-C705-412A-8780-60636501D88F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1979-96B3-4330-9CF5-1A049A9A79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20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BE644-C705-412A-8780-60636501D88F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1979-96B3-4330-9CF5-1A049A9A79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10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BE644-C705-412A-8780-60636501D88F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1979-96B3-4330-9CF5-1A049A9A79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805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BE644-C705-412A-8780-60636501D88F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1979-96B3-4330-9CF5-1A049A9A79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446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BE644-C705-412A-8780-60636501D88F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1979-96B3-4330-9CF5-1A049A9A79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048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BE644-C705-412A-8780-60636501D88F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1979-96B3-4330-9CF5-1A049A9A79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816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BE644-C705-412A-8780-60636501D88F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1979-96B3-4330-9CF5-1A049A9A79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584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BE644-C705-412A-8780-60636501D88F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D1979-96B3-4330-9CF5-1A049A9A79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28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07074D42-D952-4812-9256-B1B8782CC2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321903"/>
              </p:ext>
            </p:extLst>
          </p:nvPr>
        </p:nvGraphicFramePr>
        <p:xfrm>
          <a:off x="1295400" y="4106912"/>
          <a:ext cx="4941216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61208">
                  <a:extLst>
                    <a:ext uri="{9D8B030D-6E8A-4147-A177-3AD203B41FA5}">
                      <a16:colId xmlns:a16="http://schemas.microsoft.com/office/drawing/2014/main" val="3290251221"/>
                    </a:ext>
                  </a:extLst>
                </a:gridCol>
                <a:gridCol w="1480008">
                  <a:extLst>
                    <a:ext uri="{9D8B030D-6E8A-4147-A177-3AD203B41FA5}">
                      <a16:colId xmlns:a16="http://schemas.microsoft.com/office/drawing/2014/main" val="3619376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66"/>
                          </a:solidFill>
                        </a:rPr>
                        <a:t>Parameter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66"/>
                          </a:solidFill>
                        </a:rPr>
                        <a:t>Rings 1 and 2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596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66"/>
                          </a:solidFill>
                        </a:rPr>
                        <a:t>Ring circumference, m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66"/>
                          </a:solidFill>
                        </a:rPr>
                        <a:t>800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518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66"/>
                          </a:solidFill>
                        </a:rPr>
                        <a:t>Ions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30000" dirty="0">
                          <a:solidFill>
                            <a:srgbClr val="000066"/>
                          </a:solidFill>
                        </a:rPr>
                        <a:t>197</a:t>
                      </a:r>
                      <a:r>
                        <a:rPr lang="en-US" b="1" baseline="0" dirty="0">
                          <a:solidFill>
                            <a:srgbClr val="000066"/>
                          </a:solidFill>
                        </a:rPr>
                        <a:t>Au</a:t>
                      </a:r>
                      <a:r>
                        <a:rPr lang="en-US" b="1" baseline="30000" dirty="0">
                          <a:solidFill>
                            <a:srgbClr val="000066"/>
                          </a:solidFill>
                        </a:rPr>
                        <a:t>79+</a:t>
                      </a:r>
                      <a:endParaRPr lang="ru-RU" b="1" baseline="300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053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66"/>
                          </a:solidFill>
                        </a:rPr>
                        <a:t>Ion energy, GeV/u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66"/>
                          </a:solidFill>
                        </a:rPr>
                        <a:t>1.0 –5.0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316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66"/>
                          </a:solidFill>
                        </a:rPr>
                        <a:t>Luminosity, cm</a:t>
                      </a:r>
                      <a:r>
                        <a:rPr lang="en-US" b="1" baseline="30000" dirty="0">
                          <a:solidFill>
                            <a:srgbClr val="000066"/>
                          </a:solidFill>
                        </a:rPr>
                        <a:t>-2</a:t>
                      </a:r>
                      <a:r>
                        <a:rPr lang="en-US" b="1" baseline="0" dirty="0">
                          <a:solidFill>
                            <a:srgbClr val="000066"/>
                          </a:solidFill>
                          <a:sym typeface="Symbol" panose="05050102010706020507" pitchFamily="18" charset="2"/>
                        </a:rPr>
                        <a:t>s</a:t>
                      </a:r>
                      <a:r>
                        <a:rPr lang="en-US" b="1" baseline="30000" dirty="0">
                          <a:solidFill>
                            <a:srgbClr val="000066"/>
                          </a:solidFill>
                          <a:sym typeface="Symbol" panose="05050102010706020507" pitchFamily="18" charset="2"/>
                        </a:rPr>
                        <a:t>-1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66"/>
                          </a:solidFill>
                        </a:rPr>
                        <a:t>1</a:t>
                      </a:r>
                      <a:r>
                        <a:rPr lang="en-US" b="1" dirty="0">
                          <a:solidFill>
                            <a:srgbClr val="000066"/>
                          </a:solidFill>
                          <a:sym typeface="Symbol" panose="05050102010706020507" pitchFamily="18" charset="2"/>
                        </a:rPr>
                        <a:t>10</a:t>
                      </a:r>
                      <a:r>
                        <a:rPr lang="en-US" b="1" baseline="30000" dirty="0">
                          <a:solidFill>
                            <a:srgbClr val="000066"/>
                          </a:solidFill>
                          <a:sym typeface="Symbol" panose="05050102010706020507" pitchFamily="18" charset="2"/>
                        </a:rPr>
                        <a:t>27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432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865432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98AFDD0D-D9C3-4973-B607-C4D1F0BFFC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09015"/>
              </p:ext>
            </p:extLst>
          </p:nvPr>
        </p:nvGraphicFramePr>
        <p:xfrm>
          <a:off x="1404593" y="847916"/>
          <a:ext cx="4941217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3445">
                  <a:extLst>
                    <a:ext uri="{9D8B030D-6E8A-4147-A177-3AD203B41FA5}">
                      <a16:colId xmlns:a16="http://schemas.microsoft.com/office/drawing/2014/main" val="2982296969"/>
                    </a:ext>
                  </a:extLst>
                </a:gridCol>
                <a:gridCol w="1138886">
                  <a:extLst>
                    <a:ext uri="{9D8B030D-6E8A-4147-A177-3AD203B41FA5}">
                      <a16:colId xmlns:a16="http://schemas.microsoft.com/office/drawing/2014/main" val="843426469"/>
                    </a:ext>
                  </a:extLst>
                </a:gridCol>
                <a:gridCol w="1138886">
                  <a:extLst>
                    <a:ext uri="{9D8B030D-6E8A-4147-A177-3AD203B41FA5}">
                      <a16:colId xmlns:a16="http://schemas.microsoft.com/office/drawing/2014/main" val="8429952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66"/>
                          </a:solidFill>
                        </a:rPr>
                        <a:t>Parameter0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66"/>
                          </a:solidFill>
                        </a:rPr>
                        <a:t>Ring 1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0066"/>
                          </a:solidFill>
                        </a:rPr>
                        <a:t>Ring 2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764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66"/>
                          </a:solidFill>
                        </a:rPr>
                        <a:t>Ring circumference, m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66"/>
                          </a:solidFill>
                        </a:rPr>
                        <a:t>300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66"/>
                          </a:solidFill>
                        </a:rPr>
                        <a:t>?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557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66"/>
                          </a:solidFill>
                        </a:rPr>
                        <a:t>Ions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>
                          <a:solidFill>
                            <a:srgbClr val="000066"/>
                          </a:solidFill>
                        </a:rPr>
                        <a:t>p</a:t>
                      </a:r>
                      <a:endParaRPr lang="ru-RU" b="1" baseline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>
                          <a:solidFill>
                            <a:srgbClr val="000066"/>
                          </a:solidFill>
                        </a:rPr>
                        <a:t>d</a:t>
                      </a:r>
                      <a:endParaRPr lang="ru-RU" b="1" baseline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703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66"/>
                          </a:solidFill>
                        </a:rPr>
                        <a:t>Ion energy, GeV/u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66"/>
                          </a:solidFill>
                        </a:rPr>
                        <a:t>3 – 10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952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0066"/>
                          </a:solidFill>
                        </a:rPr>
                        <a:t>Luminosity, cm</a:t>
                      </a:r>
                      <a:r>
                        <a:rPr lang="en-US" b="1" baseline="30000" dirty="0">
                          <a:solidFill>
                            <a:srgbClr val="000066"/>
                          </a:solidFill>
                        </a:rPr>
                        <a:t>-2</a:t>
                      </a:r>
                      <a:r>
                        <a:rPr lang="en-US" b="1" baseline="0" dirty="0">
                          <a:solidFill>
                            <a:srgbClr val="000066"/>
                          </a:solidFill>
                          <a:sym typeface="Symbol" panose="05050102010706020507" pitchFamily="18" charset="2"/>
                        </a:rPr>
                        <a:t>s</a:t>
                      </a:r>
                      <a:r>
                        <a:rPr lang="en-US" b="1" baseline="30000" dirty="0">
                          <a:solidFill>
                            <a:srgbClr val="000066"/>
                          </a:solidFill>
                          <a:sym typeface="Symbol" panose="05050102010706020507" pitchFamily="18" charset="2"/>
                        </a:rPr>
                        <a:t>-1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66"/>
                          </a:solidFill>
                        </a:rPr>
                        <a:t>1</a:t>
                      </a:r>
                      <a:r>
                        <a:rPr lang="en-US" b="1" dirty="0">
                          <a:solidFill>
                            <a:srgbClr val="000066"/>
                          </a:solidFill>
                          <a:sym typeface="Symbol" panose="05050102010706020507" pitchFamily="18" charset="2"/>
                        </a:rPr>
                        <a:t>10</a:t>
                      </a:r>
                      <a:r>
                        <a:rPr lang="en-US" b="1" baseline="30000" dirty="0">
                          <a:solidFill>
                            <a:srgbClr val="000066"/>
                          </a:solidFill>
                          <a:sym typeface="Symbol" panose="05050102010706020507" pitchFamily="18" charset="2"/>
                        </a:rPr>
                        <a:t>30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6240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66"/>
                          </a:solidFill>
                        </a:rPr>
                        <a:t>Proton – deuteron collisions</a:t>
                      </a:r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61859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4B61351-9600-4D2E-AB43-C52AECA33ECB}"/>
              </a:ext>
            </a:extLst>
          </p:cNvPr>
          <p:cNvSpPr txBox="1"/>
          <p:nvPr/>
        </p:nvSpPr>
        <p:spPr>
          <a:xfrm>
            <a:off x="2356701" y="358219"/>
            <a:ext cx="2818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66"/>
                </a:solidFill>
              </a:rPr>
              <a:t>Group 1 (Small hall)</a:t>
            </a:r>
            <a:endParaRPr lang="ru-RU" b="1" dirty="0">
              <a:solidFill>
                <a:srgbClr val="000066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1F9ABE-4C7B-4F40-9D28-08BDE72BBF2D}"/>
              </a:ext>
            </a:extLst>
          </p:cNvPr>
          <p:cNvSpPr txBox="1"/>
          <p:nvPr/>
        </p:nvSpPr>
        <p:spPr>
          <a:xfrm>
            <a:off x="2782479" y="3600379"/>
            <a:ext cx="2818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66"/>
                </a:solidFill>
              </a:rPr>
              <a:t>Group 2 (Main hall)</a:t>
            </a:r>
            <a:endParaRPr lang="ru-RU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3831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77</Words>
  <Application>Microsoft Office PowerPoint</Application>
  <PresentationFormat>Экран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Игорь Николаевич Мешков</dc:creator>
  <cp:lastModifiedBy>Игорь Николаевич Мешков</cp:lastModifiedBy>
  <cp:revision>3</cp:revision>
  <dcterms:created xsi:type="dcterms:W3CDTF">2019-10-31T10:16:29Z</dcterms:created>
  <dcterms:modified xsi:type="dcterms:W3CDTF">2019-10-31T10:37:25Z</dcterms:modified>
</cp:coreProperties>
</file>