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69" r:id="rId4"/>
    <p:sldId id="262" r:id="rId5"/>
    <p:sldId id="263" r:id="rId6"/>
    <p:sldId id="267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21519-5EE5-4C8E-B331-6B92F7157448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C7575-0201-46E7-B249-C93BA2F8A9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96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8A80-566F-42C3-9592-BC705E73DA3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857232"/>
            <a:ext cx="7368363" cy="4286280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82795"/>
            <a:ext cx="7337109" cy="3346205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“vector 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finder” approach to track reconstruction in the Inner Tracking System of MPD/NICA</a:t>
            </a: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142984"/>
            <a:ext cx="1071571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4000" y="288000"/>
            <a:ext cx="1440000" cy="792000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 rot="10800000">
            <a:off x="1000100" y="6000766"/>
            <a:ext cx="7215238" cy="71439"/>
          </a:xfrm>
          <a:prstGeom prst="roundRect">
            <a:avLst>
              <a:gd name="adj" fmla="val 50000"/>
            </a:avLst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683568" y="3643314"/>
            <a:ext cx="6264696" cy="1457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 algn="ctr">
              <a:lnSpc>
                <a:spcPct val="98000"/>
              </a:lnSpc>
              <a:spcBef>
                <a:spcPts val="800"/>
              </a:spcBef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GB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D.Zinchenko</a:t>
            </a:r>
            <a:r>
              <a:rPr lang="en-GB" sz="24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A.Zinchenko</a:t>
            </a:r>
            <a:r>
              <a:rPr lang="en-GB" sz="24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E.Nikonov</a:t>
            </a:r>
            <a:r>
              <a:rPr lang="en-GB" sz="2400" b="1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GB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GB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VBLHEP, JINR, Dubna, Russia</a:t>
            </a:r>
          </a:p>
          <a:p>
            <a:pPr marL="457200" marR="0" lvl="1" indent="0" algn="ctr" defTabSz="914400" rtl="0" eaLnBrk="1" fontAlgn="auto" latinLnBrk="0" hangingPunct="1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lang="en-GB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LIT, JINR,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Dubna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Russia</a:t>
            </a:r>
            <a:endParaRPr kumimoji="0" lang="en-GB" sz="1800" b="0" i="0" u="none" strike="noStrike" kern="1200" cap="none" spc="0" normalizeH="0" baseline="3000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1" indent="0" algn="ctr" defTabSz="914400" rtl="0" eaLnBrk="1" fontAlgn="auto" latinLnBrk="0" hangingPunct="1">
              <a:lnSpc>
                <a:spcPct val="98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endParaRPr kumimoji="0" lang="en-GB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04000" y="288000"/>
            <a:ext cx="1440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Дата 14"/>
          <p:cNvSpPr txBox="1">
            <a:spLocks/>
          </p:cNvSpPr>
          <p:nvPr/>
        </p:nvSpPr>
        <p:spPr>
          <a:xfrm>
            <a:off x="1785918" y="6286520"/>
            <a:ext cx="55007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AYSS-2019	15  April  2019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6858016" y="6492875"/>
            <a:ext cx="2133600" cy="365125"/>
          </a:xfrm>
        </p:spPr>
        <p:txBody>
          <a:bodyPr/>
          <a:lstStyle/>
          <a:p>
            <a:fld id="{2A95C68D-C7D4-488D-979F-A99F6C2267B4}" type="slidenum">
              <a:rPr lang="ru-RU" sz="1400" b="1" smtClean="0">
                <a:solidFill>
                  <a:schemeClr val="tx2">
                    <a:lumMod val="75000"/>
                  </a:schemeClr>
                </a:solidFill>
              </a:rPr>
              <a:pPr/>
              <a:t>1</a:t>
            </a:fld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Efficiency dependency on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Pseudorapidity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4360" y="1412776"/>
            <a:ext cx="6858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2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Summary and next steps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ustomShape 7"/>
          <p:cNvSpPr/>
          <p:nvPr/>
        </p:nvSpPr>
        <p:spPr>
          <a:xfrm>
            <a:off x="323529" y="1484784"/>
            <a:ext cx="8208912" cy="410445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Stand-alone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ITS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Finder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implemented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improves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compared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TPC-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improves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position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point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ITS + TPC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Finder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6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MPD, TPC&amp;ITS geometry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2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  <a:endParaRPr lang="en-US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6" name="Picture 3"/>
          <p:cNvPicPr/>
          <p:nvPr/>
        </p:nvPicPr>
        <p:blipFill>
          <a:blip r:embed="rId4"/>
          <a:stretch/>
        </p:blipFill>
        <p:spPr>
          <a:xfrm>
            <a:off x="219026" y="1268760"/>
            <a:ext cx="4579035" cy="4176464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C:\Users\Revoltt\Downloads\its_tp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320" y="1265667"/>
            <a:ext cx="2494533" cy="279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evoltt\Downloads\its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47" y="3785165"/>
            <a:ext cx="2391213" cy="267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2551" y="5577780"/>
            <a:ext cx="344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MPD/NICA general design scheme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0176" y="3677075"/>
            <a:ext cx="2332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TPC and ITS geometry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00470" y="609951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5-layer ITS geometry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3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			Method</a:t>
            </a:r>
          </a:p>
        </p:txBody>
      </p:sp>
      <p:sp>
        <p:nvSpPr>
          <p:cNvPr id="21" name="CustomShape 7"/>
          <p:cNvSpPr/>
          <p:nvPr/>
        </p:nvSpPr>
        <p:spPr>
          <a:xfrm>
            <a:off x="453238" y="1484784"/>
            <a:ext cx="8151210" cy="244827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Vector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Finder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a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prior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-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constrained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combinatorial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search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method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(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combines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hits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with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angular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positions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can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exist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actual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particle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tracks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  </a:t>
            </a: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Рисунок 10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4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solidFill>
                  <a:srgbClr val="FFFFFF"/>
                </a:solidFill>
                <a:latin typeface="Times New Roman"/>
              </a:rPr>
              <a:t>Track scheme with angles (longitudinal)</a:t>
            </a:r>
            <a:endParaRPr lang="en-US" sz="3600" kern="0" dirty="0" smtClea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/>
          <p:cNvPicPr/>
          <p:nvPr/>
        </p:nvPicPr>
        <p:blipFill>
          <a:blip r:embed="rId3"/>
          <a:stretch/>
        </p:blipFill>
        <p:spPr>
          <a:xfrm>
            <a:off x="215648" y="1196752"/>
            <a:ext cx="8604824" cy="3816424"/>
          </a:xfrm>
          <a:prstGeom prst="rect">
            <a:avLst/>
          </a:prstGeom>
          <a:ln>
            <a:noFill/>
          </a:ln>
        </p:spPr>
      </p:pic>
      <p:sp>
        <p:nvSpPr>
          <p:cNvPr id="21" name="CustomShape 7"/>
          <p:cNvSpPr/>
          <p:nvPr/>
        </p:nvSpPr>
        <p:spPr>
          <a:xfrm>
            <a:off x="453238" y="4868572"/>
            <a:ext cx="8151210" cy="129673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buSzPct val="45000"/>
            </a:pP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Example: Adding 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Arial Unicode MS"/>
              </a:rPr>
              <a:t>3</a:t>
            </a:r>
            <a:r>
              <a:rPr lang="en-US" sz="2400" baseline="30000" dirty="0">
                <a:solidFill>
                  <a:srgbClr val="000000"/>
                </a:solidFill>
                <a:latin typeface="Times New Roman"/>
                <a:ea typeface="Arial Unicode MS"/>
              </a:rPr>
              <a:t>d</a:t>
            </a:r>
            <a:r>
              <a:rPr lang="en-US" sz="2400" strike="noStrike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layer hit to current track candidate (</a:t>
            </a:r>
            <a:r>
              <a:rPr lang="en-US" sz="24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red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). Angle delta </a:t>
            </a:r>
            <a:r>
              <a:rPr lang="en-US" sz="2400" i="1" strike="noStrike" dirty="0" err="1">
                <a:solidFill>
                  <a:srgbClr val="000000"/>
                </a:solidFill>
                <a:latin typeface="Times New Roman"/>
                <a:ea typeface="Arial Unicode MS"/>
              </a:rPr>
              <a:t>epsth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 is preset. Area where possible hits are searched for, is highlighted with </a:t>
            </a:r>
            <a:r>
              <a:rPr lang="en-US" sz="24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red 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and bordered with </a:t>
            </a:r>
            <a:r>
              <a:rPr lang="en-US" sz="2400" strike="noStrike" dirty="0">
                <a:solidFill>
                  <a:srgbClr val="6666FF"/>
                </a:solidFill>
                <a:latin typeface="Times New Roman"/>
                <a:ea typeface="Arial Unicode MS"/>
              </a:rPr>
              <a:t>blue</a:t>
            </a:r>
            <a:r>
              <a:rPr lang="en-US" sz="24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 lines.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0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en-US" sz="16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16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  <a:endParaRPr lang="en-US" sz="14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solidFill>
                  <a:srgbClr val="FFFFFF"/>
                </a:solidFill>
                <a:latin typeface="Times New Roman"/>
              </a:rPr>
              <a:t>Track scheme with angles (transverse)</a:t>
            </a:r>
            <a:endParaRPr lang="en-US" sz="3600" kern="0" dirty="0" smtClean="0">
              <a:solidFill>
                <a:sysClr val="window" lastClr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1169625"/>
            <a:ext cx="6840760" cy="411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stomShape 7"/>
          <p:cNvSpPr/>
          <p:nvPr/>
        </p:nvSpPr>
        <p:spPr>
          <a:xfrm>
            <a:off x="0" y="5181885"/>
            <a:ext cx="9143391" cy="109273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buSzPct val="45000"/>
            </a:pPr>
            <a:r>
              <a:rPr lang="en-US" sz="2000" strike="noStrike" dirty="0">
                <a:latin typeface="Times New Roman"/>
                <a:ea typeface="Arial Unicode MS"/>
              </a:rPr>
              <a:t>Example: Adding </a:t>
            </a:r>
            <a:r>
              <a:rPr lang="en-US" sz="2000" strike="noStrike" dirty="0" smtClean="0">
                <a:latin typeface="Times New Roman"/>
                <a:ea typeface="Arial Unicode MS"/>
              </a:rPr>
              <a:t>3</a:t>
            </a:r>
            <a:r>
              <a:rPr lang="en-US" sz="2000" strike="noStrike" baseline="30000" dirty="0" smtClean="0">
                <a:latin typeface="Times New Roman"/>
                <a:ea typeface="Arial Unicode MS"/>
              </a:rPr>
              <a:t>d</a:t>
            </a:r>
            <a:r>
              <a:rPr lang="en-US" sz="2000" strike="noStrike" dirty="0" smtClean="0">
                <a:latin typeface="Times New Roman"/>
                <a:ea typeface="Arial Unicode MS"/>
              </a:rPr>
              <a:t> </a:t>
            </a:r>
            <a:r>
              <a:rPr lang="en-US" sz="2000" strike="noStrike" dirty="0">
                <a:latin typeface="Times New Roman"/>
                <a:ea typeface="Arial Unicode MS"/>
              </a:rPr>
              <a:t>layer hit to current track candidate (</a:t>
            </a:r>
            <a:r>
              <a:rPr lang="en-US" sz="20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red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). Angles</a:t>
            </a:r>
            <a:r>
              <a:rPr lang="en-US" sz="20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 </a:t>
            </a:r>
            <a:r>
              <a:rPr lang="en-US" sz="2000" i="1" strike="noStrike" dirty="0" err="1">
                <a:solidFill>
                  <a:srgbClr val="000000"/>
                </a:solidFill>
                <a:latin typeface="Times New Roman"/>
                <a:ea typeface="Arial Unicode MS"/>
              </a:rPr>
              <a:t>epsphi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, lower and upper, depend on momentum, which is estimated based on track curvature for track</a:t>
            </a:r>
            <a:r>
              <a:rPr lang="en-US" sz="20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 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candidate. Area where possible hits are searched for, is highlighted with </a:t>
            </a:r>
            <a:r>
              <a:rPr lang="en-US" sz="2000" strike="noStrike" dirty="0">
                <a:solidFill>
                  <a:srgbClr val="FF3333"/>
                </a:solidFill>
                <a:latin typeface="Times New Roman"/>
                <a:ea typeface="Arial Unicode MS"/>
              </a:rPr>
              <a:t>red 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and bordered with </a:t>
            </a:r>
            <a:r>
              <a:rPr lang="en-US" sz="2000" strike="noStrike" dirty="0">
                <a:solidFill>
                  <a:srgbClr val="6666FF"/>
                </a:solidFill>
                <a:latin typeface="Times New Roman"/>
                <a:ea typeface="Arial Unicode MS"/>
              </a:rPr>
              <a:t>blue</a:t>
            </a:r>
            <a:r>
              <a:rPr lang="en-US" sz="2000" strike="noStrike" dirty="0">
                <a:solidFill>
                  <a:srgbClr val="000000"/>
                </a:solidFill>
                <a:latin typeface="Times New Roman"/>
                <a:ea typeface="Arial Unicode MS"/>
              </a:rPr>
              <a:t> lines.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2104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Event generators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CustomShape 7"/>
          <p:cNvSpPr/>
          <p:nvPr/>
        </p:nvSpPr>
        <p:spPr>
          <a:xfrm>
            <a:off x="612088" y="1484784"/>
            <a:ext cx="7805086" cy="424847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just">
              <a:lnSpc>
                <a:spcPct val="100000"/>
              </a:lnSpc>
            </a:pP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Box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FairBoxGenerator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muons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μ</a:t>
            </a:r>
            <a:r>
              <a:rPr lang="ru-RU" sz="2800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−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and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μ</a:t>
            </a:r>
            <a:r>
              <a:rPr lang="ru-RU" sz="28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+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500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μ</a:t>
            </a:r>
            <a:r>
              <a:rPr lang="ru-RU" sz="2800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−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, 500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μ</a:t>
            </a:r>
            <a:r>
              <a:rPr lang="ru-RU" sz="28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+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 event,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Pt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range from 0.02 to 2.0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GeV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/c,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polar angle from 40 to 140</a:t>
            </a:r>
            <a:r>
              <a:rPr lang="ru-RU" sz="2800" dirty="0" smtClean="0"/>
              <a:t>°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UrQMD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central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Au+Au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collisions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at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/>
            </a:r>
            <a:b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</a:b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sqrt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(s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 = 9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GeV</a:t>
            </a: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72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Efficiency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dependence on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7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7438" y="1628800"/>
            <a:ext cx="6190660" cy="429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56721" y="5466764"/>
            <a:ext cx="3690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/c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1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Coordinates of PCA versus </a:t>
            </a:r>
            <a:r>
              <a:rPr lang="en-US" sz="3600" kern="0" dirty="0" err="1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14334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500166" y="214290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72755" y="1268759"/>
            <a:ext cx="4513720" cy="297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" y="1268760"/>
            <a:ext cx="4281871" cy="2973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4242282"/>
            <a:ext cx="55491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– TPC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filter based approach)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 – ITS (Vector Finder approach)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381" y="5379673"/>
            <a:ext cx="7754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PCA – point of the closest approach to the interaction point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74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9530" y="171450"/>
            <a:ext cx="7962932" cy="971553"/>
          </a:xfrm>
          <a:prstGeom prst="round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82795"/>
            <a:ext cx="7837175" cy="774437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dPt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800" kern="0" dirty="0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 (gauss fit) and dependence on </a:t>
            </a:r>
            <a:r>
              <a:rPr lang="en-US" sz="2800" kern="0" dirty="0" err="1" smtClean="0">
                <a:solidFill>
                  <a:sysClr val="window" lastClr="FFFFFF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178" y="257248"/>
            <a:ext cx="78581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ni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25717" y="207155"/>
            <a:ext cx="982914" cy="514331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6072198" cy="357166"/>
          </a:xfrm>
          <a:prstGeom prst="roundRect">
            <a:avLst/>
          </a:prstGeom>
          <a:gradFill>
            <a:gsLst>
              <a:gs pos="5000">
                <a:srgbClr val="00349E">
                  <a:lumMod val="75000"/>
                </a:srgbClr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r>
              <a:rPr lang="en-US" sz="4000" kern="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4000" b="0" i="0" u="none" strike="noStrike" kern="0" cap="none" spc="0" normalizeH="0" noProof="0" dirty="0" smtClean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Zinchenko</a:t>
            </a:r>
            <a:endParaRPr lang="ru-RU" sz="4000" dirty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9"/>
          <p:cNvSpPr txBox="1">
            <a:spLocks/>
          </p:cNvSpPr>
          <p:nvPr/>
        </p:nvSpPr>
        <p:spPr>
          <a:xfrm rot="10800000">
            <a:off x="6072198" y="6500834"/>
            <a:ext cx="3071802" cy="357166"/>
          </a:xfrm>
          <a:prstGeom prst="roundRect">
            <a:avLst/>
          </a:prstGeom>
          <a:gradFill>
            <a:gsLst>
              <a:gs pos="5000">
                <a:srgbClr val="FFFF00"/>
              </a:gs>
              <a:gs pos="100000">
                <a:srgbClr val="005BD3">
                  <a:lumMod val="60000"/>
                  <a:lumOff val="40000"/>
                </a:srgbClr>
              </a:gs>
            </a:gsLst>
            <a:lin ang="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215338" y="6492875"/>
            <a:ext cx="785786" cy="365125"/>
          </a:xfrm>
        </p:spPr>
        <p:txBody>
          <a:bodyPr/>
          <a:lstStyle/>
          <a:p>
            <a:fld id="{2A95C68D-C7D4-488D-979F-A99F6C2267B4}" type="slidenum">
              <a:rPr lang="ru-RU" sz="1600" b="1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>
          <a:xfrm>
            <a:off x="6072198" y="6492875"/>
            <a:ext cx="2133600" cy="365125"/>
          </a:xfrm>
        </p:spPr>
        <p:txBody>
          <a:bodyPr/>
          <a:lstStyle/>
          <a:p>
            <a:r>
              <a:rPr lang="en-US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15.04.2019</a:t>
            </a:r>
          </a:p>
        </p:txBody>
      </p:sp>
      <p:sp>
        <p:nvSpPr>
          <p:cNvPr id="12" name="Заголовок 10"/>
          <p:cNvSpPr txBox="1">
            <a:spLocks/>
          </p:cNvSpPr>
          <p:nvPr/>
        </p:nvSpPr>
        <p:spPr>
          <a:xfrm>
            <a:off x="1001103" y="207155"/>
            <a:ext cx="6312194" cy="500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:\Users\Revoltt\Downloads\pic_AYSS (1)\pic_AYSS\dptp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790" y="1916831"/>
            <a:ext cx="5337234" cy="266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Revoltt\Downloads\pic_AYSS (1)\pic_AYSS\n_hdpt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3859166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Shape 8"/>
          <p:cNvSpPr txBox="1"/>
          <p:nvPr/>
        </p:nvSpPr>
        <p:spPr>
          <a:xfrm>
            <a:off x="1296000" y="4869160"/>
            <a:ext cx="6552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t/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relative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transverse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017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388</Words>
  <Application>Microsoft Office PowerPoint</Application>
  <PresentationFormat>Экран (4:3)</PresentationFormat>
  <Paragraphs>70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Revoltt</dc:creator>
  <cp:lastModifiedBy>Revoltt</cp:lastModifiedBy>
  <cp:revision>32</cp:revision>
  <dcterms:created xsi:type="dcterms:W3CDTF">2019-04-03T18:52:11Z</dcterms:created>
  <dcterms:modified xsi:type="dcterms:W3CDTF">2019-04-15T07:49:49Z</dcterms:modified>
</cp:coreProperties>
</file>