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804" r:id="rId5"/>
    <p:sldMasterId id="2147483816" r:id="rId6"/>
    <p:sldMasterId id="2147483840" r:id="rId7"/>
    <p:sldMasterId id="2147483864" r:id="rId8"/>
  </p:sldMasterIdLst>
  <p:notesMasterIdLst>
    <p:notesMasterId r:id="rId33"/>
  </p:notesMasterIdLst>
  <p:sldIdLst>
    <p:sldId id="265" r:id="rId9"/>
    <p:sldId id="269" r:id="rId10"/>
    <p:sldId id="300" r:id="rId11"/>
    <p:sldId id="301" r:id="rId12"/>
    <p:sldId id="290" r:id="rId13"/>
    <p:sldId id="311" r:id="rId14"/>
    <p:sldId id="302" r:id="rId15"/>
    <p:sldId id="299" r:id="rId16"/>
    <p:sldId id="296" r:id="rId17"/>
    <p:sldId id="297" r:id="rId18"/>
    <p:sldId id="298" r:id="rId19"/>
    <p:sldId id="303" r:id="rId20"/>
    <p:sldId id="757" r:id="rId21"/>
    <p:sldId id="756" r:id="rId22"/>
    <p:sldId id="752" r:id="rId23"/>
    <p:sldId id="749" r:id="rId24"/>
    <p:sldId id="256" r:id="rId25"/>
    <p:sldId id="266" r:id="rId26"/>
    <p:sldId id="267" r:id="rId27"/>
    <p:sldId id="287" r:id="rId28"/>
    <p:sldId id="293" r:id="rId29"/>
    <p:sldId id="288" r:id="rId30"/>
    <p:sldId id="268" r:id="rId31"/>
    <p:sldId id="304" r:id="rId32"/>
  </p:sldIdLst>
  <p:sldSz cx="12192000" cy="6858000"/>
  <p:notesSz cx="6797675" cy="9931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9" autoAdjust="0"/>
    <p:restoredTop sz="94660"/>
  </p:normalViewPr>
  <p:slideViewPr>
    <p:cSldViewPr snapToGrid="0">
      <p:cViewPr varScale="1">
        <p:scale>
          <a:sx n="69" d="100"/>
          <a:sy n="69" d="100"/>
        </p:scale>
        <p:origin x="90"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1051;&#1110;&#1090;&#1077;&#1088;&#1072;&#1090;&#1091;&#1088;&#1072;\&#1048;&#1084;&#1087;&#1077;&#1076;&#1072;&#1085;&#1089;\&#1088;&#1072;&#1089;&#1095;&#1077;&#1090;%20&#1089;%20&#1087;&#1088;&#1086;&#1075;&#1088;&#1072;&#1084;&#108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1051;&#1110;&#1090;&#1077;&#1088;&#1072;&#1090;&#1091;&#1088;&#1072;\&#1048;&#1084;&#1087;&#1077;&#1076;&#1072;&#1085;&#1089;\&#1088;&#1072;&#1089;&#1095;&#1077;&#1090;%20&#1089;%20&#1087;&#1088;&#1086;&#1075;&#1088;&#1072;&#1084;&#108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1051;&#1110;&#1090;&#1077;&#1088;&#1072;&#1090;&#1091;&#1088;&#1072;\&#1048;&#1084;&#1087;&#1077;&#1076;&#1072;&#1085;&#1089;\&#1088;&#1072;&#1089;&#1095;&#1077;&#1090;%20&#1089;%20&#1087;&#1088;&#1086;&#1075;&#1088;&#1072;&#1084;&#10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4791666666666"/>
          <c:y val="5.0925925925925923E-2"/>
          <c:w val="0.71479756944444439"/>
          <c:h val="0.74262006528113855"/>
        </c:manualLayout>
      </c:layout>
      <c:scatterChart>
        <c:scatterStyle val="smoothMarker"/>
        <c:varyColors val="0"/>
        <c:ser>
          <c:idx val="0"/>
          <c:order val="0"/>
          <c:tx>
            <c:v>Зависимость импеданса от ширины проводников</c:v>
          </c:tx>
          <c:xVal>
            <c:numRef>
              <c:f>'Симетричные кабели'!$B$8:$B$12</c:f>
              <c:numCache>
                <c:formatCode>General</c:formatCode>
                <c:ptCount val="5"/>
                <c:pt idx="0">
                  <c:v>0.5</c:v>
                </c:pt>
                <c:pt idx="1">
                  <c:v>0.45</c:v>
                </c:pt>
                <c:pt idx="2">
                  <c:v>0.4</c:v>
                </c:pt>
                <c:pt idx="3">
                  <c:v>0.3500000000000002</c:v>
                </c:pt>
                <c:pt idx="4">
                  <c:v>0.30000000000000021</c:v>
                </c:pt>
              </c:numCache>
            </c:numRef>
          </c:xVal>
          <c:yVal>
            <c:numRef>
              <c:f>'Симетричные кабели'!$G$8:$G$12</c:f>
              <c:numCache>
                <c:formatCode>General</c:formatCode>
                <c:ptCount val="5"/>
                <c:pt idx="0">
                  <c:v>16.2</c:v>
                </c:pt>
                <c:pt idx="1">
                  <c:v>17.7</c:v>
                </c:pt>
                <c:pt idx="2">
                  <c:v>19.5</c:v>
                </c:pt>
                <c:pt idx="3">
                  <c:v>21.7</c:v>
                </c:pt>
                <c:pt idx="4">
                  <c:v>24.4</c:v>
                </c:pt>
              </c:numCache>
            </c:numRef>
          </c:yVal>
          <c:smooth val="1"/>
          <c:extLst>
            <c:ext xmlns:c16="http://schemas.microsoft.com/office/drawing/2014/chart" uri="{C3380CC4-5D6E-409C-BE32-E72D297353CC}">
              <c16:uniqueId val="{00000000-D25A-4611-8B73-C271DA3859FB}"/>
            </c:ext>
          </c:extLst>
        </c:ser>
        <c:dLbls>
          <c:showLegendKey val="0"/>
          <c:showVal val="0"/>
          <c:showCatName val="0"/>
          <c:showSerName val="0"/>
          <c:showPercent val="0"/>
          <c:showBubbleSize val="0"/>
        </c:dLbls>
        <c:axId val="95437376"/>
        <c:axId val="95437952"/>
      </c:scatterChart>
      <c:valAx>
        <c:axId val="95437376"/>
        <c:scaling>
          <c:orientation val="minMax"/>
          <c:max val="0.5"/>
          <c:min val="0.3000000000000001"/>
        </c:scaling>
        <c:delete val="0"/>
        <c:axPos val="b"/>
        <c:majorGridlines/>
        <c:title>
          <c:tx>
            <c:rich>
              <a:bodyPr/>
              <a:lstStyle/>
              <a:p>
                <a:pPr>
                  <a:defRPr baseline="0">
                    <a:latin typeface="Arial" pitchFamily="34" charset="0"/>
                  </a:defRPr>
                </a:pPr>
                <a:r>
                  <a:rPr lang="ru-RU" baseline="0">
                    <a:latin typeface="Arial" pitchFamily="34" charset="0"/>
                  </a:rPr>
                  <a:t>Ширина проводников, мм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437952"/>
        <c:crosses val="autoZero"/>
        <c:crossBetween val="midCat"/>
        <c:majorUnit val="0.05"/>
      </c:valAx>
      <c:valAx>
        <c:axId val="95437952"/>
        <c:scaling>
          <c:orientation val="minMax"/>
          <c:min val="15"/>
        </c:scaling>
        <c:delete val="0"/>
        <c:axPos val="l"/>
        <c:majorGridlines/>
        <c:title>
          <c:tx>
            <c:rich>
              <a:bodyPr/>
              <a:lstStyle/>
              <a:p>
                <a:pPr>
                  <a:defRPr baseline="0">
                    <a:latin typeface="Arial" pitchFamily="34" charset="0"/>
                  </a:defRPr>
                </a:pPr>
                <a:r>
                  <a:rPr lang="ru-RU" baseline="0">
                    <a:latin typeface="Arial" pitchFamily="34" charset="0"/>
                  </a:rPr>
                  <a:t>Импеданс, Ом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437376"/>
        <c:crosses val="autoZero"/>
        <c:crossBetween val="midCat"/>
        <c:majorUnit val="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48060784574071"/>
          <c:y val="5.8795603418814929E-2"/>
          <c:w val="0.77281250592752571"/>
          <c:h val="0.46660878259903488"/>
        </c:manualLayout>
      </c:layout>
      <c:scatterChart>
        <c:scatterStyle val="smoothMarker"/>
        <c:varyColors val="0"/>
        <c:ser>
          <c:idx val="0"/>
          <c:order val="0"/>
          <c:tx>
            <c:v>Зависимость импеданса от ширины проводников</c:v>
          </c:tx>
          <c:xVal>
            <c:numRef>
              <c:f>'Симетричные кабели'!$B$24:$B$28</c:f>
              <c:numCache>
                <c:formatCode>General</c:formatCode>
                <c:ptCount val="5"/>
                <c:pt idx="0">
                  <c:v>0.5</c:v>
                </c:pt>
                <c:pt idx="1">
                  <c:v>0.45</c:v>
                </c:pt>
                <c:pt idx="2">
                  <c:v>0.4</c:v>
                </c:pt>
                <c:pt idx="3">
                  <c:v>0.35000000000000031</c:v>
                </c:pt>
                <c:pt idx="4">
                  <c:v>0.30000000000000032</c:v>
                </c:pt>
              </c:numCache>
            </c:numRef>
          </c:xVal>
          <c:yVal>
            <c:numRef>
              <c:f>'Симетричные кабели'!$G$24:$G$28</c:f>
              <c:numCache>
                <c:formatCode>General</c:formatCode>
                <c:ptCount val="5"/>
                <c:pt idx="0">
                  <c:v>26</c:v>
                </c:pt>
                <c:pt idx="1">
                  <c:v>28.2</c:v>
                </c:pt>
                <c:pt idx="2">
                  <c:v>30.8</c:v>
                </c:pt>
                <c:pt idx="3">
                  <c:v>33.9</c:v>
                </c:pt>
                <c:pt idx="4">
                  <c:v>37.700000000000003</c:v>
                </c:pt>
              </c:numCache>
            </c:numRef>
          </c:yVal>
          <c:smooth val="1"/>
          <c:extLst>
            <c:ext xmlns:c16="http://schemas.microsoft.com/office/drawing/2014/chart" uri="{C3380CC4-5D6E-409C-BE32-E72D297353CC}">
              <c16:uniqueId val="{00000000-40FE-4176-B386-0ED1575D9FB8}"/>
            </c:ext>
          </c:extLst>
        </c:ser>
        <c:dLbls>
          <c:showLegendKey val="0"/>
          <c:showVal val="0"/>
          <c:showCatName val="0"/>
          <c:showSerName val="0"/>
          <c:showPercent val="0"/>
          <c:showBubbleSize val="0"/>
        </c:dLbls>
        <c:axId val="95440256"/>
        <c:axId val="95440832"/>
      </c:scatterChart>
      <c:valAx>
        <c:axId val="95440256"/>
        <c:scaling>
          <c:orientation val="minMax"/>
          <c:max val="0.5"/>
          <c:min val="0.30000000000000016"/>
        </c:scaling>
        <c:delete val="0"/>
        <c:axPos val="b"/>
        <c:majorGridlines/>
        <c:title>
          <c:tx>
            <c:rich>
              <a:bodyPr/>
              <a:lstStyle/>
              <a:p>
                <a:pPr>
                  <a:defRPr baseline="0">
                    <a:latin typeface="Arial" pitchFamily="34" charset="0"/>
                  </a:defRPr>
                </a:pPr>
                <a:r>
                  <a:rPr lang="ru-RU" baseline="0">
                    <a:latin typeface="Arial" pitchFamily="34" charset="0"/>
                  </a:rPr>
                  <a:t>Ширина проводников, мм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440832"/>
        <c:crosses val="autoZero"/>
        <c:crossBetween val="midCat"/>
      </c:valAx>
      <c:valAx>
        <c:axId val="95440832"/>
        <c:scaling>
          <c:orientation val="minMax"/>
          <c:min val="25"/>
        </c:scaling>
        <c:delete val="0"/>
        <c:axPos val="l"/>
        <c:majorGridlines/>
        <c:title>
          <c:tx>
            <c:rich>
              <a:bodyPr/>
              <a:lstStyle/>
              <a:p>
                <a:pPr>
                  <a:defRPr baseline="0">
                    <a:latin typeface="Arial" pitchFamily="34" charset="0"/>
                  </a:defRPr>
                </a:pPr>
                <a:r>
                  <a:rPr lang="ru-RU" baseline="0">
                    <a:latin typeface="Arial" pitchFamily="34" charset="0"/>
                  </a:rPr>
                  <a:t>Импеданс, Ом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440256"/>
        <c:crosses val="autoZero"/>
        <c:crossBetween val="midCat"/>
        <c:majorUnit val="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Зависимость импеданса от ширины проводников</c:v>
          </c:tx>
          <c:xVal>
            <c:numRef>
              <c:f>'Симетричные кабели'!$B$38:$B$42</c:f>
              <c:numCache>
                <c:formatCode>General</c:formatCode>
                <c:ptCount val="5"/>
                <c:pt idx="0">
                  <c:v>0.5</c:v>
                </c:pt>
                <c:pt idx="1">
                  <c:v>0.45</c:v>
                </c:pt>
                <c:pt idx="2">
                  <c:v>0.4</c:v>
                </c:pt>
                <c:pt idx="3">
                  <c:v>0.35000000000000026</c:v>
                </c:pt>
                <c:pt idx="4">
                  <c:v>0.30000000000000027</c:v>
                </c:pt>
              </c:numCache>
            </c:numRef>
          </c:xVal>
          <c:yVal>
            <c:numRef>
              <c:f>'Симетричные кабели'!$G$38:$G$42</c:f>
              <c:numCache>
                <c:formatCode>General</c:formatCode>
                <c:ptCount val="5"/>
                <c:pt idx="0">
                  <c:v>39</c:v>
                </c:pt>
                <c:pt idx="1">
                  <c:v>41.8</c:v>
                </c:pt>
                <c:pt idx="2">
                  <c:v>45.2</c:v>
                </c:pt>
                <c:pt idx="3">
                  <c:v>49.2</c:v>
                </c:pt>
                <c:pt idx="4">
                  <c:v>53.9</c:v>
                </c:pt>
              </c:numCache>
            </c:numRef>
          </c:yVal>
          <c:smooth val="1"/>
          <c:extLst>
            <c:ext xmlns:c16="http://schemas.microsoft.com/office/drawing/2014/chart" uri="{C3380CC4-5D6E-409C-BE32-E72D297353CC}">
              <c16:uniqueId val="{00000000-87E6-4B07-B13D-965BD22B9D33}"/>
            </c:ext>
          </c:extLst>
        </c:ser>
        <c:dLbls>
          <c:showLegendKey val="0"/>
          <c:showVal val="0"/>
          <c:showCatName val="0"/>
          <c:showSerName val="0"/>
          <c:showPercent val="0"/>
          <c:showBubbleSize val="0"/>
        </c:dLbls>
        <c:axId val="95444288"/>
        <c:axId val="95281152"/>
      </c:scatterChart>
      <c:valAx>
        <c:axId val="95444288"/>
        <c:scaling>
          <c:orientation val="minMax"/>
          <c:max val="0.5"/>
          <c:min val="0.30000000000000016"/>
        </c:scaling>
        <c:delete val="0"/>
        <c:axPos val="b"/>
        <c:majorGridlines/>
        <c:title>
          <c:tx>
            <c:rich>
              <a:bodyPr/>
              <a:lstStyle/>
              <a:p>
                <a:pPr>
                  <a:defRPr baseline="0">
                    <a:latin typeface="Arial" pitchFamily="34" charset="0"/>
                  </a:defRPr>
                </a:pPr>
                <a:r>
                  <a:rPr lang="ru-RU" baseline="0">
                    <a:latin typeface="Arial" pitchFamily="34" charset="0"/>
                  </a:rPr>
                  <a:t>Ширина проводников, мм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281152"/>
        <c:crosses val="autoZero"/>
        <c:crossBetween val="midCat"/>
        <c:majorUnit val="0.05"/>
      </c:valAx>
      <c:valAx>
        <c:axId val="95281152"/>
        <c:scaling>
          <c:orientation val="minMax"/>
          <c:max val="55"/>
          <c:min val="35"/>
        </c:scaling>
        <c:delete val="0"/>
        <c:axPos val="l"/>
        <c:majorGridlines/>
        <c:title>
          <c:tx>
            <c:rich>
              <a:bodyPr/>
              <a:lstStyle/>
              <a:p>
                <a:pPr>
                  <a:defRPr baseline="0">
                    <a:latin typeface="Arial" pitchFamily="34" charset="0"/>
                  </a:defRPr>
                </a:pPr>
                <a:r>
                  <a:rPr lang="ru-RU" baseline="0">
                    <a:latin typeface="Arial" pitchFamily="34" charset="0"/>
                  </a:rPr>
                  <a:t>Импеданс, Ом</a:t>
                </a:r>
              </a:p>
            </c:rich>
          </c:tx>
          <c:overlay val="0"/>
        </c:title>
        <c:numFmt formatCode="General" sourceLinked="1"/>
        <c:majorTickMark val="none"/>
        <c:minorTickMark val="none"/>
        <c:tickLblPos val="nextTo"/>
        <c:txPr>
          <a:bodyPr/>
          <a:lstStyle/>
          <a:p>
            <a:pPr>
              <a:defRPr baseline="0">
                <a:latin typeface="Arial" pitchFamily="34" charset="0"/>
              </a:defRPr>
            </a:pPr>
            <a:endParaRPr lang="ru-RU"/>
          </a:p>
        </c:txPr>
        <c:crossAx val="95444288"/>
        <c:crosses val="autoZero"/>
        <c:crossBetween val="midCat"/>
        <c:majorUnit val="5"/>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29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295"/>
          </a:xfrm>
          <a:prstGeom prst="rect">
            <a:avLst/>
          </a:prstGeom>
        </p:spPr>
        <p:txBody>
          <a:bodyPr vert="horz" lIns="91440" tIns="45720" rIns="91440" bIns="45720" rtlCol="0"/>
          <a:lstStyle>
            <a:lvl1pPr algn="r">
              <a:defRPr sz="1200"/>
            </a:lvl1pPr>
          </a:lstStyle>
          <a:p>
            <a:fld id="{BE4ACBA6-4CEB-4732-9087-7D5F6A811680}" type="datetimeFigureOut">
              <a:rPr lang="ru-RU" smtClean="0"/>
              <a:t>07.06.2019</a:t>
            </a:fld>
            <a:endParaRPr lang="ru-RU"/>
          </a:p>
        </p:txBody>
      </p:sp>
      <p:sp>
        <p:nvSpPr>
          <p:cNvPr id="4" name="Образ слайда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9486"/>
            <a:ext cx="5438140" cy="391048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3107"/>
            <a:ext cx="2945659" cy="49829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3107"/>
            <a:ext cx="2945659" cy="498294"/>
          </a:xfrm>
          <a:prstGeom prst="rect">
            <a:avLst/>
          </a:prstGeom>
        </p:spPr>
        <p:txBody>
          <a:bodyPr vert="horz" lIns="91440" tIns="45720" rIns="91440" bIns="45720" rtlCol="0" anchor="b"/>
          <a:lstStyle>
            <a:lvl1pPr algn="r">
              <a:defRPr sz="1200"/>
            </a:lvl1pPr>
          </a:lstStyle>
          <a:p>
            <a:fld id="{473D70AA-4C66-4D70-AE50-02D47590EC53}" type="slidenum">
              <a:rPr lang="ru-RU" smtClean="0"/>
              <a:t>‹#›</a:t>
            </a:fld>
            <a:endParaRPr lang="ru-RU"/>
          </a:p>
        </p:txBody>
      </p:sp>
    </p:spTree>
    <p:extLst>
      <p:ext uri="{BB962C8B-B14F-4D97-AF65-F5344CB8AC3E}">
        <p14:creationId xmlns:p14="http://schemas.microsoft.com/office/powerpoint/2010/main" val="191168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3D70AA-4C66-4D70-AE50-02D47590EC53}" type="slidenum">
              <a:rPr lang="ru-RU" smtClean="0"/>
              <a:t>3</a:t>
            </a:fld>
            <a:endParaRPr lang="ru-RU"/>
          </a:p>
        </p:txBody>
      </p:sp>
    </p:spTree>
    <p:extLst>
      <p:ext uri="{BB962C8B-B14F-4D97-AF65-F5344CB8AC3E}">
        <p14:creationId xmlns:p14="http://schemas.microsoft.com/office/powerpoint/2010/main" val="3824382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3D70AA-4C66-4D70-AE50-02D47590EC53}" type="slidenum">
              <a:rPr lang="ru-RU" smtClean="0"/>
              <a:t>4</a:t>
            </a:fld>
            <a:endParaRPr lang="ru-RU"/>
          </a:p>
        </p:txBody>
      </p:sp>
    </p:spTree>
    <p:extLst>
      <p:ext uri="{BB962C8B-B14F-4D97-AF65-F5344CB8AC3E}">
        <p14:creationId xmlns:p14="http://schemas.microsoft.com/office/powerpoint/2010/main" val="18216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3D70AA-4C66-4D70-AE50-02D47590EC53}" type="slidenum">
              <a:rPr lang="ru-RU" smtClean="0">
                <a:solidFill>
                  <a:prstClr val="black"/>
                </a:solidFill>
              </a:rPr>
              <a:pPr/>
              <a:t>6</a:t>
            </a:fld>
            <a:endParaRPr lang="ru-RU">
              <a:solidFill>
                <a:prstClr val="black"/>
              </a:solidFill>
            </a:endParaRPr>
          </a:p>
        </p:txBody>
      </p:sp>
    </p:spTree>
    <p:extLst>
      <p:ext uri="{BB962C8B-B14F-4D97-AF65-F5344CB8AC3E}">
        <p14:creationId xmlns:p14="http://schemas.microsoft.com/office/powerpoint/2010/main" val="4245499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73D70AA-4C66-4D70-AE50-02D47590EC53}" type="slidenum">
              <a:rPr lang="ru-RU" smtClean="0"/>
              <a:t>7</a:t>
            </a:fld>
            <a:endParaRPr lang="ru-RU"/>
          </a:p>
        </p:txBody>
      </p:sp>
    </p:spTree>
    <p:extLst>
      <p:ext uri="{BB962C8B-B14F-4D97-AF65-F5344CB8AC3E}">
        <p14:creationId xmlns:p14="http://schemas.microsoft.com/office/powerpoint/2010/main" val="32995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329440-0B81-8345-8084-FB580399F838}" type="slidenum">
              <a:rPr lang="en-US" smtClean="0"/>
              <a:t>15</a:t>
            </a:fld>
            <a:endParaRPr lang="en-US"/>
          </a:p>
        </p:txBody>
      </p:sp>
    </p:spTree>
    <p:extLst>
      <p:ext uri="{BB962C8B-B14F-4D97-AF65-F5344CB8AC3E}">
        <p14:creationId xmlns:p14="http://schemas.microsoft.com/office/powerpoint/2010/main" val="111575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61B08EDD-39B9-AD45-8689-254D6A7766DB}" type="slidenum">
              <a:rPr lang="en-US" smtClean="0"/>
              <a:pPr>
                <a:defRPr/>
              </a:pPr>
              <a:t>16</a:t>
            </a:fld>
            <a:endParaRPr lang="en-US"/>
          </a:p>
        </p:txBody>
      </p:sp>
    </p:spTree>
    <p:extLst>
      <p:ext uri="{BB962C8B-B14F-4D97-AF65-F5344CB8AC3E}">
        <p14:creationId xmlns:p14="http://schemas.microsoft.com/office/powerpoint/2010/main" val="1995816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D8F3C29-4451-4564-B71E-11C844A90A03}" type="slidenum">
              <a:rPr lang="ru-RU" smtClean="0">
                <a:solidFill>
                  <a:prstClr val="black"/>
                </a:solidFill>
              </a:rPr>
              <a:pPr/>
              <a:t>20</a:t>
            </a:fld>
            <a:endParaRPr lang="ru-RU">
              <a:solidFill>
                <a:prstClr val="black"/>
              </a:solidFill>
            </a:endParaRPr>
          </a:p>
        </p:txBody>
      </p:sp>
    </p:spTree>
    <p:extLst>
      <p:ext uri="{BB962C8B-B14F-4D97-AF65-F5344CB8AC3E}">
        <p14:creationId xmlns:p14="http://schemas.microsoft.com/office/powerpoint/2010/main" val="270245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4935106-5E3E-4803-BC9E-0DBBC1628F90}" type="datetime1">
              <a:rPr lang="ru-RU" smtClean="0"/>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368183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E821A06-E896-45CA-BDA3-6FD5AFF46219}" type="datetime1">
              <a:rPr lang="ru-RU" smtClean="0"/>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217858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6047C98-273C-47E9-9B63-FEE1161E3C82}" type="datetime1">
              <a:rPr lang="ru-RU" smtClean="0"/>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387358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60"/>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6EB874F-75DB-4FDE-B972-E1D1E4D9E86B}"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9463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6D3BE79-8B98-4DFE-A9CB-AADF09B6F9D2}"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4228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35"/>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2361DE4-572F-4114-94EB-CE114F2C30DD}"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284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E36EE63-E072-48C3-8C12-20EE133D797B}"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1459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F8B8A5B-9E39-4E2A-8BF0-59E74738F13D}"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61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3F0C771-F9EB-4104-9553-0D0A54B0F69F}"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8871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E23FD6-1CED-46FF-B810-60CE5E1C6906}"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54505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BECA150-1581-4819-9D85-82AD68C93D62}"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7924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3B7D562-3568-45B9-AE2D-2C5A82ED6E3E}" type="datetime1">
              <a:rPr lang="ru-RU" smtClean="0"/>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1304798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C347527-BA23-4F42-BF6E-C7D6BF7B961A}"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0434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1ECCCCB-2EB2-4414-8E06-E13BA006511C}"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830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73"/>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73"/>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36B0CE-625A-4545-B93B-89E63BB2D83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196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79ADC95-7A8F-4C37-BD4A-87F5349C457E}"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2053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E42B3B-BDCB-424B-B05B-06379DC53E82}"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7118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6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3EF2A0-9413-4FDE-B637-D130155E7BBA}"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88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1D2E8A2-6B2D-41C3-971E-BA144863B615}"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58090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7AB484A-120F-4407-B27C-8293A465A344}"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94181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7F3189B-91F2-422A-A59C-AD0423AA9CF1}"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0684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34E3420-01D9-48AA-9A93-B8031A748C7F}"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12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52"/>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1" y="458947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257ACC8-A179-4828-857D-8105E073FBC0}" type="datetime1">
              <a:rPr lang="ru-RU" smtClean="0"/>
              <a:t>07.06.2019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3772596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5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A6F627B-A84D-4420-B5AA-ED8A0779BF70}"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5719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E75FDC5-153C-4434-92C1-3783039347BC}"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48955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63EB616-243E-453E-8750-C4983AEAB8B8}"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4452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941649A-B1CB-4157-929C-22DE60314F88}"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893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48"/>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EE6506D-169C-4311-B5C2-8904EC9B8F84}"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1651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061949-B342-40DB-9FC6-6133FF67575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1839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23"/>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2316AD8-663B-409A-B608-149E6034A581}"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3848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D90B979-7583-4D83-9EA3-5C65511759C2}"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512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9F6DA4A-A45F-4C18-8F97-B9E9AD358573}"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93894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2FA615-03BB-4826-9FB7-6AFF3BFE2D1A}"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2373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D9F6C60-2C31-43ED-A4A4-CE32ED173D43}" type="datetime1">
              <a:rPr lang="ru-RU" smtClean="0"/>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696865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23FC2D-4F07-428E-9E37-9483DA76462B}"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66636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2BA86ED-B3B6-460A-A715-4EA7A7BE01F2}"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2141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F343B43C-B204-4D3F-854D-A4773C61BDD7}"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9398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481D273-8C37-4CD9-A2E5-AFA2995BA967}"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52798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61"/>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61"/>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B203EB5-C19D-4DF0-BE9C-B32B332E28E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9301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B42E3-E5D3-44E1-8F75-7F2469B8CB2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9C29632-A9D0-404D-87DD-013E6D90E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718495-6705-40FC-96CD-56069E207EBD}"/>
              </a:ext>
            </a:extLst>
          </p:cNvPr>
          <p:cNvSpPr>
            <a:spLocks noGrp="1"/>
          </p:cNvSpPr>
          <p:nvPr>
            <p:ph type="dt" sz="half" idx="10"/>
          </p:nvPr>
        </p:nvSpPr>
        <p:spPr/>
        <p:txBody>
          <a:bodyPr/>
          <a:lstStyle/>
          <a:p>
            <a:fld id="{6E2E9230-BE2F-4DA4-A2B2-53C291BD99F2}"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D37A0C5D-57BC-45C7-8319-9F2A81F842B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C3A7745E-399C-4E65-B1C2-2F5AD4884394}"/>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53592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33AFC-9374-4400-8AE3-943FE8E0C0B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46A5B61-A735-4DF8-B775-ECB172BF9B3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59C157-C031-40CE-8B02-B450FEFFAA3B}"/>
              </a:ext>
            </a:extLst>
          </p:cNvPr>
          <p:cNvSpPr>
            <a:spLocks noGrp="1"/>
          </p:cNvSpPr>
          <p:nvPr>
            <p:ph type="dt" sz="half" idx="10"/>
          </p:nvPr>
        </p:nvSpPr>
        <p:spPr/>
        <p:txBody>
          <a:bodyPr/>
          <a:lstStyle/>
          <a:p>
            <a:fld id="{084144EB-E6FA-4B62-9516-6E60DA98EADA}"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3FB9C35A-890D-43BA-A8C7-6B883793C37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547FBE3-FB18-4173-B59C-CE2EA0020F29}"/>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09003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0E81A-B0EA-43AD-AABD-A5839054603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896B81-85EA-4C12-AC90-2F5C8CDCE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1C3DCE-557F-4074-A37C-96F18A3BFAD5}"/>
              </a:ext>
            </a:extLst>
          </p:cNvPr>
          <p:cNvSpPr>
            <a:spLocks noGrp="1"/>
          </p:cNvSpPr>
          <p:nvPr>
            <p:ph type="dt" sz="half" idx="10"/>
          </p:nvPr>
        </p:nvSpPr>
        <p:spPr/>
        <p:txBody>
          <a:bodyPr/>
          <a:lstStyle/>
          <a:p>
            <a:fld id="{CACCD350-DA8A-4A4A-9FBE-C957328FBAD3}"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D6E1FD6-74CD-4062-BCCF-93E8DBA7CD6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E78BF92-E11E-4504-9956-EC31C253F99C}"/>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87402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06432E-7ED0-4FEA-B6A6-B52C14615E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0C143CE-FB93-4E42-B46E-AF6E9A8FFDC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B2FB066-CEAB-4A14-A700-603DE0578AA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CA75488-FE0C-4F95-BF9D-02EF7A2C48F3}"/>
              </a:ext>
            </a:extLst>
          </p:cNvPr>
          <p:cNvSpPr>
            <a:spLocks noGrp="1"/>
          </p:cNvSpPr>
          <p:nvPr>
            <p:ph type="dt" sz="half" idx="10"/>
          </p:nvPr>
        </p:nvSpPr>
        <p:spPr/>
        <p:txBody>
          <a:bodyPr/>
          <a:lstStyle/>
          <a:p>
            <a:fld id="{70F426BB-5128-4AE0-B11D-56F22807F769}"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8CD7C18F-03E5-4C0C-AB1A-4E553CD2A66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BE575C35-871B-4BBB-8CC8-B1ADD39FC99F}"/>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9814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79FD3-1145-4C25-BE2B-E6B228E0DAC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CDB40C1-BA34-448F-A33B-7DC511AE7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7E942AE-B7FE-4BF9-94BF-ABF97F202D2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E3EB9D9-B003-4736-8735-CE05F85DC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6FAC4FB-3773-4734-BA20-A84F1061970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86558C-3D23-4D90-B5A7-B2A55B7F0506}"/>
              </a:ext>
            </a:extLst>
          </p:cNvPr>
          <p:cNvSpPr>
            <a:spLocks noGrp="1"/>
          </p:cNvSpPr>
          <p:nvPr>
            <p:ph type="dt" sz="half" idx="10"/>
          </p:nvPr>
        </p:nvSpPr>
        <p:spPr/>
        <p:txBody>
          <a:bodyPr/>
          <a:lstStyle/>
          <a:p>
            <a:fld id="{D4127CC0-7AE4-4388-B861-E182E858862F}"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1F2BB648-4270-427E-98BC-530EC0FCF9F3}"/>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01B627BF-59BE-4A54-A6EC-37D3D7023D78}"/>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7881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9"/>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3"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E6719B7-E017-49DE-B924-21D965A91A87}" type="datetime1">
              <a:rPr lang="ru-RU" smtClean="0"/>
              <a:t>07.06.2019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36961558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0D5801-54C8-4851-A09E-5B558246C4F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372CE6-D90F-4E32-A314-B0C44833D014}"/>
              </a:ext>
            </a:extLst>
          </p:cNvPr>
          <p:cNvSpPr>
            <a:spLocks noGrp="1"/>
          </p:cNvSpPr>
          <p:nvPr>
            <p:ph type="dt" sz="half" idx="10"/>
          </p:nvPr>
        </p:nvSpPr>
        <p:spPr/>
        <p:txBody>
          <a:bodyPr/>
          <a:lstStyle/>
          <a:p>
            <a:fld id="{5EEF79DC-5FF2-4979-B6BF-25AA4AE9586B}"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0C3CDE1D-F4BA-4D22-AE87-11824198F537}"/>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570B766-444A-460C-8FCF-ECDF59B0AF5D}"/>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403956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1A1C79-AFD3-499D-A9AB-A67B7CC63B83}"/>
              </a:ext>
            </a:extLst>
          </p:cNvPr>
          <p:cNvSpPr>
            <a:spLocks noGrp="1"/>
          </p:cNvSpPr>
          <p:nvPr>
            <p:ph type="dt" sz="half" idx="10"/>
          </p:nvPr>
        </p:nvSpPr>
        <p:spPr/>
        <p:txBody>
          <a:bodyPr/>
          <a:lstStyle/>
          <a:p>
            <a:fld id="{8FF50577-3764-4AAE-85F8-856201231481}"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9872765D-5105-4188-B6A8-453DCC147B6E}"/>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7CF75A3B-8A2E-445B-8D01-DB823DF95293}"/>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15742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3B787-E4AC-42FD-B7ED-5CCBE2D327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7DD283A-7DA0-4BBF-B488-79AB002B5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22C577A-B5BD-4E88-8074-829040DE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FDFDA5-D611-4C1E-9214-49931EC23B0B}"/>
              </a:ext>
            </a:extLst>
          </p:cNvPr>
          <p:cNvSpPr>
            <a:spLocks noGrp="1"/>
          </p:cNvSpPr>
          <p:nvPr>
            <p:ph type="dt" sz="half" idx="10"/>
          </p:nvPr>
        </p:nvSpPr>
        <p:spPr/>
        <p:txBody>
          <a:bodyPr/>
          <a:lstStyle/>
          <a:p>
            <a:fld id="{1F1F7D4E-651D-4F97-B678-33F6DB89B5B8}"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3D7C02B1-8DFC-4CEA-8729-E168DD963375}"/>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66F1F384-7DCD-4917-A980-B42BA632674B}"/>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7228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2FBD8-33C7-4C3D-B616-CBEFAA1F27F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48E694E-6CD2-4D6B-B4D0-016F1D94F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BEBA822-32B7-4F5E-B35F-EA1AD0A77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DEADDF-76A0-4396-8D54-EEA01F8C89DC}"/>
              </a:ext>
            </a:extLst>
          </p:cNvPr>
          <p:cNvSpPr>
            <a:spLocks noGrp="1"/>
          </p:cNvSpPr>
          <p:nvPr>
            <p:ph type="dt" sz="half" idx="10"/>
          </p:nvPr>
        </p:nvSpPr>
        <p:spPr/>
        <p:txBody>
          <a:bodyPr/>
          <a:lstStyle/>
          <a:p>
            <a:fld id="{E6B29905-2A39-42A9-97CB-5F5F9DA4AAB4}"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EC778F5B-0ABA-4685-92AA-E326A594CBE0}"/>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4F1CB2D1-782D-472A-B7C0-0E3A5774EE89}"/>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941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9AD1F-CCDF-4CDC-BAC8-EC1B5C6AE9A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2D18B96-784E-41C6-96B9-8727AA9194B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969345-2877-4426-92F6-DF06BE8CD453}"/>
              </a:ext>
            </a:extLst>
          </p:cNvPr>
          <p:cNvSpPr>
            <a:spLocks noGrp="1"/>
          </p:cNvSpPr>
          <p:nvPr>
            <p:ph type="dt" sz="half" idx="10"/>
          </p:nvPr>
        </p:nvSpPr>
        <p:spPr/>
        <p:txBody>
          <a:bodyPr/>
          <a:lstStyle/>
          <a:p>
            <a:fld id="{775A04B3-13F8-4D76-9EA9-1939A9173C2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B1DC58E-5F04-4DA5-BE04-C309243F11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F8BDE95B-940E-4C15-8DA5-D4195ED51D26}"/>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20885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7FBAD21-9110-44AB-8BA2-F3ED65FE5BE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E0B3D22-A234-4083-A220-0FD1043D346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C17F9E-5B60-4BDB-9CCC-BC78597ADE8A}"/>
              </a:ext>
            </a:extLst>
          </p:cNvPr>
          <p:cNvSpPr>
            <a:spLocks noGrp="1"/>
          </p:cNvSpPr>
          <p:nvPr>
            <p:ph type="dt" sz="half" idx="10"/>
          </p:nvPr>
        </p:nvSpPr>
        <p:spPr/>
        <p:txBody>
          <a:bodyPr/>
          <a:lstStyle/>
          <a:p>
            <a:fld id="{CB021D68-EEC0-4058-9E66-21A66DC999F7}"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AAAC2EC-45AA-41AB-99BB-384706B5D7A9}"/>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E94B06E0-B755-4378-9467-8EC91B4AD8DA}"/>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8540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1B42E3-E5D3-44E1-8F75-7F2469B8CB2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9C29632-A9D0-404D-87DD-013E6D90E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718495-6705-40FC-96CD-56069E207EBD}"/>
              </a:ext>
            </a:extLst>
          </p:cNvPr>
          <p:cNvSpPr>
            <a:spLocks noGrp="1"/>
          </p:cNvSpPr>
          <p:nvPr>
            <p:ph type="dt" sz="half" idx="10"/>
          </p:nvPr>
        </p:nvSpPr>
        <p:spPr/>
        <p:txBody>
          <a:bodyPr/>
          <a:lstStyle/>
          <a:p>
            <a:fld id="{D62610E4-7107-4836-94D6-DDBB1A876FC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D37A0C5D-57BC-45C7-8319-9F2A81F842B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C3A7745E-399C-4E65-B1C2-2F5AD4884394}"/>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79419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33AFC-9374-4400-8AE3-943FE8E0C0B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46A5B61-A735-4DF8-B775-ECB172BF9B3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59C157-C031-40CE-8B02-B450FEFFAA3B}"/>
              </a:ext>
            </a:extLst>
          </p:cNvPr>
          <p:cNvSpPr>
            <a:spLocks noGrp="1"/>
          </p:cNvSpPr>
          <p:nvPr>
            <p:ph type="dt" sz="half" idx="10"/>
          </p:nvPr>
        </p:nvSpPr>
        <p:spPr/>
        <p:txBody>
          <a:bodyPr/>
          <a:lstStyle/>
          <a:p>
            <a:fld id="{2AAA98AF-EE05-4F5B-B88B-7A99CD666D15}"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3FB9C35A-890D-43BA-A8C7-6B883793C37D}"/>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7547FBE3-FB18-4173-B59C-CE2EA0020F29}"/>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96446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0E81A-B0EA-43AD-AABD-A5839054603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8896B81-85EA-4C12-AC90-2F5C8CDCE0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91C3DCE-557F-4074-A37C-96F18A3BFAD5}"/>
              </a:ext>
            </a:extLst>
          </p:cNvPr>
          <p:cNvSpPr>
            <a:spLocks noGrp="1"/>
          </p:cNvSpPr>
          <p:nvPr>
            <p:ph type="dt" sz="half" idx="10"/>
          </p:nvPr>
        </p:nvSpPr>
        <p:spPr/>
        <p:txBody>
          <a:bodyPr/>
          <a:lstStyle/>
          <a:p>
            <a:fld id="{FA00DA61-3B66-487F-889E-85868E7A42C0}"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D6E1FD6-74CD-4062-BCCF-93E8DBA7CD64}"/>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5E78BF92-E11E-4504-9956-EC31C253F99C}"/>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2511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06432E-7ED0-4FEA-B6A6-B52C14615E6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0C143CE-FB93-4E42-B46E-AF6E9A8FFDC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B2FB066-CEAB-4A14-A700-603DE0578AA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CA75488-FE0C-4F95-BF9D-02EF7A2C48F3}"/>
              </a:ext>
            </a:extLst>
          </p:cNvPr>
          <p:cNvSpPr>
            <a:spLocks noGrp="1"/>
          </p:cNvSpPr>
          <p:nvPr>
            <p:ph type="dt" sz="half" idx="10"/>
          </p:nvPr>
        </p:nvSpPr>
        <p:spPr/>
        <p:txBody>
          <a:bodyPr/>
          <a:lstStyle/>
          <a:p>
            <a:fld id="{4DACF069-0FB5-44A9-B789-94F4733D75D1}"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8CD7C18F-03E5-4C0C-AB1A-4E553CD2A666}"/>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BE575C35-871B-4BBB-8CC8-B1ADD39FC99F}"/>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927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F3F60EA-0D46-47B8-AD04-D1E179B848B1}" type="datetime1">
              <a:rPr lang="ru-RU" smtClean="0"/>
              <a:t>07.06.2019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2192994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D79FD3-1145-4C25-BE2B-E6B228E0DAC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8CDB40C1-BA34-448F-A33B-7DC511AE7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7E942AE-B7FE-4BF9-94BF-ABF97F202D2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E3EB9D9-B003-4736-8735-CE05F85DC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06FAC4FB-3773-4734-BA20-A84F1061970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E86558C-3D23-4D90-B5A7-B2A55B7F0506}"/>
              </a:ext>
            </a:extLst>
          </p:cNvPr>
          <p:cNvSpPr>
            <a:spLocks noGrp="1"/>
          </p:cNvSpPr>
          <p:nvPr>
            <p:ph type="dt" sz="half" idx="10"/>
          </p:nvPr>
        </p:nvSpPr>
        <p:spPr/>
        <p:txBody>
          <a:bodyPr/>
          <a:lstStyle/>
          <a:p>
            <a:fld id="{84450BBA-E2D4-4FF2-B489-8D263F6EB432}"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a:extLst>
              <a:ext uri="{FF2B5EF4-FFF2-40B4-BE49-F238E27FC236}">
                <a16:creationId xmlns:a16="http://schemas.microsoft.com/office/drawing/2014/main" id="{1F2BB648-4270-427E-98BC-530EC0FCF9F3}"/>
              </a:ext>
            </a:extLst>
          </p:cNvPr>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a:extLst>
              <a:ext uri="{FF2B5EF4-FFF2-40B4-BE49-F238E27FC236}">
                <a16:creationId xmlns:a16="http://schemas.microsoft.com/office/drawing/2014/main" id="{01B627BF-59BE-4A54-A6EC-37D3D7023D78}"/>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5723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0D5801-54C8-4851-A09E-5B558246C4F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0372CE6-D90F-4E32-A314-B0C44833D014}"/>
              </a:ext>
            </a:extLst>
          </p:cNvPr>
          <p:cNvSpPr>
            <a:spLocks noGrp="1"/>
          </p:cNvSpPr>
          <p:nvPr>
            <p:ph type="dt" sz="half" idx="10"/>
          </p:nvPr>
        </p:nvSpPr>
        <p:spPr/>
        <p:txBody>
          <a:bodyPr/>
          <a:lstStyle/>
          <a:p>
            <a:fld id="{2B65CE3A-0E80-4560-A167-E49CB6981ABD}"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a:extLst>
              <a:ext uri="{FF2B5EF4-FFF2-40B4-BE49-F238E27FC236}">
                <a16:creationId xmlns:a16="http://schemas.microsoft.com/office/drawing/2014/main" id="{0C3CDE1D-F4BA-4D22-AE87-11824198F537}"/>
              </a:ext>
            </a:extLst>
          </p:cNvPr>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a:extLst>
              <a:ext uri="{FF2B5EF4-FFF2-40B4-BE49-F238E27FC236}">
                <a16:creationId xmlns:a16="http://schemas.microsoft.com/office/drawing/2014/main" id="{8570B766-444A-460C-8FCF-ECDF59B0AF5D}"/>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61498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E01A1C79-AFD3-499D-A9AB-A67B7CC63B83}"/>
              </a:ext>
            </a:extLst>
          </p:cNvPr>
          <p:cNvSpPr>
            <a:spLocks noGrp="1"/>
          </p:cNvSpPr>
          <p:nvPr>
            <p:ph type="dt" sz="half" idx="10"/>
          </p:nvPr>
        </p:nvSpPr>
        <p:spPr/>
        <p:txBody>
          <a:bodyPr/>
          <a:lstStyle/>
          <a:p>
            <a:fld id="{9F865D8A-CDB6-4C02-B3DC-AE6247FDF221}"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a:extLst>
              <a:ext uri="{FF2B5EF4-FFF2-40B4-BE49-F238E27FC236}">
                <a16:creationId xmlns:a16="http://schemas.microsoft.com/office/drawing/2014/main" id="{9872765D-5105-4188-B6A8-453DCC147B6E}"/>
              </a:ext>
            </a:extLst>
          </p:cNvPr>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a:extLst>
              <a:ext uri="{FF2B5EF4-FFF2-40B4-BE49-F238E27FC236}">
                <a16:creationId xmlns:a16="http://schemas.microsoft.com/office/drawing/2014/main" id="{7CF75A3B-8A2E-445B-8D01-DB823DF95293}"/>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60558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3B787-E4AC-42FD-B7ED-5CCBE2D327E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7DD283A-7DA0-4BBF-B488-79AB002B5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222C577A-B5BD-4E88-8074-829040DE6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FDFDA5-D611-4C1E-9214-49931EC23B0B}"/>
              </a:ext>
            </a:extLst>
          </p:cNvPr>
          <p:cNvSpPr>
            <a:spLocks noGrp="1"/>
          </p:cNvSpPr>
          <p:nvPr>
            <p:ph type="dt" sz="half" idx="10"/>
          </p:nvPr>
        </p:nvSpPr>
        <p:spPr/>
        <p:txBody>
          <a:bodyPr/>
          <a:lstStyle/>
          <a:p>
            <a:fld id="{84A30D3C-073E-4D2A-B949-9BDAA3ADFE61}"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3D7C02B1-8DFC-4CEA-8729-E168DD963375}"/>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66F1F384-7DCD-4917-A980-B42BA632674B}"/>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1932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2FBD8-33C7-4C3D-B616-CBEFAA1F27F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B48E694E-6CD2-4D6B-B4D0-016F1D94F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BEBA822-32B7-4F5E-B35F-EA1AD0A77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DEADDF-76A0-4396-8D54-EEA01F8C89DC}"/>
              </a:ext>
            </a:extLst>
          </p:cNvPr>
          <p:cNvSpPr>
            <a:spLocks noGrp="1"/>
          </p:cNvSpPr>
          <p:nvPr>
            <p:ph type="dt" sz="half" idx="10"/>
          </p:nvPr>
        </p:nvSpPr>
        <p:spPr/>
        <p:txBody>
          <a:bodyPr/>
          <a:lstStyle/>
          <a:p>
            <a:fld id="{9F114352-B2E8-4F46-9D02-E4574EA3858B}"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a:extLst>
              <a:ext uri="{FF2B5EF4-FFF2-40B4-BE49-F238E27FC236}">
                <a16:creationId xmlns:a16="http://schemas.microsoft.com/office/drawing/2014/main" id="{EC778F5B-0ABA-4685-92AA-E326A594CBE0}"/>
              </a:ext>
            </a:extLst>
          </p:cNvPr>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a:extLst>
              <a:ext uri="{FF2B5EF4-FFF2-40B4-BE49-F238E27FC236}">
                <a16:creationId xmlns:a16="http://schemas.microsoft.com/office/drawing/2014/main" id="{4F1CB2D1-782D-472A-B7C0-0E3A5774EE89}"/>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37642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29AD1F-CCDF-4CDC-BAC8-EC1B5C6AE9A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2D18B96-784E-41C6-96B9-8727AA9194B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969345-2877-4426-92F6-DF06BE8CD453}"/>
              </a:ext>
            </a:extLst>
          </p:cNvPr>
          <p:cNvSpPr>
            <a:spLocks noGrp="1"/>
          </p:cNvSpPr>
          <p:nvPr>
            <p:ph type="dt" sz="half" idx="10"/>
          </p:nvPr>
        </p:nvSpPr>
        <p:spPr/>
        <p:txBody>
          <a:bodyPr/>
          <a:lstStyle/>
          <a:p>
            <a:fld id="{C8E75452-A2AC-49EB-A1DE-F3E720D3D41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6B1DC58E-5F04-4DA5-BE04-C309243F11F1}"/>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F8BDE95B-940E-4C15-8DA5-D4195ED51D26}"/>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95880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7FBAD21-9110-44AB-8BA2-F3ED65FE5BE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E0B3D22-A234-4083-A220-0FD1043D346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7C17F9E-5B60-4BDB-9CCC-BC78597ADE8A}"/>
              </a:ext>
            </a:extLst>
          </p:cNvPr>
          <p:cNvSpPr>
            <a:spLocks noGrp="1"/>
          </p:cNvSpPr>
          <p:nvPr>
            <p:ph type="dt" sz="half" idx="10"/>
          </p:nvPr>
        </p:nvSpPr>
        <p:spPr/>
        <p:txBody>
          <a:bodyPr/>
          <a:lstStyle/>
          <a:p>
            <a:fld id="{AA5CD2D4-FC75-40BA-9C99-F1881DE2FE1A}"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7AAAC2EC-45AA-41AB-99BB-384706B5D7A9}"/>
              </a:ext>
            </a:extLst>
          </p:cNvPr>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E94B06E0-B755-4378-9467-8EC91B4AD8DA}"/>
              </a:ext>
            </a:extLst>
          </p:cNvPr>
          <p:cNvSpPr>
            <a:spLocks noGrp="1"/>
          </p:cNvSpPr>
          <p:nvPr>
            <p:ph type="sldNum" sz="quarter" idx="12"/>
          </p:nvPr>
        </p:nvSpPr>
        <p:spPr/>
        <p:txBody>
          <a:body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001410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9EE501DD-9E80-4F0F-984E-2F87080F8FD3}"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12986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1D0781-645C-4671-81B9-4880C1D4DC83}"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90073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3BE5BB8-1EBC-4694-87B6-D463F7DB0A6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096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B6E915-413E-4709-A225-A13D607D20D1}" type="datetime1">
              <a:rPr lang="ru-RU" smtClean="0"/>
              <a:t>07.06.2019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10342527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0E78F86-B294-4181-A96B-0C68100B4DAB}"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4006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9428626-AD11-42FD-8332-919DE1B1568C}" type="datetime1">
              <a:rPr lang="ru-RU" smtClean="0">
                <a:solidFill>
                  <a:prstClr val="black">
                    <a:tint val="75000"/>
                  </a:prstClr>
                </a:solidFill>
              </a:rPr>
              <a:t>07.06.2019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95530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05AE1CC-FA9F-4369-8619-BAE0D69E08AC}" type="datetime1">
              <a:rPr lang="ru-RU" smtClean="0">
                <a:solidFill>
                  <a:prstClr val="black">
                    <a:tint val="75000"/>
                  </a:prstClr>
                </a:solidFill>
              </a:rPr>
              <a:t>07.06.2019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614018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A9C3A4-7DA8-47BE-8A91-A16CE8D49152}" type="datetime1">
              <a:rPr lang="ru-RU" smtClean="0">
                <a:solidFill>
                  <a:prstClr val="black">
                    <a:tint val="75000"/>
                  </a:prstClr>
                </a:solidFill>
              </a:rPr>
              <a:t>07.06.2019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1366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2F95A74-9B5A-4EBF-96FB-9EC5497C1723}"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75689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0B9A278C-6D45-4806-8D05-7E8A9F74B314}" type="datetime1">
              <a:rPr lang="ru-RU" smtClean="0">
                <a:solidFill>
                  <a:prstClr val="black">
                    <a:tint val="75000"/>
                  </a:prstClr>
                </a:solidFill>
              </a:rPr>
              <a:t>07.06.2019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7723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0D50782-D7C2-4A32-A64A-15608B2DF661}"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0978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E33B4A-3D3D-4D8D-96B8-368154BECF7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76854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2" name="Прямоугольник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pPr>
              <a:defRPr/>
            </a:pPr>
            <a:fld id="{CA8F12E6-5B30-4ACC-A384-FFA5EDF9C128}" type="datetime1">
              <a:rPr lang="ru-RU" smtClean="0"/>
              <a:pPr>
                <a:defRPr/>
              </a:pPr>
              <a:t>07.06.2019</a:t>
            </a:fld>
            <a:endParaRPr lang="ru-RU"/>
          </a:p>
        </p:txBody>
      </p:sp>
      <p:sp>
        <p:nvSpPr>
          <p:cNvPr id="17" name="Нижний колонтитул 16"/>
          <p:cNvSpPr>
            <a:spLocks noGrp="1"/>
          </p:cNvSpPr>
          <p:nvPr>
            <p:ph type="ftr" sz="quarter" idx="11"/>
          </p:nvPr>
        </p:nvSpPr>
        <p:spPr/>
        <p:txBody>
          <a:bodyPr/>
          <a:lstStyle/>
          <a:p>
            <a:pPr>
              <a:defRPr/>
            </a:pPr>
            <a:endParaRPr lang="ru-RU"/>
          </a:p>
        </p:txBody>
      </p:sp>
      <p:sp>
        <p:nvSpPr>
          <p:cNvPr id="7" name="Прямая соединительная линия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0" name="Прямоугольник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13" name="Овал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4" name="Овал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9" name="Номер слайда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A12297CF-43FB-4630-AF73-BB1F7BC5A541}" type="slidenum">
              <a:rPr lang="ru-RU" smtClean="0">
                <a:solidFill>
                  <a:srgbClr val="F0F010">
                    <a:shade val="75000"/>
                  </a:srgbClr>
                </a:solidFill>
              </a:rPr>
              <a:pPr>
                <a:defRPr/>
              </a:pPr>
              <a:t>‹#›</a:t>
            </a:fld>
            <a:endParaRPr lang="ru-RU">
              <a:solidFill>
                <a:srgbClr val="F0F010">
                  <a:shade val="75000"/>
                </a:srgbClr>
              </a:solidFill>
            </a:endParaRPr>
          </a:p>
        </p:txBody>
      </p:sp>
      <p:sp>
        <p:nvSpPr>
          <p:cNvPr id="8" name="Заголовок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extLst>
      <p:ext uri="{BB962C8B-B14F-4D97-AF65-F5344CB8AC3E}">
        <p14:creationId xmlns:p14="http://schemas.microsoft.com/office/powerpoint/2010/main" val="3704590421"/>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pPr>
              <a:defRPr/>
            </a:pPr>
            <a:fld id="{5D50C886-597D-4034-AC03-9B685EDE9492}" type="datetime1">
              <a:rPr lang="ru-RU" smtClean="0"/>
              <a:pPr>
                <a:defRPr/>
              </a:pPr>
              <a:t>07.06.2019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a:xfrm>
            <a:off x="5815584" y="1026373"/>
            <a:ext cx="609600" cy="441325"/>
          </a:xfrm>
        </p:spPr>
        <p:txBody>
          <a:bodyPr/>
          <a:lstStyle/>
          <a:p>
            <a:pPr>
              <a:defRPr/>
            </a:pPr>
            <a:fld id="{66CDE4CD-78DC-4FCB-844B-B8DD75296CFF}" type="slidenum">
              <a:rPr lang="ru-RU" smtClean="0">
                <a:solidFill>
                  <a:srgbClr val="F0F010">
                    <a:shade val="75000"/>
                  </a:srgbClr>
                </a:solidFill>
              </a:rPr>
              <a:pPr>
                <a:defRPr/>
              </a:pPr>
              <a:t>‹#›</a:t>
            </a:fld>
            <a:endParaRPr lang="ru-RU">
              <a:solidFill>
                <a:srgbClr val="F0F010">
                  <a:shade val="75000"/>
                </a:srgbClr>
              </a:solidFill>
            </a:endParaRPr>
          </a:p>
        </p:txBody>
      </p:sp>
      <p:sp>
        <p:nvSpPr>
          <p:cNvPr id="8" name="Содержимое 7"/>
          <p:cNvSpPr>
            <a:spLocks noGrp="1"/>
          </p:cNvSpPr>
          <p:nvPr>
            <p:ph sz="quarter" idx="1"/>
          </p:nvPr>
        </p:nvSpPr>
        <p:spPr>
          <a:xfrm>
            <a:off x="402336" y="1527048"/>
            <a:ext cx="1133856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304203544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3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404CEDE-DB3D-494B-9A20-6305E41AD48F}" type="datetime1">
              <a:rPr lang="ru-RU" smtClean="0"/>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3695706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2" name="Прямоугольник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3" name="Текст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4" name="Прямоугольник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5" name="Нижний колонтитул 4"/>
          <p:cNvSpPr>
            <a:spLocks noGrp="1"/>
          </p:cNvSpPr>
          <p:nvPr>
            <p:ph type="ftr" sz="quarter" idx="11"/>
          </p:nvPr>
        </p:nvSpPr>
        <p:spPr/>
        <p:txBody>
          <a:bodyPr/>
          <a:lstStyle/>
          <a:p>
            <a:pPr>
              <a:defRPr/>
            </a:pPr>
            <a:endParaRPr lang="ru-RU"/>
          </a:p>
        </p:txBody>
      </p:sp>
      <p:sp>
        <p:nvSpPr>
          <p:cNvPr id="4" name="Дата 3"/>
          <p:cNvSpPr>
            <a:spLocks noGrp="1"/>
          </p:cNvSpPr>
          <p:nvPr>
            <p:ph type="dt" sz="half" idx="10"/>
          </p:nvPr>
        </p:nvSpPr>
        <p:spPr/>
        <p:txBody>
          <a:bodyPr/>
          <a:lstStyle/>
          <a:p>
            <a:pPr>
              <a:defRPr/>
            </a:pPr>
            <a:fld id="{A21E535D-A3DB-4C44-AB80-1E27CD541923}" type="datetime1">
              <a:rPr lang="ru-RU" smtClean="0"/>
              <a:pPr>
                <a:defRPr/>
              </a:pPr>
              <a:t>07.06.2019</a:t>
            </a:fld>
            <a:endParaRPr lang="ru-RU"/>
          </a:p>
        </p:txBody>
      </p:sp>
      <p:sp>
        <p:nvSpPr>
          <p:cNvPr id="8" name="Прямая соединительная линия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0" name="Овал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Овал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6" name="Номер слайда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2D5431C4-0093-46F0-B599-2523592F4A63}" type="slidenum">
              <a:rPr lang="ru-RU" smtClean="0">
                <a:solidFill>
                  <a:srgbClr val="F0F010">
                    <a:shade val="75000"/>
                  </a:srgbClr>
                </a:solidFill>
              </a:rPr>
              <a:pPr>
                <a:defRPr/>
              </a:pPr>
              <a:t>‹#›</a:t>
            </a:fld>
            <a:endParaRPr lang="ru-RU">
              <a:solidFill>
                <a:srgbClr val="F0F010">
                  <a:shade val="75000"/>
                </a:srgbClr>
              </a:solidFill>
            </a:endParaRPr>
          </a:p>
        </p:txBody>
      </p:sp>
      <p:sp>
        <p:nvSpPr>
          <p:cNvPr id="2" name="Заголовок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extLst>
      <p:ext uri="{BB962C8B-B14F-4D97-AF65-F5344CB8AC3E}">
        <p14:creationId xmlns:p14="http://schemas.microsoft.com/office/powerpoint/2010/main" val="12890688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7721600" y="6409944"/>
            <a:ext cx="4059936" cy="365760"/>
          </a:xfrm>
        </p:spPr>
        <p:txBody>
          <a:bodyPr/>
          <a:lstStyle/>
          <a:p>
            <a:pPr>
              <a:defRPr/>
            </a:pPr>
            <a:fld id="{F438EE33-06EE-46CD-BA67-0E24D90C53D5}" type="datetime1">
              <a:rPr lang="ru-RU" smtClean="0"/>
              <a:pPr>
                <a:defRPr/>
              </a:pPr>
              <a:t>07.06.2019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44D4C00-39D0-4742-AFE1-E97A5B59027F}" type="slidenum">
              <a:rPr lang="ru-RU" smtClean="0">
                <a:solidFill>
                  <a:srgbClr val="F0F010">
                    <a:shade val="75000"/>
                  </a:srgbClr>
                </a:solidFill>
              </a:rPr>
              <a:pPr>
                <a:defRPr/>
              </a:pPr>
              <a:t>‹#›</a:t>
            </a:fld>
            <a:endParaRPr lang="ru-RU">
              <a:solidFill>
                <a:srgbClr val="F0F010">
                  <a:shade val="75000"/>
                </a:srgbClr>
              </a:solidFill>
            </a:endParaRPr>
          </a:p>
        </p:txBody>
      </p:sp>
      <p:sp>
        <p:nvSpPr>
          <p:cNvPr id="8" name="Прямая соединительная линия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0" name="Содержимое 9"/>
          <p:cNvSpPr>
            <a:spLocks noGrp="1"/>
          </p:cNvSpPr>
          <p:nvPr>
            <p:ph sz="half" idx="1"/>
          </p:nvPr>
        </p:nvSpPr>
        <p:spPr>
          <a:xfrm>
            <a:off x="402336" y="1371600"/>
            <a:ext cx="53848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Содержимое 11"/>
          <p:cNvSpPr>
            <a:spLocks noGrp="1"/>
          </p:cNvSpPr>
          <p:nvPr>
            <p:ph sz="half" idx="2"/>
          </p:nvPr>
        </p:nvSpPr>
        <p:spPr>
          <a:xfrm>
            <a:off x="6400800" y="1371600"/>
            <a:ext cx="53848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22406885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20" name="Прямоугольник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21" name="Прямоугольник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22" name="Прямоугольник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1" name="Прямоугольник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Прямоугольник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pPr>
              <a:defRPr/>
            </a:pPr>
            <a:fld id="{A1D9F2DA-0067-4B6E-BB00-6C5DD3A9887B}" type="datetime1">
              <a:rPr lang="ru-RU" smtClean="0"/>
              <a:pPr>
                <a:defRPr/>
              </a:pPr>
              <a:t>07.06.2019</a:t>
            </a:fld>
            <a:endParaRPr lang="ru-RU"/>
          </a:p>
        </p:txBody>
      </p:sp>
      <p:sp>
        <p:nvSpPr>
          <p:cNvPr id="8" name="Нижний колонтитул 7"/>
          <p:cNvSpPr>
            <a:spLocks noGrp="1"/>
          </p:cNvSpPr>
          <p:nvPr>
            <p:ph type="ftr" sz="quarter" idx="11"/>
          </p:nvPr>
        </p:nvSpPr>
        <p:spPr>
          <a:xfrm>
            <a:off x="406400" y="6409944"/>
            <a:ext cx="4775200" cy="365760"/>
          </a:xfrm>
        </p:spPr>
        <p:txBody>
          <a:bodyPr/>
          <a:lstStyle/>
          <a:p>
            <a:pPr>
              <a:defRPr/>
            </a:pPr>
            <a:endParaRPr lang="ru-RU"/>
          </a:p>
        </p:txBody>
      </p:sp>
      <p:sp>
        <p:nvSpPr>
          <p:cNvPr id="15" name="Прямая соединительная линия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24" name="Содержимое 23"/>
          <p:cNvSpPr>
            <a:spLocks noGrp="1"/>
          </p:cNvSpPr>
          <p:nvPr>
            <p:ph sz="quarter" idx="2"/>
          </p:nvPr>
        </p:nvSpPr>
        <p:spPr>
          <a:xfrm>
            <a:off x="402336" y="2471383"/>
            <a:ext cx="5388864"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Содержимое 25"/>
          <p:cNvSpPr>
            <a:spLocks noGrp="1"/>
          </p:cNvSpPr>
          <p:nvPr>
            <p:ph sz="quarter" idx="4"/>
          </p:nvPr>
        </p:nvSpPr>
        <p:spPr>
          <a:xfrm>
            <a:off x="6400800" y="2471383"/>
            <a:ext cx="53848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7" name="Овал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9" name="Номер слайда 8"/>
          <p:cNvSpPr>
            <a:spLocks noGrp="1"/>
          </p:cNvSpPr>
          <p:nvPr>
            <p:ph type="sldNum" sz="quarter" idx="12"/>
          </p:nvPr>
        </p:nvSpPr>
        <p:spPr>
          <a:xfrm>
            <a:off x="5791200" y="1042417"/>
            <a:ext cx="609600" cy="441325"/>
          </a:xfrm>
        </p:spPr>
        <p:txBody>
          <a:bodyPr/>
          <a:lstStyle>
            <a:lvl1pPr algn="ctr">
              <a:defRPr/>
            </a:lvl1pPr>
          </a:lstStyle>
          <a:p>
            <a:pPr>
              <a:defRPr/>
            </a:pPr>
            <a:fld id="{5D33E218-EAB8-499E-B827-9F76943F8116}" type="slidenum">
              <a:rPr lang="ru-RU" smtClean="0">
                <a:solidFill>
                  <a:srgbClr val="F0F010">
                    <a:shade val="75000"/>
                  </a:srgbClr>
                </a:solidFill>
              </a:rPr>
              <a:pPr>
                <a:defRPr/>
              </a:pPr>
              <a:t>‹#›</a:t>
            </a:fld>
            <a:endParaRPr lang="ru-RU">
              <a:solidFill>
                <a:srgbClr val="F0F010">
                  <a:shade val="75000"/>
                </a:srgbClr>
              </a:solidFill>
            </a:endParaRPr>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extLst>
      <p:ext uri="{BB962C8B-B14F-4D97-AF65-F5344CB8AC3E}">
        <p14:creationId xmlns:p14="http://schemas.microsoft.com/office/powerpoint/2010/main" val="296508866"/>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pPr>
              <a:defRPr/>
            </a:pPr>
            <a:fld id="{08977A53-6A67-4D4F-9CF1-4C85CE31C1BE}" type="datetime1">
              <a:rPr lang="ru-RU" smtClean="0"/>
              <a:pPr>
                <a:defRPr/>
              </a:pPr>
              <a:t>07.06.2019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a:xfrm>
            <a:off x="5791200" y="1036021"/>
            <a:ext cx="609600" cy="441325"/>
          </a:xfrm>
        </p:spPr>
        <p:txBody>
          <a:bodyPr/>
          <a:lstStyle/>
          <a:p>
            <a:pPr>
              <a:defRPr/>
            </a:pPr>
            <a:fld id="{AD3FAF77-AD94-4559-833A-F49AEE5ACD2C}" type="slidenum">
              <a:rPr lang="ru-RU" smtClean="0">
                <a:solidFill>
                  <a:srgbClr val="F0F010">
                    <a:shade val="75000"/>
                  </a:srgbClr>
                </a:solidFill>
              </a:rPr>
              <a:pPr>
                <a:defRPr/>
              </a:pPr>
              <a:t>‹#›</a:t>
            </a:fld>
            <a:endParaRPr lang="ru-RU">
              <a:solidFill>
                <a:srgbClr val="F0F010">
                  <a:shade val="75000"/>
                </a:srgbClr>
              </a:solidFill>
            </a:endParaRPr>
          </a:p>
        </p:txBody>
      </p:sp>
    </p:spTree>
    <p:extLst>
      <p:ext uri="{BB962C8B-B14F-4D97-AF65-F5344CB8AC3E}">
        <p14:creationId xmlns:p14="http://schemas.microsoft.com/office/powerpoint/2010/main" val="1433051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8" name="Прямоугольник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0" name="Прямоугольник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5" name="Прямоугольник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6" name="Прямоугольник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2" name="Дата 1"/>
          <p:cNvSpPr>
            <a:spLocks noGrp="1"/>
          </p:cNvSpPr>
          <p:nvPr>
            <p:ph type="dt" sz="half" idx="10"/>
          </p:nvPr>
        </p:nvSpPr>
        <p:spPr/>
        <p:txBody>
          <a:bodyPr/>
          <a:lstStyle/>
          <a:p>
            <a:pPr>
              <a:defRPr/>
            </a:pPr>
            <a:fld id="{5C383412-FCD6-4766-A5AC-082A96959ED0}" type="datetime1">
              <a:rPr lang="ru-RU" smtClean="0"/>
              <a:pPr>
                <a:defRPr/>
              </a:pPr>
              <a:t>07.06.2019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a:xfrm>
            <a:off x="5689600" y="6324600"/>
            <a:ext cx="812800" cy="441324"/>
          </a:xfrm>
        </p:spPr>
        <p:txBody>
          <a:bodyPr/>
          <a:lstStyle>
            <a:lvl1pPr>
              <a:defRPr>
                <a:solidFill>
                  <a:srgbClr val="FFFFFF"/>
                </a:solidFill>
              </a:defRPr>
            </a:lvl1pPr>
          </a:lstStyle>
          <a:p>
            <a:pPr>
              <a:defRPr/>
            </a:pPr>
            <a:fld id="{AB470E1A-A833-4F12-9EEF-B1CC82BBF73E}" type="slidenum">
              <a:rPr lang="ru-RU" smtClean="0"/>
              <a:pPr>
                <a:defRPr/>
              </a:pPr>
              <a:t>‹#›</a:t>
            </a:fld>
            <a:endParaRPr lang="ru-RU"/>
          </a:p>
        </p:txBody>
      </p:sp>
    </p:spTree>
    <p:extLst>
      <p:ext uri="{BB962C8B-B14F-4D97-AF65-F5344CB8AC3E}">
        <p14:creationId xmlns:p14="http://schemas.microsoft.com/office/powerpoint/2010/main" val="2899276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3" name="Прямоугольник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 name="Заголовок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9" name="Прямая соединительная линия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20" name="Содержимое 19"/>
          <p:cNvSpPr>
            <a:spLocks noGrp="1"/>
          </p:cNvSpPr>
          <p:nvPr>
            <p:ph sz="quarter" idx="1"/>
          </p:nvPr>
        </p:nvSpPr>
        <p:spPr>
          <a:xfrm>
            <a:off x="4165600" y="685800"/>
            <a:ext cx="75184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1" name="Овал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7" name="Номер слайда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15651E16-F21B-443D-8989-23D03EEACB98}" type="slidenum">
              <a:rPr lang="ru-RU" smtClean="0">
                <a:solidFill>
                  <a:srgbClr val="F0F010">
                    <a:shade val="75000"/>
                  </a:srgbClr>
                </a:solidFill>
              </a:rPr>
              <a:pPr>
                <a:defRPr/>
              </a:pPr>
              <a:t>‹#›</a:t>
            </a:fld>
            <a:endParaRPr lang="ru-RU">
              <a:solidFill>
                <a:srgbClr val="F0F010">
                  <a:shade val="75000"/>
                </a:srgbClr>
              </a:solidFill>
            </a:endParaRPr>
          </a:p>
        </p:txBody>
      </p:sp>
      <p:sp>
        <p:nvSpPr>
          <p:cNvPr id="21" name="Прямоугольник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5" name="Дата 4"/>
          <p:cNvSpPr>
            <a:spLocks noGrp="1"/>
          </p:cNvSpPr>
          <p:nvPr>
            <p:ph type="dt" sz="half" idx="10"/>
          </p:nvPr>
        </p:nvSpPr>
        <p:spPr/>
        <p:txBody>
          <a:bodyPr/>
          <a:lstStyle/>
          <a:p>
            <a:pPr>
              <a:defRPr/>
            </a:pPr>
            <a:fld id="{8E0912D3-3A93-47F9-9A49-DD9AC1249ADD}" type="datetime1">
              <a:rPr lang="ru-RU" smtClean="0"/>
              <a:pPr>
                <a:defRPr/>
              </a:pPr>
              <a:t>07.06.2019</a:t>
            </a:fld>
            <a:endParaRPr lang="ru-RU"/>
          </a:p>
        </p:txBody>
      </p:sp>
      <p:sp>
        <p:nvSpPr>
          <p:cNvPr id="6" name="Нижний колонтитул 5"/>
          <p:cNvSpPr>
            <a:spLocks noGrp="1"/>
          </p:cNvSpPr>
          <p:nvPr>
            <p:ph type="ftr" sz="quarter" idx="11"/>
          </p:nvPr>
        </p:nvSpPr>
        <p:spPr>
          <a:xfrm>
            <a:off x="402336" y="6410848"/>
            <a:ext cx="4511040" cy="365760"/>
          </a:xfrm>
        </p:spPr>
        <p:txBody>
          <a:bodyPr/>
          <a:lstStyle/>
          <a:p>
            <a:pPr>
              <a:defRPr/>
            </a:pPr>
            <a:endParaRPr lang="ru-RU"/>
          </a:p>
        </p:txBody>
      </p:sp>
    </p:spTree>
    <p:extLst>
      <p:ext uri="{BB962C8B-B14F-4D97-AF65-F5344CB8AC3E}">
        <p14:creationId xmlns:p14="http://schemas.microsoft.com/office/powerpoint/2010/main" val="374186600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7" name="Прямоугольник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20" name="Прямоугольник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8" name="Прямоугольник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5" name="Прямоугольник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12" name="Овал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3" name="Овал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7" name="Номер слайда 6"/>
          <p:cNvSpPr>
            <a:spLocks noGrp="1"/>
          </p:cNvSpPr>
          <p:nvPr>
            <p:ph type="sldNum" sz="quarter" idx="12"/>
          </p:nvPr>
        </p:nvSpPr>
        <p:spPr>
          <a:xfrm>
            <a:off x="1828800" y="312739"/>
            <a:ext cx="609600" cy="441325"/>
          </a:xfrm>
        </p:spPr>
        <p:txBody>
          <a:bodyPr/>
          <a:lstStyle/>
          <a:p>
            <a:pPr>
              <a:defRPr/>
            </a:pPr>
            <a:fld id="{B367AB0C-4AEB-4735-981C-85B665EDBC72}" type="slidenum">
              <a:rPr lang="ru-RU" smtClean="0">
                <a:solidFill>
                  <a:srgbClr val="F0F010">
                    <a:shade val="75000"/>
                  </a:srgbClr>
                </a:solidFill>
              </a:rPr>
              <a:pPr>
                <a:defRPr/>
              </a:pPr>
              <a:t>‹#›</a:t>
            </a:fld>
            <a:endParaRPr lang="ru-RU">
              <a:solidFill>
                <a:srgbClr val="F0F010">
                  <a:shade val="75000"/>
                </a:srgbClr>
              </a:solidFill>
            </a:endParaRPr>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4000500" y="609600"/>
            <a:ext cx="78232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5" name="Дата 4"/>
          <p:cNvSpPr>
            <a:spLocks noGrp="1"/>
          </p:cNvSpPr>
          <p:nvPr>
            <p:ph type="dt" sz="half" idx="10"/>
          </p:nvPr>
        </p:nvSpPr>
        <p:spPr>
          <a:xfrm>
            <a:off x="7717536" y="6404984"/>
            <a:ext cx="4059936" cy="365760"/>
          </a:xfrm>
        </p:spPr>
        <p:txBody>
          <a:bodyPr/>
          <a:lstStyle/>
          <a:p>
            <a:pPr>
              <a:defRPr/>
            </a:pPr>
            <a:fld id="{AFF42351-23EA-40E7-8F70-10E20FE3136D}" type="datetime1">
              <a:rPr lang="ru-RU" smtClean="0"/>
              <a:pPr>
                <a:defRPr/>
              </a:pPr>
              <a:t>07.06.2019</a:t>
            </a:fld>
            <a:endParaRPr lang="ru-RU"/>
          </a:p>
        </p:txBody>
      </p:sp>
      <p:sp>
        <p:nvSpPr>
          <p:cNvPr id="6" name="Нижний колонтитул 5"/>
          <p:cNvSpPr>
            <a:spLocks noGrp="1"/>
          </p:cNvSpPr>
          <p:nvPr>
            <p:ph type="ftr" sz="quarter" idx="11"/>
          </p:nvPr>
        </p:nvSpPr>
        <p:spPr>
          <a:xfrm>
            <a:off x="402336" y="6410848"/>
            <a:ext cx="4779264" cy="365760"/>
          </a:xfrm>
        </p:spPr>
        <p:txBody>
          <a:bodyPr/>
          <a:lstStyle/>
          <a:p>
            <a:pPr>
              <a:defRPr/>
            </a:pPr>
            <a:endParaRPr lang="ru-RU"/>
          </a:p>
        </p:txBody>
      </p:sp>
    </p:spTree>
    <p:extLst>
      <p:ext uri="{BB962C8B-B14F-4D97-AF65-F5344CB8AC3E}">
        <p14:creationId xmlns:p14="http://schemas.microsoft.com/office/powerpoint/2010/main" val="1873534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CA6996AB-ABFD-4277-B2DD-6B73E892EEB9}" type="datetime1">
              <a:rPr lang="ru-RU" smtClean="0"/>
              <a:pPr>
                <a:defRPr/>
              </a:pPr>
              <a:t>07.06.2019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381374F-47D0-45DF-B64A-FFE29018D9A4}" type="slidenum">
              <a:rPr lang="ru-RU" smtClean="0">
                <a:solidFill>
                  <a:srgbClr val="F0F010">
                    <a:shade val="75000"/>
                  </a:srgbClr>
                </a:solidFill>
              </a:rPr>
              <a:pPr>
                <a:defRPr/>
              </a:pPr>
              <a:t>‹#›</a:t>
            </a:fld>
            <a:endParaRPr lang="ru-RU">
              <a:solidFill>
                <a:srgbClr val="F0F010">
                  <a:shade val="75000"/>
                </a:srgbClr>
              </a:solidFill>
            </a:endParaRPr>
          </a:p>
        </p:txBody>
      </p:sp>
    </p:spTree>
    <p:extLst>
      <p:ext uri="{BB962C8B-B14F-4D97-AF65-F5344CB8AC3E}">
        <p14:creationId xmlns:p14="http://schemas.microsoft.com/office/powerpoint/2010/main" val="57762617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8" name="Прямоугольник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9" name="Прямоугольник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1" name="Прямоугольник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2" name="Прямоугольник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13" name="Прямая соединительная линия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4" name="Овал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5" name="Овал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6" name="Номер слайда 5"/>
          <p:cNvSpPr>
            <a:spLocks noGrp="1"/>
          </p:cNvSpPr>
          <p:nvPr>
            <p:ph type="sldNum" sz="quarter" idx="12"/>
          </p:nvPr>
        </p:nvSpPr>
        <p:spPr>
          <a:xfrm>
            <a:off x="9221216" y="3009902"/>
            <a:ext cx="609600" cy="441325"/>
          </a:xfrm>
        </p:spPr>
        <p:txBody>
          <a:bodyPr/>
          <a:lstStyle/>
          <a:p>
            <a:pPr>
              <a:defRPr/>
            </a:pPr>
            <a:fld id="{0A026212-1665-4F41-B784-FB234C654485}" type="slidenum">
              <a:rPr lang="ru-RU" smtClean="0">
                <a:solidFill>
                  <a:srgbClr val="F0F010">
                    <a:shade val="75000"/>
                  </a:srgbClr>
                </a:solidFill>
              </a:rPr>
              <a:pPr>
                <a:defRPr/>
              </a:pPr>
              <a:t>‹#›</a:t>
            </a:fld>
            <a:endParaRPr lang="ru-RU">
              <a:solidFill>
                <a:srgbClr val="F0F010">
                  <a:shade val="75000"/>
                </a:srgbClr>
              </a:solidFill>
            </a:endParaRPr>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3B359AA2-A8F1-401C-BCB5-255F648C5154}" type="datetime1">
              <a:rPr lang="ru-RU" smtClean="0"/>
              <a:pPr>
                <a:defRPr/>
              </a:pPr>
              <a:t>07.06.2019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kumimoji="0" lang="ru-RU"/>
              <a:t>Образец заголовка</a:t>
            </a:r>
            <a:endParaRPr kumimoji="0" lang="en-US"/>
          </a:p>
        </p:txBody>
      </p:sp>
    </p:spTree>
    <p:extLst>
      <p:ext uri="{BB962C8B-B14F-4D97-AF65-F5344CB8AC3E}">
        <p14:creationId xmlns:p14="http://schemas.microsoft.com/office/powerpoint/2010/main" val="33366705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3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80D40E9-CFBD-4C27-8F69-7E03111C4178}" type="datetime1">
              <a:rPr lang="ru-RU" smtClean="0"/>
              <a:t>07.06.2019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FB6B8F-D7B9-41F4-95CB-5EB9C664C1B6}" type="slidenum">
              <a:rPr lang="ru-RU" smtClean="0"/>
              <a:t>‹#›</a:t>
            </a:fld>
            <a:endParaRPr lang="ru-RU"/>
          </a:p>
        </p:txBody>
      </p:sp>
    </p:spTree>
    <p:extLst>
      <p:ext uri="{BB962C8B-B14F-4D97-AF65-F5344CB8AC3E}">
        <p14:creationId xmlns:p14="http://schemas.microsoft.com/office/powerpoint/2010/main" val="179322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2948D-5B4B-4B64-90B2-7CC67D93330A}" type="datetime1">
              <a:rPr lang="ru-RU" smtClean="0"/>
              <a:t>07.06.2019</a:t>
            </a:fld>
            <a:endParaRPr lang="ru-RU"/>
          </a:p>
        </p:txBody>
      </p:sp>
      <p:sp>
        <p:nvSpPr>
          <p:cNvPr id="5" name="Нижний колонтитул 4"/>
          <p:cNvSpPr>
            <a:spLocks noGrp="1"/>
          </p:cNvSpPr>
          <p:nvPr>
            <p:ph type="ftr" sz="quarter" idx="3"/>
          </p:nvPr>
        </p:nvSpPr>
        <p:spPr>
          <a:xfrm>
            <a:off x="4038600" y="63563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6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B6B8F-D7B9-41F4-95CB-5EB9C664C1B6}" type="slidenum">
              <a:rPr lang="ru-RU" smtClean="0"/>
              <a:t>‹#›</a:t>
            </a:fld>
            <a:endParaRPr lang="ru-RU"/>
          </a:p>
        </p:txBody>
      </p:sp>
    </p:spTree>
    <p:extLst>
      <p:ext uri="{BB962C8B-B14F-4D97-AF65-F5344CB8AC3E}">
        <p14:creationId xmlns:p14="http://schemas.microsoft.com/office/powerpoint/2010/main" val="1537349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1B238-8A6A-482C-AA26-3AF39A993E60}"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80596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35DC0-97FB-4EAA-970E-4783621ADDAF}"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09F22-743A-4726-A673-F65BFACC5DE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7245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43728-C647-4BD8-9C5E-A82A32FE219C}"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281291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CCB69-F7A7-4C69-AF11-05B9FF0F0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2376F19-392F-4315-AD04-41CDAB46D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F9C508-DB64-48D5-8504-8D18ECEE5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92B9F-9323-4A65-AC57-A696F3DD2942}"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2BFA8FD-610F-4EE3-9F6F-3D52FCDF1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3C69BF72-85CB-46FF-A51F-12DB50BB1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569490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CCB69-F7A7-4C69-AF11-05B9FF0F0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2376F19-392F-4315-AD04-41CDAB46DC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3F9C508-DB64-48D5-8504-8D18ECEE55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ACCE7-74A4-491D-B970-5B610E06A249}"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a:extLst>
              <a:ext uri="{FF2B5EF4-FFF2-40B4-BE49-F238E27FC236}">
                <a16:creationId xmlns:a16="http://schemas.microsoft.com/office/drawing/2014/main" id="{92BFA8FD-610F-4EE3-9F6F-3D52FCDF1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a:extLst>
              <a:ext uri="{FF2B5EF4-FFF2-40B4-BE49-F238E27FC236}">
                <a16:creationId xmlns:a16="http://schemas.microsoft.com/office/drawing/2014/main" id="{3C69BF72-85CB-46FF-A51F-12DB50BB1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C1638-3B50-41DB-B20A-E3248BEBE5A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680234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3E0AB-4113-4439-875A-718EBA5C2966}" type="datetime1">
              <a:rPr lang="ru-RU" smtClean="0">
                <a:solidFill>
                  <a:prstClr val="black">
                    <a:tint val="75000"/>
                  </a:prstClr>
                </a:solidFill>
              </a:rPr>
              <a:t>07.06.2019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B6B8F-D7B9-41F4-95CB-5EB9C664C1B6}"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78168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6" name="Прямоугольник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9" name="Прямоугольник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4" name="Дата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fontAlgn="base">
              <a:spcBef>
                <a:spcPct val="0"/>
              </a:spcBef>
              <a:spcAft>
                <a:spcPct val="0"/>
              </a:spcAft>
              <a:defRPr/>
            </a:pPr>
            <a:fld id="{C494BB9F-09AC-4F5E-BED1-234ECD8FA585}" type="datetime1">
              <a:rPr lang="ru-RU" smtClean="0">
                <a:latin typeface="Arial" charset="0"/>
              </a:rPr>
              <a:pPr fontAlgn="base">
                <a:spcBef>
                  <a:spcPct val="0"/>
                </a:spcBef>
                <a:spcAft>
                  <a:spcPct val="0"/>
                </a:spcAft>
                <a:defRPr/>
              </a:pPr>
              <a:t>07.06.2019</a:t>
            </a:fld>
            <a:endParaRPr lang="ru-RU">
              <a:latin typeface="Arial" charset="0"/>
            </a:endParaRPr>
          </a:p>
        </p:txBody>
      </p:sp>
      <p:sp>
        <p:nvSpPr>
          <p:cNvPr id="3" name="Нижний колонтитул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fontAlgn="base">
              <a:spcBef>
                <a:spcPct val="0"/>
              </a:spcBef>
              <a:spcAft>
                <a:spcPct val="0"/>
              </a:spcAft>
              <a:defRPr/>
            </a:pPr>
            <a:endParaRPr lang="ru-RU">
              <a:latin typeface="Arial" charset="0"/>
            </a:endParaRPr>
          </a:p>
        </p:txBody>
      </p:sp>
      <p:sp>
        <p:nvSpPr>
          <p:cNvPr id="8" name="Прямоугольник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dirty="0">
              <a:solidFill>
                <a:prstClr val="black"/>
              </a:solidFill>
              <a:latin typeface="Arial" charset="0"/>
            </a:endParaRPr>
          </a:p>
        </p:txBody>
      </p:sp>
      <p:sp>
        <p:nvSpPr>
          <p:cNvPr id="10" name="Прямая соединительная линия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base">
              <a:spcBef>
                <a:spcPct val="0"/>
              </a:spcBef>
              <a:spcAft>
                <a:spcPct val="0"/>
              </a:spcAft>
            </a:pPr>
            <a:endParaRPr lang="en-US">
              <a:solidFill>
                <a:prstClr val="black"/>
              </a:solidFill>
              <a:latin typeface="Arial" charset="0"/>
            </a:endParaRPr>
          </a:p>
        </p:txBody>
      </p:sp>
      <p:sp>
        <p:nvSpPr>
          <p:cNvPr id="12" name="Овал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15" name="Овал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a:solidFill>
                <a:prstClr val="white"/>
              </a:solidFill>
            </a:endParaRPr>
          </a:p>
        </p:txBody>
      </p:sp>
      <p:sp>
        <p:nvSpPr>
          <p:cNvPr id="23" name="Номер слайда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base">
              <a:spcBef>
                <a:spcPct val="0"/>
              </a:spcBef>
              <a:spcAft>
                <a:spcPct val="0"/>
              </a:spcAft>
              <a:defRPr/>
            </a:pPr>
            <a:fld id="{855B7619-A8EE-4D43-99AE-148B9A9EFB1D}" type="slidenum">
              <a:rPr lang="ru-RU" smtClean="0">
                <a:solidFill>
                  <a:srgbClr val="F0F010">
                    <a:shade val="75000"/>
                  </a:srgbClr>
                </a:solidFill>
                <a:latin typeface="Arial" charset="0"/>
              </a:rPr>
              <a:pPr fontAlgn="base">
                <a:spcBef>
                  <a:spcPct val="0"/>
                </a:spcBef>
                <a:spcAft>
                  <a:spcPct val="0"/>
                </a:spcAft>
                <a:defRPr/>
              </a:pPr>
              <a:t>‹#›</a:t>
            </a:fld>
            <a:endParaRPr lang="ru-RU">
              <a:solidFill>
                <a:srgbClr val="F0F010">
                  <a:shade val="75000"/>
                </a:srgbClr>
              </a:solidFill>
              <a:latin typeface="Arial" charset="0"/>
            </a:endParaRPr>
          </a:p>
        </p:txBody>
      </p:sp>
      <p:sp>
        <p:nvSpPr>
          <p:cNvPr id="22" name="Заголовок 21"/>
          <p:cNvSpPr>
            <a:spLocks noGrp="1"/>
          </p:cNvSpPr>
          <p:nvPr>
            <p:ph type="title"/>
          </p:nvPr>
        </p:nvSpPr>
        <p:spPr>
          <a:xfrm>
            <a:off x="402336" y="228600"/>
            <a:ext cx="113792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extLst>
      <p:ext uri="{BB962C8B-B14F-4D97-AF65-F5344CB8AC3E}">
        <p14:creationId xmlns:p14="http://schemas.microsoft.com/office/powerpoint/2010/main" val="173618871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13.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6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70.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1.png"/><Relationship Id="rId5" Type="http://schemas.openxmlformats.org/officeDocument/2006/relationships/image" Target="../media/image250.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jpeg"/><Relationship Id="rId1" Type="http://schemas.openxmlformats.org/officeDocument/2006/relationships/slideLayout" Target="../slideLayouts/slideLayout83.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7.xml"/><Relationship Id="rId5" Type="http://schemas.openxmlformats.org/officeDocument/2006/relationships/image" Target="../media/image300.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0.png"/><Relationship Id="rId1" Type="http://schemas.openxmlformats.org/officeDocument/2006/relationships/slideLayout" Target="../slideLayouts/slideLayout35.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0.png"/><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7418" y="1410024"/>
            <a:ext cx="10363200" cy="1470025"/>
          </a:xfrm>
        </p:spPr>
        <p:txBody>
          <a:bodyPr/>
          <a:lstStyle/>
          <a:p>
            <a:r>
              <a:rPr lang="en-US" dirty="0"/>
              <a:t>Vertex detector: status report</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583500" y="3861048"/>
            <a:ext cx="9355765" cy="2207096"/>
          </a:xfrm>
        </p:spPr>
        <p:txBody>
          <a:bodyPr>
            <a:normAutofit fontScale="92500" lnSpcReduction="20000"/>
          </a:bodyPr>
          <a:lstStyle/>
          <a:p>
            <a:pPr lvl="0"/>
            <a:r>
              <a:rPr lang="en-US" sz="3000" u="sng" dirty="0">
                <a:solidFill>
                  <a:prstClr val="black">
                    <a:tint val="75000"/>
                  </a:prstClr>
                </a:solidFill>
                <a:latin typeface="Times New Roman" pitchFamily="18" charset="0"/>
                <a:cs typeface="Times New Roman" pitchFamily="18" charset="0"/>
              </a:rPr>
              <a:t>N. Zamyatin</a:t>
            </a:r>
            <a:r>
              <a:rPr lang="en-US" sz="3000" dirty="0">
                <a:solidFill>
                  <a:prstClr val="black">
                    <a:tint val="75000"/>
                  </a:prstClr>
                </a:solidFill>
                <a:latin typeface="Times New Roman" pitchFamily="18" charset="0"/>
                <a:cs typeface="Times New Roman" pitchFamily="18" charset="0"/>
              </a:rPr>
              <a:t> on behalf SPD JINR- group</a:t>
            </a:r>
            <a:endParaRPr lang="en-US" sz="3000" u="sng" dirty="0">
              <a:solidFill>
                <a:prstClr val="black">
                  <a:tint val="75000"/>
                </a:prstClr>
              </a:solidFill>
              <a:latin typeface="Times New Roman" pitchFamily="18" charset="0"/>
              <a:cs typeface="Times New Roman" pitchFamily="18" charset="0"/>
            </a:endParaRPr>
          </a:p>
          <a:p>
            <a:pPr lvl="0"/>
            <a:endParaRPr lang="en-US" sz="3000" dirty="0">
              <a:solidFill>
                <a:prstClr val="black">
                  <a:tint val="75000"/>
                </a:prstClr>
              </a:solidFill>
              <a:latin typeface="Times New Roman" pitchFamily="18" charset="0"/>
              <a:cs typeface="Times New Roman" pitchFamily="18" charset="0"/>
            </a:endParaRPr>
          </a:p>
          <a:p>
            <a:pPr lvl="0"/>
            <a:endParaRPr lang="en-US" sz="3000" dirty="0">
              <a:solidFill>
                <a:prstClr val="black">
                  <a:tint val="75000"/>
                </a:prstClr>
              </a:solidFill>
              <a:latin typeface="Times New Roman" pitchFamily="18" charset="0"/>
              <a:cs typeface="Times New Roman" pitchFamily="18" charset="0"/>
            </a:endParaRPr>
          </a:p>
          <a:p>
            <a:pPr lvl="0"/>
            <a:r>
              <a:rPr lang="en-US" sz="2400" dirty="0">
                <a:solidFill>
                  <a:prstClr val="black">
                    <a:tint val="75000"/>
                  </a:prstClr>
                </a:solidFill>
                <a:latin typeface="Times New Roman" pitchFamily="18" charset="0"/>
                <a:cs typeface="Times New Roman" pitchFamily="18" charset="0"/>
              </a:rPr>
              <a:t>International Workshop “SPD at NICA-2019”</a:t>
            </a:r>
          </a:p>
          <a:p>
            <a:pPr lvl="0"/>
            <a:r>
              <a:rPr lang="en-US" sz="2400" dirty="0">
                <a:solidFill>
                  <a:prstClr val="black">
                    <a:tint val="75000"/>
                  </a:prstClr>
                </a:solidFill>
                <a:latin typeface="Times New Roman" pitchFamily="18" charset="0"/>
                <a:cs typeface="Times New Roman" pitchFamily="18" charset="0"/>
              </a:rPr>
              <a:t>7</a:t>
            </a:r>
            <a:r>
              <a:rPr lang="en-US" sz="3000" dirty="0">
                <a:solidFill>
                  <a:prstClr val="black">
                    <a:tint val="75000"/>
                  </a:prstClr>
                </a:solidFill>
                <a:latin typeface="Times New Roman" pitchFamily="18" charset="0"/>
                <a:cs typeface="Times New Roman" pitchFamily="18" charset="0"/>
              </a:rPr>
              <a:t> </a:t>
            </a:r>
            <a:r>
              <a:rPr lang="en-US" sz="2200" dirty="0">
                <a:solidFill>
                  <a:prstClr val="black">
                    <a:tint val="75000"/>
                  </a:prstClr>
                </a:solidFill>
                <a:latin typeface="Times New Roman" pitchFamily="18" charset="0"/>
                <a:cs typeface="Times New Roman" pitchFamily="18" charset="0"/>
              </a:rPr>
              <a:t>June 2019</a:t>
            </a:r>
            <a:endParaRPr lang="ru-RU" sz="3000" dirty="0">
              <a:solidFill>
                <a:prstClr val="black">
                  <a:tint val="75000"/>
                </a:prstClr>
              </a:solidFill>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1</a:t>
            </a:fld>
            <a:endParaRPr lang="ru-RU" dirty="0">
              <a:solidFill>
                <a:prstClr val="black">
                  <a:tint val="75000"/>
                </a:prstClr>
              </a:solidFill>
            </a:endParaRPr>
          </a:p>
        </p:txBody>
      </p:sp>
      <p:pic>
        <p:nvPicPr>
          <p:cNvPr id="5" name="Рисунок 4">
            <a:extLst>
              <a:ext uri="{FF2B5EF4-FFF2-40B4-BE49-F238E27FC236}">
                <a16:creationId xmlns:a16="http://schemas.microsoft.com/office/drawing/2014/main" id="{EE03DC9A-A573-4FF8-84CD-E7A92E7C4FB6}"/>
              </a:ext>
            </a:extLst>
          </p:cNvPr>
          <p:cNvPicPr>
            <a:picLocks noChangeAspect="1"/>
          </p:cNvPicPr>
          <p:nvPr/>
        </p:nvPicPr>
        <p:blipFill rotWithShape="1">
          <a:blip r:embed="rId2">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6" name="Picture 4">
            <a:extLst>
              <a:ext uri="{FF2B5EF4-FFF2-40B4-BE49-F238E27FC236}">
                <a16:creationId xmlns:a16="http://schemas.microsoft.com/office/drawing/2014/main" id="{E0943870-B1DF-4802-98F5-93940CC35C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77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3C4CF-263E-4139-B151-8D2485471004}"/>
              </a:ext>
            </a:extLst>
          </p:cNvPr>
          <p:cNvSpPr>
            <a:spLocks noGrp="1"/>
          </p:cNvSpPr>
          <p:nvPr>
            <p:ph type="title"/>
          </p:nvPr>
        </p:nvSpPr>
        <p:spPr>
          <a:xfrm>
            <a:off x="609600" y="0"/>
            <a:ext cx="10972800" cy="584344"/>
          </a:xfrm>
        </p:spPr>
        <p:txBody>
          <a:bodyPr>
            <a:normAutofit/>
          </a:bodyPr>
          <a:lstStyle/>
          <a:p>
            <a:endParaRPr lang="ru-RU" sz="2800" dirty="0"/>
          </a:p>
        </p:txBody>
      </p:sp>
      <p:graphicFrame>
        <p:nvGraphicFramePr>
          <p:cNvPr id="5" name="Объект 4">
            <a:extLst>
              <a:ext uri="{FF2B5EF4-FFF2-40B4-BE49-F238E27FC236}">
                <a16:creationId xmlns:a16="http://schemas.microsoft.com/office/drawing/2014/main" id="{02249609-1683-4518-84B5-303E4C816580}"/>
              </a:ext>
            </a:extLst>
          </p:cNvPr>
          <p:cNvGraphicFramePr>
            <a:graphicFrameLocks noGrp="1"/>
          </p:cNvGraphicFramePr>
          <p:nvPr>
            <p:ph idx="1"/>
            <p:extLst>
              <p:ext uri="{D42A27DB-BD31-4B8C-83A1-F6EECF244321}">
                <p14:modId xmlns:p14="http://schemas.microsoft.com/office/powerpoint/2010/main" val="127271995"/>
              </p:ext>
            </p:extLst>
          </p:nvPr>
        </p:nvGraphicFramePr>
        <p:xfrm>
          <a:off x="228600" y="73696"/>
          <a:ext cx="11734800" cy="6793338"/>
        </p:xfrm>
        <a:graphic>
          <a:graphicData uri="http://schemas.openxmlformats.org/drawingml/2006/table">
            <a:tbl>
              <a:tblPr firstRow="1" bandRow="1">
                <a:tableStyleId>{5C22544A-7EE6-4342-B048-85BDC9FD1C3A}</a:tableStyleId>
              </a:tblPr>
              <a:tblGrid>
                <a:gridCol w="3158836">
                  <a:extLst>
                    <a:ext uri="{9D8B030D-6E8A-4147-A177-3AD203B41FA5}">
                      <a16:colId xmlns:a16="http://schemas.microsoft.com/office/drawing/2014/main" val="1786728589"/>
                    </a:ext>
                  </a:extLst>
                </a:gridCol>
                <a:gridCol w="3823855">
                  <a:extLst>
                    <a:ext uri="{9D8B030D-6E8A-4147-A177-3AD203B41FA5}">
                      <a16:colId xmlns:a16="http://schemas.microsoft.com/office/drawing/2014/main" val="2336492991"/>
                    </a:ext>
                  </a:extLst>
                </a:gridCol>
                <a:gridCol w="4752109">
                  <a:extLst>
                    <a:ext uri="{9D8B030D-6E8A-4147-A177-3AD203B41FA5}">
                      <a16:colId xmlns:a16="http://schemas.microsoft.com/office/drawing/2014/main" val="797302559"/>
                    </a:ext>
                  </a:extLst>
                </a:gridCol>
              </a:tblGrid>
              <a:tr h="718801">
                <a:tc>
                  <a:txBody>
                    <a:bodyPr/>
                    <a:lstStyle/>
                    <a:p>
                      <a:pPr algn="ctr"/>
                      <a:r>
                        <a:rPr lang="en-US" dirty="0"/>
                        <a:t>Parameter</a:t>
                      </a: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MAPS - sensors</a:t>
                      </a:r>
                      <a:endParaRPr lang="ru-RU" dirty="0"/>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DSSD - sensors</a:t>
                      </a:r>
                      <a:endParaRPr lang="ru-RU" dirty="0"/>
                    </a:p>
                  </a:txBody>
                  <a:tcPr/>
                </a:tc>
                <a:extLst>
                  <a:ext uri="{0D108BD9-81ED-4DB2-BD59-A6C34878D82A}">
                    <a16:rowId xmlns:a16="http://schemas.microsoft.com/office/drawing/2014/main" val="504686867"/>
                  </a:ext>
                </a:extLst>
              </a:tr>
              <a:tr h="416448">
                <a:tc>
                  <a:txBody>
                    <a:bodyPr/>
                    <a:lstStyle/>
                    <a:p>
                      <a:pPr algn="ctr"/>
                      <a:r>
                        <a:rPr lang="en-US" dirty="0"/>
                        <a:t>Resolution-pitch</a:t>
                      </a:r>
                      <a:r>
                        <a:rPr lang="ru-RU" dirty="0"/>
                        <a:t>, </a:t>
                      </a:r>
                      <a:r>
                        <a:rPr lang="en-US" dirty="0" err="1"/>
                        <a:t>mkm</a:t>
                      </a:r>
                      <a:endParaRPr lang="ru-RU" dirty="0"/>
                    </a:p>
                  </a:txBody>
                  <a:tcPr/>
                </a:tc>
                <a:tc>
                  <a:txBody>
                    <a:bodyPr/>
                    <a:lstStyle/>
                    <a:p>
                      <a:pPr algn="ctr"/>
                      <a:r>
                        <a:rPr lang="en-US" dirty="0"/>
                        <a:t>5/30</a:t>
                      </a:r>
                      <a:endParaRPr lang="ru-RU" dirty="0"/>
                    </a:p>
                  </a:txBody>
                  <a:tcPr/>
                </a:tc>
                <a:tc>
                  <a:txBody>
                    <a:bodyPr/>
                    <a:lstStyle/>
                    <a:p>
                      <a:pPr algn="ctr"/>
                      <a:r>
                        <a:rPr lang="en-US" dirty="0"/>
                        <a:t>30/95</a:t>
                      </a:r>
                      <a:endParaRPr lang="ru-RU" dirty="0"/>
                    </a:p>
                  </a:txBody>
                  <a:tcPr/>
                </a:tc>
                <a:extLst>
                  <a:ext uri="{0D108BD9-81ED-4DB2-BD59-A6C34878D82A}">
                    <a16:rowId xmlns:a16="http://schemas.microsoft.com/office/drawing/2014/main" val="3350131005"/>
                  </a:ext>
                </a:extLst>
              </a:tr>
              <a:tr h="718801">
                <a:tc>
                  <a:txBody>
                    <a:bodyPr/>
                    <a:lstStyle/>
                    <a:p>
                      <a:pPr algn="ctr"/>
                      <a:r>
                        <a:rPr lang="en-US" dirty="0"/>
                        <a:t>Material budget/layer</a:t>
                      </a:r>
                      <a:r>
                        <a:rPr lang="ru-RU" dirty="0"/>
                        <a:t>, </a:t>
                      </a:r>
                      <a:endParaRPr lang="en-US" dirty="0"/>
                    </a:p>
                    <a:p>
                      <a:pPr algn="ctr"/>
                      <a:r>
                        <a:rPr lang="en-US" dirty="0"/>
                        <a:t>% </a:t>
                      </a:r>
                      <a:r>
                        <a:rPr lang="ru-RU" dirty="0"/>
                        <a:t>Х</a:t>
                      </a:r>
                      <a:r>
                        <a:rPr lang="ru-RU" baseline="-25000" dirty="0"/>
                        <a:t>0</a:t>
                      </a:r>
                    </a:p>
                  </a:txBody>
                  <a:tcPr/>
                </a:tc>
                <a:tc>
                  <a:txBody>
                    <a:bodyPr/>
                    <a:lstStyle/>
                    <a:p>
                      <a:pPr algn="ctr"/>
                      <a:r>
                        <a:rPr lang="en-US" dirty="0"/>
                        <a:t>0.3</a:t>
                      </a:r>
                      <a:endParaRPr lang="ru-RU" dirty="0"/>
                    </a:p>
                  </a:txBody>
                  <a:tcPr/>
                </a:tc>
                <a:tc>
                  <a:txBody>
                    <a:bodyPr/>
                    <a:lstStyle/>
                    <a:p>
                      <a:pPr algn="ctr"/>
                      <a:r>
                        <a:rPr lang="en-US" dirty="0"/>
                        <a:t>0.3 (Si-300mkm) + 0.16÷0.48 </a:t>
                      </a:r>
                    </a:p>
                    <a:p>
                      <a:pPr algn="ctr"/>
                      <a:r>
                        <a:rPr lang="en-US" dirty="0"/>
                        <a:t> (</a:t>
                      </a:r>
                      <a:r>
                        <a:rPr lang="en-US" dirty="0" err="1"/>
                        <a:t>polyimid</a:t>
                      </a:r>
                      <a:r>
                        <a:rPr lang="en-US" dirty="0"/>
                        <a:t> cables)</a:t>
                      </a:r>
                      <a:endParaRPr lang="ru-RU" dirty="0"/>
                    </a:p>
                  </a:txBody>
                  <a:tcPr/>
                </a:tc>
                <a:extLst>
                  <a:ext uri="{0D108BD9-81ED-4DB2-BD59-A6C34878D82A}">
                    <a16:rowId xmlns:a16="http://schemas.microsoft.com/office/drawing/2014/main" val="612337738"/>
                  </a:ext>
                </a:extLst>
              </a:tr>
              <a:tr h="416448">
                <a:tc>
                  <a:txBody>
                    <a:bodyPr/>
                    <a:lstStyle/>
                    <a:p>
                      <a:pPr algn="ctr"/>
                      <a:r>
                        <a:rPr lang="en-US" dirty="0"/>
                        <a:t>FE-chip</a:t>
                      </a:r>
                      <a:endParaRPr lang="ru-RU" dirty="0"/>
                    </a:p>
                  </a:txBody>
                  <a:tcPr/>
                </a:tc>
                <a:tc>
                  <a:txBody>
                    <a:bodyPr/>
                    <a:lstStyle/>
                    <a:p>
                      <a:pPr algn="ctr"/>
                      <a:r>
                        <a:rPr lang="en-US" dirty="0"/>
                        <a:t>FE-electronics integrated on MAPS</a:t>
                      </a:r>
                      <a:endParaRPr lang="ru-RU" dirty="0"/>
                    </a:p>
                  </a:txBody>
                  <a:tcPr/>
                </a:tc>
                <a:tc>
                  <a:txBody>
                    <a:bodyPr/>
                    <a:lstStyle/>
                    <a:p>
                      <a:pPr algn="ctr"/>
                      <a:r>
                        <a:rPr lang="en-US" dirty="0"/>
                        <a:t>Need to choice of the type FE-ASIC chip-128 </a:t>
                      </a:r>
                      <a:r>
                        <a:rPr lang="en-US" dirty="0" err="1"/>
                        <a:t>ch</a:t>
                      </a:r>
                      <a:endParaRPr lang="en-US" dirty="0"/>
                    </a:p>
                    <a:p>
                      <a:pPr algn="ctr"/>
                      <a:r>
                        <a:rPr lang="en-US" dirty="0"/>
                        <a:t>(need collaboration with ASICs development centers)</a:t>
                      </a:r>
                      <a:endParaRPr lang="ru-RU" dirty="0"/>
                    </a:p>
                  </a:txBody>
                  <a:tcPr/>
                </a:tc>
                <a:extLst>
                  <a:ext uri="{0D108BD9-81ED-4DB2-BD59-A6C34878D82A}">
                    <a16:rowId xmlns:a16="http://schemas.microsoft.com/office/drawing/2014/main" val="820392238"/>
                  </a:ext>
                </a:extLst>
              </a:tr>
              <a:tr h="651284">
                <a:tc>
                  <a:txBody>
                    <a:bodyPr/>
                    <a:lstStyle/>
                    <a:p>
                      <a:pPr algn="ctr"/>
                      <a:r>
                        <a:rPr lang="en-US" dirty="0"/>
                        <a:t>Power, </a:t>
                      </a:r>
                      <a:r>
                        <a:rPr lang="en-US" dirty="0" err="1"/>
                        <a:t>mW</a:t>
                      </a:r>
                      <a:r>
                        <a:rPr lang="en-US" dirty="0"/>
                        <a:t>/cm2</a:t>
                      </a:r>
                    </a:p>
                  </a:txBody>
                  <a:tcPr/>
                </a:tc>
                <a:tc>
                  <a:txBody>
                    <a:bodyPr/>
                    <a:lstStyle/>
                    <a:p>
                      <a:pPr algn="ctr"/>
                      <a:r>
                        <a:rPr lang="en-US" dirty="0"/>
                        <a:t>100 </a:t>
                      </a:r>
                      <a:r>
                        <a:rPr lang="en-US" dirty="0" err="1"/>
                        <a:t>mW</a:t>
                      </a:r>
                      <a:r>
                        <a:rPr lang="en-US" dirty="0"/>
                        <a:t>/cm2</a:t>
                      </a:r>
                      <a:endParaRPr lang="ru-RU" dirty="0"/>
                    </a:p>
                  </a:txBody>
                  <a:tcPr/>
                </a:tc>
                <a:tc>
                  <a:txBody>
                    <a:bodyPr/>
                    <a:lstStyle/>
                    <a:p>
                      <a:pPr algn="ctr"/>
                      <a:r>
                        <a:rPr lang="en-US" dirty="0"/>
                        <a:t>250 </a:t>
                      </a:r>
                      <a:r>
                        <a:rPr lang="en-US" dirty="0" err="1"/>
                        <a:t>mW</a:t>
                      </a:r>
                      <a:r>
                        <a:rPr lang="en-US" dirty="0"/>
                        <a:t>/chip (10 chips per 80 cm2 of Si-DSSD is equal 2.5 W)</a:t>
                      </a:r>
                      <a:endParaRPr lang="ru-RU" dirty="0"/>
                    </a:p>
                  </a:txBody>
                  <a:tcPr/>
                </a:tc>
                <a:extLst>
                  <a:ext uri="{0D108BD9-81ED-4DB2-BD59-A6C34878D82A}">
                    <a16:rowId xmlns:a16="http://schemas.microsoft.com/office/drawing/2014/main" val="3195357142"/>
                  </a:ext>
                </a:extLst>
              </a:tr>
              <a:tr h="416448">
                <a:tc>
                  <a:txBody>
                    <a:bodyPr/>
                    <a:lstStyle/>
                    <a:p>
                      <a:pPr algn="ctr"/>
                      <a:r>
                        <a:rPr lang="en-US" dirty="0"/>
                        <a:t>Cooling </a:t>
                      </a:r>
                      <a:endParaRPr lang="ru-RU" dirty="0"/>
                    </a:p>
                  </a:txBody>
                  <a:tcPr/>
                </a:tc>
                <a:tc>
                  <a:txBody>
                    <a:bodyPr/>
                    <a:lstStyle/>
                    <a:p>
                      <a:pPr algn="ctr"/>
                      <a:r>
                        <a:rPr lang="en-US" dirty="0"/>
                        <a:t>Cooling of the full area ladders</a:t>
                      </a:r>
                      <a:endParaRPr lang="ru-RU" dirty="0"/>
                    </a:p>
                  </a:txBody>
                  <a:tcPr/>
                </a:tc>
                <a:tc>
                  <a:txBody>
                    <a:bodyPr/>
                    <a:lstStyle/>
                    <a:p>
                      <a:pPr algn="ctr"/>
                      <a:r>
                        <a:rPr lang="en-US" dirty="0"/>
                        <a:t>Cooling only FE-chips area</a:t>
                      </a:r>
                      <a:endParaRPr lang="ru-RU" dirty="0"/>
                    </a:p>
                  </a:txBody>
                  <a:tcPr/>
                </a:tc>
                <a:extLst>
                  <a:ext uri="{0D108BD9-81ED-4DB2-BD59-A6C34878D82A}">
                    <a16:rowId xmlns:a16="http://schemas.microsoft.com/office/drawing/2014/main" val="3132010119"/>
                  </a:ext>
                </a:extLst>
              </a:tr>
              <a:tr h="651284">
                <a:tc>
                  <a:txBody>
                    <a:bodyPr/>
                    <a:lstStyle/>
                    <a:p>
                      <a:pPr algn="ctr"/>
                      <a:r>
                        <a:rPr lang="en-US" dirty="0"/>
                        <a:t>cable</a:t>
                      </a:r>
                      <a:endParaRPr lang="ru-RU" dirty="0"/>
                    </a:p>
                  </a:txBody>
                  <a:tcPr/>
                </a:tc>
                <a:tc>
                  <a:txBody>
                    <a:bodyPr/>
                    <a:lstStyle/>
                    <a:p>
                      <a:pPr algn="ctr"/>
                      <a:r>
                        <a:rPr lang="en-US" dirty="0"/>
                        <a:t>Cables from ladders to DAQ</a:t>
                      </a:r>
                      <a:endParaRPr lang="ru-RU" dirty="0"/>
                    </a:p>
                  </a:txBody>
                  <a:tcPr/>
                </a:tc>
                <a:tc>
                  <a:txBody>
                    <a:bodyPr/>
                    <a:lstStyle/>
                    <a:p>
                      <a:pPr algn="ctr"/>
                      <a:r>
                        <a:rPr lang="en-US" dirty="0"/>
                        <a:t>Cables-1 from sensors to FE and cables-2 from FE to DAQ</a:t>
                      </a:r>
                      <a:endParaRPr lang="ru-RU" dirty="0"/>
                    </a:p>
                  </a:txBody>
                  <a:tcPr/>
                </a:tc>
                <a:extLst>
                  <a:ext uri="{0D108BD9-81ED-4DB2-BD59-A6C34878D82A}">
                    <a16:rowId xmlns:a16="http://schemas.microsoft.com/office/drawing/2014/main" val="207628710"/>
                  </a:ext>
                </a:extLst>
              </a:tr>
              <a:tr h="416448">
                <a:tc>
                  <a:txBody>
                    <a:bodyPr/>
                    <a:lstStyle/>
                    <a:p>
                      <a:pPr algn="ctr"/>
                      <a:r>
                        <a:rPr lang="en-US" dirty="0"/>
                        <a:t>Staging </a:t>
                      </a:r>
                      <a:endParaRPr lang="ru-RU" dirty="0"/>
                    </a:p>
                  </a:txBody>
                  <a:tcPr/>
                </a:tc>
                <a:tc>
                  <a:txBody>
                    <a:bodyPr/>
                    <a:lstStyle/>
                    <a:p>
                      <a:pPr algn="ctr"/>
                      <a:r>
                        <a:rPr lang="en-US" dirty="0"/>
                        <a:t>yes</a:t>
                      </a:r>
                      <a:endParaRPr lang="ru-RU" dirty="0"/>
                    </a:p>
                  </a:txBody>
                  <a:tcPr/>
                </a:tc>
                <a:tc>
                  <a:txBody>
                    <a:bodyPr/>
                    <a:lstStyle/>
                    <a:p>
                      <a:pPr algn="ctr"/>
                      <a:r>
                        <a:rPr lang="en-US" dirty="0"/>
                        <a:t>yes</a:t>
                      </a:r>
                      <a:endParaRPr lang="ru-RU" dirty="0"/>
                    </a:p>
                  </a:txBody>
                  <a:tcPr/>
                </a:tc>
                <a:extLst>
                  <a:ext uri="{0D108BD9-81ED-4DB2-BD59-A6C34878D82A}">
                    <a16:rowId xmlns:a16="http://schemas.microsoft.com/office/drawing/2014/main" val="1515305382"/>
                  </a:ext>
                </a:extLst>
              </a:tr>
              <a:tr h="416448">
                <a:tc>
                  <a:txBody>
                    <a:bodyPr/>
                    <a:lstStyle/>
                    <a:p>
                      <a:pPr algn="ctr"/>
                      <a:r>
                        <a:rPr lang="en-US" dirty="0"/>
                        <a:t>Commercial available </a:t>
                      </a:r>
                      <a:endParaRPr lang="ru-RU" dirty="0"/>
                    </a:p>
                  </a:txBody>
                  <a:tcPr/>
                </a:tc>
                <a:tc>
                  <a:txBody>
                    <a:bodyPr/>
                    <a:lstStyle/>
                    <a:p>
                      <a:pPr algn="ctr"/>
                      <a:r>
                        <a:rPr lang="en-US" dirty="0"/>
                        <a:t>?</a:t>
                      </a:r>
                      <a:endParaRPr lang="ru-RU" dirty="0"/>
                    </a:p>
                  </a:txBody>
                  <a:tcPr/>
                </a:tc>
                <a:tc>
                  <a:txBody>
                    <a:bodyPr/>
                    <a:lstStyle/>
                    <a:p>
                      <a:pPr algn="ctr"/>
                      <a:r>
                        <a:rPr lang="en-US" dirty="0"/>
                        <a:t>yes</a:t>
                      </a:r>
                      <a:endParaRPr lang="ru-RU" dirty="0"/>
                    </a:p>
                  </a:txBody>
                  <a:tcPr/>
                </a:tc>
                <a:extLst>
                  <a:ext uri="{0D108BD9-81ED-4DB2-BD59-A6C34878D82A}">
                    <a16:rowId xmlns:a16="http://schemas.microsoft.com/office/drawing/2014/main" val="2553895220"/>
                  </a:ext>
                </a:extLst>
              </a:tr>
              <a:tr h="622426">
                <a:tc>
                  <a:txBody>
                    <a:bodyPr/>
                    <a:lstStyle/>
                    <a:p>
                      <a:pPr algn="ctr"/>
                      <a:r>
                        <a:rPr lang="en-US" dirty="0"/>
                        <a:t>Assembling process</a:t>
                      </a:r>
                      <a:endParaRPr lang="ru-RU" dirty="0"/>
                    </a:p>
                  </a:txBody>
                  <a:tcPr/>
                </a:tc>
                <a:tc>
                  <a:txBody>
                    <a:bodyPr/>
                    <a:lstStyle/>
                    <a:p>
                      <a:pPr algn="ctr"/>
                      <a:r>
                        <a:rPr lang="en-US" dirty="0"/>
                        <a:t>in collaboration with CERN, experience of ALICE-upgrade and VD-MPD</a:t>
                      </a:r>
                    </a:p>
                  </a:txBody>
                  <a:tcPr/>
                </a:tc>
                <a:tc>
                  <a:txBody>
                    <a:bodyPr/>
                    <a:lstStyle/>
                    <a:p>
                      <a:pPr algn="ctr"/>
                      <a:r>
                        <a:rPr lang="en-US" dirty="0"/>
                        <a:t>Based on BM@N assembly process + experience of JINR team (Yu. </a:t>
                      </a:r>
                      <a:r>
                        <a:rPr lang="en-US" dirty="0" err="1"/>
                        <a:t>Murin</a:t>
                      </a:r>
                      <a:r>
                        <a:rPr lang="en-US" dirty="0"/>
                        <a:t>) in CBM  </a:t>
                      </a:r>
                      <a:endParaRPr lang="ru-RU" dirty="0"/>
                    </a:p>
                  </a:txBody>
                  <a:tcPr/>
                </a:tc>
                <a:extLst>
                  <a:ext uri="{0D108BD9-81ED-4DB2-BD59-A6C34878D82A}">
                    <a16:rowId xmlns:a16="http://schemas.microsoft.com/office/drawing/2014/main" val="2388996353"/>
                  </a:ext>
                </a:extLst>
              </a:tr>
              <a:tr h="416448">
                <a:tc>
                  <a:txBody>
                    <a:bodyPr/>
                    <a:lstStyle/>
                    <a:p>
                      <a:pPr algn="ctr"/>
                      <a:r>
                        <a:rPr lang="en-US" dirty="0"/>
                        <a:t>Radiation hardness</a:t>
                      </a:r>
                      <a:endParaRPr lang="ru-RU" dirty="0"/>
                    </a:p>
                  </a:txBody>
                  <a:tcPr/>
                </a:tc>
                <a:tc>
                  <a:txBody>
                    <a:bodyPr/>
                    <a:lstStyle/>
                    <a:p>
                      <a:pPr algn="ctr"/>
                      <a:r>
                        <a:rPr lang="en-US" dirty="0"/>
                        <a:t>Not full depleted pixel (10</a:t>
                      </a:r>
                      <a:r>
                        <a:rPr lang="en-US" baseline="30000" dirty="0"/>
                        <a:t>13</a:t>
                      </a:r>
                      <a:r>
                        <a:rPr lang="en-US" baseline="0" dirty="0"/>
                        <a:t> </a:t>
                      </a:r>
                      <a:r>
                        <a:rPr lang="en-US" dirty="0" err="1"/>
                        <a:t>n</a:t>
                      </a:r>
                      <a:r>
                        <a:rPr lang="en-US" baseline="-25000" dirty="0" err="1"/>
                        <a:t>eq</a:t>
                      </a:r>
                      <a:r>
                        <a:rPr lang="en-US" dirty="0"/>
                        <a:t>/cm</a:t>
                      </a:r>
                      <a:r>
                        <a:rPr lang="en-US" baseline="30000" dirty="0"/>
                        <a:t>2</a:t>
                      </a:r>
                      <a:r>
                        <a:rPr lang="en-US" dirty="0"/>
                        <a:t>)</a:t>
                      </a:r>
                      <a:endParaRPr lang="ru-RU" baseline="30000" dirty="0"/>
                    </a:p>
                  </a:txBody>
                  <a:tcPr/>
                </a:tc>
                <a:tc>
                  <a:txBody>
                    <a:bodyPr/>
                    <a:lstStyle/>
                    <a:p>
                      <a:pPr algn="ctr"/>
                      <a:r>
                        <a:rPr lang="en-US" dirty="0"/>
                        <a:t>Up to 5×10</a:t>
                      </a:r>
                      <a:r>
                        <a:rPr lang="en-US" baseline="30000" dirty="0"/>
                        <a:t>14</a:t>
                      </a:r>
                      <a:r>
                        <a:rPr lang="en-US" dirty="0"/>
                        <a:t> </a:t>
                      </a:r>
                      <a:r>
                        <a:rPr lang="en-US" dirty="0" err="1"/>
                        <a:t>n</a:t>
                      </a:r>
                      <a:r>
                        <a:rPr lang="en-US" baseline="-25000" dirty="0" err="1"/>
                        <a:t>eq</a:t>
                      </a:r>
                      <a:r>
                        <a:rPr lang="en-US" dirty="0"/>
                        <a:t>/cm</a:t>
                      </a:r>
                      <a:r>
                        <a:rPr lang="en-US" baseline="30000" dirty="0"/>
                        <a:t>2</a:t>
                      </a:r>
                      <a:r>
                        <a:rPr lang="en-US" dirty="0"/>
                        <a:t> (with cooling</a:t>
                      </a:r>
                      <a:r>
                        <a:rPr lang="ru-RU" dirty="0"/>
                        <a:t> </a:t>
                      </a:r>
                      <a:r>
                        <a:rPr lang="en-US" dirty="0"/>
                        <a:t>of Si)</a:t>
                      </a:r>
                      <a:endParaRPr lang="ru-RU" dirty="0"/>
                    </a:p>
                  </a:txBody>
                  <a:tcPr/>
                </a:tc>
                <a:extLst>
                  <a:ext uri="{0D108BD9-81ED-4DB2-BD59-A6C34878D82A}">
                    <a16:rowId xmlns:a16="http://schemas.microsoft.com/office/drawing/2014/main" val="2413354174"/>
                  </a:ext>
                </a:extLst>
              </a:tr>
              <a:tr h="416448">
                <a:tc>
                  <a:txBody>
                    <a:bodyPr/>
                    <a:lstStyle/>
                    <a:p>
                      <a:pPr algn="ctr"/>
                      <a:r>
                        <a:rPr lang="ru-RU" dirty="0"/>
                        <a:t>∆</a:t>
                      </a:r>
                      <a:r>
                        <a:rPr lang="en-US" dirty="0"/>
                        <a:t>E from VD layers</a:t>
                      </a:r>
                      <a:endParaRPr lang="ru-RU" dirty="0"/>
                    </a:p>
                  </a:txBody>
                  <a:tcPr/>
                </a:tc>
                <a:tc>
                  <a:txBody>
                    <a:bodyPr/>
                    <a:lstStyle/>
                    <a:p>
                      <a:pPr algn="ctr"/>
                      <a:r>
                        <a:rPr lang="en-US" baseline="0" dirty="0"/>
                        <a:t>impossible</a:t>
                      </a:r>
                      <a:endParaRPr lang="ru-RU" baseline="0" dirty="0"/>
                    </a:p>
                  </a:txBody>
                  <a:tcPr/>
                </a:tc>
                <a:tc>
                  <a:txBody>
                    <a:bodyPr/>
                    <a:lstStyle/>
                    <a:p>
                      <a:pPr algn="ctr"/>
                      <a:r>
                        <a:rPr lang="en-US" dirty="0"/>
                        <a:t>+</a:t>
                      </a:r>
                      <a:endParaRPr lang="ru-RU" dirty="0"/>
                    </a:p>
                  </a:txBody>
                  <a:tcPr/>
                </a:tc>
                <a:extLst>
                  <a:ext uri="{0D108BD9-81ED-4DB2-BD59-A6C34878D82A}">
                    <a16:rowId xmlns:a16="http://schemas.microsoft.com/office/drawing/2014/main" val="2505571344"/>
                  </a:ext>
                </a:extLst>
              </a:tr>
            </a:tbl>
          </a:graphicData>
        </a:graphic>
      </p:graphicFrame>
      <p:sp>
        <p:nvSpPr>
          <p:cNvPr id="4" name="Номер слайда 3">
            <a:extLst>
              <a:ext uri="{FF2B5EF4-FFF2-40B4-BE49-F238E27FC236}">
                <a16:creationId xmlns:a16="http://schemas.microsoft.com/office/drawing/2014/main" id="{0269345D-8E3F-4EE9-AC71-46DCE1C8AE07}"/>
              </a:ext>
            </a:extLst>
          </p:cNvPr>
          <p:cNvSpPr>
            <a:spLocks noGrp="1"/>
          </p:cNvSpPr>
          <p:nvPr>
            <p:ph type="sldNum" sz="quarter" idx="12"/>
          </p:nvPr>
        </p:nvSpPr>
        <p:spPr/>
        <p:txBody>
          <a:bodyPr/>
          <a:lstStyle/>
          <a:p>
            <a:fld id="{B19B0651-EE4F-4900-A07F-96A6BFA9D0F0}" type="slidenum">
              <a:rPr lang="ru-RU" smtClean="0">
                <a:solidFill>
                  <a:prstClr val="black">
                    <a:tint val="75000"/>
                  </a:prstClr>
                </a:solidFill>
              </a:rPr>
              <a:pPr/>
              <a:t>10</a:t>
            </a:fld>
            <a:endParaRPr lang="ru-RU">
              <a:solidFill>
                <a:prstClr val="black">
                  <a:tint val="75000"/>
                </a:prstClr>
              </a:solidFill>
            </a:endParaRPr>
          </a:p>
        </p:txBody>
      </p:sp>
    </p:spTree>
    <p:extLst>
      <p:ext uri="{BB962C8B-B14F-4D97-AF65-F5344CB8AC3E}">
        <p14:creationId xmlns:p14="http://schemas.microsoft.com/office/powerpoint/2010/main" val="61238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79E33F-BE8A-47AB-AB48-E2E81059D33A}"/>
              </a:ext>
            </a:extLst>
          </p:cNvPr>
          <p:cNvSpPr>
            <a:spLocks noGrp="1"/>
          </p:cNvSpPr>
          <p:nvPr>
            <p:ph type="title"/>
          </p:nvPr>
        </p:nvSpPr>
        <p:spPr>
          <a:xfrm>
            <a:off x="609600" y="274638"/>
            <a:ext cx="10972800" cy="612053"/>
          </a:xfrm>
        </p:spPr>
        <p:txBody>
          <a:bodyPr>
            <a:normAutofit/>
          </a:bodyPr>
          <a:lstStyle/>
          <a:p>
            <a:r>
              <a:rPr lang="en-US" sz="2800" dirty="0"/>
              <a:t>FE-ACICs</a:t>
            </a:r>
            <a:endParaRPr lang="ru-RU" sz="2800" dirty="0"/>
          </a:p>
        </p:txBody>
      </p:sp>
      <p:graphicFrame>
        <p:nvGraphicFramePr>
          <p:cNvPr id="5" name="Объект 4">
            <a:extLst>
              <a:ext uri="{FF2B5EF4-FFF2-40B4-BE49-F238E27FC236}">
                <a16:creationId xmlns:a16="http://schemas.microsoft.com/office/drawing/2014/main" id="{77A50ABA-77DD-4515-B832-F081DFE640B3}"/>
              </a:ext>
            </a:extLst>
          </p:cNvPr>
          <p:cNvGraphicFramePr>
            <a:graphicFrameLocks noGrp="1"/>
          </p:cNvGraphicFramePr>
          <p:nvPr>
            <p:ph idx="1"/>
            <p:extLst>
              <p:ext uri="{D42A27DB-BD31-4B8C-83A1-F6EECF244321}">
                <p14:modId xmlns:p14="http://schemas.microsoft.com/office/powerpoint/2010/main" val="2921215768"/>
              </p:ext>
            </p:extLst>
          </p:nvPr>
        </p:nvGraphicFramePr>
        <p:xfrm>
          <a:off x="734292" y="1091260"/>
          <a:ext cx="10113818" cy="5668962"/>
        </p:xfrm>
        <a:graphic>
          <a:graphicData uri="http://schemas.openxmlformats.org/drawingml/2006/table">
            <a:tbl>
              <a:tblPr firstRow="1" firstCol="1" bandRow="1">
                <a:tableStyleId>{5C22544A-7EE6-4342-B048-85BDC9FD1C3A}</a:tableStyleId>
              </a:tblPr>
              <a:tblGrid>
                <a:gridCol w="1608044">
                  <a:extLst>
                    <a:ext uri="{9D8B030D-6E8A-4147-A177-3AD203B41FA5}">
                      <a16:colId xmlns:a16="http://schemas.microsoft.com/office/drawing/2014/main" val="2225100131"/>
                    </a:ext>
                  </a:extLst>
                </a:gridCol>
                <a:gridCol w="1791723">
                  <a:extLst>
                    <a:ext uri="{9D8B030D-6E8A-4147-A177-3AD203B41FA5}">
                      <a16:colId xmlns:a16="http://schemas.microsoft.com/office/drawing/2014/main" val="1372327229"/>
                    </a:ext>
                  </a:extLst>
                </a:gridCol>
                <a:gridCol w="1638080">
                  <a:extLst>
                    <a:ext uri="{9D8B030D-6E8A-4147-A177-3AD203B41FA5}">
                      <a16:colId xmlns:a16="http://schemas.microsoft.com/office/drawing/2014/main" val="1688722063"/>
                    </a:ext>
                  </a:extLst>
                </a:gridCol>
                <a:gridCol w="1636925">
                  <a:extLst>
                    <a:ext uri="{9D8B030D-6E8A-4147-A177-3AD203B41FA5}">
                      <a16:colId xmlns:a16="http://schemas.microsoft.com/office/drawing/2014/main" val="1949927622"/>
                    </a:ext>
                  </a:extLst>
                </a:gridCol>
                <a:gridCol w="2293081">
                  <a:extLst>
                    <a:ext uri="{9D8B030D-6E8A-4147-A177-3AD203B41FA5}">
                      <a16:colId xmlns:a16="http://schemas.microsoft.com/office/drawing/2014/main" val="2331955032"/>
                    </a:ext>
                  </a:extLst>
                </a:gridCol>
                <a:gridCol w="1145965">
                  <a:extLst>
                    <a:ext uri="{9D8B030D-6E8A-4147-A177-3AD203B41FA5}">
                      <a16:colId xmlns:a16="http://schemas.microsoft.com/office/drawing/2014/main" val="1193990750"/>
                    </a:ext>
                  </a:extLst>
                </a:gridCol>
              </a:tblGrid>
              <a:tr h="316171">
                <a:tc>
                  <a:txBody>
                    <a:bodyPr/>
                    <a:lstStyle/>
                    <a:p>
                      <a:pPr>
                        <a:lnSpc>
                          <a:spcPct val="115000"/>
                        </a:lnSpc>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APV25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VATAGP7.3</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n-XYTER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TIGER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737914"/>
                  </a:ext>
                </a:extLst>
              </a:tr>
              <a:tr h="652035">
                <a:tc>
                  <a:txBody>
                    <a:bodyPr/>
                    <a:lstStyle/>
                    <a:p>
                      <a:pPr>
                        <a:lnSpc>
                          <a:spcPct val="115000"/>
                        </a:lnSpc>
                        <a:spcAft>
                          <a:spcPts val="0"/>
                        </a:spcAft>
                      </a:pPr>
                      <a:r>
                        <a:rPr lang="en-US" sz="1600">
                          <a:effectLst/>
                        </a:rPr>
                        <a:t>Channels </a:t>
                      </a:r>
                      <a:endParaRPr lang="ru-RU" sz="1600">
                        <a:effectLst/>
                      </a:endParaRPr>
                    </a:p>
                    <a:p>
                      <a:pPr>
                        <a:lnSpc>
                          <a:spcPct val="115000"/>
                        </a:lnSpc>
                        <a:spcAft>
                          <a:spcPts val="0"/>
                        </a:spcAft>
                      </a:pPr>
                      <a:r>
                        <a:rPr lang="en-US" sz="1600">
                          <a:effectLst/>
                        </a:rPr>
                        <a:t>number</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128</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128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128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64 (128?)</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4003238"/>
                  </a:ext>
                </a:extLst>
              </a:tr>
              <a:tr h="898069">
                <a:tc>
                  <a:txBody>
                    <a:bodyPr/>
                    <a:lstStyle/>
                    <a:p>
                      <a:pPr>
                        <a:lnSpc>
                          <a:spcPct val="115000"/>
                        </a:lnSpc>
                        <a:spcAft>
                          <a:spcPts val="0"/>
                        </a:spcAft>
                      </a:pPr>
                      <a:r>
                        <a:rPr lang="en-US" sz="1600">
                          <a:effectLst/>
                        </a:rPr>
                        <a:t>Dynamic Range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-40fC ÷ 40fC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-30fC ÷ 30fC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Input current 10nA </a:t>
                      </a:r>
                      <a:endParaRPr lang="ru-RU" sz="1600">
                        <a:effectLst/>
                      </a:endParaRPr>
                    </a:p>
                    <a:p>
                      <a:pPr>
                        <a:lnSpc>
                          <a:spcPct val="115000"/>
                        </a:lnSpc>
                        <a:spcAft>
                          <a:spcPts val="0"/>
                        </a:spcAft>
                      </a:pPr>
                      <a:r>
                        <a:rPr lang="en-US" sz="1600">
                          <a:effectLst/>
                        </a:rPr>
                        <a:t>Polarity - and+</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1÷50fC</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9869787"/>
                  </a:ext>
                </a:extLst>
              </a:tr>
              <a:tr h="316171">
                <a:tc>
                  <a:txBody>
                    <a:bodyPr/>
                    <a:lstStyle/>
                    <a:p>
                      <a:pPr>
                        <a:lnSpc>
                          <a:spcPct val="115000"/>
                        </a:lnSpc>
                        <a:spcAft>
                          <a:spcPts val="0"/>
                        </a:spcAft>
                      </a:pPr>
                      <a:r>
                        <a:rPr lang="en-US" sz="1600">
                          <a:effectLst/>
                        </a:rPr>
                        <a:t>Gain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25mV/fC</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20µA/</a:t>
                      </a:r>
                      <a:r>
                        <a:rPr lang="en-US" sz="1600" dirty="0" err="1">
                          <a:effectLst/>
                        </a:rPr>
                        <a:t>fC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10.35mV/fc</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5670841"/>
                  </a:ext>
                </a:extLst>
              </a:tr>
              <a:tr h="316171">
                <a:tc>
                  <a:txBody>
                    <a:bodyPr/>
                    <a:lstStyle/>
                    <a:p>
                      <a:pPr>
                        <a:lnSpc>
                          <a:spcPct val="115000"/>
                        </a:lnSpc>
                        <a:spcAft>
                          <a:spcPts val="0"/>
                        </a:spcAft>
                      </a:pPr>
                      <a:r>
                        <a:rPr lang="en-US" sz="1600">
                          <a:effectLst/>
                        </a:rPr>
                        <a:t>Noise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246e</a:t>
                      </a:r>
                      <a:r>
                        <a:rPr lang="en-US" sz="1600" baseline="30000">
                          <a:effectLst/>
                        </a:rPr>
                        <a:t>-</a:t>
                      </a:r>
                      <a:r>
                        <a:rPr lang="en-US" sz="1600">
                          <a:effectLst/>
                        </a:rPr>
                        <a:t>+36 e</a:t>
                      </a:r>
                      <a:r>
                        <a:rPr lang="en-US" sz="1600" baseline="30000">
                          <a:effectLst/>
                        </a:rPr>
                        <a:t>-</a:t>
                      </a:r>
                      <a:r>
                        <a:rPr lang="en-US" sz="1600">
                          <a:effectLst/>
                        </a:rPr>
                        <a:t>/pF</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70e</a:t>
                      </a:r>
                      <a:r>
                        <a:rPr lang="en-US" sz="1600" baseline="30000" dirty="0">
                          <a:effectLst/>
                        </a:rPr>
                        <a:t>-</a:t>
                      </a:r>
                      <a:r>
                        <a:rPr lang="en-US" sz="1600" dirty="0">
                          <a:effectLst/>
                        </a:rPr>
                        <a:t>+12 e</a:t>
                      </a:r>
                      <a:r>
                        <a:rPr lang="en-US" sz="1600" baseline="30000" dirty="0">
                          <a:effectLst/>
                        </a:rPr>
                        <a:t>-</a:t>
                      </a:r>
                      <a:r>
                        <a:rPr lang="en-US" sz="1600" dirty="0">
                          <a:effectLst/>
                        </a:rPr>
                        <a:t>/pF</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900e</a:t>
                      </a:r>
                      <a:r>
                        <a:rPr lang="en-US" sz="1600" baseline="30000" dirty="0">
                          <a:effectLst/>
                        </a:rPr>
                        <a:t>-</a:t>
                      </a:r>
                      <a:r>
                        <a:rPr lang="en-US" sz="1600" dirty="0">
                          <a:effectLst/>
                        </a:rPr>
                        <a:t>  at 30pF</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2000e</a:t>
                      </a:r>
                      <a:r>
                        <a:rPr lang="en-US" sz="1600" baseline="30000">
                          <a:effectLst/>
                        </a:rPr>
                        <a:t>-</a:t>
                      </a:r>
                      <a:r>
                        <a:rPr lang="en-US" sz="1600">
                          <a:effectLst/>
                        </a:rPr>
                        <a:t>  at 100pF</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65384"/>
                  </a:ext>
                </a:extLst>
              </a:tr>
              <a:tr h="652035">
                <a:tc>
                  <a:txBody>
                    <a:bodyPr/>
                    <a:lstStyle/>
                    <a:p>
                      <a:pPr>
                        <a:lnSpc>
                          <a:spcPct val="115000"/>
                        </a:lnSpc>
                        <a:spcAft>
                          <a:spcPts val="0"/>
                        </a:spcAft>
                      </a:pPr>
                      <a:r>
                        <a:rPr lang="en-US" sz="1600">
                          <a:effectLst/>
                        </a:rPr>
                        <a:t>Peaking time</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50ns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50ns/500ns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30ns/ 280ns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60ns/ 170ns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6838202"/>
                  </a:ext>
                </a:extLst>
              </a:tr>
              <a:tr h="987899">
                <a:tc>
                  <a:txBody>
                    <a:bodyPr/>
                    <a:lstStyle/>
                    <a:p>
                      <a:pPr>
                        <a:lnSpc>
                          <a:spcPct val="115000"/>
                        </a:lnSpc>
                        <a:spcAft>
                          <a:spcPts val="0"/>
                        </a:spcAft>
                      </a:pPr>
                      <a:r>
                        <a:rPr lang="en-US" sz="1600">
                          <a:effectLst/>
                        </a:rPr>
                        <a:t>Power consumption</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1.15mW/ch.</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2.18mW/ch.</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10mW/</a:t>
                      </a:r>
                      <a:r>
                        <a:rPr lang="en-US" sz="1600" dirty="0" err="1">
                          <a:effectLst/>
                        </a:rPr>
                        <a:t>ch.</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12mW/</a:t>
                      </a:r>
                      <a:r>
                        <a:rPr lang="en-US" sz="1600" dirty="0" err="1">
                          <a:effectLst/>
                        </a:rPr>
                        <a:t>ch.</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2716565"/>
                  </a:ext>
                </a:extLst>
              </a:tr>
              <a:tr h="316171">
                <a:tc>
                  <a:txBody>
                    <a:bodyPr/>
                    <a:lstStyle/>
                    <a:p>
                      <a:pPr>
                        <a:lnSpc>
                          <a:spcPct val="115000"/>
                        </a:lnSpc>
                        <a:spcAft>
                          <a:spcPts val="0"/>
                        </a:spcAft>
                      </a:pPr>
                      <a:r>
                        <a:rPr lang="en-US" sz="1600">
                          <a:effectLst/>
                        </a:rPr>
                        <a:t>ADC</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No</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No</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16fC, 5 bit</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10-bit Wilkinson ADC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0846155"/>
                  </a:ext>
                </a:extLst>
              </a:tr>
              <a:tr h="316171">
                <a:tc>
                  <a:txBody>
                    <a:bodyPr/>
                    <a:lstStyle/>
                    <a:p>
                      <a:pPr>
                        <a:lnSpc>
                          <a:spcPct val="115000"/>
                        </a:lnSpc>
                        <a:spcAft>
                          <a:spcPts val="0"/>
                        </a:spcAft>
                      </a:pPr>
                      <a:r>
                        <a:rPr lang="en-US" sz="1600">
                          <a:effectLst/>
                        </a:rPr>
                        <a:t>TDC</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No</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No</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10-bit Wilkinson ADC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0917713"/>
                  </a:ext>
                </a:extLst>
              </a:tr>
              <a:tr h="898069">
                <a:tc>
                  <a:txBody>
                    <a:bodyPr/>
                    <a:lstStyle/>
                    <a:p>
                      <a:pPr>
                        <a:lnSpc>
                          <a:spcPct val="115000"/>
                        </a:lnSpc>
                        <a:spcAft>
                          <a:spcPts val="0"/>
                        </a:spcAft>
                      </a:pPr>
                      <a:r>
                        <a:rPr lang="en-US" sz="1600">
                          <a:effectLst/>
                        </a:rPr>
                        <a:t>Output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Multiplexing single end diff. signal.</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Multiplexing single end diff. signal.20MHz</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a:effectLst/>
                        </a:rPr>
                        <a:t>4x500Mbit/s LVDS</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4x640Mbit/s LVDS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470963"/>
                  </a:ext>
                </a:extLst>
              </a:tr>
            </a:tbl>
          </a:graphicData>
        </a:graphic>
      </p:graphicFrame>
      <p:sp>
        <p:nvSpPr>
          <p:cNvPr id="4" name="Номер слайда 3">
            <a:extLst>
              <a:ext uri="{FF2B5EF4-FFF2-40B4-BE49-F238E27FC236}">
                <a16:creationId xmlns:a16="http://schemas.microsoft.com/office/drawing/2014/main" id="{5F07CBCF-8AC4-4A51-966D-7A9DD6E7979E}"/>
              </a:ext>
            </a:extLst>
          </p:cNvPr>
          <p:cNvSpPr>
            <a:spLocks noGrp="1"/>
          </p:cNvSpPr>
          <p:nvPr>
            <p:ph type="sldNum" sz="quarter" idx="12"/>
          </p:nvPr>
        </p:nvSpPr>
        <p:spPr/>
        <p:txBody>
          <a:bodyPr/>
          <a:lstStyle/>
          <a:p>
            <a:fld id="{B19B0651-EE4F-4900-A07F-96A6BFA9D0F0}" type="slidenum">
              <a:rPr lang="ru-RU" smtClean="0">
                <a:solidFill>
                  <a:prstClr val="black">
                    <a:tint val="75000"/>
                  </a:prstClr>
                </a:solidFill>
              </a:rPr>
              <a:pPr/>
              <a:t>11</a:t>
            </a:fld>
            <a:endParaRPr lang="ru-RU">
              <a:solidFill>
                <a:prstClr val="black">
                  <a:tint val="75000"/>
                </a:prstClr>
              </a:solidFill>
            </a:endParaRPr>
          </a:p>
        </p:txBody>
      </p:sp>
      <p:pic>
        <p:nvPicPr>
          <p:cNvPr id="6" name="Рисунок 5">
            <a:extLst>
              <a:ext uri="{FF2B5EF4-FFF2-40B4-BE49-F238E27FC236}">
                <a16:creationId xmlns:a16="http://schemas.microsoft.com/office/drawing/2014/main" id="{E60C6FF9-9234-40F4-855B-84CF22AE7AA4}"/>
              </a:ext>
            </a:extLst>
          </p:cNvPr>
          <p:cNvPicPr>
            <a:picLocks noChangeAspect="1"/>
          </p:cNvPicPr>
          <p:nvPr/>
        </p:nvPicPr>
        <p:blipFill rotWithShape="1">
          <a:blip r:embed="rId2">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7" name="Picture 4">
            <a:extLst>
              <a:ext uri="{FF2B5EF4-FFF2-40B4-BE49-F238E27FC236}">
                <a16:creationId xmlns:a16="http://schemas.microsoft.com/office/drawing/2014/main" id="{A67C066C-0159-4A85-82AD-110F82ABD9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472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72BFB5-38C9-4D8E-9657-477E10C0263E}"/>
              </a:ext>
            </a:extLst>
          </p:cNvPr>
          <p:cNvSpPr>
            <a:spLocks noGrp="1"/>
          </p:cNvSpPr>
          <p:nvPr>
            <p:ph type="title"/>
          </p:nvPr>
        </p:nvSpPr>
        <p:spPr>
          <a:xfrm>
            <a:off x="817417" y="386269"/>
            <a:ext cx="10515600" cy="480002"/>
          </a:xfrm>
        </p:spPr>
        <p:txBody>
          <a:bodyPr>
            <a:normAutofit/>
          </a:bodyPr>
          <a:lstStyle/>
          <a:p>
            <a:pPr algn="ctr"/>
            <a:r>
              <a:rPr lang="en-US" sz="2800" b="1" dirty="0"/>
              <a:t>Summary</a:t>
            </a:r>
            <a:endParaRPr lang="ru-RU" sz="2800" b="1" dirty="0"/>
          </a:p>
        </p:txBody>
      </p:sp>
      <p:sp>
        <p:nvSpPr>
          <p:cNvPr id="3" name="Объект 2">
            <a:extLst>
              <a:ext uri="{FF2B5EF4-FFF2-40B4-BE49-F238E27FC236}">
                <a16:creationId xmlns:a16="http://schemas.microsoft.com/office/drawing/2014/main" id="{179AF29F-B37C-4E51-96A7-469B27DC5829}"/>
              </a:ext>
            </a:extLst>
          </p:cNvPr>
          <p:cNvSpPr>
            <a:spLocks noGrp="1"/>
          </p:cNvSpPr>
          <p:nvPr>
            <p:ph idx="1"/>
          </p:nvPr>
        </p:nvSpPr>
        <p:spPr>
          <a:xfrm>
            <a:off x="838200" y="1925782"/>
            <a:ext cx="10515600" cy="3823853"/>
          </a:xfrm>
        </p:spPr>
        <p:txBody>
          <a:bodyPr/>
          <a:lstStyle/>
          <a:p>
            <a:r>
              <a:rPr lang="en-US" dirty="0"/>
              <a:t>Conceptual design of Vertex Detector SPD in progress (few version: based on full DSSD layers, full MAPS layers and combined (DSSD + MAPS) detector construction);</a:t>
            </a:r>
          </a:p>
          <a:p>
            <a:r>
              <a:rPr lang="en-US" dirty="0"/>
              <a:t>These versions will be use for SPD simulation;</a:t>
            </a:r>
          </a:p>
          <a:p>
            <a:r>
              <a:rPr lang="en-US" dirty="0"/>
              <a:t>At this moment R&amp;D focused on reduce active area, material budget and power dissipation of the tracker;</a:t>
            </a:r>
          </a:p>
          <a:p>
            <a:r>
              <a:rPr lang="en-US" dirty="0"/>
              <a:t>Finally version should be accept after full Monte-Carlo simulation.</a:t>
            </a:r>
          </a:p>
          <a:p>
            <a:endParaRPr lang="ru-RU" dirty="0"/>
          </a:p>
        </p:txBody>
      </p:sp>
      <p:sp>
        <p:nvSpPr>
          <p:cNvPr id="4" name="Номер слайда 3">
            <a:extLst>
              <a:ext uri="{FF2B5EF4-FFF2-40B4-BE49-F238E27FC236}">
                <a16:creationId xmlns:a16="http://schemas.microsoft.com/office/drawing/2014/main" id="{25C5F343-8BC4-411B-9F4E-4BADEB2880CC}"/>
              </a:ext>
            </a:extLst>
          </p:cNvPr>
          <p:cNvSpPr>
            <a:spLocks noGrp="1"/>
          </p:cNvSpPr>
          <p:nvPr>
            <p:ph type="sldNum" sz="quarter" idx="12"/>
          </p:nvPr>
        </p:nvSpPr>
        <p:spPr/>
        <p:txBody>
          <a:bodyPr/>
          <a:lstStyle/>
          <a:p>
            <a:fld id="{54FB6B8F-D7B9-41F4-95CB-5EB9C664C1B6}" type="slidenum">
              <a:rPr lang="ru-RU" smtClean="0">
                <a:solidFill>
                  <a:prstClr val="black">
                    <a:tint val="75000"/>
                  </a:prstClr>
                </a:solidFill>
              </a:rPr>
              <a:pPr/>
              <a:t>12</a:t>
            </a:fld>
            <a:endParaRPr lang="ru-RU">
              <a:solidFill>
                <a:prstClr val="black">
                  <a:tint val="75000"/>
                </a:prstClr>
              </a:solidFill>
            </a:endParaRPr>
          </a:p>
        </p:txBody>
      </p:sp>
      <p:pic>
        <p:nvPicPr>
          <p:cNvPr id="5" name="Рисунок 4">
            <a:extLst>
              <a:ext uri="{FF2B5EF4-FFF2-40B4-BE49-F238E27FC236}">
                <a16:creationId xmlns:a16="http://schemas.microsoft.com/office/drawing/2014/main" id="{10F59A2B-07EE-44D6-A90A-760F61BA5743}"/>
              </a:ext>
            </a:extLst>
          </p:cNvPr>
          <p:cNvPicPr>
            <a:picLocks noChangeAspect="1"/>
          </p:cNvPicPr>
          <p:nvPr/>
        </p:nvPicPr>
        <p:blipFill rotWithShape="1">
          <a:blip r:embed="rId2">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6" name="Picture 4">
            <a:extLst>
              <a:ext uri="{FF2B5EF4-FFF2-40B4-BE49-F238E27FC236}">
                <a16:creationId xmlns:a16="http://schemas.microsoft.com/office/drawing/2014/main" id="{800A97FD-3698-4FA1-AE84-312A37D161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98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53B91-D958-4E06-B0BE-5377A19CC66F}"/>
              </a:ext>
            </a:extLst>
          </p:cNvPr>
          <p:cNvSpPr>
            <a:spLocks noGrp="1"/>
          </p:cNvSpPr>
          <p:nvPr>
            <p:ph type="title"/>
          </p:nvPr>
        </p:nvSpPr>
        <p:spPr>
          <a:xfrm>
            <a:off x="838200" y="2766218"/>
            <a:ext cx="10515600" cy="1325563"/>
          </a:xfrm>
        </p:spPr>
        <p:txBody>
          <a:bodyPr/>
          <a:lstStyle/>
          <a:p>
            <a:pPr algn="ctr"/>
            <a:r>
              <a:rPr lang="en-US" dirty="0"/>
              <a:t>Backup slides</a:t>
            </a:r>
            <a:endParaRPr lang="ru-RU" dirty="0"/>
          </a:p>
        </p:txBody>
      </p:sp>
      <p:sp>
        <p:nvSpPr>
          <p:cNvPr id="4" name="Номер слайда 3">
            <a:extLst>
              <a:ext uri="{FF2B5EF4-FFF2-40B4-BE49-F238E27FC236}">
                <a16:creationId xmlns:a16="http://schemas.microsoft.com/office/drawing/2014/main" id="{50A00B11-0DB2-4FD6-A354-9408C47BB683}"/>
              </a:ext>
            </a:extLst>
          </p:cNvPr>
          <p:cNvSpPr>
            <a:spLocks noGrp="1"/>
          </p:cNvSpPr>
          <p:nvPr>
            <p:ph type="sldNum" sz="quarter" idx="12"/>
          </p:nvPr>
        </p:nvSpPr>
        <p:spPr/>
        <p:txBody>
          <a:bodyPr/>
          <a:lstStyle/>
          <a:p>
            <a:fld id="{54FB6B8F-D7B9-41F4-95CB-5EB9C664C1B6}" type="slidenum">
              <a:rPr lang="ru-RU" smtClean="0">
                <a:solidFill>
                  <a:prstClr val="black">
                    <a:tint val="75000"/>
                  </a:prstClr>
                </a:solidFill>
              </a:rPr>
              <a:pPr/>
              <a:t>13</a:t>
            </a:fld>
            <a:endParaRPr lang="ru-RU">
              <a:solidFill>
                <a:prstClr val="black">
                  <a:tint val="75000"/>
                </a:prstClr>
              </a:solidFill>
            </a:endParaRPr>
          </a:p>
        </p:txBody>
      </p:sp>
    </p:spTree>
    <p:extLst>
      <p:ext uri="{BB962C8B-B14F-4D97-AF65-F5344CB8AC3E}">
        <p14:creationId xmlns:p14="http://schemas.microsoft.com/office/powerpoint/2010/main" val="374479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538" y="266528"/>
            <a:ext cx="8229242" cy="495473"/>
          </a:xfrm>
        </p:spPr>
        <p:txBody>
          <a:bodyPr>
            <a:noAutofit/>
          </a:bodyPr>
          <a:lstStyle/>
          <a:p>
            <a:pPr>
              <a:defRPr/>
            </a:pPr>
            <a:r>
              <a:rPr lang="en-US" sz="3600" dirty="0">
                <a:solidFill>
                  <a:srgbClr val="253AFF"/>
                </a:solidFill>
                <a:latin typeface="Times New Roman"/>
                <a:cs typeface="Times New Roman"/>
              </a:rPr>
              <a:t>New ITS design </a:t>
            </a:r>
          </a:p>
        </p:txBody>
      </p:sp>
      <p:sp>
        <p:nvSpPr>
          <p:cNvPr id="4" name="Slide Number Placeholder 3"/>
          <p:cNvSpPr>
            <a:spLocks noGrp="1"/>
          </p:cNvSpPr>
          <p:nvPr>
            <p:ph type="sldNum" sz="quarter" idx="12"/>
          </p:nvPr>
        </p:nvSpPr>
        <p:spPr/>
        <p:txBody>
          <a:bodyPr/>
          <a:lstStyle/>
          <a:p>
            <a:pPr>
              <a:defRPr/>
            </a:pPr>
            <a:fld id="{CF90552C-A696-6E4C-A460-756308363FC7}" type="slidenum">
              <a:rPr lang="en-US" smtClean="0"/>
              <a:pPr>
                <a:defRPr/>
              </a:pPr>
              <a:t>14</a:t>
            </a:fld>
            <a:endParaRPr lang="en-US"/>
          </a:p>
        </p:txBody>
      </p:sp>
      <p:sp>
        <p:nvSpPr>
          <p:cNvPr id="6" name="Date Placeholder 5"/>
          <p:cNvSpPr>
            <a:spLocks noGrp="1"/>
          </p:cNvSpPr>
          <p:nvPr>
            <p:ph type="dt" sz="half" idx="10"/>
          </p:nvPr>
        </p:nvSpPr>
        <p:spPr/>
        <p:txBody>
          <a:bodyPr/>
          <a:lstStyle/>
          <a:p>
            <a:fld id="{BA31616C-8F1F-BE49-B549-D6950130CA74}" type="datetime1">
              <a:rPr lang="ru-RU" smtClean="0"/>
              <a:t>07.06.2019</a:t>
            </a:fld>
            <a:endParaRPr lang="en-US"/>
          </a:p>
        </p:txBody>
      </p:sp>
      <p:sp>
        <p:nvSpPr>
          <p:cNvPr id="7" name="Footer Placeholder 6"/>
          <p:cNvSpPr>
            <a:spLocks noGrp="1"/>
          </p:cNvSpPr>
          <p:nvPr>
            <p:ph type="ftr" sz="quarter" idx="11"/>
          </p:nvPr>
        </p:nvSpPr>
        <p:spPr/>
        <p:txBody>
          <a:bodyPr/>
          <a:lstStyle/>
          <a:p>
            <a:r>
              <a:rPr lang="en-US"/>
              <a:t>Grigory Feofilov</a:t>
            </a:r>
          </a:p>
        </p:txBody>
      </p:sp>
      <p:cxnSp>
        <p:nvCxnSpPr>
          <p:cNvPr id="9" name="AutoShape 5"/>
          <p:cNvCxnSpPr>
            <a:cxnSpLocks noChangeShapeType="1"/>
          </p:cNvCxnSpPr>
          <p:nvPr/>
        </p:nvCxnSpPr>
        <p:spPr bwMode="auto">
          <a:xfrm>
            <a:off x="1524001" y="1012717"/>
            <a:ext cx="7975241" cy="9936"/>
          </a:xfrm>
          <a:prstGeom prst="straightConnector1">
            <a:avLst/>
          </a:prstGeom>
          <a:noFill/>
          <a:ln w="85725">
            <a:solidFill>
              <a:srgbClr val="3366FF"/>
            </a:solidFill>
            <a:round/>
            <a:headEnd/>
            <a:tailEnd/>
          </a:ln>
          <a:extLst>
            <a:ext uri="{909E8E84-426E-40dd-AFC4-6F175D3DCCD1}">
              <a14:hiddenFill xmlns="" xmlns:a14="http://schemas.microsoft.com/office/drawing/2010/main">
                <a:noFill/>
              </a14:hiddenFill>
            </a:ext>
          </a:extLst>
        </p:spPr>
      </p:cxnSp>
      <p:pic>
        <p:nvPicPr>
          <p:cNvPr id="8" name="Content Placeholder 7" descr="3d-its-ib-ob.jpg"/>
          <p:cNvPicPr>
            <a:picLocks noGrp="1" noChangeAspect="1"/>
          </p:cNvPicPr>
          <p:nvPr>
            <p:ph idx="1"/>
          </p:nvPr>
        </p:nvPicPr>
        <p:blipFill>
          <a:blip r:embed="rId2">
            <a:extLst>
              <a:ext uri="{28A0092B-C50C-407E-A947-70E740481C1C}">
                <a14:useLocalDpi xmlns:a14="http://schemas.microsoft.com/office/drawing/2010/main" val="0"/>
              </a:ext>
            </a:extLst>
          </a:blip>
          <a:srcRect t="60" b="60"/>
          <a:stretch>
            <a:fillRect/>
          </a:stretch>
        </p:blipFill>
        <p:spPr>
          <a:xfrm>
            <a:off x="1379807" y="1440632"/>
            <a:ext cx="9432386" cy="4728583"/>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0632" y="88728"/>
            <a:ext cx="821133" cy="1111124"/>
          </a:xfrm>
          <a:prstGeom prst="rect">
            <a:avLst/>
          </a:prstGeom>
        </p:spPr>
      </p:pic>
    </p:spTree>
    <p:extLst>
      <p:ext uri="{BB962C8B-B14F-4D97-AF65-F5344CB8AC3E}">
        <p14:creationId xmlns:p14="http://schemas.microsoft.com/office/powerpoint/2010/main" val="422453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742365" y="33907"/>
            <a:ext cx="2544286" cy="584776"/>
          </a:xfrm>
          <a:prstGeom prst="rect">
            <a:avLst/>
          </a:prstGeom>
          <a:noFill/>
          <a:ln>
            <a:noFill/>
          </a:ln>
        </p:spPr>
        <p:txBody>
          <a:bodyPr wrap="none">
            <a:spAutoFit/>
          </a:bodyPr>
          <a:lstStyle>
            <a:lvl1pPr eaLnBrk="0" hangingPunct="0">
              <a:defRPr sz="1200" b="1">
                <a:solidFill>
                  <a:schemeClr val="tx1"/>
                </a:solidFill>
                <a:latin typeface="Arial" charset="0"/>
                <a:ea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r>
              <a:rPr lang="en-US" sz="3200" b="0" dirty="0">
                <a:solidFill>
                  <a:srgbClr val="0000FF"/>
                </a:solidFill>
                <a:latin typeface="Times New Roman"/>
                <a:cs typeface="Times New Roman"/>
              </a:rPr>
              <a:t>ALPIDE Chip</a:t>
            </a:r>
          </a:p>
        </p:txBody>
      </p:sp>
      <p:sp>
        <p:nvSpPr>
          <p:cNvPr id="4" name="Date Placeholder 3"/>
          <p:cNvSpPr>
            <a:spLocks noGrp="1"/>
          </p:cNvSpPr>
          <p:nvPr>
            <p:ph type="dt" sz="half" idx="10"/>
          </p:nvPr>
        </p:nvSpPr>
        <p:spPr/>
        <p:txBody>
          <a:bodyPr/>
          <a:lstStyle/>
          <a:p>
            <a:r>
              <a:rPr lang="en-US" dirty="0"/>
              <a:t>26/07/17 </a:t>
            </a:r>
            <a:r>
              <a:rPr lang="en-US" i="1" dirty="0">
                <a:solidFill>
                  <a:schemeClr val="tx1">
                    <a:lumMod val="65000"/>
                    <a:lumOff val="35000"/>
                  </a:schemeClr>
                </a:solidFill>
              </a:rPr>
              <a:t>Markus </a:t>
            </a:r>
            <a:r>
              <a:rPr lang="en-US" i="1" dirty="0" err="1">
                <a:solidFill>
                  <a:schemeClr val="tx1">
                    <a:lumMod val="65000"/>
                    <a:lumOff val="35000"/>
                  </a:schemeClr>
                </a:solidFill>
              </a:rPr>
              <a:t>Keil</a:t>
            </a:r>
            <a:r>
              <a:rPr lang="en-US" i="1" dirty="0">
                <a:solidFill>
                  <a:schemeClr val="tx1">
                    <a:lumMod val="65000"/>
                    <a:lumOff val="35000"/>
                  </a:schemeClr>
                </a:solidFill>
              </a:rPr>
              <a:t> - CERN</a:t>
            </a:r>
          </a:p>
          <a:p>
            <a:endParaRPr lang="en-US" dirty="0"/>
          </a:p>
        </p:txBody>
      </p:sp>
      <p:sp>
        <p:nvSpPr>
          <p:cNvPr id="5" name="Slide Number Placeholder 4"/>
          <p:cNvSpPr>
            <a:spLocks noGrp="1"/>
          </p:cNvSpPr>
          <p:nvPr>
            <p:ph type="sldNum" sz="quarter" idx="12"/>
          </p:nvPr>
        </p:nvSpPr>
        <p:spPr/>
        <p:txBody>
          <a:bodyPr/>
          <a:lstStyle/>
          <a:p>
            <a:fld id="{B7F62631-D247-0E44-B808-5D23CBBA66F7}" type="slidenum">
              <a:rPr lang="en-US" smtClean="0"/>
              <a:t>15</a:t>
            </a:fld>
            <a:endParaRPr lang="en-US"/>
          </a:p>
        </p:txBody>
      </p:sp>
      <p:cxnSp>
        <p:nvCxnSpPr>
          <p:cNvPr id="6" name="AutoShape 5"/>
          <p:cNvCxnSpPr>
            <a:cxnSpLocks noChangeShapeType="1"/>
          </p:cNvCxnSpPr>
          <p:nvPr/>
        </p:nvCxnSpPr>
        <p:spPr bwMode="auto">
          <a:xfrm>
            <a:off x="1838835" y="580172"/>
            <a:ext cx="7824230" cy="9748"/>
          </a:xfrm>
          <a:prstGeom prst="straightConnector1">
            <a:avLst/>
          </a:prstGeom>
          <a:noFill/>
          <a:ln w="85725">
            <a:solidFill>
              <a:srgbClr val="3366FF"/>
            </a:solidFill>
            <a:round/>
            <a:headEnd/>
            <a:tailEnd/>
          </a:ln>
          <a:extLst>
            <a:ext uri="{909E8E84-426E-40dd-AFC4-6F175D3DCCD1}">
              <a14:hiddenFill xmlns="" xmlns:a14="http://schemas.microsoft.com/office/drawing/2010/main">
                <a:noFill/>
              </a14:hiddenFill>
            </a:ext>
          </a:extLst>
        </p:spPr>
      </p:cxnSp>
      <p:pic>
        <p:nvPicPr>
          <p:cNvPr id="7" name="Content Placeholder 3"/>
          <p:cNvPicPr>
            <a:picLocks noChangeAspect="1"/>
          </p:cNvPicPr>
          <p:nvPr/>
        </p:nvPicPr>
        <p:blipFill rotWithShape="1">
          <a:blip r:embed="rId3"/>
          <a:srcRect t="18705" b="20791"/>
          <a:stretch/>
        </p:blipFill>
        <p:spPr>
          <a:xfrm>
            <a:off x="2734479" y="2506132"/>
            <a:ext cx="8195989" cy="3742267"/>
          </a:xfrm>
          <a:prstGeom prst="rect">
            <a:avLst/>
          </a:prstGeom>
        </p:spPr>
      </p:pic>
      <p:pic>
        <p:nvPicPr>
          <p:cNvPr id="8" name="Content Placeholder 4"/>
          <p:cNvPicPr>
            <a:picLocks noChangeAspect="1"/>
          </p:cNvPicPr>
          <p:nvPr/>
        </p:nvPicPr>
        <p:blipFill>
          <a:blip r:embed="rId4"/>
          <a:srcRect l="15049" r="15049"/>
          <a:stretch>
            <a:fillRect/>
          </a:stretch>
        </p:blipFill>
        <p:spPr bwMode="auto">
          <a:xfrm>
            <a:off x="1524000" y="580173"/>
            <a:ext cx="3809798" cy="2095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0632" y="88728"/>
            <a:ext cx="821133" cy="1111124"/>
          </a:xfrm>
          <a:prstGeom prst="rect">
            <a:avLst/>
          </a:prstGeom>
        </p:spPr>
      </p:pic>
    </p:spTree>
    <p:extLst>
      <p:ext uri="{BB962C8B-B14F-4D97-AF65-F5344CB8AC3E}">
        <p14:creationId xmlns:p14="http://schemas.microsoft.com/office/powerpoint/2010/main" val="162061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01" y="339761"/>
            <a:ext cx="4105124" cy="645635"/>
          </a:xfrm>
        </p:spPr>
        <p:txBody>
          <a:bodyPr>
            <a:normAutofit fontScale="90000"/>
          </a:bodyPr>
          <a:lstStyle/>
          <a:p>
            <a:pPr algn="l">
              <a:defRPr/>
            </a:pPr>
            <a:r>
              <a:rPr lang="en-US" sz="4000" dirty="0">
                <a:solidFill>
                  <a:srgbClr val="3366FF"/>
                </a:solidFill>
                <a:latin typeface="Times New Roman"/>
                <a:cs typeface="Times New Roman"/>
              </a:rPr>
              <a:t>CMOS Pixel  Sensor</a:t>
            </a:r>
            <a:br>
              <a:rPr lang="en-US" dirty="0">
                <a:solidFill>
                  <a:srgbClr val="253AFF"/>
                </a:solidFill>
              </a:rPr>
            </a:br>
            <a:endParaRPr lang="en-US" dirty="0">
              <a:solidFill>
                <a:srgbClr val="253AFF"/>
              </a:solidFill>
            </a:endParaRPr>
          </a:p>
        </p:txBody>
      </p:sp>
      <p:sp>
        <p:nvSpPr>
          <p:cNvPr id="3" name="Content Placeholder 2"/>
          <p:cNvSpPr>
            <a:spLocks noGrp="1"/>
          </p:cNvSpPr>
          <p:nvPr>
            <p:ph idx="1"/>
          </p:nvPr>
        </p:nvSpPr>
        <p:spPr>
          <a:xfrm>
            <a:off x="1524000" y="4696517"/>
            <a:ext cx="4885782" cy="558800"/>
          </a:xfrm>
        </p:spPr>
        <p:txBody>
          <a:bodyPr>
            <a:noAutofit/>
          </a:bodyPr>
          <a:lstStyle/>
          <a:p>
            <a:pPr marL="0" indent="0">
              <a:buNone/>
            </a:pPr>
            <a:r>
              <a:rPr lang="en-US" sz="2000" b="1" dirty="0">
                <a:solidFill>
                  <a:srgbClr val="3366FF"/>
                </a:solidFill>
                <a:latin typeface="Times New Roman"/>
                <a:cs typeface="Times New Roman"/>
              </a:rPr>
              <a:t>Schematic of MAPS pixel </a:t>
            </a:r>
          </a:p>
          <a:p>
            <a:pPr marL="0" indent="0">
              <a:buNone/>
            </a:pPr>
            <a:r>
              <a:rPr lang="en-US" sz="2000" b="1" dirty="0">
                <a:solidFill>
                  <a:srgbClr val="3366FF"/>
                </a:solidFill>
                <a:latin typeface="Times New Roman"/>
                <a:cs typeface="Times New Roman"/>
              </a:rPr>
              <a:t>in imaging CMOS   </a:t>
            </a:r>
            <a:r>
              <a:rPr lang="en-US" sz="2000" b="1" dirty="0" err="1">
                <a:solidFill>
                  <a:srgbClr val="3366FF"/>
                </a:solidFill>
                <a:latin typeface="Times New Roman"/>
                <a:cs typeface="Times New Roman"/>
              </a:rPr>
              <a:t>TowerJazz</a:t>
            </a:r>
            <a:r>
              <a:rPr lang="en-US" sz="2000" b="1" dirty="0">
                <a:solidFill>
                  <a:srgbClr val="3366FF"/>
                </a:solidFill>
                <a:latin typeface="Times New Roman"/>
                <a:cs typeface="Times New Roman"/>
              </a:rPr>
              <a:t> 0.18 </a:t>
            </a:r>
            <a:r>
              <a:rPr lang="en-US" sz="2000" b="1" dirty="0" err="1">
                <a:solidFill>
                  <a:srgbClr val="3366FF"/>
                </a:solidFill>
                <a:latin typeface="Times New Roman"/>
                <a:cs typeface="Times New Roman"/>
              </a:rPr>
              <a:t>μm</a:t>
            </a:r>
            <a:r>
              <a:rPr lang="en-US" sz="2000" b="1" dirty="0">
                <a:solidFill>
                  <a:srgbClr val="3366FF"/>
                </a:solidFill>
                <a:latin typeface="Times New Roman"/>
                <a:cs typeface="Times New Roman"/>
              </a:rPr>
              <a:t> technology </a:t>
            </a:r>
            <a:endParaRPr lang="en-US" sz="2000" b="1" dirty="0">
              <a:solidFill>
                <a:srgbClr val="3366FF"/>
              </a:solidFill>
            </a:endParaRPr>
          </a:p>
        </p:txBody>
      </p:sp>
      <p:sp>
        <p:nvSpPr>
          <p:cNvPr id="4" name="Slide Number Placeholder 3"/>
          <p:cNvSpPr>
            <a:spLocks noGrp="1"/>
          </p:cNvSpPr>
          <p:nvPr>
            <p:ph type="sldNum" sz="quarter" idx="12"/>
          </p:nvPr>
        </p:nvSpPr>
        <p:spPr/>
        <p:txBody>
          <a:bodyPr/>
          <a:lstStyle/>
          <a:p>
            <a:pPr>
              <a:defRPr/>
            </a:pPr>
            <a:fld id="{1411BBD1-2BA6-8D42-98E5-2047D76CFDE6}" type="slidenum">
              <a:rPr lang="en-US" smtClean="0"/>
              <a:pPr>
                <a:defRPr/>
              </a:pPr>
              <a:t>16</a:t>
            </a:fld>
            <a:endParaRPr lang="en-US"/>
          </a:p>
        </p:txBody>
      </p:sp>
      <p:sp>
        <p:nvSpPr>
          <p:cNvPr id="31749" name="Rectangle 7"/>
          <p:cNvSpPr>
            <a:spLocks noChangeArrowheads="1"/>
          </p:cNvSpPr>
          <p:nvPr/>
        </p:nvSpPr>
        <p:spPr bwMode="auto">
          <a:xfrm>
            <a:off x="1673795" y="1187928"/>
            <a:ext cx="8750069" cy="18722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5393" tIns="12696" rIns="25393" bIns="12696">
            <a:spAutoFit/>
          </a:bodyPr>
          <a:lstStyle/>
          <a:p>
            <a:endParaRPr lang="en-US" sz="2000" b="1" dirty="0">
              <a:solidFill>
                <a:srgbClr val="3366FF"/>
              </a:solidFill>
              <a:latin typeface="Times New Roman"/>
              <a:cs typeface="Times New Roman"/>
            </a:endParaRPr>
          </a:p>
          <a:p>
            <a:endParaRPr lang="en-US" sz="2000" b="1" dirty="0">
              <a:solidFill>
                <a:srgbClr val="3366FF"/>
              </a:solidFill>
              <a:latin typeface="Times New Roman"/>
              <a:cs typeface="Times New Roman"/>
            </a:endParaRPr>
          </a:p>
          <a:p>
            <a:r>
              <a:rPr lang="en-US" sz="2000" b="1" dirty="0" err="1">
                <a:solidFill>
                  <a:srgbClr val="3366FF"/>
                </a:solidFill>
                <a:latin typeface="Times New Roman"/>
                <a:cs typeface="Times New Roman"/>
              </a:rPr>
              <a:t>TowerJazz</a:t>
            </a:r>
            <a:r>
              <a:rPr lang="en-US" sz="2000" b="1" dirty="0">
                <a:solidFill>
                  <a:srgbClr val="3366FF"/>
                </a:solidFill>
                <a:latin typeface="Times New Roman"/>
                <a:cs typeface="Times New Roman"/>
              </a:rPr>
              <a:t> 0.18μm CMOS Imaging Process </a:t>
            </a:r>
          </a:p>
          <a:p>
            <a:endParaRPr lang="en-US" sz="2000" dirty="0">
              <a:latin typeface="Times New Roman"/>
              <a:cs typeface="Times New Roman"/>
            </a:endParaRPr>
          </a:p>
          <a:p>
            <a:r>
              <a:rPr lang="en-US" sz="2000" dirty="0">
                <a:latin typeface="Times New Roman"/>
                <a:cs typeface="Times New Roman"/>
              </a:rPr>
              <a:t> </a:t>
            </a:r>
            <a:br>
              <a:rPr lang="en-US" sz="2000" dirty="0">
                <a:latin typeface="Times New Roman"/>
                <a:cs typeface="Times New Roman"/>
              </a:rPr>
            </a:br>
            <a:endParaRPr lang="en-US" sz="2000" dirty="0">
              <a:latin typeface="Times New Roman"/>
              <a:cs typeface="Times New Roman"/>
            </a:endParaRPr>
          </a:p>
        </p:txBody>
      </p:sp>
      <p:pic>
        <p:nvPicPr>
          <p:cNvPr id="9" name="Content Placeholder 4"/>
          <p:cNvPicPr>
            <a:picLocks noChangeAspect="1"/>
          </p:cNvPicPr>
          <p:nvPr/>
        </p:nvPicPr>
        <p:blipFill>
          <a:blip r:embed="rId3"/>
          <a:srcRect l="15049" r="15049"/>
          <a:stretch>
            <a:fillRect/>
          </a:stretch>
        </p:blipFill>
        <p:spPr bwMode="auto">
          <a:xfrm>
            <a:off x="1363334" y="1800767"/>
            <a:ext cx="5248930" cy="2887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31753" name="Rectangle 4"/>
          <p:cNvSpPr>
            <a:spLocks noChangeArrowheads="1"/>
          </p:cNvSpPr>
          <p:nvPr/>
        </p:nvSpPr>
        <p:spPr bwMode="auto">
          <a:xfrm>
            <a:off x="6117168" y="2549000"/>
            <a:ext cx="4550832" cy="3718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25393" tIns="12696" rIns="25393" bIns="12696">
            <a:spAutoFit/>
          </a:bodyPr>
          <a:lstStyle/>
          <a:p>
            <a:pPr marL="238058" indent="-238058">
              <a:buFont typeface="Wingdings" charset="0"/>
              <a:buChar char="Ø"/>
            </a:pPr>
            <a:r>
              <a:rPr lang="en-US" sz="2000" dirty="0">
                <a:latin typeface="Times New Roman"/>
                <a:cs typeface="Times New Roman"/>
              </a:rPr>
              <a:t> Pixel pitch ~ 30 </a:t>
            </a:r>
            <a:r>
              <a:rPr lang="en-US" sz="2000" dirty="0" err="1">
                <a:latin typeface="Times New Roman"/>
                <a:cs typeface="Times New Roman"/>
              </a:rPr>
              <a:t>μm</a:t>
            </a:r>
            <a:endParaRPr lang="en-US" sz="2000" dirty="0">
              <a:latin typeface="Times New Roman"/>
              <a:cs typeface="Times New Roman"/>
            </a:endParaRPr>
          </a:p>
          <a:p>
            <a:pPr marL="238058" indent="-238058">
              <a:buFont typeface="Wingdings" charset="0"/>
              <a:buChar char="Ø"/>
            </a:pPr>
            <a:r>
              <a:rPr lang="en-US" sz="2000" dirty="0">
                <a:latin typeface="Times New Roman"/>
                <a:cs typeface="Times New Roman"/>
              </a:rPr>
              <a:t>High-resistivity (&gt; 1kΩ cm) p-type</a:t>
            </a:r>
          </a:p>
          <a:p>
            <a:r>
              <a:rPr lang="en-US" sz="2000" dirty="0">
                <a:latin typeface="Times New Roman"/>
                <a:cs typeface="Times New Roman"/>
              </a:rPr>
              <a:t> epitaxial layer (25μm) on p-type substrate</a:t>
            </a:r>
          </a:p>
          <a:p>
            <a:pPr marL="238058" indent="-238058">
              <a:buFont typeface="Wingdings" charset="0"/>
              <a:buChar char="Ø"/>
            </a:pPr>
            <a:r>
              <a:rPr lang="en-US" sz="2000" dirty="0">
                <a:latin typeface="Times New Roman"/>
                <a:cs typeface="Times New Roman"/>
              </a:rPr>
              <a:t>Small n-well diode (2 </a:t>
            </a:r>
            <a:r>
              <a:rPr lang="en-US" sz="2000" dirty="0" err="1">
                <a:latin typeface="Times New Roman"/>
                <a:cs typeface="Times New Roman"/>
              </a:rPr>
              <a:t>μm</a:t>
            </a:r>
            <a:r>
              <a:rPr lang="en-US" sz="2000" dirty="0">
                <a:latin typeface="Times New Roman"/>
                <a:cs typeface="Times New Roman"/>
              </a:rPr>
              <a:t> diameter), </a:t>
            </a:r>
          </a:p>
          <a:p>
            <a:r>
              <a:rPr lang="en-US" sz="2000" dirty="0">
                <a:latin typeface="Times New Roman"/>
                <a:cs typeface="Times New Roman"/>
              </a:rPr>
              <a:t>                                     =&gt; low capacitance</a:t>
            </a:r>
          </a:p>
          <a:p>
            <a:pPr marL="238058" indent="-238058">
              <a:buFont typeface="Wingdings" charset="0"/>
              <a:buChar char="Ø"/>
            </a:pPr>
            <a:r>
              <a:rPr lang="en-US" sz="2000" dirty="0">
                <a:latin typeface="Times New Roman"/>
                <a:cs typeface="Times New Roman"/>
              </a:rPr>
              <a:t>Reverse bias voltage to substrate </a:t>
            </a:r>
          </a:p>
          <a:p>
            <a:r>
              <a:rPr lang="en-US" sz="2000" dirty="0">
                <a:latin typeface="Times New Roman"/>
                <a:cs typeface="Times New Roman"/>
              </a:rPr>
              <a:t>(contact from the top) can be used </a:t>
            </a:r>
          </a:p>
          <a:p>
            <a:r>
              <a:rPr lang="en-US" sz="2000" dirty="0">
                <a:latin typeface="Times New Roman"/>
                <a:cs typeface="Times New Roman"/>
              </a:rPr>
              <a:t>to increase depletion zone around NWELL collection diode</a:t>
            </a:r>
          </a:p>
          <a:p>
            <a:pPr marL="238058" indent="-238058">
              <a:buFont typeface="Wingdings" charset="0"/>
              <a:buChar char="Ø"/>
            </a:pPr>
            <a:r>
              <a:rPr lang="en-US" sz="2000" dirty="0">
                <a:latin typeface="Times New Roman"/>
                <a:cs typeface="Times New Roman"/>
              </a:rPr>
              <a:t>Deep PWELL shields NWELL of PMOS </a:t>
            </a:r>
          </a:p>
          <a:p>
            <a:r>
              <a:rPr lang="en-US" sz="2000" dirty="0">
                <a:latin typeface="Times New Roman"/>
                <a:cs typeface="Times New Roman"/>
              </a:rPr>
              <a:t>Transistors</a:t>
            </a:r>
          </a:p>
          <a:p>
            <a:pPr marL="342900" indent="-342900">
              <a:buFont typeface="Wingdings" charset="2"/>
              <a:buChar char="Ø"/>
            </a:pPr>
            <a:r>
              <a:rPr lang="en-US" sz="2000" dirty="0">
                <a:latin typeface="Times New Roman"/>
                <a:cs typeface="Times New Roman"/>
              </a:rPr>
              <a:t>Very low power dissipation</a:t>
            </a:r>
          </a:p>
        </p:txBody>
      </p:sp>
      <p:sp>
        <p:nvSpPr>
          <p:cNvPr id="6" name="Date Placeholder 5"/>
          <p:cNvSpPr>
            <a:spLocks noGrp="1"/>
          </p:cNvSpPr>
          <p:nvPr>
            <p:ph type="dt" sz="half" idx="10"/>
          </p:nvPr>
        </p:nvSpPr>
        <p:spPr/>
        <p:txBody>
          <a:bodyPr/>
          <a:lstStyle/>
          <a:p>
            <a:fld id="{46C8DB6F-2F60-5841-9D00-DFFB9660C6A0}" type="datetime1">
              <a:rPr lang="ru-RU" smtClean="0"/>
              <a:t>07.06.2019</a:t>
            </a:fld>
            <a:endParaRPr lang="en-US"/>
          </a:p>
        </p:txBody>
      </p:sp>
      <p:sp>
        <p:nvSpPr>
          <p:cNvPr id="7" name="Footer Placeholder 6"/>
          <p:cNvSpPr>
            <a:spLocks noGrp="1"/>
          </p:cNvSpPr>
          <p:nvPr>
            <p:ph type="ftr" sz="quarter" idx="11"/>
          </p:nvPr>
        </p:nvSpPr>
        <p:spPr/>
        <p:txBody>
          <a:bodyPr/>
          <a:lstStyle/>
          <a:p>
            <a:r>
              <a:rPr lang="en-US" dirty="0"/>
              <a:t>Grigory </a:t>
            </a:r>
            <a:r>
              <a:rPr lang="en-US" dirty="0" err="1"/>
              <a:t>Feofilov</a:t>
            </a:r>
            <a:endParaRPr lang="en-US" dirty="0"/>
          </a:p>
        </p:txBody>
      </p:sp>
      <p:cxnSp>
        <p:nvCxnSpPr>
          <p:cNvPr id="14" name="AutoShape 5"/>
          <p:cNvCxnSpPr>
            <a:cxnSpLocks noChangeShapeType="1"/>
          </p:cNvCxnSpPr>
          <p:nvPr/>
        </p:nvCxnSpPr>
        <p:spPr bwMode="auto">
          <a:xfrm>
            <a:off x="1551328" y="807357"/>
            <a:ext cx="7975241" cy="9936"/>
          </a:xfrm>
          <a:prstGeom prst="straightConnector1">
            <a:avLst/>
          </a:prstGeom>
          <a:noFill/>
          <a:ln w="85725">
            <a:solidFill>
              <a:srgbClr val="3366FF"/>
            </a:solidFill>
            <a:round/>
            <a:headEnd/>
            <a:tailEnd/>
          </a:ln>
          <a:extLst>
            <a:ext uri="{909E8E84-426E-40dd-AFC4-6F175D3DCCD1}">
              <a14:hiddenFill xmlns="" xmlns:a14="http://schemas.microsoft.com/office/drawing/2010/main">
                <a:noFill/>
              </a14:hiddenFill>
            </a:ext>
          </a:extLst>
        </p:spPr>
      </p:cxnSp>
      <p:sp>
        <p:nvSpPr>
          <p:cNvPr id="8" name="Rectangle 7"/>
          <p:cNvSpPr/>
          <p:nvPr/>
        </p:nvSpPr>
        <p:spPr>
          <a:xfrm>
            <a:off x="5267507" y="908916"/>
            <a:ext cx="4685899" cy="369332"/>
          </a:xfrm>
          <a:prstGeom prst="rect">
            <a:avLst/>
          </a:prstGeom>
        </p:spPr>
        <p:txBody>
          <a:bodyPr wrap="none">
            <a:spAutoFit/>
          </a:bodyPr>
          <a:lstStyle/>
          <a:p>
            <a:pPr algn="r"/>
            <a:r>
              <a:rPr lang="en-US" dirty="0">
                <a:solidFill>
                  <a:srgbClr val="3366FF"/>
                </a:solidFill>
                <a:latin typeface="Times New Roman"/>
                <a:cs typeface="Times New Roman"/>
              </a:rPr>
              <a:t>J. Phys. G: </a:t>
            </a:r>
            <a:r>
              <a:rPr lang="en-US" dirty="0" err="1">
                <a:solidFill>
                  <a:srgbClr val="3366FF"/>
                </a:solidFill>
                <a:latin typeface="Times New Roman"/>
                <a:cs typeface="Times New Roman"/>
              </a:rPr>
              <a:t>Nucl</a:t>
            </a:r>
            <a:r>
              <a:rPr lang="en-US" dirty="0">
                <a:solidFill>
                  <a:srgbClr val="3366FF"/>
                </a:solidFill>
                <a:latin typeface="Times New Roman"/>
                <a:cs typeface="Times New Roman"/>
              </a:rPr>
              <a:t>. Part. Phys. </a:t>
            </a:r>
            <a:r>
              <a:rPr lang="en-US" b="1" dirty="0">
                <a:solidFill>
                  <a:srgbClr val="3366FF"/>
                </a:solidFill>
                <a:latin typeface="Times New Roman"/>
                <a:cs typeface="Times New Roman"/>
              </a:rPr>
              <a:t>41 </a:t>
            </a:r>
            <a:r>
              <a:rPr lang="en-US" dirty="0">
                <a:solidFill>
                  <a:srgbClr val="3366FF"/>
                </a:solidFill>
                <a:latin typeface="Times New Roman"/>
                <a:cs typeface="Times New Roman"/>
              </a:rPr>
              <a:t>(2014) 087002   </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0632" y="88728"/>
            <a:ext cx="821133" cy="1111124"/>
          </a:xfrm>
          <a:prstGeom prst="rect">
            <a:avLst/>
          </a:prstGeom>
        </p:spPr>
      </p:pic>
    </p:spTree>
    <p:extLst>
      <p:ext uri="{BB962C8B-B14F-4D97-AF65-F5344CB8AC3E}">
        <p14:creationId xmlns:p14="http://schemas.microsoft.com/office/powerpoint/2010/main" val="305754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451204" y="834893"/>
            <a:ext cx="4480179" cy="4428428"/>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0063" y="1131181"/>
            <a:ext cx="3896795" cy="3542540"/>
          </a:xfrm>
          <a:prstGeom prst="rect">
            <a:avLst/>
          </a:prstGeom>
        </p:spPr>
      </p:pic>
      <p:sp>
        <p:nvSpPr>
          <p:cNvPr id="9" name="Прямоугольник 8"/>
          <p:cNvSpPr/>
          <p:nvPr/>
        </p:nvSpPr>
        <p:spPr>
          <a:xfrm>
            <a:off x="7606562" y="1212841"/>
            <a:ext cx="4023795" cy="3460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4288347" y="2457951"/>
            <a:ext cx="508000" cy="444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2" name="Прямая соединительная линия 11"/>
          <p:cNvCxnSpPr/>
          <p:nvPr/>
        </p:nvCxnSpPr>
        <p:spPr>
          <a:xfrm flipV="1">
            <a:off x="4796347" y="1212841"/>
            <a:ext cx="2810215" cy="1245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4288347" y="2902451"/>
            <a:ext cx="3318215" cy="177127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3079541" y="4925481"/>
                <a:ext cx="6413935" cy="1754326"/>
              </a:xfrm>
              <a:prstGeom prst="rect">
                <a:avLst/>
              </a:prstGeom>
              <a:noFill/>
            </p:spPr>
            <p:txBody>
              <a:bodyPr wrap="none" rtlCol="0">
                <a:spAutoFit/>
              </a:bodyPr>
              <a:lstStyle/>
              <a:p>
                <a:pPr marL="285750" indent="-285750">
                  <a:buFontTx/>
                  <a:buChar char="-"/>
                </a:pPr>
                <a:r>
                  <a:rPr lang="en-US" dirty="0">
                    <a:latin typeface="Times New Roman" pitchFamily="18" charset="0"/>
                    <a:cs typeface="Times New Roman" pitchFamily="18" charset="0"/>
                  </a:rPr>
                  <a:t>Size: 63x63x0,3 mm</a:t>
                </a:r>
                <a:r>
                  <a:rPr lang="en-US" baseline="30000" dirty="0">
                    <a:latin typeface="Times New Roman" pitchFamily="18" charset="0"/>
                    <a:cs typeface="Times New Roman" pitchFamily="18" charset="0"/>
                  </a:rPr>
                  <a:t>3</a:t>
                </a:r>
                <a:r>
                  <a:rPr lang="en-US" dirty="0">
                    <a:latin typeface="Times New Roman" pitchFamily="18" charset="0"/>
                    <a:cs typeface="Times New Roman" pitchFamily="18" charset="0"/>
                  </a:rPr>
                  <a:t> (on 4” – FZ-Si wafers)</a:t>
                </a:r>
              </a:p>
              <a:p>
                <a:pPr marL="285750" indent="-285750">
                  <a:buFontTx/>
                  <a:buChar char="-"/>
                </a:pPr>
                <a:r>
                  <a:rPr lang="en-US" dirty="0">
                    <a:latin typeface="Times New Roman" pitchFamily="18" charset="0"/>
                    <a:cs typeface="Times New Roman" pitchFamily="18" charset="0"/>
                  </a:rPr>
                  <a:t>Topology: double side microstrip  (DSSD) (DC or AC coupling)</a:t>
                </a:r>
              </a:p>
              <a:p>
                <a:pPr marL="285750" indent="-285750">
                  <a:buFontTx/>
                  <a:buChar char="-"/>
                </a:pPr>
                <a:r>
                  <a:rPr lang="en-US" dirty="0">
                    <a:latin typeface="Times New Roman" pitchFamily="18" charset="0"/>
                    <a:cs typeface="Times New Roman" pitchFamily="18" charset="0"/>
                  </a:rPr>
                  <a:t>Pitch p</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strips: 95</a:t>
                </a:r>
                <a:r>
                  <a:rPr lang="el-GR" dirty="0">
                    <a:latin typeface="Times New Roman" pitchFamily="18" charset="0"/>
                    <a:cs typeface="Times New Roman" pitchFamily="18" charset="0"/>
                  </a:rPr>
                  <a:t> μ</a:t>
                </a:r>
                <a:r>
                  <a:rPr lang="en-US" dirty="0">
                    <a:latin typeface="Times New Roman" pitchFamily="18" charset="0"/>
                    <a:cs typeface="Times New Roman" pitchFamily="18" charset="0"/>
                  </a:rPr>
                  <a:t>m;  </a:t>
                </a:r>
              </a:p>
              <a:p>
                <a:pPr marL="285750" indent="-285750">
                  <a:buFontTx/>
                  <a:buChar char="-"/>
                </a:pPr>
                <a:r>
                  <a:rPr lang="en-US" dirty="0">
                    <a:latin typeface="Times New Roman" pitchFamily="18" charset="0"/>
                    <a:cs typeface="Times New Roman" pitchFamily="18" charset="0"/>
                  </a:rPr>
                  <a:t>Pitch n</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strips 190 </a:t>
                </a:r>
                <a:r>
                  <a:rPr lang="el-GR" dirty="0">
                    <a:latin typeface="Times New Roman" pitchFamily="18" charset="0"/>
                    <a:cs typeface="Times New Roman" pitchFamily="18" charset="0"/>
                  </a:rPr>
                  <a:t>μ</a:t>
                </a:r>
                <a:r>
                  <a:rPr lang="en-US" dirty="0">
                    <a:latin typeface="Times New Roman" pitchFamily="18" charset="0"/>
                    <a:cs typeface="Times New Roman" pitchFamily="18" charset="0"/>
                  </a:rPr>
                  <a:t>m;</a:t>
                </a:r>
              </a:p>
              <a:p>
                <a:pPr marL="285750" indent="-285750">
                  <a:buFontTx/>
                  <a:buChar char="-"/>
                </a:pPr>
                <a:r>
                  <a:rPr lang="en-US" dirty="0">
                    <a:latin typeface="Times New Roman" pitchFamily="18" charset="0"/>
                    <a:cs typeface="Times New Roman" pitchFamily="18" charset="0"/>
                  </a:rPr>
                  <a:t>Stereo angle between p</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/n</a:t>
                </a:r>
                <a:r>
                  <a:rPr lang="ru-RU" baseline="30000" dirty="0">
                    <a:latin typeface="Times New Roman" pitchFamily="18" charset="0"/>
                    <a:cs typeface="Times New Roman" pitchFamily="18" charset="0"/>
                  </a:rPr>
                  <a:t>+</a:t>
                </a:r>
                <a:r>
                  <a:rPr lang="ru-RU" dirty="0">
                    <a:latin typeface="Times New Roman" pitchFamily="18" charset="0"/>
                    <a:cs typeface="Times New Roman" pitchFamily="18" charset="0"/>
                  </a:rPr>
                  <a:t> </a:t>
                </a:r>
                <a:r>
                  <a:rPr lang="en-US" dirty="0">
                    <a:latin typeface="Times New Roman" pitchFamily="18" charset="0"/>
                    <a:cs typeface="Times New Roman" pitchFamily="18" charset="0"/>
                  </a:rPr>
                  <a:t> strips: </a:t>
                </a:r>
                <a:r>
                  <a:rPr lang="ru-RU" dirty="0">
                    <a:latin typeface="Times New Roman" pitchFamily="18" charset="0"/>
                    <a:cs typeface="Times New Roman" pitchFamily="18" charset="0"/>
                  </a:rPr>
                  <a:t>90</a:t>
                </a:r>
                <a:r>
                  <a:rPr lang="en-US" baseline="30000" dirty="0">
                    <a:latin typeface="Times New Roman" pitchFamily="18" charset="0"/>
                    <a:cs typeface="Times New Roman" pitchFamily="18" charset="0"/>
                  </a:rPr>
                  <a:t>0</a:t>
                </a:r>
              </a:p>
              <a:p>
                <a:pPr marL="285750" indent="-285750">
                  <a:buFontTx/>
                  <a:buChar char="-"/>
                </a:pPr>
                <a:r>
                  <a:rPr lang="en-US" dirty="0">
                    <a:latin typeface="Times New Roman" pitchFamily="18" charset="0"/>
                    <a:cs typeface="Times New Roman" pitchFamily="18" charset="0"/>
                  </a:rPr>
                  <a:t>Number of strips: 640 (p</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a:t>
                </a:r>
                <a14:m>
                  <m:oMath xmlns:m="http://schemas.openxmlformats.org/officeDocument/2006/math">
                    <m:r>
                      <a:rPr lang="en-US" i="1" smtClean="0">
                        <a:latin typeface="Cambria Math"/>
                        <a:ea typeface="Cambria Math"/>
                        <a:cs typeface="Times New Roman" pitchFamily="18" charset="0"/>
                      </a:rPr>
                      <m:t>×</m:t>
                    </m:r>
                  </m:oMath>
                </a14:m>
                <a:r>
                  <a:rPr lang="en-US" dirty="0">
                    <a:latin typeface="Times New Roman" pitchFamily="18" charset="0"/>
                    <a:cs typeface="Times New Roman" pitchFamily="18" charset="0"/>
                  </a:rPr>
                  <a:t>320(n</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079541" y="4925481"/>
                <a:ext cx="6413935" cy="1754326"/>
              </a:xfrm>
              <a:prstGeom prst="rect">
                <a:avLst/>
              </a:prstGeom>
              <a:blipFill rotWithShape="1">
                <a:blip r:embed="rId4"/>
                <a:stretch>
                  <a:fillRect l="-570" t="-1736" b="-4514"/>
                </a:stretch>
              </a:blipFill>
            </p:spPr>
            <p:txBody>
              <a:bodyPr/>
              <a:lstStyle/>
              <a:p>
                <a:r>
                  <a:rPr lang="ru-RU">
                    <a:noFill/>
                  </a:rPr>
                  <a:t> </a:t>
                </a:r>
              </a:p>
            </p:txBody>
          </p:sp>
        </mc:Fallback>
      </mc:AlternateContent>
      <p:sp>
        <p:nvSpPr>
          <p:cNvPr id="13" name="Прямоугольник 12"/>
          <p:cNvSpPr/>
          <p:nvPr/>
        </p:nvSpPr>
        <p:spPr>
          <a:xfrm>
            <a:off x="4478846" y="300177"/>
            <a:ext cx="3127716" cy="523220"/>
          </a:xfrm>
          <a:prstGeom prst="rect">
            <a:avLst/>
          </a:prstGeom>
        </p:spPr>
        <p:txBody>
          <a:bodyPr wrap="none">
            <a:spAutoFit/>
          </a:bodyPr>
          <a:lstStyle/>
          <a:p>
            <a:pPr lvl="0" algn="ctr"/>
            <a:r>
              <a:rPr lang="en-US" sz="2800" dirty="0">
                <a:solidFill>
                  <a:prstClr val="black"/>
                </a:solidFill>
                <a:latin typeface="Times New Roman" pitchFamily="18" charset="0"/>
                <a:cs typeface="Times New Roman" pitchFamily="18" charset="0"/>
              </a:rPr>
              <a:t>Detector’s topology </a:t>
            </a:r>
            <a:endParaRPr lang="ru-RU" sz="2800" dirty="0">
              <a:solidFill>
                <a:prstClr val="black"/>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54FB6B8F-D7B9-41F4-95CB-5EB9C664C1B6}" type="slidenum">
              <a:rPr lang="ru-RU" smtClean="0"/>
              <a:t>17</a:t>
            </a:fld>
            <a:endParaRPr lang="ru-RU" dirty="0"/>
          </a:p>
        </p:txBody>
      </p:sp>
    </p:spTree>
    <p:extLst>
      <p:ext uri="{BB962C8B-B14F-4D97-AF65-F5344CB8AC3E}">
        <p14:creationId xmlns:p14="http://schemas.microsoft.com/office/powerpoint/2010/main" val="20352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Объект 4">
            <a:extLst>
              <a:ext uri="{FF2B5EF4-FFF2-40B4-BE49-F238E27FC236}">
                <a16:creationId xmlns:a16="http://schemas.microsoft.com/office/drawing/2014/main" id="{F0591807-E770-4319-924C-D1A63A78CEAA}"/>
              </a:ext>
            </a:extLst>
          </p:cNvPr>
          <p:cNvPicPr>
            <a:picLocks noGrp="1" noChangeArrowheads="1"/>
          </p:cNvPicPr>
          <p:nvPr>
            <p:ph type="body" idx="1"/>
          </p:nvPr>
        </p:nvPicPr>
        <p:blipFill>
          <a:blip r:embed="rId2">
            <a:extLst>
              <a:ext uri="{28A0092B-C50C-407E-A947-70E740481C1C}">
                <a14:useLocalDpi xmlns:a14="http://schemas.microsoft.com/office/drawing/2010/main" val="0"/>
              </a:ext>
            </a:extLst>
          </a:blip>
          <a:srcRect r="-227"/>
          <a:stretch>
            <a:fillRect/>
          </a:stretch>
        </p:blipFill>
        <p:spPr>
          <a:xfrm>
            <a:off x="2303331" y="1194246"/>
            <a:ext cx="7585337" cy="35288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a:extLst>
              <a:ext uri="{FF2B5EF4-FFF2-40B4-BE49-F238E27FC236}">
                <a16:creationId xmlns:a16="http://schemas.microsoft.com/office/drawing/2014/main" id="{2373CC7E-FC1E-4AB6-8FE4-F214B8EA378F}"/>
              </a:ext>
            </a:extLst>
          </p:cNvPr>
          <p:cNvSpPr txBox="1">
            <a:spLocks noChangeArrowheads="1"/>
          </p:cNvSpPr>
          <p:nvPr/>
        </p:nvSpPr>
        <p:spPr bwMode="auto">
          <a:xfrm>
            <a:off x="838200" y="4723060"/>
            <a:ext cx="1056117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ru-RU" sz="1600" dirty="0">
                <a:solidFill>
                  <a:prstClr val="black"/>
                </a:solidFill>
                <a:latin typeface="Times New Roman" panose="02020603050405020304" pitchFamily="18" charset="0"/>
                <a:cs typeface="Times New Roman" panose="02020603050405020304" pitchFamily="18" charset="0"/>
              </a:rPr>
              <a:t>DSSD with DC topology don’t contain integral resistors and capacitors (RC), therefore external R, C are required to supply bias voltage to each strip and to electrically decouple the DC current from the electronic inputs. This role is performed by Pitch Adapter (PA) with a topology of two types for p+ and n+ sides of the detector. In addition, PA has topology of contact pads similar to chips located on the side of electronic chips. PA modules are made on sapphire plates with an epitaxial layer of silicon (SOI). Integrated poly silicon bias resistors have a value of 0.7 – 1.0 MΩ, decoupled capacitors have a value of 140 </a:t>
            </a:r>
            <a:r>
              <a:rPr lang="en-US" altLang="ru-RU" sz="1600" dirty="0" err="1">
                <a:solidFill>
                  <a:prstClr val="black"/>
                </a:solidFill>
                <a:latin typeface="Times New Roman" panose="02020603050405020304" pitchFamily="18" charset="0"/>
                <a:cs typeface="Times New Roman" panose="02020603050405020304" pitchFamily="18" charset="0"/>
              </a:rPr>
              <a:t>pF.</a:t>
            </a:r>
            <a:r>
              <a:rPr lang="en-US" altLang="ru-RU" sz="1600" dirty="0">
                <a:solidFill>
                  <a:prstClr val="black"/>
                </a:solidFill>
                <a:latin typeface="Times New Roman" panose="02020603050405020304" pitchFamily="18" charset="0"/>
                <a:cs typeface="Times New Roman" panose="02020603050405020304" pitchFamily="18" charset="0"/>
              </a:rPr>
              <a:t> PA is assembled together with read-out ASICs on the read-out card. Positive polarity signals come from detectors to P+ read-out card (black PCB) while negative signals come to N+ read-out card (red PCB). </a:t>
            </a:r>
            <a:endParaRPr lang="ru-RU" altLang="ru-RU" sz="1600" dirty="0">
              <a:solidFill>
                <a:prstClr val="black"/>
              </a:solidFill>
              <a:latin typeface="Times New Roman" panose="02020603050405020304" pitchFamily="18" charset="0"/>
              <a:cs typeface="Times New Roman" panose="02020603050405020304" pitchFamily="18" charset="0"/>
            </a:endParaRPr>
          </a:p>
        </p:txBody>
      </p:sp>
      <p:sp>
        <p:nvSpPr>
          <p:cNvPr id="8199" name="Rectangle 7">
            <a:extLst>
              <a:ext uri="{FF2B5EF4-FFF2-40B4-BE49-F238E27FC236}">
                <a16:creationId xmlns:a16="http://schemas.microsoft.com/office/drawing/2014/main" id="{75837EE0-2E84-4F13-9BCB-BA7B57F4BBCF}"/>
              </a:ext>
            </a:extLst>
          </p:cNvPr>
          <p:cNvSpPr>
            <a:spLocks noChangeArrowheads="1"/>
          </p:cNvSpPr>
          <p:nvPr/>
        </p:nvSpPr>
        <p:spPr bwMode="auto">
          <a:xfrm>
            <a:off x="0" y="136495"/>
            <a:ext cx="121238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GB" altLang="ru-RU" sz="2800" dirty="0">
                <a:solidFill>
                  <a:prstClr val="black"/>
                </a:solidFill>
                <a:latin typeface="Times New Roman" panose="02020603050405020304" pitchFamily="18" charset="0"/>
                <a:cs typeface="Times New Roman" panose="02020603050405020304" pitchFamily="18" charset="0"/>
              </a:rPr>
              <a:t>The functional scheme of detector module and appearance of two electronic boards</a:t>
            </a:r>
          </a:p>
          <a:p>
            <a:r>
              <a:rPr lang="ru-RU" altLang="ru-RU" sz="2800" dirty="0">
                <a:solidFill>
                  <a:prstClr val="black"/>
                </a:solidFill>
                <a:latin typeface="Times New Roman" panose="02020603050405020304" pitchFamily="18" charset="0"/>
                <a:cs typeface="Times New Roman" panose="02020603050405020304" pitchFamily="18" charset="0"/>
              </a:rPr>
              <a:t> </a:t>
            </a:r>
            <a:r>
              <a:rPr lang="en-US" altLang="ru-RU" sz="2800" dirty="0">
                <a:solidFill>
                  <a:prstClr val="black"/>
                </a:solidFill>
                <a:latin typeface="Times New Roman" panose="02020603050405020304" pitchFamily="18" charset="0"/>
                <a:cs typeface="Times New Roman" panose="02020603050405020304" pitchFamily="18" charset="0"/>
              </a:rPr>
              <a:t>			</a:t>
            </a:r>
            <a:r>
              <a:rPr lang="en-US" altLang="ru-RU" sz="2800" i="1" dirty="0">
                <a:solidFill>
                  <a:srgbClr val="0070C0"/>
                </a:solidFill>
                <a:latin typeface="Times New Roman" panose="02020603050405020304" pitchFamily="18" charset="0"/>
                <a:cs typeface="Times New Roman" panose="02020603050405020304" pitchFamily="18" charset="0"/>
              </a:rPr>
              <a:t>(FE-design of BM@N</a:t>
            </a:r>
            <a:r>
              <a:rPr lang="ru-RU" altLang="ru-RU" sz="2800" i="1" dirty="0">
                <a:solidFill>
                  <a:srgbClr val="0070C0"/>
                </a:solidFill>
                <a:latin typeface="Times New Roman" panose="02020603050405020304" pitchFamily="18" charset="0"/>
                <a:cs typeface="Times New Roman" panose="02020603050405020304" pitchFamily="18" charset="0"/>
              </a:rPr>
              <a:t> </a:t>
            </a:r>
            <a:r>
              <a:rPr lang="en-US" altLang="ru-RU" sz="2800" i="1" dirty="0">
                <a:solidFill>
                  <a:srgbClr val="0070C0"/>
                </a:solidFill>
                <a:latin typeface="Times New Roman" panose="02020603050405020304" pitchFamily="18" charset="0"/>
                <a:cs typeface="Times New Roman" panose="02020603050405020304" pitchFamily="18" charset="0"/>
              </a:rPr>
              <a:t>experiment)</a:t>
            </a:r>
            <a:endParaRPr lang="ru-RU" altLang="ru-RU" sz="2800"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95C09F22-743A-4726-A673-F65BFACC5DE1}" type="slidenum">
              <a:rPr lang="ru-RU" smtClean="0">
                <a:solidFill>
                  <a:prstClr val="black">
                    <a:tint val="75000"/>
                  </a:prstClr>
                </a:solidFill>
              </a:rPr>
              <a:pPr/>
              <a:t>18</a:t>
            </a:fld>
            <a:endParaRPr lang="ru-RU">
              <a:solidFill>
                <a:prstClr val="black">
                  <a:tint val="75000"/>
                </a:prstClr>
              </a:solidFill>
            </a:endParaRPr>
          </a:p>
        </p:txBody>
      </p:sp>
    </p:spTree>
    <p:extLst>
      <p:ext uri="{BB962C8B-B14F-4D97-AF65-F5344CB8AC3E}">
        <p14:creationId xmlns:p14="http://schemas.microsoft.com/office/powerpoint/2010/main" val="2557709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3958" y="210583"/>
            <a:ext cx="10327783" cy="935637"/>
          </a:xfrm>
        </p:spPr>
        <p:txBody>
          <a:bodyPr>
            <a:normAutofit/>
          </a:bodyPr>
          <a:lstStyle/>
          <a:p>
            <a:pPr algn="ctr"/>
            <a:r>
              <a:rPr lang="en-US" sz="2800" dirty="0">
                <a:latin typeface="Times New Roman" pitchFamily="18" charset="0"/>
                <a:cs typeface="Times New Roman" pitchFamily="18" charset="0"/>
              </a:rPr>
              <a:t>Parameters of new read-out chip</a:t>
            </a:r>
            <a:endParaRPr lang="ru-RU" sz="2800" dirty="0">
              <a:latin typeface="Times New Roman" pitchFamily="18" charset="0"/>
              <a:cs typeface="Times New Roman" pitchFamily="18" charset="0"/>
            </a:endParaRPr>
          </a:p>
        </p:txBody>
      </p:sp>
      <p:sp>
        <p:nvSpPr>
          <p:cNvPr id="3" name="Объект 2"/>
          <p:cNvSpPr>
            <a:spLocks noGrp="1"/>
          </p:cNvSpPr>
          <p:nvPr>
            <p:ph idx="1"/>
          </p:nvPr>
        </p:nvSpPr>
        <p:spPr>
          <a:xfrm>
            <a:off x="815416" y="1552835"/>
            <a:ext cx="10634397" cy="4351338"/>
          </a:xfrm>
        </p:spPr>
        <p:txBody>
          <a:bodyPr>
            <a:normAutofit fontScale="77500" lnSpcReduction="20000"/>
          </a:bodyPr>
          <a:lstStyle/>
          <a:p>
            <a:pPr marL="0" indent="0">
              <a:buNone/>
            </a:pPr>
            <a:r>
              <a:rPr lang="en-US" b="1" dirty="0">
                <a:latin typeface="Times New Roman" pitchFamily="18" charset="0"/>
                <a:cs typeface="Times New Roman" pitchFamily="18" charset="0"/>
              </a:rPr>
              <a:t>Readout ASIC VATAGP7.3.</a:t>
            </a:r>
          </a:p>
          <a:p>
            <a:pPr marL="0" indent="0">
              <a:buNone/>
            </a:pPr>
            <a:r>
              <a:rPr lang="en-US" dirty="0">
                <a:latin typeface="Times New Roman" pitchFamily="18" charset="0"/>
                <a:cs typeface="Times New Roman" pitchFamily="18" charset="0"/>
              </a:rPr>
              <a:t>Number of sensitive pre-amplifier (CSA) inputs – 128</a:t>
            </a:r>
            <a:endParaRPr lang="ru-RU"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Input charges (dynamic range) - -30fC ÷ +30fC</a:t>
            </a:r>
          </a:p>
          <a:p>
            <a:pPr marL="0" indent="0">
              <a:buNone/>
            </a:pPr>
            <a:r>
              <a:rPr lang="en-US" dirty="0">
                <a:latin typeface="Times New Roman" pitchFamily="18" charset="0"/>
                <a:cs typeface="Times New Roman" pitchFamily="18" charset="0"/>
              </a:rPr>
              <a:t>Peaking time (slow shaper) - 500ns (typ.)</a:t>
            </a:r>
          </a:p>
          <a:p>
            <a:pPr marL="0" indent="0">
              <a:buNone/>
            </a:pPr>
            <a:r>
              <a:rPr lang="en-US" dirty="0">
                <a:latin typeface="Times New Roman" pitchFamily="18" charset="0"/>
                <a:cs typeface="Times New Roman" pitchFamily="18" charset="0"/>
              </a:rPr>
              <a:t>Peaking time (fast shaper) - 50ns</a:t>
            </a:r>
          </a:p>
          <a:p>
            <a:pPr marL="0" indent="0">
              <a:buNone/>
            </a:pPr>
            <a:r>
              <a:rPr lang="en-US" dirty="0">
                <a:latin typeface="Times New Roman" pitchFamily="18" charset="0"/>
                <a:cs typeface="Times New Roman" pitchFamily="18" charset="0"/>
              </a:rPr>
              <a:t>Noise (ENC)- 70e +12e/pF (typ.)</a:t>
            </a:r>
          </a:p>
          <a:p>
            <a:pPr marL="0" indent="0">
              <a:buNone/>
            </a:pPr>
            <a:r>
              <a:rPr lang="en-US" dirty="0">
                <a:latin typeface="Times New Roman" pitchFamily="18" charset="0"/>
                <a:cs typeface="Times New Roman" pitchFamily="18" charset="0"/>
              </a:rPr>
              <a:t>Lowest threshold (no capacitance) 0.12fC</a:t>
            </a:r>
          </a:p>
          <a:p>
            <a:pPr marL="0" indent="0">
              <a:buNone/>
            </a:pPr>
            <a:r>
              <a:rPr lang="en-US" dirty="0">
                <a:latin typeface="Times New Roman" pitchFamily="18" charset="0"/>
                <a:cs typeface="Times New Roman" pitchFamily="18" charset="0"/>
              </a:rPr>
              <a:t>Good linearity for charges up to +/- 15fC</a:t>
            </a:r>
          </a:p>
          <a:p>
            <a:pPr marL="0" indent="0">
              <a:buNone/>
            </a:pPr>
            <a:r>
              <a:rPr lang="en-US" dirty="0">
                <a:latin typeface="Times New Roman" pitchFamily="18" charset="0"/>
                <a:cs typeface="Times New Roman" pitchFamily="18" charset="0"/>
              </a:rPr>
              <a:t>Gain from input to output buffer (diff. output currents) 16.5µA/</a:t>
            </a:r>
            <a:r>
              <a:rPr lang="en-US" dirty="0" err="1">
                <a:latin typeface="Times New Roman" pitchFamily="18" charset="0"/>
                <a:cs typeface="Times New Roman" pitchFamily="18" charset="0"/>
              </a:rPr>
              <a:t>fC</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Output Serial analog multiplexer </a:t>
            </a:r>
            <a:r>
              <a:rPr lang="en-US">
                <a:latin typeface="Times New Roman" pitchFamily="18" charset="0"/>
                <a:cs typeface="Times New Roman" pitchFamily="18" charset="0"/>
              </a:rPr>
              <a:t>with 20 MHz </a:t>
            </a:r>
            <a:r>
              <a:rPr lang="en-US" dirty="0">
                <a:latin typeface="Times New Roman" pitchFamily="18" charset="0"/>
                <a:cs typeface="Times New Roman" pitchFamily="18" charset="0"/>
              </a:rPr>
              <a:t>clock speed nominal.</a:t>
            </a:r>
          </a:p>
          <a:p>
            <a:pPr marL="0" indent="0">
              <a:buNone/>
            </a:pPr>
            <a:r>
              <a:rPr lang="en-US" dirty="0">
                <a:latin typeface="Times New Roman" pitchFamily="18" charset="0"/>
                <a:cs typeface="Times New Roman" pitchFamily="18" charset="0"/>
              </a:rPr>
              <a:t>Voltage supply - +1.5V, -2.0V</a:t>
            </a:r>
          </a:p>
          <a:p>
            <a:pPr marL="0" indent="0">
              <a:buNone/>
            </a:pPr>
            <a:r>
              <a:rPr lang="en-US" dirty="0">
                <a:latin typeface="Times New Roman" pitchFamily="18" charset="0"/>
                <a:cs typeface="Times New Roman" pitchFamily="18" charset="0"/>
              </a:rPr>
              <a:t>Power dissipation per channel – </a:t>
            </a:r>
            <a:r>
              <a:rPr lang="en-US" dirty="0" err="1">
                <a:latin typeface="Times New Roman" pitchFamily="18" charset="0"/>
                <a:cs typeface="Times New Roman" pitchFamily="18" charset="0"/>
              </a:rPr>
              <a:t>tbd</a:t>
            </a:r>
            <a:endParaRPr lang="en-US" dirty="0">
              <a:latin typeface="Times New Roman" pitchFamily="18" charset="0"/>
              <a:cs typeface="Times New Roman" pitchFamily="18" charset="0"/>
            </a:endParaRPr>
          </a:p>
          <a:p>
            <a:pPr marL="0" indent="0">
              <a:buNone/>
            </a:pPr>
            <a:endParaRPr lang="en-US" dirty="0"/>
          </a:p>
        </p:txBody>
      </p:sp>
      <p:sp>
        <p:nvSpPr>
          <p:cNvPr id="5" name="Номер слайда 4"/>
          <p:cNvSpPr>
            <a:spLocks noGrp="1"/>
          </p:cNvSpPr>
          <p:nvPr>
            <p:ph type="sldNum" sz="quarter" idx="12"/>
          </p:nvPr>
        </p:nvSpPr>
        <p:spPr/>
        <p:txBody>
          <a:bodyPr/>
          <a:lstStyle/>
          <a:p>
            <a:fld id="{95C09F22-743A-4726-A673-F65BFACC5DE1}" type="slidenum">
              <a:rPr lang="ru-RU" smtClean="0">
                <a:solidFill>
                  <a:prstClr val="black">
                    <a:tint val="75000"/>
                  </a:prstClr>
                </a:solidFill>
              </a:rPr>
              <a:pPr/>
              <a:t>19</a:t>
            </a:fld>
            <a:endParaRPr lang="ru-RU">
              <a:solidFill>
                <a:prstClr val="black">
                  <a:tint val="75000"/>
                </a:prstClr>
              </a:solidFill>
            </a:endParaRPr>
          </a:p>
        </p:txBody>
      </p:sp>
      <p:sp>
        <p:nvSpPr>
          <p:cNvPr id="6" name="TextBox 5"/>
          <p:cNvSpPr txBox="1"/>
          <p:nvPr/>
        </p:nvSpPr>
        <p:spPr>
          <a:xfrm>
            <a:off x="6576053" y="5904173"/>
            <a:ext cx="4320480" cy="923330"/>
          </a:xfrm>
          <a:prstGeom prst="rect">
            <a:avLst/>
          </a:prstGeom>
          <a:noFill/>
        </p:spPr>
        <p:txBody>
          <a:bodyPr wrap="square" rtlCol="0">
            <a:spAutoFit/>
          </a:bodyPr>
          <a:lstStyle/>
          <a:p>
            <a:r>
              <a:rPr lang="en-US" b="1" dirty="0">
                <a:solidFill>
                  <a:prstClr val="black"/>
                </a:solidFill>
              </a:rPr>
              <a:t>We are waiting delivery of first 10 ASICs at the end of Q2 2019</a:t>
            </a:r>
            <a:endParaRPr lang="ru-RU" b="1" dirty="0">
              <a:solidFill>
                <a:prstClr val="black"/>
              </a:solidFill>
            </a:endParaRPr>
          </a:p>
          <a:p>
            <a:endParaRPr lang="ru-RU" dirty="0">
              <a:solidFill>
                <a:prstClr val="black"/>
              </a:solidFill>
            </a:endParaRPr>
          </a:p>
        </p:txBody>
      </p:sp>
    </p:spTree>
    <p:extLst>
      <p:ext uri="{BB962C8B-B14F-4D97-AF65-F5344CB8AC3E}">
        <p14:creationId xmlns:p14="http://schemas.microsoft.com/office/powerpoint/2010/main" val="3075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latin typeface="Times New Roman" pitchFamily="18" charset="0"/>
                <a:cs typeface="Times New Roman" pitchFamily="18" charset="0"/>
              </a:rPr>
              <a:t>Performance requirements of the Inner Tracker</a:t>
            </a:r>
            <a:endParaRPr lang="ru-RU" sz="28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631066" y="1172817"/>
                <a:ext cx="10663705" cy="5183555"/>
              </a:xfrm>
            </p:spPr>
            <p:txBody>
              <a:bodyPr>
                <a:normAutofit fontScale="92500" lnSpcReduction="20000"/>
              </a:bodyPr>
              <a:lstStyle/>
              <a:p>
                <a:pPr marL="0" indent="0">
                  <a:buNone/>
                </a:pPr>
                <a:r>
                  <a:rPr lang="en-US" sz="2400" dirty="0">
                    <a:latin typeface="Times New Roman" pitchFamily="18" charset="0"/>
                    <a:cs typeface="Times New Roman" pitchFamily="18" charset="0"/>
                  </a:rPr>
                  <a:t>From general conditions:</a:t>
                </a:r>
              </a:p>
              <a:p>
                <a:pPr marL="0" indent="0">
                  <a:buNone/>
                </a:pPr>
                <a:r>
                  <a:rPr lang="en-US" sz="2400" dirty="0">
                    <a:latin typeface="Times New Roman" pitchFamily="18" charset="0"/>
                    <a:cs typeface="Times New Roman" pitchFamily="18" charset="0"/>
                  </a:rPr>
                  <a:t>Close to 4</a:t>
                </a:r>
                <a:r>
                  <a:rPr lang="el-GR" sz="2400" dirty="0">
                    <a:latin typeface="Times New Roman" pitchFamily="18" charset="0"/>
                    <a:cs typeface="Times New Roman" pitchFamily="18" charset="0"/>
                  </a:rPr>
                  <a:t>π</a:t>
                </a:r>
                <a:r>
                  <a:rPr lang="en-US" sz="2400" dirty="0">
                    <a:latin typeface="Times New Roman" pitchFamily="18" charset="0"/>
                    <a:cs typeface="Times New Roman" pitchFamily="18" charset="0"/>
                  </a:rPr>
                  <a:t> geometry;</a:t>
                </a:r>
              </a:p>
              <a:p>
                <a:pPr marL="0" indent="0">
                  <a:buNone/>
                </a:pPr>
                <a:r>
                  <a:rPr lang="en-US" sz="2400" dirty="0">
                    <a:latin typeface="Times New Roman" pitchFamily="18" charset="0"/>
                    <a:cs typeface="Times New Roman" pitchFamily="18" charset="0"/>
                  </a:rPr>
                  <a:t>Number of coordinate layers</a:t>
                </a:r>
                <a:r>
                  <a:rPr lang="ru-RU" sz="2400" dirty="0">
                    <a:latin typeface="Times New Roman" pitchFamily="18" charset="0"/>
                    <a:cs typeface="Times New Roman" pitchFamily="18" charset="0"/>
                  </a:rPr>
                  <a:t>: </a:t>
                </a:r>
                <a:r>
                  <a:rPr lang="en-US" sz="2400" dirty="0">
                    <a:latin typeface="Times New Roman" pitchFamily="18" charset="0"/>
                    <a:cs typeface="Times New Roman" pitchFamily="18" charset="0"/>
                  </a:rPr>
                  <a:t>5 + 3;</a:t>
                </a:r>
              </a:p>
              <a:p>
                <a:pPr marL="0" indent="0">
                  <a:buNone/>
                </a:pPr>
                <a:r>
                  <a:rPr lang="en-US" sz="2400" dirty="0">
                    <a:latin typeface="Times New Roman" pitchFamily="18" charset="0"/>
                    <a:cs typeface="Times New Roman" pitchFamily="18" charset="0"/>
                  </a:rPr>
                  <a:t>Inner Tracker (Version-1, CDR) based on two types Si-sensors:</a:t>
                </a:r>
              </a:p>
              <a:p>
                <a:pPr>
                  <a:buFontTx/>
                  <a:buChar char="-"/>
                </a:pPr>
                <a:r>
                  <a:rPr lang="en-US" sz="2400" dirty="0">
                    <a:latin typeface="Times New Roman" pitchFamily="18" charset="0"/>
                    <a:cs typeface="Times New Roman" pitchFamily="18" charset="0"/>
                  </a:rPr>
                  <a:t>Double Side Silicon Detector (DSSD) – outer 5 layers;</a:t>
                </a:r>
              </a:p>
              <a:p>
                <a:pPr>
                  <a:buFontTx/>
                  <a:buChar char="-"/>
                </a:pPr>
                <a:r>
                  <a:rPr lang="en-US" sz="2400" dirty="0">
                    <a:latin typeface="Times New Roman" pitchFamily="18" charset="0"/>
                    <a:cs typeface="Times New Roman" pitchFamily="18" charset="0"/>
                  </a:rPr>
                  <a:t>MAPS (</a:t>
                </a:r>
                <a:r>
                  <a:rPr lang="en-US" sz="2400" dirty="0" err="1">
                    <a:latin typeface="Times New Roman" pitchFamily="18" charset="0"/>
                    <a:cs typeface="Times New Roman" pitchFamily="18" charset="0"/>
                  </a:rPr>
                  <a:t>Monolitic</a:t>
                </a:r>
                <a:r>
                  <a:rPr lang="en-US" sz="2400" dirty="0">
                    <a:latin typeface="Times New Roman" pitchFamily="18" charset="0"/>
                    <a:cs typeface="Times New Roman" pitchFamily="18" charset="0"/>
                  </a:rPr>
                  <a:t> Active Pixel Sensor) – inner 3 layers</a:t>
                </a:r>
              </a:p>
              <a:p>
                <a:pPr marL="0" indent="0">
                  <a:buNone/>
                </a:pPr>
                <a:r>
                  <a:rPr lang="en-US" sz="2400" dirty="0">
                    <a:latin typeface="Times New Roman" pitchFamily="18" charset="0"/>
                    <a:cs typeface="Times New Roman" pitchFamily="18" charset="0"/>
                  </a:rPr>
                  <a:t>Material budget of 1 layer DSSD include: </a:t>
                </a:r>
              </a:p>
              <a:p>
                <a:pPr marL="0" indent="0">
                  <a:buNone/>
                </a:pPr>
                <a:r>
                  <a:rPr lang="en-US" sz="2400" dirty="0">
                    <a:latin typeface="Times New Roman" pitchFamily="18" charset="0"/>
                    <a:cs typeface="Times New Roman" pitchFamily="18" charset="0"/>
                  </a:rPr>
                  <a:t>- Si (300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0,003</a:t>
                </a: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𝑋</m:t>
                        </m:r>
                      </m:e>
                      <m:sub>
                        <m:r>
                          <a:rPr lang="en-US" sz="2400" b="0" i="1" smtClean="0">
                            <a:latin typeface="Cambria Math"/>
                            <a:cs typeface="Times New Roman" pitchFamily="18" charset="0"/>
                          </a:rPr>
                          <m:t>0</m:t>
                        </m:r>
                      </m:sub>
                    </m:sSub>
                  </m:oMath>
                </a14:m>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Polyimide cable = 0,0016</a:t>
                </a:r>
                <a14:m>
                  <m:oMath xmlns:m="http://schemas.openxmlformats.org/officeDocument/2006/math">
                    <m:sSub>
                      <m:sSubPr>
                        <m:ctrlPr>
                          <a:rPr lang="en-US" sz="2400" i="1">
                            <a:latin typeface="Cambria Math" panose="02040503050406030204" pitchFamily="18" charset="0"/>
                            <a:cs typeface="Times New Roman" pitchFamily="18" charset="0"/>
                          </a:rPr>
                        </m:ctrlPr>
                      </m:sSubPr>
                      <m:e>
                        <m:r>
                          <a:rPr lang="en-US" sz="2400" i="1">
                            <a:latin typeface="Cambria Math"/>
                            <a:cs typeface="Times New Roman" pitchFamily="18" charset="0"/>
                          </a:rPr>
                          <m:t>𝑋</m:t>
                        </m:r>
                      </m:e>
                      <m:sub>
                        <m:r>
                          <a:rPr lang="en-US" sz="2400" i="1">
                            <a:latin typeface="Cambria Math"/>
                            <a:cs typeface="Times New Roman" pitchFamily="18" charset="0"/>
                          </a:rPr>
                          <m:t>0</m:t>
                        </m:r>
                      </m:sub>
                    </m:sSub>
                    <m:r>
                      <a:rPr lang="en-US" sz="2400" b="0" i="1" smtClean="0">
                        <a:latin typeface="Cambria Math"/>
                        <a:cs typeface="Times New Roman" pitchFamily="18" charset="0"/>
                      </a:rPr>
                      <m:t> </m:t>
                    </m:r>
                  </m:oMath>
                </a14:m>
                <a:r>
                  <a:rPr lang="en-US" sz="2400" dirty="0">
                    <a:latin typeface="Times New Roman" pitchFamily="18" charset="0"/>
                    <a:cs typeface="Times New Roman" pitchFamily="18" charset="0"/>
                  </a:rPr>
                  <a:t>(1 cable) </a:t>
                </a:r>
                <a14:m>
                  <m:oMath xmlns:m="http://schemas.openxmlformats.org/officeDocument/2006/math">
                    <m:r>
                      <a:rPr lang="en-US" sz="2400" i="1" smtClean="0">
                        <a:latin typeface="Cambria Math"/>
                        <a:ea typeface="Cambria Math"/>
                        <a:cs typeface="Times New Roman" pitchFamily="18" charset="0"/>
                      </a:rPr>
                      <m:t>÷</m:t>
                    </m:r>
                  </m:oMath>
                </a14:m>
                <a:r>
                  <a:rPr lang="en-US" sz="2400" dirty="0">
                    <a:latin typeface="Times New Roman" pitchFamily="18" charset="0"/>
                    <a:cs typeface="Times New Roman" pitchFamily="18" charset="0"/>
                  </a:rPr>
                  <a:t> 0,0048</a:t>
                </a:r>
                <a:r>
                  <a:rPr lang="en-US" sz="2400" dirty="0">
                    <a:cs typeface="Times New Roman" pitchFamily="18" charset="0"/>
                  </a:rPr>
                  <a:t> </a:t>
                </a:r>
                <a14:m>
                  <m:oMath xmlns:m="http://schemas.openxmlformats.org/officeDocument/2006/math">
                    <m:sSub>
                      <m:sSubPr>
                        <m:ctrlPr>
                          <a:rPr lang="en-US" sz="2400" i="1">
                            <a:latin typeface="Cambria Math" panose="02040503050406030204" pitchFamily="18" charset="0"/>
                            <a:cs typeface="Times New Roman" pitchFamily="18" charset="0"/>
                          </a:rPr>
                        </m:ctrlPr>
                      </m:sSubPr>
                      <m:e>
                        <m:r>
                          <a:rPr lang="en-US" sz="2400" i="1">
                            <a:latin typeface="Cambria Math"/>
                            <a:cs typeface="Times New Roman" pitchFamily="18" charset="0"/>
                          </a:rPr>
                          <m:t>𝑋</m:t>
                        </m:r>
                      </m:e>
                      <m:sub>
                        <m:r>
                          <a:rPr lang="en-US" sz="2400" i="1">
                            <a:latin typeface="Cambria Math"/>
                            <a:cs typeface="Times New Roman" pitchFamily="18" charset="0"/>
                          </a:rPr>
                          <m:t>0</m:t>
                        </m:r>
                      </m:sub>
                    </m:sSub>
                  </m:oMath>
                </a14:m>
                <a:r>
                  <a:rPr lang="en-US" sz="2400" dirty="0">
                    <a:latin typeface="Times New Roman" pitchFamily="18" charset="0"/>
                    <a:cs typeface="Times New Roman" pitchFamily="18" charset="0"/>
                  </a:rPr>
                  <a:t> (3 cables); </a:t>
                </a:r>
              </a:p>
              <a:p>
                <a:pPr marL="0" indent="0">
                  <a:buNone/>
                </a:pPr>
                <a:r>
                  <a:rPr lang="en-US" sz="2400" dirty="0">
                    <a:latin typeface="Times New Roman" pitchFamily="18" charset="0"/>
                    <a:cs typeface="Times New Roman" pitchFamily="18" charset="0"/>
                  </a:rPr>
                  <a:t>- Carbon frame=0,005</a:t>
                </a: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i="1">
                            <a:latin typeface="Cambria Math"/>
                            <a:cs typeface="Times New Roman" pitchFamily="18" charset="0"/>
                          </a:rPr>
                          <m:t>𝑋</m:t>
                        </m:r>
                      </m:e>
                      <m:sub>
                        <m:r>
                          <a:rPr lang="en-US" sz="2400" i="1">
                            <a:latin typeface="Cambria Math"/>
                            <a:cs typeface="Times New Roman" pitchFamily="18" charset="0"/>
                          </a:rPr>
                          <m:t>0</m:t>
                        </m:r>
                      </m:sub>
                    </m:sSub>
                  </m:oMath>
                </a14:m>
                <a:r>
                  <a:rPr lang="en-US" sz="2400" dirty="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Barrel cover up to |</a:t>
                </a:r>
                <a:r>
                  <a:rPr lang="el-GR" sz="2400" dirty="0">
                    <a:latin typeface="Times New Roman" pitchFamily="18" charset="0"/>
                    <a:cs typeface="Times New Roman" pitchFamily="18" charset="0"/>
                  </a:rPr>
                  <a:t>η</a:t>
                </a:r>
                <a:r>
                  <a:rPr lang="en-US" sz="2400" dirty="0">
                    <a:latin typeface="Times New Roman" pitchFamily="18" charset="0"/>
                    <a:cs typeface="Times New Roman" pitchFamily="18" charset="0"/>
                  </a:rPr>
                  <a:t>| =1,15;</a:t>
                </a:r>
              </a:p>
              <a:p>
                <a:pPr marL="0" indent="0">
                  <a:buNone/>
                </a:pPr>
                <a:r>
                  <a:rPr lang="en-US" sz="2400" dirty="0">
                    <a:latin typeface="Times New Roman" pitchFamily="18" charset="0"/>
                    <a:cs typeface="Times New Roman" pitchFamily="18" charset="0"/>
                  </a:rPr>
                  <a:t>End-cap cover up to |</a:t>
                </a:r>
                <a:r>
                  <a:rPr lang="el-GR" sz="2400" dirty="0">
                    <a:latin typeface="Times New Roman" pitchFamily="18" charset="0"/>
                    <a:cs typeface="Times New Roman" pitchFamily="18" charset="0"/>
                  </a:rPr>
                  <a:t>η</a:t>
                </a:r>
                <a:r>
                  <a:rPr lang="en-US" sz="2400" dirty="0">
                    <a:latin typeface="Times New Roman" pitchFamily="18" charset="0"/>
                    <a:cs typeface="Times New Roman" pitchFamily="18" charset="0"/>
                  </a:rPr>
                  <a:t>| =2,5;</a:t>
                </a:r>
              </a:p>
              <a:p>
                <a:pPr marL="0" indent="0">
                  <a:buNone/>
                </a:pPr>
                <a:r>
                  <a:rPr lang="en-US" sz="2400" dirty="0">
                    <a:latin typeface="Times New Roman" pitchFamily="18" charset="0"/>
                    <a:cs typeface="Times New Roman" pitchFamily="18" charset="0"/>
                  </a:rPr>
                  <a:t>Track reconstruction efficiency for muons &gt;99%  at p</a:t>
                </a:r>
                <a14:m>
                  <m:oMath xmlns:m="http://schemas.openxmlformats.org/officeDocument/2006/math">
                    <m:r>
                      <a:rPr lang="en-US" sz="2400" i="1" smtClean="0">
                        <a:latin typeface="Cambria Math"/>
                        <a:ea typeface="Cambria Math"/>
                      </a:rPr>
                      <m:t>≤</m:t>
                    </m:r>
                  </m:oMath>
                </a14:m>
                <a:r>
                  <a:rPr lang="en-US" sz="2400" dirty="0">
                    <a:latin typeface="Times New Roman" pitchFamily="18" charset="0"/>
                    <a:cs typeface="Times New Roman" pitchFamily="18" charset="0"/>
                  </a:rPr>
                  <a:t> 13 GeV/c (for 0≤|</a:t>
                </a:r>
                <a:r>
                  <a:rPr lang="el-GR" sz="2400" dirty="0">
                    <a:latin typeface="Times New Roman" pitchFamily="18" charset="0"/>
                    <a:cs typeface="Times New Roman" pitchFamily="18" charset="0"/>
                  </a:rPr>
                  <a:t>η</a:t>
                </a:r>
                <a:r>
                  <a:rPr lang="en-US" sz="2400" dirty="0">
                    <a:latin typeface="Times New Roman" pitchFamily="18" charset="0"/>
                    <a:cs typeface="Times New Roman" pitchFamily="18" charset="0"/>
                  </a:rPr>
                  <a:t>|≤2,5); </a:t>
                </a:r>
              </a:p>
              <a:p>
                <a:pPr marL="0" indent="0">
                  <a:buNone/>
                </a:pPr>
                <a:r>
                  <a:rPr lang="en-US" sz="2400" dirty="0">
                    <a:latin typeface="Times New Roman" pitchFamily="18" charset="0"/>
                    <a:cs typeface="Times New Roman" pitchFamily="18" charset="0"/>
                  </a:rPr>
                  <a:t>Coordinates resolutions: </a:t>
                </a: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i="1" smtClean="0">
                            <a:latin typeface="Cambria Math"/>
                            <a:ea typeface="Cambria Math"/>
                            <a:cs typeface="Times New Roman" pitchFamily="18" charset="0"/>
                          </a:rPr>
                          <m:t>𝜎</m:t>
                        </m:r>
                      </m:e>
                      <m:sub>
                        <m:r>
                          <a:rPr lang="en-US" sz="2400" b="0" i="1" smtClean="0">
                            <a:latin typeface="Cambria Math"/>
                            <a:cs typeface="Times New Roman" pitchFamily="18" charset="0"/>
                          </a:rPr>
                          <m:t>𝑟</m:t>
                        </m:r>
                        <m:r>
                          <a:rPr lang="en-US" sz="2400" i="1" smtClean="0">
                            <a:latin typeface="Cambria Math"/>
                            <a:ea typeface="Cambria Math"/>
                            <a:cs typeface="Times New Roman" pitchFamily="18" charset="0"/>
                          </a:rPr>
                          <m:t>𝜑</m:t>
                        </m:r>
                      </m:sub>
                    </m:sSub>
                  </m:oMath>
                </a14:m>
                <a:r>
                  <a:rPr lang="en-US" sz="2400" dirty="0">
                    <a:latin typeface="Times New Roman" pitchFamily="18" charset="0"/>
                    <a:cs typeface="Times New Roman" pitchFamily="18" charset="0"/>
                  </a:rPr>
                  <a:t>&lt; 50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 </a:t>
                </a:r>
                <a14:m>
                  <m:oMath xmlns:m="http://schemas.openxmlformats.org/officeDocument/2006/math">
                    <m:sSub>
                      <m:sSubPr>
                        <m:ctrlPr>
                          <a:rPr lang="en-US" sz="2400" i="1">
                            <a:latin typeface="Cambria Math" panose="02040503050406030204" pitchFamily="18" charset="0"/>
                            <a:cs typeface="Times New Roman" pitchFamily="18" charset="0"/>
                          </a:rPr>
                        </m:ctrlPr>
                      </m:sSubPr>
                      <m:e>
                        <m:r>
                          <a:rPr lang="en-US" sz="2400" i="1">
                            <a:latin typeface="Cambria Math"/>
                            <a:ea typeface="Cambria Math"/>
                            <a:cs typeface="Times New Roman" pitchFamily="18" charset="0"/>
                          </a:rPr>
                          <m:t>𝜎</m:t>
                        </m:r>
                      </m:e>
                      <m:sub>
                        <m:r>
                          <a:rPr lang="en-US" sz="2400" b="0" i="1" smtClean="0">
                            <a:latin typeface="Cambria Math"/>
                            <a:ea typeface="Cambria Math"/>
                            <a:cs typeface="Times New Roman" pitchFamily="18" charset="0"/>
                          </a:rPr>
                          <m:t>𝑧</m:t>
                        </m:r>
                      </m:sub>
                    </m:sSub>
                  </m:oMath>
                </a14:m>
                <a:r>
                  <a:rPr lang="en-US" sz="2400" dirty="0">
                    <a:latin typeface="Times New Roman" pitchFamily="18" charset="0"/>
                    <a:cs typeface="Times New Roman" pitchFamily="18" charset="0"/>
                  </a:rPr>
                  <a:t> &lt; 100 </a:t>
                </a:r>
                <a:r>
                  <a:rPr lang="el-GR" sz="2400" dirty="0">
                    <a:latin typeface="Times New Roman" pitchFamily="18" charset="0"/>
                    <a:cs typeface="Times New Roman" pitchFamily="18" charset="0"/>
                  </a:rPr>
                  <a:t>μ</a:t>
                </a:r>
                <a:r>
                  <a:rPr lang="en-US" sz="2400" dirty="0">
                    <a:latin typeface="Times New Roman" pitchFamily="18" charset="0"/>
                    <a:cs typeface="Times New Roman" pitchFamily="18" charset="0"/>
                  </a:rPr>
                  <a:t>m.</a:t>
                </a:r>
              </a:p>
              <a:p>
                <a:pPr marL="0" indent="0">
                  <a:buNone/>
                </a:pPr>
                <a:endParaRPr lang="en-US"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631066" y="1172817"/>
                <a:ext cx="10663705" cy="5183555"/>
              </a:xfrm>
              <a:blipFill>
                <a:blip r:embed="rId2"/>
                <a:stretch>
                  <a:fillRect l="-743" t="-1998"/>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2</a:t>
            </a:fld>
            <a:endParaRPr lang="ru-RU" dirty="0">
              <a:solidFill>
                <a:prstClr val="black">
                  <a:tint val="75000"/>
                </a:prstClr>
              </a:solidFill>
            </a:endParaRPr>
          </a:p>
        </p:txBody>
      </p:sp>
      <p:pic>
        <p:nvPicPr>
          <p:cNvPr id="5" name="Рисунок 4">
            <a:extLst>
              <a:ext uri="{FF2B5EF4-FFF2-40B4-BE49-F238E27FC236}">
                <a16:creationId xmlns:a16="http://schemas.microsoft.com/office/drawing/2014/main" id="{F0BCF2E2-47F4-423A-B313-7FE5D8D0CDB4}"/>
              </a:ext>
            </a:extLst>
          </p:cNvPr>
          <p:cNvPicPr>
            <a:picLocks noChangeAspect="1"/>
          </p:cNvPicPr>
          <p:nvPr/>
        </p:nvPicPr>
        <p:blipFill rotWithShape="1">
          <a:blip r:embed="rId3">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6" name="Picture 4">
            <a:extLst>
              <a:ext uri="{FF2B5EF4-FFF2-40B4-BE49-F238E27FC236}">
                <a16:creationId xmlns:a16="http://schemas.microsoft.com/office/drawing/2014/main" id="{7D0E1A1F-166C-49DC-B36D-B8CDC15D22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56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Рисунок 40">
            <a:extLst>
              <a:ext uri="{FF2B5EF4-FFF2-40B4-BE49-F238E27FC236}">
                <a16:creationId xmlns:a16="http://schemas.microsoft.com/office/drawing/2014/main" id="{AD2379EF-F3E9-41A2-8CB9-0259324BCA17}"/>
              </a:ext>
            </a:extLst>
          </p:cNvPr>
          <p:cNvPicPr>
            <a:picLocks noChangeAspect="1"/>
          </p:cNvPicPr>
          <p:nvPr/>
        </p:nvPicPr>
        <p:blipFill>
          <a:blip r:embed="rId3"/>
          <a:stretch>
            <a:fillRect/>
          </a:stretch>
        </p:blipFill>
        <p:spPr>
          <a:xfrm>
            <a:off x="7848321" y="3949254"/>
            <a:ext cx="4443086" cy="2843951"/>
          </a:xfrm>
          <a:prstGeom prst="rect">
            <a:avLst/>
          </a:prstGeom>
        </p:spPr>
      </p:pic>
      <p:sp>
        <p:nvSpPr>
          <p:cNvPr id="2" name="Заголовок 1">
            <a:extLst>
              <a:ext uri="{FF2B5EF4-FFF2-40B4-BE49-F238E27FC236}">
                <a16:creationId xmlns:a16="http://schemas.microsoft.com/office/drawing/2014/main" id="{3DCC4961-AFE4-4490-9308-C2E62346E45F}"/>
              </a:ext>
            </a:extLst>
          </p:cNvPr>
          <p:cNvSpPr>
            <a:spLocks noGrp="1"/>
          </p:cNvSpPr>
          <p:nvPr>
            <p:ph type="title"/>
          </p:nvPr>
        </p:nvSpPr>
        <p:spPr>
          <a:xfrm>
            <a:off x="838199" y="0"/>
            <a:ext cx="10515600" cy="1001857"/>
          </a:xfrm>
        </p:spPr>
        <p:txBody>
          <a:bodyPr>
            <a:normAutofit/>
          </a:bodyPr>
          <a:lstStyle/>
          <a:p>
            <a:pPr algn="ctr"/>
            <a:r>
              <a:rPr lang="en-US" sz="2800" dirty="0">
                <a:latin typeface="Times New Roman" panose="02020603050405020304" pitchFamily="18" charset="0"/>
                <a:cs typeface="Times New Roman" panose="02020603050405020304" pitchFamily="18" charset="0"/>
              </a:rPr>
              <a:t>Polyimide</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cable</a:t>
            </a:r>
            <a:endParaRPr lang="ru-RU" sz="2800" dirty="0"/>
          </a:p>
        </p:txBody>
      </p:sp>
      <p:sp>
        <p:nvSpPr>
          <p:cNvPr id="14" name="TextBox 13">
            <a:extLst>
              <a:ext uri="{FF2B5EF4-FFF2-40B4-BE49-F238E27FC236}">
                <a16:creationId xmlns:a16="http://schemas.microsoft.com/office/drawing/2014/main" id="{2BE61C60-528C-48A8-9245-2A1AB54C22C0}"/>
              </a:ext>
            </a:extLst>
          </p:cNvPr>
          <p:cNvSpPr txBox="1"/>
          <p:nvPr/>
        </p:nvSpPr>
        <p:spPr>
          <a:xfrm>
            <a:off x="5360453" y="2074447"/>
            <a:ext cx="1106393" cy="30777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1400" b="1" dirty="0">
                <a:solidFill>
                  <a:prstClr val="black"/>
                </a:solidFill>
                <a:latin typeface="Times New Roman" panose="02020603050405020304" pitchFamily="18" charset="0"/>
                <a:cs typeface="Times New Roman" panose="02020603050405020304" pitchFamily="18" charset="0"/>
              </a:rPr>
              <a:t>Signal cable</a:t>
            </a:r>
          </a:p>
        </p:txBody>
      </p:sp>
      <p:sp>
        <p:nvSpPr>
          <p:cNvPr id="16" name="Прямоугольник 15">
            <a:extLst>
              <a:ext uri="{FF2B5EF4-FFF2-40B4-BE49-F238E27FC236}">
                <a16:creationId xmlns:a16="http://schemas.microsoft.com/office/drawing/2014/main" id="{881174AC-8923-406F-A2B5-37C9B37DC2EB}"/>
              </a:ext>
            </a:extLst>
          </p:cNvPr>
          <p:cNvSpPr/>
          <p:nvPr/>
        </p:nvSpPr>
        <p:spPr>
          <a:xfrm>
            <a:off x="4734305" y="2871247"/>
            <a:ext cx="1914608" cy="738664"/>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400" b="1" dirty="0" err="1">
                <a:solidFill>
                  <a:prstClr val="black"/>
                </a:solidFill>
                <a:latin typeface="Times New Roman" panose="02020603050405020304" pitchFamily="18" charset="0"/>
                <a:cs typeface="Times New Roman" panose="02020603050405020304" pitchFamily="18" charset="0"/>
              </a:rPr>
              <a:t>Perforated</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dielectric</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strip</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perforation</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area</a:t>
            </a:r>
            <a:r>
              <a:rPr lang="ru-RU" sz="1400" b="1" dirty="0">
                <a:solidFill>
                  <a:prstClr val="black"/>
                </a:solidFill>
                <a:latin typeface="Times New Roman" panose="02020603050405020304" pitchFamily="18" charset="0"/>
                <a:cs typeface="Times New Roman" panose="02020603050405020304" pitchFamily="18" charset="0"/>
              </a:rPr>
              <a:t> 70%)</a:t>
            </a:r>
          </a:p>
        </p:txBody>
      </p:sp>
      <p:sp>
        <p:nvSpPr>
          <p:cNvPr id="17" name="Прямоугольник 16">
            <a:extLst>
              <a:ext uri="{FF2B5EF4-FFF2-40B4-BE49-F238E27FC236}">
                <a16:creationId xmlns:a16="http://schemas.microsoft.com/office/drawing/2014/main" id="{2AAF2068-D816-43A8-87C8-03CDE5DD39BC}"/>
              </a:ext>
            </a:extLst>
          </p:cNvPr>
          <p:cNvSpPr/>
          <p:nvPr/>
        </p:nvSpPr>
        <p:spPr>
          <a:xfrm>
            <a:off x="4817372" y="3949254"/>
            <a:ext cx="1914608" cy="52322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b="1" dirty="0">
                <a:solidFill>
                  <a:prstClr val="black"/>
                </a:solidFill>
                <a:latin typeface="Times New Roman" panose="02020603050405020304" pitchFamily="18" charset="0"/>
                <a:cs typeface="Times New Roman" panose="02020603050405020304" pitchFamily="18" charset="0"/>
              </a:rPr>
              <a:t>S</a:t>
            </a:r>
            <a:r>
              <a:rPr lang="ru-RU" sz="1400" b="1" dirty="0" err="1">
                <a:solidFill>
                  <a:prstClr val="black"/>
                </a:solidFill>
                <a:latin typeface="Times New Roman" panose="02020603050405020304" pitchFamily="18" charset="0"/>
                <a:cs typeface="Times New Roman" panose="02020603050405020304" pitchFamily="18" charset="0"/>
              </a:rPr>
              <a:t>hielding</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layer</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with</a:t>
            </a:r>
            <a:r>
              <a:rPr lang="ru-RU" sz="1400" b="1" dirty="0">
                <a:solidFill>
                  <a:prstClr val="black"/>
                </a:solidFill>
                <a:latin typeface="Times New Roman" panose="02020603050405020304" pitchFamily="18" charset="0"/>
                <a:cs typeface="Times New Roman" panose="02020603050405020304" pitchFamily="18" charset="0"/>
              </a:rPr>
              <a:t> </a:t>
            </a:r>
            <a:r>
              <a:rPr lang="ru-RU" sz="1400" b="1" dirty="0" err="1">
                <a:solidFill>
                  <a:prstClr val="black"/>
                </a:solidFill>
                <a:latin typeface="Times New Roman" panose="02020603050405020304" pitchFamily="18" charset="0"/>
                <a:cs typeface="Times New Roman" panose="02020603050405020304" pitchFamily="18" charset="0"/>
              </a:rPr>
              <a:t>gas</a:t>
            </a:r>
            <a:r>
              <a:rPr lang="en-US" sz="1400" b="1" dirty="0">
                <a:solidFill>
                  <a:prstClr val="black"/>
                </a:solidFill>
                <a:latin typeface="Times New Roman" panose="02020603050405020304" pitchFamily="18" charset="0"/>
                <a:cs typeface="Times New Roman" panose="02020603050405020304" pitchFamily="18" charset="0"/>
              </a:rPr>
              <a:t>k</a:t>
            </a:r>
            <a:r>
              <a:rPr lang="ru-RU" sz="1400" b="1" dirty="0" err="1">
                <a:solidFill>
                  <a:prstClr val="black"/>
                </a:solidFill>
                <a:latin typeface="Times New Roman" panose="02020603050405020304" pitchFamily="18" charset="0"/>
                <a:cs typeface="Times New Roman" panose="02020603050405020304" pitchFamily="18" charset="0"/>
              </a:rPr>
              <a:t>et</a:t>
            </a:r>
            <a:endParaRPr lang="ru-RU" sz="1400" b="1" dirty="0">
              <a:solidFill>
                <a:prstClr val="black"/>
              </a:solidFill>
              <a:latin typeface="Times New Roman" panose="02020603050405020304" pitchFamily="18" charset="0"/>
              <a:cs typeface="Times New Roman" panose="02020603050405020304" pitchFamily="18" charset="0"/>
            </a:endParaRPr>
          </a:p>
        </p:txBody>
      </p:sp>
      <p:cxnSp>
        <p:nvCxnSpPr>
          <p:cNvPr id="19" name="Прямая со стрелкой 18">
            <a:extLst>
              <a:ext uri="{FF2B5EF4-FFF2-40B4-BE49-F238E27FC236}">
                <a16:creationId xmlns:a16="http://schemas.microsoft.com/office/drawing/2014/main" id="{4B8B208D-4F06-416C-936B-B4181A35327C}"/>
              </a:ext>
            </a:extLst>
          </p:cNvPr>
          <p:cNvCxnSpPr>
            <a:cxnSpLocks/>
          </p:cNvCxnSpPr>
          <p:nvPr/>
        </p:nvCxnSpPr>
        <p:spPr>
          <a:xfrm flipV="1">
            <a:off x="6499585" y="2229620"/>
            <a:ext cx="552823" cy="6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Прямая со стрелкой 20">
            <a:extLst>
              <a:ext uri="{FF2B5EF4-FFF2-40B4-BE49-F238E27FC236}">
                <a16:creationId xmlns:a16="http://schemas.microsoft.com/office/drawing/2014/main" id="{3639EE20-8C40-47D4-9FB4-B3AFF2285C65}"/>
              </a:ext>
            </a:extLst>
          </p:cNvPr>
          <p:cNvCxnSpPr>
            <a:cxnSpLocks/>
          </p:cNvCxnSpPr>
          <p:nvPr/>
        </p:nvCxnSpPr>
        <p:spPr>
          <a:xfrm>
            <a:off x="6648913" y="3240579"/>
            <a:ext cx="4349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a:extLst>
              <a:ext uri="{FF2B5EF4-FFF2-40B4-BE49-F238E27FC236}">
                <a16:creationId xmlns:a16="http://schemas.microsoft.com/office/drawing/2014/main" id="{B120DF0F-29B8-45F6-923C-B80BE14C5375}"/>
              </a:ext>
            </a:extLst>
          </p:cNvPr>
          <p:cNvCxnSpPr>
            <a:cxnSpLocks/>
            <a:stCxn id="17" idx="3"/>
          </p:cNvCxnSpPr>
          <p:nvPr/>
        </p:nvCxnSpPr>
        <p:spPr>
          <a:xfrm>
            <a:off x="6731980" y="4210864"/>
            <a:ext cx="4398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9" name="Рисунок 28">
            <a:extLst>
              <a:ext uri="{FF2B5EF4-FFF2-40B4-BE49-F238E27FC236}">
                <a16:creationId xmlns:a16="http://schemas.microsoft.com/office/drawing/2014/main" id="{A8EC8E50-44ED-4A23-91BA-6A197BBC9220}"/>
              </a:ext>
            </a:extLst>
          </p:cNvPr>
          <p:cNvPicPr>
            <a:picLocks noChangeAspect="1"/>
          </p:cNvPicPr>
          <p:nvPr/>
        </p:nvPicPr>
        <p:blipFill>
          <a:blip r:embed="rId4"/>
          <a:stretch>
            <a:fillRect/>
          </a:stretch>
        </p:blipFill>
        <p:spPr>
          <a:xfrm>
            <a:off x="8967016" y="1998812"/>
            <a:ext cx="2066005" cy="1404586"/>
          </a:xfrm>
          <a:prstGeom prst="rect">
            <a:avLst/>
          </a:prstGeom>
        </p:spPr>
      </p:pic>
      <p:sp>
        <p:nvSpPr>
          <p:cNvPr id="31" name="Прямоугольник 30">
            <a:extLst>
              <a:ext uri="{FF2B5EF4-FFF2-40B4-BE49-F238E27FC236}">
                <a16:creationId xmlns:a16="http://schemas.microsoft.com/office/drawing/2014/main" id="{7133CD7D-5237-4FE4-8FF0-594B4F8F6A43}"/>
              </a:ext>
            </a:extLst>
          </p:cNvPr>
          <p:cNvSpPr/>
          <p:nvPr/>
        </p:nvSpPr>
        <p:spPr>
          <a:xfrm>
            <a:off x="8785930" y="1530788"/>
            <a:ext cx="2567869" cy="461665"/>
          </a:xfrm>
          <a:prstGeom prst="rect">
            <a:avLst/>
          </a:prstGeom>
        </p:spPr>
        <p:txBody>
          <a:bodyPr wrap="square">
            <a:spAutoFit/>
          </a:bodyPr>
          <a:lstStyle/>
          <a:p>
            <a:pPr algn="ctr"/>
            <a:r>
              <a:rPr lang="ru-RU" sz="1200" b="1" dirty="0" err="1">
                <a:solidFill>
                  <a:prstClr val="black"/>
                </a:solidFill>
                <a:latin typeface="Times New Roman" panose="02020603050405020304" pitchFamily="18" charset="0"/>
                <a:cs typeface="Times New Roman" panose="02020603050405020304" pitchFamily="18" charset="0"/>
              </a:rPr>
              <a:t>The</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combination</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of</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signal</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and</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shielding</a:t>
            </a:r>
            <a:r>
              <a:rPr lang="ru-RU" sz="1200" b="1" dirty="0">
                <a:solidFill>
                  <a:prstClr val="black"/>
                </a:solidFill>
                <a:latin typeface="Times New Roman" panose="02020603050405020304" pitchFamily="18" charset="0"/>
                <a:cs typeface="Times New Roman" panose="02020603050405020304" pitchFamily="18" charset="0"/>
              </a:rPr>
              <a:t> </a:t>
            </a:r>
            <a:r>
              <a:rPr lang="ru-RU" sz="1200" b="1" dirty="0" err="1">
                <a:solidFill>
                  <a:prstClr val="black"/>
                </a:solidFill>
                <a:latin typeface="Times New Roman" panose="02020603050405020304" pitchFamily="18" charset="0"/>
                <a:cs typeface="Times New Roman" panose="02020603050405020304" pitchFamily="18" charset="0"/>
              </a:rPr>
              <a:t>layers</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32" name="Прямоугольник 31">
            <a:extLst>
              <a:ext uri="{FF2B5EF4-FFF2-40B4-BE49-F238E27FC236}">
                <a16:creationId xmlns:a16="http://schemas.microsoft.com/office/drawing/2014/main" id="{7A4AC2BD-7DBE-418A-8E57-18FFB326B4EF}"/>
              </a:ext>
            </a:extLst>
          </p:cNvPr>
          <p:cNvSpPr/>
          <p:nvPr/>
        </p:nvSpPr>
        <p:spPr>
          <a:xfrm>
            <a:off x="8931782" y="3737669"/>
            <a:ext cx="2481310" cy="26161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b="1" dirty="0">
                <a:solidFill>
                  <a:prstClr val="black"/>
                </a:solidFill>
                <a:latin typeface="Times New Roman" panose="02020603050405020304" pitchFamily="18" charset="0"/>
                <a:cs typeface="Times New Roman" panose="02020603050405020304" pitchFamily="18" charset="0"/>
              </a:rPr>
              <a:t>A</a:t>
            </a:r>
            <a:r>
              <a:rPr lang="ru-RU" sz="1100" b="1" dirty="0" err="1">
                <a:solidFill>
                  <a:prstClr val="black"/>
                </a:solidFill>
                <a:latin typeface="Times New Roman" panose="02020603050405020304" pitchFamily="18" charset="0"/>
                <a:cs typeface="Times New Roman" panose="02020603050405020304" pitchFamily="18" charset="0"/>
              </a:rPr>
              <a:t>dditional</a:t>
            </a:r>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err="1">
                <a:solidFill>
                  <a:prstClr val="black"/>
                </a:solidFill>
                <a:latin typeface="Times New Roman" panose="02020603050405020304" pitchFamily="18" charset="0"/>
                <a:cs typeface="Times New Roman" panose="02020603050405020304" pitchFamily="18" charset="0"/>
              </a:rPr>
              <a:t>holes</a:t>
            </a:r>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err="1">
                <a:solidFill>
                  <a:prstClr val="black"/>
                </a:solidFill>
                <a:latin typeface="Times New Roman" panose="02020603050405020304" pitchFamily="18" charset="0"/>
                <a:cs typeface="Times New Roman" panose="02020603050405020304" pitchFamily="18" charset="0"/>
              </a:rPr>
              <a:t>for</a:t>
            </a:r>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err="1">
                <a:solidFill>
                  <a:prstClr val="black"/>
                </a:solidFill>
                <a:latin typeface="Times New Roman" panose="02020603050405020304" pitchFamily="18" charset="0"/>
                <a:cs typeface="Times New Roman" panose="02020603050405020304" pitchFamily="18" charset="0"/>
              </a:rPr>
              <a:t>combining</a:t>
            </a:r>
            <a:r>
              <a:rPr lang="ru-RU" sz="1100" b="1" dirty="0">
                <a:solidFill>
                  <a:prstClr val="black"/>
                </a:solidFill>
                <a:latin typeface="Times New Roman" panose="02020603050405020304" pitchFamily="18" charset="0"/>
                <a:cs typeface="Times New Roman" panose="02020603050405020304" pitchFamily="18" charset="0"/>
              </a:rPr>
              <a:t> </a:t>
            </a:r>
            <a:r>
              <a:rPr lang="ru-RU" sz="1100" b="1" dirty="0" err="1">
                <a:solidFill>
                  <a:prstClr val="black"/>
                </a:solidFill>
                <a:latin typeface="Times New Roman" panose="02020603050405020304" pitchFamily="18" charset="0"/>
                <a:cs typeface="Times New Roman" panose="02020603050405020304" pitchFamily="18" charset="0"/>
              </a:rPr>
              <a:t>layers</a:t>
            </a:r>
            <a:endParaRPr lang="ru-RU" sz="1100" b="1" dirty="0">
              <a:solidFill>
                <a:prstClr val="black"/>
              </a:solidFill>
              <a:latin typeface="Times New Roman" panose="02020603050405020304" pitchFamily="18" charset="0"/>
              <a:cs typeface="Times New Roman" panose="02020603050405020304" pitchFamily="18" charset="0"/>
            </a:endParaRPr>
          </a:p>
        </p:txBody>
      </p:sp>
      <p:cxnSp>
        <p:nvCxnSpPr>
          <p:cNvPr id="34" name="Прямая со стрелкой 33">
            <a:extLst>
              <a:ext uri="{FF2B5EF4-FFF2-40B4-BE49-F238E27FC236}">
                <a16:creationId xmlns:a16="http://schemas.microsoft.com/office/drawing/2014/main" id="{8D4A4BF3-0C72-4511-8C25-CA4062A3CA99}"/>
              </a:ext>
            </a:extLst>
          </p:cNvPr>
          <p:cNvCxnSpPr>
            <a:cxnSpLocks/>
            <a:stCxn id="32" idx="0"/>
          </p:cNvCxnSpPr>
          <p:nvPr/>
        </p:nvCxnSpPr>
        <p:spPr>
          <a:xfrm flipH="1" flipV="1">
            <a:off x="9349279" y="2482493"/>
            <a:ext cx="823158" cy="1255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a:extLst>
              <a:ext uri="{FF2B5EF4-FFF2-40B4-BE49-F238E27FC236}">
                <a16:creationId xmlns:a16="http://schemas.microsoft.com/office/drawing/2014/main" id="{580DD758-5C57-40A9-8D33-683C5086F43A}"/>
              </a:ext>
            </a:extLst>
          </p:cNvPr>
          <p:cNvCxnSpPr>
            <a:cxnSpLocks/>
            <a:stCxn id="32" idx="0"/>
          </p:cNvCxnSpPr>
          <p:nvPr/>
        </p:nvCxnSpPr>
        <p:spPr>
          <a:xfrm flipH="1" flipV="1">
            <a:off x="9349279" y="3518961"/>
            <a:ext cx="823158" cy="218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39" name="Таблица 38">
                <a:extLst>
                  <a:ext uri="{FF2B5EF4-FFF2-40B4-BE49-F238E27FC236}">
                    <a16:creationId xmlns:a16="http://schemas.microsoft.com/office/drawing/2014/main" id="{EEE4C594-D534-494D-B76C-83AAD35EC0B6}"/>
                  </a:ext>
                </a:extLst>
              </p:cNvPr>
              <p:cNvGraphicFramePr>
                <a:graphicFrameLocks noGrp="1"/>
              </p:cNvGraphicFramePr>
              <p:nvPr>
                <p:extLst>
                  <p:ext uri="{D42A27DB-BD31-4B8C-83A1-F6EECF244321}">
                    <p14:modId xmlns:p14="http://schemas.microsoft.com/office/powerpoint/2010/main" val="873293259"/>
                  </p:ext>
                </p:extLst>
              </p:nvPr>
            </p:nvGraphicFramePr>
            <p:xfrm>
              <a:off x="408932" y="5055049"/>
              <a:ext cx="6323048" cy="1224150"/>
            </p:xfrm>
            <a:graphic>
              <a:graphicData uri="http://schemas.openxmlformats.org/drawingml/2006/table">
                <a:tbl>
                  <a:tblPr firstCol="1" bandRow="1">
                    <a:tableStyleId>{5940675A-B579-460E-94D1-54222C63F5DA}</a:tableStyleId>
                  </a:tblPr>
                  <a:tblGrid>
                    <a:gridCol w="3161185">
                      <a:extLst>
                        <a:ext uri="{9D8B030D-6E8A-4147-A177-3AD203B41FA5}">
                          <a16:colId xmlns:a16="http://schemas.microsoft.com/office/drawing/2014/main" val="308561588"/>
                        </a:ext>
                      </a:extLst>
                    </a:gridCol>
                    <a:gridCol w="3161863">
                      <a:extLst>
                        <a:ext uri="{9D8B030D-6E8A-4147-A177-3AD203B41FA5}">
                          <a16:colId xmlns:a16="http://schemas.microsoft.com/office/drawing/2014/main" val="1502781385"/>
                        </a:ext>
                      </a:extLst>
                    </a:gridCol>
                  </a:tblGrid>
                  <a:tr h="292690">
                    <a:tc>
                      <a:txBody>
                        <a:bodyPr/>
                        <a:lstStyle/>
                        <a:p>
                          <a:pPr algn="ctr">
                            <a:lnSpc>
                              <a:spcPct val="107000"/>
                            </a:lnSpc>
                            <a:spcAft>
                              <a:spcPts val="0"/>
                            </a:spcAft>
                          </a:pPr>
                          <a:r>
                            <a:rPr lang="en-US" sz="1400" dirty="0">
                              <a:effectLst/>
                              <a:latin typeface="Times New Roman" pitchFamily="18" charset="0"/>
                              <a:cs typeface="Times New Roman" pitchFamily="18" charset="0"/>
                            </a:rPr>
                            <a:t>Resistance of one conductor </a:t>
                          </a:r>
                          <a:r>
                            <a:rPr lang="en-US" sz="1400" dirty="0">
                              <a:solidFill>
                                <a:srgbClr val="C00000"/>
                              </a:solidFill>
                              <a:effectLst/>
                              <a:latin typeface="Times New Roman" pitchFamily="18" charset="0"/>
                              <a:cs typeface="Times New Roman" pitchFamily="18" charset="0"/>
                            </a:rPr>
                            <a:t>(</a:t>
                          </a:r>
                          <a:r>
                            <a:rPr lang="en-US" sz="1400" b="1" dirty="0">
                              <a:solidFill>
                                <a:srgbClr val="C00000"/>
                              </a:solidFill>
                              <a:latin typeface="Times New Roman" panose="02020603050405020304" pitchFamily="18" charset="0"/>
                              <a:cs typeface="Times New Roman" panose="02020603050405020304" pitchFamily="18" charset="0"/>
                            </a:rPr>
                            <a:t>1200■)</a:t>
                          </a:r>
                          <a:r>
                            <a:rPr lang="en-US" sz="1400" dirty="0">
                              <a:effectLst/>
                              <a:latin typeface="Times New Roman" pitchFamily="18" charset="0"/>
                              <a:cs typeface="Times New Roman"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pPr algn="ctr">
                            <a:lnSpc>
                              <a:spcPct val="107000"/>
                            </a:lnSpc>
                            <a:spcAft>
                              <a:spcPts val="0"/>
                            </a:spcAft>
                          </a:pP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0</a:t>
                          </a:r>
                          <a:r>
                            <a:rPr lang="ru-RU" sz="1400" dirty="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9</a:t>
                          </a:r>
                          <a:r>
                            <a:rPr lang="ru-RU" sz="1400" dirty="0">
                              <a:effectLst/>
                              <a:latin typeface="Times New Roman" pitchFamily="18" charset="0"/>
                              <a:cs typeface="Times New Roman" pitchFamily="18" charset="0"/>
                            </a:rPr>
                            <a:t>6 Ω</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extLst>
                      <a:ext uri="{0D108BD9-81ED-4DB2-BD59-A6C34878D82A}">
                        <a16:rowId xmlns:a16="http://schemas.microsoft.com/office/drawing/2014/main" val="2190000438"/>
                      </a:ext>
                    </a:extLst>
                  </a:tr>
                  <a:tr h="464819">
                    <a:tc>
                      <a:txBody>
                        <a:bodyPr/>
                        <a:lstStyle/>
                        <a:p>
                          <a:pPr algn="ctr">
                            <a:lnSpc>
                              <a:spcPct val="107000"/>
                            </a:lnSpc>
                            <a:spcAft>
                              <a:spcPts val="0"/>
                            </a:spcAft>
                          </a:pPr>
                          <a:r>
                            <a:rPr lang="en-US" sz="1400" dirty="0">
                              <a:effectLst/>
                              <a:latin typeface="Times New Roman" pitchFamily="18" charset="0"/>
                              <a:cs typeface="Times New Roman" pitchFamily="18" charset="0"/>
                            </a:rPr>
                            <a:t>Specific resistance:</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pPr algn="ctr">
                            <a:lnSpc>
                              <a:spcPct val="107000"/>
                            </a:lnSpc>
                            <a:spcAft>
                              <a:spcPts val="0"/>
                            </a:spcAft>
                          </a:pPr>
                          <a:r>
                            <a:rPr lang="en-US" sz="1400" dirty="0">
                              <a:effectLst/>
                              <a:latin typeface="Times New Roman" pitchFamily="18" charset="0"/>
                              <a:cs typeface="Times New Roman" pitchFamily="18" charset="0"/>
                            </a:rPr>
                            <a:t>0</a:t>
                          </a:r>
                          <a:r>
                            <a:rPr lang="ru-RU" sz="1400" dirty="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8</a:t>
                          </a:r>
                          <a:r>
                            <a:rPr lang="ru-RU" sz="1400" dirty="0">
                              <a:effectLst/>
                              <a:latin typeface="Times New Roman" pitchFamily="18" charset="0"/>
                              <a:cs typeface="Times New Roman" pitchFamily="18" charset="0"/>
                            </a:rPr>
                            <a:t> </a:t>
                          </a:r>
                          <a14:m>
                            <m:oMath xmlns:m="http://schemas.openxmlformats.org/officeDocument/2006/math">
                              <m:f>
                                <m:fPr>
                                  <m:ctrlPr>
                                    <a:rPr lang="ru-RU" sz="1600" i="1">
                                      <a:effectLst/>
                                      <a:latin typeface="Cambria Math" panose="02040503050406030204" pitchFamily="18" charset="0"/>
                                    </a:rPr>
                                  </m:ctrlPr>
                                </m:fPr>
                                <m:num>
                                  <m:r>
                                    <a:rPr lang="ru-RU" sz="1600" smtClean="0">
                                      <a:effectLst/>
                                      <a:latin typeface="Cambria Math"/>
                                    </a:rPr>
                                    <m:t>м</m:t>
                                  </m:r>
                                  <m:r>
                                    <a:rPr lang="el-GR" sz="1600" smtClean="0">
                                      <a:effectLst/>
                                      <a:latin typeface="Cambria Math"/>
                                    </a:rPr>
                                    <m:t>𝜴</m:t>
                                  </m:r>
                                </m:num>
                                <m:den>
                                  <m:r>
                                    <a:rPr lang="ru-RU" sz="1600" smtClean="0">
                                      <a:effectLst/>
                                      <a:latin typeface="Cambria Math"/>
                                    </a:rPr>
                                    <m:t>∎</m:t>
                                  </m:r>
                                </m:den>
                              </m:f>
                            </m:oMath>
                          </a14:m>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extLst>
                      <a:ext uri="{0D108BD9-81ED-4DB2-BD59-A6C34878D82A}">
                        <a16:rowId xmlns:a16="http://schemas.microsoft.com/office/drawing/2014/main" val="1002526046"/>
                      </a:ext>
                    </a:extLst>
                  </a:tr>
                  <a:tr h="466641">
                    <a:tc>
                      <a:txBody>
                        <a:bodyPr/>
                        <a:lstStyle/>
                        <a:p>
                          <a:pPr algn="ctr">
                            <a:lnSpc>
                              <a:spcPct val="107000"/>
                            </a:lnSpc>
                            <a:spcAft>
                              <a:spcPts val="0"/>
                            </a:spcAft>
                          </a:pPr>
                          <a:r>
                            <a:rPr lang="en-US" sz="1400" dirty="0">
                              <a:effectLst/>
                              <a:latin typeface="Times New Roman" pitchFamily="18" charset="0"/>
                              <a:cs typeface="Times New Roman" pitchFamily="18" charset="0"/>
                            </a:rPr>
                            <a:t>Electrical capacitance between conductors</a:t>
                          </a:r>
                          <a:r>
                            <a:rPr lang="ru-RU" sz="1400" dirty="0">
                              <a:effectLst/>
                              <a:latin typeface="Times New Roman" pitchFamily="18" charset="0"/>
                              <a:cs typeface="Times New Roman"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pPr algn="ctr">
                            <a:lnSpc>
                              <a:spcPct val="107000"/>
                            </a:lnSpc>
                            <a:spcAft>
                              <a:spcPts val="0"/>
                            </a:spcAft>
                          </a:pPr>
                          <a:r>
                            <a:rPr lang="ru-RU" sz="1400" dirty="0">
                              <a:effectLst/>
                              <a:latin typeface="Times New Roman" pitchFamily="18" charset="0"/>
                              <a:cs typeface="Times New Roman" pitchFamily="18" charset="0"/>
                            </a:rPr>
                            <a:t>16 ± 2 </a:t>
                          </a:r>
                          <a:r>
                            <a:rPr lang="en-US" sz="1400" dirty="0">
                              <a:effectLst/>
                              <a:latin typeface="Times New Roman" pitchFamily="18" charset="0"/>
                              <a:cs typeface="Times New Roman" pitchFamily="18" charset="0"/>
                            </a:rPr>
                            <a:t>pF</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extLst>
                      <a:ext uri="{0D108BD9-81ED-4DB2-BD59-A6C34878D82A}">
                        <a16:rowId xmlns:a16="http://schemas.microsoft.com/office/drawing/2014/main" val="145278642"/>
                      </a:ext>
                    </a:extLst>
                  </a:tr>
                </a:tbl>
              </a:graphicData>
            </a:graphic>
          </p:graphicFrame>
        </mc:Choice>
        <mc:Fallback xmlns="">
          <p:graphicFrame>
            <p:nvGraphicFramePr>
              <p:cNvPr id="39" name="Таблица 38">
                <a:extLst>
                  <a:ext uri="{FF2B5EF4-FFF2-40B4-BE49-F238E27FC236}">
                    <a16:creationId xmlns:a16="http://schemas.microsoft.com/office/drawing/2014/main" id="{EEE4C594-D534-494D-B76C-83AAD35EC0B6}"/>
                  </a:ext>
                </a:extLst>
              </p:cNvPr>
              <p:cNvGraphicFramePr>
                <a:graphicFrameLocks noGrp="1"/>
              </p:cNvGraphicFramePr>
              <p:nvPr>
                <p:extLst>
                  <p:ext uri="{D42A27DB-BD31-4B8C-83A1-F6EECF244321}">
                    <p14:modId xmlns:p14="http://schemas.microsoft.com/office/powerpoint/2010/main" val="873293259"/>
                  </p:ext>
                </p:extLst>
              </p:nvPr>
            </p:nvGraphicFramePr>
            <p:xfrm>
              <a:off x="408932" y="5055049"/>
              <a:ext cx="6323048" cy="1224150"/>
            </p:xfrm>
            <a:graphic>
              <a:graphicData uri="http://schemas.openxmlformats.org/drawingml/2006/table">
                <a:tbl>
                  <a:tblPr firstCol="1" bandRow="1">
                    <a:tableStyleId>{5940675A-B579-460E-94D1-54222C63F5DA}</a:tableStyleId>
                  </a:tblPr>
                  <a:tblGrid>
                    <a:gridCol w="3161185">
                      <a:extLst>
                        <a:ext uri="{9D8B030D-6E8A-4147-A177-3AD203B41FA5}">
                          <a16:colId xmlns:a16="http://schemas.microsoft.com/office/drawing/2014/main" val="308561588"/>
                        </a:ext>
                      </a:extLst>
                    </a:gridCol>
                    <a:gridCol w="3161863">
                      <a:extLst>
                        <a:ext uri="{9D8B030D-6E8A-4147-A177-3AD203B41FA5}">
                          <a16:colId xmlns:a16="http://schemas.microsoft.com/office/drawing/2014/main" val="1502781385"/>
                        </a:ext>
                      </a:extLst>
                    </a:gridCol>
                  </a:tblGrid>
                  <a:tr h="292690">
                    <a:tc>
                      <a:txBody>
                        <a:bodyPr/>
                        <a:lstStyle/>
                        <a:p>
                          <a:pPr algn="ctr">
                            <a:lnSpc>
                              <a:spcPct val="107000"/>
                            </a:lnSpc>
                            <a:spcAft>
                              <a:spcPts val="0"/>
                            </a:spcAft>
                          </a:pPr>
                          <a:r>
                            <a:rPr lang="en-US" sz="1400" dirty="0">
                              <a:effectLst/>
                              <a:latin typeface="Times New Roman" pitchFamily="18" charset="0"/>
                              <a:cs typeface="Times New Roman" pitchFamily="18" charset="0"/>
                            </a:rPr>
                            <a:t>Resistance of one conductor </a:t>
                          </a:r>
                          <a:r>
                            <a:rPr lang="en-US" sz="1400" dirty="0">
                              <a:solidFill>
                                <a:srgbClr val="C00000"/>
                              </a:solidFill>
                              <a:effectLst/>
                              <a:latin typeface="Times New Roman" pitchFamily="18" charset="0"/>
                              <a:cs typeface="Times New Roman" pitchFamily="18" charset="0"/>
                            </a:rPr>
                            <a:t>(</a:t>
                          </a:r>
                          <a:r>
                            <a:rPr lang="en-US" sz="1400" b="1" dirty="0">
                              <a:solidFill>
                                <a:srgbClr val="C00000"/>
                              </a:solidFill>
                              <a:latin typeface="Times New Roman" panose="02020603050405020304" pitchFamily="18" charset="0"/>
                              <a:cs typeface="Times New Roman" panose="02020603050405020304" pitchFamily="18" charset="0"/>
                            </a:rPr>
                            <a:t>1200■)</a:t>
                          </a:r>
                          <a:r>
                            <a:rPr lang="en-US" sz="1400" dirty="0">
                              <a:effectLst/>
                              <a:latin typeface="Times New Roman" pitchFamily="18" charset="0"/>
                              <a:cs typeface="Times New Roman"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pPr algn="ctr">
                            <a:lnSpc>
                              <a:spcPct val="107000"/>
                            </a:lnSpc>
                            <a:spcAft>
                              <a:spcPts val="0"/>
                            </a:spcAft>
                          </a:pP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0</a:t>
                          </a:r>
                          <a:r>
                            <a:rPr lang="ru-RU" sz="1400" dirty="0">
                              <a:effectLst/>
                              <a:latin typeface="Times New Roman" pitchFamily="18" charset="0"/>
                              <a:cs typeface="Times New Roman" pitchFamily="18" charset="0"/>
                            </a:rPr>
                            <a:t>,</a:t>
                          </a:r>
                          <a:r>
                            <a:rPr lang="en-US" sz="1400" dirty="0">
                              <a:effectLst/>
                              <a:latin typeface="Times New Roman" pitchFamily="18" charset="0"/>
                              <a:cs typeface="Times New Roman" pitchFamily="18" charset="0"/>
                            </a:rPr>
                            <a:t>9</a:t>
                          </a:r>
                          <a:r>
                            <a:rPr lang="ru-RU" sz="1400" dirty="0">
                              <a:effectLst/>
                              <a:latin typeface="Times New Roman" pitchFamily="18" charset="0"/>
                              <a:cs typeface="Times New Roman" pitchFamily="18" charset="0"/>
                            </a:rPr>
                            <a:t>6 Ω</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extLst>
                      <a:ext uri="{0D108BD9-81ED-4DB2-BD59-A6C34878D82A}">
                        <a16:rowId xmlns:a16="http://schemas.microsoft.com/office/drawing/2014/main" val="2190000438"/>
                      </a:ext>
                    </a:extLst>
                  </a:tr>
                  <a:tr h="464819">
                    <a:tc>
                      <a:txBody>
                        <a:bodyPr/>
                        <a:lstStyle/>
                        <a:p>
                          <a:pPr algn="ctr">
                            <a:lnSpc>
                              <a:spcPct val="107000"/>
                            </a:lnSpc>
                            <a:spcAft>
                              <a:spcPts val="0"/>
                            </a:spcAft>
                          </a:pPr>
                          <a:r>
                            <a:rPr lang="en-US" sz="1400" dirty="0">
                              <a:effectLst/>
                              <a:latin typeface="Times New Roman" pitchFamily="18" charset="0"/>
                              <a:cs typeface="Times New Roman" pitchFamily="18" charset="0"/>
                            </a:rPr>
                            <a:t>Specific resistance:</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endParaRPr lang="ru-RU"/>
                        </a:p>
                      </a:txBody>
                      <a:tcPr marL="68080" marR="68080" marT="0" marB="0" anchor="ctr">
                        <a:blipFill>
                          <a:blip r:embed="rId5"/>
                          <a:stretch>
                            <a:fillRect l="-100193" t="-64935" r="-385" b="-120779"/>
                          </a:stretch>
                        </a:blipFill>
                      </a:tcPr>
                    </a:tc>
                    <a:extLst>
                      <a:ext uri="{0D108BD9-81ED-4DB2-BD59-A6C34878D82A}">
                        <a16:rowId xmlns:a16="http://schemas.microsoft.com/office/drawing/2014/main" val="1002526046"/>
                      </a:ext>
                    </a:extLst>
                  </a:tr>
                  <a:tr h="466641">
                    <a:tc>
                      <a:txBody>
                        <a:bodyPr/>
                        <a:lstStyle/>
                        <a:p>
                          <a:pPr algn="ctr">
                            <a:lnSpc>
                              <a:spcPct val="107000"/>
                            </a:lnSpc>
                            <a:spcAft>
                              <a:spcPts val="0"/>
                            </a:spcAft>
                          </a:pPr>
                          <a:r>
                            <a:rPr lang="en-US" sz="1400" dirty="0">
                              <a:effectLst/>
                              <a:latin typeface="Times New Roman" pitchFamily="18" charset="0"/>
                              <a:cs typeface="Times New Roman" pitchFamily="18" charset="0"/>
                            </a:rPr>
                            <a:t>Electrical capacitance between conductors</a:t>
                          </a:r>
                          <a:r>
                            <a:rPr lang="ru-RU" sz="1400" dirty="0">
                              <a:effectLst/>
                              <a:latin typeface="Times New Roman" pitchFamily="18" charset="0"/>
                              <a:cs typeface="Times New Roman" pitchFamily="18"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tc>
                      <a:txBody>
                        <a:bodyPr/>
                        <a:lstStyle/>
                        <a:p>
                          <a:pPr algn="ctr">
                            <a:lnSpc>
                              <a:spcPct val="107000"/>
                            </a:lnSpc>
                            <a:spcAft>
                              <a:spcPts val="0"/>
                            </a:spcAft>
                          </a:pPr>
                          <a:r>
                            <a:rPr lang="ru-RU" sz="1400" dirty="0">
                              <a:effectLst/>
                              <a:latin typeface="Times New Roman" pitchFamily="18" charset="0"/>
                              <a:cs typeface="Times New Roman" pitchFamily="18" charset="0"/>
                            </a:rPr>
                            <a:t>16 ± 2 </a:t>
                          </a:r>
                          <a:r>
                            <a:rPr lang="en-US" sz="1400" dirty="0">
                              <a:effectLst/>
                              <a:latin typeface="Times New Roman" pitchFamily="18" charset="0"/>
                              <a:cs typeface="Times New Roman" pitchFamily="18" charset="0"/>
                            </a:rPr>
                            <a:t>pF</a:t>
                          </a:r>
                          <a:endParaRPr lang="ru-RU"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080" marR="68080" marT="0" marB="0" anchor="ctr"/>
                    </a:tc>
                    <a:extLst>
                      <a:ext uri="{0D108BD9-81ED-4DB2-BD59-A6C34878D82A}">
                        <a16:rowId xmlns:a16="http://schemas.microsoft.com/office/drawing/2014/main" val="145278642"/>
                      </a:ext>
                    </a:extLst>
                  </a:tr>
                </a:tbl>
              </a:graphicData>
            </a:graphic>
          </p:graphicFrame>
        </mc:Fallback>
      </mc:AlternateContent>
      <p:sp>
        <p:nvSpPr>
          <p:cNvPr id="40" name="Rectangle 1">
            <a:extLst>
              <a:ext uri="{FF2B5EF4-FFF2-40B4-BE49-F238E27FC236}">
                <a16:creationId xmlns:a16="http://schemas.microsoft.com/office/drawing/2014/main" id="{D821D991-7A96-410D-A790-A19DD5009FC5}"/>
              </a:ext>
            </a:extLst>
          </p:cNvPr>
          <p:cNvSpPr>
            <a:spLocks noChangeArrowheads="1"/>
          </p:cNvSpPr>
          <p:nvPr/>
        </p:nvSpPr>
        <p:spPr bwMode="auto">
          <a:xfrm>
            <a:off x="5682040" y="54966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pic>
        <p:nvPicPr>
          <p:cNvPr id="52" name="Рисунок 51">
            <a:extLst>
              <a:ext uri="{FF2B5EF4-FFF2-40B4-BE49-F238E27FC236}">
                <a16:creationId xmlns:a16="http://schemas.microsoft.com/office/drawing/2014/main" id="{B31CF482-9A86-4C91-8F52-33A7E4E26897}"/>
              </a:ext>
            </a:extLst>
          </p:cNvPr>
          <p:cNvPicPr>
            <a:picLocks noChangeAspect="1"/>
          </p:cNvPicPr>
          <p:nvPr/>
        </p:nvPicPr>
        <p:blipFill>
          <a:blip r:embed="rId6"/>
          <a:stretch>
            <a:fillRect/>
          </a:stretch>
        </p:blipFill>
        <p:spPr>
          <a:xfrm>
            <a:off x="7117885" y="1822038"/>
            <a:ext cx="1402642" cy="2838233"/>
          </a:xfrm>
          <a:prstGeom prst="rect">
            <a:avLst/>
          </a:prstGeom>
        </p:spPr>
      </p:pic>
      <p:sp>
        <p:nvSpPr>
          <p:cNvPr id="54" name="Прямоугольник 53">
            <a:extLst>
              <a:ext uri="{FF2B5EF4-FFF2-40B4-BE49-F238E27FC236}">
                <a16:creationId xmlns:a16="http://schemas.microsoft.com/office/drawing/2014/main" id="{8AD911B6-5741-4827-9DC1-1108DCEF0C02}"/>
              </a:ext>
            </a:extLst>
          </p:cNvPr>
          <p:cNvSpPr/>
          <p:nvPr/>
        </p:nvSpPr>
        <p:spPr>
          <a:xfrm>
            <a:off x="8666214" y="4067026"/>
            <a:ext cx="1834466" cy="400110"/>
          </a:xfrm>
          <a:prstGeom prst="rect">
            <a:avLst/>
          </a:prstGeom>
        </p:spPr>
        <p:txBody>
          <a:bodyPr wrap="square">
            <a:spAutoFit/>
          </a:bodyPr>
          <a:lstStyle/>
          <a:p>
            <a:pPr algn="ctr"/>
            <a:r>
              <a:rPr lang="ru-RU" sz="1000" b="1" dirty="0">
                <a:solidFill>
                  <a:prstClr val="black"/>
                </a:solidFill>
                <a:latin typeface="Times New Roman" panose="02020603050405020304" pitchFamily="18" charset="0"/>
                <a:cs typeface="Times New Roman" panose="02020603050405020304" pitchFamily="18" charset="0"/>
              </a:rPr>
              <a:t>33 </a:t>
            </a:r>
            <a:r>
              <a:rPr lang="ru-RU" sz="1000" b="1" dirty="0" err="1">
                <a:solidFill>
                  <a:prstClr val="black"/>
                </a:solidFill>
                <a:latin typeface="Times New Roman" panose="02020603050405020304" pitchFamily="18" charset="0"/>
                <a:cs typeface="Times New Roman" panose="02020603050405020304" pitchFamily="18" charset="0"/>
              </a:rPr>
              <a:t>aluminum</a:t>
            </a:r>
            <a:r>
              <a:rPr lang="ru-RU" sz="1000" b="1" dirty="0">
                <a:solidFill>
                  <a:prstClr val="black"/>
                </a:solidFill>
                <a:latin typeface="Times New Roman" panose="02020603050405020304" pitchFamily="18" charset="0"/>
                <a:cs typeface="Times New Roman" panose="02020603050405020304" pitchFamily="18" charset="0"/>
              </a:rPr>
              <a:t> </a:t>
            </a:r>
            <a:r>
              <a:rPr lang="ru-RU" sz="1000" b="1" dirty="0" err="1">
                <a:solidFill>
                  <a:prstClr val="black"/>
                </a:solidFill>
                <a:latin typeface="Times New Roman" panose="02020603050405020304" pitchFamily="18" charset="0"/>
                <a:cs typeface="Times New Roman" panose="02020603050405020304" pitchFamily="18" charset="0"/>
              </a:rPr>
              <a:t>conductors</a:t>
            </a:r>
            <a:r>
              <a:rPr lang="ru-RU" sz="1000" b="1" dirty="0">
                <a:solidFill>
                  <a:prstClr val="black"/>
                </a:solidFill>
                <a:latin typeface="Times New Roman" panose="02020603050405020304" pitchFamily="18" charset="0"/>
                <a:cs typeface="Times New Roman" panose="02020603050405020304" pitchFamily="18" charset="0"/>
              </a:rPr>
              <a:t> (</a:t>
            </a:r>
            <a:r>
              <a:rPr lang="ru-RU" sz="1000" b="1" dirty="0" err="1">
                <a:solidFill>
                  <a:prstClr val="black"/>
                </a:solidFill>
                <a:latin typeface="Times New Roman" panose="02020603050405020304" pitchFamily="18" charset="0"/>
                <a:cs typeface="Times New Roman" panose="02020603050405020304" pitchFamily="18" charset="0"/>
              </a:rPr>
              <a:t>width</a:t>
            </a:r>
            <a:r>
              <a:rPr lang="ru-RU" sz="1000" b="1" dirty="0">
                <a:solidFill>
                  <a:prstClr val="black"/>
                </a:solidFill>
                <a:latin typeface="Times New Roman" panose="02020603050405020304" pitchFamily="18" charset="0"/>
                <a:cs typeface="Times New Roman" panose="02020603050405020304" pitchFamily="18" charset="0"/>
              </a:rPr>
              <a:t> 0.5 </a:t>
            </a:r>
            <a:r>
              <a:rPr lang="ru-RU" sz="1000" b="1" dirty="0" err="1">
                <a:solidFill>
                  <a:prstClr val="black"/>
                </a:solidFill>
                <a:latin typeface="Times New Roman" panose="02020603050405020304" pitchFamily="18" charset="0"/>
                <a:cs typeface="Times New Roman" panose="02020603050405020304" pitchFamily="18" charset="0"/>
              </a:rPr>
              <a:t>mm</a:t>
            </a:r>
            <a:r>
              <a:rPr lang="ru-RU" sz="1000" b="1" dirty="0">
                <a:solidFill>
                  <a:prstClr val="black"/>
                </a:solidFill>
                <a:latin typeface="Times New Roman" panose="02020603050405020304" pitchFamily="18" charset="0"/>
                <a:cs typeface="Times New Roman" panose="02020603050405020304" pitchFamily="18" charset="0"/>
              </a:rPr>
              <a:t>)</a:t>
            </a:r>
          </a:p>
        </p:txBody>
      </p:sp>
      <p:sp>
        <p:nvSpPr>
          <p:cNvPr id="55" name="Прямоугольник 54">
            <a:extLst>
              <a:ext uri="{FF2B5EF4-FFF2-40B4-BE49-F238E27FC236}">
                <a16:creationId xmlns:a16="http://schemas.microsoft.com/office/drawing/2014/main" id="{7C9A2C8C-FA16-4454-B871-1D02AF21802F}"/>
              </a:ext>
            </a:extLst>
          </p:cNvPr>
          <p:cNvSpPr/>
          <p:nvPr/>
        </p:nvSpPr>
        <p:spPr>
          <a:xfrm>
            <a:off x="8447277" y="4675841"/>
            <a:ext cx="1449436" cy="246221"/>
          </a:xfrm>
          <a:prstGeom prst="rect">
            <a:avLst/>
          </a:prstGeom>
        </p:spPr>
        <p:txBody>
          <a:bodyPr wrap="none">
            <a:spAutoFit/>
          </a:bodyPr>
          <a:lstStyle/>
          <a:p>
            <a:r>
              <a:rPr lang="ru-RU" sz="1000" b="1" dirty="0" err="1">
                <a:solidFill>
                  <a:prstClr val="black"/>
                </a:solidFill>
                <a:latin typeface="Times New Roman" panose="02020603050405020304" pitchFamily="18" charset="0"/>
                <a:cs typeface="Times New Roman" panose="02020603050405020304" pitchFamily="18" charset="0"/>
              </a:rPr>
              <a:t>Cable</a:t>
            </a:r>
            <a:r>
              <a:rPr lang="ru-RU" sz="1000" b="1" dirty="0">
                <a:solidFill>
                  <a:prstClr val="black"/>
                </a:solidFill>
                <a:latin typeface="Times New Roman" panose="02020603050405020304" pitchFamily="18" charset="0"/>
                <a:cs typeface="Times New Roman" panose="02020603050405020304" pitchFamily="18" charset="0"/>
              </a:rPr>
              <a:t> </a:t>
            </a:r>
            <a:r>
              <a:rPr lang="ru-RU" sz="1000" b="1" dirty="0" err="1">
                <a:solidFill>
                  <a:prstClr val="black"/>
                </a:solidFill>
                <a:latin typeface="Times New Roman" panose="02020603050405020304" pitchFamily="18" charset="0"/>
                <a:cs typeface="Times New Roman" panose="02020603050405020304" pitchFamily="18" charset="0"/>
              </a:rPr>
              <a:t>positioning</a:t>
            </a:r>
            <a:r>
              <a:rPr lang="ru-RU" sz="1000" b="1" dirty="0">
                <a:solidFill>
                  <a:prstClr val="black"/>
                </a:solidFill>
                <a:latin typeface="Times New Roman" panose="02020603050405020304" pitchFamily="18" charset="0"/>
                <a:cs typeface="Times New Roman" panose="02020603050405020304" pitchFamily="18" charset="0"/>
              </a:rPr>
              <a:t> </a:t>
            </a:r>
            <a:r>
              <a:rPr lang="ru-RU" sz="1000" b="1" dirty="0" err="1">
                <a:solidFill>
                  <a:prstClr val="black"/>
                </a:solidFill>
                <a:latin typeface="Times New Roman" panose="02020603050405020304" pitchFamily="18" charset="0"/>
                <a:cs typeface="Times New Roman" panose="02020603050405020304" pitchFamily="18" charset="0"/>
              </a:rPr>
              <a:t>holes</a:t>
            </a:r>
            <a:endParaRPr lang="ru-RU" sz="1000" b="1" dirty="0">
              <a:solidFill>
                <a:prstClr val="black"/>
              </a:solidFill>
              <a:latin typeface="Times New Roman" panose="02020603050405020304" pitchFamily="18" charset="0"/>
              <a:cs typeface="Times New Roman" panose="02020603050405020304" pitchFamily="18" charset="0"/>
            </a:endParaRPr>
          </a:p>
        </p:txBody>
      </p:sp>
      <p:sp>
        <p:nvSpPr>
          <p:cNvPr id="56" name="Прямоугольник 55">
            <a:extLst>
              <a:ext uri="{FF2B5EF4-FFF2-40B4-BE49-F238E27FC236}">
                <a16:creationId xmlns:a16="http://schemas.microsoft.com/office/drawing/2014/main" id="{D5191ECE-F5B7-408B-A8D8-884465FAD760}"/>
              </a:ext>
            </a:extLst>
          </p:cNvPr>
          <p:cNvSpPr/>
          <p:nvPr/>
        </p:nvSpPr>
        <p:spPr>
          <a:xfrm>
            <a:off x="8490063" y="4870383"/>
            <a:ext cx="1632178" cy="369332"/>
          </a:xfrm>
          <a:prstGeom prst="rect">
            <a:avLst/>
          </a:prstGeom>
        </p:spPr>
        <p:txBody>
          <a:bodyPr wrap="square">
            <a:spAutoFit/>
          </a:bodyPr>
          <a:lstStyle/>
          <a:p>
            <a:r>
              <a:rPr lang="ru-RU" sz="900" b="1" dirty="0">
                <a:solidFill>
                  <a:prstClr val="black"/>
                </a:solidFill>
                <a:latin typeface="Times New Roman" panose="02020603050405020304" pitchFamily="18" charset="0"/>
                <a:cs typeface="Times New Roman" panose="02020603050405020304" pitchFamily="18" charset="0"/>
              </a:rPr>
              <a:t>3 </a:t>
            </a:r>
            <a:r>
              <a:rPr lang="ru-RU" sz="900" b="1" dirty="0" err="1">
                <a:solidFill>
                  <a:prstClr val="black"/>
                </a:solidFill>
                <a:latin typeface="Times New Roman" panose="02020603050405020304" pitchFamily="18" charset="0"/>
                <a:cs typeface="Times New Roman" panose="02020603050405020304" pitchFamily="18" charset="0"/>
              </a:rPr>
              <a:t>rows</a:t>
            </a:r>
            <a:r>
              <a:rPr lang="ru-RU" sz="900" b="1" dirty="0">
                <a:solidFill>
                  <a:prstClr val="black"/>
                </a:solidFill>
                <a:latin typeface="Times New Roman" panose="02020603050405020304" pitchFamily="18" charset="0"/>
                <a:cs typeface="Times New Roman" panose="02020603050405020304" pitchFamily="18" charset="0"/>
              </a:rPr>
              <a:t> </a:t>
            </a:r>
            <a:r>
              <a:rPr lang="ru-RU" sz="900" b="1" dirty="0" err="1">
                <a:solidFill>
                  <a:prstClr val="black"/>
                </a:solidFill>
                <a:latin typeface="Times New Roman" panose="02020603050405020304" pitchFamily="18" charset="0"/>
                <a:cs typeface="Times New Roman" panose="02020603050405020304" pitchFamily="18" charset="0"/>
              </a:rPr>
              <a:t>of</a:t>
            </a:r>
            <a:r>
              <a:rPr lang="ru-RU" sz="900" b="1" dirty="0">
                <a:solidFill>
                  <a:prstClr val="black"/>
                </a:solidFill>
                <a:latin typeface="Times New Roman" panose="02020603050405020304" pitchFamily="18" charset="0"/>
                <a:cs typeface="Times New Roman" panose="02020603050405020304" pitchFamily="18" charset="0"/>
              </a:rPr>
              <a:t> </a:t>
            </a:r>
            <a:r>
              <a:rPr lang="ru-RU" sz="900" b="1" dirty="0" err="1">
                <a:solidFill>
                  <a:prstClr val="black"/>
                </a:solidFill>
                <a:latin typeface="Times New Roman" panose="02020603050405020304" pitchFamily="18" charset="0"/>
                <a:cs typeface="Times New Roman" panose="02020603050405020304" pitchFamily="18" charset="0"/>
              </a:rPr>
              <a:t>windows</a:t>
            </a:r>
            <a:r>
              <a:rPr lang="ru-RU" sz="900" b="1" dirty="0">
                <a:solidFill>
                  <a:prstClr val="black"/>
                </a:solidFill>
                <a:latin typeface="Times New Roman" panose="02020603050405020304" pitchFamily="18" charset="0"/>
                <a:cs typeface="Times New Roman" panose="02020603050405020304" pitchFamily="18" charset="0"/>
              </a:rPr>
              <a:t> </a:t>
            </a:r>
            <a:r>
              <a:rPr lang="ru-RU" sz="900" b="1" dirty="0" err="1">
                <a:solidFill>
                  <a:prstClr val="black"/>
                </a:solidFill>
                <a:latin typeface="Times New Roman" panose="02020603050405020304" pitchFamily="18" charset="0"/>
                <a:cs typeface="Times New Roman" panose="02020603050405020304" pitchFamily="18" charset="0"/>
              </a:rPr>
              <a:t>for</a:t>
            </a:r>
            <a:r>
              <a:rPr lang="ru-RU" sz="900" b="1" dirty="0">
                <a:solidFill>
                  <a:prstClr val="black"/>
                </a:solidFill>
                <a:latin typeface="Times New Roman" panose="02020603050405020304" pitchFamily="18" charset="0"/>
                <a:cs typeface="Times New Roman" panose="02020603050405020304" pitchFamily="18" charset="0"/>
              </a:rPr>
              <a:t> </a:t>
            </a:r>
            <a:r>
              <a:rPr lang="ru-RU" sz="900" b="1" dirty="0" err="1">
                <a:solidFill>
                  <a:prstClr val="black"/>
                </a:solidFill>
                <a:latin typeface="Times New Roman" panose="02020603050405020304" pitchFamily="18" charset="0"/>
                <a:cs typeface="Times New Roman" panose="02020603050405020304" pitchFamily="18" charset="0"/>
              </a:rPr>
              <a:t>unwelding</a:t>
            </a:r>
            <a:r>
              <a:rPr lang="ru-RU" sz="900" b="1" dirty="0">
                <a:solidFill>
                  <a:prstClr val="black"/>
                </a:solidFill>
                <a:latin typeface="Times New Roman" panose="02020603050405020304" pitchFamily="18" charset="0"/>
                <a:cs typeface="Times New Roman" panose="02020603050405020304" pitchFamily="18" charset="0"/>
              </a:rPr>
              <a:t> </a:t>
            </a:r>
            <a:r>
              <a:rPr lang="ru-RU" sz="900" b="1" dirty="0" err="1">
                <a:solidFill>
                  <a:prstClr val="black"/>
                </a:solidFill>
                <a:latin typeface="Times New Roman" panose="02020603050405020304" pitchFamily="18" charset="0"/>
                <a:cs typeface="Times New Roman" panose="02020603050405020304" pitchFamily="18" charset="0"/>
              </a:rPr>
              <a:t>conductors</a:t>
            </a:r>
            <a:endParaRPr lang="ru-RU" sz="900" b="1" dirty="0">
              <a:solidFill>
                <a:prstClr val="black"/>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C1A763A5-01ED-4B95-8D31-63BE03FF2FCB}"/>
              </a:ext>
            </a:extLst>
          </p:cNvPr>
          <p:cNvSpPr/>
          <p:nvPr/>
        </p:nvSpPr>
        <p:spPr>
          <a:xfrm>
            <a:off x="2493477" y="679738"/>
            <a:ext cx="7323623" cy="646331"/>
          </a:xfrm>
          <a:prstGeom prst="rect">
            <a:avLst/>
          </a:prstGeom>
          <a:noFill/>
        </p:spPr>
        <p:style>
          <a:lnRef idx="3">
            <a:schemeClr val="lt1"/>
          </a:lnRef>
          <a:fillRef idx="1">
            <a:schemeClr val="accent4"/>
          </a:fillRef>
          <a:effectRef idx="1">
            <a:schemeClr val="accent4"/>
          </a:effectRef>
          <a:fontRef idx="minor">
            <a:schemeClr val="lt1"/>
          </a:fontRef>
        </p:style>
        <p:txBody>
          <a:bodyPr wrap="square" anchor="ctr">
            <a:spAutoFit/>
          </a:bodyPr>
          <a:lstStyle/>
          <a:p>
            <a:pPr algn="ctr"/>
            <a:r>
              <a:rPr lang="en-US" b="1" i="1" dirty="0">
                <a:solidFill>
                  <a:prstClr val="black"/>
                </a:solidFill>
                <a:latin typeface="Times New Roman" panose="02020603050405020304" pitchFamily="18" charset="0"/>
                <a:cs typeface="Times New Roman" panose="02020603050405020304" pitchFamily="18" charset="0"/>
              </a:rPr>
              <a:t>Manufacturing</a:t>
            </a:r>
            <a:r>
              <a:rPr lang="fr-FR" b="1" i="1" dirty="0">
                <a:solidFill>
                  <a:prstClr val="black"/>
                </a:solidFill>
                <a:latin typeface="Times New Roman" panose="02020603050405020304" pitchFamily="18" charset="0"/>
                <a:cs typeface="Times New Roman" panose="02020603050405020304" pitchFamily="18" charset="0"/>
              </a:rPr>
              <a:t>: </a:t>
            </a:r>
            <a:r>
              <a:rPr lang="fr-FR" b="1" i="1" dirty="0">
                <a:solidFill>
                  <a:srgbClr val="C00000"/>
                </a:solidFill>
                <a:latin typeface="Times New Roman" panose="02020603050405020304" pitchFamily="18" charset="0"/>
                <a:cs typeface="Times New Roman" panose="02020603050405020304" pitchFamily="18" charset="0"/>
              </a:rPr>
              <a:t>Light Technologies Ukraine. Ukraine, Kharkov </a:t>
            </a:r>
            <a:endParaRPr lang="en-US" b="1" i="1" dirty="0">
              <a:solidFill>
                <a:prstClr val="black"/>
              </a:solidFill>
              <a:latin typeface="Times New Roman" panose="02020603050405020304" pitchFamily="18" charset="0"/>
              <a:cs typeface="Times New Roman" panose="02020603050405020304" pitchFamily="18" charset="0"/>
            </a:endParaRPr>
          </a:p>
          <a:p>
            <a:pPr algn="ctr"/>
            <a:r>
              <a:rPr lang="en-US" b="1" i="1" u="sng" dirty="0">
                <a:solidFill>
                  <a:srgbClr val="0070C0"/>
                </a:solidFill>
                <a:latin typeface="Times New Roman" panose="02020603050405020304" pitchFamily="18" charset="0"/>
                <a:cs typeface="Times New Roman" panose="02020603050405020304" pitchFamily="18" charset="0"/>
              </a:rPr>
              <a:t>viatcheslav.borshchov@cern.ch</a:t>
            </a:r>
            <a:r>
              <a:rPr lang="en-US" b="1" i="1" dirty="0">
                <a:solidFill>
                  <a:srgbClr val="0070C0"/>
                </a:solidFill>
                <a:latin typeface="Times New Roman" panose="02020603050405020304" pitchFamily="18" charset="0"/>
                <a:cs typeface="Times New Roman" panose="02020603050405020304" pitchFamily="18" charset="0"/>
              </a:rPr>
              <a:t>,  </a:t>
            </a:r>
            <a:r>
              <a:rPr lang="en-US" b="1" i="1" u="sng" dirty="0">
                <a:solidFill>
                  <a:srgbClr val="0070C0"/>
                </a:solidFill>
                <a:latin typeface="Times New Roman" panose="02020603050405020304" pitchFamily="18" charset="0"/>
                <a:cs typeface="Times New Roman" panose="02020603050405020304" pitchFamily="18" charset="0"/>
              </a:rPr>
              <a:t>maksym.protsenko@cern.ch</a:t>
            </a:r>
            <a:endParaRPr lang="en-US" b="1" i="1" dirty="0">
              <a:solidFill>
                <a:srgbClr val="0070C0"/>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87FC87CC-8CAA-44B4-9404-138DA9AA3804}"/>
              </a:ext>
            </a:extLst>
          </p:cNvPr>
          <p:cNvSpPr/>
          <p:nvPr/>
        </p:nvSpPr>
        <p:spPr>
          <a:xfrm>
            <a:off x="4581782" y="1336440"/>
            <a:ext cx="3147015" cy="388696"/>
          </a:xfrm>
          <a:prstGeom prst="rect">
            <a:avLst/>
          </a:prstGeom>
        </p:spPr>
        <p:txBody>
          <a:bodyPr wrap="none">
            <a:spAutoFit/>
          </a:bodyPr>
          <a:lstStyle/>
          <a:p>
            <a:pPr algn="ctr">
              <a:lnSpc>
                <a:spcPct val="107000"/>
              </a:lnSpc>
            </a:pP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Maximum cable length 600 mm</a:t>
            </a:r>
            <a:endPar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2BC1638-3B50-41DB-B20A-E3248BEBE5AC}" type="slidenum">
              <a:rPr lang="ru-RU" smtClean="0">
                <a:solidFill>
                  <a:prstClr val="black">
                    <a:tint val="75000"/>
                  </a:prstClr>
                </a:solidFill>
              </a:rPr>
              <a:pPr/>
              <a:t>20</a:t>
            </a:fld>
            <a:endParaRPr lang="ru-RU">
              <a:solidFill>
                <a:prstClr val="black">
                  <a:tint val="75000"/>
                </a:prstClr>
              </a:solidFill>
            </a:endParaRPr>
          </a:p>
        </p:txBody>
      </p:sp>
      <p:pic>
        <p:nvPicPr>
          <p:cNvPr id="26" name="Рисунок 25">
            <a:extLst>
              <a:ext uri="{FF2B5EF4-FFF2-40B4-BE49-F238E27FC236}">
                <a16:creationId xmlns:a16="http://schemas.microsoft.com/office/drawing/2014/main" id="{CC372823-6FB9-4E96-8896-39CA4FD7DB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580" y="1717402"/>
            <a:ext cx="4196203" cy="3046354"/>
          </a:xfrm>
          <a:prstGeom prst="rect">
            <a:avLst/>
          </a:prstGeom>
        </p:spPr>
      </p:pic>
    </p:spTree>
    <p:extLst>
      <p:ext uri="{BB962C8B-B14F-4D97-AF65-F5344CB8AC3E}">
        <p14:creationId xmlns:p14="http://schemas.microsoft.com/office/powerpoint/2010/main" val="2248218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D3FAF77-AD94-4559-833A-F49AEE5ACD2C}" type="slidenum">
              <a:rPr lang="ru-RU" smtClean="0">
                <a:solidFill>
                  <a:srgbClr val="F0F010">
                    <a:shade val="75000"/>
                  </a:srgbClr>
                </a:solidFill>
              </a:rPr>
              <a:pPr>
                <a:defRPr/>
              </a:pPr>
              <a:t>21</a:t>
            </a:fld>
            <a:endParaRPr lang="ru-RU">
              <a:solidFill>
                <a:srgbClr val="F0F010">
                  <a:shade val="75000"/>
                </a:srgbClr>
              </a:solidFill>
            </a:endParaRPr>
          </a:p>
        </p:txBody>
      </p:sp>
      <p:sp>
        <p:nvSpPr>
          <p:cNvPr id="4" name="Заголовок 2"/>
          <p:cNvSpPr txBox="1">
            <a:spLocks/>
          </p:cNvSpPr>
          <p:nvPr/>
        </p:nvSpPr>
        <p:spPr>
          <a:xfrm>
            <a:off x="239351" y="188640"/>
            <a:ext cx="11713301" cy="1080120"/>
          </a:xfrm>
          <a:prstGeom prst="rect">
            <a:avLst/>
          </a:prstGeom>
        </p:spPr>
        <p:txBody>
          <a:bodyPr vert="horz" anchor="ctr" anchorCtr="0">
            <a:noAutofit/>
          </a:bodyPr>
          <a:lstStyle/>
          <a:p>
            <a:pPr algn="ctr">
              <a:spcBef>
                <a:spcPct val="0"/>
              </a:spcBef>
            </a:pPr>
            <a:endParaRPr lang="ru-RU" sz="3600" b="1" dirty="0">
              <a:solidFill>
                <a:srgbClr val="003300"/>
              </a:solidFill>
              <a:latin typeface="Arial" pitchFamily="34" charset="0"/>
              <a:cs typeface="Arial" pitchFamily="34" charset="0"/>
            </a:endParaRPr>
          </a:p>
        </p:txBody>
      </p:sp>
      <p:pic>
        <p:nvPicPr>
          <p:cNvPr id="5" name="Picture 2" descr="1-01"/>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298403" y="6381328"/>
            <a:ext cx="694460" cy="324000"/>
          </a:xfrm>
          <a:prstGeom prst="rect">
            <a:avLst/>
          </a:prstGeom>
          <a:ln>
            <a:noFill/>
          </a:ln>
          <a:effectLst>
            <a:softEdge rad="190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одзаголовок 2"/>
          <p:cNvSpPr txBox="1">
            <a:spLocks/>
          </p:cNvSpPr>
          <p:nvPr/>
        </p:nvSpPr>
        <p:spPr bwMode="auto">
          <a:xfrm>
            <a:off x="8496268" y="6453336"/>
            <a:ext cx="2661699" cy="188664"/>
          </a:xfrm>
          <a:prstGeom prst="rect">
            <a:avLst/>
          </a:prstGeom>
          <a:noFill/>
          <a:ln w="9525">
            <a:noFill/>
            <a:miter lim="800000"/>
            <a:headEnd/>
            <a:tailEnd/>
          </a:ln>
        </p:spPr>
        <p:txBody>
          <a:bodyPr lIns="0" tIns="0" rIns="0" bIns="0"/>
          <a:lstStyle/>
          <a:p>
            <a:pPr algn="r" fontAlgn="base">
              <a:spcBef>
                <a:spcPts val="400"/>
              </a:spcBef>
              <a:spcAft>
                <a:spcPct val="0"/>
              </a:spcAft>
              <a:buClr>
                <a:srgbClr val="3A9249"/>
              </a:buClr>
              <a:buSzPct val="68000"/>
            </a:pPr>
            <a:r>
              <a:rPr lang="en-US" sz="1100" b="1" i="1" u="sng" dirty="0">
                <a:solidFill>
                  <a:prstClr val="black"/>
                </a:solidFill>
                <a:latin typeface="Arial" charset="0"/>
              </a:rPr>
              <a:t>maksym.protsenko@cern.ch</a:t>
            </a:r>
            <a:endParaRPr lang="ru-RU" sz="1100" b="1" i="1" u="sng" dirty="0">
              <a:solidFill>
                <a:prstClr val="black"/>
              </a:solidFill>
              <a:latin typeface="Arial" pitchFamily="34" charset="0"/>
              <a:cs typeface="Arial" pitchFamily="34" charset="0"/>
            </a:endParaRPr>
          </a:p>
        </p:txBody>
      </p:sp>
      <p:sp>
        <p:nvSpPr>
          <p:cNvPr id="16" name="TextBox 15"/>
          <p:cNvSpPr txBox="1"/>
          <p:nvPr/>
        </p:nvSpPr>
        <p:spPr>
          <a:xfrm>
            <a:off x="335360" y="375050"/>
            <a:ext cx="11521280" cy="461665"/>
          </a:xfrm>
          <a:prstGeom prst="rect">
            <a:avLst/>
          </a:prstGeom>
          <a:noFill/>
        </p:spPr>
        <p:txBody>
          <a:bodyPr wrap="square" rtlCol="0">
            <a:spAutoFit/>
          </a:bodyPr>
          <a:lstStyle/>
          <a:p>
            <a:pPr algn="ctr" fontAlgn="base">
              <a:spcBef>
                <a:spcPct val="0"/>
              </a:spcBef>
              <a:spcAft>
                <a:spcPct val="0"/>
              </a:spcAft>
            </a:pPr>
            <a:r>
              <a:rPr lang="ru-RU" sz="2400" b="1" i="1" dirty="0">
                <a:solidFill>
                  <a:srgbClr val="003300"/>
                </a:solidFill>
                <a:latin typeface="Arial" charset="0"/>
              </a:rPr>
              <a:t>Варианты симметричных линий</a:t>
            </a:r>
          </a:p>
        </p:txBody>
      </p:sp>
      <p:grpSp>
        <p:nvGrpSpPr>
          <p:cNvPr id="25" name="Группа 24"/>
          <p:cNvGrpSpPr/>
          <p:nvPr/>
        </p:nvGrpSpPr>
        <p:grpSpPr>
          <a:xfrm>
            <a:off x="239351" y="1340768"/>
            <a:ext cx="3840853" cy="2664296"/>
            <a:chOff x="179512" y="1340768"/>
            <a:chExt cx="2880640" cy="2664296"/>
          </a:xfrm>
        </p:grpSpPr>
        <p:grpSp>
          <p:nvGrpSpPr>
            <p:cNvPr id="17" name="Группа 16"/>
            <p:cNvGrpSpPr/>
            <p:nvPr/>
          </p:nvGrpSpPr>
          <p:grpSpPr>
            <a:xfrm>
              <a:off x="179832" y="2543365"/>
              <a:ext cx="2880000" cy="1461699"/>
              <a:chOff x="467544" y="1772816"/>
              <a:chExt cx="3660169" cy="1461699"/>
            </a:xfrm>
          </p:grpSpPr>
          <p:sp>
            <p:nvSpPr>
              <p:cNvPr id="18" name="Прямоугольник 17"/>
              <p:cNvSpPr/>
              <p:nvPr/>
            </p:nvSpPr>
            <p:spPr>
              <a:xfrm>
                <a:off x="467544" y="2047136"/>
                <a:ext cx="3657600" cy="1828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19" name="Прямоугольник 18"/>
              <p:cNvSpPr/>
              <p:nvPr/>
            </p:nvSpPr>
            <p:spPr>
              <a:xfrm>
                <a:off x="924744" y="1772816"/>
                <a:ext cx="914400"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20" name="Прямоугольник 19"/>
              <p:cNvSpPr/>
              <p:nvPr/>
            </p:nvSpPr>
            <p:spPr>
              <a:xfrm>
                <a:off x="2753544" y="1775820"/>
                <a:ext cx="914400"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21" name="Прямоугольник 20"/>
              <p:cNvSpPr/>
              <p:nvPr/>
            </p:nvSpPr>
            <p:spPr>
              <a:xfrm>
                <a:off x="467544" y="2320115"/>
                <a:ext cx="3657600"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22" name="Прямоугольник 21"/>
              <p:cNvSpPr/>
              <p:nvPr/>
            </p:nvSpPr>
            <p:spPr>
              <a:xfrm>
                <a:off x="470113" y="2777315"/>
                <a:ext cx="3657600"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grpSp>
        <p:sp>
          <p:nvSpPr>
            <p:cNvPr id="23" name="Прямоугольник 22"/>
            <p:cNvSpPr/>
            <p:nvPr/>
          </p:nvSpPr>
          <p:spPr>
            <a:xfrm>
              <a:off x="1065812" y="3623485"/>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24" name="Прямоугольник 23"/>
            <p:cNvSpPr/>
            <p:nvPr/>
          </p:nvSpPr>
          <p:spPr>
            <a:xfrm>
              <a:off x="251840" y="3049796"/>
              <a:ext cx="2736304" cy="523220"/>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p>
            <a:p>
              <a:pPr algn="ctr" fontAlgn="base">
                <a:spcBef>
                  <a:spcPct val="0"/>
                </a:spcBef>
                <a:spcAft>
                  <a:spcPct val="0"/>
                </a:spcAft>
              </a:pPr>
              <a:r>
                <a:rPr lang="ru-RU" sz="1400" b="1" i="1" dirty="0">
                  <a:solidFill>
                    <a:prstClr val="black"/>
                  </a:solidFill>
                  <a:latin typeface="Arial" pitchFamily="34" charset="0"/>
                  <a:cs typeface="Arial" pitchFamily="34" charset="0"/>
                </a:rPr>
                <a:t>(</a:t>
              </a:r>
              <a:r>
                <a:rPr lang="en-US" sz="1400" b="1" i="1" dirty="0">
                  <a:solidFill>
                    <a:prstClr val="black"/>
                  </a:solidFill>
                  <a:latin typeface="Arial" pitchFamily="34" charset="0"/>
                  <a:cs typeface="Arial" pitchFamily="34" charset="0"/>
                </a:rPr>
                <a:t>h</a:t>
              </a:r>
              <a:r>
                <a:rPr lang="ru-RU" sz="1400" b="1" i="1" dirty="0">
                  <a:solidFill>
                    <a:prstClr val="black"/>
                  </a:solidFill>
                  <a:latin typeface="Arial" pitchFamily="34" charset="0"/>
                  <a:cs typeface="Arial" pitchFamily="34" charset="0"/>
                </a:rPr>
                <a:t> </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=70 мкм; </a:t>
              </a:r>
              <a:r>
                <a:rPr lang="el-GR" sz="1400" b="1" i="1" dirty="0">
                  <a:solidFill>
                    <a:prstClr val="black"/>
                  </a:solidFill>
                  <a:latin typeface="Arial" pitchFamily="34" charset="0"/>
                  <a:cs typeface="Arial" pitchFamily="34" charset="0"/>
                </a:rPr>
                <a:t>ε</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 2</a:t>
              </a:r>
              <a:r>
                <a:rPr lang="en-US" sz="1400" b="1" i="1" dirty="0">
                  <a:solidFill>
                    <a:prstClr val="black"/>
                  </a:solidFill>
                  <a:latin typeface="Arial" pitchFamily="34" charset="0"/>
                  <a:cs typeface="Arial" pitchFamily="34" charset="0"/>
                </a:rPr>
                <a:t>,</a:t>
              </a:r>
              <a:r>
                <a:rPr lang="ru-RU" sz="1400" b="1" i="1" dirty="0">
                  <a:solidFill>
                    <a:prstClr val="black"/>
                  </a:solidFill>
                  <a:latin typeface="Arial" pitchFamily="34" charset="0"/>
                  <a:cs typeface="Arial" pitchFamily="34" charset="0"/>
                </a:rPr>
                <a:t>25)</a:t>
              </a:r>
            </a:p>
          </p:txBody>
        </p:sp>
        <p:grpSp>
          <p:nvGrpSpPr>
            <p:cNvPr id="29" name="Группа 28"/>
            <p:cNvGrpSpPr/>
            <p:nvPr/>
          </p:nvGrpSpPr>
          <p:grpSpPr>
            <a:xfrm rot="10800000">
              <a:off x="179512" y="1340768"/>
              <a:ext cx="2880000" cy="1129616"/>
              <a:chOff x="4427984" y="3212976"/>
              <a:chExt cx="3658549" cy="1129616"/>
            </a:xfrm>
          </p:grpSpPr>
          <p:sp>
            <p:nvSpPr>
              <p:cNvPr id="30" name="Прямоугольник 29"/>
              <p:cNvSpPr/>
              <p:nvPr/>
            </p:nvSpPr>
            <p:spPr>
              <a:xfrm>
                <a:off x="4427984" y="3212976"/>
                <a:ext cx="3657600" cy="685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31" name="Прямоугольник 30"/>
              <p:cNvSpPr/>
              <p:nvPr/>
            </p:nvSpPr>
            <p:spPr>
              <a:xfrm>
                <a:off x="4428933" y="3885392"/>
                <a:ext cx="3657600"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grpSp>
        <p:sp>
          <p:nvSpPr>
            <p:cNvPr id="32" name="Прямоугольник 31"/>
            <p:cNvSpPr/>
            <p:nvPr/>
          </p:nvSpPr>
          <p:spPr>
            <a:xfrm>
              <a:off x="1012890" y="1407758"/>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33" name="Прямоугольник 32"/>
            <p:cNvSpPr/>
            <p:nvPr/>
          </p:nvSpPr>
          <p:spPr>
            <a:xfrm>
              <a:off x="323848" y="1983822"/>
              <a:ext cx="2736304" cy="307777"/>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75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endParaRPr lang="ru-RU" sz="1400" b="1" i="1" dirty="0">
                <a:solidFill>
                  <a:prstClr val="black"/>
                </a:solidFill>
                <a:latin typeface="Arial" pitchFamily="34" charset="0"/>
                <a:cs typeface="Arial" pitchFamily="34" charset="0"/>
              </a:endParaRPr>
            </a:p>
          </p:txBody>
        </p:sp>
      </p:grpSp>
      <p:graphicFrame>
        <p:nvGraphicFramePr>
          <p:cNvPr id="34" name="Диаграмма 33"/>
          <p:cNvGraphicFramePr>
            <a:graphicFrameLocks/>
          </p:cNvGraphicFramePr>
          <p:nvPr>
            <p:extLst>
              <p:ext uri="{D42A27DB-BD31-4B8C-83A1-F6EECF244321}">
                <p14:modId xmlns:p14="http://schemas.microsoft.com/office/powerpoint/2010/main" val="2908497132"/>
              </p:ext>
            </p:extLst>
          </p:nvPr>
        </p:nvGraphicFramePr>
        <p:xfrm>
          <a:off x="239349" y="4221088"/>
          <a:ext cx="3840000" cy="2122512"/>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Группа 52"/>
          <p:cNvGrpSpPr/>
          <p:nvPr/>
        </p:nvGrpSpPr>
        <p:grpSpPr>
          <a:xfrm>
            <a:off x="4175787" y="1340768"/>
            <a:ext cx="3840853" cy="3681844"/>
            <a:chOff x="3995936" y="1484784"/>
            <a:chExt cx="2880640" cy="3681844"/>
          </a:xfrm>
        </p:grpSpPr>
        <p:sp>
          <p:nvSpPr>
            <p:cNvPr id="44" name="Прямоугольник 43"/>
            <p:cNvSpPr/>
            <p:nvPr/>
          </p:nvSpPr>
          <p:spPr>
            <a:xfrm>
              <a:off x="3996256" y="3487296"/>
              <a:ext cx="2877979" cy="1828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45" name="Прямоугольник 44"/>
            <p:cNvSpPr/>
            <p:nvPr/>
          </p:nvSpPr>
          <p:spPr>
            <a:xfrm>
              <a:off x="4356003" y="3212976"/>
              <a:ext cx="719495"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46" name="Прямоугольник 45"/>
            <p:cNvSpPr/>
            <p:nvPr/>
          </p:nvSpPr>
          <p:spPr>
            <a:xfrm>
              <a:off x="5794993" y="3215980"/>
              <a:ext cx="719495"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47" name="Прямоугольник 46"/>
            <p:cNvSpPr/>
            <p:nvPr/>
          </p:nvSpPr>
          <p:spPr>
            <a:xfrm>
              <a:off x="3996256" y="4252228"/>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48" name="Прямоугольник 47"/>
            <p:cNvSpPr/>
            <p:nvPr/>
          </p:nvSpPr>
          <p:spPr>
            <a:xfrm>
              <a:off x="3998277" y="4709428"/>
              <a:ext cx="2877979"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37" name="Прямоугольник 36"/>
            <p:cNvSpPr/>
            <p:nvPr/>
          </p:nvSpPr>
          <p:spPr>
            <a:xfrm>
              <a:off x="4882236" y="4785049"/>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38" name="Прямоугольник 37"/>
            <p:cNvSpPr/>
            <p:nvPr/>
          </p:nvSpPr>
          <p:spPr>
            <a:xfrm>
              <a:off x="4068264" y="4221088"/>
              <a:ext cx="2736304" cy="523220"/>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p>
            <a:p>
              <a:pPr algn="ctr" fontAlgn="base">
                <a:spcBef>
                  <a:spcPct val="0"/>
                </a:spcBef>
                <a:spcAft>
                  <a:spcPct val="0"/>
                </a:spcAft>
              </a:pPr>
              <a:r>
                <a:rPr lang="ru-RU" sz="1400" b="1" i="1" dirty="0">
                  <a:solidFill>
                    <a:prstClr val="black"/>
                  </a:solidFill>
                  <a:latin typeface="Arial" pitchFamily="34" charset="0"/>
                  <a:cs typeface="Arial" pitchFamily="34" charset="0"/>
                </a:rPr>
                <a:t>(</a:t>
              </a:r>
              <a:r>
                <a:rPr lang="en-US" sz="1400" b="1" i="1" dirty="0">
                  <a:solidFill>
                    <a:prstClr val="black"/>
                  </a:solidFill>
                  <a:latin typeface="Arial" pitchFamily="34" charset="0"/>
                  <a:cs typeface="Arial" pitchFamily="34" charset="0"/>
                </a:rPr>
                <a:t>h</a:t>
              </a:r>
              <a:r>
                <a:rPr lang="ru-RU" sz="1400" b="1" i="1" dirty="0">
                  <a:solidFill>
                    <a:prstClr val="black"/>
                  </a:solidFill>
                  <a:latin typeface="Arial" pitchFamily="34" charset="0"/>
                  <a:cs typeface="Arial" pitchFamily="34" charset="0"/>
                </a:rPr>
                <a:t> </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=120 мкм; </a:t>
              </a:r>
              <a:r>
                <a:rPr lang="el-GR" sz="1400" b="1" i="1" dirty="0">
                  <a:solidFill>
                    <a:prstClr val="black"/>
                  </a:solidFill>
                  <a:latin typeface="Arial" pitchFamily="34" charset="0"/>
                  <a:cs typeface="Arial" pitchFamily="34" charset="0"/>
                </a:rPr>
                <a:t>ε</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 2</a:t>
              </a:r>
              <a:r>
                <a:rPr lang="en-US" sz="1400" b="1" i="1" dirty="0">
                  <a:solidFill>
                    <a:prstClr val="black"/>
                  </a:solidFill>
                  <a:latin typeface="Arial" pitchFamily="34" charset="0"/>
                  <a:cs typeface="Arial" pitchFamily="34" charset="0"/>
                </a:rPr>
                <a:t>,</a:t>
              </a:r>
              <a:r>
                <a:rPr lang="ru-RU" sz="1400" b="1" i="1" dirty="0">
                  <a:solidFill>
                    <a:prstClr val="black"/>
                  </a:solidFill>
                  <a:latin typeface="Arial" pitchFamily="34" charset="0"/>
                  <a:cs typeface="Arial" pitchFamily="34" charset="0"/>
                </a:rPr>
                <a:t>15)</a:t>
              </a:r>
            </a:p>
          </p:txBody>
        </p:sp>
        <p:grpSp>
          <p:nvGrpSpPr>
            <p:cNvPr id="39" name="Группа 28"/>
            <p:cNvGrpSpPr/>
            <p:nvPr/>
          </p:nvGrpSpPr>
          <p:grpSpPr>
            <a:xfrm rot="10800000">
              <a:off x="3995936" y="1484784"/>
              <a:ext cx="2880000" cy="1129616"/>
              <a:chOff x="4427984" y="3212976"/>
              <a:chExt cx="3658549" cy="1129616"/>
            </a:xfrm>
          </p:grpSpPr>
          <p:sp>
            <p:nvSpPr>
              <p:cNvPr id="42" name="Прямоугольник 41"/>
              <p:cNvSpPr/>
              <p:nvPr/>
            </p:nvSpPr>
            <p:spPr>
              <a:xfrm>
                <a:off x="4427984" y="3212976"/>
                <a:ext cx="3657600" cy="685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43" name="Прямоугольник 42"/>
              <p:cNvSpPr/>
              <p:nvPr/>
            </p:nvSpPr>
            <p:spPr>
              <a:xfrm>
                <a:off x="4428933" y="3885392"/>
                <a:ext cx="3657600"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grpSp>
        <p:sp>
          <p:nvSpPr>
            <p:cNvPr id="40" name="Прямоугольник 39"/>
            <p:cNvSpPr/>
            <p:nvPr/>
          </p:nvSpPr>
          <p:spPr>
            <a:xfrm>
              <a:off x="4829314" y="1551774"/>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41" name="Прямоугольник 40"/>
            <p:cNvSpPr/>
            <p:nvPr/>
          </p:nvSpPr>
          <p:spPr>
            <a:xfrm>
              <a:off x="4140272" y="2127838"/>
              <a:ext cx="2736304" cy="307777"/>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75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endParaRPr lang="ru-RU" sz="1400" b="1" i="1" dirty="0">
                <a:solidFill>
                  <a:prstClr val="black"/>
                </a:solidFill>
                <a:latin typeface="Arial" pitchFamily="34" charset="0"/>
                <a:cs typeface="Arial" pitchFamily="34" charset="0"/>
              </a:endParaRPr>
            </a:p>
          </p:txBody>
        </p:sp>
        <p:sp>
          <p:nvSpPr>
            <p:cNvPr id="49" name="Прямоугольник 48"/>
            <p:cNvSpPr/>
            <p:nvPr/>
          </p:nvSpPr>
          <p:spPr>
            <a:xfrm>
              <a:off x="3998277" y="3717032"/>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50" name="Прямоугольник 49"/>
            <p:cNvSpPr/>
            <p:nvPr/>
          </p:nvSpPr>
          <p:spPr>
            <a:xfrm>
              <a:off x="4070285" y="3717032"/>
              <a:ext cx="2736304" cy="307777"/>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p>
          </p:txBody>
        </p:sp>
        <p:sp>
          <p:nvSpPr>
            <p:cNvPr id="51" name="Прямоугольник 50"/>
            <p:cNvSpPr/>
            <p:nvPr/>
          </p:nvSpPr>
          <p:spPr>
            <a:xfrm>
              <a:off x="3998277" y="2677780"/>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52" name="Прямоугольник 51"/>
            <p:cNvSpPr/>
            <p:nvPr/>
          </p:nvSpPr>
          <p:spPr>
            <a:xfrm>
              <a:off x="4070285" y="2636912"/>
              <a:ext cx="2736304" cy="307777"/>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endParaRPr lang="ru-RU" sz="1400" b="1" i="1" dirty="0">
                <a:solidFill>
                  <a:prstClr val="black"/>
                </a:solidFill>
                <a:latin typeface="Arial" pitchFamily="34" charset="0"/>
                <a:cs typeface="Arial" pitchFamily="34" charset="0"/>
              </a:endParaRPr>
            </a:p>
          </p:txBody>
        </p:sp>
      </p:grpSp>
      <p:graphicFrame>
        <p:nvGraphicFramePr>
          <p:cNvPr id="55" name="Диаграмма 54"/>
          <p:cNvGraphicFramePr>
            <a:graphicFrameLocks/>
          </p:cNvGraphicFramePr>
          <p:nvPr>
            <p:extLst>
              <p:ext uri="{D42A27DB-BD31-4B8C-83A1-F6EECF244321}">
                <p14:modId xmlns:p14="http://schemas.microsoft.com/office/powerpoint/2010/main" val="3865546822"/>
              </p:ext>
            </p:extLst>
          </p:nvPr>
        </p:nvGraphicFramePr>
        <p:xfrm>
          <a:off x="4175788" y="5085184"/>
          <a:ext cx="3936437" cy="1656184"/>
        </p:xfrm>
        <a:graphic>
          <a:graphicData uri="http://schemas.openxmlformats.org/drawingml/2006/chart">
            <c:chart xmlns:c="http://schemas.openxmlformats.org/drawingml/2006/chart" xmlns:r="http://schemas.openxmlformats.org/officeDocument/2006/relationships" r:id="rId4"/>
          </a:graphicData>
        </a:graphic>
      </p:graphicFrame>
      <p:grpSp>
        <p:nvGrpSpPr>
          <p:cNvPr id="56" name="Группа 55"/>
          <p:cNvGrpSpPr/>
          <p:nvPr/>
        </p:nvGrpSpPr>
        <p:grpSpPr>
          <a:xfrm>
            <a:off x="8112224" y="1340768"/>
            <a:ext cx="3840853" cy="3681844"/>
            <a:chOff x="3995936" y="1484784"/>
            <a:chExt cx="2880640" cy="3681844"/>
          </a:xfrm>
        </p:grpSpPr>
        <p:sp>
          <p:nvSpPr>
            <p:cNvPr id="57" name="Прямоугольник 56"/>
            <p:cNvSpPr/>
            <p:nvPr/>
          </p:nvSpPr>
          <p:spPr>
            <a:xfrm>
              <a:off x="3996256" y="3487296"/>
              <a:ext cx="2877979" cy="18288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8" name="Прямоугольник 57"/>
            <p:cNvSpPr/>
            <p:nvPr/>
          </p:nvSpPr>
          <p:spPr>
            <a:xfrm>
              <a:off x="4356003" y="3212976"/>
              <a:ext cx="719495"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59" name="Прямоугольник 58"/>
            <p:cNvSpPr/>
            <p:nvPr/>
          </p:nvSpPr>
          <p:spPr>
            <a:xfrm>
              <a:off x="5794993" y="3215980"/>
              <a:ext cx="719495" cy="27432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a:solidFill>
                  <a:prstClr val="white"/>
                </a:solidFill>
              </a:endParaRPr>
            </a:p>
          </p:txBody>
        </p:sp>
        <p:sp>
          <p:nvSpPr>
            <p:cNvPr id="60" name="Прямоугольник 59"/>
            <p:cNvSpPr/>
            <p:nvPr/>
          </p:nvSpPr>
          <p:spPr>
            <a:xfrm>
              <a:off x="3996256" y="4252228"/>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61" name="Прямоугольник 60"/>
            <p:cNvSpPr/>
            <p:nvPr/>
          </p:nvSpPr>
          <p:spPr>
            <a:xfrm>
              <a:off x="3998277" y="4709428"/>
              <a:ext cx="2877979"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62" name="Прямоугольник 61"/>
            <p:cNvSpPr/>
            <p:nvPr/>
          </p:nvSpPr>
          <p:spPr>
            <a:xfrm>
              <a:off x="4882236" y="4785049"/>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63" name="Прямоугольник 62"/>
            <p:cNvSpPr/>
            <p:nvPr/>
          </p:nvSpPr>
          <p:spPr>
            <a:xfrm>
              <a:off x="4068264" y="4221088"/>
              <a:ext cx="2736304" cy="523220"/>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p>
            <a:p>
              <a:pPr algn="ctr" fontAlgn="base">
                <a:spcBef>
                  <a:spcPct val="0"/>
                </a:spcBef>
                <a:spcAft>
                  <a:spcPct val="0"/>
                </a:spcAft>
              </a:pPr>
              <a:r>
                <a:rPr lang="ru-RU" sz="1400" b="1" i="1" dirty="0">
                  <a:solidFill>
                    <a:prstClr val="black"/>
                  </a:solidFill>
                  <a:latin typeface="Arial" pitchFamily="34" charset="0"/>
                  <a:cs typeface="Arial" pitchFamily="34" charset="0"/>
                </a:rPr>
                <a:t>(</a:t>
              </a:r>
              <a:r>
                <a:rPr lang="en-US" sz="1400" b="1" i="1" dirty="0">
                  <a:solidFill>
                    <a:prstClr val="black"/>
                  </a:solidFill>
                  <a:latin typeface="Arial" pitchFamily="34" charset="0"/>
                  <a:cs typeface="Arial" pitchFamily="34" charset="0"/>
                </a:rPr>
                <a:t>h</a:t>
              </a:r>
              <a:r>
                <a:rPr lang="ru-RU" sz="1400" b="1" i="1" dirty="0">
                  <a:solidFill>
                    <a:prstClr val="black"/>
                  </a:solidFill>
                  <a:latin typeface="Arial" pitchFamily="34" charset="0"/>
                  <a:cs typeface="Arial" pitchFamily="34" charset="0"/>
                </a:rPr>
                <a:t> </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=195 мкм; </a:t>
              </a:r>
              <a:r>
                <a:rPr lang="el-GR" sz="1400" b="1" i="1" dirty="0">
                  <a:solidFill>
                    <a:prstClr val="black"/>
                  </a:solidFill>
                  <a:latin typeface="Arial" pitchFamily="34" charset="0"/>
                  <a:cs typeface="Arial" pitchFamily="34" charset="0"/>
                </a:rPr>
                <a:t>ε</a:t>
              </a:r>
              <a:r>
                <a:rPr lang="ru-RU" sz="1000" b="1" i="1" dirty="0" err="1">
                  <a:solidFill>
                    <a:prstClr val="black"/>
                  </a:solidFill>
                  <a:latin typeface="Arial" pitchFamily="34" charset="0"/>
                  <a:cs typeface="Arial" pitchFamily="34" charset="0"/>
                </a:rPr>
                <a:t>эфф</a:t>
              </a:r>
              <a:r>
                <a:rPr lang="ru-RU" sz="1400" b="1" i="1" dirty="0">
                  <a:solidFill>
                    <a:prstClr val="black"/>
                  </a:solidFill>
                  <a:latin typeface="Arial" pitchFamily="34" charset="0"/>
                  <a:cs typeface="Arial" pitchFamily="34" charset="0"/>
                </a:rPr>
                <a:t> = 1</a:t>
              </a:r>
              <a:r>
                <a:rPr lang="en-US" sz="1400" b="1" i="1" dirty="0">
                  <a:solidFill>
                    <a:prstClr val="black"/>
                  </a:solidFill>
                  <a:latin typeface="Arial" pitchFamily="34" charset="0"/>
                  <a:cs typeface="Arial" pitchFamily="34" charset="0"/>
                </a:rPr>
                <a:t>,</a:t>
              </a:r>
              <a:r>
                <a:rPr lang="ru-RU" sz="1400" b="1" i="1" dirty="0">
                  <a:solidFill>
                    <a:prstClr val="black"/>
                  </a:solidFill>
                  <a:latin typeface="Arial" pitchFamily="34" charset="0"/>
                  <a:cs typeface="Arial" pitchFamily="34" charset="0"/>
                </a:rPr>
                <a:t>95)</a:t>
              </a:r>
            </a:p>
          </p:txBody>
        </p:sp>
        <p:grpSp>
          <p:nvGrpSpPr>
            <p:cNvPr id="64" name="Группа 28"/>
            <p:cNvGrpSpPr/>
            <p:nvPr/>
          </p:nvGrpSpPr>
          <p:grpSpPr>
            <a:xfrm rot="10800000">
              <a:off x="3995936" y="1484784"/>
              <a:ext cx="2880000" cy="1129616"/>
              <a:chOff x="4427984" y="3212976"/>
              <a:chExt cx="3658549" cy="1129616"/>
            </a:xfrm>
          </p:grpSpPr>
          <p:sp>
            <p:nvSpPr>
              <p:cNvPr id="71" name="Прямоугольник 70"/>
              <p:cNvSpPr/>
              <p:nvPr/>
            </p:nvSpPr>
            <p:spPr>
              <a:xfrm>
                <a:off x="4427984" y="3212976"/>
                <a:ext cx="3657600" cy="6858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72" name="Прямоугольник 71"/>
              <p:cNvSpPr/>
              <p:nvPr/>
            </p:nvSpPr>
            <p:spPr>
              <a:xfrm>
                <a:off x="4428933" y="3885392"/>
                <a:ext cx="3657600" cy="457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grpSp>
        <p:sp>
          <p:nvSpPr>
            <p:cNvPr id="65" name="Прямоугольник 64"/>
            <p:cNvSpPr/>
            <p:nvPr/>
          </p:nvSpPr>
          <p:spPr>
            <a:xfrm>
              <a:off x="4829314" y="1551774"/>
              <a:ext cx="1109919" cy="307777"/>
            </a:xfrm>
            <a:prstGeom prst="rect">
              <a:avLst/>
            </a:prstGeom>
          </p:spPr>
          <p:txBody>
            <a:bodyPr wrap="non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экран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50 мкм</a:t>
              </a:r>
            </a:p>
          </p:txBody>
        </p:sp>
        <p:sp>
          <p:nvSpPr>
            <p:cNvPr id="66" name="Прямоугольник 65"/>
            <p:cNvSpPr/>
            <p:nvPr/>
          </p:nvSpPr>
          <p:spPr>
            <a:xfrm>
              <a:off x="4140272" y="2127838"/>
              <a:ext cx="2736304" cy="307777"/>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прокладка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75 мкм, </a:t>
              </a: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endParaRPr lang="ru-RU" sz="1400" b="1" i="1" dirty="0">
                <a:solidFill>
                  <a:prstClr val="black"/>
                </a:solidFill>
                <a:latin typeface="Arial" pitchFamily="34" charset="0"/>
                <a:cs typeface="Arial" pitchFamily="34" charset="0"/>
              </a:endParaRPr>
            </a:p>
          </p:txBody>
        </p:sp>
        <p:sp>
          <p:nvSpPr>
            <p:cNvPr id="67" name="Прямоугольник 66"/>
            <p:cNvSpPr/>
            <p:nvPr/>
          </p:nvSpPr>
          <p:spPr>
            <a:xfrm>
              <a:off x="3998277" y="3717032"/>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68" name="Прямоугольник 67"/>
            <p:cNvSpPr/>
            <p:nvPr/>
          </p:nvSpPr>
          <p:spPr>
            <a:xfrm>
              <a:off x="4070285" y="3717032"/>
              <a:ext cx="2736304" cy="523220"/>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2 прокладки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75+50 мкм,</a:t>
              </a:r>
            </a:p>
            <a:p>
              <a:pPr algn="ctr" fontAlgn="base">
                <a:spcBef>
                  <a:spcPct val="0"/>
                </a:spcBef>
                <a:spcAft>
                  <a:spcPct val="0"/>
                </a:spcAft>
              </a:pP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p>
          </p:txBody>
        </p:sp>
        <p:sp>
          <p:nvSpPr>
            <p:cNvPr id="69" name="Прямоугольник 68"/>
            <p:cNvSpPr/>
            <p:nvPr/>
          </p:nvSpPr>
          <p:spPr>
            <a:xfrm>
              <a:off x="3998277" y="2677780"/>
              <a:ext cx="2877979" cy="457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ru-RU" dirty="0">
                <a:solidFill>
                  <a:prstClr val="black"/>
                </a:solidFill>
              </a:endParaRPr>
            </a:p>
          </p:txBody>
        </p:sp>
        <p:sp>
          <p:nvSpPr>
            <p:cNvPr id="70" name="Прямоугольник 69"/>
            <p:cNvSpPr/>
            <p:nvPr/>
          </p:nvSpPr>
          <p:spPr>
            <a:xfrm>
              <a:off x="3995936" y="2636912"/>
              <a:ext cx="2810653" cy="523220"/>
            </a:xfrm>
            <a:prstGeom prst="rect">
              <a:avLst/>
            </a:prstGeom>
          </p:spPr>
          <p:txBody>
            <a:bodyPr wrap="square">
              <a:spAutoFit/>
            </a:bodyPr>
            <a:lstStyle/>
            <a:p>
              <a:pPr algn="ctr" fontAlgn="base">
                <a:spcBef>
                  <a:spcPct val="0"/>
                </a:spcBef>
                <a:spcAft>
                  <a:spcPct val="0"/>
                </a:spcAft>
              </a:pPr>
              <a:r>
                <a:rPr lang="ru-RU" sz="1400" dirty="0">
                  <a:solidFill>
                    <a:prstClr val="black"/>
                  </a:solidFill>
                  <a:latin typeface="Arial" pitchFamily="34" charset="0"/>
                  <a:cs typeface="Arial" pitchFamily="34" charset="0"/>
                </a:rPr>
                <a:t>2 прокладки </a:t>
              </a:r>
              <a:r>
                <a:rPr lang="en-US" sz="1400" dirty="0">
                  <a:solidFill>
                    <a:prstClr val="black"/>
                  </a:solidFill>
                  <a:latin typeface="Arial" pitchFamily="34" charset="0"/>
                  <a:cs typeface="Arial" pitchFamily="34" charset="0"/>
                </a:rPr>
                <a:t>h=</a:t>
              </a:r>
              <a:r>
                <a:rPr lang="ru-RU" sz="1400" dirty="0">
                  <a:solidFill>
                    <a:prstClr val="black"/>
                  </a:solidFill>
                  <a:latin typeface="Arial" pitchFamily="34" charset="0"/>
                  <a:cs typeface="Arial" pitchFamily="34" charset="0"/>
                </a:rPr>
                <a:t>75+50 мкм,</a:t>
              </a:r>
            </a:p>
            <a:p>
              <a:pPr algn="ctr" fontAlgn="base">
                <a:spcBef>
                  <a:spcPct val="0"/>
                </a:spcBef>
                <a:spcAft>
                  <a:spcPct val="0"/>
                </a:spcAft>
              </a:pPr>
              <a:r>
                <a:rPr lang="el-GR" sz="1400" dirty="0">
                  <a:solidFill>
                    <a:prstClr val="black"/>
                  </a:solidFill>
                  <a:latin typeface="Arial" pitchFamily="34" charset="0"/>
                  <a:cs typeface="Arial" pitchFamily="34" charset="0"/>
                </a:rPr>
                <a:t>ε</a:t>
              </a:r>
              <a:r>
                <a:rPr lang="ru-RU" sz="1400" dirty="0">
                  <a:solidFill>
                    <a:prstClr val="black"/>
                  </a:solidFill>
                  <a:latin typeface="Arial" pitchFamily="34" charset="0"/>
                  <a:cs typeface="Arial" pitchFamily="34" charset="0"/>
                </a:rPr>
                <a:t> = 1</a:t>
              </a:r>
              <a:r>
                <a:rPr lang="en-US" sz="1400" dirty="0">
                  <a:solidFill>
                    <a:prstClr val="black"/>
                  </a:solidFill>
                  <a:latin typeface="Arial" pitchFamily="34" charset="0"/>
                  <a:cs typeface="Arial" pitchFamily="34" charset="0"/>
                </a:rPr>
                <a:t>,</a:t>
              </a:r>
              <a:r>
                <a:rPr lang="ru-RU" sz="1400" dirty="0">
                  <a:solidFill>
                    <a:prstClr val="black"/>
                  </a:solidFill>
                  <a:latin typeface="Arial" pitchFamily="34" charset="0"/>
                  <a:cs typeface="Arial" pitchFamily="34" charset="0"/>
                </a:rPr>
                <a:t>75</a:t>
              </a:r>
              <a:endParaRPr lang="ru-RU" sz="1400" b="1" i="1" dirty="0">
                <a:solidFill>
                  <a:prstClr val="black"/>
                </a:solidFill>
                <a:latin typeface="Arial" pitchFamily="34" charset="0"/>
                <a:cs typeface="Arial" pitchFamily="34" charset="0"/>
              </a:endParaRPr>
            </a:p>
          </p:txBody>
        </p:sp>
      </p:grpSp>
      <p:graphicFrame>
        <p:nvGraphicFramePr>
          <p:cNvPr id="73" name="Диаграмма 72"/>
          <p:cNvGraphicFramePr>
            <a:graphicFrameLocks/>
          </p:cNvGraphicFramePr>
          <p:nvPr>
            <p:extLst>
              <p:ext uri="{D42A27DB-BD31-4B8C-83A1-F6EECF244321}">
                <p14:modId xmlns:p14="http://schemas.microsoft.com/office/powerpoint/2010/main" val="4025650036"/>
              </p:ext>
            </p:extLst>
          </p:nvPr>
        </p:nvGraphicFramePr>
        <p:xfrm>
          <a:off x="8112225" y="5085184"/>
          <a:ext cx="3840427" cy="14401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78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C93F4F8F-1A26-4103-A230-8A52886E9C05}"/>
              </a:ext>
            </a:extLst>
          </p:cNvPr>
          <p:cNvSpPr>
            <a:spLocks noChangeArrowheads="1"/>
          </p:cNvSpPr>
          <p:nvPr/>
        </p:nvSpPr>
        <p:spPr bwMode="auto">
          <a:xfrm>
            <a:off x="5867401" y="18843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pic>
        <p:nvPicPr>
          <p:cNvPr id="3" name="Рисунок 2">
            <a:extLst>
              <a:ext uri="{FF2B5EF4-FFF2-40B4-BE49-F238E27FC236}">
                <a16:creationId xmlns:a16="http://schemas.microsoft.com/office/drawing/2014/main" id="{DB668DA2-BC54-46D1-8B02-7039899BD95D}"/>
              </a:ext>
            </a:extLst>
          </p:cNvPr>
          <p:cNvPicPr>
            <a:picLocks noChangeAspect="1"/>
          </p:cNvPicPr>
          <p:nvPr/>
        </p:nvPicPr>
        <p:blipFill>
          <a:blip r:embed="rId2"/>
          <a:stretch>
            <a:fillRect/>
          </a:stretch>
        </p:blipFill>
        <p:spPr>
          <a:xfrm>
            <a:off x="309283" y="1397892"/>
            <a:ext cx="6667941" cy="2338561"/>
          </a:xfrm>
          <a:prstGeom prst="rect">
            <a:avLst/>
          </a:prstGeom>
        </p:spPr>
      </p:pic>
      <p:pic>
        <p:nvPicPr>
          <p:cNvPr id="14" name="Рисунок 13">
            <a:extLst>
              <a:ext uri="{FF2B5EF4-FFF2-40B4-BE49-F238E27FC236}">
                <a16:creationId xmlns:a16="http://schemas.microsoft.com/office/drawing/2014/main" id="{354355C2-4F40-41F6-8537-18CC5DB05F4E}"/>
              </a:ext>
            </a:extLst>
          </p:cNvPr>
          <p:cNvPicPr>
            <a:picLocks noChangeAspect="1"/>
          </p:cNvPicPr>
          <p:nvPr/>
        </p:nvPicPr>
        <p:blipFill>
          <a:blip r:embed="rId3"/>
          <a:stretch>
            <a:fillRect/>
          </a:stretch>
        </p:blipFill>
        <p:spPr>
          <a:xfrm>
            <a:off x="7372972" y="3006818"/>
            <a:ext cx="4016687" cy="3227257"/>
          </a:xfrm>
          <a:prstGeom prst="rect">
            <a:avLst/>
          </a:prstGeom>
        </p:spPr>
      </p:pic>
      <p:pic>
        <p:nvPicPr>
          <p:cNvPr id="15" name="Рисунок 14">
            <a:extLst>
              <a:ext uri="{FF2B5EF4-FFF2-40B4-BE49-F238E27FC236}">
                <a16:creationId xmlns:a16="http://schemas.microsoft.com/office/drawing/2014/main" id="{9BE817A6-A208-4DAE-9ABC-1D97C367DD89}"/>
              </a:ext>
            </a:extLst>
          </p:cNvPr>
          <p:cNvPicPr>
            <a:picLocks noChangeAspect="1"/>
          </p:cNvPicPr>
          <p:nvPr/>
        </p:nvPicPr>
        <p:blipFill>
          <a:blip r:embed="rId4"/>
          <a:stretch>
            <a:fillRect/>
          </a:stretch>
        </p:blipFill>
        <p:spPr>
          <a:xfrm>
            <a:off x="6917618" y="1576925"/>
            <a:ext cx="4333875" cy="1276350"/>
          </a:xfrm>
          <a:prstGeom prst="rect">
            <a:avLst/>
          </a:prstGeom>
        </p:spPr>
      </p:pic>
      <p:sp>
        <p:nvSpPr>
          <p:cNvPr id="16" name="TextBox 15">
            <a:extLst>
              <a:ext uri="{FF2B5EF4-FFF2-40B4-BE49-F238E27FC236}">
                <a16:creationId xmlns:a16="http://schemas.microsoft.com/office/drawing/2014/main" id="{206885F1-7A40-4324-94B5-279E6CE1ADA0}"/>
              </a:ext>
            </a:extLst>
          </p:cNvPr>
          <p:cNvSpPr txBox="1"/>
          <p:nvPr/>
        </p:nvSpPr>
        <p:spPr>
          <a:xfrm>
            <a:off x="8175279" y="1747038"/>
            <a:ext cx="359394" cy="369332"/>
          </a:xfrm>
          <a:prstGeom prst="rect">
            <a:avLst/>
          </a:prstGeom>
          <a:noFill/>
        </p:spPr>
        <p:txBody>
          <a:bodyPr wrap="none" rtlCol="0">
            <a:spAutoFit/>
          </a:bodyPr>
          <a:lstStyle/>
          <a:p>
            <a:r>
              <a:rPr lang="en-US" b="1" dirty="0">
                <a:solidFill>
                  <a:prstClr val="black"/>
                </a:solidFill>
                <a:latin typeface="Times New Roman" panose="02020603050405020304" pitchFamily="18" charset="0"/>
                <a:cs typeface="Times New Roman" panose="02020603050405020304" pitchFamily="18" charset="0"/>
              </a:rPr>
              <a:t>1.</a:t>
            </a:r>
            <a:endParaRPr lang="ru-RU" b="1" dirty="0">
              <a:solidFill>
                <a:prstClr val="black"/>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A30BFE8F-A492-4A12-9AFE-86F4C79CACD8}"/>
              </a:ext>
            </a:extLst>
          </p:cNvPr>
          <p:cNvSpPr txBox="1"/>
          <p:nvPr/>
        </p:nvSpPr>
        <p:spPr>
          <a:xfrm>
            <a:off x="7013578" y="2358181"/>
            <a:ext cx="359394" cy="369332"/>
          </a:xfrm>
          <a:prstGeom prst="rect">
            <a:avLst/>
          </a:prstGeom>
          <a:noFill/>
        </p:spPr>
        <p:txBody>
          <a:bodyPr wrap="none" rtlCol="0">
            <a:spAutoFit/>
          </a:bodyPr>
          <a:lstStyle/>
          <a:p>
            <a:r>
              <a:rPr lang="en-US" b="1" dirty="0">
                <a:solidFill>
                  <a:srgbClr val="C00000"/>
                </a:solidFill>
                <a:latin typeface="Times New Roman" panose="02020603050405020304" pitchFamily="18" charset="0"/>
                <a:cs typeface="Times New Roman" panose="02020603050405020304" pitchFamily="18" charset="0"/>
              </a:rPr>
              <a:t>2.</a:t>
            </a:r>
            <a:endParaRPr lang="ru-RU" b="1"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 name="Таблица 10">
                <a:extLst>
                  <a:ext uri="{FF2B5EF4-FFF2-40B4-BE49-F238E27FC236}">
                    <a16:creationId xmlns:a16="http://schemas.microsoft.com/office/drawing/2014/main" id="{FCFDB4BD-931A-4CD2-9E5E-0EA6B78C56BC}"/>
                  </a:ext>
                </a:extLst>
              </p:cNvPr>
              <p:cNvGraphicFramePr>
                <a:graphicFrameLocks noGrp="1"/>
              </p:cNvGraphicFramePr>
              <p:nvPr>
                <p:extLst>
                  <p:ext uri="{D42A27DB-BD31-4B8C-83A1-F6EECF244321}">
                    <p14:modId xmlns:p14="http://schemas.microsoft.com/office/powerpoint/2010/main" val="1845930026"/>
                  </p:ext>
                </p:extLst>
              </p:nvPr>
            </p:nvGraphicFramePr>
            <p:xfrm>
              <a:off x="93456" y="4040521"/>
              <a:ext cx="7099819" cy="1734640"/>
            </p:xfrm>
            <a:graphic>
              <a:graphicData uri="http://schemas.openxmlformats.org/drawingml/2006/table">
                <a:tbl>
                  <a:tblPr firstRow="1" firstCol="1" bandRow="1">
                    <a:tableStyleId>{5940675A-B579-460E-94D1-54222C63F5DA}</a:tableStyleId>
                  </a:tblPr>
                  <a:tblGrid>
                    <a:gridCol w="3286338">
                      <a:extLst>
                        <a:ext uri="{9D8B030D-6E8A-4147-A177-3AD203B41FA5}">
                          <a16:colId xmlns:a16="http://schemas.microsoft.com/office/drawing/2014/main" val="376384866"/>
                        </a:ext>
                      </a:extLst>
                    </a:gridCol>
                    <a:gridCol w="754743">
                      <a:extLst>
                        <a:ext uri="{9D8B030D-6E8A-4147-A177-3AD203B41FA5}">
                          <a16:colId xmlns:a16="http://schemas.microsoft.com/office/drawing/2014/main" val="2340465946"/>
                        </a:ext>
                      </a:extLst>
                    </a:gridCol>
                    <a:gridCol w="1117004">
                      <a:extLst>
                        <a:ext uri="{9D8B030D-6E8A-4147-A177-3AD203B41FA5}">
                          <a16:colId xmlns:a16="http://schemas.microsoft.com/office/drawing/2014/main" val="3797544651"/>
                        </a:ext>
                      </a:extLst>
                    </a:gridCol>
                    <a:gridCol w="966892">
                      <a:extLst>
                        <a:ext uri="{9D8B030D-6E8A-4147-A177-3AD203B41FA5}">
                          <a16:colId xmlns:a16="http://schemas.microsoft.com/office/drawing/2014/main" val="1009824903"/>
                        </a:ext>
                      </a:extLst>
                    </a:gridCol>
                    <a:gridCol w="974842">
                      <a:extLst>
                        <a:ext uri="{9D8B030D-6E8A-4147-A177-3AD203B41FA5}">
                          <a16:colId xmlns:a16="http://schemas.microsoft.com/office/drawing/2014/main" val="2997857326"/>
                        </a:ext>
                      </a:extLst>
                    </a:gridCol>
                  </a:tblGrid>
                  <a:tr h="692191">
                    <a:tc>
                      <a:txBody>
                        <a:bodyPr/>
                        <a:lstStyle/>
                        <a:p>
                          <a:pPr algn="ctr">
                            <a:lnSpc>
                              <a:spcPct val="107000"/>
                            </a:lnSpc>
                            <a:spcAft>
                              <a:spcPts val="0"/>
                            </a:spcAft>
                          </a:pPr>
                          <a:r>
                            <a:rPr lang="en-US" sz="1400" dirty="0">
                              <a:effectLst/>
                              <a:latin typeface="Times New Roman" pitchFamily="18" charset="0"/>
                              <a:cs typeface="Times New Roman" pitchFamily="18" charset="0"/>
                            </a:rPr>
                            <a:t>M</a:t>
                          </a:r>
                          <a:r>
                            <a:rPr lang="ru-RU" sz="1400" dirty="0" err="1">
                              <a:effectLst/>
                              <a:latin typeface="Times New Roman" pitchFamily="18" charset="0"/>
                              <a:cs typeface="Times New Roman" pitchFamily="18" charset="0"/>
                            </a:rPr>
                            <a:t>easurement</a:t>
                          </a:r>
                          <a:r>
                            <a:rPr lang="en-US" sz="1400" dirty="0">
                              <a:effectLst/>
                              <a:latin typeface="Times New Roman" pitchFamily="18" charset="0"/>
                              <a:cs typeface="Times New Roman" pitchFamily="18" charset="0"/>
                            </a:rPr>
                            <a:t>s</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a:effectLst/>
                              <a:latin typeface="Times New Roman" pitchFamily="18" charset="0"/>
                              <a:cs typeface="Times New Roman" pitchFamily="18" charset="0"/>
                            </a:rPr>
                            <a:t>HV, V</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a:effectLst/>
                              <a:latin typeface="Times New Roman" pitchFamily="18" charset="0"/>
                              <a:cs typeface="Times New Roman" pitchFamily="18" charset="0"/>
                            </a:rPr>
                            <a:t>Center </a:t>
                          </a:r>
                          <a:r>
                            <a:rPr lang="en-US" sz="1200" baseline="30000" dirty="0">
                              <a:effectLst/>
                              <a:latin typeface="Times New Roman" pitchFamily="18" charset="0"/>
                              <a:cs typeface="Times New Roman" pitchFamily="18" charset="0"/>
                            </a:rPr>
                            <a:t>238</a:t>
                          </a:r>
                          <a:r>
                            <a:rPr lang="en-US" sz="1200" dirty="0">
                              <a:effectLst/>
                              <a:latin typeface="Times New Roman" pitchFamily="18" charset="0"/>
                              <a:cs typeface="Times New Roman" pitchFamily="18" charset="0"/>
                            </a:rPr>
                            <a:t>Pu</a:t>
                          </a:r>
                          <a:r>
                            <a:rPr lang="en-US" sz="1200" baseline="30000" dirty="0">
                              <a:effectLst/>
                              <a:latin typeface="Times New Roman" pitchFamily="18" charset="0"/>
                              <a:cs typeface="Times New Roman" pitchFamily="18" charset="0"/>
                            </a:rPr>
                            <a:t> </a:t>
                          </a:r>
                          <a:r>
                            <a:rPr lang="en-US" sz="1200" dirty="0">
                              <a:effectLst/>
                              <a:latin typeface="Times New Roman" pitchFamily="18" charset="0"/>
                              <a:cs typeface="Times New Roman" pitchFamily="18" charset="0"/>
                            </a:rPr>
                            <a:t>, </a:t>
                          </a:r>
                          <a:r>
                            <a:rPr lang="en-US" sz="1200" baseline="0" dirty="0" err="1">
                              <a:effectLst/>
                              <a:latin typeface="Times New Roman" pitchFamily="18" charset="0"/>
                              <a:cs typeface="Times New Roman" pitchFamily="18" charset="0"/>
                            </a:rPr>
                            <a:t>c</a:t>
                          </a:r>
                          <a:r>
                            <a:rPr lang="en-US" sz="1200" dirty="0" err="1">
                              <a:effectLst/>
                              <a:latin typeface="Times New Roman" pitchFamily="18" charset="0"/>
                              <a:cs typeface="Times New Roman" pitchFamily="18" charset="0"/>
                            </a:rPr>
                            <a:t>h.</a:t>
                          </a:r>
                          <a:r>
                            <a:rPr lang="en-US" sz="1200" dirty="0">
                              <a:effectLst/>
                              <a:latin typeface="Times New Roman" pitchFamily="18" charset="0"/>
                              <a:cs typeface="Times New Roman" pitchFamily="18" charset="0"/>
                            </a:rPr>
                            <a:t> ADC</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a:effectLst/>
                              <a:latin typeface="Times New Roman" pitchFamily="18" charset="0"/>
                              <a:cs typeface="Times New Roman" pitchFamily="18" charset="0"/>
                            </a:rPr>
                            <a:t>Δ, </a:t>
                          </a:r>
                          <a:r>
                            <a:rPr lang="en-US" sz="1200" dirty="0" err="1">
                              <a:effectLst/>
                              <a:latin typeface="Times New Roman" pitchFamily="18" charset="0"/>
                              <a:cs typeface="Times New Roman" pitchFamily="18" charset="0"/>
                            </a:rPr>
                            <a:t>ch.</a:t>
                          </a:r>
                          <a:r>
                            <a:rPr lang="en-US" sz="1200" dirty="0">
                              <a:effectLst/>
                              <a:latin typeface="Times New Roman" pitchFamily="18" charset="0"/>
                              <a:cs typeface="Times New Roman" pitchFamily="18" charset="0"/>
                            </a:rPr>
                            <a:t> ADC</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14:m>
                            <m:oMath xmlns:m="http://schemas.openxmlformats.org/officeDocument/2006/math">
                              <m:f>
                                <m:fPr>
                                  <m:ctrlPr>
                                    <a:rPr lang="ru-RU" sz="1600" i="1" smtClean="0">
                                      <a:effectLst/>
                                      <a:latin typeface="Cambria Math" panose="02040503050406030204" pitchFamily="18" charset="0"/>
                                    </a:rPr>
                                  </m:ctrlPr>
                                </m:fPr>
                                <m:num>
                                  <m:r>
                                    <a:rPr lang="ru-RU" sz="1600" smtClean="0">
                                      <a:effectLst/>
                                      <a:latin typeface="Cambria Math"/>
                                    </a:rPr>
                                    <m:t>∆</m:t>
                                  </m:r>
                                </m:num>
                                <m:den>
                                  <m:r>
                                    <a:rPr lang="en-US" sz="1600" b="0" i="1" smtClean="0">
                                      <a:effectLst/>
                                      <a:latin typeface="Cambria Math"/>
                                    </a:rPr>
                                    <m:t>763</m:t>
                                  </m:r>
                                </m:den>
                              </m:f>
                            </m:oMath>
                          </a14:m>
                          <a:r>
                            <a:rPr lang="en-US" sz="1600" dirty="0">
                              <a:effectLst/>
                              <a:latin typeface="Times New Roman" pitchFamily="18" charset="0"/>
                              <a:cs typeface="Times New Roman" pitchFamily="18" charset="0"/>
                            </a:rPr>
                            <a:t>, %</a:t>
                          </a:r>
                          <a:endParaRPr lang="ru-RU" sz="1600" dirty="0">
                            <a:effectLst/>
                            <a:latin typeface="Times New Roman" pitchFamily="18" charset="0"/>
                            <a:cs typeface="Times New Roman" pitchFamily="18" charset="0"/>
                          </a:endParaRPr>
                        </a:p>
                        <a:p>
                          <a:pPr algn="ctr">
                            <a:lnSpc>
                              <a:spcPct val="107000"/>
                            </a:lnSpc>
                            <a:spcAft>
                              <a:spcPts val="0"/>
                            </a:spcAft>
                          </a:pPr>
                          <a:r>
                            <a:rPr lang="en-US" sz="1200" dirty="0">
                              <a:effectLst/>
                              <a:latin typeface="Times New Roman" pitchFamily="18" charset="0"/>
                              <a:cs typeface="Times New Roman" pitchFamily="18" charset="0"/>
                            </a:rPr>
                            <a:t>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extLst>
                      <a:ext uri="{0D108BD9-81ED-4DB2-BD59-A6C34878D82A}">
                        <a16:rowId xmlns:a16="http://schemas.microsoft.com/office/drawing/2014/main" val="2460052709"/>
                      </a:ext>
                    </a:extLst>
                  </a:tr>
                  <a:tr h="487874">
                    <a:tc>
                      <a:txBody>
                        <a:bodyPr/>
                        <a:lstStyle/>
                        <a:p>
                          <a:pPr algn="ctr">
                            <a:lnSpc>
                              <a:spcPct val="107000"/>
                            </a:lnSpc>
                            <a:spcAft>
                              <a:spcPts val="0"/>
                            </a:spcAft>
                          </a:pPr>
                          <a:r>
                            <a:rPr lang="en-US" sz="1400" dirty="0">
                              <a:effectLst/>
                              <a:latin typeface="Times New Roman" pitchFamily="18" charset="0"/>
                              <a:cs typeface="Times New Roman" pitchFamily="18" charset="0"/>
                            </a:rPr>
                            <a:t>1. FE – board</a:t>
                          </a: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 Si </a:t>
                          </a:r>
                          <a:r>
                            <a:rPr lang="en-US" sz="1400" dirty="0" err="1">
                              <a:effectLst/>
                              <a:latin typeface="Times New Roman" pitchFamily="18" charset="0"/>
                              <a:cs typeface="Times New Roman" pitchFamily="18" charset="0"/>
                            </a:rPr>
                            <a:t>det</a:t>
                          </a:r>
                          <a:r>
                            <a:rPr lang="en-US" sz="1400" dirty="0">
                              <a:effectLst/>
                              <a:latin typeface="Times New Roman" pitchFamily="18" charset="0"/>
                              <a:cs typeface="Times New Roman" pitchFamily="18" charset="0"/>
                            </a:rPr>
                            <a:t> (32 </a:t>
                          </a:r>
                          <a:r>
                            <a:rPr lang="en-US" sz="1400" baseline="0" dirty="0">
                              <a:effectLst/>
                              <a:latin typeface="Times New Roman" pitchFamily="18" charset="0"/>
                              <a:cs typeface="Times New Roman" pitchFamily="18" charset="0"/>
                            </a:rPr>
                            <a:t>p</a:t>
                          </a:r>
                          <a:r>
                            <a:rPr lang="en-US" sz="1400" baseline="300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strips)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a:effectLst/>
                              <a:latin typeface="Times New Roman" pitchFamily="18" charset="0"/>
                              <a:cs typeface="Times New Roman" pitchFamily="18" charset="0"/>
                            </a:rPr>
                            <a:t>60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a:effectLst/>
                              <a:latin typeface="Times New Roman" pitchFamily="18" charset="0"/>
                              <a:cs typeface="Times New Roman" pitchFamily="18" charset="0"/>
                            </a:rPr>
                            <a:t>763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rowSpan="2">
                      <a:txBody>
                        <a:bodyPr/>
                        <a:lstStyle/>
                        <a:p>
                          <a:pPr algn="ctr">
                            <a:lnSpc>
                              <a:spcPct val="107000"/>
                            </a:lnSpc>
                            <a:spcAft>
                              <a:spcPts val="0"/>
                            </a:spcAft>
                          </a:pPr>
                          <a:r>
                            <a:rPr lang="en-US" sz="1400" dirty="0">
                              <a:effectLst/>
                              <a:latin typeface="Times New Roman" pitchFamily="18" charset="0"/>
                              <a:cs typeface="Times New Roman" pitchFamily="18" charset="0"/>
                            </a:rPr>
                            <a:t>23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rowSpan="2">
                      <a:txBody>
                        <a:bodyPr/>
                        <a:lstStyle/>
                        <a:p>
                          <a:pPr algn="ctr">
                            <a:lnSpc>
                              <a:spcPct val="107000"/>
                            </a:lnSpc>
                            <a:spcAft>
                              <a:spcPts val="0"/>
                            </a:spcAft>
                          </a:pPr>
                          <a:r>
                            <a:rPr lang="en-US" sz="1400" dirty="0">
                              <a:effectLst/>
                              <a:latin typeface="Times New Roman" pitchFamily="18" charset="0"/>
                              <a:cs typeface="Times New Roman" pitchFamily="18" charset="0"/>
                            </a:rPr>
                            <a:t>3,01</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extLst>
                      <a:ext uri="{0D108BD9-81ED-4DB2-BD59-A6C34878D82A}">
                        <a16:rowId xmlns:a16="http://schemas.microsoft.com/office/drawing/2014/main" val="1267827809"/>
                      </a:ext>
                    </a:extLst>
                  </a:tr>
                  <a:tr h="554575">
                    <a:tc>
                      <a:txBody>
                        <a:bodyPr/>
                        <a:lstStyle/>
                        <a:p>
                          <a:pPr algn="ctr">
                            <a:lnSpc>
                              <a:spcPct val="107000"/>
                            </a:lnSpc>
                            <a:spcAft>
                              <a:spcPts val="0"/>
                            </a:spcAft>
                          </a:pPr>
                          <a:r>
                            <a:rPr lang="en-US" sz="1400" dirty="0">
                              <a:effectLst/>
                              <a:latin typeface="Times New Roman" pitchFamily="18" charset="0"/>
                              <a:cs typeface="Times New Roman" pitchFamily="18" charset="0"/>
                            </a:rPr>
                            <a:t>2. FE</a:t>
                          </a:r>
                          <a:r>
                            <a:rPr lang="ru-RU" sz="1400" dirty="0">
                              <a:effectLst/>
                              <a:latin typeface="Times New Roman" pitchFamily="18" charset="0"/>
                              <a:cs typeface="Times New Roman" pitchFamily="18" charset="0"/>
                            </a:rPr>
                            <a:t> – </a:t>
                          </a:r>
                          <a:r>
                            <a:rPr lang="en-US" sz="1400" dirty="0">
                              <a:effectLst/>
                              <a:latin typeface="Times New Roman" pitchFamily="18" charset="0"/>
                              <a:cs typeface="Times New Roman" pitchFamily="18" charset="0"/>
                            </a:rPr>
                            <a:t>board</a:t>
                          </a:r>
                          <a:r>
                            <a:rPr lang="ru-RU" sz="1400" dirty="0">
                              <a:effectLst/>
                              <a:latin typeface="Times New Roman" pitchFamily="18" charset="0"/>
                              <a:cs typeface="Times New Roman" pitchFamily="18" charset="0"/>
                            </a:rPr>
                            <a:t> + </a:t>
                          </a:r>
                          <a:r>
                            <a:rPr lang="en-US" sz="1400" dirty="0">
                              <a:latin typeface="Times New Roman" pitchFamily="18" charset="0"/>
                              <a:cs typeface="Times New Roman" pitchFamily="18" charset="0"/>
                            </a:rPr>
                            <a:t>polyimide cable </a:t>
                          </a: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Si </a:t>
                          </a:r>
                          <a:r>
                            <a:rPr lang="en-US" sz="1400" dirty="0" err="1">
                              <a:effectLst/>
                              <a:latin typeface="Times New Roman" pitchFamily="18" charset="0"/>
                              <a:cs typeface="Times New Roman" pitchFamily="18" charset="0"/>
                            </a:rPr>
                            <a:t>det</a:t>
                          </a:r>
                          <a:endParaRPr lang="en-US" sz="1400" dirty="0">
                            <a:effectLst/>
                            <a:latin typeface="Times New Roman" pitchFamily="18" charset="0"/>
                            <a:cs typeface="Times New Roman" pitchFamily="18" charset="0"/>
                          </a:endParaRPr>
                        </a:p>
                        <a:p>
                          <a:pPr algn="ctr">
                            <a:lnSpc>
                              <a:spcPct val="107000"/>
                            </a:lnSpc>
                            <a:spcAft>
                              <a:spcPts val="0"/>
                            </a:spcAft>
                          </a:pPr>
                          <a:r>
                            <a:rPr lang="en-US" sz="1400" dirty="0">
                              <a:effectLst/>
                              <a:latin typeface="Times New Roman" pitchFamily="18" charset="0"/>
                              <a:cs typeface="Times New Roman" pitchFamily="18" charset="0"/>
                            </a:rPr>
                            <a:t>(32 </a:t>
                          </a:r>
                          <a:r>
                            <a:rPr lang="en-US" sz="1400" baseline="0" dirty="0">
                              <a:effectLst/>
                              <a:latin typeface="Times New Roman" pitchFamily="18" charset="0"/>
                              <a:cs typeface="Times New Roman" pitchFamily="18" charset="0"/>
                            </a:rPr>
                            <a:t>p</a:t>
                          </a:r>
                          <a:r>
                            <a:rPr lang="en-US" sz="1400" baseline="300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strips)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a:effectLst/>
                              <a:latin typeface="Times New Roman" pitchFamily="18" charset="0"/>
                              <a:cs typeface="Times New Roman" pitchFamily="18" charset="0"/>
                            </a:rPr>
                            <a:t>60</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a:effectLst/>
                              <a:latin typeface="Times New Roman" pitchFamily="18" charset="0"/>
                              <a:cs typeface="Times New Roman" pitchFamily="18" charset="0"/>
                            </a:rPr>
                            <a:t>740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vMerge="1">
                      <a:txBody>
                        <a:bodyPr/>
                        <a:lstStyle/>
                        <a:p>
                          <a:pPr algn="ctr">
                            <a:lnSpc>
                              <a:spcPct val="107000"/>
                            </a:lnSpc>
                            <a:spcAft>
                              <a:spcPts val="0"/>
                            </a:spcAft>
                          </a:pP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vMerge="1">
                      <a:txBody>
                        <a:bodyPr/>
                        <a:lstStyle/>
                        <a:p>
                          <a:pPr algn="ctr">
                            <a:lnSpc>
                              <a:spcPct val="107000"/>
                            </a:lnSpc>
                            <a:spcAft>
                              <a:spcPts val="0"/>
                            </a:spcAft>
                          </a:pP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extLst>
                      <a:ext uri="{0D108BD9-81ED-4DB2-BD59-A6C34878D82A}">
                        <a16:rowId xmlns:a16="http://schemas.microsoft.com/office/drawing/2014/main" val="2041809510"/>
                      </a:ext>
                    </a:extLst>
                  </a:tr>
                </a:tbl>
              </a:graphicData>
            </a:graphic>
          </p:graphicFrame>
        </mc:Choice>
        <mc:Fallback xmlns="">
          <p:graphicFrame>
            <p:nvGraphicFramePr>
              <p:cNvPr id="11" name="Таблица 10">
                <a:extLst>
                  <a:ext uri="{FF2B5EF4-FFF2-40B4-BE49-F238E27FC236}">
                    <a16:creationId xmlns="" xmlns:a16="http://schemas.microsoft.com/office/drawing/2014/main" xmlns:a14="http://schemas.microsoft.com/office/drawing/2010/main" id="{FCFDB4BD-931A-4CD2-9E5E-0EA6B78C56BC}"/>
                  </a:ext>
                </a:extLst>
              </p:cNvPr>
              <p:cNvGraphicFramePr>
                <a:graphicFrameLocks noGrp="1"/>
              </p:cNvGraphicFramePr>
              <p:nvPr>
                <p:extLst>
                  <p:ext uri="{D42A27DB-BD31-4B8C-83A1-F6EECF244321}">
                    <p14:modId xmlns:p14="http://schemas.microsoft.com/office/powerpoint/2010/main" val="1845930026"/>
                  </p:ext>
                </p:extLst>
              </p:nvPr>
            </p:nvGraphicFramePr>
            <p:xfrm>
              <a:off x="93456" y="4040521"/>
              <a:ext cx="7099819" cy="1734640"/>
            </p:xfrm>
            <a:graphic>
              <a:graphicData uri="http://schemas.openxmlformats.org/drawingml/2006/table">
                <a:tbl>
                  <a:tblPr firstRow="1" firstCol="1" bandRow="1">
                    <a:tableStyleId>{5940675A-B579-460E-94D1-54222C63F5DA}</a:tableStyleId>
                  </a:tblPr>
                  <a:tblGrid>
                    <a:gridCol w="3286338">
                      <a:extLst>
                        <a:ext uri="{9D8B030D-6E8A-4147-A177-3AD203B41FA5}">
                          <a16:colId xmlns="" xmlns:a16="http://schemas.microsoft.com/office/drawing/2014/main" xmlns:a14="http://schemas.microsoft.com/office/drawing/2010/main" val="376384866"/>
                        </a:ext>
                      </a:extLst>
                    </a:gridCol>
                    <a:gridCol w="754743">
                      <a:extLst>
                        <a:ext uri="{9D8B030D-6E8A-4147-A177-3AD203B41FA5}">
                          <a16:colId xmlns="" xmlns:a16="http://schemas.microsoft.com/office/drawing/2014/main" xmlns:a14="http://schemas.microsoft.com/office/drawing/2010/main" val="2340465946"/>
                        </a:ext>
                      </a:extLst>
                    </a:gridCol>
                    <a:gridCol w="1117004">
                      <a:extLst>
                        <a:ext uri="{9D8B030D-6E8A-4147-A177-3AD203B41FA5}">
                          <a16:colId xmlns="" xmlns:a16="http://schemas.microsoft.com/office/drawing/2014/main" xmlns:a14="http://schemas.microsoft.com/office/drawing/2010/main" val="3797544651"/>
                        </a:ext>
                      </a:extLst>
                    </a:gridCol>
                    <a:gridCol w="966892">
                      <a:extLst>
                        <a:ext uri="{9D8B030D-6E8A-4147-A177-3AD203B41FA5}">
                          <a16:colId xmlns="" xmlns:a16="http://schemas.microsoft.com/office/drawing/2014/main" xmlns:a14="http://schemas.microsoft.com/office/drawing/2010/main" val="1009824903"/>
                        </a:ext>
                      </a:extLst>
                    </a:gridCol>
                    <a:gridCol w="974842">
                      <a:extLst>
                        <a:ext uri="{9D8B030D-6E8A-4147-A177-3AD203B41FA5}">
                          <a16:colId xmlns="" xmlns:a16="http://schemas.microsoft.com/office/drawing/2014/main" xmlns:a14="http://schemas.microsoft.com/office/drawing/2010/main" val="2997857326"/>
                        </a:ext>
                      </a:extLst>
                    </a:gridCol>
                  </a:tblGrid>
                  <a:tr h="692191">
                    <a:tc>
                      <a:txBody>
                        <a:bodyPr/>
                        <a:lstStyle/>
                        <a:p>
                          <a:pPr algn="ctr">
                            <a:lnSpc>
                              <a:spcPct val="107000"/>
                            </a:lnSpc>
                            <a:spcAft>
                              <a:spcPts val="0"/>
                            </a:spcAft>
                          </a:pPr>
                          <a:r>
                            <a:rPr lang="en-US" sz="1400" dirty="0" smtClean="0">
                              <a:effectLst/>
                              <a:latin typeface="Times New Roman" pitchFamily="18" charset="0"/>
                              <a:cs typeface="Times New Roman" pitchFamily="18" charset="0"/>
                            </a:rPr>
                            <a:t>M</a:t>
                          </a:r>
                          <a:r>
                            <a:rPr lang="ru-RU" sz="1400" dirty="0" err="1" smtClean="0">
                              <a:effectLst/>
                              <a:latin typeface="Times New Roman" pitchFamily="18" charset="0"/>
                              <a:cs typeface="Times New Roman" pitchFamily="18" charset="0"/>
                            </a:rPr>
                            <a:t>easurement</a:t>
                          </a:r>
                          <a:r>
                            <a:rPr lang="en-US" sz="1400" dirty="0" smtClean="0">
                              <a:effectLst/>
                              <a:latin typeface="Times New Roman" pitchFamily="18" charset="0"/>
                              <a:cs typeface="Times New Roman" pitchFamily="18" charset="0"/>
                            </a:rPr>
                            <a:t>s</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a:effectLst/>
                              <a:latin typeface="Times New Roman" pitchFamily="18" charset="0"/>
                              <a:cs typeface="Times New Roman" pitchFamily="18" charset="0"/>
                            </a:rPr>
                            <a:t>HV, V</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smtClean="0">
                              <a:effectLst/>
                              <a:latin typeface="Times New Roman" pitchFamily="18" charset="0"/>
                              <a:cs typeface="Times New Roman" pitchFamily="18" charset="0"/>
                            </a:rPr>
                            <a:t>Center </a:t>
                          </a:r>
                          <a:r>
                            <a:rPr lang="en-US" sz="1200" baseline="30000" dirty="0" smtClean="0">
                              <a:effectLst/>
                              <a:latin typeface="Times New Roman" pitchFamily="18" charset="0"/>
                              <a:cs typeface="Times New Roman" pitchFamily="18" charset="0"/>
                            </a:rPr>
                            <a:t>238</a:t>
                          </a:r>
                          <a:r>
                            <a:rPr lang="en-US" sz="1200" dirty="0" smtClean="0">
                              <a:effectLst/>
                              <a:latin typeface="Times New Roman" pitchFamily="18" charset="0"/>
                              <a:cs typeface="Times New Roman" pitchFamily="18" charset="0"/>
                            </a:rPr>
                            <a:t>Pu</a:t>
                          </a:r>
                          <a:r>
                            <a:rPr lang="en-US" sz="1200" baseline="30000" dirty="0" smtClean="0">
                              <a:effectLst/>
                              <a:latin typeface="Times New Roman" pitchFamily="18" charset="0"/>
                              <a:cs typeface="Times New Roman" pitchFamily="18" charset="0"/>
                            </a:rPr>
                            <a:t> </a:t>
                          </a:r>
                          <a:r>
                            <a:rPr lang="en-US" sz="1200" dirty="0" smtClean="0">
                              <a:effectLst/>
                              <a:latin typeface="Times New Roman" pitchFamily="18" charset="0"/>
                              <a:cs typeface="Times New Roman" pitchFamily="18" charset="0"/>
                            </a:rPr>
                            <a:t>, </a:t>
                          </a:r>
                          <a:r>
                            <a:rPr lang="en-US" sz="1200" baseline="0" dirty="0" err="1" smtClean="0">
                              <a:effectLst/>
                              <a:latin typeface="Times New Roman" pitchFamily="18" charset="0"/>
                              <a:cs typeface="Times New Roman" pitchFamily="18" charset="0"/>
                            </a:rPr>
                            <a:t>c</a:t>
                          </a:r>
                          <a:r>
                            <a:rPr lang="en-US" sz="1200" dirty="0" err="1" smtClean="0">
                              <a:effectLst/>
                              <a:latin typeface="Times New Roman" pitchFamily="18" charset="0"/>
                              <a:cs typeface="Times New Roman" pitchFamily="18" charset="0"/>
                            </a:rPr>
                            <a:t>h</a:t>
                          </a:r>
                          <a:r>
                            <a:rPr lang="en-US" sz="1200" dirty="0" err="1">
                              <a:effectLst/>
                              <a:latin typeface="Times New Roman" pitchFamily="18" charset="0"/>
                              <a:cs typeface="Times New Roman" pitchFamily="18" charset="0"/>
                            </a:rPr>
                            <a:t>.</a:t>
                          </a:r>
                          <a:r>
                            <a:rPr lang="en-US" sz="1200" dirty="0">
                              <a:effectLst/>
                              <a:latin typeface="Times New Roman" pitchFamily="18" charset="0"/>
                              <a:cs typeface="Times New Roman" pitchFamily="18" charset="0"/>
                            </a:rPr>
                            <a:t> </a:t>
                          </a:r>
                          <a:r>
                            <a:rPr lang="en-US" sz="1200" dirty="0" smtClean="0">
                              <a:effectLst/>
                              <a:latin typeface="Times New Roman" pitchFamily="18" charset="0"/>
                              <a:cs typeface="Times New Roman" pitchFamily="18" charset="0"/>
                            </a:rPr>
                            <a:t>ADC</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200" dirty="0" smtClean="0">
                              <a:effectLst/>
                              <a:latin typeface="Times New Roman" pitchFamily="18" charset="0"/>
                              <a:cs typeface="Times New Roman" pitchFamily="18" charset="0"/>
                            </a:rPr>
                            <a:t>Δ, </a:t>
                          </a:r>
                          <a:r>
                            <a:rPr lang="en-US" sz="1200" dirty="0" err="1">
                              <a:effectLst/>
                              <a:latin typeface="Times New Roman" pitchFamily="18" charset="0"/>
                              <a:cs typeface="Times New Roman" pitchFamily="18" charset="0"/>
                            </a:rPr>
                            <a:t>c</a:t>
                          </a:r>
                          <a:r>
                            <a:rPr lang="en-US" sz="1200" dirty="0" err="1" smtClean="0">
                              <a:effectLst/>
                              <a:latin typeface="Times New Roman" pitchFamily="18" charset="0"/>
                              <a:cs typeface="Times New Roman" pitchFamily="18" charset="0"/>
                            </a:rPr>
                            <a:t>h</a:t>
                          </a:r>
                          <a:r>
                            <a:rPr lang="en-US" sz="1200" dirty="0" err="1">
                              <a:effectLst/>
                              <a:latin typeface="Times New Roman" pitchFamily="18" charset="0"/>
                              <a:cs typeface="Times New Roman" pitchFamily="18" charset="0"/>
                            </a:rPr>
                            <a:t>.</a:t>
                          </a:r>
                          <a:r>
                            <a:rPr lang="en-US" sz="1200" dirty="0">
                              <a:effectLst/>
                              <a:latin typeface="Times New Roman" pitchFamily="18" charset="0"/>
                              <a:cs typeface="Times New Roman" pitchFamily="18" charset="0"/>
                            </a:rPr>
                            <a:t> ADC</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endParaRPr lang="ru-RU"/>
                        </a:p>
                      </a:txBody>
                      <a:tcPr marL="67835" marR="67835" marT="0" marB="0" anchor="ctr">
                        <a:blipFill rotWithShape="1">
                          <a:blip r:embed="rId5"/>
                          <a:stretch>
                            <a:fillRect l="-628125" t="-885" b="-158407"/>
                          </a:stretch>
                        </a:blipFill>
                      </a:tcPr>
                    </a:tc>
                    <a:extLst>
                      <a:ext uri="{0D108BD9-81ED-4DB2-BD59-A6C34878D82A}">
                        <a16:rowId xmlns="" xmlns:a16="http://schemas.microsoft.com/office/drawing/2014/main" xmlns:a14="http://schemas.microsoft.com/office/drawing/2010/main" val="2460052709"/>
                      </a:ext>
                    </a:extLst>
                  </a:tr>
                  <a:tr h="487874">
                    <a:tc>
                      <a:txBody>
                        <a:bodyPr/>
                        <a:lstStyle/>
                        <a:p>
                          <a:pPr algn="ctr">
                            <a:lnSpc>
                              <a:spcPct val="107000"/>
                            </a:lnSpc>
                            <a:spcAft>
                              <a:spcPts val="0"/>
                            </a:spcAft>
                          </a:pPr>
                          <a:r>
                            <a:rPr lang="en-US" sz="1400" dirty="0" smtClean="0">
                              <a:effectLst/>
                              <a:latin typeface="Times New Roman" pitchFamily="18" charset="0"/>
                              <a:cs typeface="Times New Roman" pitchFamily="18" charset="0"/>
                            </a:rPr>
                            <a:t>1. FE </a:t>
                          </a:r>
                          <a:r>
                            <a:rPr lang="en-US" sz="1400" dirty="0">
                              <a:effectLst/>
                              <a:latin typeface="Times New Roman" pitchFamily="18" charset="0"/>
                              <a:cs typeface="Times New Roman" pitchFamily="18" charset="0"/>
                            </a:rPr>
                            <a:t>– board</a:t>
                          </a: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 Si </a:t>
                          </a:r>
                          <a:r>
                            <a:rPr lang="en-US" sz="1400" dirty="0" err="1" smtClean="0">
                              <a:effectLst/>
                              <a:latin typeface="Times New Roman" pitchFamily="18" charset="0"/>
                              <a:cs typeface="Times New Roman" pitchFamily="18" charset="0"/>
                            </a:rPr>
                            <a:t>det</a:t>
                          </a:r>
                          <a:r>
                            <a:rPr lang="en-US" sz="1400" dirty="0" smtClean="0">
                              <a:effectLst/>
                              <a:latin typeface="Times New Roman" pitchFamily="18" charset="0"/>
                              <a:cs typeface="Times New Roman" pitchFamily="18" charset="0"/>
                            </a:rPr>
                            <a:t> (32 </a:t>
                          </a:r>
                          <a:r>
                            <a:rPr lang="en-US" sz="1400" baseline="0" dirty="0" smtClean="0">
                              <a:effectLst/>
                              <a:latin typeface="Times New Roman" pitchFamily="18" charset="0"/>
                              <a:cs typeface="Times New Roman" pitchFamily="18" charset="0"/>
                            </a:rPr>
                            <a:t>p</a:t>
                          </a:r>
                          <a:r>
                            <a:rPr lang="en-US" sz="1400" baseline="30000" dirty="0" smtClean="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strips)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a:effectLst/>
                              <a:latin typeface="Times New Roman" pitchFamily="18" charset="0"/>
                              <a:cs typeface="Times New Roman" pitchFamily="18" charset="0"/>
                            </a:rPr>
                            <a:t>60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smtClean="0">
                              <a:effectLst/>
                              <a:latin typeface="Times New Roman" pitchFamily="18" charset="0"/>
                              <a:cs typeface="Times New Roman" pitchFamily="18" charset="0"/>
                            </a:rPr>
                            <a:t>763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rowSpan="2">
                      <a:txBody>
                        <a:bodyPr/>
                        <a:lstStyle/>
                        <a:p>
                          <a:pPr algn="ctr">
                            <a:lnSpc>
                              <a:spcPct val="107000"/>
                            </a:lnSpc>
                            <a:spcAft>
                              <a:spcPts val="0"/>
                            </a:spcAft>
                          </a:pPr>
                          <a:r>
                            <a:rPr lang="en-US" sz="1400" dirty="0" smtClean="0">
                              <a:effectLst/>
                              <a:latin typeface="Times New Roman" pitchFamily="18" charset="0"/>
                              <a:cs typeface="Times New Roman" pitchFamily="18" charset="0"/>
                            </a:rPr>
                            <a:t>23</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rowSpan="2">
                      <a:txBody>
                        <a:bodyPr/>
                        <a:lstStyle/>
                        <a:p>
                          <a:pPr algn="ctr">
                            <a:lnSpc>
                              <a:spcPct val="107000"/>
                            </a:lnSpc>
                            <a:spcAft>
                              <a:spcPts val="0"/>
                            </a:spcAft>
                          </a:pPr>
                          <a:r>
                            <a:rPr lang="en-US" sz="1400" dirty="0" smtClean="0">
                              <a:effectLst/>
                              <a:latin typeface="Times New Roman" pitchFamily="18" charset="0"/>
                              <a:cs typeface="Times New Roman" pitchFamily="18" charset="0"/>
                            </a:rPr>
                            <a:t>3,01</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extLst>
                      <a:ext uri="{0D108BD9-81ED-4DB2-BD59-A6C34878D82A}">
                        <a16:rowId xmlns="" xmlns:a16="http://schemas.microsoft.com/office/drawing/2014/main" xmlns:a14="http://schemas.microsoft.com/office/drawing/2010/main" val="1267827809"/>
                      </a:ext>
                    </a:extLst>
                  </a:tr>
                  <a:tr h="554575">
                    <a:tc>
                      <a:txBody>
                        <a:bodyPr/>
                        <a:lstStyle/>
                        <a:p>
                          <a:pPr algn="ctr">
                            <a:lnSpc>
                              <a:spcPct val="107000"/>
                            </a:lnSpc>
                            <a:spcAft>
                              <a:spcPts val="0"/>
                            </a:spcAft>
                          </a:pPr>
                          <a:r>
                            <a:rPr lang="en-US" sz="1400" dirty="0" smtClean="0">
                              <a:effectLst/>
                              <a:latin typeface="Times New Roman" pitchFamily="18" charset="0"/>
                              <a:cs typeface="Times New Roman" pitchFamily="18" charset="0"/>
                            </a:rPr>
                            <a:t>2. FE</a:t>
                          </a:r>
                          <a:r>
                            <a:rPr lang="ru-RU" sz="1400" dirty="0" smtClean="0">
                              <a:effectLst/>
                              <a:latin typeface="Times New Roman" pitchFamily="18" charset="0"/>
                              <a:cs typeface="Times New Roman" pitchFamily="18" charset="0"/>
                            </a:rPr>
                            <a:t> </a:t>
                          </a: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board</a:t>
                          </a:r>
                          <a:r>
                            <a:rPr lang="ru-RU" sz="1400" dirty="0">
                              <a:effectLst/>
                              <a:latin typeface="Times New Roman" pitchFamily="18" charset="0"/>
                              <a:cs typeface="Times New Roman" pitchFamily="18" charset="0"/>
                            </a:rPr>
                            <a:t> + </a:t>
                          </a:r>
                          <a:r>
                            <a:rPr lang="en-US" sz="1400" dirty="0">
                              <a:latin typeface="Times New Roman" pitchFamily="18" charset="0"/>
                              <a:cs typeface="Times New Roman" pitchFamily="18" charset="0"/>
                            </a:rPr>
                            <a:t>polyimide cable </a:t>
                          </a:r>
                          <a:r>
                            <a:rPr lang="ru-RU" sz="1400" dirty="0">
                              <a:effectLst/>
                              <a:latin typeface="Times New Roman" pitchFamily="18" charset="0"/>
                              <a:cs typeface="Times New Roman" pitchFamily="18" charset="0"/>
                            </a:rPr>
                            <a:t>+ </a:t>
                          </a:r>
                          <a:r>
                            <a:rPr lang="en-US" sz="1400" dirty="0">
                              <a:effectLst/>
                              <a:latin typeface="Times New Roman" pitchFamily="18" charset="0"/>
                              <a:cs typeface="Times New Roman" pitchFamily="18" charset="0"/>
                            </a:rPr>
                            <a:t>Si </a:t>
                          </a:r>
                          <a:r>
                            <a:rPr lang="en-US" sz="1400" dirty="0" err="1" smtClean="0">
                              <a:effectLst/>
                              <a:latin typeface="Times New Roman" pitchFamily="18" charset="0"/>
                              <a:cs typeface="Times New Roman" pitchFamily="18" charset="0"/>
                            </a:rPr>
                            <a:t>det</a:t>
                          </a:r>
                          <a:endParaRPr lang="en-US" sz="1400" dirty="0" smtClean="0">
                            <a:effectLst/>
                            <a:latin typeface="Times New Roman" pitchFamily="18" charset="0"/>
                            <a:cs typeface="Times New Roman" pitchFamily="18" charset="0"/>
                          </a:endParaRPr>
                        </a:p>
                        <a:p>
                          <a:pPr algn="ctr">
                            <a:lnSpc>
                              <a:spcPct val="107000"/>
                            </a:lnSpc>
                            <a:spcAft>
                              <a:spcPts val="0"/>
                            </a:spcAft>
                          </a:pPr>
                          <a:r>
                            <a:rPr lang="en-US" sz="1400" dirty="0" smtClean="0">
                              <a:effectLst/>
                              <a:latin typeface="Times New Roman" pitchFamily="18" charset="0"/>
                              <a:cs typeface="Times New Roman" pitchFamily="18" charset="0"/>
                            </a:rPr>
                            <a:t>(32 </a:t>
                          </a:r>
                          <a:r>
                            <a:rPr lang="en-US" sz="1400" baseline="0" dirty="0" smtClean="0">
                              <a:effectLst/>
                              <a:latin typeface="Times New Roman" pitchFamily="18" charset="0"/>
                              <a:cs typeface="Times New Roman" pitchFamily="18" charset="0"/>
                            </a:rPr>
                            <a:t>p</a:t>
                          </a:r>
                          <a:r>
                            <a:rPr lang="en-US" sz="1400" baseline="30000" dirty="0" smtClean="0">
                              <a:effectLst/>
                              <a:latin typeface="Times New Roman" pitchFamily="18" charset="0"/>
                              <a:cs typeface="Times New Roman" pitchFamily="18" charset="0"/>
                            </a:rPr>
                            <a:t>+ </a:t>
                          </a:r>
                          <a:r>
                            <a:rPr lang="en-US" sz="1400" dirty="0" smtClean="0">
                              <a:effectLst/>
                              <a:latin typeface="Times New Roman" pitchFamily="18" charset="0"/>
                              <a:cs typeface="Times New Roman" pitchFamily="18" charset="0"/>
                            </a:rPr>
                            <a:t>strips)</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a:effectLst/>
                              <a:latin typeface="Times New Roman" pitchFamily="18" charset="0"/>
                              <a:cs typeface="Times New Roman" pitchFamily="18" charset="0"/>
                            </a:rPr>
                            <a:t>60</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a:txBody>
                        <a:bodyPr/>
                        <a:lstStyle/>
                        <a:p>
                          <a:pPr algn="ctr">
                            <a:lnSpc>
                              <a:spcPct val="107000"/>
                            </a:lnSpc>
                            <a:spcAft>
                              <a:spcPts val="0"/>
                            </a:spcAft>
                          </a:pPr>
                          <a:r>
                            <a:rPr lang="en-US" sz="1400" dirty="0" smtClean="0">
                              <a:effectLst/>
                              <a:latin typeface="Times New Roman" pitchFamily="18" charset="0"/>
                              <a:cs typeface="Times New Roman" pitchFamily="18" charset="0"/>
                            </a:rPr>
                            <a:t>740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vMerge="1">
                      <a:txBody>
                        <a:bodyPr/>
                        <a:lstStyle/>
                        <a:p>
                          <a:pPr algn="ctr">
                            <a:lnSpc>
                              <a:spcPct val="107000"/>
                            </a:lnSpc>
                            <a:spcAft>
                              <a:spcPts val="0"/>
                            </a:spcAft>
                          </a:pP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tc vMerge="1">
                      <a:txBody>
                        <a:bodyPr/>
                        <a:lstStyle/>
                        <a:p>
                          <a:pPr algn="ctr">
                            <a:lnSpc>
                              <a:spcPct val="107000"/>
                            </a:lnSpc>
                            <a:spcAft>
                              <a:spcPts val="0"/>
                            </a:spcAft>
                          </a:pP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835" marR="67835" marT="0" marB="0" anchor="ctr"/>
                    </a:tc>
                    <a:extLst>
                      <a:ext uri="{0D108BD9-81ED-4DB2-BD59-A6C34878D82A}">
                        <a16:rowId xmlns="" xmlns:a16="http://schemas.microsoft.com/office/drawing/2014/main" xmlns:a14="http://schemas.microsoft.com/office/drawing/2010/main" val="2041809510"/>
                      </a:ext>
                    </a:extLst>
                  </a:tr>
                </a:tbl>
              </a:graphicData>
            </a:graphic>
          </p:graphicFrame>
        </mc:Fallback>
      </mc:AlternateContent>
      <p:sp>
        <p:nvSpPr>
          <p:cNvPr id="6" name="Прямоугольник 5"/>
          <p:cNvSpPr/>
          <p:nvPr/>
        </p:nvSpPr>
        <p:spPr>
          <a:xfrm>
            <a:off x="309283" y="429726"/>
            <a:ext cx="11480498" cy="954107"/>
          </a:xfrm>
          <a:prstGeom prst="rect">
            <a:avLst/>
          </a:prstGeom>
        </p:spPr>
        <p:txBody>
          <a:bodyPr wrap="square">
            <a:spAutoFit/>
          </a:bodyPr>
          <a:lstStyle/>
          <a:p>
            <a:pPr algn="ctr"/>
            <a:r>
              <a:rPr lang="en-US" sz="2800" dirty="0">
                <a:solidFill>
                  <a:prstClr val="black"/>
                </a:solidFill>
                <a:latin typeface="Times New Roman" panose="02020603050405020304" pitchFamily="18" charset="0"/>
                <a:ea typeface="+mj-ea"/>
                <a:cs typeface="Times New Roman" panose="02020603050405020304" pitchFamily="18" charset="0"/>
              </a:rPr>
              <a:t>Measurement of the attenuation of </a:t>
            </a:r>
            <a:r>
              <a:rPr lang="el-GR" sz="2800" dirty="0">
                <a:solidFill>
                  <a:prstClr val="black"/>
                </a:solidFill>
                <a:latin typeface="Times New Roman" panose="02020603050405020304" pitchFamily="18" charset="0"/>
                <a:ea typeface="+mj-ea"/>
                <a:cs typeface="Times New Roman" panose="02020603050405020304" pitchFamily="18" charset="0"/>
              </a:rPr>
              <a:t>α</a:t>
            </a:r>
            <a:r>
              <a:rPr lang="en-US" sz="2800" dirty="0">
                <a:solidFill>
                  <a:prstClr val="black"/>
                </a:solidFill>
                <a:latin typeface="Times New Roman" panose="02020603050405020304" pitchFamily="18" charset="0"/>
                <a:ea typeface="+mj-ea"/>
                <a:cs typeface="Times New Roman" panose="02020603050405020304" pitchFamily="18" charset="0"/>
              </a:rPr>
              <a:t>-signal in a polyimide cable without vacuum</a:t>
            </a:r>
            <a:endParaRPr lang="ru-RU" dirty="0"/>
          </a:p>
        </p:txBody>
      </p:sp>
      <p:sp>
        <p:nvSpPr>
          <p:cNvPr id="2" name="Номер слайда 1"/>
          <p:cNvSpPr>
            <a:spLocks noGrp="1"/>
          </p:cNvSpPr>
          <p:nvPr>
            <p:ph type="sldNum" sz="quarter" idx="12"/>
          </p:nvPr>
        </p:nvSpPr>
        <p:spPr>
          <a:xfrm>
            <a:off x="10958944" y="6356350"/>
            <a:ext cx="394855" cy="365125"/>
          </a:xfrm>
        </p:spPr>
        <p:txBody>
          <a:bodyPr/>
          <a:lstStyle/>
          <a:p>
            <a:fld id="{A2BC1638-3B50-41DB-B20A-E3248BEBE5AC}" type="slidenum">
              <a:rPr lang="ru-RU" smtClean="0">
                <a:solidFill>
                  <a:prstClr val="black">
                    <a:tint val="75000"/>
                  </a:prstClr>
                </a:solidFill>
              </a:rPr>
              <a:pPr/>
              <a:t>22</a:t>
            </a:fld>
            <a:endParaRPr lang="ru-RU" dirty="0">
              <a:solidFill>
                <a:prstClr val="black">
                  <a:tint val="75000"/>
                </a:prstClr>
              </a:solidFill>
            </a:endParaRPr>
          </a:p>
        </p:txBody>
      </p:sp>
      <p:sp>
        <p:nvSpPr>
          <p:cNvPr id="12" name="Прямоугольник 11">
            <a:extLst>
              <a:ext uri="{FF2B5EF4-FFF2-40B4-BE49-F238E27FC236}">
                <a16:creationId xmlns:a16="http://schemas.microsoft.com/office/drawing/2014/main" id="{468BDA01-36B4-46F8-AFE4-A378DA502474}"/>
              </a:ext>
            </a:extLst>
          </p:cNvPr>
          <p:cNvSpPr/>
          <p:nvPr/>
        </p:nvSpPr>
        <p:spPr>
          <a:xfrm>
            <a:off x="457200" y="6079229"/>
            <a:ext cx="8400407" cy="369332"/>
          </a:xfrm>
          <a:prstGeom prst="rect">
            <a:avLst/>
          </a:prstGeom>
        </p:spPr>
        <p:txBody>
          <a:bodyPr wrap="square">
            <a:spAutoFit/>
          </a:bodyPr>
          <a:lstStyle/>
          <a:p>
            <a:r>
              <a:rPr lang="ru-RU" b="1" dirty="0" err="1">
                <a:solidFill>
                  <a:srgbClr val="C00000"/>
                </a:solidFill>
                <a:latin typeface="Times New Roman" panose="02020603050405020304" pitchFamily="18" charset="0"/>
                <a:cs typeface="Times New Roman" panose="02020603050405020304" pitchFamily="18" charset="0"/>
              </a:rPr>
              <a:t>The</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signal</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attenuation</a:t>
            </a:r>
            <a:r>
              <a:rPr lang="ru-RU"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with polyimide</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cable</a:t>
            </a:r>
            <a:r>
              <a:rPr lang="ru-RU" b="1" dirty="0">
                <a:solidFill>
                  <a:srgbClr val="C00000"/>
                </a:solidFill>
                <a:latin typeface="Times New Roman" panose="02020603050405020304" pitchFamily="18" charset="0"/>
                <a:cs typeface="Times New Roman" panose="02020603050405020304" pitchFamily="18" charset="0"/>
              </a:rPr>
              <a:t> (600 </a:t>
            </a:r>
            <a:r>
              <a:rPr lang="ru-RU" b="1" dirty="0" err="1">
                <a:solidFill>
                  <a:srgbClr val="C00000"/>
                </a:solidFill>
                <a:latin typeface="Times New Roman" panose="02020603050405020304" pitchFamily="18" charset="0"/>
                <a:cs typeface="Times New Roman" panose="02020603050405020304" pitchFamily="18" charset="0"/>
              </a:rPr>
              <a:t>mm</a:t>
            </a:r>
            <a:r>
              <a:rPr lang="ru-RU" b="1" dirty="0">
                <a:solidFill>
                  <a:srgbClr val="C00000"/>
                </a:solidFill>
                <a:latin typeface="Times New Roman" panose="02020603050405020304" pitchFamily="18" charset="0"/>
                <a:cs typeface="Times New Roman" panose="02020603050405020304" pitchFamily="18" charset="0"/>
              </a:rPr>
              <a:t> l</a:t>
            </a:r>
            <a:r>
              <a:rPr lang="en-US" b="1" dirty="0" err="1">
                <a:solidFill>
                  <a:srgbClr val="C00000"/>
                </a:solidFill>
                <a:latin typeface="Times New Roman" panose="02020603050405020304" pitchFamily="18" charset="0"/>
                <a:cs typeface="Times New Roman" panose="02020603050405020304" pitchFamily="18" charset="0"/>
              </a:rPr>
              <a:t>enght</a:t>
            </a:r>
            <a:r>
              <a:rPr lang="en-US" b="1" dirty="0">
                <a:solidFill>
                  <a:srgbClr val="C00000"/>
                </a:solidFill>
                <a:latin typeface="Times New Roman" panose="02020603050405020304" pitchFamily="18" charset="0"/>
                <a:cs typeface="Times New Roman" panose="02020603050405020304" pitchFamily="18" charset="0"/>
              </a:rPr>
              <a:t> or 1200■</a:t>
            </a:r>
            <a:r>
              <a:rPr lang="ru-RU" b="1" dirty="0">
                <a:solidFill>
                  <a:srgbClr val="C00000"/>
                </a:solidFill>
                <a:latin typeface="Times New Roman" panose="02020603050405020304" pitchFamily="18" charset="0"/>
                <a:cs typeface="Times New Roman" panose="02020603050405020304" pitchFamily="18" charset="0"/>
              </a:rPr>
              <a:t>) </a:t>
            </a:r>
            <a:r>
              <a:rPr lang="ru-RU" b="1" dirty="0" err="1">
                <a:solidFill>
                  <a:srgbClr val="C00000"/>
                </a:solidFill>
                <a:latin typeface="Times New Roman" panose="02020603050405020304" pitchFamily="18" charset="0"/>
                <a:cs typeface="Times New Roman" panose="02020603050405020304" pitchFamily="18" charset="0"/>
              </a:rPr>
              <a:t>is</a:t>
            </a:r>
            <a:r>
              <a:rPr lang="ru-RU" b="1" dirty="0">
                <a:solidFill>
                  <a:srgbClr val="C0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306812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7787" y="120092"/>
            <a:ext cx="10972800" cy="1143000"/>
          </a:xfrm>
        </p:spPr>
        <p:txBody>
          <a:bodyPr>
            <a:normAutofit/>
          </a:bodyPr>
          <a:lstStyle/>
          <a:p>
            <a:r>
              <a:rPr lang="en-US" sz="2800" dirty="0">
                <a:latin typeface="Times New Roman" pitchFamily="18" charset="0"/>
                <a:cs typeface="Times New Roman" pitchFamily="18" charset="0"/>
              </a:rPr>
              <a:t>General conditions</a:t>
            </a:r>
            <a:endParaRPr lang="ru-RU"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720876" y="4552190"/>
                <a:ext cx="8603579" cy="2305810"/>
              </a:xfrm>
            </p:spPr>
            <p:txBody>
              <a:bodyPr>
                <a:normAutofit/>
              </a:bodyPr>
              <a:lstStyle/>
              <a:p>
                <a:pPr marL="0" indent="0" algn="just">
                  <a:buNone/>
                </a:pPr>
                <a:r>
                  <a:rPr lang="en-US" sz="1800" dirty="0">
                    <a:latin typeface="Times New Roman" pitchFamily="18" charset="0"/>
                    <a:cs typeface="Times New Roman" pitchFamily="18" charset="0"/>
                  </a:rPr>
                  <a:t>Luminosity: L=1,2x10</a:t>
                </a:r>
                <a:r>
                  <a:rPr lang="en-US" sz="1800" baseline="30000" dirty="0">
                    <a:latin typeface="Times New Roman" pitchFamily="18" charset="0"/>
                    <a:cs typeface="Times New Roman" pitchFamily="18" charset="0"/>
                  </a:rPr>
                  <a:t>32</a:t>
                </a:r>
                <a:r>
                  <a:rPr lang="en-US" sz="1800" dirty="0">
                    <a:latin typeface="Times New Roman" pitchFamily="18" charset="0"/>
                    <a:cs typeface="Times New Roman" pitchFamily="18" charset="0"/>
                  </a:rPr>
                  <a:t> cm</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 *s</a:t>
                </a:r>
                <a:r>
                  <a:rPr lang="en-US" sz="1800" baseline="30000" dirty="0">
                    <a:latin typeface="Times New Roman" pitchFamily="18" charset="0"/>
                    <a:cs typeface="Times New Roman" pitchFamily="18" charset="0"/>
                  </a:rPr>
                  <a:t>-1 </a:t>
                </a:r>
                <a:r>
                  <a:rPr lang="en-US" sz="1800" dirty="0">
                    <a:latin typeface="Times New Roman" pitchFamily="18" charset="0"/>
                    <a:cs typeface="Times New Roman" pitchFamily="18" charset="0"/>
                  </a:rPr>
                  <a:t>;</a:t>
                </a:r>
                <a:endParaRPr lang="en-US" sz="1800" baseline="30000" dirty="0">
                  <a:latin typeface="Times New Roman" pitchFamily="18" charset="0"/>
                  <a:cs typeface="Times New Roman" pitchFamily="18" charset="0"/>
                </a:endParaRPr>
              </a:p>
              <a:p>
                <a:pPr marL="0" indent="0" algn="just">
                  <a:buNone/>
                </a:pPr>
                <a:r>
                  <a:rPr lang="en-US" sz="1800" dirty="0">
                    <a:latin typeface="Times New Roman" pitchFamily="18" charset="0"/>
                    <a:cs typeface="Times New Roman" pitchFamily="18" charset="0"/>
                  </a:rPr>
                  <a:t>1 p-p interaction per 3 bunch crossing;</a:t>
                </a:r>
              </a:p>
              <a:p>
                <a:pPr marL="0" indent="0" algn="just">
                  <a:buNone/>
                </a:pPr>
                <a:r>
                  <a:rPr lang="en-US" sz="1800" dirty="0">
                    <a:latin typeface="Times New Roman" pitchFamily="18" charset="0"/>
                    <a:cs typeface="Times New Roman" pitchFamily="18" charset="0"/>
                  </a:rPr>
                  <a:t>Expected event rate: 4*10</a:t>
                </a:r>
                <a:r>
                  <a:rPr lang="en-US" sz="1800" baseline="30000" dirty="0">
                    <a:latin typeface="Times New Roman" pitchFamily="18" charset="0"/>
                    <a:cs typeface="Times New Roman" pitchFamily="18" charset="0"/>
                  </a:rPr>
                  <a:t>6 </a:t>
                </a:r>
                <a:r>
                  <a:rPr lang="en-US" sz="1800" dirty="0">
                    <a:latin typeface="Times New Roman" pitchFamily="18" charset="0"/>
                    <a:cs typeface="Times New Roman" pitchFamily="18" charset="0"/>
                  </a:rPr>
                  <a:t> event per second; </a:t>
                </a:r>
              </a:p>
              <a:p>
                <a:pPr marL="0" indent="0" algn="just">
                  <a:buNone/>
                </a:pPr>
                <a:r>
                  <a:rPr lang="en-US" sz="1800" dirty="0">
                    <a:latin typeface="Times New Roman" pitchFamily="18" charset="0"/>
                    <a:cs typeface="Times New Roman" pitchFamily="18" charset="0"/>
                  </a:rPr>
                  <a:t>Time between bunch crossing ≈ 70 ns;</a:t>
                </a:r>
              </a:p>
              <a:p>
                <a:pPr marL="0" indent="0" algn="just">
                  <a:buNone/>
                </a:pPr>
                <a:r>
                  <a:rPr lang="en-US" sz="1800" dirty="0">
                    <a:latin typeface="Times New Roman" pitchFamily="18" charset="0"/>
                    <a:cs typeface="Times New Roman" pitchFamily="18" charset="0"/>
                  </a:rPr>
                  <a:t>At </a:t>
                </a:r>
                <a14:m>
                  <m:oMath xmlns:m="http://schemas.openxmlformats.org/officeDocument/2006/math">
                    <m:rad>
                      <m:radPr>
                        <m:degHide m:val="on"/>
                        <m:ctrlPr>
                          <a:rPr lang="en-US" sz="1800" i="1" smtClean="0">
                            <a:latin typeface="Cambria Math" panose="02040503050406030204" pitchFamily="18" charset="0"/>
                          </a:rPr>
                        </m:ctrlPr>
                      </m:radPr>
                      <m:deg/>
                      <m:e>
                        <m:r>
                          <a:rPr lang="en-US" sz="1800" b="0" i="1" smtClean="0">
                            <a:latin typeface="Cambria Math"/>
                          </a:rPr>
                          <m:t>𝑠</m:t>
                        </m:r>
                      </m:e>
                    </m:rad>
                  </m:oMath>
                </a14:m>
                <a:r>
                  <a:rPr lang="en-US" sz="1800" dirty="0">
                    <a:latin typeface="Times New Roman" pitchFamily="18" charset="0"/>
                    <a:cs typeface="Times New Roman" pitchFamily="18" charset="0"/>
                  </a:rPr>
                  <a:t>=24 </a:t>
                </a:r>
                <a:r>
                  <a:rPr lang="en-US" sz="1800" dirty="0" err="1">
                    <a:latin typeface="Times New Roman" pitchFamily="18" charset="0"/>
                    <a:cs typeface="Times New Roman" pitchFamily="18" charset="0"/>
                  </a:rPr>
                  <a:t>GeV</a:t>
                </a:r>
                <a:r>
                  <a:rPr lang="en-US" sz="1800" dirty="0">
                    <a:latin typeface="Times New Roman" pitchFamily="18" charset="0"/>
                    <a:cs typeface="Times New Roman" pitchFamily="18" charset="0"/>
                  </a:rPr>
                  <a:t> average particle multiplicities ≈ 36 (13,5 – charged, 22,5 –neutral);</a:t>
                </a:r>
              </a:p>
              <a:p>
                <a:pPr marL="0" indent="0" algn="just">
                  <a:buNone/>
                </a:pPr>
                <a:r>
                  <a:rPr lang="sv-SE" sz="1800" dirty="0">
                    <a:solidFill>
                      <a:srgbClr val="000000"/>
                    </a:solidFill>
                    <a:latin typeface="Times New Roman"/>
                  </a:rPr>
                  <a:t>π mesons (+, -, 0) 4.6, 3.9, 4.8; K mesons (+, -, 0) 0.4, 0.3, 0.7. </a:t>
                </a:r>
                <a:endParaRPr lang="en-US" sz="1800" dirty="0">
                  <a:latin typeface="Times New Roman" pitchFamily="18" charset="0"/>
                  <a:cs typeface="Times New Roman" pitchFamily="18" charset="0"/>
                </a:endParaRPr>
              </a:p>
              <a:p>
                <a:pPr marL="0" indent="0">
                  <a:buNone/>
                </a:pPr>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720876" y="4552190"/>
                <a:ext cx="8603579" cy="2305810"/>
              </a:xfrm>
              <a:blipFill rotWithShape="1">
                <a:blip r:embed="rId2"/>
                <a:stretch>
                  <a:fillRect l="-567" t="-1323"/>
                </a:stretch>
              </a:blipFill>
            </p:spPr>
            <p:txBody>
              <a:bodyPr/>
              <a:lstStyle/>
              <a:p>
                <a:r>
                  <a:rPr lang="ru-RU">
                    <a:noFill/>
                  </a:rPr>
                  <a:t> </a:t>
                </a:r>
              </a:p>
            </p:txBody>
          </p:sp>
        </mc:Fallback>
      </mc:AlternateContent>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17787" y="1137566"/>
            <a:ext cx="4747117" cy="290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254580" y="1137567"/>
            <a:ext cx="6789657" cy="29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787" y="4037762"/>
            <a:ext cx="4520789" cy="369332"/>
          </a:xfrm>
          <a:prstGeom prst="rect">
            <a:avLst/>
          </a:prstGeom>
          <a:noFill/>
        </p:spPr>
        <p:txBody>
          <a:bodyPr wrap="none" rtlCol="0">
            <a:spAutoFit/>
          </a:bodyPr>
          <a:lstStyle/>
          <a:p>
            <a:r>
              <a:rPr lang="en-US" dirty="0">
                <a:latin typeface="Times New Roman" pitchFamily="18" charset="0"/>
                <a:cs typeface="Times New Roman" pitchFamily="18" charset="0"/>
              </a:rPr>
              <a:t>Fig.1</a:t>
            </a:r>
            <a:r>
              <a:rPr lang="en-US" dirty="0">
                <a:solidFill>
                  <a:srgbClr val="000000"/>
                </a:solidFill>
                <a:latin typeface="Times New Roman" pitchFamily="18" charset="0"/>
                <a:cs typeface="Times New Roman" pitchFamily="18" charset="0"/>
              </a:rPr>
              <a:t>The di-</a:t>
            </a:r>
            <a:r>
              <a:rPr lang="en-US" dirty="0" err="1">
                <a:solidFill>
                  <a:srgbClr val="000000"/>
                </a:solidFill>
                <a:latin typeface="Times New Roman" pitchFamily="18" charset="0"/>
                <a:cs typeface="Times New Roman" pitchFamily="18" charset="0"/>
              </a:rPr>
              <a:t>muon</a:t>
            </a:r>
            <a:r>
              <a:rPr lang="en-US" dirty="0">
                <a:solidFill>
                  <a:srgbClr val="000000"/>
                </a:solidFill>
                <a:latin typeface="Times New Roman" pitchFamily="18" charset="0"/>
                <a:cs typeface="Times New Roman" pitchFamily="18" charset="0"/>
              </a:rPr>
              <a:t> invariant mass distribution</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TextBox 5"/>
          <p:cNvSpPr txBox="1"/>
          <p:nvPr/>
        </p:nvSpPr>
        <p:spPr>
          <a:xfrm>
            <a:off x="5558529" y="4037762"/>
            <a:ext cx="5769529" cy="1200329"/>
          </a:xfrm>
          <a:prstGeom prst="rect">
            <a:avLst/>
          </a:prstGeom>
          <a:noFill/>
        </p:spPr>
        <p:txBody>
          <a:bodyPr wrap="none" rtlCol="0">
            <a:spAutoFit/>
          </a:bodyPr>
          <a:lstStyle/>
          <a:p>
            <a:pPr algn="ctr"/>
            <a:r>
              <a:rPr lang="en-US" dirty="0">
                <a:latin typeface="Times New Roman" pitchFamily="18" charset="0"/>
                <a:cs typeface="Times New Roman" pitchFamily="18" charset="0"/>
              </a:rPr>
              <a:t>Fig.2 </a:t>
            </a:r>
            <a:r>
              <a:rPr lang="en-US" dirty="0">
                <a:solidFill>
                  <a:srgbClr val="000000"/>
                </a:solidFill>
                <a:latin typeface="Times New Roman" pitchFamily="18" charset="0"/>
                <a:cs typeface="Times New Roman" pitchFamily="18" charset="0"/>
              </a:rPr>
              <a:t>Distributions of the </a:t>
            </a:r>
            <a:r>
              <a:rPr lang="en-US" dirty="0" err="1">
                <a:solidFill>
                  <a:srgbClr val="000000"/>
                </a:solidFill>
                <a:latin typeface="Times New Roman" pitchFamily="18" charset="0"/>
                <a:cs typeface="Times New Roman" pitchFamily="18" charset="0"/>
              </a:rPr>
              <a:t>muon</a:t>
            </a:r>
            <a:r>
              <a:rPr lang="en-US" dirty="0">
                <a:solidFill>
                  <a:srgbClr val="000000"/>
                </a:solidFill>
                <a:latin typeface="Times New Roman" pitchFamily="18" charset="0"/>
                <a:cs typeface="Times New Roman" pitchFamily="18" charset="0"/>
              </a:rPr>
              <a:t> transverse momentum from </a:t>
            </a:r>
          </a:p>
          <a:p>
            <a:pPr algn="ctr"/>
            <a:r>
              <a:rPr lang="en-US" dirty="0">
                <a:solidFill>
                  <a:srgbClr val="000000"/>
                </a:solidFill>
                <a:latin typeface="Times New Roman" pitchFamily="18" charset="0"/>
                <a:cs typeface="Times New Roman" pitchFamily="18" charset="0"/>
              </a:rPr>
              <a:t>the DY events for different angular intervals. </a:t>
            </a:r>
          </a:p>
          <a:p>
            <a:pPr algn="ctr"/>
            <a:r>
              <a:rPr lang="en-US" dirty="0">
                <a:solidFill>
                  <a:srgbClr val="000000"/>
                </a:solidFill>
                <a:latin typeface="Times New Roman" pitchFamily="18" charset="0"/>
                <a:cs typeface="Times New Roman" pitchFamily="18" charset="0"/>
              </a:rPr>
              <a:t>Upper: left- all angles; right - 35</a:t>
            </a:r>
            <a:r>
              <a:rPr lang="en-US" baseline="30000" dirty="0">
                <a:solidFill>
                  <a:srgbClr val="000000"/>
                </a:solidFill>
                <a:latin typeface="Times New Roman" pitchFamily="18" charset="0"/>
                <a:cs typeface="Times New Roman" pitchFamily="18" charset="0"/>
              </a:rPr>
              <a:t>o</a:t>
            </a:r>
            <a:r>
              <a:rPr lang="en-US" dirty="0">
                <a:solidFill>
                  <a:srgbClr val="000000"/>
                </a:solidFill>
                <a:latin typeface="Times New Roman" pitchFamily="18" charset="0"/>
                <a:cs typeface="Times New Roman" pitchFamily="18" charset="0"/>
              </a:rPr>
              <a:t> ÷145</a:t>
            </a:r>
            <a:r>
              <a:rPr lang="en-US" baseline="30000" dirty="0">
                <a:solidFill>
                  <a:srgbClr val="000000"/>
                </a:solidFill>
                <a:latin typeface="Times New Roman" pitchFamily="18" charset="0"/>
                <a:cs typeface="Times New Roman" pitchFamily="18" charset="0"/>
              </a:rPr>
              <a:t>o</a:t>
            </a:r>
            <a:r>
              <a:rPr lang="en-US" sz="1100" dirty="0">
                <a:solidFill>
                  <a:srgbClr val="000000"/>
                </a:solidFill>
                <a:latin typeface="Times New Roman" pitchFamily="18" charset="0"/>
                <a:cs typeface="Times New Roman" pitchFamily="18" charset="0"/>
              </a:rPr>
              <a:t> </a:t>
            </a:r>
            <a:endParaRPr lang="en-US" dirty="0">
              <a:solidFill>
                <a:srgbClr val="000000"/>
              </a:solidFill>
              <a:latin typeface="Times New Roman" pitchFamily="18" charset="0"/>
              <a:cs typeface="Times New Roman" pitchFamily="18" charset="0"/>
            </a:endParaRPr>
          </a:p>
          <a:p>
            <a:pPr algn="ctr"/>
            <a:r>
              <a:rPr lang="en-US" dirty="0">
                <a:solidFill>
                  <a:srgbClr val="000000"/>
                </a:solidFill>
                <a:latin typeface="Times New Roman" pitchFamily="18" charset="0"/>
                <a:cs typeface="Times New Roman" pitchFamily="18" charset="0"/>
              </a:rPr>
              <a:t>Bottom: left – 3</a:t>
            </a:r>
            <a:r>
              <a:rPr lang="en-US" baseline="30000" dirty="0">
                <a:solidFill>
                  <a:srgbClr val="000000"/>
                </a:solidFill>
                <a:latin typeface="Times New Roman" pitchFamily="18" charset="0"/>
                <a:cs typeface="Times New Roman" pitchFamily="18" charset="0"/>
              </a:rPr>
              <a:t>o</a:t>
            </a:r>
            <a:r>
              <a:rPr lang="en-US" dirty="0">
                <a:solidFill>
                  <a:srgbClr val="000000"/>
                </a:solidFill>
                <a:latin typeface="Times New Roman" pitchFamily="18" charset="0"/>
                <a:cs typeface="Times New Roman" pitchFamily="18" charset="0"/>
              </a:rPr>
              <a:t> ÷35</a:t>
            </a:r>
            <a:r>
              <a:rPr lang="en-US" baseline="30000" dirty="0">
                <a:solidFill>
                  <a:srgbClr val="000000"/>
                </a:solidFill>
                <a:latin typeface="Times New Roman" pitchFamily="18" charset="0"/>
                <a:cs typeface="Times New Roman" pitchFamily="18" charset="0"/>
              </a:rPr>
              <a:t>o</a:t>
            </a:r>
            <a:r>
              <a:rPr lang="en-US" sz="1100"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right - 0</a:t>
            </a:r>
            <a:r>
              <a:rPr lang="en-US" baseline="30000" dirty="0">
                <a:solidFill>
                  <a:srgbClr val="000000"/>
                </a:solidFill>
                <a:latin typeface="Times New Roman" pitchFamily="18" charset="0"/>
                <a:cs typeface="Times New Roman" pitchFamily="18" charset="0"/>
              </a:rPr>
              <a:t>o</a:t>
            </a:r>
            <a:r>
              <a:rPr lang="en-US" dirty="0">
                <a:solidFill>
                  <a:srgbClr val="000000"/>
                </a:solidFill>
                <a:latin typeface="Times New Roman" pitchFamily="18" charset="0"/>
                <a:cs typeface="Times New Roman" pitchFamily="18" charset="0"/>
              </a:rPr>
              <a:t> ÷3</a:t>
            </a:r>
            <a:r>
              <a:rPr lang="en-US" baseline="30000" dirty="0">
                <a:solidFill>
                  <a:srgbClr val="000000"/>
                </a:solidFill>
                <a:latin typeface="Times New Roman" pitchFamily="18" charset="0"/>
                <a:cs typeface="Times New Roman" pitchFamily="18" charset="0"/>
              </a:rPr>
              <a:t>o</a:t>
            </a:r>
            <a:r>
              <a:rPr lang="en-US" sz="1100" dirty="0">
                <a:solidFill>
                  <a:srgbClr val="000000"/>
                </a:solidFill>
                <a:latin typeface="Times New Roman" pitchFamily="18" charset="0"/>
                <a:cs typeface="Times New Roman" pitchFamily="18" charset="0"/>
              </a:rPr>
              <a:t> </a:t>
            </a:r>
            <a:r>
              <a:rPr lang="en-US" dirty="0">
                <a:solidFill>
                  <a:srgbClr val="000000"/>
                </a:solidFill>
                <a:latin typeface="Times New Roman" pitchFamily="18" charset="0"/>
                <a:cs typeface="Times New Roman" pitchFamily="18" charset="0"/>
              </a:rPr>
              <a:t>. </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23</a:t>
            </a:fld>
            <a:endParaRPr lang="ru-RU">
              <a:solidFill>
                <a:prstClr val="black">
                  <a:tint val="75000"/>
                </a:prstClr>
              </a:solidFill>
            </a:endParaRPr>
          </a:p>
        </p:txBody>
      </p:sp>
      <p:sp>
        <p:nvSpPr>
          <p:cNvPr id="8" name="TextBox 7"/>
          <p:cNvSpPr txBox="1"/>
          <p:nvPr/>
        </p:nvSpPr>
        <p:spPr>
          <a:xfrm>
            <a:off x="8744756" y="6220496"/>
            <a:ext cx="2294218" cy="369332"/>
          </a:xfrm>
          <a:prstGeom prst="rect">
            <a:avLst/>
          </a:prstGeom>
          <a:noFill/>
        </p:spPr>
        <p:txBody>
          <a:bodyPr wrap="none" rtlCol="0">
            <a:spAutoFit/>
          </a:bodyPr>
          <a:lstStyle/>
          <a:p>
            <a:r>
              <a:rPr lang="en-US" dirty="0">
                <a:latin typeface="Times New Roman" pitchFamily="18" charset="0"/>
                <a:cs typeface="Times New Roman" pitchFamily="18" charset="0"/>
              </a:rPr>
              <a:t>[From Letter of Intent]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75752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92AF76-7C1E-4D89-91B0-07F21194A50A}"/>
              </a:ext>
            </a:extLst>
          </p:cNvPr>
          <p:cNvSpPr>
            <a:spLocks noGrp="1"/>
          </p:cNvSpPr>
          <p:nvPr>
            <p:ph type="title"/>
          </p:nvPr>
        </p:nvSpPr>
        <p:spPr/>
        <p:txBody>
          <a:bodyPr/>
          <a:lstStyle/>
          <a:p>
            <a:endParaRPr lang="ru-RU"/>
          </a:p>
        </p:txBody>
      </p:sp>
      <p:graphicFrame>
        <p:nvGraphicFramePr>
          <p:cNvPr id="5" name="Объект 4">
            <a:extLst>
              <a:ext uri="{FF2B5EF4-FFF2-40B4-BE49-F238E27FC236}">
                <a16:creationId xmlns:a16="http://schemas.microsoft.com/office/drawing/2014/main" id="{9D9515BD-BF60-4627-BC46-A7E98FF8A133}"/>
              </a:ext>
            </a:extLst>
          </p:cNvPr>
          <p:cNvGraphicFramePr>
            <a:graphicFrameLocks noGrp="1"/>
          </p:cNvGraphicFramePr>
          <p:nvPr>
            <p:ph idx="1"/>
            <p:extLst>
              <p:ext uri="{D42A27DB-BD31-4B8C-83A1-F6EECF244321}">
                <p14:modId xmlns:p14="http://schemas.microsoft.com/office/powerpoint/2010/main" val="2896192194"/>
              </p:ext>
            </p:extLst>
          </p:nvPr>
        </p:nvGraphicFramePr>
        <p:xfrm>
          <a:off x="225508" y="466501"/>
          <a:ext cx="11740984" cy="6217920"/>
        </p:xfrm>
        <a:graphic>
          <a:graphicData uri="http://schemas.openxmlformats.org/drawingml/2006/table">
            <a:tbl>
              <a:tblPr firstRow="1" bandRow="1">
                <a:tableStyleId>{5C22544A-7EE6-4342-B048-85BDC9FD1C3A}</a:tableStyleId>
              </a:tblPr>
              <a:tblGrid>
                <a:gridCol w="1956831">
                  <a:extLst>
                    <a:ext uri="{9D8B030D-6E8A-4147-A177-3AD203B41FA5}">
                      <a16:colId xmlns:a16="http://schemas.microsoft.com/office/drawing/2014/main" val="4239847044"/>
                    </a:ext>
                  </a:extLst>
                </a:gridCol>
                <a:gridCol w="1956831">
                  <a:extLst>
                    <a:ext uri="{9D8B030D-6E8A-4147-A177-3AD203B41FA5}">
                      <a16:colId xmlns:a16="http://schemas.microsoft.com/office/drawing/2014/main" val="3349296764"/>
                    </a:ext>
                  </a:extLst>
                </a:gridCol>
                <a:gridCol w="1956831">
                  <a:extLst>
                    <a:ext uri="{9D8B030D-6E8A-4147-A177-3AD203B41FA5}">
                      <a16:colId xmlns:a16="http://schemas.microsoft.com/office/drawing/2014/main" val="2374431381"/>
                    </a:ext>
                  </a:extLst>
                </a:gridCol>
                <a:gridCol w="1956831">
                  <a:extLst>
                    <a:ext uri="{9D8B030D-6E8A-4147-A177-3AD203B41FA5}">
                      <a16:colId xmlns:a16="http://schemas.microsoft.com/office/drawing/2014/main" val="846129402"/>
                    </a:ext>
                  </a:extLst>
                </a:gridCol>
                <a:gridCol w="1795892">
                  <a:extLst>
                    <a:ext uri="{9D8B030D-6E8A-4147-A177-3AD203B41FA5}">
                      <a16:colId xmlns:a16="http://schemas.microsoft.com/office/drawing/2014/main" val="2231721912"/>
                    </a:ext>
                  </a:extLst>
                </a:gridCol>
                <a:gridCol w="2117768">
                  <a:extLst>
                    <a:ext uri="{9D8B030D-6E8A-4147-A177-3AD203B41FA5}">
                      <a16:colId xmlns:a16="http://schemas.microsoft.com/office/drawing/2014/main" val="867913267"/>
                    </a:ext>
                  </a:extLst>
                </a:gridCol>
              </a:tblGrid>
              <a:tr h="320077">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lt1"/>
                          </a:solidFill>
                          <a:latin typeface="+mn-lt"/>
                          <a:ea typeface="+mn-ea"/>
                          <a:cs typeface="+mn-cs"/>
                        </a:rPr>
                        <a:t>End Cap</a:t>
                      </a:r>
                      <a:endParaRPr lang="ru-RU" sz="1800" b="1" kern="1200" dirty="0">
                        <a:solidFill>
                          <a:schemeClr val="lt1"/>
                        </a:solidFill>
                        <a:latin typeface="+mn-lt"/>
                        <a:ea typeface="+mn-ea"/>
                        <a:cs typeface="+mn-cs"/>
                      </a:endParaRPr>
                    </a:p>
                  </a:txBody>
                  <a:tcPr>
                    <a:solidFill>
                      <a:schemeClr val="accent1">
                        <a:lumMod val="75000"/>
                      </a:schemeClr>
                    </a:solidFill>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p>
                  </a:txBody>
                  <a:tcPr/>
                </a:tc>
                <a:tc hMerge="1">
                  <a:txBody>
                    <a:bodyPr/>
                    <a:lstStyle/>
                    <a:p>
                      <a:endParaRPr lang="ru-RU"/>
                    </a:p>
                  </a:txBody>
                  <a:tcPr/>
                </a:tc>
                <a:extLst>
                  <a:ext uri="{0D108BD9-81ED-4DB2-BD59-A6C34878D82A}">
                    <a16:rowId xmlns:a16="http://schemas.microsoft.com/office/drawing/2014/main" val="1217935308"/>
                  </a:ext>
                </a:extLst>
              </a:tr>
              <a:tr h="69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1">
                        <a:lumMod val="40000"/>
                        <a:lumOff val="60000"/>
                      </a:schemeClr>
                    </a:solidFill>
                  </a:tcPr>
                </a:tc>
                <a:tc>
                  <a:txBody>
                    <a:bodyPr/>
                    <a:lstStyle/>
                    <a:p>
                      <a:pPr algn="ctr"/>
                      <a:r>
                        <a:rPr lang="en-US" sz="1800" dirty="0"/>
                        <a:t>Number</a:t>
                      </a:r>
                      <a:r>
                        <a:rPr lang="en-US" sz="1800" baseline="0" dirty="0"/>
                        <a:t> of</a:t>
                      </a:r>
                    </a:p>
                    <a:p>
                      <a:pPr algn="ctr"/>
                      <a:r>
                        <a:rPr lang="en-US" sz="1800" baseline="0" dirty="0"/>
                        <a:t> Si-DSSD  (63</a:t>
                      </a:r>
                      <a:r>
                        <a:rPr lang="en-US" sz="1800" dirty="0"/>
                        <a:t>x</a:t>
                      </a:r>
                      <a:r>
                        <a:rPr lang="en-US" sz="1800" baseline="0" dirty="0"/>
                        <a:t>63)mm</a:t>
                      </a:r>
                    </a:p>
                    <a:p>
                      <a:pPr algn="ctr"/>
                      <a:r>
                        <a:rPr lang="en-US" sz="1800" baseline="0" dirty="0"/>
                        <a:t>on the end cap</a:t>
                      </a:r>
                      <a:endParaRPr lang="ru-RU" sz="1800" dirty="0"/>
                    </a:p>
                  </a:txBody>
                  <a:tcPr>
                    <a:solidFill>
                      <a:schemeClr val="accent1">
                        <a:lumMod val="40000"/>
                        <a:lumOff val="60000"/>
                      </a:schemeClr>
                    </a:solidFill>
                  </a:tcPr>
                </a:tc>
                <a:tc>
                  <a:txBody>
                    <a:bodyPr/>
                    <a:lstStyle/>
                    <a:p>
                      <a:pPr algn="ctr"/>
                      <a:r>
                        <a:rPr lang="en-US" sz="1800" dirty="0"/>
                        <a:t>Number</a:t>
                      </a:r>
                      <a:r>
                        <a:rPr lang="en-US" sz="1800" baseline="0" dirty="0"/>
                        <a:t> of</a:t>
                      </a:r>
                    </a:p>
                    <a:p>
                      <a:pPr algn="ctr"/>
                      <a:r>
                        <a:rPr lang="en-US" sz="1800" baseline="0" dirty="0"/>
                        <a:t> Si –MAPS  (15</a:t>
                      </a:r>
                      <a:r>
                        <a:rPr lang="en-US" sz="1800" dirty="0"/>
                        <a:t>x</a:t>
                      </a:r>
                      <a:r>
                        <a:rPr lang="en-US" sz="1800" baseline="0" dirty="0"/>
                        <a:t>30)mm</a:t>
                      </a:r>
                    </a:p>
                    <a:p>
                      <a:pPr algn="ctr"/>
                      <a:r>
                        <a:rPr lang="en-US" sz="1800" baseline="0" dirty="0"/>
                        <a:t>on the end cap</a:t>
                      </a:r>
                      <a:endParaRPr lang="ru-RU" sz="1800" dirty="0"/>
                    </a:p>
                  </a:txBody>
                  <a:tcPr>
                    <a:solidFill>
                      <a:schemeClr val="accent1">
                        <a:lumMod val="40000"/>
                        <a:lumOff val="60000"/>
                      </a:schemeClr>
                    </a:solidFill>
                  </a:tcPr>
                </a:tc>
                <a:tc>
                  <a:txBody>
                    <a:bodyPr/>
                    <a:lstStyle/>
                    <a:p>
                      <a:pPr algn="ctr"/>
                      <a:endParaRPr lang="ru-RU" sz="1800" dirty="0"/>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Area, m</a:t>
                      </a:r>
                      <a:r>
                        <a:rPr lang="en-US" sz="1800" baseline="30000" dirty="0"/>
                        <a:t>2</a:t>
                      </a:r>
                      <a:endParaRPr lang="ru-RU" sz="1800" dirty="0"/>
                    </a:p>
                  </a:txBody>
                  <a:tcPr>
                    <a:solidFill>
                      <a:schemeClr val="accent1">
                        <a:lumMod val="40000"/>
                        <a:lumOff val="60000"/>
                      </a:schemeClr>
                    </a:solidFill>
                  </a:tcPr>
                </a:tc>
                <a:extLst>
                  <a:ext uri="{0D108BD9-81ED-4DB2-BD59-A6C34878D82A}">
                    <a16:rowId xmlns:a16="http://schemas.microsoft.com/office/drawing/2014/main" val="2106205934"/>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a:t>
                      </a:r>
                      <a:r>
                        <a:rPr lang="en-US" sz="1800" baseline="0" dirty="0"/>
                        <a:t> end cap - MAPS</a:t>
                      </a:r>
                      <a:endParaRPr lang="ru-RU" sz="1800" dirty="0"/>
                    </a:p>
                  </a:txBody>
                  <a:tcPr>
                    <a:solidFill>
                      <a:schemeClr val="accent2">
                        <a:lumMod val="60000"/>
                        <a:lumOff val="40000"/>
                      </a:schemeClr>
                    </a:solidFill>
                  </a:tcPr>
                </a:tc>
                <a:tc>
                  <a:txBody>
                    <a:bodyPr/>
                    <a:lstStyle/>
                    <a:p>
                      <a:pPr algn="ctr"/>
                      <a:r>
                        <a:rPr lang="en-US" sz="1800" dirty="0"/>
                        <a:t>38</a:t>
                      </a:r>
                      <a:endParaRPr lang="ru-RU" sz="1800" dirty="0"/>
                    </a:p>
                  </a:txBody>
                  <a:tcPr>
                    <a:solidFill>
                      <a:schemeClr val="accent2">
                        <a:lumMod val="60000"/>
                        <a:lumOff val="40000"/>
                      </a:schemeClr>
                    </a:solidFill>
                  </a:tcPr>
                </a:tc>
                <a:tc>
                  <a:txBody>
                    <a:bodyPr/>
                    <a:lstStyle/>
                    <a:p>
                      <a:pPr algn="ctr"/>
                      <a:r>
                        <a:rPr lang="en-US" sz="1800" dirty="0"/>
                        <a:t>38</a:t>
                      </a:r>
                      <a:endParaRPr lang="ru-RU" sz="1800" dirty="0"/>
                    </a:p>
                  </a:txBody>
                  <a:tcPr>
                    <a:solidFill>
                      <a:schemeClr val="accent2">
                        <a:lumMod val="60000"/>
                        <a:lumOff val="40000"/>
                      </a:schemeClr>
                    </a:solidFill>
                  </a:tcPr>
                </a:tc>
                <a:tc>
                  <a:txBody>
                    <a:bodyPr/>
                    <a:lstStyle/>
                    <a:p>
                      <a:pPr algn="ctr"/>
                      <a:endParaRPr lang="ru-RU" sz="1800" dirty="0"/>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0,017</a:t>
                      </a:r>
                      <a:endParaRPr lang="en-US" sz="1800" dirty="0"/>
                    </a:p>
                  </a:txBody>
                  <a:tcPr>
                    <a:solidFill>
                      <a:schemeClr val="accent2">
                        <a:lumMod val="60000"/>
                        <a:lumOff val="40000"/>
                      </a:schemeClr>
                    </a:solidFill>
                  </a:tcPr>
                </a:tc>
                <a:extLst>
                  <a:ext uri="{0D108BD9-81ED-4DB2-BD59-A6C34878D82A}">
                    <a16:rowId xmlns:a16="http://schemas.microsoft.com/office/drawing/2014/main" val="2354987218"/>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2 end cap – MAPS</a:t>
                      </a:r>
                      <a:endParaRPr lang="ru-RU" sz="1800" dirty="0"/>
                    </a:p>
                  </a:txBody>
                  <a:tcPr>
                    <a:solidFill>
                      <a:schemeClr val="accent2">
                        <a:lumMod val="60000"/>
                        <a:lumOff val="40000"/>
                      </a:schemeClr>
                    </a:solidFill>
                  </a:tcPr>
                </a:tc>
                <a:tc>
                  <a:txBody>
                    <a:bodyPr/>
                    <a:lstStyle/>
                    <a:p>
                      <a:pPr algn="ctr"/>
                      <a:r>
                        <a:rPr lang="en-US" sz="1800" dirty="0"/>
                        <a:t>97</a:t>
                      </a:r>
                      <a:endParaRPr lang="ru-RU" sz="1800" dirty="0"/>
                    </a:p>
                  </a:txBody>
                  <a:tcPr>
                    <a:solidFill>
                      <a:schemeClr val="accent2">
                        <a:lumMod val="60000"/>
                        <a:lumOff val="40000"/>
                      </a:schemeClr>
                    </a:solidFill>
                  </a:tcPr>
                </a:tc>
                <a:tc>
                  <a:txBody>
                    <a:bodyPr/>
                    <a:lstStyle/>
                    <a:p>
                      <a:pPr algn="ctr"/>
                      <a:r>
                        <a:rPr lang="en-US" sz="1800" dirty="0"/>
                        <a:t>97</a:t>
                      </a:r>
                      <a:endParaRPr lang="ru-RU" sz="1800" dirty="0"/>
                    </a:p>
                  </a:txBody>
                  <a:tcPr>
                    <a:solidFill>
                      <a:schemeClr val="accent2">
                        <a:lumMod val="60000"/>
                        <a:lumOff val="40000"/>
                      </a:schemeClr>
                    </a:solidFill>
                  </a:tcPr>
                </a:tc>
                <a:tc>
                  <a:txBody>
                    <a:bodyPr/>
                    <a:lstStyle/>
                    <a:p>
                      <a:pPr algn="ctr"/>
                      <a:endParaRPr lang="ru-RU" sz="1800" dirty="0"/>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0,043</a:t>
                      </a:r>
                      <a:endParaRPr lang="en-US" sz="1800" dirty="0"/>
                    </a:p>
                  </a:txBody>
                  <a:tcPr>
                    <a:solidFill>
                      <a:schemeClr val="accent2">
                        <a:lumMod val="60000"/>
                        <a:lumOff val="40000"/>
                      </a:schemeClr>
                    </a:solidFill>
                  </a:tcPr>
                </a:tc>
                <a:extLst>
                  <a:ext uri="{0D108BD9-81ED-4DB2-BD59-A6C34878D82A}">
                    <a16:rowId xmlns:a16="http://schemas.microsoft.com/office/drawing/2014/main" val="864399617"/>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3 end cap – MAPS</a:t>
                      </a:r>
                      <a:endParaRPr lang="ru-RU" sz="1800" dirty="0"/>
                    </a:p>
                  </a:txBody>
                  <a:tcPr>
                    <a:solidFill>
                      <a:schemeClr val="accent2">
                        <a:lumMod val="60000"/>
                        <a:lumOff val="40000"/>
                      </a:schemeClr>
                    </a:solidFill>
                  </a:tcPr>
                </a:tc>
                <a:tc>
                  <a:txBody>
                    <a:bodyPr/>
                    <a:lstStyle/>
                    <a:p>
                      <a:pPr algn="ctr"/>
                      <a:r>
                        <a:rPr lang="en-US" sz="1800" dirty="0"/>
                        <a:t>160</a:t>
                      </a:r>
                      <a:endParaRPr lang="ru-RU" sz="1800" dirty="0"/>
                    </a:p>
                  </a:txBody>
                  <a:tcPr>
                    <a:solidFill>
                      <a:schemeClr val="accent2">
                        <a:lumMod val="60000"/>
                        <a:lumOff val="40000"/>
                      </a:schemeClr>
                    </a:solidFill>
                  </a:tcPr>
                </a:tc>
                <a:tc>
                  <a:txBody>
                    <a:bodyPr/>
                    <a:lstStyle/>
                    <a:p>
                      <a:pPr algn="ctr"/>
                      <a:r>
                        <a:rPr lang="en-US" sz="1800" dirty="0"/>
                        <a:t>160</a:t>
                      </a:r>
                      <a:endParaRPr lang="ru-RU" sz="1800" dirty="0"/>
                    </a:p>
                  </a:txBody>
                  <a:tcPr>
                    <a:solidFill>
                      <a:schemeClr val="accent2">
                        <a:lumMod val="60000"/>
                        <a:lumOff val="40000"/>
                      </a:schemeClr>
                    </a:solidFill>
                  </a:tcPr>
                </a:tc>
                <a:tc>
                  <a:txBody>
                    <a:bodyPr/>
                    <a:lstStyle/>
                    <a:p>
                      <a:pPr algn="ctr"/>
                      <a:endParaRPr lang="ru-RU" sz="1800" dirty="0"/>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0,072</a:t>
                      </a:r>
                      <a:endParaRPr lang="en-US" sz="1800" dirty="0"/>
                    </a:p>
                  </a:txBody>
                  <a:tcPr>
                    <a:solidFill>
                      <a:schemeClr val="accent2">
                        <a:lumMod val="60000"/>
                        <a:lumOff val="40000"/>
                      </a:schemeClr>
                    </a:solidFill>
                  </a:tcPr>
                </a:tc>
                <a:extLst>
                  <a:ext uri="{0D108BD9-81ED-4DB2-BD59-A6C34878D82A}">
                    <a16:rowId xmlns:a16="http://schemas.microsoft.com/office/drawing/2014/main" val="2175763286"/>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4 end cap – DSSD</a:t>
                      </a:r>
                      <a:endParaRPr lang="ru-RU" sz="1800" dirty="0"/>
                    </a:p>
                  </a:txBody>
                  <a:tcPr/>
                </a:tc>
                <a:tc>
                  <a:txBody>
                    <a:bodyPr/>
                    <a:lstStyle/>
                    <a:p>
                      <a:pPr algn="ctr"/>
                      <a:r>
                        <a:rPr lang="en-US" sz="1800" dirty="0"/>
                        <a:t>28</a:t>
                      </a:r>
                      <a:endParaRPr lang="ru-RU" sz="1800" dirty="0"/>
                    </a:p>
                  </a:txBody>
                  <a:tcPr/>
                </a:tc>
                <a:tc>
                  <a:txBody>
                    <a:bodyPr/>
                    <a:lstStyle/>
                    <a:p>
                      <a:pPr algn="ctr"/>
                      <a:endParaRPr lang="ru-RU" sz="1800" dirty="0"/>
                    </a:p>
                  </a:txBody>
                  <a:tcPr/>
                </a:tc>
                <a:tc>
                  <a:txBody>
                    <a:bodyPr/>
                    <a:lstStyle/>
                    <a:p>
                      <a:pPr algn="ct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0,113</a:t>
                      </a:r>
                      <a:endParaRPr lang="en-US" sz="1800" dirty="0"/>
                    </a:p>
                  </a:txBody>
                  <a:tcPr/>
                </a:tc>
                <a:extLst>
                  <a:ext uri="{0D108BD9-81ED-4DB2-BD59-A6C34878D82A}">
                    <a16:rowId xmlns:a16="http://schemas.microsoft.com/office/drawing/2014/main" val="2882419120"/>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5 end cap – DSSD</a:t>
                      </a:r>
                      <a:endParaRPr lang="ru-RU" sz="1800" dirty="0"/>
                    </a:p>
                  </a:txBody>
                  <a:tcPr/>
                </a:tc>
                <a:tc>
                  <a:txBody>
                    <a:bodyPr/>
                    <a:lstStyle/>
                    <a:p>
                      <a:pPr algn="ctr"/>
                      <a:r>
                        <a:rPr lang="en-US" sz="1800" dirty="0"/>
                        <a:t>41</a:t>
                      </a:r>
                      <a:endParaRPr lang="ru-RU" sz="1800" dirty="0"/>
                    </a:p>
                  </a:txBody>
                  <a:tcPr/>
                </a:tc>
                <a:tc>
                  <a:txBody>
                    <a:bodyPr/>
                    <a:lstStyle/>
                    <a:p>
                      <a:pPr algn="ctr"/>
                      <a:endParaRPr lang="ru-RU" sz="1800" dirty="0"/>
                    </a:p>
                  </a:txBody>
                  <a:tcPr/>
                </a:tc>
                <a:tc>
                  <a:txBody>
                    <a:bodyPr/>
                    <a:lstStyle/>
                    <a:p>
                      <a:pPr algn="ct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0,164</a:t>
                      </a:r>
                      <a:endParaRPr lang="en-US" sz="1800" dirty="0"/>
                    </a:p>
                  </a:txBody>
                  <a:tcPr/>
                </a:tc>
                <a:extLst>
                  <a:ext uri="{0D108BD9-81ED-4DB2-BD59-A6C34878D82A}">
                    <a16:rowId xmlns:a16="http://schemas.microsoft.com/office/drawing/2014/main" val="3700219294"/>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6 end cap – DSSD</a:t>
                      </a:r>
                      <a:endParaRPr lang="ru-RU" sz="1800" dirty="0"/>
                    </a:p>
                  </a:txBody>
                  <a:tcPr/>
                </a:tc>
                <a:tc>
                  <a:txBody>
                    <a:bodyPr/>
                    <a:lstStyle/>
                    <a:p>
                      <a:pPr algn="ctr"/>
                      <a:r>
                        <a:rPr lang="en-US" sz="1800" dirty="0"/>
                        <a:t>56</a:t>
                      </a:r>
                      <a:endParaRPr lang="ru-RU" sz="1800" dirty="0"/>
                    </a:p>
                  </a:txBody>
                  <a:tcPr/>
                </a:tc>
                <a:tc>
                  <a:txBody>
                    <a:bodyPr/>
                    <a:lstStyle/>
                    <a:p>
                      <a:pPr algn="ctr"/>
                      <a:endParaRPr lang="ru-RU" sz="1800" dirty="0"/>
                    </a:p>
                  </a:txBody>
                  <a:tcPr/>
                </a:tc>
                <a:tc>
                  <a:txBody>
                    <a:bodyPr/>
                    <a:lstStyle/>
                    <a:p>
                      <a:pPr algn="ct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0,225</a:t>
                      </a:r>
                      <a:endParaRPr lang="en-US" sz="1800" dirty="0"/>
                    </a:p>
                  </a:txBody>
                  <a:tcPr/>
                </a:tc>
                <a:extLst>
                  <a:ext uri="{0D108BD9-81ED-4DB2-BD59-A6C34878D82A}">
                    <a16:rowId xmlns:a16="http://schemas.microsoft.com/office/drawing/2014/main" val="549492062"/>
                  </a:ext>
                </a:extLst>
              </a:tr>
              <a:tr h="302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t>7 end cap – DSSD</a:t>
                      </a:r>
                      <a:endParaRPr lang="ru-RU" sz="1800" dirty="0"/>
                    </a:p>
                  </a:txBody>
                  <a:tcPr/>
                </a:tc>
                <a:tc>
                  <a:txBody>
                    <a:bodyPr/>
                    <a:lstStyle/>
                    <a:p>
                      <a:pPr algn="ctr"/>
                      <a:r>
                        <a:rPr lang="en-US" sz="1800" dirty="0"/>
                        <a:t>73</a:t>
                      </a:r>
                      <a:endParaRPr lang="ru-RU" sz="1800" dirty="0"/>
                    </a:p>
                  </a:txBody>
                  <a:tcPr/>
                </a:tc>
                <a:tc>
                  <a:txBody>
                    <a:bodyPr/>
                    <a:lstStyle/>
                    <a:p>
                      <a:pPr algn="ctr"/>
                      <a:endParaRPr lang="ru-RU" sz="1800" dirty="0"/>
                    </a:p>
                  </a:txBody>
                  <a:tcPr/>
                </a:tc>
                <a:tc>
                  <a:txBody>
                    <a:bodyPr/>
                    <a:lstStyle/>
                    <a:p>
                      <a:pPr algn="ctr"/>
                      <a:endParaRPr lang="ru-RU" sz="1800" dirty="0"/>
                    </a:p>
                  </a:txBody>
                  <a:tcPr/>
                </a:tc>
                <a:tc>
                  <a:txBody>
                    <a:bodyPr/>
                    <a:lstStyle/>
                    <a:p>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dirty="0"/>
                        <a:t>0,29</a:t>
                      </a:r>
                      <a:endParaRPr lang="en-US" sz="1800" dirty="0"/>
                    </a:p>
                  </a:txBody>
                  <a:tcPr/>
                </a:tc>
                <a:extLst>
                  <a:ext uri="{0D108BD9-81ED-4DB2-BD59-A6C34878D82A}">
                    <a16:rowId xmlns:a16="http://schemas.microsoft.com/office/drawing/2014/main" val="543823296"/>
                  </a:ext>
                </a:extLst>
              </a:tr>
              <a:tr h="4978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DSSD = 198 </a:t>
                      </a:r>
                      <a:r>
                        <a:rPr lang="en-US" sz="1800" dirty="0" err="1"/>
                        <a:t>det</a:t>
                      </a:r>
                      <a:r>
                        <a:rPr lang="en-US" sz="1800" dirty="0"/>
                        <a:t> x </a:t>
                      </a:r>
                      <a:r>
                        <a:rPr lang="en-US" sz="1800" baseline="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 </a:t>
                      </a:r>
                      <a:r>
                        <a:rPr lang="en-US" sz="1800" dirty="0"/>
                        <a:t>396 </a:t>
                      </a:r>
                      <a:r>
                        <a:rPr lang="en-US" sz="1800" dirty="0" err="1"/>
                        <a:t>det</a:t>
                      </a: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solidFill>
                      <a:schemeClr val="accent1">
                        <a:lumMod val="40000"/>
                        <a:lumOff val="60000"/>
                      </a:schemeClr>
                    </a:solidFill>
                  </a:tcPr>
                </a:tc>
                <a:tc>
                  <a:txBody>
                    <a:bodyPr/>
                    <a:lstStyle/>
                    <a:p>
                      <a:pPr algn="ctr"/>
                      <a:endParaRPr lang="ru-RU" sz="1800" dirty="0"/>
                    </a:p>
                  </a:txBody>
                  <a:tcPr/>
                </a:tc>
                <a:tc>
                  <a:txBody>
                    <a:bodyPr/>
                    <a:lstStyle/>
                    <a:p>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MAPS  =  0,132  m</a:t>
                      </a:r>
                      <a:r>
                        <a:rPr lang="en-US" sz="1800" baseline="30000" dirty="0"/>
                        <a:t>2</a:t>
                      </a:r>
                      <a:r>
                        <a:rPr lang="en-US" sz="1800" baseline="0" dirty="0"/>
                        <a:t> </a:t>
                      </a:r>
                      <a:r>
                        <a:rPr lang="en-US" sz="1800" dirty="0"/>
                        <a:t>x</a:t>
                      </a:r>
                      <a:r>
                        <a:rPr lang="en-US" sz="1800" baseline="0" dirty="0"/>
                        <a:t> 2 =0,264 </a:t>
                      </a:r>
                      <a:r>
                        <a:rPr lang="en-US" sz="1800" dirty="0"/>
                        <a:t>m</a:t>
                      </a:r>
                      <a:r>
                        <a:rPr lang="en-US" sz="1800" baseline="30000" dirty="0"/>
                        <a:t>2</a:t>
                      </a:r>
                      <a:endParaRPr lang="ru-RU" sz="1800" dirty="0"/>
                    </a:p>
                  </a:txBody>
                  <a:tcPr>
                    <a:solidFill>
                      <a:schemeClr val="accent2">
                        <a:lumMod val="40000"/>
                        <a:lumOff val="60000"/>
                      </a:schemeClr>
                    </a:solidFill>
                  </a:tcPr>
                </a:tc>
                <a:extLst>
                  <a:ext uri="{0D108BD9-81ED-4DB2-BD59-A6C34878D82A}">
                    <a16:rowId xmlns:a16="http://schemas.microsoft.com/office/drawing/2014/main" val="1137458042"/>
                  </a:ext>
                </a:extLst>
              </a:tr>
              <a:tr h="6934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MAPS = 295 det x</a:t>
                      </a:r>
                      <a:r>
                        <a:rPr lang="en-US" sz="1800" baseline="0" dirty="0"/>
                        <a:t>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 590</a:t>
                      </a:r>
                      <a:r>
                        <a:rPr lang="en-US" sz="1800" dirty="0"/>
                        <a:t> det</a:t>
                      </a:r>
                      <a:endParaRPr lang="ru-RU"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MAPS = 295 </a:t>
                      </a:r>
                      <a:r>
                        <a:rPr lang="en-US" sz="1800" dirty="0" err="1"/>
                        <a:t>det</a:t>
                      </a:r>
                      <a:r>
                        <a:rPr lang="en-US" sz="1800" dirty="0"/>
                        <a:t> x</a:t>
                      </a:r>
                      <a:r>
                        <a:rPr lang="en-US" sz="1800" baseline="0" dirty="0"/>
                        <a:t>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 590</a:t>
                      </a:r>
                      <a:r>
                        <a:rPr lang="en-US" sz="1800" dirty="0"/>
                        <a:t> </a:t>
                      </a:r>
                      <a:r>
                        <a:rPr lang="en-US" sz="1800" dirty="0" err="1"/>
                        <a:t>det</a:t>
                      </a:r>
                      <a:endParaRPr lang="ru-RU" sz="1800" dirty="0"/>
                    </a:p>
                  </a:txBody>
                  <a:tcPr>
                    <a:solidFill>
                      <a:schemeClr val="accent2">
                        <a:lumMod val="40000"/>
                        <a:lumOff val="60000"/>
                      </a:schemeClr>
                    </a:solidFill>
                  </a:tcPr>
                </a:tc>
                <a:tc>
                  <a:txBody>
                    <a:bodyPr/>
                    <a:lstStyle/>
                    <a:p>
                      <a:pPr algn="ctr"/>
                      <a:endParaRPr lang="ru-RU" sz="1800" dirty="0"/>
                    </a:p>
                  </a:txBody>
                  <a:tcPr/>
                </a:tc>
                <a:tc>
                  <a:txBody>
                    <a:bodyPr/>
                    <a:lstStyle/>
                    <a:p>
                      <a:endParaRPr lang="ru-RU"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DSSD = 0,79 m</a:t>
                      </a:r>
                      <a:r>
                        <a:rPr lang="en-US" sz="1800" baseline="30000" dirty="0"/>
                        <a:t>2</a:t>
                      </a:r>
                      <a:r>
                        <a:rPr lang="en-US" sz="1800" baseline="0" dirty="0"/>
                        <a:t> </a:t>
                      </a:r>
                      <a:r>
                        <a:rPr lang="en-US" sz="1800" dirty="0"/>
                        <a:t>x</a:t>
                      </a:r>
                      <a:r>
                        <a:rPr lang="en-US" sz="1800" baseline="0" dirty="0"/>
                        <a:t> 2 =1,58 </a:t>
                      </a:r>
                      <a:r>
                        <a:rPr lang="en-US" sz="1800" dirty="0"/>
                        <a:t>m</a:t>
                      </a:r>
                      <a:r>
                        <a:rPr lang="en-US" sz="1800" baseline="30000" dirty="0"/>
                        <a:t>2</a:t>
                      </a:r>
                      <a:endParaRPr lang="ru-RU" sz="1800" dirty="0"/>
                    </a:p>
                  </a:txBody>
                  <a:tcPr/>
                </a:tc>
                <a:extLst>
                  <a:ext uri="{0D108BD9-81ED-4DB2-BD59-A6C34878D82A}">
                    <a16:rowId xmlns:a16="http://schemas.microsoft.com/office/drawing/2014/main" val="2855572127"/>
                  </a:ext>
                </a:extLst>
              </a:tr>
            </a:tbl>
          </a:graphicData>
        </a:graphic>
      </p:graphicFrame>
      <p:sp>
        <p:nvSpPr>
          <p:cNvPr id="4" name="Номер слайда 3">
            <a:extLst>
              <a:ext uri="{FF2B5EF4-FFF2-40B4-BE49-F238E27FC236}">
                <a16:creationId xmlns:a16="http://schemas.microsoft.com/office/drawing/2014/main" id="{FD4D7262-F98B-4CD1-8C36-87BF9D1080AB}"/>
              </a:ext>
            </a:extLst>
          </p:cNvPr>
          <p:cNvSpPr>
            <a:spLocks noGrp="1"/>
          </p:cNvSpPr>
          <p:nvPr>
            <p:ph type="sldNum" sz="quarter" idx="12"/>
          </p:nvPr>
        </p:nvSpPr>
        <p:spPr/>
        <p:txBody>
          <a:bodyPr/>
          <a:lstStyle/>
          <a:p>
            <a:fld id="{B19B0651-EE4F-4900-A07F-96A6BFA9D0F0}" type="slidenum">
              <a:rPr lang="ru-RU" smtClean="0">
                <a:solidFill>
                  <a:prstClr val="black">
                    <a:tint val="75000"/>
                  </a:prstClr>
                </a:solidFill>
              </a:rPr>
              <a:pPr/>
              <a:t>24</a:t>
            </a:fld>
            <a:endParaRPr lang="ru-RU">
              <a:solidFill>
                <a:prstClr val="black">
                  <a:tint val="75000"/>
                </a:prstClr>
              </a:solidFill>
            </a:endParaRPr>
          </a:p>
        </p:txBody>
      </p:sp>
    </p:spTree>
    <p:extLst>
      <p:ext uri="{BB962C8B-B14F-4D97-AF65-F5344CB8AC3E}">
        <p14:creationId xmlns:p14="http://schemas.microsoft.com/office/powerpoint/2010/main" val="358972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p:cNvPicPr>
            <a:picLocks noChangeAspect="1"/>
          </p:cNvPicPr>
          <p:nvPr/>
        </p:nvPicPr>
        <p:blipFill rotWithShape="1">
          <a:blip r:embed="rId3"/>
          <a:srcRect r="12708"/>
          <a:stretch/>
        </p:blipFill>
        <p:spPr>
          <a:xfrm>
            <a:off x="4185318" y="754659"/>
            <a:ext cx="7741999" cy="5966189"/>
          </a:xfrm>
          <a:prstGeom prst="rect">
            <a:avLst/>
          </a:prstGeom>
        </p:spPr>
      </p:pic>
      <p:sp>
        <p:nvSpPr>
          <p:cNvPr id="28" name="TextBox 27"/>
          <p:cNvSpPr txBox="1"/>
          <p:nvPr/>
        </p:nvSpPr>
        <p:spPr>
          <a:xfrm>
            <a:off x="2336134" y="5739556"/>
            <a:ext cx="1398909" cy="369332"/>
          </a:xfrm>
          <a:prstGeom prst="rect">
            <a:avLst/>
          </a:prstGeom>
          <a:ln w="19050">
            <a:prstDash val="sysDash"/>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a:t>Region of VD</a:t>
            </a:r>
            <a:endParaRPr lang="ru-RU" dirty="0"/>
          </a:p>
        </p:txBody>
      </p:sp>
      <p:grpSp>
        <p:nvGrpSpPr>
          <p:cNvPr id="10" name="Группа 9">
            <a:extLst>
              <a:ext uri="{FF2B5EF4-FFF2-40B4-BE49-F238E27FC236}">
                <a16:creationId xmlns:a16="http://schemas.microsoft.com/office/drawing/2014/main" id="{A9DE0CDF-C689-4C30-A946-050E8C133FE2}"/>
              </a:ext>
            </a:extLst>
          </p:cNvPr>
          <p:cNvGrpSpPr/>
          <p:nvPr/>
        </p:nvGrpSpPr>
        <p:grpSpPr>
          <a:xfrm>
            <a:off x="431601" y="388003"/>
            <a:ext cx="9155808" cy="5536219"/>
            <a:chOff x="333772" y="243327"/>
            <a:chExt cx="9155808" cy="5536219"/>
          </a:xfrm>
        </p:grpSpPr>
        <p:pic>
          <p:nvPicPr>
            <p:cNvPr id="26" name="Рисунок 25"/>
            <p:cNvPicPr>
              <a:picLocks noChangeAspect="1"/>
            </p:cNvPicPr>
            <p:nvPr/>
          </p:nvPicPr>
          <p:blipFill>
            <a:blip r:embed="rId4"/>
            <a:stretch>
              <a:fillRect/>
            </a:stretch>
          </p:blipFill>
          <p:spPr>
            <a:xfrm>
              <a:off x="333772" y="609983"/>
              <a:ext cx="2795993" cy="3934632"/>
            </a:xfrm>
            <a:prstGeom prst="rect">
              <a:avLst/>
            </a:prstGeom>
          </p:spPr>
        </p:pic>
        <p:sp>
          <p:nvSpPr>
            <p:cNvPr id="8" name="TextBox 7"/>
            <p:cNvSpPr txBox="1"/>
            <p:nvPr/>
          </p:nvSpPr>
          <p:spPr>
            <a:xfrm>
              <a:off x="3227055" y="1724420"/>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=1.5</a:t>
              </a:r>
            </a:p>
          </p:txBody>
        </p:sp>
        <p:sp>
          <p:nvSpPr>
            <p:cNvPr id="11" name="TextBox 10"/>
            <p:cNvSpPr txBox="1"/>
            <p:nvPr/>
          </p:nvSpPr>
          <p:spPr>
            <a:xfrm>
              <a:off x="3950330" y="243327"/>
              <a:ext cx="72327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a:t>
              </a:r>
            </a:p>
          </p:txBody>
        </p:sp>
        <p:sp>
          <p:nvSpPr>
            <p:cNvPr id="12" name="TextBox 11"/>
            <p:cNvSpPr txBox="1"/>
            <p:nvPr/>
          </p:nvSpPr>
          <p:spPr>
            <a:xfrm>
              <a:off x="3227055" y="2898551"/>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=2.5</a:t>
              </a:r>
            </a:p>
          </p:txBody>
        </p:sp>
        <p:sp>
          <p:nvSpPr>
            <p:cNvPr id="14" name="TextBox 13"/>
            <p:cNvSpPr txBox="1"/>
            <p:nvPr/>
          </p:nvSpPr>
          <p:spPr>
            <a:xfrm>
              <a:off x="5799190" y="243327"/>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=0.5</a:t>
              </a:r>
            </a:p>
          </p:txBody>
        </p:sp>
        <p:sp>
          <p:nvSpPr>
            <p:cNvPr id="5" name="TextBox 4"/>
            <p:cNvSpPr txBox="1"/>
            <p:nvPr/>
          </p:nvSpPr>
          <p:spPr>
            <a:xfrm>
              <a:off x="7335528" y="1019048"/>
              <a:ext cx="146662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Range system</a:t>
              </a:r>
              <a:endParaRPr lang="ru-RU" dirty="0"/>
            </a:p>
          </p:txBody>
        </p:sp>
        <p:sp>
          <p:nvSpPr>
            <p:cNvPr id="6" name="TextBox 5"/>
            <p:cNvSpPr txBox="1"/>
            <p:nvPr/>
          </p:nvSpPr>
          <p:spPr>
            <a:xfrm>
              <a:off x="6648097" y="1625308"/>
              <a:ext cx="2841483"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dirty="0"/>
                <a:t>Electromagnetic calorimeter</a:t>
              </a:r>
              <a:endParaRPr lang="ru-RU" dirty="0"/>
            </a:p>
          </p:txBody>
        </p:sp>
        <p:sp>
          <p:nvSpPr>
            <p:cNvPr id="7" name="TextBox 6"/>
            <p:cNvSpPr txBox="1"/>
            <p:nvPr/>
          </p:nvSpPr>
          <p:spPr>
            <a:xfrm>
              <a:off x="7806959" y="1994640"/>
              <a:ext cx="523758" cy="338554"/>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t>PID</a:t>
              </a:r>
              <a:endParaRPr lang="ru-RU" sz="1600" dirty="0"/>
            </a:p>
          </p:txBody>
        </p:sp>
        <p:cxnSp>
          <p:nvCxnSpPr>
            <p:cNvPr id="15" name="Прямая со стрелкой 14"/>
            <p:cNvCxnSpPr>
              <a:stCxn id="19" idx="3"/>
            </p:cNvCxnSpPr>
            <p:nvPr/>
          </p:nvCxnSpPr>
          <p:spPr>
            <a:xfrm flipV="1">
              <a:off x="3707341" y="3770368"/>
              <a:ext cx="4334155" cy="89003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Прямая со стрелкой 16"/>
            <p:cNvCxnSpPr>
              <a:stCxn id="20" idx="3"/>
            </p:cNvCxnSpPr>
            <p:nvPr/>
          </p:nvCxnSpPr>
          <p:spPr>
            <a:xfrm flipV="1">
              <a:off x="3678487" y="3889745"/>
              <a:ext cx="4208538" cy="1288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124664" y="4475740"/>
              <a:ext cx="1582677" cy="369332"/>
            </a:xfrm>
            <a:prstGeom prst="rect">
              <a:avLst/>
            </a:prstGeom>
            <a:noFill/>
          </p:spPr>
          <p:txBody>
            <a:bodyPr wrap="none" rtlCol="0">
              <a:spAutoFit/>
            </a:bodyPr>
            <a:lstStyle/>
            <a:p>
              <a:r>
                <a:rPr lang="en-US" dirty="0"/>
                <a:t>Barrel Si-MAPS</a:t>
              </a:r>
              <a:endParaRPr lang="ru-RU" dirty="0"/>
            </a:p>
          </p:txBody>
        </p:sp>
        <p:sp>
          <p:nvSpPr>
            <p:cNvPr id="20" name="TextBox 19"/>
            <p:cNvSpPr txBox="1"/>
            <p:nvPr/>
          </p:nvSpPr>
          <p:spPr>
            <a:xfrm>
              <a:off x="2153518" y="4993209"/>
              <a:ext cx="1524969" cy="369332"/>
            </a:xfrm>
            <a:prstGeom prst="rect">
              <a:avLst/>
            </a:prstGeom>
            <a:noFill/>
          </p:spPr>
          <p:txBody>
            <a:bodyPr wrap="none" rtlCol="0">
              <a:spAutoFit/>
            </a:bodyPr>
            <a:lstStyle/>
            <a:p>
              <a:r>
                <a:rPr lang="en-US" dirty="0"/>
                <a:t>Barrel Si-DSSD</a:t>
              </a:r>
              <a:endParaRPr lang="ru-RU" dirty="0"/>
            </a:p>
          </p:txBody>
        </p:sp>
        <p:sp>
          <p:nvSpPr>
            <p:cNvPr id="18" name="TextBox 17"/>
            <p:cNvSpPr txBox="1"/>
            <p:nvPr/>
          </p:nvSpPr>
          <p:spPr>
            <a:xfrm>
              <a:off x="7240695" y="2461455"/>
              <a:ext cx="1656287" cy="369332"/>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dirty="0"/>
                <a:t>Tracking system</a:t>
              </a:r>
              <a:endParaRPr lang="ru-RU" dirty="0"/>
            </a:p>
          </p:txBody>
        </p:sp>
        <p:sp>
          <p:nvSpPr>
            <p:cNvPr id="22" name="TextBox 21"/>
            <p:cNvSpPr txBox="1"/>
            <p:nvPr/>
          </p:nvSpPr>
          <p:spPr>
            <a:xfrm>
              <a:off x="3227055" y="824122"/>
              <a:ext cx="101181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.15</a:t>
              </a:r>
              <a:endParaRPr lang="ru-RU"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227055" y="2396684"/>
              <a:ext cx="72327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=2</a:t>
              </a:r>
            </a:p>
          </p:txBody>
        </p:sp>
        <p:cxnSp>
          <p:nvCxnSpPr>
            <p:cNvPr id="30" name="Прямая соединительная линия 29"/>
            <p:cNvCxnSpPr>
              <a:cxnSpLocks/>
              <a:stCxn id="28" idx="3"/>
              <a:endCxn id="2" idx="3"/>
            </p:cNvCxnSpPr>
            <p:nvPr/>
          </p:nvCxnSpPr>
          <p:spPr>
            <a:xfrm flipV="1">
              <a:off x="3637214" y="4169914"/>
              <a:ext cx="3764803" cy="1609632"/>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Овал 1">
              <a:extLst>
                <a:ext uri="{FF2B5EF4-FFF2-40B4-BE49-F238E27FC236}">
                  <a16:creationId xmlns:a16="http://schemas.microsoft.com/office/drawing/2014/main" id="{59536B27-DF90-4CDF-834A-DAFEB4C7254E}"/>
                </a:ext>
              </a:extLst>
            </p:cNvPr>
            <p:cNvSpPr/>
            <p:nvPr/>
          </p:nvSpPr>
          <p:spPr>
            <a:xfrm>
              <a:off x="7125931" y="3047702"/>
              <a:ext cx="1885234" cy="1314753"/>
            </a:xfrm>
            <a:prstGeom prst="ellipse">
              <a:avLst/>
            </a:prstGeom>
            <a:no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23" name="Рисунок 22">
            <a:extLst>
              <a:ext uri="{FF2B5EF4-FFF2-40B4-BE49-F238E27FC236}">
                <a16:creationId xmlns:a16="http://schemas.microsoft.com/office/drawing/2014/main" id="{D6470A08-F24A-4513-8683-974D0DA9E2A0}"/>
              </a:ext>
            </a:extLst>
          </p:cNvPr>
          <p:cNvPicPr>
            <a:picLocks noChangeAspect="1"/>
          </p:cNvPicPr>
          <p:nvPr/>
        </p:nvPicPr>
        <p:blipFill rotWithShape="1">
          <a:blip r:embed="rId5">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25" name="Picture 4">
            <a:extLst>
              <a:ext uri="{FF2B5EF4-FFF2-40B4-BE49-F238E27FC236}">
                <a16:creationId xmlns:a16="http://schemas.microsoft.com/office/drawing/2014/main" id="{C671185E-31D7-41D0-BC26-55A4753086B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Заголовок 1">
            <a:extLst>
              <a:ext uri="{FF2B5EF4-FFF2-40B4-BE49-F238E27FC236}">
                <a16:creationId xmlns:a16="http://schemas.microsoft.com/office/drawing/2014/main" id="{CB5944C6-D919-489B-A69A-D76515705FE0}"/>
              </a:ext>
            </a:extLst>
          </p:cNvPr>
          <p:cNvSpPr txBox="1">
            <a:spLocks/>
          </p:cNvSpPr>
          <p:nvPr/>
        </p:nvSpPr>
        <p:spPr>
          <a:xfrm>
            <a:off x="4088028" y="179058"/>
            <a:ext cx="7594242" cy="571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Times New Roman" pitchFamily="18" charset="0"/>
                <a:cs typeface="Times New Roman" pitchFamily="18" charset="0"/>
              </a:rPr>
              <a:t>SPD facility</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7828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Группа 65"/>
          <p:cNvGrpSpPr/>
          <p:nvPr/>
        </p:nvGrpSpPr>
        <p:grpSpPr>
          <a:xfrm>
            <a:off x="646484" y="0"/>
            <a:ext cx="9713133" cy="5558719"/>
            <a:chOff x="495523" y="834071"/>
            <a:chExt cx="9713133" cy="5558719"/>
          </a:xfrm>
        </p:grpSpPr>
        <p:grpSp>
          <p:nvGrpSpPr>
            <p:cNvPr id="14" name="Группа 13"/>
            <p:cNvGrpSpPr/>
            <p:nvPr/>
          </p:nvGrpSpPr>
          <p:grpSpPr>
            <a:xfrm>
              <a:off x="1700984" y="1105947"/>
              <a:ext cx="8205241" cy="5286843"/>
              <a:chOff x="2085032" y="1352835"/>
              <a:chExt cx="8205241" cy="5286843"/>
            </a:xfrm>
          </p:grpSpPr>
          <p:pic>
            <p:nvPicPr>
              <p:cNvPr id="9" name="Рисунок 8"/>
              <p:cNvPicPr>
                <a:picLocks noChangeAspect="1"/>
              </p:cNvPicPr>
              <p:nvPr/>
            </p:nvPicPr>
            <p:blipFill>
              <a:blip r:embed="rId3"/>
              <a:stretch>
                <a:fillRect/>
              </a:stretch>
            </p:blipFill>
            <p:spPr>
              <a:xfrm>
                <a:off x="2983836" y="1722167"/>
                <a:ext cx="7306437" cy="4917511"/>
              </a:xfrm>
              <a:prstGeom prst="rect">
                <a:avLst/>
              </a:prstGeom>
            </p:spPr>
          </p:pic>
          <p:sp>
            <p:nvSpPr>
              <p:cNvPr id="3" name="TextBox 2"/>
              <p:cNvSpPr txBox="1"/>
              <p:nvPr/>
            </p:nvSpPr>
            <p:spPr>
              <a:xfrm>
                <a:off x="2085032" y="2091575"/>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a:t>
                </a:r>
                <a:r>
                  <a:rPr lang="en-US" b="1" dirty="0">
                    <a:solidFill>
                      <a:srgbClr val="7030A0"/>
                    </a:solidFill>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=1.5</a:t>
                </a:r>
              </a:p>
            </p:txBody>
          </p:sp>
          <p:sp>
            <p:nvSpPr>
              <p:cNvPr id="4" name="TextBox 3"/>
              <p:cNvSpPr txBox="1"/>
              <p:nvPr/>
            </p:nvSpPr>
            <p:spPr>
              <a:xfrm>
                <a:off x="3272376" y="1378664"/>
                <a:ext cx="72327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a:t>
                </a:r>
              </a:p>
            </p:txBody>
          </p:sp>
          <p:sp>
            <p:nvSpPr>
              <p:cNvPr id="5" name="TextBox 4"/>
              <p:cNvSpPr txBox="1"/>
              <p:nvPr/>
            </p:nvSpPr>
            <p:spPr>
              <a:xfrm>
                <a:off x="2085032" y="3031125"/>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=2.5</a:t>
                </a:r>
              </a:p>
            </p:txBody>
          </p:sp>
          <p:sp>
            <p:nvSpPr>
              <p:cNvPr id="6" name="TextBox 5"/>
              <p:cNvSpPr txBox="1"/>
              <p:nvPr/>
            </p:nvSpPr>
            <p:spPr>
              <a:xfrm>
                <a:off x="2085032" y="2597785"/>
                <a:ext cx="72327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=2</a:t>
                </a:r>
              </a:p>
            </p:txBody>
          </p:sp>
          <p:sp>
            <p:nvSpPr>
              <p:cNvPr id="7" name="TextBox 6"/>
              <p:cNvSpPr txBox="1"/>
              <p:nvPr/>
            </p:nvSpPr>
            <p:spPr>
              <a:xfrm>
                <a:off x="4609347" y="1352835"/>
                <a:ext cx="896399"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=0.5</a:t>
                </a:r>
              </a:p>
            </p:txBody>
          </p:sp>
          <p:sp>
            <p:nvSpPr>
              <p:cNvPr id="15" name="TextBox 14"/>
              <p:cNvSpPr txBox="1"/>
              <p:nvPr/>
            </p:nvSpPr>
            <p:spPr>
              <a:xfrm>
                <a:off x="2085032" y="1404493"/>
                <a:ext cx="1011815" cy="369332"/>
              </a:xfrm>
              <a:prstGeom prst="rect">
                <a:avLst/>
              </a:prstGeom>
              <a:noFill/>
            </p:spPr>
            <p:txBody>
              <a:bodyPr wrap="none" rtlCol="0">
                <a:spAutoFit/>
              </a:bodyPr>
              <a:lstStyle/>
              <a:p>
                <a:r>
                  <a:rPr lang="en-US" b="1" dirty="0">
                    <a:latin typeface="Times New Roman" pitchFamily="18" charset="0"/>
                    <a:cs typeface="Times New Roman" pitchFamily="18" charset="0"/>
                  </a:rPr>
                  <a:t>|</a:t>
                </a:r>
                <a:r>
                  <a:rPr lang="el-GR" b="1" dirty="0">
                    <a:latin typeface="Times New Roman" pitchFamily="18" charset="0"/>
                    <a:cs typeface="Times New Roman" pitchFamily="18" charset="0"/>
                  </a:rPr>
                  <a:t>η</a:t>
                </a:r>
                <a:r>
                  <a:rPr lang="en-US" b="1" dirty="0">
                    <a:latin typeface="Times New Roman" pitchFamily="18" charset="0"/>
                    <a:cs typeface="Times New Roman" pitchFamily="18" charset="0"/>
                  </a:rPr>
                  <a:t>|</a:t>
                </a:r>
                <a:r>
                  <a:rPr lang="en-US" b="1" dirty="0">
                    <a:solidFill>
                      <a:srgbClr val="7030A0"/>
                    </a:solidFill>
                    <a:latin typeface="Times New Roman" pitchFamily="18" charset="0"/>
                    <a:cs typeface="Times New Roman" pitchFamily="18" charset="0"/>
                  </a:rPr>
                  <a:t> </a:t>
                </a:r>
                <a:r>
                  <a:rPr lang="ru-RU" b="1"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1</a:t>
                </a:r>
                <a:r>
                  <a:rPr lang="ru-RU" b="1" dirty="0">
                    <a:latin typeface="Times New Roman" panose="02020603050405020304" pitchFamily="18" charset="0"/>
                    <a:cs typeface="Times New Roman" panose="02020603050405020304" pitchFamily="18" charset="0"/>
                  </a:rPr>
                  <a:t>5</a:t>
                </a:r>
              </a:p>
            </p:txBody>
          </p:sp>
        </p:grpSp>
        <p:cxnSp>
          <p:nvCxnSpPr>
            <p:cNvPr id="10" name="Прямая со стрелкой 9"/>
            <p:cNvCxnSpPr>
              <a:stCxn id="12" idx="1"/>
            </p:cNvCxnSpPr>
            <p:nvPr/>
          </p:nvCxnSpPr>
          <p:spPr>
            <a:xfrm flipH="1">
              <a:off x="6345938" y="1018737"/>
              <a:ext cx="194740" cy="187991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1" name="Прямая со стрелкой 10"/>
            <p:cNvCxnSpPr>
              <a:stCxn id="13" idx="1"/>
            </p:cNvCxnSpPr>
            <p:nvPr/>
          </p:nvCxnSpPr>
          <p:spPr>
            <a:xfrm flipH="1">
              <a:off x="6540679" y="1018737"/>
              <a:ext cx="2143008" cy="16147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6540678" y="834071"/>
              <a:ext cx="1582677" cy="369332"/>
            </a:xfrm>
            <a:prstGeom prst="rect">
              <a:avLst/>
            </a:prstGeom>
            <a:noFill/>
          </p:spPr>
          <p:txBody>
            <a:bodyPr wrap="none" rtlCol="0">
              <a:spAutoFit/>
            </a:bodyPr>
            <a:lstStyle/>
            <a:p>
              <a:r>
                <a:rPr lang="en-US" dirty="0"/>
                <a:t>Barrel Si-MAPS</a:t>
              </a:r>
              <a:endParaRPr lang="ru-RU" dirty="0"/>
            </a:p>
          </p:txBody>
        </p:sp>
        <p:sp>
          <p:nvSpPr>
            <p:cNvPr id="13" name="TextBox 12"/>
            <p:cNvSpPr txBox="1"/>
            <p:nvPr/>
          </p:nvSpPr>
          <p:spPr>
            <a:xfrm>
              <a:off x="8683687" y="834071"/>
              <a:ext cx="1524969" cy="369332"/>
            </a:xfrm>
            <a:prstGeom prst="rect">
              <a:avLst/>
            </a:prstGeom>
            <a:noFill/>
          </p:spPr>
          <p:txBody>
            <a:bodyPr wrap="none" rtlCol="0">
              <a:spAutoFit/>
            </a:bodyPr>
            <a:lstStyle/>
            <a:p>
              <a:r>
                <a:rPr lang="en-US" dirty="0"/>
                <a:t>Barrel Si-DSSD</a:t>
              </a:r>
              <a:endParaRPr lang="ru-RU" dirty="0"/>
            </a:p>
          </p:txBody>
        </p:sp>
        <p:cxnSp>
          <p:nvCxnSpPr>
            <p:cNvPr id="20" name="Прямая со стрелкой 19"/>
            <p:cNvCxnSpPr>
              <a:stCxn id="12" idx="1"/>
            </p:cNvCxnSpPr>
            <p:nvPr/>
          </p:nvCxnSpPr>
          <p:spPr>
            <a:xfrm flipH="1">
              <a:off x="6087214" y="1018737"/>
              <a:ext cx="453464" cy="204665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Прямая со стрелкой 20"/>
            <p:cNvCxnSpPr>
              <a:stCxn id="12" idx="1"/>
            </p:cNvCxnSpPr>
            <p:nvPr/>
          </p:nvCxnSpPr>
          <p:spPr>
            <a:xfrm flipH="1">
              <a:off x="5797298" y="1018737"/>
              <a:ext cx="743380" cy="22913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Прямая со стрелкой 23"/>
            <p:cNvCxnSpPr>
              <a:stCxn id="13" idx="1"/>
            </p:cNvCxnSpPr>
            <p:nvPr/>
          </p:nvCxnSpPr>
          <p:spPr>
            <a:xfrm flipH="1">
              <a:off x="7612183" y="1018737"/>
              <a:ext cx="1071504" cy="11952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a:stCxn id="13" idx="1"/>
            </p:cNvCxnSpPr>
            <p:nvPr/>
          </p:nvCxnSpPr>
          <p:spPr>
            <a:xfrm flipH="1">
              <a:off x="7050025" y="1018737"/>
              <a:ext cx="1633662" cy="1422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a:stCxn id="13" idx="1"/>
            </p:cNvCxnSpPr>
            <p:nvPr/>
          </p:nvCxnSpPr>
          <p:spPr>
            <a:xfrm flipH="1">
              <a:off x="7973569" y="1018737"/>
              <a:ext cx="710118" cy="1010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a:stCxn id="13" idx="1"/>
            </p:cNvCxnSpPr>
            <p:nvPr/>
          </p:nvCxnSpPr>
          <p:spPr>
            <a:xfrm flipH="1">
              <a:off x="8298885" y="1018737"/>
              <a:ext cx="384802" cy="825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495523" y="4233985"/>
              <a:ext cx="1786066" cy="369332"/>
            </a:xfrm>
            <a:prstGeom prst="rect">
              <a:avLst/>
            </a:prstGeom>
            <a:noFill/>
          </p:spPr>
          <p:txBody>
            <a:bodyPr wrap="none" rtlCol="0">
              <a:spAutoFit/>
            </a:bodyPr>
            <a:lstStyle/>
            <a:p>
              <a:r>
                <a:rPr lang="en-US" dirty="0"/>
                <a:t>End Cap Si-MAPS</a:t>
              </a:r>
              <a:endParaRPr lang="ru-RU" dirty="0"/>
            </a:p>
          </p:txBody>
        </p:sp>
        <p:sp>
          <p:nvSpPr>
            <p:cNvPr id="41" name="TextBox 40"/>
            <p:cNvSpPr txBox="1"/>
            <p:nvPr/>
          </p:nvSpPr>
          <p:spPr>
            <a:xfrm>
              <a:off x="524377" y="4711248"/>
              <a:ext cx="1728358" cy="369332"/>
            </a:xfrm>
            <a:prstGeom prst="rect">
              <a:avLst/>
            </a:prstGeom>
            <a:noFill/>
          </p:spPr>
          <p:txBody>
            <a:bodyPr wrap="none" rtlCol="0">
              <a:spAutoFit/>
            </a:bodyPr>
            <a:lstStyle/>
            <a:p>
              <a:r>
                <a:rPr lang="en-US" dirty="0"/>
                <a:t>End Cap Si-DSSD</a:t>
              </a:r>
              <a:endParaRPr lang="ru-RU" dirty="0"/>
            </a:p>
          </p:txBody>
        </p:sp>
        <p:cxnSp>
          <p:nvCxnSpPr>
            <p:cNvPr id="42" name="Прямая со стрелкой 41"/>
            <p:cNvCxnSpPr>
              <a:stCxn id="40" idx="3"/>
            </p:cNvCxnSpPr>
            <p:nvPr/>
          </p:nvCxnSpPr>
          <p:spPr>
            <a:xfrm flipV="1">
              <a:off x="2281589" y="3953970"/>
              <a:ext cx="2738962" cy="46468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5" name="Прямая со стрелкой 44"/>
            <p:cNvCxnSpPr>
              <a:stCxn id="40" idx="3"/>
            </p:cNvCxnSpPr>
            <p:nvPr/>
          </p:nvCxnSpPr>
          <p:spPr>
            <a:xfrm flipV="1">
              <a:off x="2281589" y="4126054"/>
              <a:ext cx="2391909" cy="29259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Прямая со стрелкой 45"/>
            <p:cNvCxnSpPr>
              <a:stCxn id="40" idx="3"/>
            </p:cNvCxnSpPr>
            <p:nvPr/>
          </p:nvCxnSpPr>
          <p:spPr>
            <a:xfrm flipV="1">
              <a:off x="2281589" y="4277908"/>
              <a:ext cx="2116675" cy="14074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54" name="Прямая со стрелкой 53"/>
            <p:cNvCxnSpPr>
              <a:stCxn id="41" idx="3"/>
            </p:cNvCxnSpPr>
            <p:nvPr/>
          </p:nvCxnSpPr>
          <p:spPr>
            <a:xfrm flipV="1">
              <a:off x="2252735" y="4418651"/>
              <a:ext cx="1852921" cy="4772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a:stCxn id="41" idx="3"/>
            </p:cNvCxnSpPr>
            <p:nvPr/>
          </p:nvCxnSpPr>
          <p:spPr>
            <a:xfrm flipV="1">
              <a:off x="2252735" y="4630382"/>
              <a:ext cx="1514593" cy="2655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Прямая со стрелкой 57"/>
            <p:cNvCxnSpPr>
              <a:stCxn id="41" idx="3"/>
            </p:cNvCxnSpPr>
            <p:nvPr/>
          </p:nvCxnSpPr>
          <p:spPr>
            <a:xfrm flipV="1">
              <a:off x="2252735" y="4875193"/>
              <a:ext cx="1224808" cy="20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9" name="Прямая со стрелкой 58"/>
            <p:cNvCxnSpPr>
              <a:stCxn id="41" idx="3"/>
            </p:cNvCxnSpPr>
            <p:nvPr/>
          </p:nvCxnSpPr>
          <p:spPr>
            <a:xfrm>
              <a:off x="2252735" y="4895914"/>
              <a:ext cx="898804"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4013C9D-F0D1-4F83-859A-65182116617C}"/>
                  </a:ext>
                </a:extLst>
              </p:cNvPr>
              <p:cNvSpPr txBox="1"/>
              <p:nvPr/>
            </p:nvSpPr>
            <p:spPr>
              <a:xfrm>
                <a:off x="1430435" y="5442565"/>
                <a:ext cx="8010816" cy="1203727"/>
              </a:xfrm>
              <a:prstGeom prst="rect">
                <a:avLst/>
              </a:prstGeom>
              <a:noFill/>
            </p:spPr>
            <p:txBody>
              <a:bodyPr wrap="square" rtlCol="0">
                <a:spAutoFit/>
              </a:bodyPr>
              <a:lstStyle/>
              <a:p>
                <a:pPr algn="ctr"/>
                <a:r>
                  <a:rPr lang="en-US" dirty="0">
                    <a:latin typeface="Times New Roman" pitchFamily="18" charset="0"/>
                    <a:cs typeface="Times New Roman" pitchFamily="18" charset="0"/>
                  </a:rPr>
                  <a:t>Fig.2 Cross-section of Inner Tracker </a:t>
                </a:r>
              </a:p>
              <a:p>
                <a:pPr algn="ct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Primary goal of IT: determine coordinates of primary and secondary vertexes for rejection of physical background (</a:t>
                </a:r>
                <a14:m>
                  <m:oMath xmlns:m="http://schemas.openxmlformats.org/officeDocument/2006/math">
                    <m:sSup>
                      <m:sSupPr>
                        <m:ctrlPr>
                          <a:rPr lang="en-US" i="1" dirty="0">
                            <a:latin typeface="Cambria Math" panose="02040503050406030204" pitchFamily="18" charset="0"/>
                            <a:ea typeface="Cambria Math"/>
                            <a:cs typeface="Times New Roman" pitchFamily="18" charset="0"/>
                          </a:rPr>
                        </m:ctrlPr>
                      </m:sSupPr>
                      <m:e>
                        <m:r>
                          <a:rPr lang="en-US" i="1" dirty="0">
                            <a:latin typeface="Cambria Math"/>
                            <a:ea typeface="Cambria Math"/>
                            <a:cs typeface="Times New Roman" pitchFamily="18" charset="0"/>
                          </a:rPr>
                          <m:t>𝜋</m:t>
                        </m:r>
                      </m:e>
                      <m:sup>
                        <m:r>
                          <a:rPr lang="en-US" i="1" dirty="0">
                            <a:latin typeface="Cambria Math"/>
                            <a:ea typeface="Cambria Math"/>
                            <a:cs typeface="Times New Roman" pitchFamily="18" charset="0"/>
                          </a:rPr>
                          <m:t>±</m:t>
                        </m:r>
                      </m:sup>
                    </m:sSup>
                  </m:oMath>
                </a14:m>
                <a:r>
                  <a:rPr lang="en-US" dirty="0">
                    <a:latin typeface="Times New Roman" pitchFamily="18" charset="0"/>
                    <a:cs typeface="Times New Roman" pitchFamily="18" charset="0"/>
                  </a:rPr>
                  <a:t> for DY processes)</a:t>
                </a:r>
                <a:endParaRPr lang="ru-RU" dirty="0">
                  <a:latin typeface="Times New Roman" pitchFamily="18" charset="0"/>
                  <a:cs typeface="Times New Roman" pitchFamily="18" charset="0"/>
                </a:endParaRPr>
              </a:p>
            </p:txBody>
          </p:sp>
        </mc:Choice>
        <mc:Fallback xmlns="">
          <p:sp>
            <p:nvSpPr>
              <p:cNvPr id="2" name="TextBox 1">
                <a:extLst>
                  <a:ext uri="{FF2B5EF4-FFF2-40B4-BE49-F238E27FC236}">
                    <a16:creationId xmlns:a16="http://schemas.microsoft.com/office/drawing/2014/main" id="{F4013C9D-F0D1-4F83-859A-65182116617C}"/>
                  </a:ext>
                </a:extLst>
              </p:cNvPr>
              <p:cNvSpPr txBox="1">
                <a:spLocks noRot="1" noChangeAspect="1" noMove="1" noResize="1" noEditPoints="1" noAdjustHandles="1" noChangeArrowheads="1" noChangeShapeType="1" noTextEdit="1"/>
              </p:cNvSpPr>
              <p:nvPr/>
            </p:nvSpPr>
            <p:spPr>
              <a:xfrm>
                <a:off x="1430435" y="5442565"/>
                <a:ext cx="8010816" cy="1203727"/>
              </a:xfrm>
              <a:prstGeom prst="rect">
                <a:avLst/>
              </a:prstGeom>
              <a:blipFill>
                <a:blip r:embed="rId4"/>
                <a:stretch>
                  <a:fillRect t="-3046" b="-7614"/>
                </a:stretch>
              </a:blipFill>
            </p:spPr>
            <p:txBody>
              <a:bodyPr/>
              <a:lstStyle/>
              <a:p>
                <a:r>
                  <a:rPr lang="ru-RU">
                    <a:noFill/>
                  </a:rPr>
                  <a:t> </a:t>
                </a:r>
              </a:p>
            </p:txBody>
          </p:sp>
        </mc:Fallback>
      </mc:AlternateContent>
      <p:pic>
        <p:nvPicPr>
          <p:cNvPr id="31" name="Рисунок 30">
            <a:extLst>
              <a:ext uri="{FF2B5EF4-FFF2-40B4-BE49-F238E27FC236}">
                <a16:creationId xmlns:a16="http://schemas.microsoft.com/office/drawing/2014/main" id="{73853589-1092-4925-969C-DBD292170D21}"/>
              </a:ext>
            </a:extLst>
          </p:cNvPr>
          <p:cNvPicPr>
            <a:picLocks noChangeAspect="1"/>
          </p:cNvPicPr>
          <p:nvPr/>
        </p:nvPicPr>
        <p:blipFill rotWithShape="1">
          <a:blip r:embed="rId5">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32" name="Picture 4">
            <a:extLst>
              <a:ext uri="{FF2B5EF4-FFF2-40B4-BE49-F238E27FC236}">
                <a16:creationId xmlns:a16="http://schemas.microsoft.com/office/drawing/2014/main" id="{8508B54C-E0A3-4EE3-B438-D19FE2E50C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562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338503" y="137152"/>
            <a:ext cx="7594242" cy="5715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Times New Roman" pitchFamily="18" charset="0"/>
                <a:cs typeface="Times New Roman" pitchFamily="18" charset="0"/>
              </a:rPr>
              <a:t>Vertex Detector Layout</a:t>
            </a:r>
            <a:endParaRPr lang="ru-RU" sz="28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Прямоугольник 5"/>
              <p:cNvSpPr/>
              <p:nvPr/>
            </p:nvSpPr>
            <p:spPr>
              <a:xfrm>
                <a:off x="2338503" y="6128956"/>
                <a:ext cx="7399263" cy="369332"/>
              </a:xfrm>
              <a:prstGeom prst="rect">
                <a:avLst/>
              </a:prstGeom>
            </p:spPr>
            <p:txBody>
              <a:bodyPr wrap="square">
                <a:spAutoFit/>
              </a:bodyPr>
              <a:lstStyle/>
              <a:p>
                <a:pPr algn="ctr"/>
                <a:r>
                  <a:rPr lang="en-US" dirty="0">
                    <a:latin typeface="Times New Roman" pitchFamily="18" charset="0"/>
                    <a:cs typeface="Times New Roman" pitchFamily="18" charset="0"/>
                  </a:rPr>
                  <a:t>General view of  Vertex Detector (left) and </a:t>
                </a:r>
                <a14:m>
                  <m:oMath xmlns:m="http://schemas.openxmlformats.org/officeDocument/2006/math">
                    <m:r>
                      <a:rPr lang="en-US" b="0" i="1" smtClean="0">
                        <a:latin typeface="Cambria Math"/>
                        <a:cs typeface="Times New Roman" pitchFamily="18" charset="0"/>
                      </a:rPr>
                      <m:t>𝑟</m:t>
                    </m:r>
                    <m:r>
                      <a:rPr lang="en-US" b="0" i="1" smtClean="0">
                        <a:latin typeface="Cambria Math"/>
                        <a:ea typeface="Cambria Math"/>
                        <a:cs typeface="Times New Roman" pitchFamily="18" charset="0"/>
                      </a:rPr>
                      <m:t>𝜑</m:t>
                    </m:r>
                  </m:oMath>
                </a14:m>
                <a:r>
                  <a:rPr lang="en-US" dirty="0">
                    <a:latin typeface="Times New Roman" pitchFamily="18" charset="0"/>
                    <a:cs typeface="Times New Roman" pitchFamily="18" charset="0"/>
                  </a:rPr>
                  <a:t>-plane (right)  </a:t>
                </a:r>
                <a:endParaRPr lang="ru-RU" dirty="0">
                  <a:latin typeface="Times New Roman" pitchFamily="18" charset="0"/>
                  <a:cs typeface="Times New Roman"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2338503" y="6128956"/>
                <a:ext cx="7399263" cy="369332"/>
              </a:xfrm>
              <a:prstGeom prst="rect">
                <a:avLst/>
              </a:prstGeom>
              <a:blipFill rotWithShape="1">
                <a:blip r:embed="rId2"/>
                <a:stretch>
                  <a:fillRect t="-8197" b="-24590"/>
                </a:stretch>
              </a:blipFill>
            </p:spPr>
            <p:txBody>
              <a:bodyPr/>
              <a:lstStyle/>
              <a:p>
                <a:r>
                  <a:rPr lang="ru-RU">
                    <a:noFill/>
                  </a:rPr>
                  <a:t> </a:t>
                </a:r>
              </a:p>
            </p:txBody>
          </p:sp>
        </mc:Fallback>
      </mc:AlternateContent>
      <p:sp>
        <p:nvSpPr>
          <p:cNvPr id="10" name="Номер слайда 9"/>
          <p:cNvSpPr>
            <a:spLocks noGrp="1"/>
          </p:cNvSpPr>
          <p:nvPr>
            <p:ph type="sldNum" sz="quarter" idx="12"/>
          </p:nvPr>
        </p:nvSpPr>
        <p:spPr/>
        <p:txBody>
          <a:bodyPr/>
          <a:lstStyle/>
          <a:p>
            <a:fld id="{54FB6B8F-D7B9-41F4-95CB-5EB9C664C1B6}" type="slidenum">
              <a:rPr lang="ru-RU" smtClean="0">
                <a:solidFill>
                  <a:prstClr val="black">
                    <a:tint val="75000"/>
                  </a:prstClr>
                </a:solidFill>
              </a:rPr>
              <a:pPr/>
              <a:t>5</a:t>
            </a:fld>
            <a:endParaRPr lang="ru-RU">
              <a:solidFill>
                <a:prstClr val="black">
                  <a:tint val="75000"/>
                </a:prstClr>
              </a:solidFill>
            </a:endParaRPr>
          </a:p>
        </p:txBody>
      </p:sp>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3994" r="15919"/>
          <a:stretch/>
        </p:blipFill>
        <p:spPr>
          <a:xfrm>
            <a:off x="435917" y="928869"/>
            <a:ext cx="5325136" cy="5101390"/>
          </a:xfrm>
          <a:prstGeom prst="rect">
            <a:avLst/>
          </a:prstGeom>
        </p:spPr>
      </p:pic>
      <p:pic>
        <p:nvPicPr>
          <p:cNvPr id="12" name="Рисунок 11"/>
          <p:cNvPicPr>
            <a:picLocks noChangeAspect="1"/>
          </p:cNvPicPr>
          <p:nvPr/>
        </p:nvPicPr>
        <p:blipFill>
          <a:blip r:embed="rId4"/>
          <a:stretch>
            <a:fillRect/>
          </a:stretch>
        </p:blipFill>
        <p:spPr>
          <a:xfrm>
            <a:off x="6038134" y="651019"/>
            <a:ext cx="6086545" cy="5379240"/>
          </a:xfrm>
          <a:prstGeom prst="rect">
            <a:avLst/>
          </a:prstGeom>
        </p:spPr>
      </p:pic>
      <p:cxnSp>
        <p:nvCxnSpPr>
          <p:cNvPr id="13" name="Прямая со стрелкой 12"/>
          <p:cNvCxnSpPr/>
          <p:nvPr/>
        </p:nvCxnSpPr>
        <p:spPr>
          <a:xfrm flipV="1">
            <a:off x="5353768" y="3966909"/>
            <a:ext cx="2682115" cy="115059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4" name="Прямая со стрелкой 13"/>
          <p:cNvCxnSpPr/>
          <p:nvPr/>
        </p:nvCxnSpPr>
        <p:spPr>
          <a:xfrm flipV="1">
            <a:off x="5353768" y="3729813"/>
            <a:ext cx="2881481" cy="138769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Прямая со стрелкой 14"/>
          <p:cNvCxnSpPr/>
          <p:nvPr/>
        </p:nvCxnSpPr>
        <p:spPr>
          <a:xfrm flipV="1">
            <a:off x="5353768" y="3475256"/>
            <a:ext cx="3068734" cy="164224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3708437" y="4948308"/>
            <a:ext cx="1717137" cy="369332"/>
          </a:xfrm>
          <a:prstGeom prst="rect">
            <a:avLst/>
          </a:prstGeom>
          <a:noFill/>
        </p:spPr>
        <p:txBody>
          <a:bodyPr wrap="none" rtlCol="0">
            <a:spAutoFit/>
          </a:bodyPr>
          <a:lstStyle/>
          <a:p>
            <a:r>
              <a:rPr lang="en-US" dirty="0">
                <a:latin typeface="Times New Roman" pitchFamily="18" charset="0"/>
                <a:cs typeface="Times New Roman" pitchFamily="18" charset="0"/>
              </a:rPr>
              <a:t>Barrel Si-MAPS</a:t>
            </a:r>
            <a:endParaRPr lang="ru-RU" dirty="0">
              <a:latin typeface="Times New Roman" pitchFamily="18" charset="0"/>
              <a:cs typeface="Times New Roman" pitchFamily="18" charset="0"/>
            </a:endParaRPr>
          </a:p>
        </p:txBody>
      </p:sp>
      <p:cxnSp>
        <p:nvCxnSpPr>
          <p:cNvPr id="17" name="Прямая со стрелкой 16"/>
          <p:cNvCxnSpPr/>
          <p:nvPr/>
        </p:nvCxnSpPr>
        <p:spPr>
          <a:xfrm flipV="1">
            <a:off x="5373389" y="4517878"/>
            <a:ext cx="2861860" cy="1103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flipV="1">
            <a:off x="5373389" y="4743947"/>
            <a:ext cx="2662494" cy="876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flipV="1">
            <a:off x="5349112" y="4998504"/>
            <a:ext cx="2597014" cy="638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5373389" y="5234627"/>
            <a:ext cx="2292246" cy="396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3727672" y="5447397"/>
            <a:ext cx="1678665" cy="369332"/>
          </a:xfrm>
          <a:prstGeom prst="rect">
            <a:avLst/>
          </a:prstGeom>
          <a:noFill/>
        </p:spPr>
        <p:txBody>
          <a:bodyPr wrap="none" rtlCol="0">
            <a:spAutoFit/>
          </a:bodyPr>
          <a:lstStyle/>
          <a:p>
            <a:r>
              <a:rPr lang="en-US" dirty="0">
                <a:latin typeface="Times New Roman" pitchFamily="18" charset="0"/>
                <a:cs typeface="Times New Roman" pitchFamily="18" charset="0"/>
              </a:rPr>
              <a:t>Barrel Si-DSSD</a:t>
            </a:r>
            <a:endParaRPr lang="ru-RU" dirty="0">
              <a:latin typeface="Times New Roman" pitchFamily="18" charset="0"/>
              <a:cs typeface="Times New Roman" pitchFamily="18" charset="0"/>
            </a:endParaRPr>
          </a:p>
        </p:txBody>
      </p:sp>
      <p:cxnSp>
        <p:nvCxnSpPr>
          <p:cNvPr id="22" name="Прямая со стрелкой 21"/>
          <p:cNvCxnSpPr/>
          <p:nvPr/>
        </p:nvCxnSpPr>
        <p:spPr>
          <a:xfrm flipV="1">
            <a:off x="5373389" y="5517303"/>
            <a:ext cx="2202489" cy="114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3" name="Рисунок 22">
            <a:extLst>
              <a:ext uri="{FF2B5EF4-FFF2-40B4-BE49-F238E27FC236}">
                <a16:creationId xmlns:a16="http://schemas.microsoft.com/office/drawing/2014/main" id="{E04252E6-752D-468E-861C-B152BA6DD45F}"/>
              </a:ext>
            </a:extLst>
          </p:cNvPr>
          <p:cNvPicPr>
            <a:picLocks noChangeAspect="1"/>
          </p:cNvPicPr>
          <p:nvPr/>
        </p:nvPicPr>
        <p:blipFill rotWithShape="1">
          <a:blip r:embed="rId5">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24" name="Picture 4">
            <a:extLst>
              <a:ext uri="{FF2B5EF4-FFF2-40B4-BE49-F238E27FC236}">
                <a16:creationId xmlns:a16="http://schemas.microsoft.com/office/drawing/2014/main" id="{489783F0-6B2C-44C0-A30E-46D75DF81B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49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tretch>
            <a:fillRect/>
          </a:stretch>
        </p:blipFill>
        <p:spPr>
          <a:xfrm>
            <a:off x="300037" y="785812"/>
            <a:ext cx="11591925" cy="5286375"/>
          </a:xfrm>
          <a:prstGeom prst="rect">
            <a:avLst/>
          </a:prstGeom>
        </p:spPr>
      </p:pic>
      <p:sp>
        <p:nvSpPr>
          <p:cNvPr id="4" name="TextBox 3"/>
          <p:cNvSpPr txBox="1"/>
          <p:nvPr/>
        </p:nvSpPr>
        <p:spPr>
          <a:xfrm>
            <a:off x="1089338" y="6171153"/>
            <a:ext cx="2268570"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Front-End Electronics </a:t>
            </a:r>
            <a:endParaRPr lang="ru-RU" dirty="0">
              <a:solidFill>
                <a:prstClr val="black"/>
              </a:solidFill>
              <a:latin typeface="Times New Roman" pitchFamily="18" charset="0"/>
              <a:cs typeface="Times New Roman" pitchFamily="18" charset="0"/>
            </a:endParaRPr>
          </a:p>
        </p:txBody>
      </p:sp>
      <p:cxnSp>
        <p:nvCxnSpPr>
          <p:cNvPr id="10" name="Прямая со стрелкой 9"/>
          <p:cNvCxnSpPr/>
          <p:nvPr/>
        </p:nvCxnSpPr>
        <p:spPr>
          <a:xfrm flipV="1">
            <a:off x="7943088" y="3002280"/>
            <a:ext cx="385572" cy="2142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flipV="1">
            <a:off x="7943087" y="2093976"/>
            <a:ext cx="1585098" cy="3051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V="1">
            <a:off x="7943088" y="1481328"/>
            <a:ext cx="2398776" cy="36636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flipH="1" flipV="1">
            <a:off x="4228979" y="4248150"/>
            <a:ext cx="3714109" cy="896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H="1" flipV="1">
            <a:off x="2108200" y="3981450"/>
            <a:ext cx="5834888" cy="11635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H="1" flipV="1">
            <a:off x="2286000" y="4407408"/>
            <a:ext cx="5657086" cy="737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H="1" flipV="1">
            <a:off x="3685032" y="5065776"/>
            <a:ext cx="1256192" cy="6345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3882184" y="5700367"/>
            <a:ext cx="2062488"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Carbon fiber ladder</a:t>
            </a:r>
            <a:endParaRPr lang="ru-RU" dirty="0">
              <a:solidFill>
                <a:prstClr val="black"/>
              </a:solidFill>
              <a:latin typeface="Times New Roman" pitchFamily="18" charset="0"/>
              <a:cs typeface="Times New Roman" pitchFamily="18" charset="0"/>
            </a:endParaRPr>
          </a:p>
        </p:txBody>
      </p:sp>
      <p:sp>
        <p:nvSpPr>
          <p:cNvPr id="31" name="TextBox 30"/>
          <p:cNvSpPr txBox="1"/>
          <p:nvPr/>
        </p:nvSpPr>
        <p:spPr>
          <a:xfrm>
            <a:off x="4867412" y="2243123"/>
            <a:ext cx="1293944"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Si -modules</a:t>
            </a:r>
            <a:endParaRPr lang="ru-RU" dirty="0">
              <a:solidFill>
                <a:prstClr val="black"/>
              </a:solidFill>
              <a:latin typeface="Times New Roman" pitchFamily="18" charset="0"/>
              <a:cs typeface="Times New Roman" pitchFamily="18" charset="0"/>
            </a:endParaRPr>
          </a:p>
        </p:txBody>
      </p:sp>
      <p:cxnSp>
        <p:nvCxnSpPr>
          <p:cNvPr id="33" name="Прямая со стрелкой 32"/>
          <p:cNvCxnSpPr>
            <a:stCxn id="31" idx="2"/>
          </p:cNvCxnSpPr>
          <p:nvPr/>
        </p:nvCxnSpPr>
        <p:spPr>
          <a:xfrm flipH="1">
            <a:off x="5220980" y="2612455"/>
            <a:ext cx="293404" cy="1149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31" idx="2"/>
          </p:cNvCxnSpPr>
          <p:nvPr/>
        </p:nvCxnSpPr>
        <p:spPr>
          <a:xfrm>
            <a:off x="5514384" y="2612455"/>
            <a:ext cx="1492094" cy="73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5505846" y="2604254"/>
            <a:ext cx="26531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flipV="1">
            <a:off x="5505846" y="1856232"/>
            <a:ext cx="3636630" cy="748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flipH="1">
            <a:off x="4228979" y="2612455"/>
            <a:ext cx="1276867" cy="1070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H="1">
            <a:off x="2962656" y="2604253"/>
            <a:ext cx="2543190" cy="1076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10459846" y="1282700"/>
            <a:ext cx="678054" cy="2800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V="1">
            <a:off x="10459846" y="2234922"/>
            <a:ext cx="868554" cy="18481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Прямая со стрелкой 27"/>
          <p:cNvCxnSpPr/>
          <p:nvPr/>
        </p:nvCxnSpPr>
        <p:spPr>
          <a:xfrm flipV="1">
            <a:off x="10459846" y="1758950"/>
            <a:ext cx="747904" cy="2324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Прямая со стрелкой 28"/>
          <p:cNvCxnSpPr>
            <a:stCxn id="4" idx="0"/>
          </p:cNvCxnSpPr>
          <p:nvPr/>
        </p:nvCxnSpPr>
        <p:spPr>
          <a:xfrm flipH="1" flipV="1">
            <a:off x="1089339" y="4428353"/>
            <a:ext cx="1134284" cy="174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stCxn id="4" idx="0"/>
          </p:cNvCxnSpPr>
          <p:nvPr/>
        </p:nvCxnSpPr>
        <p:spPr>
          <a:xfrm flipH="1" flipV="1">
            <a:off x="1129721" y="4846359"/>
            <a:ext cx="1093902" cy="13247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a:stCxn id="4" idx="0"/>
          </p:cNvCxnSpPr>
          <p:nvPr/>
        </p:nvCxnSpPr>
        <p:spPr>
          <a:xfrm flipH="1" flipV="1">
            <a:off x="1129719" y="5272411"/>
            <a:ext cx="1093904" cy="8987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Прямоугольник 33"/>
          <p:cNvSpPr/>
          <p:nvPr/>
        </p:nvSpPr>
        <p:spPr>
          <a:xfrm>
            <a:off x="2621779" y="349911"/>
            <a:ext cx="6781921" cy="523220"/>
          </a:xfrm>
          <a:prstGeom prst="rect">
            <a:avLst/>
          </a:prstGeom>
        </p:spPr>
        <p:txBody>
          <a:bodyPr wrap="none">
            <a:spAutoFit/>
          </a:bodyPr>
          <a:lstStyle/>
          <a:p>
            <a:pPr lvl="0" algn="ctr"/>
            <a:r>
              <a:rPr lang="en-US" sz="2800" dirty="0">
                <a:solidFill>
                  <a:prstClr val="black"/>
                </a:solidFill>
                <a:latin typeface="Times New Roman" pitchFamily="18" charset="0"/>
                <a:cs typeface="Times New Roman" pitchFamily="18" charset="0"/>
              </a:rPr>
              <a:t>View of carbon fiber ladder with Si-modules </a:t>
            </a:r>
            <a:endParaRPr lang="ru-RU" sz="2800" dirty="0">
              <a:solidFill>
                <a:prstClr val="black"/>
              </a:solidFill>
              <a:latin typeface="Times New Roman" pitchFamily="18" charset="0"/>
              <a:cs typeface="Times New Roman" pitchFamily="18" charset="0"/>
            </a:endParaRPr>
          </a:p>
        </p:txBody>
      </p:sp>
      <p:sp>
        <p:nvSpPr>
          <p:cNvPr id="35" name="TextBox 34"/>
          <p:cNvSpPr txBox="1"/>
          <p:nvPr/>
        </p:nvSpPr>
        <p:spPr>
          <a:xfrm>
            <a:off x="300037" y="1158785"/>
            <a:ext cx="4365362" cy="1200329"/>
          </a:xfrm>
          <a:prstGeom prst="rect">
            <a:avLst/>
          </a:prstGeom>
          <a:noFill/>
        </p:spPr>
        <p:txBody>
          <a:bodyPr wrap="none" rtlCol="0">
            <a:spAutoFit/>
          </a:bodyPr>
          <a:lstStyle/>
          <a:p>
            <a:pPr algn="just"/>
            <a:r>
              <a:rPr lang="en-US" dirty="0">
                <a:solidFill>
                  <a:prstClr val="black"/>
                </a:solidFill>
                <a:latin typeface="Times New Roman" pitchFamily="18" charset="0"/>
                <a:cs typeface="Times New Roman" pitchFamily="18" charset="0"/>
              </a:rPr>
              <a:t>Laying modules on carbon fiber support.</a:t>
            </a:r>
          </a:p>
          <a:p>
            <a:pPr algn="just"/>
            <a:r>
              <a:rPr lang="en-US" dirty="0">
                <a:solidFill>
                  <a:prstClr val="black"/>
                </a:solidFill>
                <a:latin typeface="Times New Roman" pitchFamily="18" charset="0"/>
                <a:cs typeface="Times New Roman" pitchFamily="18" charset="0"/>
              </a:rPr>
              <a:t>Puts from center to edge.</a:t>
            </a:r>
          </a:p>
          <a:p>
            <a:pPr algn="just"/>
            <a:r>
              <a:rPr lang="en-US" dirty="0">
                <a:solidFill>
                  <a:prstClr val="black"/>
                </a:solidFill>
                <a:latin typeface="Times New Roman" pitchFamily="18" charset="0"/>
                <a:cs typeface="Times New Roman" pitchFamily="18" charset="0"/>
              </a:rPr>
              <a:t>Electronics located at the edges of the ladder.</a:t>
            </a:r>
            <a:endParaRPr lang="ru-RU" dirty="0">
              <a:solidFill>
                <a:prstClr val="black"/>
              </a:solidFill>
              <a:latin typeface="Times New Roman" pitchFamily="18" charset="0"/>
              <a:cs typeface="Times New Roman" pitchFamily="18" charset="0"/>
            </a:endParaRPr>
          </a:p>
          <a:p>
            <a:r>
              <a:rPr lang="ru-RU" dirty="0">
                <a:solidFill>
                  <a:prstClr val="black"/>
                </a:solidFill>
              </a:rPr>
              <a:t> </a:t>
            </a:r>
          </a:p>
        </p:txBody>
      </p:sp>
      <p:sp>
        <p:nvSpPr>
          <p:cNvPr id="6" name="Прямоугольник 5"/>
          <p:cNvSpPr/>
          <p:nvPr/>
        </p:nvSpPr>
        <p:spPr>
          <a:xfrm>
            <a:off x="7193522" y="5198406"/>
            <a:ext cx="1768433" cy="369332"/>
          </a:xfrm>
          <a:prstGeom prst="rect">
            <a:avLst/>
          </a:prstGeom>
        </p:spPr>
        <p:txBody>
          <a:bodyPr wrap="none">
            <a:spAutoFit/>
          </a:bodyPr>
          <a:lstStyle/>
          <a:p>
            <a:r>
              <a:rPr lang="en-US" dirty="0">
                <a:solidFill>
                  <a:prstClr val="black"/>
                </a:solidFill>
                <a:latin typeface="Times New Roman" pitchFamily="18" charset="0"/>
                <a:cs typeface="Times New Roman" pitchFamily="18" charset="0"/>
              </a:rPr>
              <a:t>Polyimide cables</a:t>
            </a:r>
            <a:endParaRPr lang="ru-RU" dirty="0">
              <a:solidFill>
                <a:prstClr val="black"/>
              </a:solidFill>
              <a:latin typeface="Times New Roman" pitchFamily="18" charset="0"/>
              <a:cs typeface="Times New Roman" pitchFamily="18" charset="0"/>
            </a:endParaRPr>
          </a:p>
        </p:txBody>
      </p:sp>
      <p:sp>
        <p:nvSpPr>
          <p:cNvPr id="36" name="TextBox 35"/>
          <p:cNvSpPr txBox="1"/>
          <p:nvPr/>
        </p:nvSpPr>
        <p:spPr>
          <a:xfrm>
            <a:off x="9403700" y="4184886"/>
            <a:ext cx="2268570" cy="369332"/>
          </a:xfrm>
          <a:prstGeom prst="rect">
            <a:avLst/>
          </a:prstGeom>
          <a:noFill/>
        </p:spPr>
        <p:txBody>
          <a:bodyPr wrap="none" rtlCol="0">
            <a:spAutoFit/>
          </a:bodyPr>
          <a:lstStyle/>
          <a:p>
            <a:r>
              <a:rPr lang="en-US" dirty="0">
                <a:solidFill>
                  <a:prstClr val="black"/>
                </a:solidFill>
                <a:latin typeface="Times New Roman" pitchFamily="18" charset="0"/>
                <a:cs typeface="Times New Roman" pitchFamily="18" charset="0"/>
              </a:rPr>
              <a:t>Front-End Electronics </a:t>
            </a:r>
            <a:endParaRPr lang="ru-RU" dirty="0">
              <a:solidFill>
                <a:prstClr val="black"/>
              </a:solidFill>
              <a:latin typeface="Times New Roman" pitchFamily="18" charset="0"/>
              <a:cs typeface="Times New Roman" pitchFamily="18" charset="0"/>
            </a:endParaRPr>
          </a:p>
        </p:txBody>
      </p:sp>
      <p:sp>
        <p:nvSpPr>
          <p:cNvPr id="11" name="Номер слайда 10"/>
          <p:cNvSpPr>
            <a:spLocks noGrp="1"/>
          </p:cNvSpPr>
          <p:nvPr>
            <p:ph type="sldNum" sz="quarter" idx="12"/>
          </p:nvPr>
        </p:nvSpPr>
        <p:spPr/>
        <p:txBody>
          <a:bodyPr/>
          <a:lstStyle/>
          <a:p>
            <a:fld id="{54FB6B8F-D7B9-41F4-95CB-5EB9C664C1B6}" type="slidenum">
              <a:rPr lang="ru-RU" smtClean="0">
                <a:solidFill>
                  <a:prstClr val="black">
                    <a:tint val="75000"/>
                  </a:prstClr>
                </a:solidFill>
              </a:rPr>
              <a:pPr/>
              <a:t>6</a:t>
            </a:fld>
            <a:endParaRPr lang="ru-RU">
              <a:solidFill>
                <a:prstClr val="black">
                  <a:tint val="75000"/>
                </a:prstClr>
              </a:solidFill>
            </a:endParaRPr>
          </a:p>
        </p:txBody>
      </p:sp>
      <p:pic>
        <p:nvPicPr>
          <p:cNvPr id="37" name="Рисунок 36">
            <a:extLst>
              <a:ext uri="{FF2B5EF4-FFF2-40B4-BE49-F238E27FC236}">
                <a16:creationId xmlns:a16="http://schemas.microsoft.com/office/drawing/2014/main" id="{9A21E57E-B24E-4C64-A65B-8DDB98EB9967}"/>
              </a:ext>
            </a:extLst>
          </p:cNvPr>
          <p:cNvPicPr>
            <a:picLocks noChangeAspect="1"/>
          </p:cNvPicPr>
          <p:nvPr/>
        </p:nvPicPr>
        <p:blipFill rotWithShape="1">
          <a:blip r:embed="rId4">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38" name="Picture 4">
            <a:extLst>
              <a:ext uri="{FF2B5EF4-FFF2-40B4-BE49-F238E27FC236}">
                <a16:creationId xmlns:a16="http://schemas.microsoft.com/office/drawing/2014/main" id="{D35765B4-7128-4A37-8FE9-65D498F9104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7FF4D7E7-FB65-48B4-A518-10D098B7C62C}"/>
              </a:ext>
            </a:extLst>
          </p:cNvPr>
          <p:cNvSpPr txBox="1"/>
          <p:nvPr/>
        </p:nvSpPr>
        <p:spPr>
          <a:xfrm>
            <a:off x="8366481" y="6166447"/>
            <a:ext cx="1865575" cy="369332"/>
          </a:xfrm>
          <a:prstGeom prst="rect">
            <a:avLst/>
          </a:prstGeom>
          <a:noFill/>
        </p:spPr>
        <p:txBody>
          <a:bodyPr wrap="none" rtlCol="0">
            <a:spAutoFit/>
          </a:bodyPr>
          <a:lstStyle/>
          <a:p>
            <a:r>
              <a:rPr lang="en-US" i="1" dirty="0"/>
              <a:t>[see B. </a:t>
            </a:r>
            <a:r>
              <a:rPr lang="en-US" i="1" dirty="0" err="1"/>
              <a:t>Topko</a:t>
            </a:r>
            <a:r>
              <a:rPr lang="en-US" i="1" dirty="0"/>
              <a:t> talk]</a:t>
            </a:r>
            <a:endParaRPr lang="ru-RU" i="1" dirty="0"/>
          </a:p>
        </p:txBody>
      </p:sp>
    </p:spTree>
    <p:extLst>
      <p:ext uri="{BB962C8B-B14F-4D97-AF65-F5344CB8AC3E}">
        <p14:creationId xmlns:p14="http://schemas.microsoft.com/office/powerpoint/2010/main" val="387311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5512760"/>
              </p:ext>
            </p:extLst>
          </p:nvPr>
        </p:nvGraphicFramePr>
        <p:xfrm>
          <a:off x="-13855" y="177048"/>
          <a:ext cx="12150437" cy="4968240"/>
        </p:xfrm>
        <a:graphic>
          <a:graphicData uri="http://schemas.openxmlformats.org/drawingml/2006/table">
            <a:tbl>
              <a:tblPr firstRow="1" bandRow="1">
                <a:tableStyleId>{5C22544A-7EE6-4342-B048-85BDC9FD1C3A}</a:tableStyleId>
              </a:tblPr>
              <a:tblGrid>
                <a:gridCol w="2092037">
                  <a:extLst>
                    <a:ext uri="{9D8B030D-6E8A-4147-A177-3AD203B41FA5}">
                      <a16:colId xmlns:a16="http://schemas.microsoft.com/office/drawing/2014/main" val="3876245781"/>
                    </a:ext>
                  </a:extLst>
                </a:gridCol>
                <a:gridCol w="1995054">
                  <a:extLst>
                    <a:ext uri="{9D8B030D-6E8A-4147-A177-3AD203B41FA5}">
                      <a16:colId xmlns:a16="http://schemas.microsoft.com/office/drawing/2014/main" val="1567205028"/>
                    </a:ext>
                  </a:extLst>
                </a:gridCol>
                <a:gridCol w="2202873">
                  <a:extLst>
                    <a:ext uri="{9D8B030D-6E8A-4147-A177-3AD203B41FA5}">
                      <a16:colId xmlns:a16="http://schemas.microsoft.com/office/drawing/2014/main" val="2052775008"/>
                    </a:ext>
                  </a:extLst>
                </a:gridCol>
                <a:gridCol w="2854036">
                  <a:extLst>
                    <a:ext uri="{9D8B030D-6E8A-4147-A177-3AD203B41FA5}">
                      <a16:colId xmlns:a16="http://schemas.microsoft.com/office/drawing/2014/main" val="1468932586"/>
                    </a:ext>
                  </a:extLst>
                </a:gridCol>
                <a:gridCol w="3006437">
                  <a:extLst>
                    <a:ext uri="{9D8B030D-6E8A-4147-A177-3AD203B41FA5}">
                      <a16:colId xmlns:a16="http://schemas.microsoft.com/office/drawing/2014/main" val="1401472580"/>
                    </a:ext>
                  </a:extLst>
                </a:gridCol>
              </a:tblGrid>
              <a:tr h="834593">
                <a:tc>
                  <a:txBody>
                    <a:bodyPr/>
                    <a:lstStyle/>
                    <a:p>
                      <a:pPr algn="ctr"/>
                      <a:endParaRPr lang="ru-RU" sz="2000" dirty="0"/>
                    </a:p>
                  </a:txBody>
                  <a:tcPr/>
                </a:tc>
                <a:tc>
                  <a:txBody>
                    <a:bodyPr/>
                    <a:lstStyle/>
                    <a:p>
                      <a:pPr algn="ctr"/>
                      <a:r>
                        <a:rPr lang="en-US" sz="2000" dirty="0"/>
                        <a:t>Number</a:t>
                      </a:r>
                      <a:r>
                        <a:rPr lang="en-US" sz="2000" baseline="0" dirty="0"/>
                        <a:t> of</a:t>
                      </a:r>
                    </a:p>
                    <a:p>
                      <a:pPr algn="ctr"/>
                      <a:r>
                        <a:rPr lang="en-US" sz="2000" baseline="0" dirty="0"/>
                        <a:t> Sensors  per  ladder</a:t>
                      </a:r>
                      <a:endParaRPr lang="ru-RU" sz="2000" dirty="0"/>
                    </a:p>
                  </a:txBody>
                  <a:tcPr/>
                </a:tc>
                <a:tc>
                  <a:txBody>
                    <a:bodyPr/>
                    <a:lstStyle/>
                    <a:p>
                      <a:pPr algn="ctr"/>
                      <a:r>
                        <a:rPr lang="en-US" sz="2000" dirty="0"/>
                        <a:t>Number</a:t>
                      </a:r>
                      <a:r>
                        <a:rPr lang="en-US" sz="2000" baseline="0" dirty="0"/>
                        <a:t> of</a:t>
                      </a:r>
                    </a:p>
                    <a:p>
                      <a:pPr algn="ctr"/>
                      <a:r>
                        <a:rPr lang="en-US" sz="2000" baseline="0" dirty="0"/>
                        <a:t>ladders</a:t>
                      </a:r>
                      <a:endParaRPr lang="ru-RU" sz="2000" dirty="0"/>
                    </a:p>
                    <a:p>
                      <a:pPr algn="ct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Number</a:t>
                      </a:r>
                      <a:r>
                        <a:rPr lang="en-US" sz="2000" baseline="0" dirty="0"/>
                        <a:t> of</a:t>
                      </a:r>
                    </a:p>
                    <a:p>
                      <a:pPr algn="ctr"/>
                      <a:r>
                        <a:rPr lang="en-US" sz="2000" dirty="0"/>
                        <a:t>Sensors</a:t>
                      </a:r>
                      <a:endParaRPr lang="ru-RU" sz="2000" dirty="0"/>
                    </a:p>
                  </a:txBody>
                  <a:tcPr/>
                </a:tc>
                <a:tc>
                  <a:txBody>
                    <a:bodyPr/>
                    <a:lstStyle/>
                    <a:p>
                      <a:pPr algn="ctr"/>
                      <a:r>
                        <a:rPr lang="en-US" sz="2000" dirty="0"/>
                        <a:t>Area, m</a:t>
                      </a:r>
                      <a:r>
                        <a:rPr lang="en-US" sz="2000" baseline="30000" dirty="0"/>
                        <a:t>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Area of 1 MAPS 4,5 cm</a:t>
                      </a:r>
                      <a:r>
                        <a:rPr lang="en-US" sz="1400" i="1" baseline="30000" dirty="0"/>
                        <a:t>2</a:t>
                      </a:r>
                      <a:endParaRPr lang="ru-RU" sz="1400" i="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Area of 1 DSSD 40 cm</a:t>
                      </a:r>
                      <a:r>
                        <a:rPr lang="en-US" sz="1400" i="1" baseline="30000" dirty="0"/>
                        <a:t>2</a:t>
                      </a:r>
                      <a:endParaRPr lang="ru-RU" sz="1400" i="1" dirty="0"/>
                    </a:p>
                  </a:txBody>
                  <a:tcPr/>
                </a:tc>
                <a:extLst>
                  <a:ext uri="{0D108BD9-81ED-4DB2-BD59-A6C34878D82A}">
                    <a16:rowId xmlns:a16="http://schemas.microsoft.com/office/drawing/2014/main" val="3115413544"/>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 layer – MAPS</a:t>
                      </a:r>
                      <a:endParaRPr lang="ru-RU" sz="2000" dirty="0"/>
                    </a:p>
                  </a:txBody>
                  <a:tcPr>
                    <a:solidFill>
                      <a:schemeClr val="accent2">
                        <a:lumMod val="40000"/>
                        <a:lumOff val="60000"/>
                      </a:schemeClr>
                    </a:solidFill>
                  </a:tcPr>
                </a:tc>
                <a:tc>
                  <a:txBody>
                    <a:bodyPr/>
                    <a:lstStyle/>
                    <a:p>
                      <a:pPr algn="ctr"/>
                      <a:r>
                        <a:rPr lang="ru-RU" sz="2000" dirty="0"/>
                        <a:t>10</a:t>
                      </a:r>
                    </a:p>
                  </a:txBody>
                  <a:tcPr>
                    <a:solidFill>
                      <a:schemeClr val="accent2">
                        <a:lumMod val="40000"/>
                        <a:lumOff val="60000"/>
                      </a:schemeClr>
                    </a:solidFill>
                  </a:tcPr>
                </a:tc>
                <a:tc>
                  <a:txBody>
                    <a:bodyPr/>
                    <a:lstStyle/>
                    <a:p>
                      <a:pPr algn="ctr"/>
                      <a:r>
                        <a:rPr lang="ru-RU" sz="2000" dirty="0"/>
                        <a:t>12</a:t>
                      </a:r>
                      <a:r>
                        <a:rPr lang="en-US" sz="2000" dirty="0"/>
                        <a:t> (L=150 </a:t>
                      </a:r>
                      <a:r>
                        <a:rPr lang="ru-RU" sz="2000" dirty="0"/>
                        <a:t>мм</a:t>
                      </a:r>
                      <a:r>
                        <a:rPr lang="en-US" sz="2000" dirty="0"/>
                        <a:t>)</a:t>
                      </a:r>
                      <a:endParaRPr lang="ru-RU" sz="2000" dirty="0"/>
                    </a:p>
                  </a:txBody>
                  <a:tcPr>
                    <a:solidFill>
                      <a:schemeClr val="accent2">
                        <a:lumMod val="40000"/>
                        <a:lumOff val="60000"/>
                      </a:schemeClr>
                    </a:solidFill>
                  </a:tcPr>
                </a:tc>
                <a:tc>
                  <a:txBody>
                    <a:bodyPr/>
                    <a:lstStyle/>
                    <a:p>
                      <a:pPr algn="ctr"/>
                      <a:r>
                        <a:rPr lang="ru-RU" sz="2000" dirty="0"/>
                        <a:t>1</a:t>
                      </a:r>
                      <a:r>
                        <a:rPr lang="en-US" sz="2000" dirty="0"/>
                        <a:t>0×</a:t>
                      </a:r>
                      <a:r>
                        <a:rPr lang="ru-RU" sz="2000" dirty="0"/>
                        <a:t>12</a:t>
                      </a:r>
                      <a:r>
                        <a:rPr lang="en-US" sz="2000" dirty="0"/>
                        <a:t> = 120 </a:t>
                      </a:r>
                      <a:endParaRPr lang="ru-RU" sz="2000" dirty="0"/>
                    </a:p>
                  </a:txBody>
                  <a:tcPr>
                    <a:solidFill>
                      <a:schemeClr val="accent2">
                        <a:lumMod val="40000"/>
                        <a:lumOff val="60000"/>
                      </a:schemeClr>
                    </a:solidFill>
                  </a:tcPr>
                </a:tc>
                <a:tc>
                  <a:txBody>
                    <a:bodyPr/>
                    <a:lstStyle/>
                    <a:p>
                      <a:pPr algn="ctr"/>
                      <a:r>
                        <a:rPr lang="en-US" sz="2000" dirty="0"/>
                        <a:t>0,054</a:t>
                      </a:r>
                      <a:endParaRPr lang="ru-RU" sz="2000" dirty="0"/>
                    </a:p>
                  </a:txBody>
                  <a:tcPr>
                    <a:solidFill>
                      <a:schemeClr val="accent2">
                        <a:lumMod val="40000"/>
                        <a:lumOff val="60000"/>
                      </a:schemeClr>
                    </a:solidFill>
                  </a:tcPr>
                </a:tc>
                <a:extLst>
                  <a:ext uri="{0D108BD9-81ED-4DB2-BD59-A6C34878D82A}">
                    <a16:rowId xmlns:a16="http://schemas.microsoft.com/office/drawing/2014/main" val="3145822343"/>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 layer – MAPS</a:t>
                      </a:r>
                      <a:endParaRPr lang="ru-RU" sz="2000" dirty="0"/>
                    </a:p>
                  </a:txBody>
                  <a:tcPr>
                    <a:solidFill>
                      <a:schemeClr val="accent2">
                        <a:lumMod val="40000"/>
                        <a:lumOff val="60000"/>
                      </a:schemeClr>
                    </a:solidFill>
                  </a:tcPr>
                </a:tc>
                <a:tc>
                  <a:txBody>
                    <a:bodyPr/>
                    <a:lstStyle/>
                    <a:p>
                      <a:pPr algn="ctr"/>
                      <a:r>
                        <a:rPr lang="ru-RU" sz="2000" dirty="0"/>
                        <a:t>18</a:t>
                      </a:r>
                    </a:p>
                  </a:txBody>
                  <a:tcPr>
                    <a:solidFill>
                      <a:schemeClr val="accent2">
                        <a:lumMod val="40000"/>
                        <a:lumOff val="60000"/>
                      </a:schemeClr>
                    </a:solidFill>
                  </a:tcPr>
                </a:tc>
                <a:tc>
                  <a:txBody>
                    <a:bodyPr/>
                    <a:lstStyle/>
                    <a:p>
                      <a:pPr algn="ctr"/>
                      <a:r>
                        <a:rPr lang="ru-RU" sz="2000" dirty="0"/>
                        <a:t>20 (</a:t>
                      </a:r>
                      <a:r>
                        <a:rPr lang="en-US" sz="2000" dirty="0"/>
                        <a:t>L=270 </a:t>
                      </a:r>
                      <a:r>
                        <a:rPr lang="ru-RU" sz="2000" dirty="0"/>
                        <a:t>мм)</a:t>
                      </a:r>
                    </a:p>
                  </a:txBody>
                  <a:tcPr>
                    <a:solidFill>
                      <a:schemeClr val="accent2">
                        <a:lumMod val="40000"/>
                        <a:lumOff val="60000"/>
                      </a:schemeClr>
                    </a:solidFill>
                  </a:tcPr>
                </a:tc>
                <a:tc>
                  <a:txBody>
                    <a:bodyPr/>
                    <a:lstStyle/>
                    <a:p>
                      <a:pPr algn="ctr"/>
                      <a:r>
                        <a:rPr lang="ru-RU" sz="2000" dirty="0"/>
                        <a:t>18</a:t>
                      </a:r>
                      <a:r>
                        <a:rPr lang="en-US" sz="2000" dirty="0"/>
                        <a:t>×</a:t>
                      </a:r>
                      <a:r>
                        <a:rPr lang="ru-RU" sz="2000" dirty="0"/>
                        <a:t>2</a:t>
                      </a:r>
                      <a:r>
                        <a:rPr lang="en-US" sz="2000" dirty="0"/>
                        <a:t>0 = 360</a:t>
                      </a:r>
                      <a:endParaRPr lang="ru-RU" sz="2000" dirty="0"/>
                    </a:p>
                  </a:txBody>
                  <a:tcPr>
                    <a:solidFill>
                      <a:schemeClr val="accent2">
                        <a:lumMod val="40000"/>
                        <a:lumOff val="60000"/>
                      </a:schemeClr>
                    </a:solidFill>
                  </a:tcPr>
                </a:tc>
                <a:tc>
                  <a:txBody>
                    <a:bodyPr/>
                    <a:lstStyle/>
                    <a:p>
                      <a:pPr algn="ctr"/>
                      <a:r>
                        <a:rPr lang="en-US" sz="2000" dirty="0"/>
                        <a:t>0,162</a:t>
                      </a:r>
                      <a:endParaRPr lang="ru-RU" sz="2000" dirty="0"/>
                    </a:p>
                  </a:txBody>
                  <a:tcPr>
                    <a:solidFill>
                      <a:schemeClr val="accent2">
                        <a:lumMod val="40000"/>
                        <a:lumOff val="60000"/>
                      </a:schemeClr>
                    </a:solidFill>
                  </a:tcPr>
                </a:tc>
                <a:extLst>
                  <a:ext uri="{0D108BD9-81ED-4DB2-BD59-A6C34878D82A}">
                    <a16:rowId xmlns:a16="http://schemas.microsoft.com/office/drawing/2014/main" val="2179298305"/>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 layer – MAPS</a:t>
                      </a:r>
                      <a:endParaRPr lang="ru-RU" sz="2000" dirty="0"/>
                    </a:p>
                  </a:txBody>
                  <a:tcPr>
                    <a:solidFill>
                      <a:schemeClr val="accent2">
                        <a:lumMod val="40000"/>
                        <a:lumOff val="60000"/>
                      </a:schemeClr>
                    </a:solidFill>
                  </a:tcPr>
                </a:tc>
                <a:tc>
                  <a:txBody>
                    <a:bodyPr/>
                    <a:lstStyle/>
                    <a:p>
                      <a:pPr algn="ctr"/>
                      <a:r>
                        <a:rPr lang="ru-RU" sz="2000" dirty="0"/>
                        <a:t>26</a:t>
                      </a:r>
                    </a:p>
                  </a:txBody>
                  <a:tcPr>
                    <a:solidFill>
                      <a:schemeClr val="accent2">
                        <a:lumMod val="40000"/>
                        <a:lumOff val="60000"/>
                      </a:schemeClr>
                    </a:solidFill>
                  </a:tcPr>
                </a:tc>
                <a:tc>
                  <a:txBody>
                    <a:bodyPr/>
                    <a:lstStyle/>
                    <a:p>
                      <a:pPr algn="ctr"/>
                      <a:r>
                        <a:rPr lang="ru-RU" sz="2000" dirty="0"/>
                        <a:t>28</a:t>
                      </a:r>
                      <a:r>
                        <a:rPr lang="en-US" sz="2000" dirty="0"/>
                        <a:t> (L=390 </a:t>
                      </a:r>
                      <a:r>
                        <a:rPr lang="ru-RU" sz="2000" dirty="0"/>
                        <a:t>мм</a:t>
                      </a:r>
                      <a:r>
                        <a:rPr lang="en-US" sz="2000" dirty="0"/>
                        <a:t>)</a:t>
                      </a:r>
                      <a:endParaRPr lang="ru-RU" sz="2000" dirty="0"/>
                    </a:p>
                  </a:txBody>
                  <a:tcPr>
                    <a:solidFill>
                      <a:schemeClr val="accent2">
                        <a:lumMod val="40000"/>
                        <a:lumOff val="60000"/>
                      </a:schemeClr>
                    </a:solidFill>
                  </a:tcPr>
                </a:tc>
                <a:tc>
                  <a:txBody>
                    <a:bodyPr/>
                    <a:lstStyle/>
                    <a:p>
                      <a:pPr algn="ctr"/>
                      <a:r>
                        <a:rPr lang="ru-RU" sz="2000" dirty="0"/>
                        <a:t>26</a:t>
                      </a:r>
                      <a:r>
                        <a:rPr lang="en-US" sz="2000" dirty="0"/>
                        <a:t>×</a:t>
                      </a:r>
                      <a:r>
                        <a:rPr lang="ru-RU" sz="2000" dirty="0"/>
                        <a:t>28</a:t>
                      </a:r>
                      <a:r>
                        <a:rPr lang="en-US" sz="2000" dirty="0"/>
                        <a:t> = 728</a:t>
                      </a:r>
                      <a:endParaRPr lang="ru-RU" sz="2000" dirty="0"/>
                    </a:p>
                  </a:txBody>
                  <a:tcPr>
                    <a:solidFill>
                      <a:schemeClr val="accent2">
                        <a:lumMod val="40000"/>
                        <a:lumOff val="60000"/>
                      </a:schemeClr>
                    </a:solidFill>
                  </a:tcPr>
                </a:tc>
                <a:tc>
                  <a:txBody>
                    <a:bodyPr/>
                    <a:lstStyle/>
                    <a:p>
                      <a:pPr algn="ctr"/>
                      <a:r>
                        <a:rPr lang="en-US" sz="2000" dirty="0"/>
                        <a:t>0,327</a:t>
                      </a:r>
                      <a:endParaRPr lang="ru-RU" sz="2000" dirty="0"/>
                    </a:p>
                  </a:txBody>
                  <a:tcPr>
                    <a:solidFill>
                      <a:schemeClr val="accent2">
                        <a:lumMod val="40000"/>
                        <a:lumOff val="60000"/>
                      </a:schemeClr>
                    </a:solidFill>
                  </a:tcPr>
                </a:tc>
                <a:extLst>
                  <a:ext uri="{0D108BD9-81ED-4DB2-BD59-A6C34878D82A}">
                    <a16:rowId xmlns:a16="http://schemas.microsoft.com/office/drawing/2014/main" val="1282045280"/>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4 layer – DSSD</a:t>
                      </a:r>
                      <a:endParaRPr lang="ru-RU" sz="2000" dirty="0"/>
                    </a:p>
                  </a:txBody>
                  <a:tcPr/>
                </a:tc>
                <a:tc>
                  <a:txBody>
                    <a:bodyPr/>
                    <a:lstStyle/>
                    <a:p>
                      <a:pPr algn="ctr"/>
                      <a:r>
                        <a:rPr lang="en-US" sz="2000" dirty="0"/>
                        <a:t>8</a:t>
                      </a:r>
                      <a:endParaRPr lang="ru-RU" sz="2000" dirty="0"/>
                    </a:p>
                  </a:txBody>
                  <a:tcPr/>
                </a:tc>
                <a:tc>
                  <a:txBody>
                    <a:bodyPr/>
                    <a:lstStyle/>
                    <a:p>
                      <a:pPr algn="ctr"/>
                      <a:r>
                        <a:rPr lang="en-US" sz="2000" dirty="0"/>
                        <a:t>19 (L= 496 </a:t>
                      </a:r>
                      <a:r>
                        <a:rPr lang="ru-RU" sz="2000" dirty="0"/>
                        <a:t>мм</a:t>
                      </a:r>
                      <a:r>
                        <a:rPr lang="en-US" sz="2000" dirty="0"/>
                        <a:t>)</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8×19 = 152</a:t>
                      </a:r>
                      <a:endParaRPr lang="ru-RU" sz="2000" dirty="0"/>
                    </a:p>
                  </a:txBody>
                  <a:tcPr/>
                </a:tc>
                <a:tc>
                  <a:txBody>
                    <a:bodyPr/>
                    <a:lstStyle/>
                    <a:p>
                      <a:pPr algn="ctr"/>
                      <a:r>
                        <a:rPr lang="en-US" sz="2000" dirty="0"/>
                        <a:t>0,603</a:t>
                      </a:r>
                      <a:endParaRPr lang="ru-RU" sz="2000" dirty="0"/>
                    </a:p>
                  </a:txBody>
                  <a:tcPr/>
                </a:tc>
                <a:extLst>
                  <a:ext uri="{0D108BD9-81ED-4DB2-BD59-A6C34878D82A}">
                    <a16:rowId xmlns:a16="http://schemas.microsoft.com/office/drawing/2014/main" val="2699111667"/>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 layer – DSSD</a:t>
                      </a:r>
                      <a:endParaRPr lang="ru-RU" sz="2000" dirty="0"/>
                    </a:p>
                  </a:txBody>
                  <a:tcPr/>
                </a:tc>
                <a:tc>
                  <a:txBody>
                    <a:bodyPr/>
                    <a:lstStyle/>
                    <a:p>
                      <a:pPr algn="ctr"/>
                      <a:r>
                        <a:rPr lang="en-US" sz="2000" dirty="0"/>
                        <a:t>10</a:t>
                      </a:r>
                      <a:endParaRPr lang="ru-RU" sz="2000" dirty="0"/>
                    </a:p>
                  </a:txBody>
                  <a:tcPr/>
                </a:tc>
                <a:tc>
                  <a:txBody>
                    <a:bodyPr/>
                    <a:lstStyle/>
                    <a:p>
                      <a:pPr algn="ctr"/>
                      <a:r>
                        <a:rPr lang="en-US" sz="2000" dirty="0"/>
                        <a:t>23 (L=620 </a:t>
                      </a:r>
                      <a:r>
                        <a:rPr lang="ru-RU" sz="2000" dirty="0"/>
                        <a:t>мм</a:t>
                      </a:r>
                      <a:r>
                        <a:rPr lang="en-US" sz="2000" dirty="0"/>
                        <a:t>)</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10×23 = 230</a:t>
                      </a:r>
                      <a:endParaRPr lang="ru-RU" sz="2000" dirty="0"/>
                    </a:p>
                  </a:txBody>
                  <a:tcPr/>
                </a:tc>
                <a:tc>
                  <a:txBody>
                    <a:bodyPr/>
                    <a:lstStyle/>
                    <a:p>
                      <a:pPr algn="ctr"/>
                      <a:r>
                        <a:rPr lang="en-US" sz="2000" dirty="0"/>
                        <a:t>0,912</a:t>
                      </a:r>
                      <a:endParaRPr lang="ru-RU" sz="2000" dirty="0"/>
                    </a:p>
                  </a:txBody>
                  <a:tcPr/>
                </a:tc>
                <a:extLst>
                  <a:ext uri="{0D108BD9-81ED-4DB2-BD59-A6C34878D82A}">
                    <a16:rowId xmlns:a16="http://schemas.microsoft.com/office/drawing/2014/main" val="694277283"/>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6 layer – DSSD</a:t>
                      </a:r>
                      <a:endParaRPr lang="ru-RU" sz="2000" dirty="0"/>
                    </a:p>
                  </a:txBody>
                  <a:tcPr/>
                </a:tc>
                <a:tc>
                  <a:txBody>
                    <a:bodyPr/>
                    <a:lstStyle/>
                    <a:p>
                      <a:pPr algn="ctr"/>
                      <a:r>
                        <a:rPr lang="en-US" sz="2000" dirty="0"/>
                        <a:t>12</a:t>
                      </a:r>
                      <a:endParaRPr lang="ru-RU" sz="2000" dirty="0"/>
                    </a:p>
                  </a:txBody>
                  <a:tcPr/>
                </a:tc>
                <a:tc>
                  <a:txBody>
                    <a:bodyPr/>
                    <a:lstStyle/>
                    <a:p>
                      <a:pPr algn="ctr"/>
                      <a:r>
                        <a:rPr lang="en-US" sz="2000" dirty="0"/>
                        <a:t>27 (L=746</a:t>
                      </a:r>
                      <a:r>
                        <a:rPr lang="en-US" sz="2000" baseline="0" dirty="0"/>
                        <a:t> </a:t>
                      </a:r>
                      <a:r>
                        <a:rPr lang="ru-RU" sz="2000" dirty="0"/>
                        <a:t>мм</a:t>
                      </a:r>
                      <a:r>
                        <a:rPr lang="en-US" sz="2000" dirty="0"/>
                        <a:t>)</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12×27 = 324</a:t>
                      </a:r>
                      <a:endParaRPr lang="ru-RU" sz="2000" dirty="0"/>
                    </a:p>
                  </a:txBody>
                  <a:tcPr/>
                </a:tc>
                <a:tc>
                  <a:txBody>
                    <a:bodyPr/>
                    <a:lstStyle/>
                    <a:p>
                      <a:pPr algn="ctr"/>
                      <a:r>
                        <a:rPr lang="en-US" sz="2000" dirty="0"/>
                        <a:t>1,285</a:t>
                      </a:r>
                      <a:endParaRPr lang="ru-RU" sz="2000" dirty="0"/>
                    </a:p>
                  </a:txBody>
                  <a:tcPr/>
                </a:tc>
                <a:extLst>
                  <a:ext uri="{0D108BD9-81ED-4DB2-BD59-A6C34878D82A}">
                    <a16:rowId xmlns:a16="http://schemas.microsoft.com/office/drawing/2014/main" val="2931350736"/>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 layer – DSSD</a:t>
                      </a:r>
                      <a:endParaRPr lang="ru-RU" sz="2000" dirty="0"/>
                    </a:p>
                  </a:txBody>
                  <a:tcPr/>
                </a:tc>
                <a:tc>
                  <a:txBody>
                    <a:bodyPr/>
                    <a:lstStyle/>
                    <a:p>
                      <a:pPr algn="ctr"/>
                      <a:r>
                        <a:rPr lang="en-US" sz="2000" dirty="0"/>
                        <a:t>14</a:t>
                      </a:r>
                      <a:endParaRPr lang="ru-RU" sz="2000" dirty="0"/>
                    </a:p>
                  </a:txBody>
                  <a:tcPr/>
                </a:tc>
                <a:tc>
                  <a:txBody>
                    <a:bodyPr/>
                    <a:lstStyle/>
                    <a:p>
                      <a:pPr algn="ctr"/>
                      <a:r>
                        <a:rPr lang="en-US" sz="2000" dirty="0"/>
                        <a:t>31 (L=870 </a:t>
                      </a:r>
                      <a:r>
                        <a:rPr lang="ru-RU" sz="2000" dirty="0"/>
                        <a:t>мм</a:t>
                      </a:r>
                      <a:r>
                        <a:rPr lang="en-US" sz="2000" dirty="0"/>
                        <a:t>)</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14×31 = 434</a:t>
                      </a:r>
                      <a:endParaRPr lang="ru-RU" sz="2000" dirty="0"/>
                    </a:p>
                  </a:txBody>
                  <a:tcPr/>
                </a:tc>
                <a:tc>
                  <a:txBody>
                    <a:bodyPr/>
                    <a:lstStyle/>
                    <a:p>
                      <a:pPr algn="ctr"/>
                      <a:r>
                        <a:rPr lang="en-US" sz="2000" dirty="0"/>
                        <a:t>1,722</a:t>
                      </a:r>
                      <a:endParaRPr lang="ru-RU" sz="2000" dirty="0"/>
                    </a:p>
                  </a:txBody>
                  <a:tcPr/>
                </a:tc>
                <a:extLst>
                  <a:ext uri="{0D108BD9-81ED-4DB2-BD59-A6C34878D82A}">
                    <a16:rowId xmlns:a16="http://schemas.microsoft.com/office/drawing/2014/main" val="569973994"/>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8 layer – DSSD</a:t>
                      </a:r>
                      <a:endParaRPr lang="ru-RU" sz="2000" dirty="0"/>
                    </a:p>
                  </a:txBody>
                  <a:tcPr/>
                </a:tc>
                <a:tc>
                  <a:txBody>
                    <a:bodyPr/>
                    <a:lstStyle/>
                    <a:p>
                      <a:pPr algn="ctr"/>
                      <a:r>
                        <a:rPr lang="en-US" sz="2000" dirty="0"/>
                        <a:t>16</a:t>
                      </a:r>
                      <a:endParaRPr lang="ru-RU" sz="2000" dirty="0"/>
                    </a:p>
                  </a:txBody>
                  <a:tcPr/>
                </a:tc>
                <a:tc>
                  <a:txBody>
                    <a:bodyPr/>
                    <a:lstStyle/>
                    <a:p>
                      <a:pPr algn="ctr"/>
                      <a:r>
                        <a:rPr lang="en-US" sz="2000" dirty="0"/>
                        <a:t>35 (L=996 </a:t>
                      </a:r>
                      <a:r>
                        <a:rPr lang="ru-RU" sz="2000" dirty="0"/>
                        <a:t>мм</a:t>
                      </a:r>
                      <a:r>
                        <a:rPr lang="en-US" sz="2000" dirty="0"/>
                        <a:t>)</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16×35 = 560</a:t>
                      </a:r>
                      <a:endParaRPr lang="ru-RU" sz="2000" dirty="0"/>
                    </a:p>
                  </a:txBody>
                  <a:tcPr/>
                </a:tc>
                <a:tc>
                  <a:txBody>
                    <a:bodyPr/>
                    <a:lstStyle/>
                    <a:p>
                      <a:pPr algn="ctr"/>
                      <a:r>
                        <a:rPr lang="en-US" sz="2000" dirty="0"/>
                        <a:t>2,222</a:t>
                      </a:r>
                      <a:endParaRPr lang="ru-RU" sz="2000" dirty="0"/>
                    </a:p>
                  </a:txBody>
                  <a:tcPr/>
                </a:tc>
                <a:extLst>
                  <a:ext uri="{0D108BD9-81ED-4DB2-BD59-A6C34878D82A}">
                    <a16:rowId xmlns:a16="http://schemas.microsoft.com/office/drawing/2014/main" val="1046984569"/>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Total for barrel</a:t>
                      </a:r>
                      <a:endParaRPr lang="ru-RU" sz="2000" dirty="0"/>
                    </a:p>
                  </a:txBody>
                  <a:tcPr/>
                </a:tc>
                <a:tc>
                  <a:txBody>
                    <a:bodyPr/>
                    <a:lstStyle/>
                    <a:p>
                      <a:pPr algn="ctr"/>
                      <a:endParaRPr lang="ru-RU" sz="2000" dirty="0"/>
                    </a:p>
                  </a:txBody>
                  <a:tcPr/>
                </a:tc>
                <a:tc>
                  <a:txBody>
                    <a:bodyPr/>
                    <a:lstStyle/>
                    <a:p>
                      <a:pPr algn="ct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Number of MAPS = 1208 </a:t>
                      </a:r>
                      <a:endParaRPr lang="ru-RU" sz="2000" dirty="0"/>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Total area MAPS  =0,54 m</a:t>
                      </a:r>
                      <a:r>
                        <a:rPr lang="en-US" sz="2000" baseline="30000" dirty="0"/>
                        <a:t>2</a:t>
                      </a:r>
                      <a:endParaRPr lang="ru-RU" sz="2000" dirty="0"/>
                    </a:p>
                  </a:txBody>
                  <a:tcPr>
                    <a:solidFill>
                      <a:schemeClr val="accent2">
                        <a:lumMod val="40000"/>
                        <a:lumOff val="60000"/>
                      </a:schemeClr>
                    </a:solidFill>
                  </a:tcPr>
                </a:tc>
                <a:extLst>
                  <a:ext uri="{0D108BD9-81ED-4DB2-BD59-A6C34878D82A}">
                    <a16:rowId xmlns:a16="http://schemas.microsoft.com/office/drawing/2014/main" val="374248093"/>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000" dirty="0"/>
                    </a:p>
                  </a:txBody>
                  <a:tcPr/>
                </a:tc>
                <a:tc>
                  <a:txBody>
                    <a:bodyPr/>
                    <a:lstStyle/>
                    <a:p>
                      <a:pPr algn="ctr"/>
                      <a:endParaRPr lang="ru-RU" sz="2000" dirty="0"/>
                    </a:p>
                  </a:txBody>
                  <a:tcPr/>
                </a:tc>
                <a:tc>
                  <a:txBody>
                    <a:bodyPr/>
                    <a:lstStyle/>
                    <a:p>
                      <a:pPr algn="ct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Number of  DSSD = 1700</a:t>
                      </a:r>
                      <a:endParaRPr lang="ru-RU"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Total area DSSD = 6,74 m</a:t>
                      </a:r>
                      <a:r>
                        <a:rPr lang="en-US" sz="2000" baseline="30000" dirty="0"/>
                        <a:t>2</a:t>
                      </a:r>
                      <a:endParaRPr lang="ru-RU" sz="2000" dirty="0"/>
                    </a:p>
                  </a:txBody>
                  <a:tcPr/>
                </a:tc>
                <a:extLst>
                  <a:ext uri="{0D108BD9-81ED-4DB2-BD59-A6C34878D82A}">
                    <a16:rowId xmlns:a16="http://schemas.microsoft.com/office/drawing/2014/main" val="2982900302"/>
                  </a:ext>
                </a:extLst>
              </a:tr>
            </a:tbl>
          </a:graphicData>
        </a:graphic>
      </p:graphicFrame>
      <p:graphicFrame>
        <p:nvGraphicFramePr>
          <p:cNvPr id="4" name="Таблица 3">
            <a:extLst>
              <a:ext uri="{FF2B5EF4-FFF2-40B4-BE49-F238E27FC236}">
                <a16:creationId xmlns:a16="http://schemas.microsoft.com/office/drawing/2014/main" id="{36E556D4-41E2-4828-A648-73B49AA89F40}"/>
              </a:ext>
            </a:extLst>
          </p:cNvPr>
          <p:cNvGraphicFramePr>
            <a:graphicFrameLocks noGrp="1"/>
          </p:cNvGraphicFramePr>
          <p:nvPr>
            <p:extLst>
              <p:ext uri="{D42A27DB-BD31-4B8C-83A1-F6EECF244321}">
                <p14:modId xmlns:p14="http://schemas.microsoft.com/office/powerpoint/2010/main" val="1737999386"/>
              </p:ext>
            </p:extLst>
          </p:nvPr>
        </p:nvGraphicFramePr>
        <p:xfrm>
          <a:off x="0" y="5543491"/>
          <a:ext cx="9753600" cy="1137461"/>
        </p:xfrm>
        <a:graphic>
          <a:graphicData uri="http://schemas.openxmlformats.org/drawingml/2006/table">
            <a:tbl>
              <a:tblPr firstRow="1" bandRow="1">
                <a:tableStyleId>{21E4AEA4-8DFA-4A89-87EB-49C32662AFE0}</a:tableStyleId>
              </a:tblPr>
              <a:tblGrid>
                <a:gridCol w="3139440">
                  <a:extLst>
                    <a:ext uri="{9D8B030D-6E8A-4147-A177-3AD203B41FA5}">
                      <a16:colId xmlns:a16="http://schemas.microsoft.com/office/drawing/2014/main" val="3006561614"/>
                    </a:ext>
                  </a:extLst>
                </a:gridCol>
                <a:gridCol w="3307080">
                  <a:extLst>
                    <a:ext uri="{9D8B030D-6E8A-4147-A177-3AD203B41FA5}">
                      <a16:colId xmlns:a16="http://schemas.microsoft.com/office/drawing/2014/main" val="2384232478"/>
                    </a:ext>
                  </a:extLst>
                </a:gridCol>
                <a:gridCol w="3307080">
                  <a:extLst>
                    <a:ext uri="{9D8B030D-6E8A-4147-A177-3AD203B41FA5}">
                      <a16:colId xmlns:a16="http://schemas.microsoft.com/office/drawing/2014/main" val="1133739392"/>
                    </a:ext>
                  </a:extLst>
                </a:gridCol>
              </a:tblGrid>
              <a:tr h="3637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Total barrel + 2 end-cap: </a:t>
                      </a:r>
                      <a:endParaRPr kumimoji="0" lang="ru-RU" sz="1800" b="1" i="0" u="none" strike="noStrike" kern="1200" cap="none" spc="0" normalizeH="0" baseline="0" noProof="0" dirty="0">
                        <a:ln>
                          <a:noFill/>
                        </a:ln>
                        <a:solidFill>
                          <a:prstClr val="white"/>
                        </a:solidFill>
                        <a:effectLst/>
                        <a:uLnTx/>
                        <a:uFillTx/>
                        <a:latin typeface="Calibri"/>
                        <a:ea typeface="+mn-ea"/>
                        <a:cs typeface="+mn-cs"/>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white"/>
                        </a:solidFill>
                        <a:effectLst/>
                        <a:uLnTx/>
                        <a:uFillTx/>
                        <a:latin typeface="Calibri"/>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effectLst/>
                          <a:uLnTx/>
                          <a:uFillTx/>
                        </a:rPr>
                        <a:t>Cost estimation (1,5 </a:t>
                      </a:r>
                      <a:r>
                        <a:rPr kumimoji="0" lang="en-US" sz="1800" u="none" strike="noStrike" kern="1200" cap="none" spc="0" normalizeH="0" baseline="0" noProof="0" dirty="0" err="1">
                          <a:ln>
                            <a:noFill/>
                          </a:ln>
                          <a:effectLst/>
                          <a:uLnTx/>
                          <a:uFillTx/>
                        </a:rPr>
                        <a:t>Meuro</a:t>
                      </a:r>
                      <a:r>
                        <a:rPr kumimoji="0" lang="en-US" sz="1800" u="none" strike="noStrike" kern="1200" cap="none" spc="0" normalizeH="0" baseline="0" noProof="0" dirty="0">
                          <a:ln>
                            <a:noFill/>
                          </a:ln>
                          <a:effectLst/>
                          <a:uLnTx/>
                          <a:uFillTx/>
                        </a:rPr>
                        <a:t>/</a:t>
                      </a:r>
                      <a:r>
                        <a:rPr lang="en-US" sz="1800" dirty="0"/>
                        <a:t>m</a:t>
                      </a:r>
                      <a:r>
                        <a:rPr lang="en-US" sz="1800" baseline="30000" dirty="0"/>
                        <a:t>2)</a:t>
                      </a:r>
                      <a:endParaRPr kumimoji="0" lang="ru-RU" sz="1800" b="1" i="0" u="none" strike="noStrike" kern="1200" cap="none" spc="0" normalizeH="0" baseline="0" noProof="0" dirty="0">
                        <a:ln>
                          <a:noFill/>
                        </a:ln>
                        <a:solidFill>
                          <a:prstClr val="white"/>
                        </a:solidFill>
                        <a:effectLst/>
                        <a:uLnTx/>
                        <a:uFillTx/>
                        <a:latin typeface="Calibri"/>
                        <a:ea typeface="+mn-ea"/>
                        <a:cs typeface="+mn-cs"/>
                      </a:endParaRPr>
                    </a:p>
                  </a:txBody>
                  <a:tcPr/>
                </a:tc>
                <a:extLst>
                  <a:ext uri="{0D108BD9-81ED-4DB2-BD59-A6C34878D82A}">
                    <a16:rowId xmlns:a16="http://schemas.microsoft.com/office/drawing/2014/main" val="3506679435"/>
                  </a:ext>
                </a:extLst>
              </a:tr>
              <a:tr h="4059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Number of MAPS </a:t>
                      </a:r>
                      <a:r>
                        <a:rPr lang="en-US" sz="1800" baseline="0" dirty="0"/>
                        <a:t>= </a:t>
                      </a:r>
                      <a:r>
                        <a:rPr lang="en-US" sz="1800" dirty="0"/>
                        <a:t>1798</a:t>
                      </a: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Total area  MAPS  = </a:t>
                      </a:r>
                      <a:r>
                        <a:rPr lang="en-US" sz="1800" baseline="0" dirty="0"/>
                        <a:t>0,804 </a:t>
                      </a:r>
                      <a:r>
                        <a:rPr lang="en-US" sz="1800" dirty="0"/>
                        <a:t>m</a:t>
                      </a:r>
                      <a:r>
                        <a:rPr lang="en-US" sz="1800" baseline="30000" dirty="0"/>
                        <a:t>2</a:t>
                      </a: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1,5 </a:t>
                      </a:r>
                      <a:r>
                        <a:rPr lang="en-US" sz="1800" dirty="0" err="1"/>
                        <a:t>Meuro</a:t>
                      </a:r>
                      <a:endParaRPr lang="ru-RU" sz="1800" dirty="0"/>
                    </a:p>
                  </a:txBody>
                  <a:tcPr/>
                </a:tc>
                <a:extLst>
                  <a:ext uri="{0D108BD9-81ED-4DB2-BD59-A6C34878D82A}">
                    <a16:rowId xmlns:a16="http://schemas.microsoft.com/office/drawing/2014/main" val="3137689287"/>
                  </a:ext>
                </a:extLst>
              </a:tr>
              <a:tr h="3637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Number of  DSSD </a:t>
                      </a:r>
                      <a:r>
                        <a:rPr lang="en-US" sz="1800" baseline="0" dirty="0"/>
                        <a:t>= 20</a:t>
                      </a:r>
                      <a:r>
                        <a:rPr lang="en-US" sz="1800" dirty="0"/>
                        <a:t>96 </a:t>
                      </a: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Total area  DSSD =</a:t>
                      </a:r>
                      <a:r>
                        <a:rPr lang="en-US" sz="1800" baseline="0" dirty="0"/>
                        <a:t>8,32 </a:t>
                      </a:r>
                      <a:r>
                        <a:rPr lang="en-US" sz="1800" dirty="0"/>
                        <a:t>m</a:t>
                      </a:r>
                      <a:r>
                        <a:rPr lang="en-US" sz="1800" baseline="30000" dirty="0"/>
                        <a:t>2</a:t>
                      </a:r>
                      <a:endParaRPr lang="ru-RU"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12,5 </a:t>
                      </a:r>
                      <a:r>
                        <a:rPr lang="en-US" sz="1800" dirty="0" err="1"/>
                        <a:t>Meuro</a:t>
                      </a:r>
                      <a:endParaRPr lang="ru-RU" sz="1800" dirty="0"/>
                    </a:p>
                  </a:txBody>
                  <a:tcPr/>
                </a:tc>
                <a:extLst>
                  <a:ext uri="{0D108BD9-81ED-4DB2-BD59-A6C34878D82A}">
                    <a16:rowId xmlns:a16="http://schemas.microsoft.com/office/drawing/2014/main" val="1116768705"/>
                  </a:ext>
                </a:extLst>
              </a:tr>
            </a:tbl>
          </a:graphicData>
        </a:graphic>
      </p:graphicFrame>
    </p:spTree>
    <p:extLst>
      <p:ext uri="{BB962C8B-B14F-4D97-AF65-F5344CB8AC3E}">
        <p14:creationId xmlns:p14="http://schemas.microsoft.com/office/powerpoint/2010/main" val="2396164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5E8F3C-87A9-46A8-99C6-716FD66CA2A9}"/>
              </a:ext>
            </a:extLst>
          </p:cNvPr>
          <p:cNvSpPr>
            <a:spLocks noGrp="1"/>
          </p:cNvSpPr>
          <p:nvPr>
            <p:ph idx="1"/>
          </p:nvPr>
        </p:nvSpPr>
        <p:spPr>
          <a:xfrm>
            <a:off x="609600" y="1953491"/>
            <a:ext cx="10972800" cy="5253333"/>
          </a:xfrm>
        </p:spPr>
        <p:txBody>
          <a:bodyPr/>
          <a:lstStyle/>
          <a:p>
            <a:pPr marL="0" indent="0">
              <a:buNone/>
            </a:pPr>
            <a:r>
              <a:rPr lang="en-US" dirty="0"/>
              <a:t>Tracker system based on silicon detectors is the most expensive part of SPD facility. It’s important to remember that:</a:t>
            </a:r>
          </a:p>
          <a:p>
            <a:r>
              <a:rPr lang="en-US" dirty="0"/>
              <a:t>Cost of barrel layers is proportionally R</a:t>
            </a:r>
            <a:r>
              <a:rPr lang="en-US" baseline="30000" dirty="0"/>
              <a:t>2</a:t>
            </a:r>
            <a:r>
              <a:rPr lang="en-US" dirty="0"/>
              <a:t> </a:t>
            </a:r>
            <a:r>
              <a:rPr lang="ru-RU" dirty="0"/>
              <a:t>и </a:t>
            </a:r>
            <a:r>
              <a:rPr lang="en-US" dirty="0" err="1"/>
              <a:t>L</a:t>
            </a:r>
            <a:r>
              <a:rPr lang="en-US" baseline="-25000" dirty="0" err="1"/>
              <a:t>z</a:t>
            </a:r>
            <a:r>
              <a:rPr lang="en-US" baseline="-25000" dirty="0"/>
              <a:t> </a:t>
            </a:r>
          </a:p>
          <a:p>
            <a:r>
              <a:rPr lang="en-US" dirty="0"/>
              <a:t>Main goal –  optimization Vertex Detector construction (decrease the active area and keep satisfaction for physics requirements) </a:t>
            </a:r>
          </a:p>
          <a:p>
            <a:pPr marL="0" indent="0">
              <a:buNone/>
            </a:pPr>
            <a:endParaRPr lang="ru-RU" baseline="-25000" dirty="0"/>
          </a:p>
        </p:txBody>
      </p:sp>
      <p:sp>
        <p:nvSpPr>
          <p:cNvPr id="4" name="Номер слайда 3">
            <a:extLst>
              <a:ext uri="{FF2B5EF4-FFF2-40B4-BE49-F238E27FC236}">
                <a16:creationId xmlns:a16="http://schemas.microsoft.com/office/drawing/2014/main" id="{4F04FE76-E9FA-43C4-8078-F71980B0CD77}"/>
              </a:ext>
            </a:extLst>
          </p:cNvPr>
          <p:cNvSpPr>
            <a:spLocks noGrp="1"/>
          </p:cNvSpPr>
          <p:nvPr>
            <p:ph type="sldNum" sz="quarter" idx="12"/>
          </p:nvPr>
        </p:nvSpPr>
        <p:spPr/>
        <p:txBody>
          <a:bodyPr/>
          <a:lstStyle/>
          <a:p>
            <a:fld id="{B19B0651-EE4F-4900-A07F-96A6BFA9D0F0}" type="slidenum">
              <a:rPr lang="ru-RU" smtClean="0">
                <a:solidFill>
                  <a:prstClr val="black">
                    <a:tint val="75000"/>
                  </a:prstClr>
                </a:solidFill>
              </a:rPr>
              <a:pPr/>
              <a:t>8</a:t>
            </a:fld>
            <a:endParaRPr lang="ru-RU">
              <a:solidFill>
                <a:prstClr val="black">
                  <a:tint val="75000"/>
                </a:prstClr>
              </a:solidFill>
            </a:endParaRPr>
          </a:p>
        </p:txBody>
      </p:sp>
      <p:sp>
        <p:nvSpPr>
          <p:cNvPr id="6" name="Заголовок 5">
            <a:extLst>
              <a:ext uri="{FF2B5EF4-FFF2-40B4-BE49-F238E27FC236}">
                <a16:creationId xmlns:a16="http://schemas.microsoft.com/office/drawing/2014/main" id="{8BA598EB-7370-4CB6-BAC3-8878F12E53E7}"/>
              </a:ext>
            </a:extLst>
          </p:cNvPr>
          <p:cNvSpPr>
            <a:spLocks noGrp="1"/>
          </p:cNvSpPr>
          <p:nvPr>
            <p:ph type="title"/>
          </p:nvPr>
        </p:nvSpPr>
        <p:spPr/>
        <p:txBody>
          <a:bodyPr/>
          <a:lstStyle/>
          <a:p>
            <a:r>
              <a:rPr lang="en-US" dirty="0"/>
              <a:t>Attention</a:t>
            </a:r>
            <a:endParaRPr lang="ru-RU" dirty="0"/>
          </a:p>
        </p:txBody>
      </p:sp>
      <p:pic>
        <p:nvPicPr>
          <p:cNvPr id="7" name="Рисунок 6">
            <a:extLst>
              <a:ext uri="{FF2B5EF4-FFF2-40B4-BE49-F238E27FC236}">
                <a16:creationId xmlns:a16="http://schemas.microsoft.com/office/drawing/2014/main" id="{90B7C7C3-C7F8-432F-B31C-88EAD157DBD3}"/>
              </a:ext>
            </a:extLst>
          </p:cNvPr>
          <p:cNvPicPr>
            <a:picLocks noChangeAspect="1"/>
          </p:cNvPicPr>
          <p:nvPr/>
        </p:nvPicPr>
        <p:blipFill rotWithShape="1">
          <a:blip r:embed="rId2">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8" name="Picture 4">
            <a:extLst>
              <a:ext uri="{FF2B5EF4-FFF2-40B4-BE49-F238E27FC236}">
                <a16:creationId xmlns:a16="http://schemas.microsoft.com/office/drawing/2014/main" id="{1DF0173A-012C-462B-93C2-F193A43F2F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30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D7D011-BB31-4281-960A-48A5F415599B}"/>
              </a:ext>
            </a:extLst>
          </p:cNvPr>
          <p:cNvSpPr>
            <a:spLocks noGrp="1"/>
          </p:cNvSpPr>
          <p:nvPr>
            <p:ph type="title"/>
          </p:nvPr>
        </p:nvSpPr>
        <p:spPr/>
        <p:txBody>
          <a:bodyPr>
            <a:normAutofit/>
          </a:bodyPr>
          <a:lstStyle/>
          <a:p>
            <a:r>
              <a:rPr lang="en-US" sz="3600" dirty="0"/>
              <a:t>Possible versions of Vertex Detector design</a:t>
            </a:r>
            <a:endParaRPr lang="ru-RU" sz="3600" dirty="0"/>
          </a:p>
        </p:txBody>
      </p:sp>
      <p:sp>
        <p:nvSpPr>
          <p:cNvPr id="3" name="Объект 2">
            <a:extLst>
              <a:ext uri="{FF2B5EF4-FFF2-40B4-BE49-F238E27FC236}">
                <a16:creationId xmlns:a16="http://schemas.microsoft.com/office/drawing/2014/main" id="{4BF6FC96-BAA5-4898-8CC3-8839DEA85377}"/>
              </a:ext>
            </a:extLst>
          </p:cNvPr>
          <p:cNvSpPr>
            <a:spLocks noGrp="1"/>
          </p:cNvSpPr>
          <p:nvPr>
            <p:ph idx="1"/>
          </p:nvPr>
        </p:nvSpPr>
        <p:spPr>
          <a:xfrm>
            <a:off x="609600" y="1302328"/>
            <a:ext cx="10972800" cy="5167746"/>
          </a:xfrm>
        </p:spPr>
        <p:txBody>
          <a:bodyPr>
            <a:normAutofit/>
          </a:bodyPr>
          <a:lstStyle/>
          <a:p>
            <a:r>
              <a:rPr lang="en-US" sz="2800" dirty="0">
                <a:latin typeface="Times New Roman" pitchFamily="18" charset="0"/>
                <a:cs typeface="Times New Roman" pitchFamily="18" charset="0"/>
              </a:rPr>
              <a:t>Version - 1 (CDR):</a:t>
            </a:r>
          </a:p>
          <a:p>
            <a:pPr>
              <a:buFontTx/>
              <a:buChar char="-"/>
            </a:pPr>
            <a:r>
              <a:rPr lang="en-US" sz="2800" dirty="0">
                <a:latin typeface="Times New Roman" pitchFamily="18" charset="0"/>
                <a:cs typeface="Times New Roman" pitchFamily="18" charset="0"/>
              </a:rPr>
              <a:t>Double Side Silicon Detector (DSSD - outer 5 layers) and </a:t>
            </a:r>
            <a:r>
              <a:rPr lang="en-US" sz="2800" dirty="0" err="1">
                <a:latin typeface="Times New Roman" pitchFamily="18" charset="0"/>
                <a:cs typeface="Times New Roman" pitchFamily="18" charset="0"/>
              </a:rPr>
              <a:t>Monolitic</a:t>
            </a:r>
            <a:r>
              <a:rPr lang="en-US" sz="2800" dirty="0">
                <a:latin typeface="Times New Roman" pitchFamily="18" charset="0"/>
                <a:cs typeface="Times New Roman" pitchFamily="18" charset="0"/>
              </a:rPr>
              <a:t> Active Pixel Sensor (MAPS - inner 3 layers)</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Version – 2 (full MAPS):</a:t>
            </a:r>
          </a:p>
          <a:p>
            <a:pPr>
              <a:buFontTx/>
              <a:buChar char="-"/>
            </a:pPr>
            <a:r>
              <a:rPr lang="en-US" sz="2800" dirty="0" err="1">
                <a:latin typeface="Times New Roman" pitchFamily="18" charset="0"/>
                <a:cs typeface="Times New Roman" pitchFamily="18" charset="0"/>
              </a:rPr>
              <a:t>Monolitic</a:t>
            </a:r>
            <a:r>
              <a:rPr lang="en-US" sz="2800" dirty="0">
                <a:latin typeface="Times New Roman" pitchFamily="18" charset="0"/>
                <a:cs typeface="Times New Roman" pitchFamily="18" charset="0"/>
              </a:rPr>
              <a:t> Active Pixel Sensor (MAPS) - 3 or 5 layers</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Version – 3 (full DSSD): </a:t>
            </a:r>
            <a:endParaRPr lang="ru-RU" sz="2800" dirty="0">
              <a:latin typeface="Times New Roman" pitchFamily="18" charset="0"/>
              <a:cs typeface="Times New Roman" pitchFamily="18" charset="0"/>
            </a:endParaRPr>
          </a:p>
          <a:p>
            <a:pPr marL="0" indent="0">
              <a:buNone/>
            </a:pP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Double Side Silicon Detector </a:t>
            </a:r>
            <a:r>
              <a:rPr lang="ru-RU" sz="2800" dirty="0">
                <a:latin typeface="Times New Roman" pitchFamily="18" charset="0"/>
                <a:cs typeface="Times New Roman" pitchFamily="18" charset="0"/>
              </a:rPr>
              <a:t>(</a:t>
            </a:r>
            <a:r>
              <a:rPr lang="en-US" sz="2800" dirty="0">
                <a:latin typeface="Times New Roman" pitchFamily="18" charset="0"/>
                <a:cs typeface="Times New Roman" pitchFamily="18" charset="0"/>
              </a:rPr>
              <a:t>DSSD) - </a:t>
            </a:r>
            <a:r>
              <a:rPr lang="ru-RU" sz="2800" dirty="0">
                <a:latin typeface="Times New Roman" pitchFamily="18" charset="0"/>
                <a:cs typeface="Times New Roman" pitchFamily="18" charset="0"/>
              </a:rPr>
              <a:t>8 </a:t>
            </a:r>
            <a:r>
              <a:rPr lang="en-US" sz="2800" dirty="0">
                <a:latin typeface="Times New Roman" pitchFamily="18" charset="0"/>
                <a:cs typeface="Times New Roman" pitchFamily="18" charset="0"/>
              </a:rPr>
              <a:t>or 5 layers</a:t>
            </a:r>
          </a:p>
          <a:p>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Номер слайда 3">
            <a:extLst>
              <a:ext uri="{FF2B5EF4-FFF2-40B4-BE49-F238E27FC236}">
                <a16:creationId xmlns:a16="http://schemas.microsoft.com/office/drawing/2014/main" id="{2389E0AD-FF20-4237-AFD0-07339231ABAA}"/>
              </a:ext>
            </a:extLst>
          </p:cNvPr>
          <p:cNvSpPr>
            <a:spLocks noGrp="1"/>
          </p:cNvSpPr>
          <p:nvPr>
            <p:ph type="sldNum" sz="quarter" idx="12"/>
          </p:nvPr>
        </p:nvSpPr>
        <p:spPr/>
        <p:txBody>
          <a:bodyPr/>
          <a:lstStyle/>
          <a:p>
            <a:fld id="{B19B0651-EE4F-4900-A07F-96A6BFA9D0F0}" type="slidenum">
              <a:rPr lang="ru-RU" smtClean="0">
                <a:solidFill>
                  <a:prstClr val="black">
                    <a:tint val="75000"/>
                  </a:prstClr>
                </a:solidFill>
              </a:rPr>
              <a:pPr/>
              <a:t>9</a:t>
            </a:fld>
            <a:endParaRPr lang="ru-RU">
              <a:solidFill>
                <a:prstClr val="black">
                  <a:tint val="75000"/>
                </a:prstClr>
              </a:solidFill>
            </a:endParaRPr>
          </a:p>
        </p:txBody>
      </p:sp>
      <p:pic>
        <p:nvPicPr>
          <p:cNvPr id="5" name="Рисунок 4">
            <a:extLst>
              <a:ext uri="{FF2B5EF4-FFF2-40B4-BE49-F238E27FC236}">
                <a16:creationId xmlns:a16="http://schemas.microsoft.com/office/drawing/2014/main" id="{163125E2-4730-4C65-AA9F-0515CD5244E8}"/>
              </a:ext>
            </a:extLst>
          </p:cNvPr>
          <p:cNvPicPr>
            <a:picLocks noChangeAspect="1"/>
          </p:cNvPicPr>
          <p:nvPr/>
        </p:nvPicPr>
        <p:blipFill rotWithShape="1">
          <a:blip r:embed="rId2">
            <a:extLst>
              <a:ext uri="{28A0092B-C50C-407E-A947-70E740481C1C}">
                <a14:useLocalDpi xmlns:a14="http://schemas.microsoft.com/office/drawing/2010/main" val="0"/>
              </a:ext>
            </a:extLst>
          </a:blip>
          <a:srcRect t="5503"/>
          <a:stretch/>
        </p:blipFill>
        <p:spPr>
          <a:xfrm>
            <a:off x="264683" y="339855"/>
            <a:ext cx="1105469" cy="550724"/>
          </a:xfrm>
          <a:prstGeom prst="rect">
            <a:avLst/>
          </a:prstGeom>
        </p:spPr>
      </p:pic>
      <p:pic>
        <p:nvPicPr>
          <p:cNvPr id="6" name="Picture 4">
            <a:extLst>
              <a:ext uri="{FF2B5EF4-FFF2-40B4-BE49-F238E27FC236}">
                <a16:creationId xmlns:a16="http://schemas.microsoft.com/office/drawing/2014/main" id="{275948CF-C242-4E8A-B3CE-4DBCF25B8F1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416" r="68741" b="35867"/>
          <a:stretch/>
        </p:blipFill>
        <p:spPr bwMode="auto">
          <a:xfrm>
            <a:off x="11017062" y="281964"/>
            <a:ext cx="1066905" cy="60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654627"/>
      </p:ext>
    </p:extLst>
  </p:cSld>
  <p:clrMapOvr>
    <a:masterClrMapping/>
  </p:clrMapOvr>
</p:sld>
</file>

<file path=ppt/theme/_rels/them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СТУ">
  <a:themeElements>
    <a:clrScheme name="СТУ">
      <a:dk1>
        <a:sysClr val="windowText" lastClr="000000"/>
      </a:dk1>
      <a:lt1>
        <a:sysClr val="window" lastClr="FFFFFF"/>
      </a:lt1>
      <a:dk2>
        <a:srgbClr val="3E3D2D"/>
      </a:dk2>
      <a:lt2>
        <a:srgbClr val="B9C072"/>
      </a:lt2>
      <a:accent1>
        <a:srgbClr val="3A9249"/>
      </a:accent1>
      <a:accent2>
        <a:srgbClr val="71685A"/>
      </a:accent2>
      <a:accent3>
        <a:srgbClr val="F0F010"/>
      </a:accent3>
      <a:accent4>
        <a:srgbClr val="909465"/>
      </a:accent4>
      <a:accent5>
        <a:srgbClr val="956B43"/>
      </a:accent5>
      <a:accent6>
        <a:srgbClr val="FFC000"/>
      </a:accent6>
      <a:hlink>
        <a:srgbClr val="002060"/>
      </a:hlink>
      <a:folHlink>
        <a:srgbClr val="FFA94A"/>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3963</TotalTime>
  <Words>2318</Words>
  <Application>Microsoft Office PowerPoint</Application>
  <PresentationFormat>Широкоэкранный</PresentationFormat>
  <Paragraphs>445</Paragraphs>
  <Slides>24</Slides>
  <Notes>7</Notes>
  <HiddenSlides>0</HiddenSlides>
  <MMClips>0</MMClips>
  <ScaleCrop>false</ScaleCrop>
  <HeadingPairs>
    <vt:vector size="6" baseType="variant">
      <vt:variant>
        <vt:lpstr>Использованные шрифты</vt:lpstr>
      </vt:variant>
      <vt:variant>
        <vt:i4>8</vt:i4>
      </vt:variant>
      <vt:variant>
        <vt:lpstr>Тема</vt:lpstr>
      </vt:variant>
      <vt:variant>
        <vt:i4>8</vt:i4>
      </vt:variant>
      <vt:variant>
        <vt:lpstr>Заголовки слайдов</vt:lpstr>
      </vt:variant>
      <vt:variant>
        <vt:i4>24</vt:i4>
      </vt:variant>
    </vt:vector>
  </HeadingPairs>
  <TitlesOfParts>
    <vt:vector size="40" baseType="lpstr">
      <vt:lpstr>Arial</vt:lpstr>
      <vt:lpstr>Calibri</vt:lpstr>
      <vt:lpstr>Calibri Light</vt:lpstr>
      <vt:lpstr>Cambria Math</vt:lpstr>
      <vt:lpstr>Georgia</vt:lpstr>
      <vt:lpstr>Times New Roman</vt:lpstr>
      <vt:lpstr>Wingdings</vt:lpstr>
      <vt:lpstr>Wingdings 2</vt:lpstr>
      <vt:lpstr>Тема Office</vt:lpstr>
      <vt:lpstr>1_Тема Office</vt:lpstr>
      <vt:lpstr>2_Тема Office</vt:lpstr>
      <vt:lpstr>3_Тема Office</vt:lpstr>
      <vt:lpstr>11_Тема Office</vt:lpstr>
      <vt:lpstr>6_Тема Office</vt:lpstr>
      <vt:lpstr>5_Тема Office</vt:lpstr>
      <vt:lpstr>СТУ</vt:lpstr>
      <vt:lpstr>Vertex detector: status report</vt:lpstr>
      <vt:lpstr>Performance requirements of the Inner Tracker</vt:lpstr>
      <vt:lpstr>Презентация PowerPoint</vt:lpstr>
      <vt:lpstr>Презентация PowerPoint</vt:lpstr>
      <vt:lpstr>Презентация PowerPoint</vt:lpstr>
      <vt:lpstr>Презентация PowerPoint</vt:lpstr>
      <vt:lpstr>Презентация PowerPoint</vt:lpstr>
      <vt:lpstr>Attention</vt:lpstr>
      <vt:lpstr>Possible versions of Vertex Detector design</vt:lpstr>
      <vt:lpstr>Презентация PowerPoint</vt:lpstr>
      <vt:lpstr>FE-ACICs</vt:lpstr>
      <vt:lpstr>Summary</vt:lpstr>
      <vt:lpstr>Backup slides</vt:lpstr>
      <vt:lpstr>New ITS design </vt:lpstr>
      <vt:lpstr>Презентация PowerPoint</vt:lpstr>
      <vt:lpstr>CMOS Pixel  Sensor </vt:lpstr>
      <vt:lpstr>Презентация PowerPoint</vt:lpstr>
      <vt:lpstr>Презентация PowerPoint</vt:lpstr>
      <vt:lpstr>Parameters of new read-out chip</vt:lpstr>
      <vt:lpstr>Polyimide cable</vt:lpstr>
      <vt:lpstr>Презентация PowerPoint</vt:lpstr>
      <vt:lpstr>Презентация PowerPoint</vt:lpstr>
      <vt:lpstr>General conditions</vt:lpstr>
      <vt:lpstr>Презентация PowerPoint</vt:lpstr>
    </vt:vector>
  </TitlesOfParts>
  <Company>111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детектор</dc:title>
  <dc:creator>111</dc:creator>
  <cp:lastModifiedBy>Work</cp:lastModifiedBy>
  <cp:revision>192</cp:revision>
  <cp:lastPrinted>2019-03-15T13:59:05Z</cp:lastPrinted>
  <dcterms:created xsi:type="dcterms:W3CDTF">2018-11-07T14:01:49Z</dcterms:created>
  <dcterms:modified xsi:type="dcterms:W3CDTF">2019-06-07T05:23:55Z</dcterms:modified>
</cp:coreProperties>
</file>