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4"/>
  </p:notesMasterIdLst>
  <p:sldIdLst>
    <p:sldId id="538" r:id="rId2"/>
    <p:sldId id="487" r:id="rId3"/>
    <p:sldId id="260" r:id="rId4"/>
    <p:sldId id="499" r:id="rId5"/>
    <p:sldId id="494" r:id="rId6"/>
    <p:sldId id="526" r:id="rId7"/>
    <p:sldId id="495" r:id="rId8"/>
    <p:sldId id="509" r:id="rId9"/>
    <p:sldId id="488" r:id="rId10"/>
    <p:sldId id="378" r:id="rId11"/>
    <p:sldId id="484" r:id="rId12"/>
    <p:sldId id="447" r:id="rId13"/>
    <p:sldId id="402" r:id="rId14"/>
    <p:sldId id="451" r:id="rId15"/>
    <p:sldId id="450" r:id="rId16"/>
    <p:sldId id="449" r:id="rId17"/>
    <p:sldId id="477" r:id="rId18"/>
    <p:sldId id="530" r:id="rId19"/>
    <p:sldId id="500" r:id="rId20"/>
    <p:sldId id="469" r:id="rId21"/>
    <p:sldId id="537" r:id="rId22"/>
    <p:sldId id="501" r:id="rId23"/>
    <p:sldId id="325" r:id="rId24"/>
    <p:sldId id="490" r:id="rId25"/>
    <p:sldId id="527" r:id="rId26"/>
    <p:sldId id="528" r:id="rId27"/>
    <p:sldId id="529" r:id="rId28"/>
    <p:sldId id="502" r:id="rId29"/>
    <p:sldId id="531" r:id="rId30"/>
    <p:sldId id="532" r:id="rId31"/>
    <p:sldId id="533" r:id="rId32"/>
    <p:sldId id="534" r:id="rId33"/>
    <p:sldId id="535" r:id="rId34"/>
    <p:sldId id="536" r:id="rId35"/>
    <p:sldId id="476" r:id="rId36"/>
    <p:sldId id="491" r:id="rId37"/>
    <p:sldId id="521" r:id="rId38"/>
    <p:sldId id="522" r:id="rId39"/>
    <p:sldId id="523" r:id="rId40"/>
    <p:sldId id="446" r:id="rId41"/>
    <p:sldId id="483" r:id="rId42"/>
    <p:sldId id="503" r:id="rId43"/>
    <p:sldId id="504" r:id="rId44"/>
    <p:sldId id="505" r:id="rId45"/>
    <p:sldId id="486" r:id="rId46"/>
    <p:sldId id="493" r:id="rId47"/>
    <p:sldId id="485" r:id="rId48"/>
    <p:sldId id="524" r:id="rId49"/>
    <p:sldId id="525" r:id="rId50"/>
    <p:sldId id="456" r:id="rId51"/>
    <p:sldId id="413" r:id="rId52"/>
    <p:sldId id="489" r:id="rId53"/>
  </p:sldIdLst>
  <p:sldSz cx="9144000" cy="6858000" type="screen4x3"/>
  <p:notesSz cx="7772400" cy="10058400"/>
  <p:defaultTextStyle>
    <a:defPPr>
      <a:defRPr lang="en-GB"/>
    </a:defPPr>
    <a:lvl1pPr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90FEFE"/>
    <a:srgbClr val="F6A20A"/>
    <a:srgbClr val="0000FF"/>
    <a:srgbClr val="DBDBE1"/>
    <a:srgbClr val="DE9208"/>
    <a:srgbClr val="71DAFF"/>
    <a:srgbClr val="E6E6EA"/>
    <a:srgbClr val="0099CC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39276" autoAdjust="0"/>
  </p:normalViewPr>
  <p:slideViewPr>
    <p:cSldViewPr>
      <p:cViewPr varScale="1">
        <p:scale>
          <a:sx n="79" d="100"/>
          <a:sy n="79" d="100"/>
        </p:scale>
        <p:origin x="72" y="3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5213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136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783388" cy="98567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/>
          </a:p>
        </p:txBody>
      </p:sp>
      <p:sp>
        <p:nvSpPr>
          <p:cNvPr id="3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7100" y="738188"/>
            <a:ext cx="4926013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77863" y="4681538"/>
            <a:ext cx="5424487" cy="443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bg-BG" smtClean="0"/>
          </a:p>
        </p:txBody>
      </p:sp>
    </p:spTree>
    <p:extLst>
      <p:ext uri="{BB962C8B-B14F-4D97-AF65-F5344CB8AC3E}">
        <p14:creationId xmlns:p14="http://schemas.microsoft.com/office/powerpoint/2010/main" val="8243087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8A9547E-F831-42B6-BEFB-DAE1D77E4873}" type="slidenum">
              <a:rPr lang="ru-RU" smtClean="0">
                <a:solidFill>
                  <a:srgbClr val="000000"/>
                </a:solidFill>
              </a:rPr>
              <a:pPr/>
              <a:t>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321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sldNum" sz="quarter"/>
          </p:nvPr>
        </p:nvSpPr>
        <p:spPr>
          <a:xfrm>
            <a:off x="4278313" y="10156825"/>
            <a:ext cx="3271837" cy="525463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/>
            <a:fld id="{E277010C-839A-41AA-9080-0E812F6C7AE2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eaLnBrk="1"/>
              <a:t>10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FE9A5897-01D2-446F-8C99-E5A0202E24AC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10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5012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31EC59F0-41FC-4093-B14C-D56A971ABF98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10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60BBFAB0-1996-498E-99D3-0E123F515394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10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EDB3044C-143B-4806-A331-6671A7E101FD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10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91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92" name="Text Box 6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92004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eaLnBrk="1" hangingPunct="1"/>
            <a:fld id="{0E451418-82B3-4041-869A-A0B93377ECBD}" type="slidenum">
              <a:rPr lang="en-GB" sz="1200">
                <a:solidFill>
                  <a:srgbClr val="000000"/>
                </a:solidFill>
                <a:ea typeface="MS PGothic" charset="0"/>
                <a:cs typeface="MS PGothic" charset="0"/>
              </a:rPr>
              <a:pPr eaLnBrk="1" hangingPunct="1"/>
              <a:t>22</a:t>
            </a:fld>
            <a:endParaRPr lang="en-GB" sz="1200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12643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ea typeface="MS PGothic" charset="0"/>
                <a:cs typeface="MS PGothic" charset="0"/>
              </a:rPr>
              <a:t>A.P.Nagaytsev, SPIN-2010, October 1, Juelich </a:t>
            </a:r>
          </a:p>
        </p:txBody>
      </p:sp>
      <p:sp>
        <p:nvSpPr>
          <p:cNvPr id="112644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56" tIns="47037" rIns="90456" bIns="47037" anchor="b"/>
          <a:lstStyle>
            <a:lvl1pPr defTabSz="450850" eaLnBrk="0" hangingPunct="0"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1pPr>
            <a:lvl2pPr marL="37931725" indent="-37474525" defTabSz="450850" eaLnBrk="0" hangingPunct="0"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  <a:buFont typeface="Arial" charset="0"/>
              <a:buNone/>
            </a:pPr>
            <a:fld id="{28217714-5EAB-D54B-907D-CD02DA161378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  <a:buFont typeface="Arial" charset="0"/>
                <a:buNone/>
              </a:pPr>
              <a:t>22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2645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56" tIns="47037" rIns="90456" bIns="47037" anchor="b"/>
          <a:lstStyle>
            <a:lvl1pPr defTabSz="450850" eaLnBrk="0" hangingPunct="0"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1pPr>
            <a:lvl2pPr marL="37931725" indent="-37474525" defTabSz="450850" eaLnBrk="0" hangingPunct="0"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  <a:buFont typeface="Arial" charset="0"/>
              <a:buNone/>
            </a:pPr>
            <a:fld id="{17476AA6-0433-0045-9FC3-AF149657CA30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  <a:buFont typeface="Arial" charset="0"/>
                <a:buNone/>
              </a:pPr>
              <a:t>22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26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327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6E5E5-14C0-458C-A2E9-779C2D5525B2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508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427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two sides of the substrate tiny aluminum strips are running in orthogonal directions (the typical inter-strip distance is 50 µm).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a charged particle crosses the Silicon substrate</a:t>
            </a:r>
            <a:r>
              <a:rPr lang="en-US" sz="1200" b="0" i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electron/hole pairs are created. These electrons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holes then migrate to the different sides of crystal,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creating signal in nearest strips</a:t>
            </a:r>
            <a:endParaRPr 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6E5E5-14C0-458C-A2E9-779C2D5525B2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161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 shower</a:t>
            </a:r>
          </a:p>
          <a:p>
            <a:r>
              <a:rPr lang="en-US" dirty="0" err="1" smtClean="0"/>
              <a:t>Shashlik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6E5E5-14C0-458C-A2E9-779C2D5525B2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935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4AB364D5-897C-4ACD-BCB7-8522505D7018}" type="slidenum">
              <a:rPr lang="en-GB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50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370691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mtClean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370692" name="Rectangle 7"/>
          <p:cNvSpPr txBox="1">
            <a:spLocks noGrp="1"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56" tIns="47037" rIns="90456" bIns="47037" anchor="b"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169BD60-628D-4FDD-AD69-7053DA367712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50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370693" name="Rectangle 7"/>
          <p:cNvSpPr txBox="1">
            <a:spLocks noGrp="1"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56" tIns="47037" rIns="90456" bIns="47037" anchor="b"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F5C9A2C6-8D97-4345-B6B3-D382B199A29D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50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3706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pPr eaLnBrk="1" hangingPunct="1"/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765660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dt" sz="quarter"/>
          </p:nvPr>
        </p:nvSpPr>
        <p:spPr>
          <a:xfrm>
            <a:off x="3851275" y="0"/>
            <a:ext cx="29400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03/29/18</a:t>
            </a:r>
          </a:p>
        </p:txBody>
      </p:sp>
      <p:sp>
        <p:nvSpPr>
          <p:cNvPr id="59395" name="Rectangle 9"/>
          <p:cNvSpPr>
            <a:spLocks noGrp="1" noChangeArrowheads="1"/>
          </p:cNvSpPr>
          <p:nvPr>
            <p:ph type="ftr" sz="quarter"/>
          </p:nvPr>
        </p:nvSpPr>
        <p:spPr>
          <a:xfrm>
            <a:off x="928688" y="3962400"/>
            <a:ext cx="489426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59396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51275" y="9428163"/>
            <a:ext cx="294005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FEEE90-CBE1-4A82-873F-663EFF8D4533}" type="slidenum">
              <a:rPr lang="en-GB" altLang="en-US">
                <a:latin typeface="Arial" panose="020B0604020202020204" pitchFamily="34" charset="0"/>
                <a:ea typeface="Droid Sans Fallback" charset="0"/>
              </a:rPr>
              <a:pPr eaLnBrk="1" hangingPunct="1">
                <a:spcBef>
                  <a:spcPct val="0"/>
                </a:spcBef>
              </a:pPr>
              <a:t>51</a:t>
            </a:fld>
            <a:endParaRPr lang="en-GB" altLang="en-US">
              <a:latin typeface="Arial" panose="020B0604020202020204" pitchFamily="34" charset="0"/>
              <a:ea typeface="Droid Sans Fallback" charset="0"/>
            </a:endParaRPr>
          </a:p>
        </p:txBody>
      </p:sp>
      <p:sp>
        <p:nvSpPr>
          <p:cNvPr id="59397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CE98432-9F3C-4E11-B6B5-16673396FBA9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93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59399" name="Text Box 3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59400" name="Text Box 4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696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8800" y="2420888"/>
            <a:ext cx="5686400" cy="556434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99916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21947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268413"/>
            <a:ext cx="3990975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268413"/>
            <a:ext cx="3992563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66547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83483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786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  <a:solidFill>
            <a:srgbClr val="DE9208">
              <a:alpha val="86000"/>
            </a:srgbClr>
          </a:solidFill>
        </p:spPr>
        <p:txBody>
          <a:bodyPr/>
          <a:lstStyle/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0115160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331640" y="525527"/>
            <a:ext cx="5979865" cy="556434"/>
          </a:xfrm>
          <a:prstGeom prst="rect">
            <a:avLst/>
          </a:prstGeom>
          <a:solidFill>
            <a:srgbClr val="FF9933">
              <a:alpha val="8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bg-BG" dirty="0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8650" y="1264989"/>
            <a:ext cx="8135938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bg-BG" dirty="0" smtClean="0"/>
              <a:t>Click to edit the outline text format</a:t>
            </a:r>
          </a:p>
          <a:p>
            <a:pPr lvl="1"/>
            <a:r>
              <a:rPr lang="en-GB" altLang="bg-BG" dirty="0" smtClean="0"/>
              <a:t>Second Outline Level</a:t>
            </a:r>
          </a:p>
          <a:p>
            <a:pPr lvl="2"/>
            <a:r>
              <a:rPr lang="en-GB" altLang="bg-BG" dirty="0" smtClean="0"/>
              <a:t>Third Outline Level</a:t>
            </a:r>
          </a:p>
          <a:p>
            <a:pPr lvl="3"/>
            <a:r>
              <a:rPr lang="en-GB" altLang="bg-BG" dirty="0" smtClean="0"/>
              <a:t>Fourth Outline Level</a:t>
            </a:r>
          </a:p>
          <a:p>
            <a:pPr lvl="4"/>
            <a:r>
              <a:rPr lang="en-GB" altLang="bg-BG" dirty="0" smtClean="0"/>
              <a:t>Fifth Outline Level</a:t>
            </a:r>
          </a:p>
          <a:p>
            <a:pPr lvl="4"/>
            <a:r>
              <a:rPr lang="en-GB" altLang="bg-BG" dirty="0" smtClean="0"/>
              <a:t>Sixth Outline Level</a:t>
            </a:r>
          </a:p>
          <a:p>
            <a:pPr lvl="4"/>
            <a:r>
              <a:rPr lang="en-GB" altLang="bg-BG" dirty="0" smtClean="0"/>
              <a:t>Seventh Outline Level</a:t>
            </a:r>
          </a:p>
          <a:p>
            <a:pPr lvl="4"/>
            <a:r>
              <a:rPr lang="en-GB" altLang="bg-BG" dirty="0" smtClean="0"/>
              <a:t>Eighth Outline Level</a:t>
            </a:r>
          </a:p>
          <a:p>
            <a:pPr lvl="4"/>
            <a:r>
              <a:rPr lang="en-GB" altLang="bg-BG" dirty="0" smtClean="0"/>
              <a:t>Ninth Outline Level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8862584" y="6538554"/>
            <a:ext cx="208391" cy="26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/>
            <a:fld id="{F9538833-B3B2-4080-8E0B-591D3DF44420}" type="slidenum">
              <a:rPr lang="en-GB" altLang="bg-BG" sz="1400" u="none">
                <a:solidFill>
                  <a:schemeClr val="accent2"/>
                </a:solidFill>
              </a:rPr>
              <a:pPr algn="r"/>
              <a:t>‹#›</a:t>
            </a:fld>
            <a:endParaRPr lang="en-GB" altLang="bg-BG" sz="1400" u="none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8590" y="6538554"/>
            <a:ext cx="108012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05 June 2019</a:t>
            </a:r>
            <a:endParaRPr lang="en-US" sz="12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202" y="11427"/>
            <a:ext cx="1028798" cy="535456"/>
          </a:xfrm>
          <a:prstGeom prst="rect">
            <a:avLst/>
          </a:prstGeom>
        </p:spPr>
      </p:pic>
      <p:sp>
        <p:nvSpPr>
          <p:cNvPr id="3" name="AutoShape 2" descr="Image result for ОИЯИ логотип"/>
          <p:cNvSpPr>
            <a:spLocks noChangeAspect="1" noChangeArrowheads="1"/>
          </p:cNvSpPr>
          <p:nvPr userDrawn="1"/>
        </p:nvSpPr>
        <p:spPr bwMode="auto">
          <a:xfrm>
            <a:off x="-206690" y="407738"/>
            <a:ext cx="12954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" y="48686"/>
            <a:ext cx="864358" cy="572002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635896" y="6500658"/>
            <a:ext cx="1800200" cy="333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chemeClr val="accent6">
                    <a:lumMod val="75000"/>
                  </a:schemeClr>
                </a:solidFill>
              </a:rPr>
              <a:t>SPD at NICA - 2019</a:t>
            </a:r>
            <a:endParaRPr lang="en-US" sz="14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9512" y="484417"/>
            <a:ext cx="52770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 Nova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JINR</a:t>
            </a:r>
            <a:endParaRPr lang="en-US" sz="1200" b="1" dirty="0">
              <a:latin typeface="Arial Nova" panose="020B05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70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3333CC"/>
        </a:buClr>
        <a:buSzPct val="100000"/>
        <a:buFont typeface="Comic Sans MS" pitchFamily="66" charset="0"/>
        <a:defRPr sz="3200">
          <a:solidFill>
            <a:srgbClr val="002060"/>
          </a:solidFill>
          <a:latin typeface="+mj-lt"/>
          <a:ea typeface="+mj-ea"/>
          <a:cs typeface="+mj-cs"/>
        </a:defRPr>
      </a:lvl1pPr>
      <a:lvl2pPr marL="4318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2pPr>
      <a:lvl3pPr marL="6477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3pPr>
      <a:lvl4pPr marL="8636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4pPr>
      <a:lvl5pPr marL="10795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5pPr>
      <a:lvl6pPr marL="15367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6pPr>
      <a:lvl7pPr marL="19939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7pPr>
      <a:lvl8pPr marL="24511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8pPr>
      <a:lvl9pPr marL="29083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9pPr>
    </p:titleStyle>
    <p:bodyStyle>
      <a:lvl1pPr marL="341313" indent="-341313" algn="l" defTabSz="457200" rtl="0" eaLnBrk="0" fontAlgn="base" hangingPunct="0">
        <a:lnSpc>
          <a:spcPct val="105000"/>
        </a:lnSpc>
        <a:spcBef>
          <a:spcPts val="8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•"/>
        <a:defRPr sz="2200">
          <a:solidFill>
            <a:srgbClr val="000000"/>
          </a:solidFill>
          <a:latin typeface="+mj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–"/>
        <a:defRPr sz="2000">
          <a:solidFill>
            <a:srgbClr val="000000"/>
          </a:solidFill>
          <a:latin typeface="+mj-lt"/>
        </a:defRPr>
      </a:lvl2pPr>
      <a:lvl3pPr marL="1143000" indent="-228600" algn="l" defTabSz="457200" rtl="0" eaLnBrk="0" fontAlgn="base" hangingPunct="0">
        <a:lnSpc>
          <a:spcPct val="105000"/>
        </a:lnSpc>
        <a:spcBef>
          <a:spcPts val="6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•"/>
        <a:defRPr sz="2000">
          <a:solidFill>
            <a:srgbClr val="000000"/>
          </a:solidFill>
          <a:latin typeface="+mj-lt"/>
        </a:defRPr>
      </a:lvl3pPr>
      <a:lvl4pPr marL="16002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–"/>
        <a:defRPr sz="2000">
          <a:solidFill>
            <a:srgbClr val="000000"/>
          </a:solidFill>
          <a:latin typeface="+mj-lt"/>
        </a:defRPr>
      </a:lvl4pPr>
      <a:lvl5pPr marL="20574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j-lt"/>
        </a:defRPr>
      </a:lvl5pPr>
      <a:lvl6pPr marL="25146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JPG"/><Relationship Id="rId5" Type="http://schemas.openxmlformats.org/officeDocument/2006/relationships/image" Target="../media/image52.wmf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2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95.wmf"/><Relationship Id="rId3" Type="http://schemas.openxmlformats.org/officeDocument/2006/relationships/oleObject" Target="../embeddings/oleObject4.bin"/><Relationship Id="rId7" Type="http://schemas.openxmlformats.org/officeDocument/2006/relationships/image" Target="../media/image92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94.wmf"/><Relationship Id="rId5" Type="http://schemas.openxmlformats.org/officeDocument/2006/relationships/image" Target="../media/image112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91.wmf"/><Relationship Id="rId9" Type="http://schemas.openxmlformats.org/officeDocument/2006/relationships/image" Target="../media/image93.wmf"/><Relationship Id="rId1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0.png"/><Relationship Id="rId5" Type="http://schemas.openxmlformats.org/officeDocument/2006/relationships/image" Target="../media/image1100.png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3" Type="http://schemas.openxmlformats.org/officeDocument/2006/relationships/image" Target="../media/image210.png"/><Relationship Id="rId7" Type="http://schemas.openxmlformats.org/officeDocument/2006/relationships/image" Target="../media/image610.png"/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image" Target="../media/image490.png"/><Relationship Id="rId10" Type="http://schemas.openxmlformats.org/officeDocument/2006/relationships/image" Target="../media/image950.png"/><Relationship Id="rId4" Type="http://schemas.openxmlformats.org/officeDocument/2006/relationships/image" Target="../media/image260.png"/><Relationship Id="rId9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8650" y="764705"/>
            <a:ext cx="8135938" cy="5469160"/>
          </a:xfrm>
        </p:spPr>
        <p:txBody>
          <a:bodyPr/>
          <a:lstStyle/>
          <a:p>
            <a:r>
              <a:rPr lang="en-US" dirty="0" err="1" smtClean="0"/>
              <a:t>WiFi</a:t>
            </a:r>
            <a:r>
              <a:rPr lang="en-US" dirty="0" smtClean="0"/>
              <a:t>:  LHEP or LHEP-HALL  (no password)</a:t>
            </a:r>
          </a:p>
          <a:p>
            <a:r>
              <a:rPr lang="en-US" dirty="0" smtClean="0"/>
              <a:t>Friday, 7</a:t>
            </a:r>
            <a:r>
              <a:rPr lang="en-US" baseline="30000" dirty="0" smtClean="0"/>
              <a:t>th</a:t>
            </a:r>
            <a:r>
              <a:rPr lang="en-US" dirty="0" smtClean="0"/>
              <a:t> June, 17:30</a:t>
            </a:r>
          </a:p>
          <a:p>
            <a:pPr marL="457200" lvl="1" indent="0">
              <a:buNone/>
            </a:pPr>
            <a:r>
              <a:rPr lang="en-US" dirty="0" smtClean="0"/>
              <a:t>Excursion to the NICA construction site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and Magnet production workshop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Please, sign-up with the Organizing committee!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Lunch: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cafe “</a:t>
            </a:r>
            <a:r>
              <a:rPr lang="en-US" dirty="0" err="1" smtClean="0"/>
              <a:t>Pizzeroni</a:t>
            </a:r>
            <a:r>
              <a:rPr lang="en-US" dirty="0" smtClean="0"/>
              <a:t>”, this building</a:t>
            </a:r>
          </a:p>
          <a:p>
            <a:pPr marL="457200" lvl="1" indent="0">
              <a:buNone/>
            </a:pPr>
            <a:r>
              <a:rPr lang="en-US" dirty="0" smtClean="0"/>
              <a:t>LHEP canteen, </a:t>
            </a:r>
            <a:r>
              <a:rPr lang="en-US" smtClean="0"/>
              <a:t>see the map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3933056"/>
            <a:ext cx="4381500" cy="256222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6372200" y="4365104"/>
            <a:ext cx="936104" cy="144016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8517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4788024" y="119696"/>
            <a:ext cx="2703143" cy="633447"/>
          </a:xfrm>
          <a:prstGeom prst="rect">
            <a:avLst/>
          </a:prstGeom>
          <a:solidFill>
            <a:srgbClr val="F6A20A"/>
          </a:solidFill>
          <a:ln>
            <a:noFill/>
          </a:ln>
          <a:effectLst/>
          <a:extLst/>
        </p:spPr>
        <p:txBody>
          <a:bodyPr wrap="square" lIns="81638" tIns="42452" rIns="81638" bIns="42452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3200" dirty="0" smtClean="0">
                <a:solidFill>
                  <a:srgbClr val="002060"/>
                </a:solidFill>
              </a:rPr>
              <a:t>Physics tasks</a:t>
            </a:r>
            <a:endParaRPr lang="en-US" altLang="en-US" sz="3200" dirty="0">
              <a:solidFill>
                <a:srgbClr val="002060"/>
              </a:solidFill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611560" y="548680"/>
            <a:ext cx="7682795" cy="61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38" tIns="42452" rIns="81638" bIns="42452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457200" indent="-4572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Nucleon spin structure studies </a:t>
            </a:r>
          </a:p>
          <a:p>
            <a:pPr eaLnBrk="1" hangingPunct="1">
              <a:lnSpc>
                <a:spcPct val="80000"/>
              </a:lnSpc>
              <a:buClrTx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914400" lvl="1" indent="-4572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r>
              <a:rPr lang="en-US" altLang="en-US" sz="1800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Drell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-Yan pair production; </a:t>
            </a: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800100" lvl="1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 Direct photons; </a:t>
            </a: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u="sng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u="sng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ClrTx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</a:p>
          <a:p>
            <a:pPr marL="800100" lvl="1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r>
              <a:rPr lang="en-US" altLang="en-US" sz="1800" b="1" dirty="0" smtClean="0">
                <a:solidFill>
                  <a:srgbClr val="000066"/>
                </a:solidFill>
              </a:rPr>
              <a:t> 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Nucleon PDFs by J/ψ production;</a:t>
            </a:r>
          </a:p>
          <a:p>
            <a:pPr marL="800100" lvl="1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800100" lvl="1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ClrTx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Spin-dependent effects in elastic pp, </a:t>
            </a:r>
            <a:r>
              <a:rPr lang="en-US" altLang="en-US" sz="1800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pd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and </a:t>
            </a:r>
            <a:r>
              <a:rPr lang="en-US" altLang="en-US" sz="1800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dd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scattering; </a:t>
            </a: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Spin effects in exclusive hadron production;</a:t>
            </a:r>
          </a:p>
          <a:p>
            <a:pPr marL="342900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Spin effects in production of hadrons with  high </a:t>
            </a:r>
            <a:r>
              <a:rPr lang="en-US" altLang="en-US" sz="1800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1800" b="1" baseline="-25000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;</a:t>
            </a:r>
          </a:p>
          <a:p>
            <a:pPr marL="342900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</a:rPr>
              <a:t> </a:t>
            </a:r>
            <a:r>
              <a:rPr lang="en-US" altLang="en-US" sz="1800" i="1" dirty="0" smtClean="0">
                <a:solidFill>
                  <a:srgbClr val="000066"/>
                </a:solidFill>
              </a:rPr>
              <a:t>etc….</a:t>
            </a:r>
            <a:endParaRPr lang="en-US" altLang="en-US" sz="1800" i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</p:txBody>
      </p:sp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00" y="1291389"/>
            <a:ext cx="3977280" cy="11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763" y="2617110"/>
            <a:ext cx="1298880" cy="11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84950"/>
            <a:ext cx="2875680" cy="62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4" y="4080011"/>
            <a:ext cx="3957691" cy="93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228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0" y="908720"/>
            <a:ext cx="9030960" cy="54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2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3891633" cy="549903"/>
          </a:xfrm>
          <a:solidFill>
            <a:srgbClr val="F6A20A">
              <a:alpha val="86000"/>
            </a:srgbClr>
          </a:solidFill>
        </p:spPr>
        <p:txBody>
          <a:bodyPr>
            <a:normAutofit/>
          </a:bodyPr>
          <a:lstStyle/>
          <a:p>
            <a:r>
              <a:rPr lang="en-US" sz="2400" dirty="0" smtClean="0"/>
              <a:t>Minimum biased events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623" y="996588"/>
            <a:ext cx="8135938" cy="144016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PYTHIA 6,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pp</a:t>
            </a:r>
            <a:r>
              <a:rPr lang="en-US" dirty="0" smtClean="0"/>
              <a:t> = 26 GeV; 4 MHz event rate</a:t>
            </a:r>
          </a:p>
          <a:p>
            <a:r>
              <a:rPr lang="en-US" dirty="0" smtClean="0"/>
              <a:t>Average charged particle multiplicity ≈ 7.8</a:t>
            </a:r>
          </a:p>
          <a:p>
            <a:r>
              <a:rPr lang="en-US" dirty="0" smtClean="0"/>
              <a:t>Average neutral particle multiplicity </a:t>
            </a:r>
            <a:r>
              <a:rPr lang="en-US" dirty="0"/>
              <a:t>≈ </a:t>
            </a:r>
            <a:r>
              <a:rPr lang="en-US" dirty="0" smtClean="0"/>
              <a:t>6.5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6541"/>
            <a:ext cx="3707904" cy="30560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65304"/>
            <a:ext cx="1346587" cy="357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</a:t>
            </a:r>
            <a:r>
              <a:rPr lang="en-US" sz="1400" dirty="0" smtClean="0"/>
              <a:t>rom A. </a:t>
            </a:r>
            <a:r>
              <a:rPr lang="en-US" sz="1400" dirty="0" err="1" smtClean="0"/>
              <a:t>Guskov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343656"/>
            <a:ext cx="3240360" cy="2621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878" y="4095912"/>
            <a:ext cx="3351238" cy="2762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832" y="1177016"/>
            <a:ext cx="2634588" cy="25194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07469" y="3517809"/>
            <a:ext cx="352982" cy="357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√s</a:t>
            </a:r>
          </a:p>
        </p:txBody>
      </p:sp>
    </p:spTree>
    <p:extLst>
      <p:ext uri="{BB962C8B-B14F-4D97-AF65-F5344CB8AC3E}">
        <p14:creationId xmlns:p14="http://schemas.microsoft.com/office/powerpoint/2010/main" val="301488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6" descr="hall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87686"/>
            <a:ext cx="350043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9" y="963699"/>
            <a:ext cx="2956397" cy="146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2658467"/>
            <a:ext cx="9144000" cy="388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339725" indent="-339725" eaLnBrk="0" hangingPunct="0">
              <a:spcBef>
                <a:spcPts val="800"/>
              </a:spcBef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close to 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4</a:t>
            </a:r>
            <a:r>
              <a:rPr lang="el-GR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π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geometrical acceptance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high-precision (~50 µm) and fast vertex detector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high-precision (~100 µm) and fast </a:t>
            </a: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tracker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good particle ID capabilities;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efficient muon range system,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good electromagnetic calorimeter,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low material budget over the track paths,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trigger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and DAQ system able to cope with event rates </a:t>
            </a: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at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luminosity of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10</a:t>
            </a:r>
            <a:r>
              <a:rPr lang="ru-RU" altLang="en-US" sz="2000" b="0" baseline="30000">
                <a:solidFill>
                  <a:srgbClr val="002060"/>
                </a:solidFill>
                <a:latin typeface="Calibri" panose="020F0502020204030204" pitchFamily="34" charset="0"/>
              </a:rPr>
              <a:t>32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en-US" altLang="en-US" sz="2000" b="0" err="1">
                <a:solidFill>
                  <a:srgbClr val="002060"/>
                </a:solidFill>
                <a:latin typeface="Calibri" panose="020F0502020204030204" pitchFamily="34" charset="0"/>
              </a:rPr>
              <a:t>cm.s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  <a:r>
              <a:rPr lang="en-US" altLang="en-US" sz="2000" b="0" baseline="30000">
                <a:solidFill>
                  <a:srgbClr val="002060"/>
                </a:solidFill>
                <a:latin typeface="Calibri" panose="020F0502020204030204" pitchFamily="34" charset="0"/>
              </a:rPr>
              <a:t>-1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modularity and easy access to </a:t>
            </a: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the detector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elements, that makes possible further reconfiguration and upgrade of the facility.</a:t>
            </a:r>
          </a:p>
        </p:txBody>
      </p:sp>
      <p:sp>
        <p:nvSpPr>
          <p:cNvPr id="7" name="Text Box 1051"/>
          <p:cNvSpPr txBox="1">
            <a:spLocks noChangeArrowheads="1"/>
          </p:cNvSpPr>
          <p:nvPr/>
        </p:nvSpPr>
        <p:spPr bwMode="auto">
          <a:xfrm>
            <a:off x="2987824" y="115813"/>
            <a:ext cx="3456384" cy="461665"/>
          </a:xfrm>
          <a:prstGeom prst="rect">
            <a:avLst/>
          </a:prstGeom>
          <a:solidFill>
            <a:srgbClr val="F6A20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equirements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for the SPD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149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3747617" cy="510781"/>
          </a:xfrm>
        </p:spPr>
        <p:txBody>
          <a:bodyPr/>
          <a:lstStyle/>
          <a:p>
            <a:r>
              <a:rPr lang="en-US" dirty="0" smtClean="0"/>
              <a:t>General view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9" t="2961" r="9941" b="2277"/>
          <a:stretch/>
        </p:blipFill>
        <p:spPr>
          <a:xfrm>
            <a:off x="3347864" y="836712"/>
            <a:ext cx="5400600" cy="4608512"/>
          </a:xfrm>
          <a:prstGeom prst="rect">
            <a:avLst/>
          </a:prstGeom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9401" y="2420888"/>
            <a:ext cx="3410471" cy="2592288"/>
          </a:xfrm>
          <a:prstGeom prst="rect">
            <a:avLst/>
          </a:prstGeom>
        </p:spPr>
        <p:txBody>
          <a:bodyPr/>
          <a:lstStyle>
            <a:lvl1pPr marL="341313" indent="-341313" algn="l" defTabSz="457200" rtl="0" eaLnBrk="0" fontAlgn="base" hangingPunct="0">
              <a:lnSpc>
                <a:spcPct val="105000"/>
              </a:lnSpc>
              <a:spcBef>
                <a:spcPts val="8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•"/>
              <a:defRPr sz="2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741363" indent="-284163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–"/>
              <a:defRPr sz="2000">
                <a:solidFill>
                  <a:srgbClr val="000000"/>
                </a:solidFill>
                <a:latin typeface="+mj-lt"/>
              </a:defRPr>
            </a:lvl2pPr>
            <a:lvl3pPr marL="1143000" indent="-228600" algn="l" defTabSz="457200" rtl="0" eaLnBrk="0" fontAlgn="base" hangingPunct="0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•"/>
              <a:defRPr sz="2000">
                <a:solidFill>
                  <a:srgbClr val="000000"/>
                </a:solidFill>
                <a:latin typeface="+mj-lt"/>
              </a:defRPr>
            </a:lvl3pPr>
            <a:lvl4pPr marL="16002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–"/>
              <a:defRPr sz="2000">
                <a:solidFill>
                  <a:srgbClr val="000000"/>
                </a:solidFill>
                <a:latin typeface="+mj-lt"/>
              </a:defRPr>
            </a:lvl4pPr>
            <a:lvl5pPr marL="20574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j-lt"/>
              </a:defRPr>
            </a:lvl5pPr>
            <a:lvl6pPr marL="25146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kern="0" dirty="0" smtClean="0"/>
              <a:t>Length: 9.2 m;</a:t>
            </a:r>
          </a:p>
          <a:p>
            <a:pPr eaLnBrk="1" hangingPunct="1"/>
            <a:r>
              <a:rPr lang="en-US" sz="2000" kern="0" dirty="0" smtClean="0"/>
              <a:t>Diameter: 6.8 m;</a:t>
            </a:r>
          </a:p>
          <a:p>
            <a:pPr eaLnBrk="1" hangingPunct="1"/>
            <a:r>
              <a:rPr lang="en-US" sz="2000" kern="0" dirty="0" smtClean="0"/>
              <a:t>Mass: 1800 t;</a:t>
            </a:r>
          </a:p>
          <a:p>
            <a:pPr eaLnBrk="1" hangingPunct="1"/>
            <a:r>
              <a:rPr lang="en-US" sz="2000" kern="0" dirty="0" smtClean="0"/>
              <a:t>Consists of three modules;</a:t>
            </a:r>
          </a:p>
          <a:p>
            <a:pPr eaLnBrk="1" hangingPunct="1"/>
            <a:r>
              <a:rPr lang="en-US" sz="2000" kern="0" dirty="0" smtClean="0"/>
              <a:t>Easy way to 	rearrange.</a:t>
            </a:r>
          </a:p>
        </p:txBody>
      </p:sp>
    </p:spTree>
    <p:extLst>
      <p:ext uri="{BB962C8B-B14F-4D97-AF65-F5344CB8AC3E}">
        <p14:creationId xmlns:p14="http://schemas.microsoft.com/office/powerpoint/2010/main" val="378103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188640"/>
            <a:ext cx="4251673" cy="510781"/>
          </a:xfrm>
        </p:spPr>
        <p:txBody>
          <a:bodyPr/>
          <a:lstStyle/>
          <a:p>
            <a:r>
              <a:rPr lang="en-US" dirty="0" smtClean="0"/>
              <a:t>Dimensions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11035" r="8263" b="24394"/>
          <a:stretch/>
        </p:blipFill>
        <p:spPr>
          <a:xfrm>
            <a:off x="323528" y="1124744"/>
            <a:ext cx="8653375" cy="482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4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76468"/>
            <a:ext cx="4680520" cy="459998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Hybrid magnetic system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221088"/>
            <a:ext cx="3715697" cy="2331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861048"/>
            <a:ext cx="4814506" cy="2814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710496"/>
            <a:ext cx="5037120" cy="3150552"/>
          </a:xfrm>
          <a:prstGeom prst="rect">
            <a:avLst/>
          </a:prstGeom>
        </p:spPr>
      </p:pic>
      <p:pic>
        <p:nvPicPr>
          <p:cNvPr id="7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3" t="-258" r="-855" b="258"/>
          <a:stretch/>
        </p:blipFill>
        <p:spPr bwMode="auto">
          <a:xfrm>
            <a:off x="5619920" y="710496"/>
            <a:ext cx="3084165" cy="27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6296" y="1195663"/>
            <a:ext cx="1739579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/>
              <a:t>s</a:t>
            </a:r>
            <a:r>
              <a:rPr lang="en-US" sz="1200" dirty="0" smtClean="0"/>
              <a:t>tainless steel tube</a:t>
            </a:r>
          </a:p>
          <a:p>
            <a:pPr>
              <a:lnSpc>
                <a:spcPct val="100000"/>
              </a:lnSpc>
            </a:pPr>
            <a:endParaRPr lang="en-US" sz="800" dirty="0" smtClean="0"/>
          </a:p>
          <a:p>
            <a:pPr>
              <a:lnSpc>
                <a:spcPct val="100000"/>
              </a:lnSpc>
            </a:pPr>
            <a:r>
              <a:rPr lang="en-US" sz="1200" dirty="0" smtClean="0"/>
              <a:t>insulation epoxy </a:t>
            </a:r>
          </a:p>
          <a:p>
            <a:pPr>
              <a:lnSpc>
                <a:spcPct val="100000"/>
              </a:lnSpc>
            </a:pPr>
            <a:r>
              <a:rPr lang="en-US" sz="1200" dirty="0" smtClean="0"/>
              <a:t>layer, 0.3 mm</a:t>
            </a:r>
          </a:p>
          <a:p>
            <a:pPr>
              <a:lnSpc>
                <a:spcPct val="100000"/>
              </a:lnSpc>
            </a:pPr>
            <a:endParaRPr lang="en-US" sz="400" dirty="0" smtClean="0"/>
          </a:p>
          <a:p>
            <a:pPr>
              <a:lnSpc>
                <a:spcPct val="100000"/>
              </a:lnSpc>
            </a:pPr>
            <a:r>
              <a:rPr lang="en-US" sz="1200" dirty="0"/>
              <a:t>c</a:t>
            </a:r>
            <a:r>
              <a:rPr lang="en-US" sz="1200" dirty="0" smtClean="0"/>
              <a:t>opper shield</a:t>
            </a:r>
          </a:p>
          <a:p>
            <a:pPr>
              <a:lnSpc>
                <a:spcPct val="100000"/>
              </a:lnSpc>
            </a:pPr>
            <a:endParaRPr lang="en-US" sz="1200" dirty="0" smtClean="0"/>
          </a:p>
          <a:p>
            <a:pPr>
              <a:lnSpc>
                <a:spcPct val="100000"/>
              </a:lnSpc>
            </a:pPr>
            <a:r>
              <a:rPr lang="en-US" sz="1200" dirty="0" smtClean="0"/>
              <a:t>multilayer thermal shield</a:t>
            </a:r>
          </a:p>
          <a:p>
            <a:pPr>
              <a:lnSpc>
                <a:spcPct val="100000"/>
              </a:lnSpc>
            </a:pPr>
            <a:endParaRPr lang="en-US" sz="600" dirty="0" smtClean="0"/>
          </a:p>
          <a:p>
            <a:pPr>
              <a:lnSpc>
                <a:spcPct val="100000"/>
              </a:lnSpc>
            </a:pPr>
            <a:endParaRPr lang="en-US" sz="1200" dirty="0" smtClean="0"/>
          </a:p>
          <a:p>
            <a:pPr>
              <a:lnSpc>
                <a:spcPct val="100000"/>
              </a:lnSpc>
            </a:pPr>
            <a:r>
              <a:rPr lang="en-US" sz="1200" dirty="0" smtClean="0"/>
              <a:t>outer cover, </a:t>
            </a:r>
          </a:p>
          <a:p>
            <a:pPr>
              <a:lnSpc>
                <a:spcPct val="100000"/>
              </a:lnSpc>
            </a:pPr>
            <a:r>
              <a:rPr lang="en-US" sz="1200" dirty="0" smtClean="0"/>
              <a:t>1mm </a:t>
            </a:r>
            <a:r>
              <a:rPr lang="en-US" sz="1200" dirty="0" err="1" smtClean="0"/>
              <a:t>stailess</a:t>
            </a:r>
            <a:r>
              <a:rPr lang="en-US" sz="1200" dirty="0" smtClean="0"/>
              <a:t> steel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6037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116632"/>
            <a:ext cx="4539705" cy="446982"/>
          </a:xfrm>
        </p:spPr>
        <p:txBody>
          <a:bodyPr/>
          <a:lstStyle/>
          <a:p>
            <a:r>
              <a:rPr lang="en-US" sz="2800" dirty="0" smtClean="0"/>
              <a:t>Reconfigurable design</a:t>
            </a:r>
            <a:endParaRPr lang="en-US" sz="2800" dirty="0"/>
          </a:p>
        </p:txBody>
      </p:sp>
      <p:pic>
        <p:nvPicPr>
          <p:cNvPr id="5" name="SPD Assembly Joint Mo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1934834"/>
            <a:ext cx="5832648" cy="4374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1151" r="8263" b="11151"/>
          <a:stretch/>
        </p:blipFill>
        <p:spPr>
          <a:xfrm>
            <a:off x="107504" y="764704"/>
            <a:ext cx="3468061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4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53799"/>
            <a:ext cx="7667410" cy="6452407"/>
          </a:xfrm>
          <a:prstGeom prst="rect">
            <a:avLst/>
          </a:prstGeom>
          <a:solidFill>
            <a:srgbClr val="FFFE98"/>
          </a:solidFill>
          <a:ln w="28575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SPD advantages: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measurements </a:t>
            </a:r>
            <a:r>
              <a:rPr lang="en-US" dirty="0"/>
              <a:t>with pp, </a:t>
            </a:r>
            <a:r>
              <a:rPr lang="en-US" dirty="0" err="1"/>
              <a:t>pd</a:t>
            </a:r>
            <a:r>
              <a:rPr lang="en-US" dirty="0"/>
              <a:t> and </a:t>
            </a:r>
            <a:r>
              <a:rPr lang="en-US" dirty="0" err="1"/>
              <a:t>dd</a:t>
            </a:r>
            <a:r>
              <a:rPr lang="en-US" dirty="0"/>
              <a:t> </a:t>
            </a:r>
            <a:r>
              <a:rPr lang="en-US" dirty="0" smtClean="0"/>
              <a:t>beams,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possibility </a:t>
            </a:r>
            <a:r>
              <a:rPr lang="en-US" dirty="0"/>
              <a:t>to perform </a:t>
            </a:r>
            <a:r>
              <a:rPr lang="en-US" dirty="0" smtClean="0"/>
              <a:t>energy scan with small steps,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measurements via muon</a:t>
            </a:r>
          </a:p>
          <a:p>
            <a:r>
              <a:rPr lang="en-US" dirty="0" smtClean="0"/>
              <a:t>and </a:t>
            </a:r>
            <a:r>
              <a:rPr lang="en-US" dirty="0"/>
              <a:t>electron-positron </a:t>
            </a:r>
            <a:r>
              <a:rPr lang="en-US" dirty="0" smtClean="0"/>
              <a:t>pairs,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operations </a:t>
            </a:r>
            <a:r>
              <a:rPr lang="en-US" dirty="0"/>
              <a:t>with </a:t>
            </a:r>
            <a:endParaRPr lang="en-US" dirty="0" smtClean="0"/>
          </a:p>
          <a:p>
            <a:r>
              <a:rPr lang="en-US" dirty="0" smtClean="0"/>
              <a:t>non-polarized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transverse </a:t>
            </a:r>
            <a:r>
              <a:rPr lang="en-US" dirty="0"/>
              <a:t>and </a:t>
            </a:r>
            <a:endParaRPr lang="en-US" dirty="0" smtClean="0"/>
          </a:p>
          <a:p>
            <a:r>
              <a:rPr lang="en-US" dirty="0" smtClean="0"/>
              <a:t>longitudinally </a:t>
            </a:r>
          </a:p>
          <a:p>
            <a:r>
              <a:rPr lang="en-US" dirty="0" smtClean="0"/>
              <a:t>polarized </a:t>
            </a:r>
            <a:r>
              <a:rPr lang="en-US" dirty="0"/>
              <a:t>beams </a:t>
            </a:r>
            <a:endParaRPr lang="en-US" dirty="0" smtClean="0"/>
          </a:p>
          <a:p>
            <a:r>
              <a:rPr lang="en-US" dirty="0" smtClean="0"/>
              <a:t>and their combinations,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ossibility to extract all</a:t>
            </a:r>
          </a:p>
          <a:p>
            <a:r>
              <a:rPr lang="en-US" dirty="0"/>
              <a:t>f</a:t>
            </a:r>
            <a:r>
              <a:rPr lang="en-US" dirty="0" smtClean="0"/>
              <a:t>irst order PDFs in one </a:t>
            </a:r>
          </a:p>
          <a:p>
            <a:r>
              <a:rPr lang="en-US" dirty="0">
                <a:ea typeface="ＭＳ Ｐゴシック" pitchFamily="34" charset="-128"/>
                <a:cs typeface="Times New Roman" panose="02020603050405020304" pitchFamily="18" charset="0"/>
              </a:rPr>
              <a:t>e</a:t>
            </a:r>
            <a:r>
              <a:rPr lang="en-US" dirty="0" smtClean="0">
                <a:ea typeface="ＭＳ Ｐゴシック" pitchFamily="34" charset="-128"/>
                <a:cs typeface="Times New Roman" panose="02020603050405020304" pitchFamily="18" charset="0"/>
              </a:rPr>
              <a:t>xperiment.</a:t>
            </a:r>
            <a:endParaRPr lang="en-US" dirty="0"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779912" y="1772816"/>
          <a:ext cx="5256583" cy="4837526"/>
        </p:xfrm>
        <a:graphic>
          <a:graphicData uri="http://schemas.openxmlformats.org/drawingml/2006/table">
            <a:tbl>
              <a:tblPr firstRow="1" firstCol="1" bandRow="1"/>
              <a:tblGrid>
                <a:gridCol w="2376264">
                  <a:extLst>
                    <a:ext uri="{9D8B030D-6E8A-4147-A177-3AD203B41FA5}">
                      <a16:colId xmlns:a16="http://schemas.microsoft.com/office/drawing/2014/main" val="343074810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23911784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421841116"/>
                    </a:ext>
                  </a:extLst>
                </a:gridCol>
                <a:gridCol w="1152127">
                  <a:extLst>
                    <a:ext uri="{9D8B030D-6E8A-4147-A177-3AD203B41FA5}">
                      <a16:colId xmlns:a16="http://schemas.microsoft.com/office/drawing/2014/main" val="3558444925"/>
                    </a:ext>
                  </a:extLst>
                </a:gridCol>
              </a:tblGrid>
              <a:tr h="473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HOME INSTITUTE, 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EXPERIMENT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RHIC,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RHIC,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fsPHENIX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NICA, 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362063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Beams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pp, pA, pHe</a:t>
                      </a:r>
                      <a:r>
                        <a:rPr lang="en-US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 pA, pHe</a:t>
                      </a:r>
                      <a:r>
                        <a:rPr lang="en-US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pp,pd, dd, pHe</a:t>
                      </a:r>
                      <a:r>
                        <a:rPr lang="en-US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dHe</a:t>
                      </a:r>
                      <a:r>
                        <a:rPr lang="en-US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406054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Polarization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0.6-0.8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252308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Luminosity, cm</a:t>
                      </a:r>
                      <a:r>
                        <a:rPr lang="en-US" sz="1200" b="1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lang="en-US" sz="1200" b="1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5∙10</a:t>
                      </a:r>
                      <a:r>
                        <a:rPr lang="en-US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(0.8-6)</a:t>
                      </a: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∙10</a:t>
                      </a:r>
                      <a:r>
                        <a:rPr lang="ru-RU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146873"/>
                  </a:ext>
                </a:extLst>
              </a:tr>
              <a:tr h="4344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√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 , GeV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160,200, 500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160,200, 500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303123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200" b="1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range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0.3-1.0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0.3-1.0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0.1-0.8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19062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 </a:t>
                      </a:r>
                      <a:r>
                        <a:rPr lang="en-US" sz="1200" b="1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GeV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0.5-6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010060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Lepton pairs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µ+µ-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µ+µ-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µ+µ-, e+e-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696261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Start of data taking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&gt;2020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052106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Measurements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519455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Transversity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849934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Boer-Mulders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108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Sivers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018368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Predzelosity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130482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Worm-Gear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048048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Flavour separation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930322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Exclusive DY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697726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Deuteron quadrupole structure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514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631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70308"/>
            <a:ext cx="6480720" cy="510781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dirty="0" smtClean="0"/>
              <a:t>Collaborating institutions –  </a:t>
            </a:r>
            <a:r>
              <a:rPr lang="en-US" sz="2800" dirty="0" smtClean="0"/>
              <a:t>20 so far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8568952" cy="5688632"/>
          </a:xfrm>
        </p:spPr>
        <p:txBody>
          <a:bodyPr>
            <a:normAutofit fontScale="77500" lnSpcReduction="2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70C0"/>
                </a:solidFill>
              </a:rPr>
              <a:t>INFN section of Turin and University of Turin;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rgbClr val="0070C0"/>
                </a:solidFill>
              </a:rPr>
              <a:t>Charles University, Prague;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rgbClr val="0070C0"/>
                </a:solidFill>
              </a:rPr>
              <a:t>Technical University, Prague 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Tomsk State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Tomsk Polytechnic University;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Institute of Applied Physics of the Belarus Academy of Sciences;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Gomel State Technical University, Belarus;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rgbClr val="0070C0"/>
                </a:solidFill>
              </a:rPr>
              <a:t>Institute for High Energy Physics, </a:t>
            </a:r>
            <a:r>
              <a:rPr lang="en-US" sz="1900" b="1" dirty="0" err="1">
                <a:solidFill>
                  <a:srgbClr val="0070C0"/>
                </a:solidFill>
              </a:rPr>
              <a:t>Protvino</a:t>
            </a:r>
            <a:r>
              <a:rPr lang="en-US" sz="1900" b="1" dirty="0">
                <a:solidFill>
                  <a:srgbClr val="0070C0"/>
                </a:solidFill>
              </a:rPr>
              <a:t>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rgbClr val="0070C0"/>
                </a:solidFill>
              </a:rPr>
              <a:t>Institute of Nuclear Physics of the Moscow State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cs typeface="Times New Roman" panose="02020603050405020304" pitchFamily="18" charset="0"/>
              </a:rPr>
              <a:t>Institute for Nuclear Research of the RAS, </a:t>
            </a:r>
            <a:r>
              <a:rPr lang="en-US" sz="1900" dirty="0" err="1">
                <a:cs typeface="Times New Roman" panose="02020603050405020304" pitchFamily="18" charset="0"/>
              </a:rPr>
              <a:t>T</a:t>
            </a:r>
            <a:r>
              <a:rPr lang="en-US" sz="1900" dirty="0" err="1" smtClean="0">
                <a:cs typeface="Times New Roman" panose="02020603050405020304" pitchFamily="18" charset="0"/>
              </a:rPr>
              <a:t>roitsk</a:t>
            </a:r>
            <a:r>
              <a:rPr lang="en-US" sz="1900" dirty="0" smtClean="0">
                <a:cs typeface="Times New Roman" panose="02020603050405020304" pitchFamily="18" charset="0"/>
              </a:rPr>
              <a:t>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Lebedev Physics Institute of the RAS, Moscow;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 smtClean="0">
                <a:cs typeface="Times New Roman" panose="02020603050405020304" pitchFamily="18" charset="0"/>
              </a:rPr>
              <a:t>Institute for Theoretical and Experimental Physics, Moscow;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cs typeface="Times New Roman" panose="02020603050405020304" pitchFamily="18" charset="0"/>
              </a:rPr>
              <a:t>St. Petersburg Nuclear Physics Institute, </a:t>
            </a:r>
            <a:r>
              <a:rPr lang="en-US" sz="1900" dirty="0" err="1" smtClean="0">
                <a:cs typeface="Times New Roman" panose="02020603050405020304" pitchFamily="18" charset="0"/>
              </a:rPr>
              <a:t>Gatchina</a:t>
            </a:r>
            <a:r>
              <a:rPr lang="en-US" sz="1900" dirty="0" smtClean="0">
                <a:cs typeface="Times New Roman" panose="02020603050405020304" pitchFamily="18" charset="0"/>
              </a:rPr>
              <a:t>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cs typeface="Times New Roman" panose="02020603050405020304" pitchFamily="18" charset="0"/>
              </a:rPr>
              <a:t>St. Petersburg State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cs typeface="Times New Roman" panose="02020603050405020304" pitchFamily="18" charset="0"/>
              </a:rPr>
              <a:t>St. Petersburg Polytechnic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900" dirty="0"/>
              <a:t>Instituto Superior de  Tecnologías y Ciencias </a:t>
            </a:r>
            <a:r>
              <a:rPr lang="es-ES" sz="1900" dirty="0" smtClean="0"/>
              <a:t>Aplicadas (</a:t>
            </a:r>
            <a:r>
              <a:rPr lang="es-ES" sz="1900" dirty="0" err="1" smtClean="0"/>
              <a:t>INsTEC</a:t>
            </a:r>
            <a:r>
              <a:rPr lang="es-ES" sz="1900" dirty="0" smtClean="0"/>
              <a:t>), </a:t>
            </a:r>
            <a:r>
              <a:rPr lang="en-US" sz="1900" dirty="0" smtClean="0"/>
              <a:t>Havana University;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 smtClean="0">
                <a:cs typeface="Times New Roman" panose="02020603050405020304" pitchFamily="18" charset="0"/>
              </a:rPr>
              <a:t>Warsaw University of Technology;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 smtClean="0">
                <a:cs typeface="Times New Roman" panose="02020603050405020304" pitchFamily="18" charset="0"/>
              </a:rPr>
              <a:t>Samara National Research University;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1900" dirty="0" smtClean="0">
                <a:cs typeface="Times New Roman" panose="02020603050405020304" pitchFamily="18" charset="0"/>
              </a:rPr>
              <a:t>Belgorod State University;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1900" dirty="0" smtClean="0">
                <a:cs typeface="Times New Roman" panose="02020603050405020304" pitchFamily="18" charset="0"/>
              </a:rPr>
              <a:t>A.I. </a:t>
            </a:r>
            <a:r>
              <a:rPr lang="en-GB" sz="1900" dirty="0" err="1" smtClean="0">
                <a:cs typeface="Times New Roman" panose="02020603050405020304" pitchFamily="18" charset="0"/>
              </a:rPr>
              <a:t>Alikhanyan</a:t>
            </a:r>
            <a:r>
              <a:rPr lang="en-GB" sz="1900" dirty="0" smtClean="0">
                <a:cs typeface="Times New Roman" panose="02020603050405020304" pitchFamily="18" charset="0"/>
              </a:rPr>
              <a:t> National Science Laboratory, Armenia</a:t>
            </a:r>
            <a:endParaRPr lang="en-US" sz="1900" dirty="0" smtClean="0"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en-US" sz="1900" dirty="0" smtClean="0"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0819469">
            <a:off x="6060941" y="998641"/>
            <a:ext cx="2728728" cy="1083502"/>
          </a:xfrm>
          <a:prstGeom prst="rect">
            <a:avLst/>
          </a:prstGeom>
          <a:solidFill>
            <a:schemeClr val="accent1">
              <a:lumMod val="60000"/>
              <a:lumOff val="40000"/>
              <a:alpha val="76000"/>
            </a:schemeClr>
          </a:solidFill>
          <a:ln w="158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Protocols for joint research within the SPD project signed.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 rot="20819469">
            <a:off x="6102608" y="3471664"/>
            <a:ext cx="2761146" cy="773802"/>
          </a:xfrm>
          <a:prstGeom prst="rect">
            <a:avLst/>
          </a:prstGeom>
          <a:solidFill>
            <a:srgbClr val="90FEFE">
              <a:alpha val="75686"/>
            </a:srgbClr>
          </a:solidFill>
          <a:ln w="158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Bilateral agreements on NICA exist.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 rot="20819469">
            <a:off x="6042427" y="2502651"/>
            <a:ext cx="2835878" cy="402033"/>
          </a:xfrm>
          <a:prstGeom prst="rect">
            <a:avLst/>
          </a:prstGeom>
          <a:noFill/>
          <a:ln w="158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err="1" smtClean="0"/>
              <a:t>EoI</a:t>
            </a:r>
            <a:r>
              <a:rPr lang="en-US" sz="1800" dirty="0" smtClean="0"/>
              <a:t> letters received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8309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1720" y="4437112"/>
            <a:ext cx="5400600" cy="1455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Roumen </a:t>
            </a:r>
            <a:r>
              <a:rPr lang="en-US" b="1" smtClean="0">
                <a:solidFill>
                  <a:schemeClr val="accent1">
                    <a:lumMod val="50000"/>
                  </a:schemeClr>
                </a:solidFill>
              </a:rPr>
              <a:t>Tsenov, deputy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director of the Laboratory of High </a:t>
            </a:r>
            <a:r>
              <a:rPr lang="en-US" b="1" smtClean="0">
                <a:solidFill>
                  <a:schemeClr val="accent1">
                    <a:lumMod val="50000"/>
                  </a:schemeClr>
                </a:solidFill>
              </a:rPr>
              <a:t>Energy Physics,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SPD project coordinator in JINR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7584" y="1649098"/>
            <a:ext cx="7632848" cy="1981504"/>
          </a:xfrm>
        </p:spPr>
        <p:txBody>
          <a:bodyPr/>
          <a:lstStyle/>
          <a:p>
            <a:pPr lvl="0">
              <a:lnSpc>
                <a:spcPct val="123000"/>
              </a:lnSpc>
            </a:pPr>
            <a:r>
              <a:rPr lang="en-US" sz="36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Spin Physics Detector (</a:t>
            </a:r>
            <a:r>
              <a:rPr lang="ru-RU" sz="36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SPD</a:t>
            </a:r>
            <a:r>
              <a:rPr lang="en-US" sz="36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) project</a:t>
            </a:r>
            <a:r>
              <a:rPr lang="ru-RU" sz="36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at </a:t>
            </a:r>
            <a:br>
              <a:rPr lang="en-US" sz="36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sz="36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the </a:t>
            </a:r>
            <a:r>
              <a:rPr lang="ru-RU" sz="36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NICA</a:t>
            </a:r>
            <a:r>
              <a:rPr lang="en-US" sz="36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 collider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156675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260648"/>
            <a:ext cx="3324673" cy="510781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dirty="0" smtClean="0"/>
              <a:t>Roadmap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196752"/>
            <a:ext cx="8280920" cy="518457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INR project for the SPD design (Jan. 2019);</a:t>
            </a:r>
          </a:p>
          <a:p>
            <a:pPr marL="0" indent="0">
              <a:buNone/>
            </a:pP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Conceptual and technical design of the Spin Physics Detector (SPD) at the NICA 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collider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Setting up of the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the Conceptual Design Report (2019);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the Technical Design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Report, including prototyping (2020-2022).</a:t>
            </a:r>
          </a:p>
          <a:p>
            <a:pPr marL="0" indent="0">
              <a:buNone/>
            </a:pPr>
            <a:endParaRPr lang="en-US" sz="2800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 would take at least three years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2022-2025) and first measurements could be expected as early as close to the end of 2025…</a:t>
            </a:r>
            <a:endParaRPr lang="en-US" sz="28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71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2848" y="445354"/>
            <a:ext cx="8204200" cy="2677656"/>
          </a:xfrm>
          <a:prstGeom prst="rect">
            <a:avLst/>
          </a:prstGeom>
          <a:solidFill>
            <a:srgbClr val="FFFE98"/>
          </a:solidFill>
          <a:ln w="28575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SPD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/NICA </a:t>
            </a: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will provide a unique opportunity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n</a:t>
            </a:r>
            <a:r>
              <a:rPr lang="en-US" i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ot available at other facilit</a:t>
            </a: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ies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to study all of the PDFs in one experiment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and obtain comprehensive information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on the nucleon spin structure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at high statistical level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with minimal systematic uncertainties  </a:t>
            </a:r>
            <a:endParaRPr lang="en-US" dirty="0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628740" name="Picture 4" descr="http://fc01.deviantart.net/fs11/f/2007/119/0/d/Nike_by_jlnevelo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71340"/>
            <a:ext cx="3096344" cy="3931543"/>
          </a:xfrm>
          <a:prstGeom prst="rect">
            <a:avLst/>
          </a:prstGeom>
          <a:solidFill>
            <a:schemeClr val="accent3">
              <a:lumMod val="85000"/>
              <a:alpha val="62000"/>
            </a:schemeClr>
          </a:solidFill>
          <a:ln w="19050">
            <a:solidFill>
              <a:srgbClr val="000099"/>
            </a:solidFill>
          </a:ln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6952" y="3107625"/>
            <a:ext cx="419158" cy="48584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9692" y="3259844"/>
            <a:ext cx="5193474" cy="2800767"/>
          </a:xfrm>
          <a:prstGeom prst="rect">
            <a:avLst/>
          </a:prstGeom>
          <a:solidFill>
            <a:srgbClr val="FFC000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</a:rPr>
              <a:t>You are welcome 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</a:rPr>
              <a:t>to join the SPD/NICA project!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Web site: </a:t>
            </a:r>
            <a:r>
              <a:rPr lang="en-US" sz="2000" i="1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spd.jinr.ru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.</a:t>
            </a:r>
            <a:endParaRPr lang="en-US" sz="2000" dirty="0" smtClean="0">
              <a:solidFill>
                <a:srgbClr val="0000FF"/>
              </a:solidFill>
              <a:latin typeface="Arial" pitchFamily="34" charset="0"/>
              <a:ea typeface="ＭＳ Ｐゴシック" pitchFamily="34" charset="-128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Contact person: Roumen Tsenov (</a:t>
            </a:r>
            <a:r>
              <a:rPr lang="en-US" sz="2000" i="1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tsenov@jinr.ru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)</a:t>
            </a:r>
            <a:endParaRPr lang="en-US" sz="2000" dirty="0">
              <a:solidFill>
                <a:srgbClr val="0000FF"/>
              </a:solidFill>
              <a:latin typeface="Arial" pitchFamily="34" charset="0"/>
              <a:ea typeface="ＭＳ Ｐゴシック" pitchFamily="34" charset="-128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2000" dirty="0">
              <a:solidFill>
                <a:srgbClr val="0000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782" y="6021288"/>
            <a:ext cx="5480026" cy="5052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http://indico.jinr.ru/event/SPD-NICA-2019</a:t>
            </a:r>
          </a:p>
        </p:txBody>
      </p:sp>
    </p:spTree>
    <p:extLst>
      <p:ext uri="{BB962C8B-B14F-4D97-AF65-F5344CB8AC3E}">
        <p14:creationId xmlns:p14="http://schemas.microsoft.com/office/powerpoint/2010/main" val="281112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278"/>
          <a:stretch/>
        </p:blipFill>
        <p:spPr>
          <a:xfrm>
            <a:off x="539552" y="620688"/>
            <a:ext cx="8141153" cy="54658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6176" y="3740740"/>
            <a:ext cx="2868093" cy="436338"/>
          </a:xfrm>
          <a:prstGeom prst="rect">
            <a:avLst/>
          </a:prstGeom>
          <a:solidFill>
            <a:srgbClr val="90FEFE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http://SPIN-Praha-2018 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" y="332656"/>
            <a:ext cx="4458837" cy="33441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6" y="820139"/>
            <a:ext cx="8912249" cy="435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155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11560" y="548680"/>
            <a:ext cx="8204200" cy="2677656"/>
          </a:xfrm>
          <a:prstGeom prst="rect">
            <a:avLst/>
          </a:prstGeom>
          <a:solidFill>
            <a:srgbClr val="FFFE98"/>
          </a:solidFill>
          <a:ln w="28575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SPD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/NICA </a:t>
            </a: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will provide a unique opportunity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n</a:t>
            </a:r>
            <a:r>
              <a:rPr lang="en-US" i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ot available at other facilit</a:t>
            </a: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ies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to study all of the nucleon PDFs in one experiment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and obtain comprehensive information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on the nucleon spin structure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at high statistical level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with minimal systematic uncertainties.  </a:t>
            </a:r>
            <a:endParaRPr lang="en-US" dirty="0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628740" name="Picture 4" descr="http://fc01.deviantart.net/fs11/f/2007/119/0/d/Nike_by_jlnevelo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71340"/>
            <a:ext cx="3096344" cy="3931543"/>
          </a:xfrm>
          <a:prstGeom prst="rect">
            <a:avLst/>
          </a:prstGeom>
          <a:noFill/>
          <a:ln w="1905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077072"/>
            <a:ext cx="4360986" cy="226975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7586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3068960"/>
            <a:ext cx="4831160" cy="510781"/>
          </a:xfrm>
        </p:spPr>
        <p:txBody>
          <a:bodyPr/>
          <a:lstStyle/>
          <a:p>
            <a:r>
              <a:rPr lang="en-US" dirty="0" smtClean="0"/>
              <a:t>Back-ups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88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5979865" cy="510781"/>
          </a:xfrm>
        </p:spPr>
        <p:txBody>
          <a:bodyPr/>
          <a:lstStyle/>
          <a:p>
            <a:r>
              <a:rPr lang="en-US" dirty="0" smtClean="0"/>
              <a:t>Spin and magnetic moment</a:t>
            </a:r>
            <a:endParaRPr lang="en-US" dirty="0"/>
          </a:p>
        </p:txBody>
      </p:sp>
      <p:sp>
        <p:nvSpPr>
          <p:cNvPr id="4" name="AutoShape 4" descr="{\vec  {\mu }}_{{\text{S}}}\ =\ g\ {\frac  {q}{2m}}\ {\vec  {S}}=\gamma {\vec  {S}}"/>
          <p:cNvSpPr>
            <a:spLocks noChangeAspect="1" noChangeArrowheads="1"/>
          </p:cNvSpPr>
          <p:nvPr/>
        </p:nvSpPr>
        <p:spPr bwMode="auto">
          <a:xfrm>
            <a:off x="323528" y="2060848"/>
            <a:ext cx="2760241" cy="276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2" descr="Image result for sp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7651" y="777644"/>
            <a:ext cx="2208135" cy="2520280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0" y="1327826"/>
            <a:ext cx="2611655" cy="21131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42" y="5301208"/>
            <a:ext cx="2197385" cy="923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297924"/>
            <a:ext cx="2281287" cy="12572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123295"/>
            <a:ext cx="3847945" cy="11420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7685" y="4755780"/>
            <a:ext cx="1818126" cy="470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</a:t>
            </a:r>
            <a:r>
              <a:rPr lang="en-US" sz="2000" dirty="0" smtClean="0"/>
              <a:t>or the electron: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34182" y="3921393"/>
            <a:ext cx="2462534" cy="50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uclear magneton: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80" y="4417744"/>
            <a:ext cx="2053762" cy="1146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694" y="4426596"/>
            <a:ext cx="2698054" cy="1211254"/>
          </a:xfrm>
          <a:prstGeom prst="rect">
            <a:avLst/>
          </a:prstGeom>
          <a:noFill/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206694" y="5661248"/>
            <a:ext cx="2733458" cy="698012"/>
          </a:xfrm>
          <a:prstGeom prst="rect">
            <a:avLst/>
          </a:prstGeom>
          <a:noFill/>
          <a:ln w="3492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  </a:t>
            </a:r>
            <a:r>
              <a:rPr lang="el-GR" sz="3200" i="1" dirty="0" smtClean="0"/>
              <a:t>μ</a:t>
            </a:r>
            <a:r>
              <a:rPr lang="en-US" sz="3200" baseline="-25000" dirty="0" smtClean="0"/>
              <a:t>d</a:t>
            </a:r>
            <a:r>
              <a:rPr lang="en-US" sz="3200" dirty="0" smtClean="0"/>
              <a:t> = 0.86</a:t>
            </a:r>
            <a:r>
              <a:rPr lang="el-GR" sz="3200" i="1" dirty="0" smtClean="0"/>
              <a:t>μ</a:t>
            </a:r>
            <a:r>
              <a:rPr lang="en-US" sz="3200" baseline="-25000" dirty="0" smtClean="0"/>
              <a:t>N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277800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5783" y="159576"/>
            <a:ext cx="4643794" cy="605128"/>
          </a:xfrm>
        </p:spPr>
        <p:txBody>
          <a:bodyPr/>
          <a:lstStyle/>
          <a:p>
            <a:r>
              <a:rPr lang="en-US" dirty="0" smtClean="0"/>
              <a:t>Nucleon spin structure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5660E18E-7D1E-4DA8-936A-17513F9A97BE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 b="8981"/>
          <a:stretch>
            <a:fillRect/>
          </a:stretch>
        </p:blipFill>
        <p:spPr bwMode="auto">
          <a:xfrm>
            <a:off x="5292080" y="1700808"/>
            <a:ext cx="3379696" cy="4378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9"/>
          <p:cNvGraphicFramePr>
            <a:graphicFrameLocks noChangeAspect="1"/>
          </p:cNvGraphicFramePr>
          <p:nvPr>
            <p:extLst/>
          </p:nvPr>
        </p:nvGraphicFramePr>
        <p:xfrm>
          <a:off x="795503" y="1412776"/>
          <a:ext cx="2520280" cy="1395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Equation" r:id="rId4" imgW="711000" imgH="393480" progId="">
                  <p:embed/>
                </p:oleObj>
              </mc:Choice>
              <mc:Fallback>
                <p:oleObj name="Equation" r:id="rId4" imgW="711000" imgH="393480" progId="">
                  <p:embed/>
                  <p:pic>
                    <p:nvPicPr>
                      <p:cNvPr id="1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503" y="1412776"/>
                        <a:ext cx="2520280" cy="13953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379679" y="2348880"/>
            <a:ext cx="752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quarks</a:t>
            </a: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одержимое 2"/>
          <p:cNvSpPr>
            <a:spLocks noGrp="1"/>
          </p:cNvSpPr>
          <p:nvPr>
            <p:ph sz="quarter" idx="1"/>
          </p:nvPr>
        </p:nvSpPr>
        <p:spPr>
          <a:xfrm>
            <a:off x="755576" y="764703"/>
            <a:ext cx="1800200" cy="43410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6350" indent="-6350">
              <a:buNone/>
            </a:pPr>
            <a:r>
              <a:rPr lang="en-US" dirty="0" smtClean="0"/>
              <a:t>Before 1988</a:t>
            </a:r>
            <a:endParaRPr lang="en-US" baseline="30000" dirty="0" smtClean="0"/>
          </a:p>
        </p:txBody>
      </p:sp>
      <p:sp>
        <p:nvSpPr>
          <p:cNvPr id="17" name="Содержимое 2"/>
          <p:cNvSpPr txBox="1">
            <a:spLocks/>
          </p:cNvSpPr>
          <p:nvPr/>
        </p:nvSpPr>
        <p:spPr bwMode="auto">
          <a:xfrm>
            <a:off x="337173" y="3019547"/>
            <a:ext cx="49685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quark model says:</a:t>
            </a:r>
            <a:endParaRPr lang="en-US" sz="2600" dirty="0">
              <a:latin typeface="+mn-lt"/>
            </a:endParaRPr>
          </a:p>
          <a:p>
            <a:pPr marR="0" lvl="0" indent="-2730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tabLst/>
              <a:defRPr/>
            </a:pPr>
            <a:r>
              <a:rPr lang="en-US" sz="2600" dirty="0">
                <a:latin typeface="+mn-lt"/>
              </a:rPr>
              <a:t>t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 nucleon spin is carried only by quarks. 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49" y="4601668"/>
            <a:ext cx="4800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6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5660E18E-7D1E-4DA8-936A-17513F9A97BE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323528" y="3645024"/>
            <a:ext cx="505090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PROBLEM:</a:t>
            </a:r>
            <a:r>
              <a:rPr kumimoji="0" lang="en-US" sz="2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According to the experimental data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lang="en-US" sz="2600" noProof="0" dirty="0" smtClean="0">
                <a:latin typeface="+mn-lt"/>
                <a:cs typeface="+mn-cs"/>
              </a:rPr>
              <a:t>only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30% of the nucleon spin is carried by quarks. Where does the rest of the spin come from? 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4" name="Object 9"/>
          <p:cNvGraphicFramePr>
            <a:graphicFrameLocks noChangeAspect="1"/>
          </p:cNvGraphicFramePr>
          <p:nvPr>
            <p:extLst/>
          </p:nvPr>
        </p:nvGraphicFramePr>
        <p:xfrm>
          <a:off x="827584" y="1484784"/>
          <a:ext cx="2520280" cy="1395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Equation" r:id="rId3" imgW="711000" imgH="393480" progId="">
                  <p:embed/>
                </p:oleObj>
              </mc:Choice>
              <mc:Fallback>
                <p:oleObj name="Equation" r:id="rId3" imgW="711000" imgH="393480" progId="">
                  <p:embed/>
                  <p:pic>
                    <p:nvPicPr>
                      <p:cNvPr id="1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484784"/>
                        <a:ext cx="2520280" cy="13953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379679" y="2348880"/>
            <a:ext cx="752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quarks</a:t>
            </a: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 b="8981"/>
          <a:stretch>
            <a:fillRect/>
          </a:stretch>
        </p:blipFill>
        <p:spPr bwMode="auto">
          <a:xfrm>
            <a:off x="5440776" y="994370"/>
            <a:ext cx="3379696" cy="4378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63157" y="428250"/>
            <a:ext cx="5009043" cy="37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8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rompt photon asymmetries: accuracy"/>
          <p:cNvSpPr txBox="1"/>
          <p:nvPr/>
        </p:nvSpPr>
        <p:spPr>
          <a:xfrm>
            <a:off x="1637978" y="59809"/>
            <a:ext cx="6016071" cy="601704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400"/>
            </a:lvl1pPr>
          </a:lstStyle>
          <a:p>
            <a:r>
              <a:rPr lang="en-US" sz="3094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and 3D structure of hadrons</a:t>
            </a:r>
            <a:r>
              <a:rPr sz="3094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1" name="Statistics: 3×107 prompt photons with pT&gt;4 GeV/c per one year of data taking (107 s). It could keep statistical uncertainty of AN and ALL asymmetries measurement below 0.001 level."/>
          <p:cNvSpPr txBox="1"/>
          <p:nvPr/>
        </p:nvSpPr>
        <p:spPr>
          <a:xfrm>
            <a:off x="218100" y="802304"/>
            <a:ext cx="6115721" cy="1149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700"/>
            </a:pPr>
            <a:r>
              <a:rPr lang="en-US" sz="1898" b="1" dirty="0"/>
              <a:t>Spin puzzle:</a:t>
            </a:r>
            <a:r>
              <a:rPr lang="en-US" sz="1898" dirty="0"/>
              <a:t> small contribution of quarks </a:t>
            </a:r>
            <a:r>
              <a:rPr lang="en-US" sz="1898" dirty="0">
                <a:solidFill>
                  <a:srgbClr val="FF0000"/>
                </a:solidFill>
              </a:rPr>
              <a:t>(may be fractional because of density matrix rather than wave function description) </a:t>
            </a:r>
            <a:r>
              <a:rPr lang="en-US" sz="1898" dirty="0"/>
              <a:t>to </a:t>
            </a:r>
            <a:r>
              <a:rPr lang="en-US" sz="1898" dirty="0" smtClean="0"/>
              <a:t>the proton </a:t>
            </a:r>
            <a:r>
              <a:rPr lang="en-US" sz="1898" dirty="0"/>
              <a:t>spin</a:t>
            </a:r>
            <a:endParaRPr sz="1898" dirty="0"/>
          </a:p>
        </p:txBody>
      </p:sp>
      <p:sp>
        <p:nvSpPr>
          <p:cNvPr id="122" name="Main contribution to systematics comes from MC-dependent subtraction of background from decay photons, charged particles etc. The expected total error does not exceed (1-2)×10−2."/>
          <p:cNvSpPr txBox="1"/>
          <p:nvPr/>
        </p:nvSpPr>
        <p:spPr>
          <a:xfrm>
            <a:off x="404355" y="2185674"/>
            <a:ext cx="5399235" cy="1509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700"/>
            </a:pPr>
            <a:r>
              <a:rPr lang="en-US" sz="1898" dirty="0"/>
              <a:t>The deficit may be due </a:t>
            </a:r>
            <a:r>
              <a:rPr lang="en-US" sz="1898" dirty="0" smtClean="0"/>
              <a:t>to: </a:t>
            </a:r>
            <a:endParaRPr lang="en-US" sz="1898" dirty="0"/>
          </a:p>
          <a:p>
            <a:pPr>
              <a:defRPr sz="2700"/>
            </a:pPr>
            <a:r>
              <a:rPr lang="en-US" sz="1898" dirty="0"/>
              <a:t>1.Gluon average spin </a:t>
            </a:r>
            <a:r>
              <a:rPr lang="el-GR" sz="1898" dirty="0"/>
              <a:t>Δ</a:t>
            </a:r>
            <a:r>
              <a:rPr lang="en-US" sz="1898" dirty="0" smtClean="0"/>
              <a:t>G,  </a:t>
            </a:r>
            <a:r>
              <a:rPr lang="en-US" sz="1898" dirty="0"/>
              <a:t>and </a:t>
            </a:r>
          </a:p>
          <a:p>
            <a:pPr>
              <a:defRPr sz="2700"/>
            </a:pPr>
            <a:r>
              <a:rPr lang="en-US" sz="1898" dirty="0"/>
              <a:t>2.Orbital motion L related </a:t>
            </a:r>
            <a:r>
              <a:rPr lang="en-US" sz="1898" dirty="0">
                <a:solidFill>
                  <a:srgbClr val="FF0000"/>
                </a:solidFill>
              </a:rPr>
              <a:t>to transverse (completing to 3D) structure  of proton </a:t>
            </a:r>
          </a:p>
        </p:txBody>
      </p:sp>
      <p:sp>
        <p:nvSpPr>
          <p:cNvPr id="125" name="Similar accuracy is expected for ALL while the expected asymmetry is between ±0.05"/>
          <p:cNvSpPr txBox="1"/>
          <p:nvPr/>
        </p:nvSpPr>
        <p:spPr>
          <a:xfrm>
            <a:off x="3648390" y="4568280"/>
            <a:ext cx="5399235" cy="43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700"/>
            </a:pPr>
            <a:r>
              <a:rPr lang="en-US" sz="2000" dirty="0"/>
              <a:t>Main instrument: </a:t>
            </a:r>
            <a:r>
              <a:rPr lang="en-US" sz="2000" dirty="0">
                <a:solidFill>
                  <a:srgbClr val="FF0000"/>
                </a:solidFill>
              </a:rPr>
              <a:t>transverse </a:t>
            </a:r>
            <a:r>
              <a:rPr lang="en-US" sz="2000" dirty="0"/>
              <a:t>spin asymmetries </a:t>
            </a:r>
            <a:endParaRPr sz="2000" dirty="0">
              <a:solidFill>
                <a:schemeClr val="accent5">
                  <a:lumOff val="-29866"/>
                </a:schemeClr>
              </a:solidFill>
            </a:endParaRPr>
          </a:p>
        </p:txBody>
      </p:sp>
      <p:sp>
        <p:nvSpPr>
          <p:cNvPr id="126" name="SPD data for AN and ALL at √s∼20 GeV will be complementary to the expected corresponding results from RHIC (√s∼200 GeV)"/>
          <p:cNvSpPr txBox="1"/>
          <p:nvPr/>
        </p:nvSpPr>
        <p:spPr>
          <a:xfrm>
            <a:off x="3820565" y="5373921"/>
            <a:ext cx="5054884" cy="794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rPr lang="en-US" sz="2000" dirty="0"/>
              <a:t>The simplest transverse asymmetry : left-right; more involved: azimuthal modulations </a:t>
            </a:r>
            <a:endParaRPr sz="2000" dirty="0"/>
          </a:p>
        </p:txBody>
      </p:sp>
      <p:sp>
        <p:nvSpPr>
          <p:cNvPr id="127" name="Signal and different sources of background for prompt photon production"/>
          <p:cNvSpPr txBox="1"/>
          <p:nvPr/>
        </p:nvSpPr>
        <p:spPr>
          <a:xfrm>
            <a:off x="3734195" y="3965019"/>
            <a:ext cx="4627446" cy="41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0000"/>
                </a:solidFill>
              </a:rPr>
              <a:t>All  </a:t>
            </a:r>
            <a:r>
              <a:rPr lang="en-US" sz="2000" dirty="0"/>
              <a:t>ingredients can be explored at SPD!</a:t>
            </a:r>
            <a:endParaRPr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7907" y="774069"/>
            <a:ext cx="2293622" cy="183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9557" y="2893090"/>
            <a:ext cx="3644443" cy="109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7636" y="4015444"/>
            <a:ext cx="2012650" cy="164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5710166"/>
            <a:ext cx="1332756" cy="7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37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25909"/>
            <a:ext cx="565785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2915816" y="102334"/>
            <a:ext cx="3027537" cy="383054"/>
          </a:xfrm>
        </p:spPr>
        <p:txBody>
          <a:bodyPr/>
          <a:lstStyle/>
          <a:p>
            <a:pPr eaLnBrk="1" hangingPunct="1"/>
            <a:r>
              <a:rPr lang="en-US" sz="2400" dirty="0" err="1" smtClean="0"/>
              <a:t>Drell</a:t>
            </a:r>
            <a:r>
              <a:rPr lang="en-US" sz="2400" dirty="0" smtClean="0"/>
              <a:t>-Yan process</a:t>
            </a:r>
            <a:endParaRPr lang="ru-RU" sz="2400" dirty="0" smtClean="0"/>
          </a:p>
        </p:txBody>
      </p:sp>
      <p:sp>
        <p:nvSpPr>
          <p:cNvPr id="125" name="Содержимое 2"/>
          <p:cNvSpPr>
            <a:spLocks noGrp="1"/>
          </p:cNvSpPr>
          <p:nvPr>
            <p:ph sz="quarter" idx="1"/>
          </p:nvPr>
        </p:nvSpPr>
        <p:spPr>
          <a:xfrm>
            <a:off x="4499992" y="836712"/>
            <a:ext cx="4401864" cy="122413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6350" indent="-6350">
              <a:buNone/>
            </a:pPr>
            <a:r>
              <a:rPr lang="en-US" dirty="0" smtClean="0"/>
              <a:t>A quark-antiquark pair creates a lepton (</a:t>
            </a:r>
            <a:r>
              <a:rPr lang="en-US" i="1" dirty="0" smtClean="0"/>
              <a:t>e</a:t>
            </a:r>
            <a:r>
              <a:rPr lang="en-US" dirty="0" smtClean="0"/>
              <a:t>/</a:t>
            </a:r>
            <a:r>
              <a:rPr lang="el-GR" sz="2400" i="1" dirty="0" smtClean="0">
                <a:latin typeface="Georgia"/>
              </a:rPr>
              <a:t>μ</a:t>
            </a:r>
            <a:r>
              <a:rPr lang="en-US" dirty="0" smtClean="0"/>
              <a:t>) pair trough a virtual photon </a:t>
            </a:r>
            <a:endParaRPr lang="en-US" baseline="30000" dirty="0" smtClean="0"/>
          </a:p>
        </p:txBody>
      </p:sp>
      <p:pic>
        <p:nvPicPr>
          <p:cNvPr id="126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68552" y="3621167"/>
            <a:ext cx="3995936" cy="2688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9" name="Содержимое 2"/>
          <p:cNvSpPr txBox="1">
            <a:spLocks/>
          </p:cNvSpPr>
          <p:nvPr/>
        </p:nvSpPr>
        <p:spPr bwMode="auto">
          <a:xfrm>
            <a:off x="107504" y="5411108"/>
            <a:ext cx="4427984" cy="10081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350" marR="0" lvl="0" indent="-63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</a:rPr>
              <a:t>We can use this “virtual photon microscope” to look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</a:rPr>
              <a:t> into nucleons and obtain access to </a:t>
            </a:r>
            <a:r>
              <a:rPr lang="en-US" sz="2000" dirty="0" smtClean="0"/>
              <a:t>PDFs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</a:rPr>
              <a:t>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2492896"/>
            <a:ext cx="3393752" cy="48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140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 txBox="1">
            <a:spLocks noChangeArrowheads="1"/>
          </p:cNvSpPr>
          <p:nvPr/>
        </p:nvSpPr>
        <p:spPr bwMode="auto">
          <a:xfrm>
            <a:off x="491108" y="1450145"/>
            <a:ext cx="8305800" cy="1954123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eaLnBrk="1" hangingPunct="1">
              <a:lnSpc>
                <a:spcPct val="110000"/>
              </a:lnSpc>
              <a:spcBef>
                <a:spcPct val="20000"/>
              </a:spcBef>
              <a:buClr>
                <a:srgbClr val="FDF520"/>
              </a:buClr>
              <a:buSzTx/>
              <a:buFont typeface="Times" charset="0"/>
              <a:buNone/>
            </a:pPr>
            <a:r>
              <a:rPr lang="en-US" b="1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Main targets of  </a:t>
            </a:r>
            <a:r>
              <a:rPr lang="en-US" b="1" smtClean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the NICA project</a:t>
            </a:r>
            <a:r>
              <a:rPr lang="ru-RU" altLang="ja-JP" b="1" smtClean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:</a:t>
            </a:r>
            <a:endParaRPr lang="en-US" altLang="ja-JP" b="1">
              <a:solidFill>
                <a:srgbClr val="FFFFFF"/>
              </a:solidFill>
              <a:latin typeface="Arial"/>
              <a:ea typeface="ＭＳ Ｐゴシック" pitchFamily="34" charset="-128"/>
            </a:endParaRPr>
          </a:p>
          <a:p>
            <a:pPr marL="342900" indent="-342900" defTabSz="914400" ea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FDF520"/>
              </a:buClr>
              <a:buSzTx/>
              <a:buFont typeface="Wingdings" pitchFamily="2" charset="2"/>
              <a:buNone/>
            </a:pPr>
            <a:r>
              <a:rPr lang="en-US">
                <a:solidFill>
                  <a:srgbClr val="FFFFFF"/>
                </a:solidFill>
                <a:ea typeface="ＭＳ Ｐゴシック" pitchFamily="34" charset="-128"/>
              </a:rPr>
              <a:t>	</a:t>
            </a:r>
            <a:r>
              <a:rPr lang="ru-RU">
                <a:solidFill>
                  <a:srgbClr val="FFFFFF"/>
                </a:solidFill>
                <a:ea typeface="ＭＳ Ｐゴシック" pitchFamily="34" charset="-128"/>
              </a:rPr>
              <a:t>- </a:t>
            </a:r>
            <a:r>
              <a:rPr lang="en-US" b="1" i="1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rPr>
              <a:t>study of hot and  dense baryonic matter</a:t>
            </a:r>
          </a:p>
          <a:p>
            <a:pPr marL="342900" indent="-342900" defTabSz="914400" eaLnBrk="1" hangingPunct="1">
              <a:lnSpc>
                <a:spcPct val="110000"/>
              </a:lnSpc>
              <a:buClr>
                <a:srgbClr val="FDF520"/>
              </a:buClr>
              <a:buSzTx/>
              <a:buFont typeface="Wingdings" pitchFamily="2" charset="2"/>
              <a:buNone/>
            </a:pPr>
            <a:r>
              <a:rPr lang="en-US" i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	</a:t>
            </a:r>
            <a:r>
              <a:rPr lang="en-US" i="1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- </a:t>
            </a:r>
            <a:r>
              <a:rPr lang="en-US" b="1" i="1" smtClean="0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investigation </a:t>
            </a:r>
            <a:r>
              <a:rPr lang="en-US" b="1" i="1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of nucleon spin structure, </a:t>
            </a:r>
          </a:p>
          <a:p>
            <a:pPr marL="342900" indent="-342900" algn="r" defTabSz="914400" eaLnBrk="1" hangingPunct="1">
              <a:lnSpc>
                <a:spcPct val="110000"/>
              </a:lnSpc>
              <a:buClr>
                <a:srgbClr val="FDF520"/>
              </a:buClr>
              <a:buSzTx/>
              <a:buFont typeface="Wingdings" pitchFamily="2" charset="2"/>
              <a:buNone/>
            </a:pPr>
            <a:r>
              <a:rPr lang="en-US" b="1" i="1" smtClean="0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polarization </a:t>
            </a:r>
            <a:r>
              <a:rPr lang="en-US" b="1" i="1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phenomena</a:t>
            </a:r>
          </a:p>
          <a:p>
            <a:pPr marL="342900" indent="-342900" algn="r" defTabSz="914400" eaLnBrk="1" hangingPunct="1">
              <a:lnSpc>
                <a:spcPct val="100000"/>
              </a:lnSpc>
              <a:buClr>
                <a:srgbClr val="FDF520"/>
              </a:buClr>
              <a:buSzTx/>
              <a:buFont typeface="Wingdings" pitchFamily="2" charset="2"/>
              <a:buNone/>
            </a:pPr>
            <a:endParaRPr lang="en-US" i="1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1115616" y="228601"/>
            <a:ext cx="7056784" cy="1200329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i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NICA </a:t>
            </a:r>
            <a:r>
              <a:rPr lang="en-US" b="1" i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(</a:t>
            </a:r>
            <a:r>
              <a:rPr lang="en-US" b="1" i="1" err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</a:t>
            </a:r>
            <a:r>
              <a:rPr lang="en-US" b="1" i="1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uclotron</a:t>
            </a:r>
            <a:r>
              <a:rPr lang="en-US" b="1" i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based </a:t>
            </a:r>
            <a:r>
              <a:rPr lang="en-US" b="1" i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</a:t>
            </a:r>
            <a:r>
              <a:rPr lang="en-US" b="1" i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on </a:t>
            </a:r>
            <a:r>
              <a:rPr lang="en-US" b="1" i="1" err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</a:t>
            </a:r>
            <a:r>
              <a:rPr lang="en-US" b="1" i="1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olider</a:t>
            </a:r>
            <a:r>
              <a:rPr lang="en-US" b="1" i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b="1" i="1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</a:t>
            </a:r>
            <a:r>
              <a:rPr lang="en-US" b="1" i="1" err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</a:t>
            </a:r>
            <a:r>
              <a:rPr lang="en-US" b="1" i="1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cility</a:t>
            </a:r>
            <a:r>
              <a:rPr lang="en-US" b="1" i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)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i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b="1" i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is the </a:t>
            </a:r>
            <a:r>
              <a:rPr lang="en-US" b="1" i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flagship project in </a:t>
            </a:r>
            <a:r>
              <a:rPr lang="en-US" b="1" i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high energy physics </a:t>
            </a:r>
            <a:endParaRPr lang="en-US" b="1" i="1">
              <a:solidFill>
                <a:srgbClr val="00009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i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of </a:t>
            </a:r>
            <a:r>
              <a:rPr lang="en-US" b="1" i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the Joint </a:t>
            </a:r>
            <a:r>
              <a:rPr lang="en-US" b="1" i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Institute for Nuclear </a:t>
            </a:r>
            <a:r>
              <a:rPr lang="en-US" b="1" i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Research</a:t>
            </a:r>
            <a:endParaRPr lang="en-US" b="1" i="1">
              <a:solidFill>
                <a:srgbClr val="00009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014368"/>
              </p:ext>
            </p:extLst>
          </p:nvPr>
        </p:nvGraphicFramePr>
        <p:xfrm>
          <a:off x="1475656" y="3474949"/>
          <a:ext cx="5976664" cy="3194413"/>
        </p:xfrm>
        <a:graphic>
          <a:graphicData uri="http://schemas.openxmlformats.org/drawingml/2006/table">
            <a:tbl>
              <a:tblPr/>
              <a:tblGrid>
                <a:gridCol w="4521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4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574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Ring circumference, m 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503.04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2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i="1" smtClean="0">
                          <a:solidFill>
                            <a:srgbClr val="000090"/>
                          </a:solidFill>
                        </a:rPr>
                        <a:t>heavy ions</a:t>
                      </a:r>
                      <a:endParaRPr lang="en-US" sz="2000" b="1" i="1">
                        <a:solidFill>
                          <a:srgbClr val="000090"/>
                        </a:solidFill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574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 energy range for </a:t>
                      </a:r>
                      <a:r>
                        <a:rPr lang="en-US" sz="2000" b="1" i="1" smtClean="0">
                          <a:solidFill>
                            <a:srgbClr val="000090"/>
                          </a:solidFill>
                        </a:rPr>
                        <a:t>Au</a:t>
                      </a:r>
                      <a:r>
                        <a:rPr lang="en-US" sz="2000" b="1" i="1" baseline="30000" smtClean="0">
                          <a:solidFill>
                            <a:srgbClr val="000090"/>
                          </a:solidFill>
                        </a:rPr>
                        <a:t>79</a:t>
                      </a:r>
                      <a:r>
                        <a:rPr lang="ru-RU" sz="2000" b="1" i="1" baseline="30000" smtClean="0">
                          <a:solidFill>
                            <a:srgbClr val="000090"/>
                          </a:solidFill>
                        </a:rPr>
                        <a:t>+</a:t>
                      </a: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:  </a:t>
                      </a:r>
                      <a:r>
                        <a:rPr lang="ru-RU" sz="2000" i="1" smtClean="0">
                          <a:solidFill>
                            <a:srgbClr val="000090"/>
                          </a:solidFill>
                        </a:rPr>
                        <a:t>√</a:t>
                      </a: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S</a:t>
                      </a:r>
                      <a:r>
                        <a:rPr lang="en-US" sz="2000" i="1" baseline="-25000" smtClean="0">
                          <a:solidFill>
                            <a:srgbClr val="000090"/>
                          </a:solidFill>
                        </a:rPr>
                        <a:t>NN</a:t>
                      </a: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,</a:t>
                      </a:r>
                      <a:r>
                        <a:rPr lang="en-US" sz="2000" i="1" baseline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2000" i="1" err="1" smtClean="0">
                          <a:solidFill>
                            <a:srgbClr val="000090"/>
                          </a:solidFill>
                        </a:rPr>
                        <a:t>GeV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4 - 11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094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r.m.s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 </a:t>
                      </a:r>
                      <a:r>
                        <a:rPr kumimoji="0" lang="en-US" sz="2000" b="0" i="1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D</a:t>
                      </a:r>
                      <a:r>
                        <a:rPr kumimoji="0" lang="en-US" sz="2000" b="0" i="1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/p, 10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-3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1.6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21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Luminosity for </a:t>
                      </a:r>
                      <a:r>
                        <a:rPr lang="en-US" sz="2000" b="1" i="1" smtClean="0">
                          <a:solidFill>
                            <a:srgbClr val="000090"/>
                          </a:solidFill>
                        </a:rPr>
                        <a:t>Au</a:t>
                      </a:r>
                      <a:r>
                        <a:rPr lang="en-US" sz="2000" b="1" i="1" baseline="30000" smtClean="0">
                          <a:solidFill>
                            <a:srgbClr val="000090"/>
                          </a:solidFill>
                        </a:rPr>
                        <a:t>79</a:t>
                      </a:r>
                      <a:r>
                        <a:rPr lang="ru-RU" sz="2000" b="1" i="1" baseline="30000" smtClean="0">
                          <a:solidFill>
                            <a:srgbClr val="000090"/>
                          </a:solidFill>
                        </a:rPr>
                        <a:t>+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cm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s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5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211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polarized particles</a:t>
                      </a:r>
                      <a:endParaRPr kumimoji="0" 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21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max. </a:t>
                      </a:r>
                      <a:r>
                        <a:rPr lang="ru-RU" sz="2000" i="1" smtClean="0">
                          <a:solidFill>
                            <a:srgbClr val="000090"/>
                          </a:solidFill>
                        </a:rPr>
                        <a:t>√</a:t>
                      </a: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S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for polarized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lang="en-US" sz="2000" baseline="-25000" smtClean="0">
                          <a:solidFill>
                            <a:srgbClr val="161645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  <a:sym typeface="SymbolPS" charset="0"/>
                        </a:rPr>
                        <a:t>,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Gev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21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Luminosity for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cm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s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5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32</a:t>
                      </a:r>
                      <a:endParaRPr kumimoji="0" lang="en-US" sz="2000" b="1" i="0" u="none" strike="noStrike" cap="none" normalizeH="0" baseline="50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1131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117238"/>
            <a:ext cx="5862852" cy="383054"/>
          </a:xfrm>
        </p:spPr>
        <p:txBody>
          <a:bodyPr/>
          <a:lstStyle/>
          <a:p>
            <a:r>
              <a:rPr lang="en-US" sz="2400" dirty="0" smtClean="0"/>
              <a:t>Asymmetries in DY pair production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41" y="865914"/>
            <a:ext cx="5510246" cy="2471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9987" y="5925616"/>
            <a:ext cx="1499128" cy="443968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s= 400 GeV</a:t>
            </a:r>
            <a:r>
              <a:rPr lang="en-US" sz="20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93" y="3457436"/>
            <a:ext cx="5439916" cy="2348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28184" y="1537221"/>
            <a:ext cx="954107" cy="50520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Sivers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28183" y="4437112"/>
            <a:ext cx="1904945" cy="50520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Boer-Mulders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46796" y="3188053"/>
            <a:ext cx="1749540" cy="546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/>
              <a:t>J.C.Collins</a:t>
            </a:r>
            <a:r>
              <a:rPr lang="en-US" sz="1200" i="1" dirty="0" smtClean="0"/>
              <a:t> et al., PRD73 </a:t>
            </a:r>
          </a:p>
          <a:p>
            <a:r>
              <a:rPr lang="en-US" sz="1200" i="1" dirty="0" smtClean="0"/>
              <a:t>(2006)014021</a:t>
            </a:r>
            <a:endParaRPr lang="en-US" sz="12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475656" y="613312"/>
            <a:ext cx="1165704" cy="373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= 4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r>
              <a:rPr lang="en-US" sz="16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6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6148" y="645128"/>
            <a:ext cx="1269899" cy="373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15 GeV</a:t>
            </a:r>
            <a:r>
              <a:rPr lang="en-US" sz="16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6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77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2627784" y="86436"/>
            <a:ext cx="4862140" cy="556434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Prompt (direct) photon production</a:t>
            </a:r>
            <a:endParaRPr lang="ru-RU" sz="2400" dirty="0" smtClean="0"/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767" y="1650982"/>
            <a:ext cx="339780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10502" y="755993"/>
            <a:ext cx="179247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+mn-lt"/>
                <a:cs typeface="+mn-cs"/>
              </a:rPr>
              <a:t>Gluon Compton 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+mn-lt"/>
                <a:cs typeface="+mn-cs"/>
              </a:rPr>
              <a:t>scattering</a:t>
            </a:r>
            <a:endParaRPr lang="ru-RU" sz="1600" b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59668" y="764704"/>
            <a:ext cx="1827744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+mn-lt"/>
                <a:cs typeface="+mn-cs"/>
              </a:rPr>
              <a:t>Quark-</a:t>
            </a:r>
            <a:r>
              <a:rPr lang="en-US" sz="1600" b="1" dirty="0" err="1">
                <a:solidFill>
                  <a:schemeClr val="tx2"/>
                </a:solidFill>
                <a:latin typeface="+mn-lt"/>
                <a:cs typeface="+mn-cs"/>
              </a:rPr>
              <a:t>antiquark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+mn-lt"/>
                <a:cs typeface="+mn-cs"/>
              </a:rPr>
              <a:t>annihilation</a:t>
            </a:r>
            <a:endParaRPr lang="ru-RU" sz="1600" b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18" name="Gluon Compton scattering - access to gluon content of proton"/>
          <p:cNvSpPr txBox="1"/>
          <p:nvPr/>
        </p:nvSpPr>
        <p:spPr>
          <a:xfrm>
            <a:off x="4427984" y="836712"/>
            <a:ext cx="4320480" cy="814270"/>
          </a:xfrm>
          <a:prstGeom prst="rect">
            <a:avLst/>
          </a:prstGeom>
          <a:ln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6350" indent="-6350" eaLnBrk="0" hangingPunct="0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en-US" sz="20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The gluon Compton scattering mechanism dominates…</a:t>
            </a:r>
            <a:endParaRPr lang="en-US" sz="20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3672" y="4283749"/>
            <a:ext cx="4536504" cy="1228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sym typeface="Helvetica"/>
              </a:rPr>
              <a:t>…so we can obtain access to the contribution of gluon to spin of the nucleon.</a:t>
            </a:r>
          </a:p>
        </p:txBody>
      </p:sp>
      <p:pic>
        <p:nvPicPr>
          <p:cNvPr id="19" name="Section_sqrts.pdf" descr="Section_sqrts.pdf"/>
          <p:cNvPicPr>
            <a:picLocks noChangeAspect="1"/>
          </p:cNvPicPr>
          <p:nvPr/>
        </p:nvPicPr>
        <p:blipFill>
          <a:blip r:embed="rId3" cstate="print">
            <a:extLst/>
          </a:blip>
          <a:srcRect l="3094" r="3175"/>
          <a:stretch>
            <a:fillRect/>
          </a:stretch>
        </p:blipFill>
        <p:spPr>
          <a:xfrm>
            <a:off x="4706297" y="3063373"/>
            <a:ext cx="4285270" cy="3096344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0" name="Rectangle"/>
          <p:cNvSpPr/>
          <p:nvPr/>
        </p:nvSpPr>
        <p:spPr>
          <a:xfrm>
            <a:off x="5004048" y="3356992"/>
            <a:ext cx="504056" cy="2509106"/>
          </a:xfrm>
          <a:prstGeom prst="rect">
            <a:avLst/>
          </a:prstGeom>
          <a:solidFill>
            <a:srgbClr val="FFA57D">
              <a:alpha val="30000"/>
            </a:srgbClr>
          </a:solidFill>
          <a:ln w="25400">
            <a:solidFill>
              <a:srgbClr val="3E231A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21" name="NICA"/>
          <p:cNvSpPr/>
          <p:nvPr/>
        </p:nvSpPr>
        <p:spPr>
          <a:xfrm>
            <a:off x="5118090" y="3645024"/>
            <a:ext cx="606038" cy="310214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5719" tIns="35719" rIns="35719" bIns="35719" anchor="ctr">
            <a:spAutoFit/>
          </a:bodyPr>
          <a:lstStyle>
            <a:lvl1pPr>
              <a:defRPr sz="2200" i="1">
                <a:solidFill>
                  <a:srgbClr val="3E231A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sz="1547" b="1" dirty="0"/>
              <a:t>NICA</a:t>
            </a:r>
          </a:p>
        </p:txBody>
      </p:sp>
      <p:sp>
        <p:nvSpPr>
          <p:cNvPr id="22" name="Rectangle"/>
          <p:cNvSpPr/>
          <p:nvPr/>
        </p:nvSpPr>
        <p:spPr>
          <a:xfrm>
            <a:off x="6516216" y="3356992"/>
            <a:ext cx="504056" cy="2509106"/>
          </a:xfrm>
          <a:prstGeom prst="rect">
            <a:avLst/>
          </a:prstGeom>
          <a:solidFill>
            <a:srgbClr val="669C35">
              <a:alpha val="30000"/>
            </a:srgbClr>
          </a:solidFill>
          <a:ln w="25400">
            <a:solidFill>
              <a:srgbClr val="3E231A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23" name="RHIC"/>
          <p:cNvSpPr/>
          <p:nvPr/>
        </p:nvSpPr>
        <p:spPr>
          <a:xfrm>
            <a:off x="6848932" y="4149080"/>
            <a:ext cx="675396" cy="310214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5719" tIns="35719" rIns="35719" bIns="35719" anchor="ctr">
            <a:spAutoFit/>
          </a:bodyPr>
          <a:lstStyle>
            <a:lvl1pPr>
              <a:defRPr sz="2200" i="1">
                <a:solidFill>
                  <a:srgbClr val="3E231A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sz="1547" b="1" dirty="0"/>
              <a:t>RHIC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485885" y="1899406"/>
            <a:ext cx="2520280" cy="1008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q </a:t>
            </a:r>
            <a:r>
              <a:rPr lang="en-US" dirty="0" err="1" smtClean="0"/>
              <a:t>g→q</a:t>
            </a:r>
            <a:r>
              <a:rPr lang="en-US" dirty="0" smtClean="0"/>
              <a:t> </a:t>
            </a:r>
            <a:r>
              <a:rPr lang="el-GR" dirty="0" smtClean="0"/>
              <a:t>γ </a:t>
            </a:r>
            <a:r>
              <a:rPr lang="el-GR" b="1" dirty="0" smtClean="0">
                <a:solidFill>
                  <a:srgbClr val="C00000"/>
                </a:solidFill>
              </a:rPr>
              <a:t>85% </a:t>
            </a:r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q </a:t>
            </a:r>
            <a:r>
              <a:rPr lang="en-US" dirty="0" err="1" smtClean="0"/>
              <a:t>q</a:t>
            </a:r>
            <a:r>
              <a:rPr lang="en-US" sz="1800" dirty="0" err="1" smtClean="0"/>
              <a:t>bar</a:t>
            </a:r>
            <a:r>
              <a:rPr lang="en-US" dirty="0" err="1" smtClean="0"/>
              <a:t>→g</a:t>
            </a:r>
            <a:r>
              <a:rPr lang="en-US" dirty="0" smtClean="0"/>
              <a:t> </a:t>
            </a:r>
            <a:r>
              <a:rPr lang="el-GR" dirty="0" smtClean="0"/>
              <a:t>γ </a:t>
            </a:r>
            <a:r>
              <a:rPr lang="el-GR" b="1" dirty="0" smtClean="0">
                <a:solidFill>
                  <a:srgbClr val="C00000"/>
                </a:solidFill>
              </a:rPr>
              <a:t>15%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06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luon Compton scattering - access to gluon content of proton"/>
          <p:cNvSpPr txBox="1"/>
          <p:nvPr/>
        </p:nvSpPr>
        <p:spPr>
          <a:xfrm>
            <a:off x="768488" y="614111"/>
            <a:ext cx="8325876" cy="345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luon </a:t>
            </a:r>
            <a:r>
              <a:rPr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Compton scattering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gives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to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gluon </a:t>
            </a:r>
            <a:r>
              <a:rPr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 of 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Transverse beam polarization: access to the Sivers function for gluons…"/>
          <p:cNvSpPr txBox="1"/>
          <p:nvPr/>
        </p:nvSpPr>
        <p:spPr>
          <a:xfrm>
            <a:off x="785220" y="1618356"/>
            <a:ext cx="6125459" cy="262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 dirty="0"/>
              <a:t>Transverse beam polarization: access to the </a:t>
            </a:r>
            <a:r>
              <a:rPr sz="1687" dirty="0" err="1"/>
              <a:t>Sivers</a:t>
            </a:r>
            <a:r>
              <a:rPr sz="1687" dirty="0"/>
              <a:t> function for gluons</a:t>
            </a:r>
          </a:p>
          <a:p>
            <a:endParaRPr sz="1687" dirty="0"/>
          </a:p>
          <a:p>
            <a:endParaRPr sz="1687" dirty="0"/>
          </a:p>
          <a:p>
            <a:endParaRPr sz="1687" dirty="0"/>
          </a:p>
          <a:p>
            <a:endParaRPr sz="1687" dirty="0"/>
          </a:p>
          <a:p>
            <a:endParaRPr sz="1687" dirty="0"/>
          </a:p>
          <a:p>
            <a:r>
              <a:rPr sz="1687" dirty="0"/>
              <a:t> Longitudinal beam polarization: access to gluon polarization ∆g/g</a:t>
            </a:r>
          </a:p>
          <a:p>
            <a:endParaRPr sz="1687" dirty="0"/>
          </a:p>
        </p:txBody>
      </p:sp>
      <p:pic>
        <p:nvPicPr>
          <p:cNvPr id="129" name="Screen Shot 2013-07-01 at 12.29.32 PM.PNG" descr="Screen Shot 2013-07-01 at 12.29.3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600" y="4378724"/>
            <a:ext cx="5884665" cy="1049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Screen Shot 2013-07-02 at 12.45.26 PM.PNG" descr="Screen Shot 2013-07-02 at 12.45.2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10679" y="4308102"/>
            <a:ext cx="1616274" cy="1045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Screen Shot 2013-07-01 at 1.22.42 PM.PNG" descr="Screen Shot 2013-07-01 at 1.22.4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8229" y="2060401"/>
            <a:ext cx="7974212" cy="135848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Rounded Rectangle"/>
          <p:cNvSpPr/>
          <p:nvPr/>
        </p:nvSpPr>
        <p:spPr>
          <a:xfrm>
            <a:off x="7172175" y="2204864"/>
            <a:ext cx="1410266" cy="393284"/>
          </a:xfrm>
          <a:prstGeom prst="roundRect">
            <a:avLst>
              <a:gd name="adj" fmla="val 37500"/>
            </a:avLst>
          </a:prstGeom>
          <a:ln w="50800">
            <a:solidFill>
              <a:srgbClr val="E324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133" name="Rounded Rectangle"/>
          <p:cNvSpPr/>
          <p:nvPr/>
        </p:nvSpPr>
        <p:spPr>
          <a:xfrm>
            <a:off x="1979712" y="4437112"/>
            <a:ext cx="1022126" cy="845343"/>
          </a:xfrm>
          <a:prstGeom prst="roundRect">
            <a:avLst>
              <a:gd name="adj" fmla="val 15845"/>
            </a:avLst>
          </a:prstGeom>
          <a:ln w="50800">
            <a:solidFill>
              <a:srgbClr val="E324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726885" y="121879"/>
            <a:ext cx="3990644" cy="383054"/>
          </a:xfrm>
        </p:spPr>
        <p:txBody>
          <a:bodyPr/>
          <a:lstStyle/>
          <a:p>
            <a:r>
              <a:rPr lang="en-US" sz="2400" dirty="0" smtClean="0"/>
              <a:t>Prompt photons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9381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Снимок экрана от 2018-12-18 11-43-11.png" descr="Снимок экрана от 2018-12-18 11-43-11.png"/>
          <p:cNvPicPr>
            <a:picLocks noChangeAspect="1"/>
          </p:cNvPicPr>
          <p:nvPr/>
        </p:nvPicPr>
        <p:blipFill rotWithShape="1">
          <a:blip r:embed="rId2">
            <a:extLst/>
          </a:blip>
          <a:srcRect r="6978"/>
          <a:stretch/>
        </p:blipFill>
        <p:spPr>
          <a:xfrm>
            <a:off x="5076057" y="530297"/>
            <a:ext cx="3888432" cy="319924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Prompt photon asymmetries: accuracy"/>
          <p:cNvSpPr txBox="1"/>
          <p:nvPr/>
        </p:nvSpPr>
        <p:spPr>
          <a:xfrm>
            <a:off x="2386376" y="137989"/>
            <a:ext cx="4441922" cy="379912"/>
          </a:xfrm>
          <a:prstGeom prst="rect">
            <a:avLst/>
          </a:prstGeom>
          <a:solidFill>
            <a:srgbClr val="F6A20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400"/>
            </a:lvl1pPr>
          </a:lstStyle>
          <a:p>
            <a:pPr algn="ctr"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Prompt photon asymmetries: accuracy</a:t>
            </a:r>
          </a:p>
        </p:txBody>
      </p:sp>
      <p:sp>
        <p:nvSpPr>
          <p:cNvPr id="121" name="Statistics: 3×107 prompt photons with pT&gt;4 GeV/c per one year of data taking (107 s). It could keep statistical uncertainty of AN and ALL asymmetries measurement below 0.001 level."/>
          <p:cNvSpPr txBox="1"/>
          <p:nvPr/>
        </p:nvSpPr>
        <p:spPr>
          <a:xfrm>
            <a:off x="54026" y="699749"/>
            <a:ext cx="4885928" cy="933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 sz="2700"/>
            </a:pP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Statistics: 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3×10</a:t>
            </a:r>
            <a:r>
              <a:rPr sz="1400" b="1" kern="0" baseline="31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7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prompt photons with </a:t>
            </a:r>
            <a:r>
              <a:rPr sz="1400" b="1" kern="0" dirty="0" err="1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p</a:t>
            </a:r>
            <a:r>
              <a:rPr sz="1400" b="1" kern="0" baseline="-25000" dirty="0" err="1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T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&gt;4 GeV/c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</a:t>
            </a:r>
            <a:r>
              <a:rPr lang="en-US" sz="1400" b="1" kern="0" dirty="0" smtClean="0">
                <a:solidFill>
                  <a:srgbClr val="000000"/>
                </a:solidFill>
                <a:latin typeface="Helvetica Neue"/>
                <a:sym typeface="Helvetica Neue"/>
              </a:rPr>
              <a:t>for</a:t>
            </a:r>
            <a:r>
              <a:rPr sz="1400" b="1" kern="0" dirty="0" smtClean="0">
                <a:solidFill>
                  <a:srgbClr val="000000"/>
                </a:solidFill>
                <a:latin typeface="Helvetica Neue"/>
                <a:sym typeface="Helvetica Neue"/>
              </a:rPr>
              <a:t> 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one year of data taking (10</a:t>
            </a:r>
            <a:r>
              <a:rPr sz="1400" b="1" kern="0" baseline="31999" dirty="0">
                <a:solidFill>
                  <a:srgbClr val="000000"/>
                </a:solidFill>
                <a:latin typeface="Helvetica Neue"/>
                <a:sym typeface="Helvetica Neue"/>
              </a:rPr>
              <a:t>7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s). It could keep statistical uncertainty of 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400" b="1" kern="0" baseline="-5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N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and 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400" b="1" kern="0" baseline="-5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LL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asymmetries measurement below 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0.001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level.</a:t>
            </a:r>
          </a:p>
        </p:txBody>
      </p:sp>
      <p:sp>
        <p:nvSpPr>
          <p:cNvPr id="122" name="Main contribution to systematics comes from MC-dependent subtraction of background from decay photons, charged particles etc. The expected total error does not exceed (1-2)×10−2."/>
          <p:cNvSpPr txBox="1"/>
          <p:nvPr/>
        </p:nvSpPr>
        <p:spPr>
          <a:xfrm>
            <a:off x="-131834" y="1825891"/>
            <a:ext cx="5399235" cy="933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 sz="2700"/>
            </a:pP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Main contribution to systematics comes from </a:t>
            </a:r>
            <a:r>
              <a:rPr sz="1400" b="1" kern="0" dirty="0">
                <a:solidFill>
                  <a:srgbClr val="00A2FF">
                    <a:lumOff val="-13575"/>
                  </a:srgbClr>
                </a:solidFill>
                <a:latin typeface="Helvetica Neue"/>
                <a:sym typeface="Helvetica Neue"/>
              </a:rPr>
              <a:t>MC-dependent subtraction of background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from decay photons, charged particles etc. The expected total error does not exceed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 (1-2)×10</a:t>
            </a:r>
            <a:r>
              <a:rPr sz="1400" b="1" kern="0" baseline="31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−2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.</a:t>
            </a:r>
          </a:p>
        </p:txBody>
      </p:sp>
      <p:pic>
        <p:nvPicPr>
          <p:cNvPr id="123" name="An_1.gif" descr="An_1.gif"/>
          <p:cNvPicPr>
            <a:picLocks noChangeAspect="1"/>
          </p:cNvPicPr>
          <p:nvPr/>
        </p:nvPicPr>
        <p:blipFill rotWithShape="1">
          <a:blip r:embed="rId3">
            <a:extLst/>
          </a:blip>
          <a:srcRect l="5197" t="6944" r="8187" b="5116"/>
          <a:stretch/>
        </p:blipFill>
        <p:spPr>
          <a:xfrm>
            <a:off x="323527" y="2996952"/>
            <a:ext cx="4481553" cy="309634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PD expectations, previous measurement at similar kinematic range and theory predictions for AN"/>
          <p:cNvSpPr txBox="1"/>
          <p:nvPr/>
        </p:nvSpPr>
        <p:spPr>
          <a:xfrm>
            <a:off x="142509" y="6017380"/>
            <a:ext cx="4708961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 sz="2200"/>
            </a:pPr>
            <a:r>
              <a:rPr sz="1400" b="1" kern="0" dirty="0">
                <a:solidFill>
                  <a:srgbClr val="00A2FF">
                    <a:lumOff val="-13575"/>
                  </a:srgbClr>
                </a:solidFill>
                <a:latin typeface="Helvetica Neue"/>
                <a:sym typeface="Helvetica Neue"/>
              </a:rPr>
              <a:t>SPD expectations, previous measurement at similar kinematic range and theory predictions for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400" b="1" kern="0" baseline="-5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N</a:t>
            </a:r>
          </a:p>
        </p:txBody>
      </p:sp>
      <p:sp>
        <p:nvSpPr>
          <p:cNvPr id="125" name="Similar accuracy is expected for ALL while the expected asymmetry is between ±0.05"/>
          <p:cNvSpPr txBox="1"/>
          <p:nvPr/>
        </p:nvSpPr>
        <p:spPr>
          <a:xfrm>
            <a:off x="5076055" y="4855305"/>
            <a:ext cx="4531841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 sz="2700"/>
            </a:pP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Similar accuracy is expected for 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400" b="1" kern="0" baseline="-5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LL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while the expected asymmetry is between </a:t>
            </a:r>
            <a:r>
              <a:rPr sz="1400" b="1" kern="0" dirty="0">
                <a:solidFill>
                  <a:srgbClr val="FF644E">
                    <a:lumOff val="-29866"/>
                  </a:srgbClr>
                </a:solidFill>
                <a:latin typeface="Helvetica Neue"/>
                <a:sym typeface="Helvetica Neue"/>
              </a:rPr>
              <a:t>±0.05</a:t>
            </a:r>
          </a:p>
        </p:txBody>
      </p:sp>
      <p:sp>
        <p:nvSpPr>
          <p:cNvPr id="126" name="SPD data for AN and ALL at √s∼20 GeV will be complementary to the expected corresponding results from RHIC (√s∼200 GeV)"/>
          <p:cNvSpPr txBox="1"/>
          <p:nvPr/>
        </p:nvSpPr>
        <p:spPr>
          <a:xfrm>
            <a:off x="5076055" y="5531443"/>
            <a:ext cx="4069989" cy="933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SPD data for 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400" b="1" kern="0" baseline="-5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N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and 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400" b="1" kern="0" baseline="-5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LL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at </a:t>
            </a:r>
            <a:r>
              <a:rPr sz="1400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√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s∼20 GeV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will be complementary to the expected </a:t>
            </a:r>
            <a:r>
              <a:rPr sz="1400" b="1" kern="0" dirty="0" smtClean="0">
                <a:solidFill>
                  <a:srgbClr val="000000"/>
                </a:solidFill>
                <a:latin typeface="Helvetica Neue"/>
                <a:sym typeface="Helvetica Neue"/>
              </a:rPr>
              <a:t>results 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from RHIC (</a:t>
            </a:r>
            <a:r>
              <a:rPr sz="1400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√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s∼200 GeV</a:t>
            </a:r>
            <a:r>
              <a:rPr sz="1400" b="1" kern="0" dirty="0" smtClean="0">
                <a:solidFill>
                  <a:srgbClr val="000000"/>
                </a:solidFill>
                <a:latin typeface="Helvetica Neue"/>
                <a:sym typeface="Helvetica Neue"/>
              </a:rPr>
              <a:t>)</a:t>
            </a:r>
            <a:r>
              <a:rPr lang="en-US"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and </a:t>
            </a:r>
            <a:r>
              <a:rPr lang="en-US" sz="1400" b="1" kern="0" dirty="0" smtClean="0">
                <a:solidFill>
                  <a:srgbClr val="000000"/>
                </a:solidFill>
                <a:latin typeface="Helvetica Neue"/>
                <a:sym typeface="Helvetica Neue"/>
              </a:rPr>
              <a:t>corresponds </a:t>
            </a:r>
            <a:r>
              <a:rPr lang="en-US"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to the region of typically  larger values of ΔG/G </a:t>
            </a:r>
            <a:endParaRPr sz="1400" b="1" kern="0" dirty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127" name="Signal and different sources of background for prompt photon production"/>
          <p:cNvSpPr txBox="1"/>
          <p:nvPr/>
        </p:nvSpPr>
        <p:spPr>
          <a:xfrm>
            <a:off x="5090910" y="3651142"/>
            <a:ext cx="4358598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>
                <a:solidFill>
                  <a:srgbClr val="000000"/>
                </a:solidFill>
              </a:defRPr>
            </a:pPr>
            <a:r>
              <a:rPr sz="1400" b="1" kern="0" dirty="0">
                <a:solidFill>
                  <a:srgbClr val="00A2FF">
                    <a:lumOff val="-13575"/>
                  </a:srgbClr>
                </a:solidFill>
                <a:latin typeface="Helvetica Neue"/>
                <a:sym typeface="Helvetica Neue"/>
              </a:rPr>
              <a:t>Signal and different sources of background for prompt photon production</a:t>
            </a:r>
          </a:p>
        </p:txBody>
      </p:sp>
    </p:spTree>
    <p:extLst>
      <p:ext uri="{BB962C8B-B14F-4D97-AF65-F5344CB8AC3E}">
        <p14:creationId xmlns:p14="http://schemas.microsoft.com/office/powerpoint/2010/main" val="109129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2004284" y="69004"/>
            <a:ext cx="4676617" cy="417358"/>
          </a:xfrm>
        </p:spPr>
        <p:txBody>
          <a:bodyPr/>
          <a:lstStyle/>
          <a:p>
            <a:pPr eaLnBrk="1" hangingPunct="1"/>
            <a:r>
              <a:rPr lang="en-US" sz="2400" dirty="0" smtClean="0"/>
              <a:t>Charmonium (J/</a:t>
            </a:r>
            <a:r>
              <a:rPr lang="el-GR" sz="2400" dirty="0" smtClean="0">
                <a:sym typeface="Symbol" panose="05050102010706020507" pitchFamily="18" charset="2"/>
              </a:rPr>
              <a:t></a:t>
            </a:r>
            <a:r>
              <a:rPr lang="en-US" sz="2400" dirty="0" smtClean="0"/>
              <a:t>) production</a:t>
            </a:r>
            <a:endParaRPr lang="ru-RU" sz="2400" dirty="0" smtClean="0"/>
          </a:p>
        </p:txBody>
      </p:sp>
      <p:sp>
        <p:nvSpPr>
          <p:cNvPr id="17419" name="TextBox 11"/>
          <p:cNvSpPr txBox="1">
            <a:spLocks noChangeArrowheads="1"/>
          </p:cNvSpPr>
          <p:nvPr/>
        </p:nvSpPr>
        <p:spPr bwMode="auto">
          <a:xfrm>
            <a:off x="3203848" y="671724"/>
            <a:ext cx="5400600" cy="11977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Applicability of the method is limited due the lack of understanding J/ψ production mechanism.</a:t>
            </a:r>
            <a:endParaRPr lang="en-US" sz="2000" dirty="0"/>
          </a:p>
        </p:txBody>
      </p:sp>
      <p:pic>
        <p:nvPicPr>
          <p:cNvPr id="18434" name="Picture 2" descr="https://upload.wikimedia.org/wikipedia/commons/thumb/c/cd/Quark_structure_charmonium.svg/525px-Quark_structure_charmonium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447" y="1600387"/>
            <a:ext cx="2768377" cy="2768377"/>
          </a:xfrm>
          <a:prstGeom prst="rect">
            <a:avLst/>
          </a:prstGeom>
          <a:noFill/>
        </p:spPr>
      </p:pic>
      <p:sp>
        <p:nvSpPr>
          <p:cNvPr id="14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5117207"/>
            <a:ext cx="4896544" cy="758159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6350" indent="-6350">
              <a:buNone/>
            </a:pPr>
            <a:r>
              <a:rPr lang="en-US" dirty="0" smtClean="0"/>
              <a:t>Studying of J/</a:t>
            </a:r>
            <a:r>
              <a:rPr lang="el-GR" dirty="0" smtClean="0">
                <a:latin typeface="Georgia"/>
              </a:rPr>
              <a:t>Ψ</a:t>
            </a:r>
            <a:r>
              <a:rPr lang="en-US" dirty="0" smtClean="0">
                <a:latin typeface="Georgia"/>
              </a:rPr>
              <a:t> production gives us access to the gluon PDFs. </a:t>
            </a:r>
            <a:endParaRPr lang="en-US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1207591" y="1053762"/>
            <a:ext cx="792088" cy="54662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i="1" dirty="0" smtClean="0"/>
              <a:t>J/</a:t>
            </a:r>
            <a:r>
              <a:rPr lang="el-GR" b="1" i="1" dirty="0" smtClean="0"/>
              <a:t>Ψ</a:t>
            </a:r>
            <a:endParaRPr lang="ru-RU" b="1" i="1" dirty="0"/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3203848" y="1879288"/>
            <a:ext cx="5472608" cy="11977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Proton-proton collisions at SPD provide ideal opportunity for verification of theoretical approaches to J/ψ production.</a:t>
            </a:r>
            <a:endParaRPr lang="en-US" sz="20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4879" y="3717032"/>
            <a:ext cx="233362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6774879" y="3303139"/>
            <a:ext cx="2088232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Quark annihilation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7236506" y="4932263"/>
            <a:ext cx="1655763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1600" dirty="0"/>
              <a:t>Gluon fusion</a:t>
            </a: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6084168" y="4038993"/>
            <a:ext cx="563231" cy="13681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wrap="square">
            <a:spAutoFit/>
          </a:bodyPr>
          <a:lstStyle/>
          <a:p>
            <a:pPr algn="ctr"/>
            <a:r>
              <a:rPr lang="en-US" sz="2000" dirty="0" smtClean="0"/>
              <a:t>NRQCD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6211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67" y="143632"/>
            <a:ext cx="3528392" cy="1388980"/>
          </a:xfrm>
        </p:spPr>
        <p:txBody>
          <a:bodyPr/>
          <a:lstStyle/>
          <a:p>
            <a:r>
              <a:rPr lang="en-US" sz="2800" dirty="0" smtClean="0"/>
              <a:t>GPD through vector meson exclusive production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90" y="1856617"/>
            <a:ext cx="4474050" cy="3881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" r="71389" b="-42641"/>
          <a:stretch/>
        </p:blipFill>
        <p:spPr>
          <a:xfrm>
            <a:off x="258491" y="5545208"/>
            <a:ext cx="2369293" cy="404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484784"/>
            <a:ext cx="3945222" cy="412180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292080" y="812793"/>
            <a:ext cx="3168352" cy="556434"/>
          </a:xfrm>
          <a:prstGeom prst="rect">
            <a:avLst/>
          </a:prstGeom>
          <a:solidFill>
            <a:srgbClr val="FF9933">
              <a:alpha val="8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Comic Sans MS" pitchFamily="66" charset="0"/>
              <a:defRPr sz="3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marL="4318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647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8636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10795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1536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19939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24511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29083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US" kern="0" dirty="0" smtClean="0"/>
              <a:t>Exclusive DY</a:t>
            </a:r>
            <a:endParaRPr lang="en-US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8642" t="8827"/>
          <a:stretch/>
        </p:blipFill>
        <p:spPr>
          <a:xfrm>
            <a:off x="223584" y="5916214"/>
            <a:ext cx="5169358" cy="258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0" y="1988840"/>
            <a:ext cx="1872208" cy="3873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5176" y="1677313"/>
            <a:ext cx="2331087" cy="50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p+p</a:t>
            </a:r>
            <a:r>
              <a:rPr lang="en-US" i="1" dirty="0" smtClean="0"/>
              <a:t> → </a:t>
            </a:r>
            <a:r>
              <a:rPr lang="en-US" i="1" dirty="0" err="1" smtClean="0"/>
              <a:t>p+p+VM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7060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2"/>
          <a:stretch/>
        </p:blipFill>
        <p:spPr>
          <a:xfrm>
            <a:off x="107504" y="1052736"/>
            <a:ext cx="8861581" cy="4680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645562">
            <a:off x="5868144" y="5949280"/>
            <a:ext cx="1444306" cy="546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Year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39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1619672" y="130886"/>
            <a:ext cx="5979865" cy="44698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Vertex detector (Inner tracker)</a:t>
            </a:r>
            <a:endParaRPr lang="ru-RU" sz="2800" dirty="0" smtClean="0"/>
          </a:p>
        </p:txBody>
      </p:sp>
      <p:sp>
        <p:nvSpPr>
          <p:cNvPr id="26627" name="Содержимое 2"/>
          <p:cNvSpPr>
            <a:spLocks noGrp="1"/>
          </p:cNvSpPr>
          <p:nvPr>
            <p:ph sz="quarter" idx="1"/>
          </p:nvPr>
        </p:nvSpPr>
        <p:spPr>
          <a:xfrm>
            <a:off x="250626" y="3501008"/>
            <a:ext cx="4897438" cy="287992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Silicon vertex detector around the beam pipe;</a:t>
            </a:r>
          </a:p>
          <a:p>
            <a:pPr eaLnBrk="1" hangingPunct="1"/>
            <a:r>
              <a:rPr lang="en-US" sz="2000" dirty="0" smtClean="0"/>
              <a:t>Several layers of double ­sided silicon strips and MAPS;</a:t>
            </a:r>
          </a:p>
          <a:p>
            <a:pPr eaLnBrk="1" hangingPunct="1"/>
            <a:r>
              <a:rPr lang="en-US" sz="2000" dirty="0" smtClean="0"/>
              <a:t>Optimized number of layers </a:t>
            </a:r>
            <a:r>
              <a:rPr lang="en-US" sz="2000" dirty="0" err="1" smtClean="0"/>
              <a:t>w.r.t</a:t>
            </a:r>
            <a:r>
              <a:rPr lang="en-US" sz="2000" dirty="0" smtClean="0"/>
              <a:t>. material budget;</a:t>
            </a:r>
          </a:p>
          <a:p>
            <a:pPr eaLnBrk="1" hangingPunct="1"/>
            <a:r>
              <a:rPr lang="en-US" sz="2000" dirty="0" smtClean="0"/>
              <a:t>Goal: few tens of µm resolution for the  vertex reconstruction.</a:t>
            </a:r>
          </a:p>
        </p:txBody>
      </p:sp>
      <p:pic>
        <p:nvPicPr>
          <p:cNvPr id="26631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764704"/>
            <a:ext cx="3969261" cy="208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356992"/>
            <a:ext cx="2667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220072" y="980728"/>
            <a:ext cx="3816424" cy="19851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6350" lvl="0" indent="-6350" eaLnBrk="0" hangingPunct="0">
              <a:spcBef>
                <a:spcPts val="600"/>
              </a:spcBef>
              <a:buClr>
                <a:schemeClr val="accent1"/>
              </a:buClr>
              <a:buSzPct val="76000"/>
              <a:defRPr/>
            </a:pPr>
            <a:r>
              <a:rPr lang="en-US" sz="2000" dirty="0" smtClean="0">
                <a:solidFill>
                  <a:schemeClr val="dk1"/>
                </a:solidFill>
              </a:rPr>
              <a:t>Charged particle creates electron/hole pairs, which migrates to electrodes creating signal in the nearest strips</a:t>
            </a:r>
            <a:endParaRPr lang="ru-RU" sz="20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3635896" y="116723"/>
            <a:ext cx="3675609" cy="44698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Central tracker</a:t>
            </a:r>
            <a:endParaRPr lang="ru-RU" sz="2800" dirty="0" smtClean="0"/>
          </a:p>
        </p:txBody>
      </p:sp>
      <p:sp>
        <p:nvSpPr>
          <p:cNvPr id="27651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769965"/>
            <a:ext cx="5041900" cy="1584176"/>
          </a:xfrm>
        </p:spPr>
        <p:txBody>
          <a:bodyPr/>
          <a:lstStyle/>
          <a:p>
            <a:pPr eaLnBrk="1" hangingPunct="1"/>
            <a:r>
              <a:rPr lang="en-US" sz="1600" dirty="0" smtClean="0"/>
              <a:t>Minimum material on the particle tracks (X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~ 0.1);</a:t>
            </a:r>
          </a:p>
          <a:p>
            <a:pPr eaLnBrk="1" hangingPunct="1"/>
            <a:r>
              <a:rPr lang="en-US" sz="1600" dirty="0" smtClean="0"/>
              <a:t>Time (~ 100 ns) and spatial resolution (~100 </a:t>
            </a:r>
            <a:r>
              <a:rPr lang="en-US" sz="1600" dirty="0" err="1" smtClean="0"/>
              <a:t>μm</a:t>
            </a:r>
            <a:r>
              <a:rPr lang="en-US" sz="1600" dirty="0" smtClean="0"/>
              <a:t>);</a:t>
            </a:r>
          </a:p>
          <a:p>
            <a:pPr eaLnBrk="1" hangingPunct="1"/>
            <a:r>
              <a:rPr lang="en-US" sz="1600" dirty="0" smtClean="0"/>
              <a:t>Expected particle rates  (DAQ rates) ~ MHz;</a:t>
            </a:r>
          </a:p>
          <a:p>
            <a:pPr eaLnBrk="1" hangingPunct="1"/>
            <a:r>
              <a:rPr lang="en-US" sz="1600" dirty="0" smtClean="0"/>
              <a:t>Technology developed also in JINR, production workshops available </a:t>
            </a:r>
          </a:p>
          <a:p>
            <a:pPr eaLnBrk="1" hangingPunct="1"/>
            <a:endParaRPr lang="ru-RU" sz="1600" dirty="0" smtClean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764704"/>
            <a:ext cx="368617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566" t="23908" r="566" b="4369"/>
          <a:stretch/>
        </p:blipFill>
        <p:spPr>
          <a:xfrm>
            <a:off x="72962" y="2500414"/>
            <a:ext cx="5169406" cy="261211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733933"/>
            <a:ext cx="5688632" cy="275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51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5604" y="3860254"/>
            <a:ext cx="41529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2621658" y="53768"/>
            <a:ext cx="4866565" cy="44698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Electromagnetic calorimeter</a:t>
            </a:r>
            <a:endParaRPr lang="ru-RU" sz="2800" dirty="0" smtClean="0"/>
          </a:p>
        </p:txBody>
      </p:sp>
      <p:pic>
        <p:nvPicPr>
          <p:cNvPr id="28678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3926966"/>
            <a:ext cx="5091453" cy="2094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Содержимое 2"/>
          <p:cNvSpPr>
            <a:spLocks noGrp="1"/>
          </p:cNvSpPr>
          <p:nvPr>
            <p:ph sz="quarter" idx="1"/>
          </p:nvPr>
        </p:nvSpPr>
        <p:spPr>
          <a:xfrm>
            <a:off x="42764" y="1042417"/>
            <a:ext cx="5157788" cy="2160339"/>
          </a:xfrm>
        </p:spPr>
        <p:txBody>
          <a:bodyPr/>
          <a:lstStyle/>
          <a:p>
            <a:pPr eaLnBrk="1" hangingPunct="1"/>
            <a:r>
              <a:rPr lang="en-US" sz="1800" dirty="0" smtClean="0"/>
              <a:t>Photon energy range 0.1 - 10 </a:t>
            </a:r>
            <a:r>
              <a:rPr lang="en-US" sz="1800" dirty="0" err="1" smtClean="0"/>
              <a:t>GeV</a:t>
            </a:r>
            <a:r>
              <a:rPr lang="en-US" sz="1800" dirty="0" smtClean="0"/>
              <a:t>;</a:t>
            </a:r>
          </a:p>
          <a:p>
            <a:pPr eaLnBrk="1" hangingPunct="1"/>
            <a:r>
              <a:rPr lang="en-US" sz="1800" dirty="0" smtClean="0"/>
              <a:t>Due to space limitations the total length of the ECAL  module should be less than 50 cm;</a:t>
            </a:r>
          </a:p>
          <a:p>
            <a:pPr eaLnBrk="1" hangingPunct="1"/>
            <a:r>
              <a:rPr lang="en-US" sz="1800" dirty="0" smtClean="0"/>
              <a:t>Required energy resolution &lt;10.0%/√E (</a:t>
            </a:r>
            <a:r>
              <a:rPr lang="en-US" sz="1800" dirty="0" err="1" smtClean="0"/>
              <a:t>GeV</a:t>
            </a:r>
            <a:r>
              <a:rPr lang="en-US" sz="1800" dirty="0" smtClean="0"/>
              <a:t>) and energy threshold below 100 </a:t>
            </a:r>
            <a:r>
              <a:rPr lang="en-US" sz="1800" dirty="0" err="1" smtClean="0"/>
              <a:t>MeV</a:t>
            </a:r>
            <a:r>
              <a:rPr lang="en-US" sz="1800" dirty="0" smtClean="0"/>
              <a:t>;</a:t>
            </a:r>
          </a:p>
          <a:p>
            <a:pPr eaLnBrk="1" hangingPunct="1"/>
            <a:r>
              <a:rPr lang="en-US" sz="1800" dirty="0" smtClean="0"/>
              <a:t>Design ("shashlik") similar of that for KOPIO </a:t>
            </a:r>
            <a:r>
              <a:rPr lang="en-US" sz="1800" dirty="0" err="1" smtClean="0"/>
              <a:t>ECal</a:t>
            </a:r>
            <a:endParaRPr lang="en-US" sz="1800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1547664" y="6021288"/>
            <a:ext cx="2648482" cy="44063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dirty="0" smtClean="0"/>
              <a:t>About 6500 modules</a:t>
            </a:r>
            <a:endParaRPr lang="en-US" sz="2000" dirty="0"/>
          </a:p>
        </p:txBody>
      </p:sp>
      <p:pic>
        <p:nvPicPr>
          <p:cNvPr id="8196" name="Picture 4" descr="https://player.slideplayer.com/26/8772129/data/images/img10.jpg"/>
          <p:cNvPicPr>
            <a:picLocks noChangeAspect="1" noChangeArrowheads="1"/>
          </p:cNvPicPr>
          <p:nvPr/>
        </p:nvPicPr>
        <p:blipFill rotWithShape="1">
          <a:blip r:embed="rId5" cstate="print"/>
          <a:srcRect l="4494"/>
          <a:stretch/>
        </p:blipFill>
        <p:spPr bwMode="auto">
          <a:xfrm>
            <a:off x="5364088" y="836713"/>
            <a:ext cx="3779911" cy="252028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6372200" y="6011996"/>
            <a:ext cx="1194558" cy="44063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dirty="0" err="1" smtClean="0"/>
              <a:t>Shashlik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6901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NICA_GSP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281" y="1294495"/>
            <a:ext cx="9058223" cy="4032447"/>
          </a:xfrm>
          <a:solidFill>
            <a:schemeClr val="bg1"/>
          </a:solidFill>
          <a:ln>
            <a:noFill/>
          </a:ln>
        </p:spPr>
      </p:pic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179512" y="3672500"/>
            <a:ext cx="17960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NUCLOTRON 0</a:t>
            </a:r>
            <a:r>
              <a:rPr lang="ru-RU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.</a:t>
            </a: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6-4</a:t>
            </a:r>
            <a:r>
              <a:rPr lang="ru-RU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.</a:t>
            </a: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5 </a:t>
            </a:r>
            <a:r>
              <a:rPr lang="en-US" sz="1800" b="1" err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GeV</a:t>
            </a: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/u</a:t>
            </a:r>
            <a:endParaRPr lang="ru-RU" sz="1800" b="1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14500" y="1569065"/>
            <a:ext cx="11575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0" tIns="0" rIns="0" bIns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b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PS </a:t>
            </a:r>
            <a:r>
              <a:rPr lang="en-US" sz="1400" b="1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&amp;</a:t>
            </a:r>
            <a:r>
              <a:rPr lang="en-US" sz="1400" b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en-US" sz="1400" b="1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LU</a:t>
            </a:r>
            <a:r>
              <a:rPr lang="en-US" sz="1400" b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-20 (5MeV/u)</a:t>
            </a:r>
            <a:endParaRPr lang="ru-RU" sz="1400" b="1">
              <a:solidFill>
                <a:srgbClr val="000090"/>
              </a:solidFill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1" name="Pentagon 10"/>
          <p:cNvSpPr/>
          <p:nvPr/>
        </p:nvSpPr>
        <p:spPr bwMode="auto">
          <a:xfrm>
            <a:off x="1126077" y="1879655"/>
            <a:ext cx="404813" cy="93071"/>
          </a:xfrm>
          <a:prstGeom prst="homePlate">
            <a:avLst/>
          </a:prstGeom>
          <a:solidFill>
            <a:srgbClr val="000090"/>
          </a:solidFill>
          <a:ln>
            <a:solidFill>
              <a:srgbClr val="000090"/>
            </a:solidFill>
          </a:ln>
          <a:scene3d>
            <a:camera prst="orthographicFront">
              <a:rot lat="0" lon="0" rev="145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9274" y="1506921"/>
            <a:ext cx="2162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h</a:t>
            </a:r>
            <a:r>
              <a:rPr lang="en-US" sz="1600" smtClean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all for </a:t>
            </a:r>
            <a:r>
              <a:rPr lang="en-US" sz="160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fixed target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e</a:t>
            </a:r>
            <a:r>
              <a:rPr lang="en-US" sz="1600" smtClean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xperiments </a:t>
            </a:r>
          </a:p>
        </p:txBody>
      </p:sp>
      <p:cxnSp>
        <p:nvCxnSpPr>
          <p:cNvPr id="14" name="Straight Arrow Connector 35"/>
          <p:cNvCxnSpPr>
            <a:cxnSpLocks noChangeShapeType="1"/>
          </p:cNvCxnSpPr>
          <p:nvPr/>
        </p:nvCxnSpPr>
        <p:spPr bwMode="auto">
          <a:xfrm flipV="1">
            <a:off x="2476500" y="2040471"/>
            <a:ext cx="876300" cy="520700"/>
          </a:xfrm>
          <a:prstGeom prst="straightConnector1">
            <a:avLst/>
          </a:prstGeom>
          <a:noFill/>
          <a:ln w="38100">
            <a:solidFill>
              <a:srgbClr val="00009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scene3d>
            <a:camera prst="orthographicFront">
              <a:rot lat="0" lon="0" rev="20280000"/>
            </a:camera>
            <a:lightRig rig="threePt" dir="t"/>
          </a:scene3d>
        </p:spPr>
      </p:cxnSp>
      <p:cxnSp>
        <p:nvCxnSpPr>
          <p:cNvPr id="6" name="Straight Arrow Connector 5"/>
          <p:cNvCxnSpPr/>
          <p:nvPr/>
        </p:nvCxnSpPr>
        <p:spPr>
          <a:xfrm flipV="1">
            <a:off x="1167740" y="2374615"/>
            <a:ext cx="807816" cy="129788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27"/>
          <p:cNvSpPr>
            <a:spLocks noChangeArrowheads="1"/>
          </p:cNvSpPr>
          <p:nvPr/>
        </p:nvSpPr>
        <p:spPr bwMode="auto">
          <a:xfrm rot="20973158">
            <a:off x="1193127" y="1949306"/>
            <a:ext cx="1633877" cy="42937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scene3d>
            <a:camera prst="orthographicFront">
              <a:rot lat="0" lon="0" rev="21180000"/>
            </a:camera>
            <a:lightRig rig="threePt" dir="t"/>
          </a:scene3d>
        </p:spPr>
        <p:txBody>
          <a:bodyPr wrap="none" anchor="ctr"/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180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209663" y="1160460"/>
            <a:ext cx="2822255" cy="1067632"/>
            <a:chOff x="4572000" y="1097846"/>
            <a:chExt cx="2822255" cy="1067632"/>
          </a:xfrm>
        </p:grpSpPr>
        <p:grpSp>
          <p:nvGrpSpPr>
            <p:cNvPr id="35" name="Group 34"/>
            <p:cNvGrpSpPr/>
            <p:nvPr/>
          </p:nvGrpSpPr>
          <p:grpSpPr>
            <a:xfrm>
              <a:off x="4572000" y="1100666"/>
              <a:ext cx="2383349" cy="1064812"/>
              <a:chOff x="4572000" y="1100666"/>
              <a:chExt cx="2383349" cy="1064812"/>
            </a:xfrm>
          </p:grpSpPr>
          <p:pic>
            <p:nvPicPr>
              <p:cNvPr id="37" name="Picture 12" descr="C:\Users\Yury\Documents\Suzdal\BMN.jp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247923" y="1100666"/>
                <a:ext cx="1707426" cy="10648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8" name="Straight Arrow Connector 37"/>
              <p:cNvCxnSpPr/>
              <p:nvPr/>
            </p:nvCxnSpPr>
            <p:spPr>
              <a:xfrm flipH="1">
                <a:off x="4572000" y="1618544"/>
                <a:ext cx="690034" cy="134056"/>
              </a:xfrm>
              <a:prstGeom prst="straightConnector1">
                <a:avLst/>
              </a:prstGeom>
              <a:ln w="76200" cmpd="sng">
                <a:solidFill>
                  <a:schemeClr val="accent5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/>
            <p:cNvSpPr txBox="1"/>
            <p:nvPr/>
          </p:nvSpPr>
          <p:spPr>
            <a:xfrm>
              <a:off x="6375401" y="1097846"/>
              <a:ext cx="1018854" cy="400110"/>
            </a:xfrm>
            <a:prstGeom prst="rect">
              <a:avLst/>
            </a:prstGeom>
            <a:solidFill>
              <a:srgbClr val="DAEDEF"/>
            </a:solidFill>
          </p:spPr>
          <p:txBody>
            <a:bodyPr wrap="none" rtlCol="0">
              <a:spAutoFit/>
            </a:bodyPr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2000" b="1" smtClean="0">
                  <a:solidFill>
                    <a:srgbClr val="000090"/>
                  </a:solidFill>
                  <a:latin typeface="Arial" pitchFamily="34" charset="0"/>
                  <a:ea typeface="ＭＳ Ｐゴシック" pitchFamily="34" charset="-128"/>
                </a:rPr>
                <a:t>BM@N</a:t>
              </a:r>
              <a:endParaRPr lang="en-US" sz="2000" b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107701" y="3859646"/>
            <a:ext cx="2070905" cy="1389873"/>
            <a:chOff x="2187901" y="4162779"/>
            <a:chExt cx="2320264" cy="1930407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87901" y="4162779"/>
              <a:ext cx="2029631" cy="1930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3753556" y="4219223"/>
              <a:ext cx="7546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2000" b="1" dirty="0" smtClean="0">
                  <a:solidFill>
                    <a:srgbClr val="000090"/>
                  </a:solidFill>
                  <a:latin typeface="Arial" pitchFamily="34" charset="0"/>
                  <a:ea typeface="ＭＳ Ｐゴシック" pitchFamily="34" charset="-128"/>
                </a:rPr>
                <a:t>MPD</a:t>
              </a:r>
              <a:endParaRPr lang="en-US" sz="2000" b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834726" y="165633"/>
            <a:ext cx="3181705" cy="523220"/>
          </a:xfrm>
          <a:prstGeom prst="rect">
            <a:avLst/>
          </a:prstGeom>
          <a:solidFill>
            <a:srgbClr val="F6A20A"/>
          </a:solidFill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</a:rPr>
              <a:t>The NICA complex</a:t>
            </a:r>
            <a:endParaRPr lang="en-US" sz="2800" dirty="0">
              <a:solidFill>
                <a:srgbClr val="00206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4500" y="762000"/>
            <a:ext cx="2316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b="1" i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e</a:t>
            </a:r>
            <a:r>
              <a:rPr lang="en-US" sz="2000" b="1" i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xisting facilities </a:t>
            </a:r>
            <a:endParaRPr lang="en-US" sz="2000" b="1" i="1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0280" y="705939"/>
            <a:ext cx="8416390" cy="4441076"/>
            <a:chOff x="50280" y="705939"/>
            <a:chExt cx="8416390" cy="4441076"/>
          </a:xfrm>
        </p:grpSpPr>
        <p:grpSp>
          <p:nvGrpSpPr>
            <p:cNvPr id="13" name="Group 12"/>
            <p:cNvGrpSpPr/>
            <p:nvPr/>
          </p:nvGrpSpPr>
          <p:grpSpPr>
            <a:xfrm>
              <a:off x="50280" y="1286945"/>
              <a:ext cx="8416390" cy="3860070"/>
              <a:chOff x="50280" y="1286945"/>
              <a:chExt cx="8416390" cy="3860070"/>
            </a:xfrm>
          </p:grpSpPr>
          <p:sp>
            <p:nvSpPr>
              <p:cNvPr id="5" name="Oval 26"/>
              <p:cNvSpPr>
                <a:spLocks noChangeArrowheads="1"/>
              </p:cNvSpPr>
              <p:nvPr/>
            </p:nvSpPr>
            <p:spPr bwMode="auto">
              <a:xfrm rot="20973158">
                <a:off x="1297280" y="1998782"/>
                <a:ext cx="1436872" cy="24760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scene3d>
                <a:camera prst="orthographicFront">
                  <a:rot lat="0" lon="0" rev="2124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49" name="Arc 48"/>
              <p:cNvSpPr/>
              <p:nvPr/>
            </p:nvSpPr>
            <p:spPr>
              <a:xfrm>
                <a:off x="2523062" y="2836332"/>
                <a:ext cx="1405459" cy="787396"/>
              </a:xfrm>
              <a:prstGeom prst="arc">
                <a:avLst>
                  <a:gd name="adj1" fmla="val 17528057"/>
                  <a:gd name="adj2" fmla="val 287252"/>
                </a:avLst>
              </a:prstGeom>
              <a:ln w="38100" cmpd="sng">
                <a:solidFill>
                  <a:srgbClr val="FF0000"/>
                </a:solidFill>
              </a:ln>
              <a:scene3d>
                <a:camera prst="orthographicFront">
                  <a:rot lat="0" lon="0" rev="9894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Text Box 23"/>
              <p:cNvSpPr txBox="1">
                <a:spLocks noChangeArrowheads="1"/>
              </p:cNvSpPr>
              <p:nvPr/>
            </p:nvSpPr>
            <p:spPr bwMode="auto">
              <a:xfrm>
                <a:off x="1330373" y="1286945"/>
                <a:ext cx="233744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rIns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400" b="1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KRION-</a:t>
                </a:r>
                <a:r>
                  <a:rPr lang="en-US" sz="1400" b="1" smtClean="0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6T+ </a:t>
                </a:r>
                <a:r>
                  <a:rPr lang="en-US" sz="1400" b="1" err="1" smtClean="0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HILac</a:t>
                </a:r>
                <a:r>
                  <a:rPr lang="en-US" sz="1400" b="1" smtClean="0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 </a:t>
                </a:r>
                <a:r>
                  <a:rPr lang="en-US" sz="1400" b="1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(3MeV/u)</a:t>
                </a:r>
                <a:endParaRPr lang="ru-RU" sz="1400" b="1">
                  <a:solidFill>
                    <a:srgbClr val="000090"/>
                  </a:solidFill>
                  <a:latin typeface="Arial"/>
                  <a:ea typeface="ＭＳ Ｐゴシック" pitchFamily="34" charset="-128"/>
                  <a:cs typeface="Arial"/>
                </a:endParaRPr>
              </a:p>
            </p:txBody>
          </p:sp>
          <p:sp>
            <p:nvSpPr>
              <p:cNvPr id="20" name="Text Box 26"/>
              <p:cNvSpPr txBox="1">
                <a:spLocks noChangeArrowheads="1"/>
              </p:cNvSpPr>
              <p:nvPr/>
            </p:nvSpPr>
            <p:spPr bwMode="auto">
              <a:xfrm>
                <a:off x="50280" y="2712398"/>
                <a:ext cx="1480609" cy="554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800" b="1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Booster </a:t>
                </a:r>
                <a:endParaRPr lang="ru-RU" sz="18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endParaRPr>
              </a:p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800" b="1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(600 MeV/u)</a:t>
                </a:r>
                <a:endParaRPr lang="ru-RU" sz="18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22" name="Pentagon 21"/>
              <p:cNvSpPr/>
              <p:nvPr/>
            </p:nvSpPr>
            <p:spPr bwMode="auto">
              <a:xfrm>
                <a:off x="1581455" y="1726543"/>
                <a:ext cx="495332" cy="101596"/>
              </a:xfrm>
              <a:prstGeom prst="homePlate">
                <a:avLst/>
              </a:prstGeom>
              <a:solidFill>
                <a:srgbClr val="FF0000"/>
              </a:solidFill>
              <a:scene3d>
                <a:camera prst="orthographicFront">
                  <a:rot lat="0" lon="0" rev="138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2267744" y="2374615"/>
                <a:ext cx="2075656" cy="148452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267744" y="2374615"/>
                <a:ext cx="1516856" cy="935852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Arc 28"/>
              <p:cNvSpPr/>
              <p:nvPr/>
            </p:nvSpPr>
            <p:spPr>
              <a:xfrm>
                <a:off x="6307663" y="3344334"/>
                <a:ext cx="2159007" cy="1032934"/>
              </a:xfrm>
              <a:prstGeom prst="arc">
                <a:avLst>
                  <a:gd name="adj1" fmla="val 19226757"/>
                  <a:gd name="adj2" fmla="val 7917226"/>
                </a:avLst>
              </a:prstGeom>
              <a:ln w="38100" cmpd="sng">
                <a:solidFill>
                  <a:srgbClr val="FF0000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4597400" y="2548467"/>
                <a:ext cx="3335867" cy="855133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3810000" y="3310466"/>
                <a:ext cx="3166533" cy="1032934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Arc 38"/>
              <p:cNvSpPr/>
              <p:nvPr/>
            </p:nvSpPr>
            <p:spPr>
              <a:xfrm>
                <a:off x="3454399" y="2506133"/>
                <a:ext cx="1515533" cy="660400"/>
              </a:xfrm>
              <a:prstGeom prst="arc">
                <a:avLst>
                  <a:gd name="adj1" fmla="val 11074613"/>
                  <a:gd name="adj2" fmla="val 19392505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8" name="Straight Arrow Connector 67"/>
              <p:cNvCxnSpPr>
                <a:stCxn id="20" idx="0"/>
              </p:cNvCxnSpPr>
              <p:nvPr/>
            </p:nvCxnSpPr>
            <p:spPr>
              <a:xfrm flipV="1">
                <a:off x="790585" y="2277484"/>
                <a:ext cx="990406" cy="434914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4019783" y="3143058"/>
                <a:ext cx="11552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2000" b="1" smtClean="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</a:rPr>
                  <a:t>MPD hall</a:t>
                </a:r>
                <a:endParaRPr lang="en-US" sz="20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522491" y="2666030"/>
                <a:ext cx="10522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2000" b="1" dirty="0" smtClean="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</a:rPr>
                  <a:t>SPD hall</a:t>
                </a:r>
                <a:endParaRPr lang="en-US" sz="2000" b="1" dirty="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8" name="Text Box 26"/>
              <p:cNvSpPr txBox="1">
                <a:spLocks noChangeArrowheads="1"/>
              </p:cNvSpPr>
              <p:nvPr/>
            </p:nvSpPr>
            <p:spPr bwMode="auto">
              <a:xfrm>
                <a:off x="5269280" y="4777683"/>
                <a:ext cx="14736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sz="1800" b="1" smtClean="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Collider</a:t>
                </a:r>
                <a:endParaRPr lang="ru-RU" sz="18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V="1">
                <a:off x="6394945" y="4447201"/>
                <a:ext cx="581588" cy="434914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/>
            <p:cNvSpPr txBox="1"/>
            <p:nvPr/>
          </p:nvSpPr>
          <p:spPr>
            <a:xfrm>
              <a:off x="4980738" y="705939"/>
              <a:ext cx="24064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2000" b="1" i="1">
                  <a:solidFill>
                    <a:srgbClr val="FF0000"/>
                  </a:solidFill>
                  <a:latin typeface="Arial" pitchFamily="34" charset="0"/>
                  <a:ea typeface="ＭＳ Ｐゴシック" pitchFamily="34" charset="-128"/>
                </a:rPr>
                <a:t>t</a:t>
              </a:r>
              <a:r>
                <a:rPr lang="en-US" sz="2000" b="1" i="1" smtClean="0">
                  <a:solidFill>
                    <a:srgbClr val="FF0000"/>
                  </a:solidFill>
                  <a:latin typeface="Arial" pitchFamily="34" charset="0"/>
                  <a:ea typeface="ＭＳ Ｐゴシック" pitchFamily="34" charset="-128"/>
                </a:rPr>
                <a:t>o be constructed</a:t>
              </a:r>
              <a:endParaRPr lang="en-US" sz="2000" b="1" i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1" t="8947" r="11720" b="13640"/>
          <a:stretch/>
        </p:blipFill>
        <p:spPr>
          <a:xfrm>
            <a:off x="6894364" y="1345000"/>
            <a:ext cx="1860562" cy="1370940"/>
          </a:xfrm>
          <a:prstGeom prst="rect">
            <a:avLst/>
          </a:prstGeom>
          <a:solidFill>
            <a:srgbClr val="FFFFFF"/>
          </a:solidFill>
          <a:effectLst/>
        </p:spPr>
      </p:pic>
      <p:sp>
        <p:nvSpPr>
          <p:cNvPr id="44" name="TextBox 43"/>
          <p:cNvSpPr txBox="1"/>
          <p:nvPr/>
        </p:nvSpPr>
        <p:spPr>
          <a:xfrm>
            <a:off x="8062010" y="1304470"/>
            <a:ext cx="713657" cy="400110"/>
          </a:xfrm>
          <a:prstGeom prst="rect">
            <a:avLst/>
          </a:prstGeom>
          <a:solidFill>
            <a:srgbClr val="DAEDEF"/>
          </a:solidFill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b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SPD</a:t>
            </a:r>
            <a:endParaRPr lang="en-US" sz="2000" b="1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981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67361" y="476672"/>
            <a:ext cx="2592288" cy="516936"/>
          </a:xfrm>
        </p:spPr>
        <p:txBody>
          <a:bodyPr/>
          <a:lstStyle/>
          <a:p>
            <a:r>
              <a:rPr lang="en-US" dirty="0" smtClean="0"/>
              <a:t>DAQ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5536" y="1844824"/>
            <a:ext cx="8135938" cy="352873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The </a:t>
            </a:r>
            <a:r>
              <a:rPr lang="en-US" dirty="0"/>
              <a:t>SPD DAQ </a:t>
            </a:r>
            <a:r>
              <a:rPr lang="en-US" dirty="0" smtClean="0"/>
              <a:t>may be </a:t>
            </a:r>
            <a:r>
              <a:rPr lang="en-US" dirty="0"/>
              <a:t>developed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la </a:t>
            </a:r>
            <a:r>
              <a:rPr lang="en-US" dirty="0" smtClean="0"/>
              <a:t>upgraded </a:t>
            </a:r>
            <a:r>
              <a:rPr lang="en-US" dirty="0"/>
              <a:t>DAQ of the COMPASS </a:t>
            </a:r>
            <a:r>
              <a:rPr lang="en-US" dirty="0" smtClean="0"/>
              <a:t>experiment</a:t>
            </a:r>
            <a:r>
              <a:rPr lang="en-US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Event rate 3.0 </a:t>
            </a:r>
            <a:r>
              <a:rPr lang="en-US" dirty="0"/>
              <a:t>MHz </a:t>
            </a:r>
            <a:r>
              <a:rPr lang="en-US" dirty="0" smtClean="0"/>
              <a:t>(</a:t>
            </a:r>
            <a:r>
              <a:rPr lang="en-US" dirty="0"/>
              <a:t>at L=10</a:t>
            </a:r>
            <a:r>
              <a:rPr lang="en-US" b="1" baseline="30000" dirty="0"/>
              <a:t>32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,  √</a:t>
            </a:r>
            <a:r>
              <a:rPr lang="en-US" dirty="0" smtClean="0"/>
              <a:t>s=27 </a:t>
            </a:r>
            <a:r>
              <a:rPr lang="en-US" dirty="0"/>
              <a:t>GeV</a:t>
            </a:r>
            <a:r>
              <a:rPr lang="en-US" dirty="0" smtClean="0"/>
              <a:t>);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Rough preliminary </a:t>
            </a:r>
            <a:r>
              <a:rPr lang="en-US" dirty="0"/>
              <a:t>estimation </a:t>
            </a:r>
            <a:r>
              <a:rPr lang="en-US" dirty="0" smtClean="0"/>
              <a:t>of </a:t>
            </a:r>
            <a:r>
              <a:rPr lang="en-US" dirty="0"/>
              <a:t>the total data flux </a:t>
            </a:r>
            <a:r>
              <a:rPr lang="en-US" dirty="0" smtClean="0"/>
              <a:t>from the </a:t>
            </a:r>
            <a:r>
              <a:rPr lang="en-US" dirty="0"/>
              <a:t>detectors (Si tracker + straw tracker + </a:t>
            </a:r>
            <a:r>
              <a:rPr lang="en-US" dirty="0" smtClean="0"/>
              <a:t>PID </a:t>
            </a:r>
            <a:r>
              <a:rPr lang="en-US" dirty="0"/>
              <a:t>+ </a:t>
            </a:r>
            <a:r>
              <a:rPr lang="en-US" dirty="0" err="1"/>
              <a:t>ECal</a:t>
            </a:r>
            <a:r>
              <a:rPr lang="en-US" dirty="0"/>
              <a:t> + range system</a:t>
            </a:r>
            <a:r>
              <a:rPr lang="en-US" dirty="0" smtClean="0"/>
              <a:t>): 10-20 </a:t>
            </a:r>
            <a:r>
              <a:rPr lang="en-US" dirty="0" err="1" smtClean="0"/>
              <a:t>GBytes</a:t>
            </a:r>
            <a:r>
              <a:rPr lang="en-US" dirty="0" smtClean="0"/>
              <a:t>/s (no </a:t>
            </a:r>
            <a:r>
              <a:rPr lang="en-US" dirty="0"/>
              <a:t>detailed simulation </a:t>
            </a:r>
            <a:r>
              <a:rPr lang="en-US" dirty="0" smtClean="0"/>
              <a:t>results available yet);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Triggered </a:t>
            </a:r>
            <a:r>
              <a:rPr lang="en-US" dirty="0"/>
              <a:t>or trigger-less </a:t>
            </a:r>
            <a:r>
              <a:rPr lang="en-US" dirty="0" smtClean="0"/>
              <a:t>DAQ: to </a:t>
            </a:r>
            <a:r>
              <a:rPr lang="en-US" dirty="0"/>
              <a:t>be decided.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36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5979865" cy="510781"/>
          </a:xfrm>
        </p:spPr>
        <p:txBody>
          <a:bodyPr/>
          <a:lstStyle/>
          <a:p>
            <a:r>
              <a:rPr lang="en-US" dirty="0" smtClean="0"/>
              <a:t>Software and computing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836712"/>
            <a:ext cx="7848872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9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 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4294967295"/>
          </p:nvPr>
        </p:nvSpPr>
        <p:spPr>
          <a:xfrm>
            <a:off x="0" y="6524625"/>
            <a:ext cx="2133600" cy="2889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254AF-B8A7-4B8C-A0B3-1A56CFC406BC}" type="datetime1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05.06.2019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4294967295"/>
          </p:nvPr>
        </p:nvSpPr>
        <p:spPr>
          <a:xfrm>
            <a:off x="7415213" y="6524625"/>
            <a:ext cx="1728787" cy="2889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Asymmetry in SPD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94725" y="6524625"/>
            <a:ext cx="549275" cy="2889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8E19-AE03-4F01-B6C8-30571983F06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0" y="496863"/>
            <a:ext cx="8369570" cy="29791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496" y="476672"/>
            <a:ext cx="1101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COMPASS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2870" y="3516688"/>
            <a:ext cx="551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SPD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53647"/>
            <a:ext cx="3332351" cy="27556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73016"/>
            <a:ext cx="3332351" cy="27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0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4435" y="135050"/>
            <a:ext cx="4145718" cy="556434"/>
          </a:xfrm>
        </p:spPr>
        <p:txBody>
          <a:bodyPr>
            <a:normAutofit/>
          </a:bodyPr>
          <a:lstStyle/>
          <a:p>
            <a:r>
              <a:rPr lang="en-US" sz="2700" dirty="0" err="1" smtClean="0"/>
              <a:t>Unpolarised</a:t>
            </a:r>
            <a:r>
              <a:rPr lang="en-US" sz="2700" dirty="0" smtClean="0"/>
              <a:t> </a:t>
            </a:r>
            <a:r>
              <a:rPr lang="en-US" sz="2700" dirty="0" err="1" smtClean="0"/>
              <a:t>Drell</a:t>
            </a:r>
            <a:r>
              <a:rPr lang="en-US" sz="2700" dirty="0" smtClean="0"/>
              <a:t>-Yan </a:t>
            </a:r>
            <a:endParaRPr lang="en-US" sz="27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6524625"/>
            <a:ext cx="2133600" cy="2889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 June 2017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7415213" y="6524625"/>
            <a:ext cx="1728787" cy="2889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Artem Ivanov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94725" y="6524625"/>
            <a:ext cx="549275" cy="2889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8E19-AE03-4F01-B6C8-30571983F06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4313" y="5326010"/>
            <a:ext cx="1838739" cy="349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65104" y="4135654"/>
            <a:ext cx="488784" cy="774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219213" y="859934"/>
          <a:ext cx="7950200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name="Equation" r:id="rId3" imgW="5092560" imgH="660240" progId="Equation.DSMT4">
                  <p:embed/>
                </p:oleObj>
              </mc:Choice>
              <mc:Fallback>
                <p:oleObj name="Equation" r:id="rId3" imgW="5092560" imgH="66024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13" y="859934"/>
                        <a:ext cx="7950200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4077" y="2266111"/>
                <a:ext cx="4206088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“Naïve” </a:t>
                </a:r>
                <a:r>
                  <a:rPr kumimoji="0" lang="en-US" sz="1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Drell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-Yan model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Collinear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𝒌</m:t>
                        </m:r>
                      </m:e>
                      <m:sub>
                        <m: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𝑻</m:t>
                        </m:r>
                      </m:sub>
                    </m:sSub>
                  </m:oMath>
                </a14:m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= 0) LO </a:t>
                </a:r>
                <a:r>
                  <a:rPr kumimoji="0" lang="en-US" sz="1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pQCD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no rad. processes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Intrinsic transverse motion +</a:t>
                </a:r>
                <a:r>
                  <a:rPr kumimoji="0" lang="ru-R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QCD effects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Experimentally observed  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large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ν </a:t>
                </a:r>
                <a:endPara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and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violation 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of 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the LT-relation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7" y="2266111"/>
                <a:ext cx="4206088" cy="2308324"/>
              </a:xfrm>
              <a:prstGeom prst="rect">
                <a:avLst/>
              </a:prstGeom>
              <a:blipFill>
                <a:blip r:embed="rId5"/>
                <a:stretch>
                  <a:fillRect l="-870" t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54600" y="2762699"/>
          <a:ext cx="1367335" cy="28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Equation" r:id="rId6" imgW="990360" imgH="203040" progId="Equation.DSMT4">
                  <p:embed/>
                </p:oleObj>
              </mc:Choice>
              <mc:Fallback>
                <p:oleObj name="Equation" r:id="rId6" imgW="990360" imgH="2030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4600" y="2762699"/>
                        <a:ext cx="1367335" cy="280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595359"/>
              </p:ext>
            </p:extLst>
          </p:nvPr>
        </p:nvGraphicFramePr>
        <p:xfrm>
          <a:off x="174724" y="3283900"/>
          <a:ext cx="3917752" cy="272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Equation" r:id="rId8" imgW="2920680" imgH="203040" progId="Equation.DSMT4">
                  <p:embed/>
                </p:oleObj>
              </mc:Choice>
              <mc:Fallback>
                <p:oleObj name="Equation" r:id="rId8" imgW="2920680" imgH="20304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24" y="3283900"/>
                        <a:ext cx="3917752" cy="2727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137100" y="3962527"/>
          <a:ext cx="1657334" cy="28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Equation" r:id="rId10" imgW="1193760" imgH="203040" progId="Equation.DSMT4">
                  <p:embed/>
                </p:oleObj>
              </mc:Choice>
              <mc:Fallback>
                <p:oleObj name="Equation" r:id="rId10" imgW="1193760" imgH="20304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00" y="3962527"/>
                        <a:ext cx="1657334" cy="2826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309080"/>
              </p:ext>
            </p:extLst>
          </p:nvPr>
        </p:nvGraphicFramePr>
        <p:xfrm>
          <a:off x="5911147" y="2307887"/>
          <a:ext cx="1941473" cy="403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Equation" r:id="rId12" imgW="1218960" imgH="253800" progId="Equation.DSMT4">
                  <p:embed/>
                </p:oleObj>
              </mc:Choice>
              <mc:Fallback>
                <p:oleObj name="Equation" r:id="rId12" imgW="1218960" imgH="25380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1147" y="2307887"/>
                        <a:ext cx="1941473" cy="4030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850707" y="1871964"/>
            <a:ext cx="1386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Boer-Mulder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159161" y="1886288"/>
            <a:ext cx="1386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Boer-Mulder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0662" y="2875757"/>
            <a:ext cx="4832852" cy="3389058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>
            <a:off x="4644008" y="1333710"/>
            <a:ext cx="1080120" cy="11259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05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699792" y="116631"/>
            <a:ext cx="4898580" cy="419647"/>
          </a:xfrm>
        </p:spPr>
        <p:txBody>
          <a:bodyPr/>
          <a:lstStyle/>
          <a:p>
            <a:r>
              <a:rPr lang="en-US" dirty="0" smtClean="0"/>
              <a:t>DY UA:  NA10  vs SPD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4294967295"/>
          </p:nvPr>
        </p:nvSpPr>
        <p:spPr>
          <a:xfrm>
            <a:off x="0" y="6524625"/>
            <a:ext cx="2133600" cy="2889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254AF-B8A7-4B8C-A0B3-1A56CFC406BC}" type="datetime1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05.06.2019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4294967295"/>
          </p:nvPr>
        </p:nvSpPr>
        <p:spPr>
          <a:xfrm>
            <a:off x="7415213" y="6524625"/>
            <a:ext cx="1728787" cy="2889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Asymmetry in SPD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94725" y="6524625"/>
            <a:ext cx="549275" cy="2889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8E19-AE03-4F01-B6C8-30571983F06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" y="661640"/>
            <a:ext cx="5578171" cy="19882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816" y="2370803"/>
            <a:ext cx="5578168" cy="19882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" y="4008651"/>
            <a:ext cx="5578168" cy="19882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99792" y="6105753"/>
                <a:ext cx="15969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SPD </a:t>
                </a:r>
                <a:r>
                  <a:rPr kumimoji="0" lang="en-US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dA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0.02 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6105753"/>
                <a:ext cx="1596912" cy="369332"/>
              </a:xfrm>
              <a:prstGeom prst="rect">
                <a:avLst/>
              </a:prstGeom>
              <a:blipFill>
                <a:blip r:embed="rId5"/>
                <a:stretch>
                  <a:fillRect l="-3435" t="-10000" r="-229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093188" y="6122271"/>
                <a:ext cx="3961773" cy="402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with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𝑏𝑒𝑎𝑚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1,2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=1.0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SPD </a:t>
                </a:r>
                <a:r>
                  <a:rPr kumimoji="0" lang="en-US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dA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0.008 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188" y="6122271"/>
                <a:ext cx="3961773" cy="402354"/>
              </a:xfrm>
              <a:prstGeom prst="rect">
                <a:avLst/>
              </a:prstGeom>
              <a:blipFill>
                <a:blip r:embed="rId6"/>
                <a:stretch>
                  <a:fillRect l="-1231" t="-1515" r="-462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2699792" y="5888065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6 bins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63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84168" y="120089"/>
            <a:ext cx="1516377" cy="505203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</a:rPr>
              <a:t>Форма 29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79712" y="85472"/>
            <a:ext cx="1800200" cy="6223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Resources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533057"/>
              </p:ext>
            </p:extLst>
          </p:nvPr>
        </p:nvGraphicFramePr>
        <p:xfrm>
          <a:off x="611560" y="818718"/>
          <a:ext cx="7704854" cy="5868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3776">
                  <a:extLst>
                    <a:ext uri="{9D8B030D-6E8A-4147-A177-3AD203B41FA5}">
                      <a16:colId xmlns:a16="http://schemas.microsoft.com/office/drawing/2014/main" val="3528402239"/>
                    </a:ext>
                  </a:extLst>
                </a:gridCol>
                <a:gridCol w="2378610">
                  <a:extLst>
                    <a:ext uri="{9D8B030D-6E8A-4147-A177-3AD203B41FA5}">
                      <a16:colId xmlns:a16="http://schemas.microsoft.com/office/drawing/2014/main" val="1213947972"/>
                    </a:ext>
                  </a:extLst>
                </a:gridCol>
                <a:gridCol w="1210665">
                  <a:extLst>
                    <a:ext uri="{9D8B030D-6E8A-4147-A177-3AD203B41FA5}">
                      <a16:colId xmlns:a16="http://schemas.microsoft.com/office/drawing/2014/main" val="443575022"/>
                    </a:ext>
                  </a:extLst>
                </a:gridCol>
                <a:gridCol w="956913">
                  <a:extLst>
                    <a:ext uri="{9D8B030D-6E8A-4147-A177-3AD203B41FA5}">
                      <a16:colId xmlns:a16="http://schemas.microsoft.com/office/drawing/2014/main" val="3708392018"/>
                    </a:ext>
                  </a:extLst>
                </a:gridCol>
                <a:gridCol w="1402901">
                  <a:extLst>
                    <a:ext uri="{9D8B030D-6E8A-4147-A177-3AD203B41FA5}">
                      <a16:colId xmlns:a16="http://schemas.microsoft.com/office/drawing/2014/main" val="1209601046"/>
                    </a:ext>
                  </a:extLst>
                </a:gridCol>
                <a:gridCol w="1331989">
                  <a:extLst>
                    <a:ext uri="{9D8B030D-6E8A-4147-A177-3AD203B41FA5}">
                      <a16:colId xmlns:a16="http://schemas.microsoft.com/office/drawing/2014/main" val="1380018018"/>
                    </a:ext>
                  </a:extLst>
                </a:gridCol>
              </a:tblGrid>
              <a:tr h="55044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NN</a:t>
                      </a:r>
                      <a:endParaRPr lang="en-US" sz="1200" b="1" kern="5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пп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effectLst/>
                        </a:rPr>
                        <a:t>Наименование статей затрат</a:t>
                      </a:r>
                      <a:endParaRPr lang="en-US" sz="12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Полная стоимость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2019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2020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effectLst/>
                        </a:rPr>
                        <a:t>2021</a:t>
                      </a:r>
                      <a:endParaRPr lang="en-US" sz="12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09689"/>
                  </a:ext>
                </a:extLst>
              </a:tr>
              <a:tr h="51448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1.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Ускоритель</a:t>
                      </a:r>
                      <a:r>
                        <a:rPr lang="en-US" sz="1200" b="1" kern="50">
                          <a:effectLst/>
                        </a:rPr>
                        <a:t>, </a:t>
                      </a:r>
                      <a:r>
                        <a:rPr lang="ru-RU" sz="1200" b="1" kern="50">
                          <a:effectLst/>
                        </a:rPr>
                        <a:t>часы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2100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-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700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effectLst/>
                        </a:rPr>
                        <a:t>1400</a:t>
                      </a:r>
                      <a:endParaRPr lang="en-US" sz="12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627124"/>
                  </a:ext>
                </a:extLst>
              </a:tr>
              <a:tr h="4780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Конструкт. бюро, нормо-часы, 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12250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4000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4000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4250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697791"/>
                  </a:ext>
                </a:extLst>
              </a:tr>
              <a:tr h="4780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3.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Опытное пр-во, нормо-часы 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12700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4700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4000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4000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546228"/>
                  </a:ext>
                </a:extLst>
              </a:tr>
              <a:tr h="2449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Материалы, тыс. долл.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850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445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205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195171"/>
                  </a:ext>
                </a:extLst>
              </a:tr>
              <a:tr h="2449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5.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Оборудование, тыс. долл.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920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465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235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220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53504"/>
                  </a:ext>
                </a:extLst>
              </a:tr>
              <a:tr h="45085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6.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effectLst/>
                        </a:rPr>
                        <a:t>Оплата НИР, тыс. долл.</a:t>
                      </a:r>
                      <a:endParaRPr lang="en-US" sz="12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280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105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105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70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986594"/>
                  </a:ext>
                </a:extLst>
              </a:tr>
              <a:tr h="191206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7.</a:t>
                      </a:r>
                      <a:endParaRPr lang="en-US" sz="1200" b="1" kern="50">
                        <a:effectLst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8.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Команд. расходы, тыс. долл., в т. ч.</a:t>
                      </a:r>
                      <a:endParaRPr lang="en-US" sz="1200" b="1" kern="5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а) в страны не рублёвой зоны</a:t>
                      </a:r>
                      <a:endParaRPr lang="en-US" sz="1200" b="1" kern="5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б) в страны рублевой зоны</a:t>
                      </a:r>
                      <a:endParaRPr lang="en-US" sz="1200" b="1" kern="5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По протоколам о сотрудничестве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285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225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60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50">
                          <a:effectLst/>
                        </a:rPr>
                        <a:t>120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95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75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20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30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95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75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20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50">
                          <a:effectLst/>
                        </a:rPr>
                        <a:t>40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95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75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20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50">
                          <a:effectLst/>
                        </a:rPr>
                        <a:t>5</a:t>
                      </a:r>
                      <a:r>
                        <a:rPr lang="ru-RU" sz="1200" b="1" kern="50">
                          <a:effectLst/>
                        </a:rPr>
                        <a:t>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225859"/>
                  </a:ext>
                </a:extLst>
              </a:tr>
              <a:tr h="4899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effectLst/>
                        </a:rPr>
                        <a:t>Итого по прямым расходам, тыс. долл.</a:t>
                      </a:r>
                      <a:endParaRPr lang="en-US" sz="12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effectLst/>
                        </a:rPr>
                        <a:t>2</a:t>
                      </a:r>
                      <a:r>
                        <a:rPr lang="en-GB" sz="1600" b="1" kern="50" dirty="0">
                          <a:effectLst/>
                        </a:rPr>
                        <a:t>45</a:t>
                      </a:r>
                      <a:r>
                        <a:rPr lang="ru-RU" sz="1600" b="1" kern="50" dirty="0">
                          <a:effectLst/>
                        </a:rPr>
                        <a:t>5</a:t>
                      </a:r>
                      <a:endParaRPr lang="en-US" sz="16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effectLst/>
                        </a:rPr>
                        <a:t>1140</a:t>
                      </a:r>
                      <a:endParaRPr lang="en-US" sz="16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effectLst/>
                        </a:rPr>
                        <a:t>680</a:t>
                      </a:r>
                      <a:endParaRPr lang="en-US" sz="16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effectLst/>
                        </a:rPr>
                        <a:t>635</a:t>
                      </a:r>
                      <a:endParaRPr lang="en-US" sz="16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127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98533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566001"/>
              </p:ext>
            </p:extLst>
          </p:nvPr>
        </p:nvGraphicFramePr>
        <p:xfrm>
          <a:off x="179512" y="836712"/>
          <a:ext cx="8568951" cy="39604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8262">
                  <a:extLst>
                    <a:ext uri="{9D8B030D-6E8A-4147-A177-3AD203B41FA5}">
                      <a16:colId xmlns:a16="http://schemas.microsoft.com/office/drawing/2014/main" val="1032364873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967017436"/>
                    </a:ext>
                  </a:extLst>
                </a:gridCol>
                <a:gridCol w="1012612">
                  <a:extLst>
                    <a:ext uri="{9D8B030D-6E8A-4147-A177-3AD203B41FA5}">
                      <a16:colId xmlns:a16="http://schemas.microsoft.com/office/drawing/2014/main" val="4077450562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4131326008"/>
                    </a:ext>
                  </a:extLst>
                </a:gridCol>
                <a:gridCol w="1147627">
                  <a:extLst>
                    <a:ext uri="{9D8B030D-6E8A-4147-A177-3AD203B41FA5}">
                      <a16:colId xmlns:a16="http://schemas.microsoft.com/office/drawing/2014/main" val="2906658897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14304309"/>
                    </a:ext>
                  </a:extLst>
                </a:gridCol>
                <a:gridCol w="674325">
                  <a:extLst>
                    <a:ext uri="{9D8B030D-6E8A-4147-A177-3AD203B41FA5}">
                      <a16:colId xmlns:a16="http://schemas.microsoft.com/office/drawing/2014/main" val="3803834338"/>
                    </a:ext>
                  </a:extLst>
                </a:gridCol>
                <a:gridCol w="810840">
                  <a:extLst>
                    <a:ext uri="{9D8B030D-6E8A-4147-A177-3AD203B41FA5}">
                      <a16:colId xmlns:a16="http://schemas.microsoft.com/office/drawing/2014/main" val="540637737"/>
                    </a:ext>
                  </a:extLst>
                </a:gridCol>
              </a:tblGrid>
              <a:tr h="5657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 </a:t>
                      </a:r>
                      <a:endParaRPr lang="en-US" sz="1200" kern="5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 </a:t>
                      </a:r>
                      <a:endParaRPr lang="en-US" sz="1200" kern="50" dirty="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 dirty="0" err="1" smtClean="0">
                          <a:effectLst/>
                        </a:rPr>
                        <a:t>Ускоритель,</a:t>
                      </a:r>
                      <a:r>
                        <a:rPr lang="ru-RU" sz="1200" kern="50" baseline="0" dirty="0" err="1" smtClean="0">
                          <a:effectLst/>
                        </a:rPr>
                        <a:t>ч</a:t>
                      </a:r>
                      <a:r>
                        <a:rPr lang="ru-RU" sz="1200" kern="50" dirty="0" err="1" smtClean="0">
                          <a:effectLst/>
                        </a:rPr>
                        <a:t>асы</a:t>
                      </a:r>
                      <a:endParaRPr lang="en-US" sz="1200" kern="50" dirty="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КБ, часы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ОП, </a:t>
                      </a:r>
                      <a:endParaRPr lang="en-US" sz="1200" kern="5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часы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Материалы, k$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Оборуд., k$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НИР, k$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Итого,</a:t>
                      </a:r>
                      <a:endParaRPr lang="en-US" sz="1200" kern="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50">
                          <a:effectLst/>
                        </a:rPr>
                        <a:t>k$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193604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Калориметр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800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800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70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902398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Мюонная система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135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135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280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36836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Идентификация частиц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5825"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70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626171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Магнит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5825"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130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203592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Трекер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500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135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135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290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811878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Вершинный детектор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1500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1500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250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250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500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447314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Система сбора данных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70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70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716831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Компьютинг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511619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Тестовая зона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1800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305"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3500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250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250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500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316165"/>
                  </a:ext>
                </a:extLst>
              </a:tr>
              <a:tr h="5657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Локальная поляриметрия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305"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1100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1100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50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260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159412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Станция мечения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 350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800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80</a:t>
                      </a:r>
                      <a:endParaRPr lang="en-US" sz="1200" kern="50" dirty="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55555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79512" y="4797152"/>
            <a:ext cx="10422904" cy="160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0645" indent="450215">
              <a:spcAft>
                <a:spcPts val="0"/>
              </a:spcAft>
            </a:pPr>
            <a:r>
              <a:rPr lang="en-US" sz="1400" b="1" kern="50" dirty="0" smtClean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            </a:t>
            </a:r>
            <a:r>
              <a:rPr lang="ru-RU" sz="1400" b="1" kern="50" dirty="0" smtClean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2100 </a:t>
            </a:r>
            <a:r>
              <a:rPr lang="ru-RU" sz="14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ч.    </a:t>
            </a:r>
            <a:r>
              <a:rPr lang="ru-RU" sz="1400" b="1" kern="50" dirty="0" smtClean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12250ч</a:t>
            </a:r>
            <a:r>
              <a:rPr lang="ru-RU" sz="14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.     12700ч.  </a:t>
            </a:r>
            <a:r>
              <a:rPr lang="ru-RU" sz="1400" b="1" kern="50" dirty="0" smtClean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  </a:t>
            </a:r>
            <a:r>
              <a:rPr lang="ru-RU" sz="14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850 k$              920 k$        280 k$      2050 </a:t>
            </a:r>
            <a:r>
              <a:rPr lang="en-GB" sz="14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k$</a:t>
            </a:r>
            <a:endParaRPr lang="en-US" sz="1400" kern="50" dirty="0">
              <a:latin typeface="Liberation Serif"/>
              <a:ea typeface="Droid Sans Fallback"/>
              <a:cs typeface="FreeSans"/>
            </a:endParaRPr>
          </a:p>
          <a:p>
            <a:pPr>
              <a:spcAft>
                <a:spcPts val="0"/>
              </a:spcAft>
            </a:pPr>
            <a:r>
              <a:rPr lang="ru-RU" sz="1600" kern="50" dirty="0">
                <a:latin typeface="Liberation Serif"/>
                <a:ea typeface="Droid Sans Fallback"/>
                <a:cs typeface="FreeSans"/>
              </a:rPr>
              <a:t> </a:t>
            </a:r>
            <a:endParaRPr lang="en-US" sz="1600" kern="50" dirty="0">
              <a:latin typeface="Liberation Serif"/>
              <a:ea typeface="Droid Sans Fallback"/>
              <a:cs typeface="FreeSans"/>
            </a:endParaRPr>
          </a:p>
          <a:p>
            <a:pPr>
              <a:spcAft>
                <a:spcPts val="0"/>
              </a:spcAft>
            </a:pPr>
            <a:r>
              <a:rPr lang="ru-RU" sz="16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ИТОГО из бюджета лаборатории: 2050 </a:t>
            </a:r>
            <a:r>
              <a:rPr lang="en-GB" sz="16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k$ + 285 k$ </a:t>
            </a:r>
            <a:r>
              <a:rPr lang="ru-RU" sz="16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(МНТС</a:t>
            </a:r>
            <a:r>
              <a:rPr lang="en-US" sz="16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)</a:t>
            </a:r>
            <a:r>
              <a:rPr lang="ru-RU" sz="16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 = 2335</a:t>
            </a:r>
            <a:r>
              <a:rPr lang="en-US" sz="16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 k$</a:t>
            </a:r>
            <a:endParaRPr lang="en-US" sz="1600" kern="50" dirty="0">
              <a:latin typeface="Liberation Serif"/>
              <a:ea typeface="Droid Sans Fallback"/>
              <a:cs typeface="FreeSans"/>
            </a:endParaRPr>
          </a:p>
          <a:p>
            <a:pPr>
              <a:spcAft>
                <a:spcPts val="0"/>
              </a:spcAft>
            </a:pPr>
            <a:r>
              <a:rPr lang="ru-RU" sz="32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 </a:t>
            </a:r>
            <a:endParaRPr lang="en-US" kern="50" dirty="0">
              <a:latin typeface="Liberation Serif"/>
              <a:ea typeface="Droid Sans Fallback"/>
              <a:cs typeface="FreeSans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63688" y="116632"/>
            <a:ext cx="4176464" cy="624531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Ресурсы по подсистемам</a:t>
            </a:r>
            <a:endParaRPr lang="en-US" altLang="en-US" sz="28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65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0374" y="101516"/>
            <a:ext cx="5103953" cy="1067215"/>
          </a:xfrm>
        </p:spPr>
        <p:txBody>
          <a:bodyPr/>
          <a:lstStyle/>
          <a:p>
            <a:pPr algn="l"/>
            <a:r>
              <a:rPr lang="en-US" dirty="0" smtClean="0"/>
              <a:t>     JINR participation:</a:t>
            </a:r>
            <a:br>
              <a:rPr lang="en-US" dirty="0" smtClean="0"/>
            </a:br>
            <a:r>
              <a:rPr lang="en-US" dirty="0" smtClean="0"/>
              <a:t>    112 authors, 37.7 FTE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84784"/>
            <a:ext cx="8135938" cy="4968875"/>
          </a:xfrm>
        </p:spPr>
        <p:txBody>
          <a:bodyPr/>
          <a:lstStyle/>
          <a:p>
            <a:r>
              <a:rPr lang="en-US" sz="2800" dirty="0" smtClean="0">
                <a:solidFill>
                  <a:srgbClr val="000099"/>
                </a:solidFill>
              </a:rPr>
              <a:t>Laboratory of High-Energy Physics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uthors: 74</a:t>
            </a:r>
          </a:p>
          <a:p>
            <a:pPr lvl="1"/>
            <a:r>
              <a:rPr lang="en-US" dirty="0" smtClean="0"/>
              <a:t>FTE: 24.4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Laboratory of Nuclear Problems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uthors: 30</a:t>
            </a:r>
          </a:p>
          <a:p>
            <a:pPr lvl="1"/>
            <a:r>
              <a:rPr lang="en-US" dirty="0" smtClean="0"/>
              <a:t>FTE: 11.3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Laboratory of Theoretical Physics</a:t>
            </a:r>
          </a:p>
          <a:p>
            <a:pPr lvl="1"/>
            <a:r>
              <a:rPr lang="en-US" dirty="0" smtClean="0"/>
              <a:t>authors: 6</a:t>
            </a:r>
          </a:p>
          <a:p>
            <a:pPr lvl="1"/>
            <a:r>
              <a:rPr lang="en-US" dirty="0" smtClean="0"/>
              <a:t>FTE: 2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Directorate </a:t>
            </a:r>
            <a:r>
              <a:rPr lang="en-US" sz="2400" dirty="0" smtClean="0">
                <a:solidFill>
                  <a:schemeClr val="tx1"/>
                </a:solidFill>
              </a:rPr>
              <a:t>(1)</a:t>
            </a:r>
            <a:r>
              <a:rPr lang="en-US" sz="2800" dirty="0" smtClean="0">
                <a:solidFill>
                  <a:srgbClr val="000099"/>
                </a:solidFill>
              </a:rPr>
              <a:t>, Laboratory of Information Technologies </a:t>
            </a:r>
            <a:r>
              <a:rPr lang="en-US" sz="2400" dirty="0" smtClean="0">
                <a:solidFill>
                  <a:schemeClr val="tx1"/>
                </a:solidFill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184971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5979865" cy="510781"/>
          </a:xfrm>
        </p:spPr>
        <p:txBody>
          <a:bodyPr/>
          <a:lstStyle/>
          <a:p>
            <a:r>
              <a:rPr lang="en-US" dirty="0" smtClean="0"/>
              <a:t>COMPASS data, pion beam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24744"/>
            <a:ext cx="7021546" cy="534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9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4294967295"/>
          </p:nvPr>
        </p:nvSpPr>
        <p:spPr>
          <a:xfrm>
            <a:off x="0" y="6524625"/>
            <a:ext cx="2133600" cy="2889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2FD73-5953-4B18-8CA3-F5D7AD4C4C84}" type="datetime1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05.06.2019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94725" y="6524625"/>
            <a:ext cx="549275" cy="2889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8E19-AE03-4F01-B6C8-30571983F06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4294967295"/>
          </p:nvPr>
        </p:nvSpPr>
        <p:spPr>
          <a:xfrm>
            <a:off x="7415213" y="6524625"/>
            <a:ext cx="1728787" cy="2889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Asymmetry in SPD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4496" y="630576"/>
                <a:ext cx="4606902" cy="24695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COMPASS-2015 data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4.3 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𝜇𝜇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&lt;8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5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&gt;0.4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c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0.18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𝑇𝑎𝑟𝑔𝑒𝑡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≈0.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73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≈1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.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08864×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s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 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(18 weeks, 126 days)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96" y="630576"/>
                <a:ext cx="4606902" cy="2469522"/>
              </a:xfrm>
              <a:prstGeom prst="rect">
                <a:avLst/>
              </a:prstGeom>
              <a:blipFill>
                <a:blip r:embed="rId2"/>
                <a:stretch>
                  <a:fillRect l="-1984" t="-1970" r="-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4496" y="3323958"/>
                <a:ext cx="3629199" cy="1353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SPD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.0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𝜇𝜇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9.0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𝑏𝑒𝑎𝑚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1,2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≈0.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6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96" y="3323958"/>
                <a:ext cx="3629199" cy="1353512"/>
              </a:xfrm>
              <a:prstGeom prst="rect">
                <a:avLst/>
              </a:prstGeom>
              <a:blipFill>
                <a:blip r:embed="rId3"/>
                <a:stretch>
                  <a:fillRect l="-2521" t="-36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7487" y="4571984"/>
                <a:ext cx="2715936" cy="950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cm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p>
                    </m:sSup>
                    <m:r>
                      <a:rPr kumimoji="0" lang="ru-RU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s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(16.5 weeks)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[4−9]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0.0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7</m:t>
                    </m:r>
                    <m:r>
                      <a:rPr kumimoji="0" lang="ru-RU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nb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87" y="4571984"/>
                <a:ext cx="2715936" cy="950517"/>
              </a:xfrm>
              <a:prstGeom prst="rect">
                <a:avLst/>
              </a:prstGeom>
              <a:blipFill>
                <a:blip r:embed="rId4"/>
                <a:stretch>
                  <a:fillRect l="-1345" t="-3846" r="-1570" b="-4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067175" y="293846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6414922" y="880714"/>
                <a:ext cx="2428550" cy="964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33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1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2 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c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𝑀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𝜇𝜇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5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.3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922" y="880714"/>
                <a:ext cx="2428550" cy="964110"/>
              </a:xfrm>
              <a:prstGeom prst="rect">
                <a:avLst/>
              </a:prstGeom>
              <a:blipFill>
                <a:blip r:embed="rId5"/>
                <a:stretch>
                  <a:fillRect l="-1504" t="-1258" b="-44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516216" y="2276872"/>
                <a:ext cx="1715406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𝑫𝒀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 35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e>
                      <m:sup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2276872"/>
                <a:ext cx="1715406" cy="375552"/>
              </a:xfrm>
              <a:prstGeom prst="rect">
                <a:avLst/>
              </a:prstGeom>
              <a:blipFill>
                <a:blip r:embed="rId6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530224" y="4565616"/>
                <a:ext cx="1893339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𝑫𝒀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 88.8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e>
                      <m:sup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224" y="4565616"/>
                <a:ext cx="1893339" cy="375552"/>
              </a:xfrm>
              <a:prstGeom prst="rect">
                <a:avLst/>
              </a:prstGeom>
              <a:blipFill>
                <a:blip r:embed="rId7"/>
                <a:stretch>
                  <a:fillRect t="-8065" b="-241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310867" y="4571836"/>
                <a:ext cx="1965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𝐷𝑌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𝐷𝑌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𝐿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𝑡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867" y="4571836"/>
                <a:ext cx="1965987" cy="369332"/>
              </a:xfrm>
              <a:prstGeom prst="rect">
                <a:avLst/>
              </a:prstGeom>
              <a:blipFill>
                <a:blip r:embed="rId8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Прямая соединительная линия 14"/>
          <p:cNvCxnSpPr/>
          <p:nvPr/>
        </p:nvCxnSpPr>
        <p:spPr>
          <a:xfrm>
            <a:off x="107504" y="3076961"/>
            <a:ext cx="89743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7593466" y="486701"/>
            <a:ext cx="16321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PRL 119 (2017) 112002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6414922" y="3389912"/>
                <a:ext cx="2428550" cy="964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4 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c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𝑀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𝜇𝜇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4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8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922" y="3389912"/>
                <a:ext cx="2428550" cy="964110"/>
              </a:xfrm>
              <a:prstGeom prst="rect">
                <a:avLst/>
              </a:prstGeom>
              <a:blipFill>
                <a:blip r:embed="rId9"/>
                <a:stretch>
                  <a:fillRect l="-1504" t="-1266" b="-50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493693" y="5646677"/>
                <a:ext cx="1881028" cy="57227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𝑑𝐴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693" y="5646677"/>
                <a:ext cx="1881028" cy="5722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Заголовок 5"/>
          <p:cNvSpPr txBox="1">
            <a:spLocks/>
          </p:cNvSpPr>
          <p:nvPr/>
        </p:nvSpPr>
        <p:spPr bwMode="auto">
          <a:xfrm>
            <a:off x="1691680" y="51616"/>
            <a:ext cx="6064661" cy="446982"/>
          </a:xfrm>
          <a:prstGeom prst="rect">
            <a:avLst/>
          </a:prstGeom>
          <a:solidFill>
            <a:srgbClr val="FF9933">
              <a:alpha val="8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Comic Sans MS" pitchFamily="66" charset="0"/>
              <a:defRPr sz="3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marL="4318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647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8636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10795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1536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19939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24511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29083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US" sz="2800" kern="0" dirty="0" smtClean="0"/>
              <a:t>Kinematical ranges and statistics</a:t>
            </a:r>
            <a:endParaRPr lang="ru-RU" sz="2800" kern="0" dirty="0"/>
          </a:p>
        </p:txBody>
      </p:sp>
    </p:spTree>
    <p:extLst>
      <p:ext uri="{BB962C8B-B14F-4D97-AF65-F5344CB8AC3E}">
        <p14:creationId xmlns:p14="http://schemas.microsoft.com/office/powerpoint/2010/main" val="285010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/>
          </p:cNvSpPr>
          <p:nvPr/>
        </p:nvSpPr>
        <p:spPr bwMode="auto">
          <a:xfrm>
            <a:off x="2209800" y="88900"/>
            <a:ext cx="4464496" cy="5588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/>
            <a:r>
              <a:rPr lang="en-US" sz="2800" b="1" i="1" dirty="0">
                <a:solidFill>
                  <a:srgbClr val="000090"/>
                </a:solidFill>
              </a:rPr>
              <a:t>Civil </a:t>
            </a:r>
            <a:r>
              <a:rPr lang="en-US" sz="2800" b="1" i="1" dirty="0" smtClean="0">
                <a:solidFill>
                  <a:srgbClr val="000090"/>
                </a:solidFill>
              </a:rPr>
              <a:t>Construction, </a:t>
            </a:r>
            <a:r>
              <a:rPr lang="en-US" sz="2800" b="1" i="1" dirty="0">
                <a:solidFill>
                  <a:srgbClr val="000090"/>
                </a:solidFill>
              </a:rPr>
              <a:t>bld.17</a:t>
            </a:r>
            <a:endParaRPr lang="ru-RU" sz="2800" b="1" i="1" dirty="0">
              <a:solidFill>
                <a:srgbClr val="000090"/>
              </a:solidFill>
            </a:endParaRPr>
          </a:p>
        </p:txBody>
      </p:sp>
      <p:pic>
        <p:nvPicPr>
          <p:cNvPr id="6" name="Picture 6" descr="NICA-Logo_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0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86200" y="546100"/>
            <a:ext cx="1445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June 2018</a:t>
            </a:r>
            <a:endParaRPr lang="en-US" sz="2000" i="1" dirty="0">
              <a:solidFill>
                <a:srgbClr val="000090"/>
              </a:solidFill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2" y="1010202"/>
            <a:ext cx="9078348" cy="5106571"/>
          </a:xfrm>
          <a:prstGeom prst="rect">
            <a:avLst/>
          </a:prstGeom>
        </p:spPr>
      </p:pic>
      <p:sp>
        <p:nvSpPr>
          <p:cNvPr id="10" name="Прямоугольная выноска 15"/>
          <p:cNvSpPr>
            <a:spLocks noChangeArrowheads="1"/>
          </p:cNvSpPr>
          <p:nvPr/>
        </p:nvSpPr>
        <p:spPr bwMode="auto">
          <a:xfrm>
            <a:off x="1181100" y="4206822"/>
            <a:ext cx="1689100" cy="631878"/>
          </a:xfrm>
          <a:prstGeom prst="wedgeRectCallout">
            <a:avLst>
              <a:gd name="adj1" fmla="val 34460"/>
              <a:gd name="adj2" fmla="val -15064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FFFF"/>
                </a:solidFill>
              </a:rPr>
              <a:t>SPD  Hall</a:t>
            </a:r>
            <a:endParaRPr lang="ru-RU" altLang="ru-RU" sz="2000" b="1" dirty="0">
              <a:solidFill>
                <a:srgbClr val="FFFFFF"/>
              </a:solidFill>
            </a:endParaRPr>
          </a:p>
        </p:txBody>
      </p:sp>
      <p:sp>
        <p:nvSpPr>
          <p:cNvPr id="11" name="Прямоугольная выноска 15"/>
          <p:cNvSpPr>
            <a:spLocks noChangeArrowheads="1"/>
          </p:cNvSpPr>
          <p:nvPr/>
        </p:nvSpPr>
        <p:spPr bwMode="auto">
          <a:xfrm>
            <a:off x="6079342" y="1057681"/>
            <a:ext cx="1959758" cy="667233"/>
          </a:xfrm>
          <a:prstGeom prst="wedgeRectCallout">
            <a:avLst>
              <a:gd name="adj1" fmla="val -48889"/>
              <a:gd name="adj2" fmla="val 110520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FFFF"/>
                </a:solidFill>
              </a:rPr>
              <a:t>MPD  Hall</a:t>
            </a:r>
            <a:endParaRPr lang="ru-RU" altLang="ru-RU" sz="2000" b="1" dirty="0">
              <a:solidFill>
                <a:srgbClr val="FFFFFF"/>
              </a:solidFill>
            </a:endParaRPr>
          </a:p>
        </p:txBody>
      </p:sp>
      <p:sp>
        <p:nvSpPr>
          <p:cNvPr id="9" name="Прямоугольная выноска 15"/>
          <p:cNvSpPr>
            <a:spLocks noChangeArrowheads="1"/>
          </p:cNvSpPr>
          <p:nvPr/>
        </p:nvSpPr>
        <p:spPr bwMode="auto">
          <a:xfrm>
            <a:off x="901700" y="1044261"/>
            <a:ext cx="2362200" cy="793750"/>
          </a:xfrm>
          <a:prstGeom prst="wedgeRectCallout">
            <a:avLst>
              <a:gd name="adj1" fmla="val 90130"/>
              <a:gd name="adj2" fmla="val -15832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>
                <a:solidFill>
                  <a:schemeClr val="bg1"/>
                </a:solidFill>
              </a:rPr>
              <a:t>Collider </a:t>
            </a:r>
            <a:endParaRPr lang="en-GB" sz="2000" b="1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en-GB" sz="2000" b="1" dirty="0" smtClean="0">
                <a:solidFill>
                  <a:schemeClr val="bg1"/>
                </a:solidFill>
              </a:rPr>
              <a:t>Western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semi</a:t>
            </a:r>
            <a:r>
              <a:rPr lang="en-GB" sz="2000" b="1" dirty="0" smtClean="0">
                <a:solidFill>
                  <a:schemeClr val="bg1"/>
                </a:solidFill>
              </a:rPr>
              <a:t>ring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2011" y="6479275"/>
            <a:ext cx="3035959" cy="2987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http://nucloweb.jinr.ru/nucloserv/205corp.htm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42107"/>
            <a:ext cx="3893504" cy="237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5"/>
          <p:cNvSpPr>
            <a:spLocks noGrp="1" noChangeArrowheads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FFFF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FFFF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FFFF00"/>
              </a:buClr>
              <a:buFont typeface="Copperplate Gothic Bold" panose="020E0705020206020404" pitchFamily="34" charset="0"/>
              <a:buNone/>
            </a:pPr>
            <a:r>
              <a:rPr lang="en-GB" altLang="en-US" sz="1400" dirty="0" smtClean="0">
                <a:solidFill>
                  <a:srgbClr val="3333CC"/>
                </a:solidFill>
                <a:latin typeface="Copperplate Gothic Bold" panose="020E0705020206020404" pitchFamily="34" charset="0"/>
              </a:rPr>
              <a:t> </a:t>
            </a:r>
            <a:endParaRPr lang="en-GB" altLang="en-US" sz="1400" dirty="0">
              <a:solidFill>
                <a:srgbClr val="3333CC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8" name="Text Box 1051"/>
          <p:cNvSpPr txBox="1">
            <a:spLocks noChangeArrowheads="1"/>
          </p:cNvSpPr>
          <p:nvPr/>
        </p:nvSpPr>
        <p:spPr bwMode="auto">
          <a:xfrm>
            <a:off x="1362457" y="177789"/>
            <a:ext cx="6408230" cy="584647"/>
          </a:xfrm>
          <a:prstGeom prst="rect">
            <a:avLst/>
          </a:prstGeom>
          <a:solidFill>
            <a:srgbClr val="F6A20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Asymmetries in 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ru-RU" sz="2800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igh</a:t>
            </a:r>
            <a:r>
              <a:rPr lang="ru-RU" sz="28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ru-RU" sz="2800" baseline="-25000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baseline="-250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hadron production</a:t>
            </a:r>
            <a:endParaRPr lang="en-US" sz="2800" b="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1543" name="Рисунок 8" descr="boy-p2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8" t="14656" b="58158"/>
          <a:stretch/>
        </p:blipFill>
        <p:spPr bwMode="auto">
          <a:xfrm>
            <a:off x="6007608" y="1124141"/>
            <a:ext cx="2750630" cy="143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547" y="4086309"/>
            <a:ext cx="5545137" cy="243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3695539" y="933771"/>
            <a:ext cx="2125158" cy="296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7950" y="1444311"/>
            <a:ext cx="3400678" cy="428894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cs typeface="Times New Roman" panose="02020603050405020304" pitchFamily="18" charset="0"/>
              </a:rPr>
              <a:t>Diquark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cs typeface="Times New Roman" panose="02020603050405020304" pitchFamily="18" charset="0"/>
              </a:rPr>
              <a:t>properties;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Confinement laws;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Times New Roman" panose="02020603050405020304" pitchFamily="18" charset="0"/>
              </a:rPr>
              <a:t>Nature of the huge spin </a:t>
            </a:r>
            <a:r>
              <a:rPr lang="en-US" sz="2000" dirty="0" smtClean="0">
                <a:cs typeface="Times New Roman" panose="02020603050405020304" pitchFamily="18" charset="0"/>
              </a:rPr>
              <a:t>effects;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Deuteron </a:t>
            </a:r>
            <a:r>
              <a:rPr lang="en-US" sz="2000" dirty="0">
                <a:cs typeface="Times New Roman" panose="02020603050405020304" pitchFamily="18" charset="0"/>
              </a:rPr>
              <a:t>spin </a:t>
            </a:r>
            <a:r>
              <a:rPr lang="en-US" sz="2000" dirty="0" smtClean="0">
                <a:cs typeface="Times New Roman" panose="02020603050405020304" pitchFamily="18" charset="0"/>
              </a:rPr>
              <a:t>structure;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Times New Roman" panose="02020603050405020304" pitchFamily="18" charset="0"/>
              </a:rPr>
              <a:t>P</a:t>
            </a:r>
            <a:r>
              <a:rPr lang="en-US" sz="2000" dirty="0" smtClean="0">
                <a:cs typeface="Times New Roman" panose="02020603050405020304" pitchFamily="18" charset="0"/>
              </a:rPr>
              <a:t>roperties </a:t>
            </a:r>
            <a:r>
              <a:rPr lang="en-US" sz="2000" dirty="0">
                <a:cs typeface="Times New Roman" panose="02020603050405020304" pitchFamily="18" charset="0"/>
              </a:rPr>
              <a:t>of the </a:t>
            </a:r>
            <a:r>
              <a:rPr lang="en-US" sz="2000" dirty="0" smtClean="0">
                <a:cs typeface="Times New Roman" panose="02020603050405020304" pitchFamily="18" charset="0"/>
              </a:rPr>
              <a:t>bare </a:t>
            </a:r>
            <a:r>
              <a:rPr lang="en-US" sz="2000" dirty="0">
                <a:cs typeface="Times New Roman" panose="02020603050405020304" pitchFamily="18" charset="0"/>
              </a:rPr>
              <a:t>N</a:t>
            </a:r>
            <a:r>
              <a:rPr lang="en-US" sz="2000" dirty="0">
                <a:cs typeface="Times New Roman" panose="02020603050405020304" pitchFamily="18" charset="0"/>
                <a:sym typeface="Symbol"/>
              </a:rPr>
              <a:t>- and </a:t>
            </a:r>
            <a:r>
              <a:rPr lang="en-US" sz="2000" dirty="0" smtClean="0">
                <a:cs typeface="Times New Roman" panose="02020603050405020304" pitchFamily="18" charset="0"/>
                <a:sym typeface="Symbol"/>
              </a:rPr>
              <a:t>NK-i</a:t>
            </a:r>
            <a:r>
              <a:rPr lang="en-US" sz="2000" dirty="0" smtClean="0">
                <a:cs typeface="Times New Roman" panose="02020603050405020304" pitchFamily="18" charset="0"/>
              </a:rPr>
              <a:t>nteractions</a:t>
            </a:r>
            <a:r>
              <a:rPr lang="en-US" sz="2000" dirty="0">
                <a:cs typeface="Times New Roman" panose="02020603050405020304" pitchFamily="18" charset="0"/>
              </a:rPr>
              <a:t>;</a:t>
            </a: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Nature </a:t>
            </a:r>
            <a:r>
              <a:rPr lang="en-US" sz="2000" dirty="0">
                <a:cs typeface="Times New Roman" panose="02020603050405020304" pitchFamily="18" charset="0"/>
              </a:rPr>
              <a:t>and properties of </a:t>
            </a:r>
            <a:r>
              <a:rPr lang="en-US" sz="2000" dirty="0" smtClean="0">
                <a:cs typeface="Times New Roman" panose="02020603050405020304" pitchFamily="18" charset="0"/>
              </a:rPr>
              <a:t> the cold super dense baryonic matter (</a:t>
            </a:r>
            <a:r>
              <a:rPr lang="en-US" sz="2000" dirty="0" err="1" smtClean="0">
                <a:cs typeface="Times New Roman" panose="02020603050405020304" pitchFamily="18" charset="0"/>
              </a:rPr>
              <a:t>CsDBM</a:t>
            </a:r>
            <a:r>
              <a:rPr lang="en-US" sz="2000" dirty="0" smtClean="0">
                <a:cs typeface="Times New Roman" panose="02020603050405020304" pitchFamily="18" charset="0"/>
              </a:rPr>
              <a:t>) (</a:t>
            </a:r>
            <a:r>
              <a:rPr lang="en-US" sz="2000" dirty="0" err="1">
                <a:cs typeface="Times New Roman" panose="02020603050405020304" pitchFamily="18" charset="0"/>
              </a:rPr>
              <a:t>pA</a:t>
            </a:r>
            <a:r>
              <a:rPr lang="en-US" sz="2000" dirty="0">
                <a:cs typeface="Times New Roman" panose="02020603050405020304" pitchFamily="18" charset="0"/>
              </a:rPr>
              <a:t> and AA</a:t>
            </a:r>
            <a:r>
              <a:rPr lang="en-US" sz="2000" dirty="0" smtClean="0">
                <a:cs typeface="Times New Roman" panose="02020603050405020304" pitchFamily="18" charset="0"/>
              </a:rPr>
              <a:t>);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cs typeface="Times New Roman" panose="02020603050405020304" pitchFamily="18" charset="0"/>
              </a:rPr>
              <a:t>D</a:t>
            </a:r>
            <a:r>
              <a:rPr lang="en-US" sz="2000" dirty="0" err="1" smtClean="0">
                <a:cs typeface="Times New Roman" panose="02020603050405020304" pitchFamily="18" charset="0"/>
              </a:rPr>
              <a:t>ilepton</a:t>
            </a:r>
            <a:r>
              <a:rPr lang="en-US" sz="2000" dirty="0" smtClean="0">
                <a:cs typeface="Times New Roman" panose="02020603050405020304" pitchFamily="18" charset="0"/>
              </a:rPr>
              <a:t> </a:t>
            </a:r>
            <a:r>
              <a:rPr lang="en-US" sz="2000" dirty="0">
                <a:cs typeface="Times New Roman" panose="02020603050405020304" pitchFamily="18" charset="0"/>
              </a:rPr>
              <a:t>production puzzle </a:t>
            </a:r>
            <a:r>
              <a:rPr lang="en-US" sz="2000" dirty="0" smtClean="0">
                <a:cs typeface="Times New Roman" panose="02020603050405020304" pitchFamily="18" charset="0"/>
              </a:rPr>
              <a:t>in np-interaction.</a:t>
            </a:r>
            <a:endParaRPr 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384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86" y="1844824"/>
            <a:ext cx="8352928" cy="3888432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S</a:t>
            </a:r>
            <a:r>
              <a:rPr lang="en-US" sz="2800" dirty="0" smtClean="0"/>
              <a:t>ystem for particle ID </a:t>
            </a:r>
            <a:r>
              <a:rPr lang="en-US" sz="2000" dirty="0" smtClean="0"/>
              <a:t>(</a:t>
            </a:r>
            <a:r>
              <a:rPr lang="en-US" sz="2000" dirty="0" err="1" smtClean="0"/>
              <a:t>multigap</a:t>
            </a:r>
            <a:r>
              <a:rPr lang="en-US" sz="2000" dirty="0" smtClean="0"/>
              <a:t> glass RPCs, </a:t>
            </a:r>
            <a:r>
              <a:rPr lang="en-US" sz="2000" dirty="0" err="1" smtClean="0"/>
              <a:t>Micromegas</a:t>
            </a:r>
            <a:r>
              <a:rPr lang="en-US" sz="2000" dirty="0" smtClean="0"/>
              <a:t>, Aerogel Cherenkov?)</a:t>
            </a:r>
            <a:r>
              <a:rPr lang="en-US" sz="2800" dirty="0" smtClean="0"/>
              <a:t>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"Zero degree" system (fine grained hadron calorimeter?)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Front-end electronics of the different subsystems;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/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1187624" y="620688"/>
            <a:ext cx="6912768" cy="624531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 that have not been thought out yet…</a:t>
            </a:r>
            <a:endParaRPr lang="en-US" altLang="en-US" sz="28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4565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179665" cy="510781"/>
          </a:xfrm>
        </p:spPr>
        <p:txBody>
          <a:bodyPr/>
          <a:lstStyle/>
          <a:p>
            <a:r>
              <a:rPr lang="en-US" dirty="0" smtClean="0"/>
              <a:t>Beam test facility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5474924" cy="36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3933056"/>
            <a:ext cx="5706072" cy="21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7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9" b="25641"/>
          <a:stretch/>
        </p:blipFill>
        <p:spPr bwMode="auto">
          <a:xfrm>
            <a:off x="228626" y="764704"/>
            <a:ext cx="676875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3333"/>
          <a:stretch/>
        </p:blipFill>
        <p:spPr>
          <a:xfrm>
            <a:off x="323528" y="3854086"/>
            <a:ext cx="4752528" cy="278073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96008" y="116632"/>
            <a:ext cx="4683721" cy="516936"/>
          </a:xfrm>
        </p:spPr>
        <p:txBody>
          <a:bodyPr/>
          <a:lstStyle/>
          <a:p>
            <a:r>
              <a:rPr lang="en-US" dirty="0" smtClean="0"/>
              <a:t>Polarized beams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14144" y="3140968"/>
            <a:ext cx="2988319" cy="8494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Bunch crossing each 80 ns;</a:t>
            </a:r>
          </a:p>
          <a:p>
            <a:r>
              <a:rPr lang="en-US" sz="2000" dirty="0"/>
              <a:t>c</a:t>
            </a:r>
            <a:r>
              <a:rPr lang="en-US" sz="2000" dirty="0" smtClean="0"/>
              <a:t>rossing rate 12.5 MHz .</a:t>
            </a:r>
            <a:endParaRPr lang="en-US" sz="2000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175462" y="4251595"/>
            <a:ext cx="3968538" cy="1985717"/>
          </a:xfrm>
          <a:prstGeom prst="rect">
            <a:avLst/>
          </a:prstGeom>
          <a:solidFill>
            <a:schemeClr val="accent3">
              <a:lumMod val="95000"/>
            </a:schemeClr>
          </a:solidFill>
          <a:ln w="28575">
            <a:solidFill>
              <a:srgbClr val="0000FF"/>
            </a:solidFill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None/>
            </a:pPr>
            <a:r>
              <a:rPr lang="en-GB" altLang="ru-RU" sz="1800" b="1" dirty="0" smtClean="0">
                <a:solidFill>
                  <a:srgbClr val="C00000"/>
                </a:solidFill>
                <a:latin typeface="Verdana" pitchFamily="34" charset="0"/>
              </a:rPr>
              <a:t>Polarized beams</a:t>
            </a:r>
            <a:endParaRPr lang="en-GB" altLang="ru-RU" sz="1800" b="1" dirty="0">
              <a:solidFill>
                <a:srgbClr val="C00000"/>
              </a:solidFill>
              <a:latin typeface="Verdana" pitchFamily="34" charset="0"/>
            </a:endParaRPr>
          </a:p>
          <a:p>
            <a:pPr marL="228600" indent="-228600" eaLnBrk="1" hangingPunct="1">
              <a:lnSpc>
                <a:spcPct val="12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p</a:t>
            </a:r>
            <a:r>
              <a:rPr lang="en-GB" altLang="ru-RU" sz="1800" dirty="0" err="1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p</a:t>
            </a:r>
            <a:r>
              <a:rPr lang="en-GB" altLang="ru-RU" sz="1800" dirty="0" smtClean="0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dirty="0" smtClean="0">
                <a:solidFill>
                  <a:schemeClr val="bg1"/>
                </a:solidFill>
              </a:rPr>
              <a:t> 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at  </a:t>
            </a:r>
            <a:r>
              <a:rPr lang="en-GB" altLang="ru-RU" sz="1800" dirty="0">
                <a:solidFill>
                  <a:srgbClr val="000099"/>
                </a:solidFill>
                <a:latin typeface="Symbol" pitchFamily="18" charset="2"/>
              </a:rPr>
              <a:t></a:t>
            </a:r>
            <a:r>
              <a:rPr lang="en-GB" altLang="ru-RU" sz="1800" dirty="0" err="1">
                <a:solidFill>
                  <a:srgbClr val="000099"/>
                </a:solidFill>
                <a:latin typeface="Verdana" pitchFamily="34" charset="0"/>
              </a:rPr>
              <a:t>s</a:t>
            </a:r>
            <a:r>
              <a:rPr lang="en-GB" altLang="ru-RU" sz="1800" baseline="-25000" dirty="0" err="1">
                <a:solidFill>
                  <a:srgbClr val="000099"/>
                </a:solidFill>
                <a:latin typeface="Verdana" pitchFamily="34" charset="0"/>
              </a:rPr>
              <a:t>pp</a:t>
            </a:r>
            <a:r>
              <a:rPr lang="en-GB" altLang="ru-RU" sz="1800" baseline="30000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= 12 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-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27 </a:t>
            </a: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GeV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,  </a:t>
            </a:r>
            <a:r>
              <a:rPr lang="en-GB" altLang="ru-RU" sz="1800" b="1" dirty="0" err="1" smtClean="0">
                <a:solidFill>
                  <a:srgbClr val="000090"/>
                </a:solidFill>
                <a:latin typeface="Verdana" pitchFamily="34" charset="0"/>
              </a:rPr>
              <a:t>L</a:t>
            </a:r>
            <a:r>
              <a:rPr lang="en-GB" altLang="ru-RU" sz="1800" b="1" baseline="-25000" dirty="0" err="1" smtClean="0">
                <a:solidFill>
                  <a:srgbClr val="000090"/>
                </a:solidFill>
                <a:latin typeface="Verdana" pitchFamily="34" charset="0"/>
              </a:rPr>
              <a:t>av</a:t>
            </a:r>
            <a:r>
              <a:rPr lang="en-GB" altLang="ru-RU" sz="1800" b="1" dirty="0" smtClean="0">
                <a:solidFill>
                  <a:srgbClr val="000090"/>
                </a:solidFill>
                <a:latin typeface="Verdana" pitchFamily="34" charset="0"/>
              </a:rPr>
              <a:t> 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≈  10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32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 cm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-2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s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-1</a:t>
            </a:r>
            <a:endParaRPr lang="en-GB" altLang="ru-RU" sz="1800" dirty="0">
              <a:solidFill>
                <a:srgbClr val="000090"/>
              </a:solidFill>
              <a:latin typeface="Tahoma" pitchFamily="34" charset="0"/>
            </a:endParaRPr>
          </a:p>
          <a:p>
            <a:pPr marL="228600" indent="-228600" eaLnBrk="1" hangingPunct="1">
              <a:lnSpc>
                <a:spcPct val="12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d</a:t>
            </a:r>
            <a:r>
              <a:rPr lang="en-GB" altLang="ru-RU" sz="1800" dirty="0" err="1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d</a:t>
            </a:r>
            <a:r>
              <a:rPr lang="en-GB" altLang="ru-RU" sz="1800" dirty="0" smtClean="0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dirty="0" smtClean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at </a:t>
            </a:r>
            <a:r>
              <a:rPr lang="en-GB" altLang="ru-RU" sz="1800" dirty="0">
                <a:solidFill>
                  <a:srgbClr val="000099"/>
                </a:solidFill>
                <a:latin typeface="Symbol" pitchFamily="18" charset="2"/>
              </a:rPr>
              <a:t></a:t>
            </a:r>
            <a:r>
              <a:rPr lang="en-GB" altLang="ru-RU" sz="1800" dirty="0" err="1">
                <a:solidFill>
                  <a:srgbClr val="000099"/>
                </a:solidFill>
                <a:latin typeface="Verdana" pitchFamily="34" charset="0"/>
              </a:rPr>
              <a:t>s</a:t>
            </a:r>
            <a:r>
              <a:rPr lang="en-GB" altLang="ru-RU" sz="1800" baseline="-25000" dirty="0" err="1">
                <a:solidFill>
                  <a:srgbClr val="000099"/>
                </a:solidFill>
                <a:latin typeface="Verdana" pitchFamily="34" charset="0"/>
              </a:rPr>
              <a:t>NN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= 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  4 -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13 </a:t>
            </a: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GeV</a:t>
            </a:r>
            <a:endParaRPr lang="en-GB" altLang="ru-RU" sz="1800" b="1" baseline="30000" dirty="0">
              <a:solidFill>
                <a:srgbClr val="C00000"/>
              </a:solidFill>
              <a:latin typeface="Verdana" pitchFamily="34" charset="0"/>
            </a:endParaRPr>
          </a:p>
          <a:p>
            <a:pPr marL="228600" indent="-228600" eaLnBrk="1" hangingPunct="1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i="1" dirty="0" smtClean="0">
                <a:solidFill>
                  <a:srgbClr val="000099"/>
                </a:solidFill>
                <a:latin typeface="Tahoma" pitchFamily="34" charset="0"/>
              </a:rPr>
              <a:t>longitudinal </a:t>
            </a:r>
            <a:r>
              <a:rPr lang="en-GB" altLang="ru-RU" sz="1800" i="1" dirty="0">
                <a:solidFill>
                  <a:srgbClr val="000099"/>
                </a:solidFill>
                <a:latin typeface="Tahoma" pitchFamily="34" charset="0"/>
              </a:rPr>
              <a:t>and transverse polarization </a:t>
            </a:r>
            <a:r>
              <a:rPr lang="en-GB" altLang="ru-RU" sz="1800" i="1" dirty="0" smtClean="0">
                <a:solidFill>
                  <a:srgbClr val="000099"/>
                </a:solidFill>
                <a:latin typeface="Tahoma" pitchFamily="34" charset="0"/>
              </a:rPr>
              <a:t>at SPD and MPD</a:t>
            </a:r>
            <a:endParaRPr lang="en-GB" altLang="ru-RU" sz="1800" i="1" dirty="0">
              <a:solidFill>
                <a:srgbClr val="000099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40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2093" y="116632"/>
            <a:ext cx="4608512" cy="516936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dirty="0" smtClean="0"/>
              <a:t>Spin dependent PDFs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145" y="823392"/>
            <a:ext cx="5608855" cy="4176464"/>
          </a:xfrm>
          <a:prstGeom prst="rect">
            <a:avLst/>
          </a:prstGeom>
        </p:spPr>
      </p:pic>
      <p:pic>
        <p:nvPicPr>
          <p:cNvPr id="5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57562" r="36123" b="15576"/>
          <a:stretch/>
        </p:blipFill>
        <p:spPr bwMode="auto">
          <a:xfrm>
            <a:off x="4206349" y="4999856"/>
            <a:ext cx="4824536" cy="135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482143"/>
              </p:ext>
            </p:extLst>
          </p:nvPr>
        </p:nvGraphicFramePr>
        <p:xfrm>
          <a:off x="107504" y="5144155"/>
          <a:ext cx="4002358" cy="961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Equation" r:id="rId5" imgW="1638000" imgH="393480" progId="">
                  <p:embed/>
                </p:oleObj>
              </mc:Choice>
              <mc:Fallback>
                <p:oleObj name="Equation" r:id="rId5" imgW="1638000" imgH="393480" progId="">
                  <p:embed/>
                  <p:pic>
                    <p:nvPicPr>
                      <p:cNvPr id="2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5144155"/>
                        <a:ext cx="4002358" cy="96191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/>
          <a:srcRect b="5530"/>
          <a:stretch>
            <a:fillRect/>
          </a:stretch>
        </p:blipFill>
        <p:spPr bwMode="auto">
          <a:xfrm>
            <a:off x="532862" y="1038665"/>
            <a:ext cx="2738461" cy="374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129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9521" y="110851"/>
            <a:ext cx="5979865" cy="556434"/>
          </a:xfrm>
        </p:spPr>
        <p:txBody>
          <a:bodyPr/>
          <a:lstStyle/>
          <a:p>
            <a:r>
              <a:rPr lang="en-US" dirty="0" smtClean="0"/>
              <a:t>Nucleon structure and PDFs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graphicFrame>
        <p:nvGraphicFramePr>
          <p:cNvPr id="7" name="Table 164"/>
          <p:cNvGraphicFramePr>
            <a:graphicFrameLocks noGrp="1"/>
          </p:cNvGraphicFramePr>
          <p:nvPr>
            <p:extLst/>
          </p:nvPr>
        </p:nvGraphicFramePr>
        <p:xfrm>
          <a:off x="385229" y="764704"/>
          <a:ext cx="3920303" cy="3460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0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08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3003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Quark</a:t>
                      </a:r>
                    </a:p>
                    <a:p>
                      <a:endParaRPr lang="en-US" sz="1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Nucleon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1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1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2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density</a:t>
                      </a:r>
                      <a:endParaRPr lang="en-US" sz="1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stretch>
                        <a:fillRect l="-293293" t="-97561" r="-1220" b="-266667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26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stretch>
                        <a:fillRect l="-191515" t="-250515" r="-100606" b="-238144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worm-gear L</a:t>
                      </a:r>
                      <a:endParaRPr lang="en-US" sz="1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394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0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Sivers</a:t>
                      </a:r>
                      <a:endParaRPr lang="en-US" sz="10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0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Kotzinian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-Mulders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worm-gear 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i="1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0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0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000" b="1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transversity</a:t>
                      </a:r>
                      <a:endParaRPr lang="en-US" sz="10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000" b="1" i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0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pretzelosity</a:t>
                      </a:r>
                      <a:endParaRPr lang="en-US" sz="10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8" name="Straight Connector 165"/>
          <p:cNvCxnSpPr/>
          <p:nvPr/>
        </p:nvCxnSpPr>
        <p:spPr>
          <a:xfrm>
            <a:off x="391726" y="764704"/>
            <a:ext cx="933602" cy="72452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520" y="4178827"/>
            <a:ext cx="4304551" cy="523220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spin of the nucleon            spin of the quark          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4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14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own Arrow 167"/>
          <p:cNvSpPr/>
          <p:nvPr/>
        </p:nvSpPr>
        <p:spPr>
          <a:xfrm rot="10800000" flipH="1">
            <a:off x="366767" y="4268759"/>
            <a:ext cx="99417" cy="375140"/>
          </a:xfrm>
          <a:prstGeom prst="downArrow">
            <a:avLst>
              <a:gd name="adj1" fmla="val 50000"/>
              <a:gd name="adj2" fmla="val 103123"/>
            </a:avLst>
          </a:prstGeom>
          <a:solidFill>
            <a:srgbClr val="00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sp>
        <p:nvSpPr>
          <p:cNvPr id="11" name="Down Arrow 168"/>
          <p:cNvSpPr/>
          <p:nvPr/>
        </p:nvSpPr>
        <p:spPr bwMode="auto">
          <a:xfrm rot="10800000">
            <a:off x="2287039" y="4324211"/>
            <a:ext cx="88322" cy="264239"/>
          </a:xfrm>
          <a:prstGeom prst="downArrow">
            <a:avLst>
              <a:gd name="adj1" fmla="val 50000"/>
              <a:gd name="adj2" fmla="val 165432"/>
            </a:avLst>
          </a:prstGeom>
          <a:solidFill>
            <a:srgbClr val="C00000"/>
          </a:solidFill>
          <a:ln w="635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38100" dist="254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50789" tIns="50789" rIns="50789" bIns="50789" numCol="1" rtlCol="0" anchor="ctr" anchorCtr="0" compatLnSpc="1">
            <a:prstTxWarp prst="textNoShape">
              <a:avLst/>
            </a:prstTxWarp>
          </a:bodyPr>
          <a:lstStyle/>
          <a:p>
            <a:pPr marL="342829" algn="ctr" defTabSz="584080" fontAlgn="base" hangingPunct="0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cxnSp>
        <p:nvCxnSpPr>
          <p:cNvPr id="12" name="Straight Arrow Connector 169"/>
          <p:cNvCxnSpPr>
            <a:cxnSpLocks noChangeAspect="1"/>
          </p:cNvCxnSpPr>
          <p:nvPr/>
        </p:nvCxnSpPr>
        <p:spPr bwMode="auto">
          <a:xfrm flipV="1">
            <a:off x="3945570" y="4342102"/>
            <a:ext cx="228456" cy="228454"/>
          </a:xfrm>
          <a:prstGeom prst="straightConnector1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4445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stealth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</p:cxnSp>
      <p:grpSp>
        <p:nvGrpSpPr>
          <p:cNvPr id="13" name="Group 170"/>
          <p:cNvGrpSpPr>
            <a:grpSpLocks noChangeAspect="1"/>
          </p:cNvGrpSpPr>
          <p:nvPr/>
        </p:nvGrpSpPr>
        <p:grpSpPr>
          <a:xfrm>
            <a:off x="1631976" y="1559974"/>
            <a:ext cx="270505" cy="270505"/>
            <a:chOff x="385279" y="76776"/>
            <a:chExt cx="457200" cy="457200"/>
          </a:xfrm>
        </p:grpSpPr>
        <p:sp>
          <p:nvSpPr>
            <p:cNvPr id="14" name="Oval 171"/>
            <p:cNvSpPr>
              <a:spLocks noChangeAspect="1"/>
            </p:cNvSpPr>
            <p:nvPr/>
          </p:nvSpPr>
          <p:spPr>
            <a:xfrm>
              <a:off x="385279" y="76776"/>
              <a:ext cx="457200" cy="457200"/>
            </a:xfrm>
            <a:prstGeom prst="ellipse">
              <a:avLst/>
            </a:prstGeom>
            <a:solidFill>
              <a:srgbClr val="FFBDBF"/>
            </a:solidFill>
            <a:ln w="15875" cap="flat" cmpd="sng" algn="ctr">
              <a:solidFill>
                <a:schemeClr val="tx1">
                  <a:alpha val="30000"/>
                </a:schemeClr>
              </a:solidFill>
              <a:prstDash val="solid"/>
              <a:miter lim="0"/>
              <a:headEnd type="none" w="med" len="med"/>
              <a:tailEnd type="none" w="med" len="med"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44450" h="38100"/>
            </a:sp3d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</a:bodyPr>
            <a:lstStyle/>
            <a:p>
              <a:pPr marL="342900" algn="ctr" defTabSz="5842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2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  <p:cxnSp>
          <p:nvCxnSpPr>
            <p:cNvPr id="15" name="Straight Arrow Connector 172"/>
            <p:cNvCxnSpPr>
              <a:stCxn id="16" idx="7"/>
              <a:endCxn id="14" idx="7"/>
            </p:cNvCxnSpPr>
            <p:nvPr/>
          </p:nvCxnSpPr>
          <p:spPr>
            <a:xfrm flipV="1">
              <a:off x="640818" y="143731"/>
              <a:ext cx="134706" cy="13470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/>
            </a:ln>
            <a:effectLst>
              <a:glow rad="25400">
                <a:schemeClr val="accent1">
                  <a:satMod val="175000"/>
                  <a:alpha val="40000"/>
                </a:schemeClr>
              </a:glow>
              <a:softEdge rad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73"/>
            <p:cNvSpPr>
              <a:spLocks noChangeAspect="1"/>
            </p:cNvSpPr>
            <p:nvPr/>
          </p:nvSpPr>
          <p:spPr>
            <a:xfrm>
              <a:off x="575780" y="267277"/>
              <a:ext cx="76197" cy="76197"/>
            </a:xfrm>
            <a:prstGeom prst="ellipse">
              <a:avLst/>
            </a:prstGeom>
            <a:solidFill>
              <a:srgbClr val="FF0000"/>
            </a:solidFill>
            <a:ln w="0">
              <a:noFill/>
            </a:ln>
            <a:effectLst>
              <a:glow rad="25400">
                <a:schemeClr val="accent1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74"/>
          <p:cNvGrpSpPr>
            <a:grpSpLocks noChangeAspect="1"/>
          </p:cNvGrpSpPr>
          <p:nvPr/>
        </p:nvGrpSpPr>
        <p:grpSpPr>
          <a:xfrm>
            <a:off x="3405011" y="2867370"/>
            <a:ext cx="703313" cy="507345"/>
            <a:chOff x="306668" y="2168317"/>
            <a:chExt cx="1188720" cy="857500"/>
          </a:xfrm>
        </p:grpSpPr>
        <p:grpSp>
          <p:nvGrpSpPr>
            <p:cNvPr id="18" name="Group 175"/>
            <p:cNvGrpSpPr/>
            <p:nvPr/>
          </p:nvGrpSpPr>
          <p:grpSpPr>
            <a:xfrm>
              <a:off x="306668" y="2168317"/>
              <a:ext cx="457200" cy="653874"/>
              <a:chOff x="306668" y="2168317"/>
              <a:chExt cx="457200" cy="653874"/>
            </a:xfrm>
          </p:grpSpPr>
          <p:sp>
            <p:nvSpPr>
              <p:cNvPr id="26" name="Down Arrow 183"/>
              <p:cNvSpPr/>
              <p:nvPr/>
            </p:nvSpPr>
            <p:spPr>
              <a:xfrm rot="10800000" flipH="1">
                <a:off x="488832" y="2168317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184"/>
              <p:cNvSpPr>
                <a:spLocks noChangeAspect="1"/>
              </p:cNvSpPr>
              <p:nvPr/>
            </p:nvSpPr>
            <p:spPr>
              <a:xfrm>
                <a:off x="306668" y="2364991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28" name="Straight Arrow Connector 185"/>
              <p:cNvCxnSpPr>
                <a:stCxn id="30" idx="7"/>
              </p:cNvCxnSpPr>
              <p:nvPr/>
            </p:nvCxnSpPr>
            <p:spPr>
              <a:xfrm flipV="1">
                <a:off x="508329" y="2431946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Down Arrow 186"/>
              <p:cNvSpPr/>
              <p:nvPr/>
            </p:nvSpPr>
            <p:spPr>
              <a:xfrm rot="10800000">
                <a:off x="512409" y="2449311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187"/>
              <p:cNvSpPr>
                <a:spLocks noChangeAspect="1"/>
              </p:cNvSpPr>
              <p:nvPr/>
            </p:nvSpPr>
            <p:spPr>
              <a:xfrm rot="10800000">
                <a:off x="497170" y="2555493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76"/>
            <p:cNvGrpSpPr/>
            <p:nvPr/>
          </p:nvGrpSpPr>
          <p:grpSpPr>
            <a:xfrm>
              <a:off x="1038188" y="2371943"/>
              <a:ext cx="457200" cy="653874"/>
              <a:chOff x="1038188" y="2371943"/>
              <a:chExt cx="457200" cy="653874"/>
            </a:xfrm>
          </p:grpSpPr>
          <p:sp>
            <p:nvSpPr>
              <p:cNvPr id="21" name="Down Arrow 178"/>
              <p:cNvSpPr/>
              <p:nvPr/>
            </p:nvSpPr>
            <p:spPr>
              <a:xfrm flipH="1">
                <a:off x="1220353" y="2763328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179"/>
              <p:cNvSpPr>
                <a:spLocks noChangeAspect="1"/>
              </p:cNvSpPr>
              <p:nvPr/>
            </p:nvSpPr>
            <p:spPr>
              <a:xfrm>
                <a:off x="1038188" y="2371943"/>
                <a:ext cx="457200" cy="457199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23" name="Straight Arrow Connector 180"/>
              <p:cNvCxnSpPr>
                <a:stCxn id="25" idx="7"/>
              </p:cNvCxnSpPr>
              <p:nvPr/>
            </p:nvCxnSpPr>
            <p:spPr>
              <a:xfrm flipV="1">
                <a:off x="1239849" y="2438898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Down Arrow 181"/>
              <p:cNvSpPr/>
              <p:nvPr/>
            </p:nvSpPr>
            <p:spPr>
              <a:xfrm rot="10800000">
                <a:off x="1243929" y="2456263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182"/>
              <p:cNvSpPr>
                <a:spLocks noChangeAspect="1"/>
              </p:cNvSpPr>
              <p:nvPr/>
            </p:nvSpPr>
            <p:spPr>
              <a:xfrm rot="10800000">
                <a:off x="1228690" y="2562445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Connector 177"/>
            <p:cNvCxnSpPr/>
            <p:nvPr/>
          </p:nvCxnSpPr>
          <p:spPr>
            <a:xfrm flipV="1">
              <a:off x="855308" y="2602546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188"/>
          <p:cNvGrpSpPr>
            <a:grpSpLocks noChangeAspect="1"/>
          </p:cNvGrpSpPr>
          <p:nvPr/>
        </p:nvGrpSpPr>
        <p:grpSpPr>
          <a:xfrm>
            <a:off x="3455732" y="3532167"/>
            <a:ext cx="703313" cy="503453"/>
            <a:chOff x="306668" y="3096020"/>
            <a:chExt cx="1188720" cy="850923"/>
          </a:xfrm>
        </p:grpSpPr>
        <p:grpSp>
          <p:nvGrpSpPr>
            <p:cNvPr id="32" name="Group 189"/>
            <p:cNvGrpSpPr/>
            <p:nvPr/>
          </p:nvGrpSpPr>
          <p:grpSpPr>
            <a:xfrm>
              <a:off x="1038188" y="3292693"/>
              <a:ext cx="457200" cy="654250"/>
              <a:chOff x="1038188" y="3292693"/>
              <a:chExt cx="457200" cy="654250"/>
            </a:xfrm>
          </p:grpSpPr>
          <p:grpSp>
            <p:nvGrpSpPr>
              <p:cNvPr id="40" name="Group 197"/>
              <p:cNvGrpSpPr/>
              <p:nvPr/>
            </p:nvGrpSpPr>
            <p:grpSpPr>
              <a:xfrm rot="10800000">
                <a:off x="1220352" y="3360024"/>
                <a:ext cx="208080" cy="586919"/>
                <a:chOff x="1118512" y="1938331"/>
                <a:chExt cx="208080" cy="586919"/>
              </a:xfrm>
            </p:grpSpPr>
            <p:sp>
              <p:nvSpPr>
                <p:cNvPr id="45" name="Down Arrow 202"/>
                <p:cNvSpPr/>
                <p:nvPr/>
              </p:nvSpPr>
              <p:spPr>
                <a:xfrm rot="10800000" flipH="1">
                  <a:off x="1233720" y="1938331"/>
                  <a:ext cx="92872" cy="262489"/>
                </a:xfrm>
                <a:prstGeom prst="downArrow">
                  <a:avLst>
                    <a:gd name="adj1" fmla="val 50000"/>
                    <a:gd name="adj2" fmla="val 103123"/>
                  </a:avLst>
                </a:prstGeom>
                <a:solidFill>
                  <a:srgbClr val="0000F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6" name="Straight Arrow Connector 203"/>
                <p:cNvCxnSpPr>
                  <a:stCxn id="47" idx="7"/>
                </p:cNvCxnSpPr>
                <p:nvPr/>
              </p:nvCxnSpPr>
              <p:spPr>
                <a:xfrm rot="10800000" flipV="1">
                  <a:off x="1118512" y="2336665"/>
                  <a:ext cx="188584" cy="188585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Oval 204"/>
                <p:cNvSpPr>
                  <a:spLocks noChangeAspect="1"/>
                </p:cNvSpPr>
                <p:nvPr/>
              </p:nvSpPr>
              <p:spPr>
                <a:xfrm>
                  <a:off x="1242058" y="2325506"/>
                  <a:ext cx="76197" cy="76197"/>
                </a:xfrm>
                <a:prstGeom prst="ellipse">
                  <a:avLst/>
                </a:prstGeom>
                <a:solidFill>
                  <a:srgbClr val="FF0000"/>
                </a:solidFill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Oval 198"/>
              <p:cNvSpPr>
                <a:spLocks noChangeAspect="1"/>
              </p:cNvSpPr>
              <p:nvPr/>
            </p:nvSpPr>
            <p:spPr>
              <a:xfrm>
                <a:off x="1038188" y="3292693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42" name="Straight Arrow Connector 199"/>
              <p:cNvCxnSpPr>
                <a:stCxn id="44" idx="7"/>
              </p:cNvCxnSpPr>
              <p:nvPr/>
            </p:nvCxnSpPr>
            <p:spPr>
              <a:xfrm flipV="1">
                <a:off x="1239849" y="3359648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Down Arrow 200"/>
              <p:cNvSpPr/>
              <p:nvPr/>
            </p:nvSpPr>
            <p:spPr>
              <a:xfrm rot="2700000">
                <a:off x="1176847" y="3525480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201"/>
              <p:cNvSpPr>
                <a:spLocks noChangeAspect="1"/>
              </p:cNvSpPr>
              <p:nvPr/>
            </p:nvSpPr>
            <p:spPr>
              <a:xfrm rot="10800000">
                <a:off x="1228690" y="3483195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190"/>
            <p:cNvGrpSpPr/>
            <p:nvPr/>
          </p:nvGrpSpPr>
          <p:grpSpPr>
            <a:xfrm>
              <a:off x="306668" y="3096020"/>
              <a:ext cx="457200" cy="653874"/>
              <a:chOff x="306668" y="3096020"/>
              <a:chExt cx="457200" cy="653874"/>
            </a:xfrm>
          </p:grpSpPr>
          <p:sp>
            <p:nvSpPr>
              <p:cNvPr id="35" name="Down Arrow 192"/>
              <p:cNvSpPr/>
              <p:nvPr/>
            </p:nvSpPr>
            <p:spPr>
              <a:xfrm rot="10800000" flipH="1">
                <a:off x="488832" y="3096020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193"/>
              <p:cNvSpPr>
                <a:spLocks noChangeAspect="1"/>
              </p:cNvSpPr>
              <p:nvPr/>
            </p:nvSpPr>
            <p:spPr>
              <a:xfrm>
                <a:off x="306668" y="3292694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37" name="Straight Arrow Connector 194"/>
              <p:cNvCxnSpPr>
                <a:stCxn id="39" idx="7"/>
              </p:cNvCxnSpPr>
              <p:nvPr/>
            </p:nvCxnSpPr>
            <p:spPr>
              <a:xfrm flipV="1">
                <a:off x="508329" y="3359649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Down Arrow 195"/>
              <p:cNvSpPr/>
              <p:nvPr/>
            </p:nvSpPr>
            <p:spPr>
              <a:xfrm rot="2700000">
                <a:off x="445327" y="3525481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196"/>
              <p:cNvSpPr>
                <a:spLocks noChangeAspect="1"/>
              </p:cNvSpPr>
              <p:nvPr/>
            </p:nvSpPr>
            <p:spPr>
              <a:xfrm rot="10800000">
                <a:off x="497170" y="3483196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4" name="Straight Connector 191"/>
            <p:cNvCxnSpPr/>
            <p:nvPr/>
          </p:nvCxnSpPr>
          <p:spPr>
            <a:xfrm flipV="1">
              <a:off x="855308" y="3523788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205"/>
          <p:cNvGrpSpPr>
            <a:grpSpLocks noChangeAspect="1"/>
          </p:cNvGrpSpPr>
          <p:nvPr/>
        </p:nvGrpSpPr>
        <p:grpSpPr>
          <a:xfrm>
            <a:off x="2417879" y="2934129"/>
            <a:ext cx="703313" cy="503453"/>
            <a:chOff x="275427" y="3968098"/>
            <a:chExt cx="1188720" cy="850923"/>
          </a:xfrm>
        </p:grpSpPr>
        <p:grpSp>
          <p:nvGrpSpPr>
            <p:cNvPr id="49" name="Group 206"/>
            <p:cNvGrpSpPr/>
            <p:nvPr/>
          </p:nvGrpSpPr>
          <p:grpSpPr>
            <a:xfrm>
              <a:off x="1006947" y="4164771"/>
              <a:ext cx="457200" cy="654250"/>
              <a:chOff x="1006947" y="4164771"/>
              <a:chExt cx="457200" cy="654250"/>
            </a:xfrm>
          </p:grpSpPr>
          <p:grpSp>
            <p:nvGrpSpPr>
              <p:cNvPr id="57" name="Group 214"/>
              <p:cNvGrpSpPr/>
              <p:nvPr/>
            </p:nvGrpSpPr>
            <p:grpSpPr>
              <a:xfrm rot="10800000">
                <a:off x="1189111" y="4232102"/>
                <a:ext cx="208080" cy="586919"/>
                <a:chOff x="1118512" y="1938331"/>
                <a:chExt cx="208080" cy="586919"/>
              </a:xfrm>
            </p:grpSpPr>
            <p:sp>
              <p:nvSpPr>
                <p:cNvPr id="62" name="Down Arrow 219"/>
                <p:cNvSpPr/>
                <p:nvPr/>
              </p:nvSpPr>
              <p:spPr>
                <a:xfrm rot="10800000" flipH="1">
                  <a:off x="1233720" y="1938331"/>
                  <a:ext cx="92872" cy="262489"/>
                </a:xfrm>
                <a:prstGeom prst="downArrow">
                  <a:avLst>
                    <a:gd name="adj1" fmla="val 50000"/>
                    <a:gd name="adj2" fmla="val 103123"/>
                  </a:avLst>
                </a:prstGeom>
                <a:solidFill>
                  <a:srgbClr val="0000F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3" name="Straight Arrow Connector 220"/>
                <p:cNvCxnSpPr>
                  <a:stCxn id="64" idx="7"/>
                </p:cNvCxnSpPr>
                <p:nvPr/>
              </p:nvCxnSpPr>
              <p:spPr>
                <a:xfrm rot="10800000" flipV="1">
                  <a:off x="1118512" y="2336665"/>
                  <a:ext cx="188584" cy="188585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Oval 221"/>
                <p:cNvSpPr>
                  <a:spLocks noChangeAspect="1"/>
                </p:cNvSpPr>
                <p:nvPr/>
              </p:nvSpPr>
              <p:spPr>
                <a:xfrm>
                  <a:off x="1242058" y="2325506"/>
                  <a:ext cx="76197" cy="76197"/>
                </a:xfrm>
                <a:prstGeom prst="ellipse">
                  <a:avLst/>
                </a:prstGeom>
                <a:solidFill>
                  <a:srgbClr val="FF0000"/>
                </a:solidFill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8" name="Oval 215"/>
              <p:cNvSpPr>
                <a:spLocks noChangeAspect="1"/>
              </p:cNvSpPr>
              <p:nvPr/>
            </p:nvSpPr>
            <p:spPr>
              <a:xfrm>
                <a:off x="1006947" y="4164771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59" name="Straight Arrow Connector 216"/>
              <p:cNvCxnSpPr>
                <a:stCxn id="61" idx="7"/>
              </p:cNvCxnSpPr>
              <p:nvPr/>
            </p:nvCxnSpPr>
            <p:spPr>
              <a:xfrm flipV="1">
                <a:off x="1208608" y="4231726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Down Arrow 217"/>
              <p:cNvSpPr/>
              <p:nvPr/>
            </p:nvSpPr>
            <p:spPr>
              <a:xfrm rot="5400000">
                <a:off x="1119415" y="4328509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218"/>
              <p:cNvSpPr>
                <a:spLocks noChangeAspect="1"/>
              </p:cNvSpPr>
              <p:nvPr/>
            </p:nvSpPr>
            <p:spPr>
              <a:xfrm rot="10800000">
                <a:off x="1197449" y="4355273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207"/>
            <p:cNvGrpSpPr/>
            <p:nvPr/>
          </p:nvGrpSpPr>
          <p:grpSpPr>
            <a:xfrm>
              <a:off x="275427" y="3968098"/>
              <a:ext cx="457200" cy="653874"/>
              <a:chOff x="275427" y="3968098"/>
              <a:chExt cx="457200" cy="653874"/>
            </a:xfrm>
          </p:grpSpPr>
          <p:sp>
            <p:nvSpPr>
              <p:cNvPr id="52" name="Down Arrow 209"/>
              <p:cNvSpPr/>
              <p:nvPr/>
            </p:nvSpPr>
            <p:spPr>
              <a:xfrm rot="10800000" flipH="1">
                <a:off x="457591" y="3968098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210"/>
              <p:cNvSpPr>
                <a:spLocks noChangeAspect="1"/>
              </p:cNvSpPr>
              <p:nvPr/>
            </p:nvSpPr>
            <p:spPr>
              <a:xfrm>
                <a:off x="275427" y="4164772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54" name="Straight Arrow Connector 211"/>
              <p:cNvCxnSpPr>
                <a:stCxn id="56" idx="7"/>
              </p:cNvCxnSpPr>
              <p:nvPr/>
            </p:nvCxnSpPr>
            <p:spPr>
              <a:xfrm flipV="1">
                <a:off x="477088" y="4231727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Down Arrow 212"/>
              <p:cNvSpPr/>
              <p:nvPr/>
            </p:nvSpPr>
            <p:spPr>
              <a:xfrm rot="5400000">
                <a:off x="387895" y="4328510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213"/>
              <p:cNvSpPr>
                <a:spLocks noChangeAspect="1"/>
              </p:cNvSpPr>
              <p:nvPr/>
            </p:nvSpPr>
            <p:spPr>
              <a:xfrm rot="10800000">
                <a:off x="465929" y="4355274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1" name="Straight Connector 208"/>
            <p:cNvCxnSpPr/>
            <p:nvPr/>
          </p:nvCxnSpPr>
          <p:spPr>
            <a:xfrm flipV="1">
              <a:off x="824067" y="4395866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222"/>
          <p:cNvGrpSpPr>
            <a:grpSpLocks noChangeAspect="1"/>
          </p:cNvGrpSpPr>
          <p:nvPr/>
        </p:nvGrpSpPr>
        <p:grpSpPr>
          <a:xfrm>
            <a:off x="2355306" y="2284184"/>
            <a:ext cx="902810" cy="270505"/>
            <a:chOff x="174712" y="5019666"/>
            <a:chExt cx="1525905" cy="457201"/>
          </a:xfrm>
        </p:grpSpPr>
        <p:cxnSp>
          <p:nvCxnSpPr>
            <p:cNvPr id="66" name="Straight Connector 223"/>
            <p:cNvCxnSpPr/>
            <p:nvPr/>
          </p:nvCxnSpPr>
          <p:spPr>
            <a:xfrm flipV="1">
              <a:off x="884008" y="5250946"/>
              <a:ext cx="109728" cy="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224"/>
            <p:cNvGrpSpPr/>
            <p:nvPr/>
          </p:nvGrpSpPr>
          <p:grpSpPr>
            <a:xfrm>
              <a:off x="174712" y="5019666"/>
              <a:ext cx="666760" cy="457200"/>
              <a:chOff x="174712" y="5019666"/>
              <a:chExt cx="666760" cy="457200"/>
            </a:xfrm>
          </p:grpSpPr>
          <p:sp>
            <p:nvSpPr>
              <p:cNvPr id="74" name="Down Arrow 231"/>
              <p:cNvSpPr/>
              <p:nvPr/>
            </p:nvSpPr>
            <p:spPr>
              <a:xfrm rot="16200000" flipH="1">
                <a:off x="663792" y="5117526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232"/>
              <p:cNvSpPr>
                <a:spLocks noChangeAspect="1"/>
              </p:cNvSpPr>
              <p:nvPr/>
            </p:nvSpPr>
            <p:spPr>
              <a:xfrm>
                <a:off x="174712" y="5019666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76" name="Straight Arrow Connector 233"/>
              <p:cNvCxnSpPr>
                <a:stCxn id="77" idx="7"/>
              </p:cNvCxnSpPr>
              <p:nvPr/>
            </p:nvCxnSpPr>
            <p:spPr>
              <a:xfrm flipV="1">
                <a:off x="376372" y="5086997"/>
                <a:ext cx="188584" cy="18858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Oval 234"/>
              <p:cNvSpPr>
                <a:spLocks noChangeAspect="1"/>
              </p:cNvSpPr>
              <p:nvPr/>
            </p:nvSpPr>
            <p:spPr>
              <a:xfrm rot="10800000">
                <a:off x="365213" y="5210544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Arrow Connector 235"/>
              <p:cNvCxnSpPr>
                <a:stCxn id="80" idx="7"/>
              </p:cNvCxnSpPr>
              <p:nvPr/>
            </p:nvCxnSpPr>
            <p:spPr>
              <a:xfrm flipV="1">
                <a:off x="376373" y="5086621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Down Arrow 236"/>
              <p:cNvSpPr/>
              <p:nvPr/>
            </p:nvSpPr>
            <p:spPr>
              <a:xfrm rot="5400000">
                <a:off x="287180" y="5183404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237"/>
              <p:cNvSpPr>
                <a:spLocks noChangeAspect="1"/>
              </p:cNvSpPr>
              <p:nvPr/>
            </p:nvSpPr>
            <p:spPr>
              <a:xfrm rot="10800000">
                <a:off x="365214" y="5210168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225"/>
            <p:cNvGrpSpPr/>
            <p:nvPr/>
          </p:nvGrpSpPr>
          <p:grpSpPr>
            <a:xfrm>
              <a:off x="1035771" y="5019667"/>
              <a:ext cx="664846" cy="457200"/>
              <a:chOff x="1035771" y="5019667"/>
              <a:chExt cx="664846" cy="457200"/>
            </a:xfrm>
          </p:grpSpPr>
          <p:sp>
            <p:nvSpPr>
              <p:cNvPr id="69" name="Down Arrow 226"/>
              <p:cNvSpPr/>
              <p:nvPr/>
            </p:nvSpPr>
            <p:spPr>
              <a:xfrm rot="5400000" flipH="1">
                <a:off x="1120580" y="5117526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227"/>
              <p:cNvSpPr>
                <a:spLocks noChangeAspect="1"/>
              </p:cNvSpPr>
              <p:nvPr/>
            </p:nvSpPr>
            <p:spPr>
              <a:xfrm>
                <a:off x="1243417" y="5019667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71" name="Straight Arrow Connector 228"/>
              <p:cNvCxnSpPr>
                <a:stCxn id="73" idx="7"/>
              </p:cNvCxnSpPr>
              <p:nvPr/>
            </p:nvCxnSpPr>
            <p:spPr>
              <a:xfrm flipV="1">
                <a:off x="1445078" y="5086622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Down Arrow 229"/>
              <p:cNvSpPr/>
              <p:nvPr/>
            </p:nvSpPr>
            <p:spPr>
              <a:xfrm rot="5400000">
                <a:off x="1355885" y="5183405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230"/>
              <p:cNvSpPr>
                <a:spLocks noChangeAspect="1"/>
              </p:cNvSpPr>
              <p:nvPr/>
            </p:nvSpPr>
            <p:spPr>
              <a:xfrm rot="10800000">
                <a:off x="1433919" y="5210169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1" name="Group 238"/>
          <p:cNvGrpSpPr>
            <a:grpSpLocks noChangeAspect="1"/>
          </p:cNvGrpSpPr>
          <p:nvPr/>
        </p:nvGrpSpPr>
        <p:grpSpPr>
          <a:xfrm>
            <a:off x="3377330" y="2297372"/>
            <a:ext cx="902810" cy="270505"/>
            <a:chOff x="182649" y="5818440"/>
            <a:chExt cx="1525905" cy="457201"/>
          </a:xfrm>
        </p:grpSpPr>
        <p:cxnSp>
          <p:nvCxnSpPr>
            <p:cNvPr id="82" name="Straight Connector 239"/>
            <p:cNvCxnSpPr/>
            <p:nvPr/>
          </p:nvCxnSpPr>
          <p:spPr>
            <a:xfrm flipV="1">
              <a:off x="888769" y="6049535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 240"/>
            <p:cNvGrpSpPr/>
            <p:nvPr/>
          </p:nvGrpSpPr>
          <p:grpSpPr>
            <a:xfrm>
              <a:off x="1043708" y="5818441"/>
              <a:ext cx="664846" cy="457200"/>
              <a:chOff x="1043708" y="5818441"/>
              <a:chExt cx="664846" cy="457200"/>
            </a:xfrm>
          </p:grpSpPr>
          <p:sp>
            <p:nvSpPr>
              <p:cNvPr id="92" name="Down Arrow 249"/>
              <p:cNvSpPr/>
              <p:nvPr/>
            </p:nvSpPr>
            <p:spPr>
              <a:xfrm rot="5400000" flipH="1">
                <a:off x="1128517" y="5916300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250"/>
              <p:cNvSpPr>
                <a:spLocks noChangeAspect="1"/>
              </p:cNvSpPr>
              <p:nvPr/>
            </p:nvSpPr>
            <p:spPr>
              <a:xfrm>
                <a:off x="1251354" y="5818441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94" name="Straight Arrow Connector 251"/>
              <p:cNvCxnSpPr>
                <a:stCxn id="96" idx="7"/>
              </p:cNvCxnSpPr>
              <p:nvPr/>
            </p:nvCxnSpPr>
            <p:spPr>
              <a:xfrm flipV="1">
                <a:off x="1453015" y="5885396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Down Arrow 252"/>
              <p:cNvSpPr/>
              <p:nvPr/>
            </p:nvSpPr>
            <p:spPr>
              <a:xfrm rot="10800000">
                <a:off x="1456068" y="5902161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253"/>
              <p:cNvSpPr>
                <a:spLocks noChangeAspect="1"/>
              </p:cNvSpPr>
              <p:nvPr/>
            </p:nvSpPr>
            <p:spPr>
              <a:xfrm rot="10800000">
                <a:off x="1441856" y="6008943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241"/>
            <p:cNvGrpSpPr/>
            <p:nvPr/>
          </p:nvGrpSpPr>
          <p:grpSpPr>
            <a:xfrm>
              <a:off x="182649" y="5818440"/>
              <a:ext cx="666760" cy="457200"/>
              <a:chOff x="182649" y="5818440"/>
              <a:chExt cx="666760" cy="457200"/>
            </a:xfrm>
          </p:grpSpPr>
          <p:sp>
            <p:nvSpPr>
              <p:cNvPr id="85" name="Down Arrow 242"/>
              <p:cNvSpPr/>
              <p:nvPr/>
            </p:nvSpPr>
            <p:spPr>
              <a:xfrm rot="16200000" flipH="1">
                <a:off x="671729" y="5916300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243"/>
              <p:cNvSpPr>
                <a:spLocks noChangeAspect="1"/>
              </p:cNvSpPr>
              <p:nvPr/>
            </p:nvSpPr>
            <p:spPr>
              <a:xfrm>
                <a:off x="182649" y="5818440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87" name="Straight Arrow Connector 244"/>
              <p:cNvCxnSpPr>
                <a:stCxn id="88" idx="7"/>
              </p:cNvCxnSpPr>
              <p:nvPr/>
            </p:nvCxnSpPr>
            <p:spPr>
              <a:xfrm flipV="1">
                <a:off x="384309" y="5885771"/>
                <a:ext cx="188584" cy="18858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Oval 245"/>
              <p:cNvSpPr>
                <a:spLocks noChangeAspect="1"/>
              </p:cNvSpPr>
              <p:nvPr/>
            </p:nvSpPr>
            <p:spPr>
              <a:xfrm rot="10800000">
                <a:off x="373150" y="6009318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9" name="Straight Arrow Connector 246"/>
              <p:cNvCxnSpPr>
                <a:stCxn id="91" idx="7"/>
              </p:cNvCxnSpPr>
              <p:nvPr/>
            </p:nvCxnSpPr>
            <p:spPr>
              <a:xfrm flipV="1">
                <a:off x="384310" y="5885395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Down Arrow 247"/>
              <p:cNvSpPr/>
              <p:nvPr/>
            </p:nvSpPr>
            <p:spPr>
              <a:xfrm rot="10800000">
                <a:off x="387363" y="5902161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248"/>
              <p:cNvSpPr>
                <a:spLocks noChangeAspect="1"/>
              </p:cNvSpPr>
              <p:nvPr/>
            </p:nvSpPr>
            <p:spPr>
              <a:xfrm rot="10800000">
                <a:off x="373151" y="6008942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7" name="Group 254"/>
          <p:cNvGrpSpPr>
            <a:grpSpLocks noChangeAspect="1"/>
          </p:cNvGrpSpPr>
          <p:nvPr/>
        </p:nvGrpSpPr>
        <p:grpSpPr>
          <a:xfrm>
            <a:off x="3461141" y="1576776"/>
            <a:ext cx="703313" cy="271019"/>
            <a:chOff x="306668" y="755869"/>
            <a:chExt cx="1188720" cy="458069"/>
          </a:xfrm>
        </p:grpSpPr>
        <p:grpSp>
          <p:nvGrpSpPr>
            <p:cNvPr id="98" name="Group 255"/>
            <p:cNvGrpSpPr/>
            <p:nvPr/>
          </p:nvGrpSpPr>
          <p:grpSpPr>
            <a:xfrm>
              <a:off x="306668" y="755869"/>
              <a:ext cx="457200" cy="457200"/>
              <a:chOff x="306668" y="755869"/>
              <a:chExt cx="457200" cy="457200"/>
            </a:xfrm>
          </p:grpSpPr>
          <p:sp>
            <p:nvSpPr>
              <p:cNvPr id="105" name="Oval 262"/>
              <p:cNvSpPr>
                <a:spLocks noChangeAspect="1"/>
              </p:cNvSpPr>
              <p:nvPr/>
            </p:nvSpPr>
            <p:spPr>
              <a:xfrm>
                <a:off x="306668" y="755869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06" name="Straight Arrow Connector 263"/>
              <p:cNvCxnSpPr>
                <a:stCxn id="108" idx="7"/>
              </p:cNvCxnSpPr>
              <p:nvPr/>
            </p:nvCxnSpPr>
            <p:spPr>
              <a:xfrm flipV="1">
                <a:off x="508329" y="822824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Down Arrow 264"/>
              <p:cNvSpPr/>
              <p:nvPr/>
            </p:nvSpPr>
            <p:spPr>
              <a:xfrm rot="10800000">
                <a:off x="512409" y="840189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265"/>
              <p:cNvSpPr>
                <a:spLocks noChangeAspect="1"/>
              </p:cNvSpPr>
              <p:nvPr/>
            </p:nvSpPr>
            <p:spPr>
              <a:xfrm rot="10800000">
                <a:off x="497170" y="946371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9" name="Straight Connector 256"/>
            <p:cNvCxnSpPr/>
            <p:nvPr/>
          </p:nvCxnSpPr>
          <p:spPr>
            <a:xfrm flipV="1">
              <a:off x="855308" y="988330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 257"/>
            <p:cNvGrpSpPr/>
            <p:nvPr/>
          </p:nvGrpSpPr>
          <p:grpSpPr>
            <a:xfrm>
              <a:off x="1038188" y="756738"/>
              <a:ext cx="457200" cy="457200"/>
              <a:chOff x="1038188" y="756738"/>
              <a:chExt cx="457200" cy="457200"/>
            </a:xfrm>
          </p:grpSpPr>
          <p:sp>
            <p:nvSpPr>
              <p:cNvPr id="101" name="Oval 258"/>
              <p:cNvSpPr>
                <a:spLocks noChangeAspect="1"/>
              </p:cNvSpPr>
              <p:nvPr/>
            </p:nvSpPr>
            <p:spPr>
              <a:xfrm>
                <a:off x="1038188" y="756738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02" name="Straight Arrow Connector 259"/>
              <p:cNvCxnSpPr>
                <a:stCxn id="104" idx="7"/>
              </p:cNvCxnSpPr>
              <p:nvPr/>
            </p:nvCxnSpPr>
            <p:spPr>
              <a:xfrm flipV="1">
                <a:off x="1293727" y="823693"/>
                <a:ext cx="134706" cy="13470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Down Arrow 260"/>
              <p:cNvSpPr/>
              <p:nvPr/>
            </p:nvSpPr>
            <p:spPr>
              <a:xfrm>
                <a:off x="1243928" y="1001030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261"/>
              <p:cNvSpPr>
                <a:spLocks noChangeAspect="1"/>
              </p:cNvSpPr>
              <p:nvPr/>
            </p:nvSpPr>
            <p:spPr>
              <a:xfrm>
                <a:off x="1228689" y="947239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9" name="Group 266"/>
          <p:cNvGrpSpPr>
            <a:grpSpLocks noChangeAspect="1"/>
          </p:cNvGrpSpPr>
          <p:nvPr/>
        </p:nvGrpSpPr>
        <p:grpSpPr>
          <a:xfrm>
            <a:off x="1405841" y="3018908"/>
            <a:ext cx="703313" cy="503231"/>
            <a:chOff x="306668" y="1362469"/>
            <a:chExt cx="1188720" cy="850548"/>
          </a:xfrm>
        </p:grpSpPr>
        <p:grpSp>
          <p:nvGrpSpPr>
            <p:cNvPr id="110" name="Group 267"/>
            <p:cNvGrpSpPr/>
            <p:nvPr/>
          </p:nvGrpSpPr>
          <p:grpSpPr>
            <a:xfrm>
              <a:off x="306668" y="1362469"/>
              <a:ext cx="457200" cy="653874"/>
              <a:chOff x="306668" y="1362469"/>
              <a:chExt cx="457200" cy="653874"/>
            </a:xfrm>
          </p:grpSpPr>
          <p:sp>
            <p:nvSpPr>
              <p:cNvPr id="117" name="Down Arrow 274"/>
              <p:cNvSpPr/>
              <p:nvPr/>
            </p:nvSpPr>
            <p:spPr>
              <a:xfrm rot="10800000" flipH="1">
                <a:off x="488831" y="1362469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275"/>
              <p:cNvSpPr>
                <a:spLocks noChangeAspect="1"/>
              </p:cNvSpPr>
              <p:nvPr/>
            </p:nvSpPr>
            <p:spPr>
              <a:xfrm>
                <a:off x="306668" y="1559143"/>
                <a:ext cx="457200" cy="457200"/>
              </a:xfrm>
              <a:prstGeom prst="ellipse">
                <a:avLst/>
              </a:prstGeom>
              <a:solidFill>
                <a:srgbClr val="FFBDBF"/>
              </a:solidFill>
              <a:ln w="15875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19" name="Straight Arrow Connector 276"/>
              <p:cNvCxnSpPr>
                <a:stCxn id="120" idx="7"/>
                <a:endCxn id="118" idx="7"/>
              </p:cNvCxnSpPr>
              <p:nvPr/>
            </p:nvCxnSpPr>
            <p:spPr>
              <a:xfrm flipV="1">
                <a:off x="562207" y="1626098"/>
                <a:ext cx="134706" cy="13470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Oval 277"/>
              <p:cNvSpPr>
                <a:spLocks noChangeAspect="1"/>
              </p:cNvSpPr>
              <p:nvPr/>
            </p:nvSpPr>
            <p:spPr>
              <a:xfrm>
                <a:off x="497169" y="1749644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1" name="Straight Connector 268"/>
            <p:cNvCxnSpPr/>
            <p:nvPr/>
          </p:nvCxnSpPr>
          <p:spPr>
            <a:xfrm flipV="1">
              <a:off x="855308" y="1787744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" name="Group 269"/>
            <p:cNvGrpSpPr/>
            <p:nvPr/>
          </p:nvGrpSpPr>
          <p:grpSpPr>
            <a:xfrm>
              <a:off x="1038188" y="1559143"/>
              <a:ext cx="457200" cy="653874"/>
              <a:chOff x="1038188" y="1559143"/>
              <a:chExt cx="457200" cy="653874"/>
            </a:xfrm>
          </p:grpSpPr>
          <p:sp>
            <p:nvSpPr>
              <p:cNvPr id="113" name="Down Arrow 270"/>
              <p:cNvSpPr/>
              <p:nvPr/>
            </p:nvSpPr>
            <p:spPr>
              <a:xfrm flipH="1">
                <a:off x="1220353" y="1950528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271"/>
              <p:cNvSpPr>
                <a:spLocks noChangeAspect="1"/>
              </p:cNvSpPr>
              <p:nvPr/>
            </p:nvSpPr>
            <p:spPr>
              <a:xfrm>
                <a:off x="1038188" y="1559143"/>
                <a:ext cx="457200" cy="457200"/>
              </a:xfrm>
              <a:prstGeom prst="ellipse">
                <a:avLst/>
              </a:prstGeom>
              <a:solidFill>
                <a:srgbClr val="FFBDBF"/>
              </a:solidFill>
              <a:ln w="15875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15" name="Straight Arrow Connector 272"/>
              <p:cNvCxnSpPr>
                <a:stCxn id="116" idx="7"/>
              </p:cNvCxnSpPr>
              <p:nvPr/>
            </p:nvCxnSpPr>
            <p:spPr>
              <a:xfrm flipV="1">
                <a:off x="1239849" y="1626098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Oval 273"/>
              <p:cNvSpPr>
                <a:spLocks noChangeAspect="1"/>
              </p:cNvSpPr>
              <p:nvPr/>
            </p:nvSpPr>
            <p:spPr>
              <a:xfrm rot="10800000">
                <a:off x="1228690" y="1749645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1" name="Прямоугольник 120"/>
          <p:cNvSpPr/>
          <p:nvPr/>
        </p:nvSpPr>
        <p:spPr>
          <a:xfrm>
            <a:off x="323528" y="4759984"/>
            <a:ext cx="8820472" cy="1796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en-US" sz="1800" b="1" baseline="-2500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1800" b="1" dirty="0" smtClean="0">
                <a:solidFill>
                  <a:schemeClr val="accent1"/>
                </a:solidFill>
              </a:rPr>
              <a:t> </a:t>
            </a:r>
            <a:r>
              <a:rPr lang="en-US" sz="1800" dirty="0" smtClean="0"/>
              <a:t>-- density of </a:t>
            </a:r>
            <a:r>
              <a:rPr lang="en-US" sz="1800" dirty="0" err="1" smtClean="0"/>
              <a:t>partons</a:t>
            </a:r>
            <a:r>
              <a:rPr lang="en-US" sz="1800" dirty="0" smtClean="0"/>
              <a:t> in non-polarized nucleon;</a:t>
            </a:r>
          </a:p>
          <a:p>
            <a:r>
              <a:rPr lang="en-US" sz="1800" b="1" dirty="0" smtClean="0">
                <a:solidFill>
                  <a:srgbClr val="00B050"/>
                </a:solidFill>
              </a:rPr>
              <a:t>g</a:t>
            </a:r>
            <a:r>
              <a:rPr lang="en-US" sz="1800" b="1" baseline="-25000" dirty="0" smtClean="0">
                <a:solidFill>
                  <a:srgbClr val="00B050"/>
                </a:solidFill>
              </a:rPr>
              <a:t>1</a:t>
            </a:r>
            <a:r>
              <a:rPr lang="en-US" sz="1800" b="1" dirty="0" smtClean="0"/>
              <a:t> </a:t>
            </a:r>
            <a:r>
              <a:rPr lang="en-US" sz="1800" dirty="0" smtClean="0"/>
              <a:t>-- helicity, longitudinal polarization of quarks in longitudinally polarized nucleon;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f</a:t>
            </a:r>
            <a:r>
              <a:rPr lang="en-US" sz="1800" b="1" baseline="30000" dirty="0" smtClean="0">
                <a:solidFill>
                  <a:srgbClr val="FF0000"/>
                </a:solidFill>
              </a:rPr>
              <a:t>┴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1T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- </a:t>
            </a:r>
            <a:r>
              <a:rPr lang="en-US" sz="1800" dirty="0" err="1" smtClean="0"/>
              <a:t>Sivers</a:t>
            </a:r>
            <a:r>
              <a:rPr lang="en-US" sz="1800" dirty="0" smtClean="0"/>
              <a:t>, correlation between the transverse polarization of the nucleon (transverse spin) and the transverse momentum of non-polarized quarks; </a:t>
            </a:r>
          </a:p>
          <a:p>
            <a:r>
              <a:rPr lang="en-US" sz="1800" dirty="0" smtClean="0"/>
              <a:t>etc…</a:t>
            </a:r>
            <a:endParaRPr lang="ru-RU" sz="1800" dirty="0"/>
          </a:p>
        </p:txBody>
      </p:sp>
      <p:sp>
        <p:nvSpPr>
          <p:cNvPr id="122" name="Прямоугольник 121"/>
          <p:cNvSpPr/>
          <p:nvPr/>
        </p:nvSpPr>
        <p:spPr>
          <a:xfrm>
            <a:off x="4572000" y="1700808"/>
            <a:ext cx="4392488" cy="22502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 smtClean="0"/>
              <a:t>3 PDFs are needed to describe nucleon structure in collinear approximation</a:t>
            </a:r>
          </a:p>
          <a:p>
            <a:endParaRPr lang="en-US" sz="2400" dirty="0" smtClean="0"/>
          </a:p>
          <a:p>
            <a:r>
              <a:rPr lang="en-US" sz="1800" dirty="0" smtClean="0"/>
              <a:t>8 PDFs are needed if we want to take into account intrinsic transverse momentum </a:t>
            </a:r>
            <a:r>
              <a:rPr lang="en-US" sz="1800" dirty="0" err="1" smtClean="0"/>
              <a:t>k</a:t>
            </a:r>
            <a:r>
              <a:rPr lang="en-US" sz="1800" baseline="-25000" dirty="0" err="1" smtClean="0"/>
              <a:t>T</a:t>
            </a:r>
            <a:r>
              <a:rPr lang="en-US" sz="1800" dirty="0" smtClean="0"/>
              <a:t> of quarks </a:t>
            </a:r>
            <a:endParaRPr lang="ru-RU" sz="1800" dirty="0"/>
          </a:p>
        </p:txBody>
      </p:sp>
      <p:sp>
        <p:nvSpPr>
          <p:cNvPr id="123" name="Прямоугольник 122"/>
          <p:cNvSpPr/>
          <p:nvPr/>
        </p:nvSpPr>
        <p:spPr>
          <a:xfrm>
            <a:off x="4556071" y="1179247"/>
            <a:ext cx="4392488" cy="4058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 smtClean="0"/>
              <a:t>PDFs describe different properties: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1682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95545"/>
            <a:ext cx="5412474" cy="516936"/>
          </a:xfrm>
          <a:solidFill>
            <a:srgbClr val="F6A20A"/>
          </a:solidFill>
        </p:spPr>
        <p:txBody>
          <a:bodyPr/>
          <a:lstStyle/>
          <a:p>
            <a:r>
              <a:rPr lang="en-US" dirty="0" smtClean="0"/>
              <a:t>Start of the SPD project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130" y="1356421"/>
            <a:ext cx="4220430" cy="3108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83924" y="1726324"/>
            <a:ext cx="178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 smtClean="0">
                <a:solidFill>
                  <a:srgbClr val="C00000"/>
                </a:solidFill>
              </a:rPr>
              <a:t>arXiv</a:t>
            </a:r>
            <a:r>
              <a:rPr lang="en-US" b="1" smtClean="0">
                <a:solidFill>
                  <a:srgbClr val="C00000"/>
                </a:solidFill>
              </a:rPr>
              <a:t>: 1408.3959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997432"/>
            <a:ext cx="4627179" cy="614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Letter of Intent </a:t>
            </a:r>
            <a:r>
              <a:rPr lang="en-US" sz="1600" dirty="0" smtClean="0"/>
              <a:t>presented at </a:t>
            </a:r>
            <a:r>
              <a:rPr lang="en-US" sz="1600" dirty="0"/>
              <a:t>the JINR PAC </a:t>
            </a:r>
            <a:r>
              <a:rPr lang="en-US" sz="1600" dirty="0" smtClean="0"/>
              <a:t>in summer 2014, where</a:t>
            </a:r>
            <a:r>
              <a:rPr lang="ru-RU" sz="1600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physics program of the experiment was developed</a:t>
            </a:r>
            <a:r>
              <a:rPr lang="ru-RU" sz="1600" dirty="0" smtClean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</a:t>
            </a:r>
            <a:r>
              <a:rPr lang="en-US" sz="1600" dirty="0" smtClean="0"/>
              <a:t>equirements to NICA polarized beams were formulated;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desired detector characteristics</a:t>
            </a:r>
            <a:r>
              <a:rPr lang="ru-RU" sz="1600" dirty="0" smtClean="0"/>
              <a:t> </a:t>
            </a:r>
            <a:r>
              <a:rPr lang="en-US" sz="1600" dirty="0" smtClean="0"/>
              <a:t>and sketch of the</a:t>
            </a:r>
            <a:r>
              <a:rPr lang="ru-RU" sz="1600" dirty="0" smtClean="0"/>
              <a:t> </a:t>
            </a:r>
            <a:r>
              <a:rPr lang="en-US" sz="1600" dirty="0" smtClean="0"/>
              <a:t>facility were given</a:t>
            </a:r>
            <a:r>
              <a:rPr lang="ru-RU" sz="16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few presentation at international conferences about the physics potential and program of the SPD were given</a:t>
            </a:r>
            <a:r>
              <a:rPr lang="ru-RU" sz="16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Several workshops on spin physics at</a:t>
            </a:r>
            <a:r>
              <a:rPr lang="ru-RU" sz="1600" dirty="0" smtClean="0"/>
              <a:t> </a:t>
            </a:r>
            <a:r>
              <a:rPr lang="en-US" sz="1600" dirty="0" smtClean="0"/>
              <a:t>NICA were organized</a:t>
            </a:r>
            <a:r>
              <a:rPr lang="ru-RU" sz="1600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NICA-SPIN-2013, </a:t>
            </a:r>
            <a:r>
              <a:rPr lang="ru-RU" sz="1600" dirty="0" smtClean="0"/>
              <a:t>Дубна, 17-19.03.2013</a:t>
            </a: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SPIN-Praha-2013, 7-13.07.2013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NICA-SPIN-2014, Praha, 11-16.02.2014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SPIN-Praha-2015, 26-31.07.2015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DSPIN2013, DSPIN2015, DSPIN2017</a:t>
            </a:r>
            <a:endParaRPr lang="ru-RU" sz="1600" dirty="0" smtClean="0"/>
          </a:p>
          <a:p>
            <a:endParaRPr lang="en-US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572635" y="5877272"/>
            <a:ext cx="4479925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In 2017 </a:t>
            </a:r>
            <a:r>
              <a:rPr lang="en-US" altLang="en-US" sz="1800" smtClean="0"/>
              <a:t>a new </a:t>
            </a:r>
            <a:r>
              <a:rPr lang="en-US" altLang="en-US" sz="1800"/>
              <a:t>stage of the </a:t>
            </a:r>
            <a:r>
              <a:rPr lang="en-US" altLang="en-US" sz="1800" smtClean="0"/>
              <a:t>project </a:t>
            </a:r>
            <a:r>
              <a:rPr lang="en-US" altLang="en-US" sz="1800"/>
              <a:t>started: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chemeClr val="accent2">
                    <a:lumMod val="75000"/>
                  </a:schemeClr>
                </a:solidFill>
              </a:rPr>
              <a:t>From </a:t>
            </a:r>
            <a:r>
              <a:rPr lang="en-US" altLang="en-US" sz="1800" b="1" i="1" err="1" smtClean="0">
                <a:solidFill>
                  <a:schemeClr val="accent2">
                    <a:lumMod val="75000"/>
                  </a:schemeClr>
                </a:solidFill>
              </a:rPr>
              <a:t>LoI</a:t>
            </a:r>
            <a:r>
              <a:rPr lang="en-US" altLang="en-US" sz="1800" b="1" i="1" smtClean="0">
                <a:solidFill>
                  <a:schemeClr val="accent2">
                    <a:lumMod val="75000"/>
                  </a:schemeClr>
                </a:solidFill>
              </a:rPr>
              <a:t> to CDR </a:t>
            </a:r>
            <a:r>
              <a:rPr lang="en-US" altLang="en-US" sz="1800" b="1" i="1">
                <a:solidFill>
                  <a:schemeClr val="accent2">
                    <a:lumMod val="75000"/>
                  </a:schemeClr>
                </a:solidFill>
              </a:rPr>
              <a:t>(Conceptual Design Report) </a:t>
            </a:r>
            <a:endParaRPr lang="ru-RU" altLang="en-US" sz="1800" b="1" i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7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Unicode MS"/>
        <a:ea typeface="Arial Unicode MS"/>
        <a:cs typeface="Arial Unicode MS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bg-BG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bg-BG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13757</TotalTime>
  <Words>2562</Words>
  <Application>Microsoft Office PowerPoint</Application>
  <PresentationFormat>On-screen Show (4:3)</PresentationFormat>
  <Paragraphs>730</Paragraphs>
  <Slides>52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30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84" baseType="lpstr">
      <vt:lpstr>ＭＳ Ｐゴシック</vt:lpstr>
      <vt:lpstr>ＭＳ Ｐゴシック</vt:lpstr>
      <vt:lpstr>American Typewriter</vt:lpstr>
      <vt:lpstr>Arial</vt:lpstr>
      <vt:lpstr>Arial Nova</vt:lpstr>
      <vt:lpstr>Arial Unicode MS</vt:lpstr>
      <vt:lpstr>Baskerville</vt:lpstr>
      <vt:lpstr>Bookman Old Style</vt:lpstr>
      <vt:lpstr>Calibri</vt:lpstr>
      <vt:lpstr>Cambria Math</vt:lpstr>
      <vt:lpstr>Comic Sans MS</vt:lpstr>
      <vt:lpstr>Copperplate Gothic Bold</vt:lpstr>
      <vt:lpstr>DejaVu Sans</vt:lpstr>
      <vt:lpstr>Droid Sans Fallback</vt:lpstr>
      <vt:lpstr>FreeSans</vt:lpstr>
      <vt:lpstr>Georgia</vt:lpstr>
      <vt:lpstr>Gill Sans</vt:lpstr>
      <vt:lpstr>Helvetica</vt:lpstr>
      <vt:lpstr>Helvetica Neue</vt:lpstr>
      <vt:lpstr>Liberation Serif</vt:lpstr>
      <vt:lpstr>Lohit Devanagari</vt:lpstr>
      <vt:lpstr>Papyrus</vt:lpstr>
      <vt:lpstr>Symbol</vt:lpstr>
      <vt:lpstr>SymbolPS</vt:lpstr>
      <vt:lpstr>Tahoma</vt:lpstr>
      <vt:lpstr>Times</vt:lpstr>
      <vt:lpstr>Times New Roman</vt:lpstr>
      <vt:lpstr>Verdana</vt:lpstr>
      <vt:lpstr>WenQuanYi Zen Hei</vt:lpstr>
      <vt:lpstr>Wingdings</vt:lpstr>
      <vt:lpstr>Default Design</vt:lpstr>
      <vt:lpstr>Equation</vt:lpstr>
      <vt:lpstr>PowerPoint Presentation</vt:lpstr>
      <vt:lpstr>Spin Physics Detector (SPD) project at  the NICA collider</vt:lpstr>
      <vt:lpstr>PowerPoint Presentation</vt:lpstr>
      <vt:lpstr>PowerPoint Presentation</vt:lpstr>
      <vt:lpstr>PowerPoint Presentation</vt:lpstr>
      <vt:lpstr>Polarized beams</vt:lpstr>
      <vt:lpstr>Spin dependent PDFs</vt:lpstr>
      <vt:lpstr>Nucleon structure and PDFs</vt:lpstr>
      <vt:lpstr>Start of the SPD project</vt:lpstr>
      <vt:lpstr>PowerPoint Presentation</vt:lpstr>
      <vt:lpstr>PowerPoint Presentation</vt:lpstr>
      <vt:lpstr>Minimum biased events</vt:lpstr>
      <vt:lpstr>PowerPoint Presentation</vt:lpstr>
      <vt:lpstr>General view</vt:lpstr>
      <vt:lpstr>Dimensions</vt:lpstr>
      <vt:lpstr>Hybrid magnetic system</vt:lpstr>
      <vt:lpstr>Reconfigurable design</vt:lpstr>
      <vt:lpstr>PowerPoint Presentation</vt:lpstr>
      <vt:lpstr>Collaborating institutions –  20 so far </vt:lpstr>
      <vt:lpstr>Roadmap </vt:lpstr>
      <vt:lpstr>PowerPoint Presentation</vt:lpstr>
      <vt:lpstr>PowerPoint Presentation</vt:lpstr>
      <vt:lpstr>PowerPoint Presentation</vt:lpstr>
      <vt:lpstr>Back-ups</vt:lpstr>
      <vt:lpstr>Spin and magnetic moment</vt:lpstr>
      <vt:lpstr>Nucleon spin structure</vt:lpstr>
      <vt:lpstr>PowerPoint Presentation</vt:lpstr>
      <vt:lpstr>PowerPoint Presentation</vt:lpstr>
      <vt:lpstr>Drell-Yan process</vt:lpstr>
      <vt:lpstr>Asymmetries in DY pair production</vt:lpstr>
      <vt:lpstr>Prompt (direct) photon production</vt:lpstr>
      <vt:lpstr>Prompt photons</vt:lpstr>
      <vt:lpstr>PowerPoint Presentation</vt:lpstr>
      <vt:lpstr>Charmonium (J/) production</vt:lpstr>
      <vt:lpstr>GPD through vector meson exclusive production</vt:lpstr>
      <vt:lpstr>PowerPoint Presentation</vt:lpstr>
      <vt:lpstr>Vertex detector (Inner tracker)</vt:lpstr>
      <vt:lpstr>Central tracker</vt:lpstr>
      <vt:lpstr>Electromagnetic calorimeter</vt:lpstr>
      <vt:lpstr>DAQ</vt:lpstr>
      <vt:lpstr>Software and computing</vt:lpstr>
      <vt:lpstr>Kinematics </vt:lpstr>
      <vt:lpstr>Unpolarised Drell-Yan </vt:lpstr>
      <vt:lpstr>DY UA:  NA10  vs SPD</vt:lpstr>
      <vt:lpstr>PowerPoint Presentation</vt:lpstr>
      <vt:lpstr>PowerPoint Presentation</vt:lpstr>
      <vt:lpstr>     JINR participation:     112 authors, 37.7 FTE</vt:lpstr>
      <vt:lpstr>COMPASS data, pion beam</vt:lpstr>
      <vt:lpstr>PowerPoint Presentation</vt:lpstr>
      <vt:lpstr>PowerPoint Presentation</vt:lpstr>
      <vt:lpstr>PowerPoint Presentation</vt:lpstr>
      <vt:lpstr>Beam test facility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NICA</dc:title>
  <dc:creator>ROUMEN</dc:creator>
  <cp:lastModifiedBy>Roumen Tsenov</cp:lastModifiedBy>
  <cp:revision>644</cp:revision>
  <dcterms:modified xsi:type="dcterms:W3CDTF">2019-06-05T06:00:13Z</dcterms:modified>
</cp:coreProperties>
</file>