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65" r:id="rId4"/>
    <p:sldId id="266" r:id="rId5"/>
    <p:sldId id="267" r:id="rId6"/>
    <p:sldId id="268" r:id="rId7"/>
    <p:sldId id="269" r:id="rId8"/>
    <p:sldId id="270" r:id="rId9"/>
    <p:sldId id="262" r:id="rId10"/>
    <p:sldId id="261" r:id="rId11"/>
    <p:sldId id="259" r:id="rId12"/>
    <p:sldId id="264" r:id="rId13"/>
    <p:sldId id="263" r:id="rId14"/>
    <p:sldId id="272" r:id="rId15"/>
    <p:sldId id="271" r:id="rId16"/>
    <p:sldId id="273" r:id="rId17"/>
    <p:sldId id="274" r:id="rId18"/>
    <p:sldId id="277" r:id="rId19"/>
    <p:sldId id="279" r:id="rId20"/>
    <p:sldId id="280" r:id="rId21"/>
    <p:sldId id="278" r:id="rId22"/>
    <p:sldId id="281" r:id="rId23"/>
    <p:sldId id="282" r:id="rId24"/>
    <p:sldId id="283" r:id="rId25"/>
    <p:sldId id="284" r:id="rId26"/>
    <p:sldId id="260" r:id="rId27"/>
  </p:sldIdLst>
  <p:sldSz cx="10080625" cy="7559675"/>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p:cNvSpPr>
          <p:nvPr>
            <p:ph type="body"/>
          </p:nvPr>
        </p:nvSpPr>
        <p:spPr>
          <a:xfrm>
            <a:off x="756000" y="5078520"/>
            <a:ext cx="6047640" cy="4811040"/>
          </a:xfrm>
          <a:prstGeom prst="rect">
            <a:avLst/>
          </a:prstGeom>
        </p:spPr>
        <p:txBody>
          <a:bodyPr lIns="0" tIns="0" rIns="0" bIns="0"/>
          <a:lstStyle/>
          <a:p>
            <a:r>
              <a:rPr lang="en-US" sz="2810" b="0" strike="noStrike" spc="-1">
                <a:solidFill>
                  <a:srgbClr val="000000"/>
                </a:solidFill>
                <a:uFill>
                  <a:solidFill>
                    <a:srgbClr val="FFFFFF"/>
                  </a:solidFill>
                </a:uFill>
                <a:latin typeface="Arial"/>
              </a:rPr>
              <a:t>Click to edit the notes format</a:t>
            </a:r>
          </a:p>
        </p:txBody>
      </p:sp>
      <p:sp>
        <p:nvSpPr>
          <p:cNvPr id="81" name="PlaceHolder 2"/>
          <p:cNvSpPr>
            <a:spLocks noGrp="1"/>
          </p:cNvSpPr>
          <p:nvPr>
            <p:ph type="hdr"/>
          </p:nvPr>
        </p:nvSpPr>
        <p:spPr>
          <a:xfrm>
            <a:off x="0" y="0"/>
            <a:ext cx="328032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82" name="PlaceHolder 3"/>
          <p:cNvSpPr>
            <a:spLocks noGrp="1"/>
          </p:cNvSpPr>
          <p:nvPr>
            <p:ph type="dt"/>
          </p:nvPr>
        </p:nvSpPr>
        <p:spPr>
          <a:xfrm>
            <a:off x="4278960" y="0"/>
            <a:ext cx="328032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83" name="PlaceHolder 4"/>
          <p:cNvSpPr>
            <a:spLocks noGrp="1"/>
          </p:cNvSpPr>
          <p:nvPr>
            <p:ph type="ftr"/>
          </p:nvPr>
        </p:nvSpPr>
        <p:spPr>
          <a:xfrm>
            <a:off x="0" y="10157040"/>
            <a:ext cx="328032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84" name="PlaceHolder 5"/>
          <p:cNvSpPr>
            <a:spLocks noGrp="1"/>
          </p:cNvSpPr>
          <p:nvPr>
            <p:ph type="sldNum"/>
          </p:nvPr>
        </p:nvSpPr>
        <p:spPr>
          <a:xfrm>
            <a:off x="4278960" y="10157040"/>
            <a:ext cx="3280320" cy="534240"/>
          </a:xfrm>
          <a:prstGeom prst="rect">
            <a:avLst/>
          </a:prstGeom>
        </p:spPr>
        <p:txBody>
          <a:bodyPr lIns="0" tIns="0" rIns="0" bIns="0" anchor="b"/>
          <a:lstStyle/>
          <a:p>
            <a:pPr algn="r"/>
            <a:fld id="{F3C56070-0776-4A3D-BA02-27ACA1477D6B}" type="slidenum">
              <a:rPr lang="en-US" sz="1400" b="0" strike="noStrike" spc="-1">
                <a:solidFill>
                  <a:srgbClr val="000000"/>
                </a:solidFill>
                <a:uFill>
                  <a:solidFill>
                    <a:srgbClr val="FFFFFF"/>
                  </a:solidFill>
                </a:uFill>
                <a:latin typeface="Times New Roman"/>
              </a:rPr>
              <a:t>‹Nº›</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6817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body"/>
          </p:nvPr>
        </p:nvSpPr>
        <p:spPr>
          <a:xfrm>
            <a:off x="756000" y="5078520"/>
            <a:ext cx="6047640" cy="4811040"/>
          </a:xfrm>
          <a:prstGeom prst="rect">
            <a:avLst/>
          </a:prstGeom>
        </p:spPr>
        <p:txBody>
          <a:bodyPr/>
          <a:lstStyle/>
          <a:p>
            <a:pPr marL="216000" indent="-216000">
              <a:lnSpc>
                <a:spcPct val="80000"/>
              </a:lnSpc>
            </a:pPr>
            <a:r>
              <a:rPr lang="en-US" sz="2000" b="0" strike="noStrike" spc="-1">
                <a:solidFill>
                  <a:srgbClr val="000000"/>
                </a:solidFill>
                <a:uFill>
                  <a:solidFill>
                    <a:srgbClr val="FFFFFF"/>
                  </a:solidFill>
                </a:uFill>
                <a:latin typeface="Arial"/>
              </a:rPr>
              <a:t>Ofrezca una breve descripción general de la presentación. Describa el enfoque principal de la presentación y por qué es importante.</a:t>
            </a:r>
            <a:endParaRPr lang="en-US" sz="2110" b="0" strike="noStrike" spc="-1">
              <a:solidFill>
                <a:srgbClr val="000000"/>
              </a:solidFill>
              <a:uFill>
                <a:solidFill>
                  <a:srgbClr val="FFFFFF"/>
                </a:solidFill>
              </a:uFill>
              <a:latin typeface="Arial"/>
            </a:endParaRPr>
          </a:p>
          <a:p>
            <a:pPr marL="216000" indent="-216000">
              <a:lnSpc>
                <a:spcPct val="80000"/>
              </a:lnSpc>
            </a:pPr>
            <a:r>
              <a:rPr lang="en-US" sz="2000" b="0" strike="noStrike" spc="-1">
                <a:solidFill>
                  <a:srgbClr val="000000"/>
                </a:solidFill>
                <a:uFill>
                  <a:solidFill>
                    <a:srgbClr val="FFFFFF"/>
                  </a:solidFill>
                </a:uFill>
                <a:latin typeface="Arial"/>
              </a:rPr>
              <a:t>Introduzca cada uno de los principales temas.</a:t>
            </a:r>
            <a:endParaRPr lang="en-US" sz="2110" b="0" strike="noStrike" spc="-1">
              <a:solidFill>
                <a:srgbClr val="000000"/>
              </a:solidFill>
              <a:uFill>
                <a:solidFill>
                  <a:srgbClr val="FFFFFF"/>
                </a:solidFill>
              </a:uFill>
              <a:latin typeface="Arial"/>
            </a:endParaRPr>
          </a:p>
          <a:p>
            <a:pPr marL="216000" indent="-216000">
              <a:lnSpc>
                <a:spcPct val="80000"/>
              </a:lnSpc>
            </a:pPr>
            <a:r>
              <a:rPr lang="en-US" sz="2000" b="0" strike="noStrike" spc="-1">
                <a:solidFill>
                  <a:srgbClr val="000000"/>
                </a:solidFill>
                <a:uFill>
                  <a:solidFill>
                    <a:srgbClr val="FFFFFF"/>
                  </a:solidFill>
                </a:uFill>
                <a:latin typeface="Arial"/>
              </a:rPr>
              <a:t>Si desea proporcionar al público una guía, puede repetir esta diapositiva de información general a lo largo de toda la presentación, resaltando el tema particular que va a discutir a continuación.</a:t>
            </a:r>
            <a:endParaRPr lang="en-US" sz="2110" b="0" strike="noStrike" spc="-1">
              <a:solidFill>
                <a:srgbClr val="000000"/>
              </a:solidFill>
              <a:uFill>
                <a:solidFill>
                  <a:srgbClr val="FFFFFF"/>
                </a:solidFill>
              </a:uFill>
              <a:latin typeface="Arial"/>
            </a:endParaRPr>
          </a:p>
        </p:txBody>
      </p:sp>
      <p:sp>
        <p:nvSpPr>
          <p:cNvPr id="91" name="TextShape 2"/>
          <p:cNvSpPr txBox="1"/>
          <p:nvPr/>
        </p:nvSpPr>
        <p:spPr>
          <a:xfrm>
            <a:off x="4282200" y="10155600"/>
            <a:ext cx="3275640" cy="534240"/>
          </a:xfrm>
          <a:prstGeom prst="rect">
            <a:avLst/>
          </a:prstGeom>
          <a:noFill/>
          <a:ln>
            <a:noFill/>
          </a:ln>
        </p:spPr>
        <p:txBody>
          <a:bodyPr anchor="b"/>
          <a:lstStyle/>
          <a:p>
            <a:pPr algn="r">
              <a:lnSpc>
                <a:spcPct val="100000"/>
              </a:lnSpc>
            </a:pPr>
            <a:fld id="{D9B0D153-D1E5-4F18-A59D-65BA9B36017F}" type="slidenum">
              <a:rPr lang="en-US" sz="1200" b="0" strike="noStrike" spc="-1">
                <a:solidFill>
                  <a:srgbClr val="000000"/>
                </a:solidFill>
                <a:uFill>
                  <a:solidFill>
                    <a:srgbClr val="FFFFFF"/>
                  </a:solidFill>
                </a:uFill>
                <a:latin typeface="+mn-lt"/>
                <a:ea typeface="+mn-ea"/>
              </a:rPr>
              <a:t>1</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27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body"/>
          </p:nvPr>
        </p:nvSpPr>
        <p:spPr>
          <a:xfrm>
            <a:off x="756000" y="5078520"/>
            <a:ext cx="6047640" cy="4811040"/>
          </a:xfrm>
          <a:prstGeom prst="rect">
            <a:avLst/>
          </a:prstGeom>
        </p:spPr>
        <p:txBody>
          <a:bodyPr/>
          <a:lstStyle/>
          <a:p>
            <a:pPr marL="216000" indent="-216000">
              <a:lnSpc>
                <a:spcPct val="80000"/>
              </a:lnSpc>
            </a:pPr>
            <a:r>
              <a:rPr lang="en-US" sz="2000" b="0" strike="noStrike" spc="-1" dirty="0" err="1">
                <a:solidFill>
                  <a:srgbClr val="000000"/>
                </a:solidFill>
                <a:uFill>
                  <a:solidFill>
                    <a:srgbClr val="FFFFFF"/>
                  </a:solidFill>
                </a:uFill>
                <a:latin typeface="Arial"/>
              </a:rPr>
              <a:t>Ofrezca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una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breve</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descripción</a:t>
            </a:r>
            <a:r>
              <a:rPr lang="en-US" sz="2000" b="0" strike="noStrike" spc="-1" dirty="0">
                <a:solidFill>
                  <a:srgbClr val="000000"/>
                </a:solidFill>
                <a:uFill>
                  <a:solidFill>
                    <a:srgbClr val="FFFFFF"/>
                  </a:solidFill>
                </a:uFill>
                <a:latin typeface="Arial"/>
              </a:rPr>
              <a:t> general de la </a:t>
            </a:r>
            <a:r>
              <a:rPr lang="en-US" sz="2000" b="0" strike="noStrike" spc="-1" dirty="0" err="1">
                <a:solidFill>
                  <a:srgbClr val="000000"/>
                </a:solidFill>
                <a:uFill>
                  <a:solidFill>
                    <a:srgbClr val="FFFFFF"/>
                  </a:solidFill>
                </a:uFill>
                <a:latin typeface="Arial"/>
              </a:rPr>
              <a:t>presentación</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Describa</a:t>
            </a:r>
            <a:r>
              <a:rPr lang="en-US" sz="2000" b="0" strike="noStrike" spc="-1" dirty="0">
                <a:solidFill>
                  <a:srgbClr val="000000"/>
                </a:solidFill>
                <a:uFill>
                  <a:solidFill>
                    <a:srgbClr val="FFFFFF"/>
                  </a:solidFill>
                </a:uFill>
                <a:latin typeface="Arial"/>
              </a:rPr>
              <a:t> el </a:t>
            </a:r>
            <a:r>
              <a:rPr lang="en-US" sz="2000" b="0" strike="noStrike" spc="-1" dirty="0" err="1">
                <a:solidFill>
                  <a:srgbClr val="000000"/>
                </a:solidFill>
                <a:uFill>
                  <a:solidFill>
                    <a:srgbClr val="FFFFFF"/>
                  </a:solidFill>
                </a:uFill>
                <a:latin typeface="Arial"/>
              </a:rPr>
              <a:t>enfoque</a:t>
            </a:r>
            <a:r>
              <a:rPr lang="en-US" sz="2000" b="0" strike="noStrike" spc="-1" dirty="0">
                <a:solidFill>
                  <a:srgbClr val="000000"/>
                </a:solidFill>
                <a:uFill>
                  <a:solidFill>
                    <a:srgbClr val="FFFFFF"/>
                  </a:solidFill>
                </a:uFill>
                <a:latin typeface="Arial"/>
              </a:rPr>
              <a:t> principal de la </a:t>
            </a:r>
            <a:r>
              <a:rPr lang="en-US" sz="2000" b="0" strike="noStrike" spc="-1" dirty="0" err="1">
                <a:solidFill>
                  <a:srgbClr val="000000"/>
                </a:solidFill>
                <a:uFill>
                  <a:solidFill>
                    <a:srgbClr val="FFFFFF"/>
                  </a:solidFill>
                </a:uFill>
                <a:latin typeface="Arial"/>
              </a:rPr>
              <a:t>presentación</a:t>
            </a:r>
            <a:r>
              <a:rPr lang="en-US" sz="2000" b="0" strike="noStrike" spc="-1" dirty="0">
                <a:solidFill>
                  <a:srgbClr val="000000"/>
                </a:solidFill>
                <a:uFill>
                  <a:solidFill>
                    <a:srgbClr val="FFFFFF"/>
                  </a:solidFill>
                </a:uFill>
                <a:latin typeface="Arial"/>
              </a:rPr>
              <a:t> y </a:t>
            </a:r>
            <a:r>
              <a:rPr lang="en-US" sz="2000" b="0" strike="noStrike" spc="-1" dirty="0" err="1">
                <a:solidFill>
                  <a:srgbClr val="000000"/>
                </a:solidFill>
                <a:uFill>
                  <a:solidFill>
                    <a:srgbClr val="FFFFFF"/>
                  </a:solidFill>
                </a:uFill>
                <a:latin typeface="Arial"/>
              </a:rPr>
              <a:t>por</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qué</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es</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importante</a:t>
            </a:r>
            <a:r>
              <a:rPr lang="en-US" sz="2000" b="0" strike="noStrike" spc="-1" dirty="0">
                <a:solidFill>
                  <a:srgbClr val="000000"/>
                </a:solidFill>
                <a:uFill>
                  <a:solidFill>
                    <a:srgbClr val="FFFFFF"/>
                  </a:solidFill>
                </a:uFill>
                <a:latin typeface="Arial"/>
              </a:rPr>
              <a:t>.</a:t>
            </a:r>
            <a:endParaRPr lang="en-US" sz="2110" b="0" strike="noStrike" spc="-1" dirty="0">
              <a:solidFill>
                <a:srgbClr val="000000"/>
              </a:solidFill>
              <a:uFill>
                <a:solidFill>
                  <a:srgbClr val="FFFFFF"/>
                </a:solidFill>
              </a:uFill>
              <a:latin typeface="Arial"/>
            </a:endParaRPr>
          </a:p>
          <a:p>
            <a:pPr marL="216000" indent="-216000">
              <a:lnSpc>
                <a:spcPct val="80000"/>
              </a:lnSpc>
            </a:pPr>
            <a:r>
              <a:rPr lang="en-US" sz="2000" b="0" strike="noStrike" spc="-1" dirty="0" err="1">
                <a:solidFill>
                  <a:srgbClr val="000000"/>
                </a:solidFill>
                <a:uFill>
                  <a:solidFill>
                    <a:srgbClr val="FFFFFF"/>
                  </a:solidFill>
                </a:uFill>
                <a:latin typeface="Arial"/>
              </a:rPr>
              <a:t>Introduzca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cada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uno</a:t>
            </a:r>
            <a:r>
              <a:rPr lang="en-US" sz="2000" b="0" strike="noStrike" spc="-1" dirty="0">
                <a:solidFill>
                  <a:srgbClr val="000000"/>
                </a:solidFill>
                <a:uFill>
                  <a:solidFill>
                    <a:srgbClr val="FFFFFF"/>
                  </a:solidFill>
                </a:uFill>
                <a:latin typeface="Arial"/>
              </a:rPr>
              <a:t> de los </a:t>
            </a:r>
            <a:r>
              <a:rPr lang="en-US" sz="2000" b="0" strike="noStrike" spc="-1" dirty="0" err="1">
                <a:solidFill>
                  <a:srgbClr val="000000"/>
                </a:solidFill>
                <a:uFill>
                  <a:solidFill>
                    <a:srgbClr val="FFFFFF"/>
                  </a:solidFill>
                </a:uFill>
                <a:latin typeface="Arial"/>
              </a:rPr>
              <a:t>principales</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temas</a:t>
            </a:r>
            <a:r>
              <a:rPr lang="en-US" sz="2000" b="0" strike="noStrike" spc="-1" dirty="0">
                <a:solidFill>
                  <a:srgbClr val="000000"/>
                </a:solidFill>
                <a:uFill>
                  <a:solidFill>
                    <a:srgbClr val="FFFFFF"/>
                  </a:solidFill>
                </a:uFill>
                <a:latin typeface="Arial"/>
              </a:rPr>
              <a:t>.</a:t>
            </a:r>
            <a:endParaRPr lang="en-US" sz="2110" b="0" strike="noStrike" spc="-1" dirty="0">
              <a:solidFill>
                <a:srgbClr val="000000"/>
              </a:solidFill>
              <a:uFill>
                <a:solidFill>
                  <a:srgbClr val="FFFFFF"/>
                </a:solidFill>
              </a:uFill>
              <a:latin typeface="Arial"/>
            </a:endParaRPr>
          </a:p>
          <a:p>
            <a:pPr marL="216000" indent="-216000">
              <a:lnSpc>
                <a:spcPct val="80000"/>
              </a:lnSpc>
            </a:pPr>
            <a:r>
              <a:rPr lang="en-US" sz="2000" b="0" strike="noStrike" spc="-1" dirty="0">
                <a:solidFill>
                  <a:srgbClr val="000000"/>
                </a:solidFill>
                <a:uFill>
                  <a:solidFill>
                    <a:srgbClr val="FFFFFF"/>
                  </a:solidFill>
                </a:uFill>
                <a:latin typeface="Arial"/>
              </a:rPr>
              <a:t>Si </a:t>
            </a:r>
            <a:r>
              <a:rPr lang="en-US" sz="2000" b="0" strike="noStrike" spc="-1" dirty="0" err="1">
                <a:solidFill>
                  <a:srgbClr val="000000"/>
                </a:solidFill>
                <a:uFill>
                  <a:solidFill>
                    <a:srgbClr val="FFFFFF"/>
                  </a:solidFill>
                </a:uFill>
                <a:latin typeface="Arial"/>
              </a:rPr>
              <a:t>desea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proporcionar</a:t>
            </a:r>
            <a:r>
              <a:rPr lang="en-US" sz="2000" b="0" strike="noStrike" spc="-1" dirty="0">
                <a:solidFill>
                  <a:srgbClr val="000000"/>
                </a:solidFill>
                <a:uFill>
                  <a:solidFill>
                    <a:srgbClr val="FFFFFF"/>
                  </a:solidFill>
                </a:uFill>
                <a:latin typeface="Arial"/>
              </a:rPr>
              <a:t> al </a:t>
            </a:r>
            <a:r>
              <a:rPr lang="en-US" sz="2000" b="0" strike="noStrike" spc="-1" dirty="0" err="1">
                <a:solidFill>
                  <a:srgbClr val="000000"/>
                </a:solidFill>
                <a:uFill>
                  <a:solidFill>
                    <a:srgbClr val="FFFFFF"/>
                  </a:solidFill>
                </a:uFill>
                <a:latin typeface="Arial"/>
              </a:rPr>
              <a:t>público</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una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guía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puede</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repetir</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esta</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diapositiva</a:t>
            </a:r>
            <a:r>
              <a:rPr lang="en-US" sz="2000" b="0" strike="noStrike" spc="-1" dirty="0">
                <a:solidFill>
                  <a:srgbClr val="000000"/>
                </a:solidFill>
                <a:uFill>
                  <a:solidFill>
                    <a:srgbClr val="FFFFFF"/>
                  </a:solidFill>
                </a:uFill>
                <a:latin typeface="Arial"/>
              </a:rPr>
              <a:t> de </a:t>
            </a:r>
            <a:r>
              <a:rPr lang="en-US" sz="2000" b="0" strike="noStrike" spc="-1" dirty="0" err="1">
                <a:solidFill>
                  <a:srgbClr val="000000"/>
                </a:solidFill>
                <a:uFill>
                  <a:solidFill>
                    <a:srgbClr val="FFFFFF"/>
                  </a:solidFill>
                </a:uFill>
                <a:latin typeface="Arial"/>
              </a:rPr>
              <a:t>información</a:t>
            </a:r>
            <a:r>
              <a:rPr lang="en-US" sz="2000" b="0" strike="noStrike" spc="-1" dirty="0">
                <a:solidFill>
                  <a:srgbClr val="000000"/>
                </a:solidFill>
                <a:uFill>
                  <a:solidFill>
                    <a:srgbClr val="FFFFFF"/>
                  </a:solidFill>
                </a:uFill>
                <a:latin typeface="Arial"/>
              </a:rPr>
              <a:t> general a lo largo de </a:t>
            </a:r>
            <a:r>
              <a:rPr lang="en-US" sz="2000" b="0" strike="noStrike" spc="-1" dirty="0" err="1">
                <a:solidFill>
                  <a:srgbClr val="000000"/>
                </a:solidFill>
                <a:uFill>
                  <a:solidFill>
                    <a:srgbClr val="FFFFFF"/>
                  </a:solidFill>
                </a:uFill>
                <a:latin typeface="Arial"/>
              </a:rPr>
              <a:t>toda</a:t>
            </a:r>
            <a:r>
              <a:rPr lang="en-US" sz="2000" b="0" strike="noStrike" spc="-1" dirty="0">
                <a:solidFill>
                  <a:srgbClr val="000000"/>
                </a:solidFill>
                <a:uFill>
                  <a:solidFill>
                    <a:srgbClr val="FFFFFF"/>
                  </a:solidFill>
                </a:uFill>
                <a:latin typeface="Arial"/>
              </a:rPr>
              <a:t> la </a:t>
            </a:r>
            <a:r>
              <a:rPr lang="en-US" sz="2000" b="0" strike="noStrike" spc="-1" dirty="0" err="1">
                <a:solidFill>
                  <a:srgbClr val="000000"/>
                </a:solidFill>
                <a:uFill>
                  <a:solidFill>
                    <a:srgbClr val="FFFFFF"/>
                  </a:solidFill>
                </a:uFill>
                <a:latin typeface="Arial"/>
              </a:rPr>
              <a:t>presentación</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resaltando</a:t>
            </a:r>
            <a:r>
              <a:rPr lang="en-US" sz="2000" b="0" strike="noStrike" spc="-1" dirty="0">
                <a:solidFill>
                  <a:srgbClr val="000000"/>
                </a:solidFill>
                <a:uFill>
                  <a:solidFill>
                    <a:srgbClr val="FFFFFF"/>
                  </a:solidFill>
                </a:uFill>
                <a:latin typeface="Arial"/>
              </a:rPr>
              <a:t> el </a:t>
            </a:r>
            <a:r>
              <a:rPr lang="en-US" sz="2000" b="0" strike="noStrike" spc="-1" dirty="0" err="1">
                <a:solidFill>
                  <a:srgbClr val="000000"/>
                </a:solidFill>
                <a:uFill>
                  <a:solidFill>
                    <a:srgbClr val="FFFFFF"/>
                  </a:solidFill>
                </a:uFill>
                <a:latin typeface="Arial"/>
              </a:rPr>
              <a:t>tema</a:t>
            </a:r>
            <a:r>
              <a:rPr lang="en-US" sz="2000" b="0" strike="noStrike" spc="-1" dirty="0">
                <a:solidFill>
                  <a:srgbClr val="000000"/>
                </a:solidFill>
                <a:uFill>
                  <a:solidFill>
                    <a:srgbClr val="FFFFFF"/>
                  </a:solidFill>
                </a:uFill>
                <a:latin typeface="Arial"/>
              </a:rPr>
              <a:t> particular </a:t>
            </a:r>
            <a:r>
              <a:rPr lang="en-US" sz="2000" b="0" strike="noStrike" spc="-1" dirty="0" err="1">
                <a:solidFill>
                  <a:srgbClr val="000000"/>
                </a:solidFill>
                <a:uFill>
                  <a:solidFill>
                    <a:srgbClr val="FFFFFF"/>
                  </a:solidFill>
                </a:uFill>
                <a:latin typeface="Arial"/>
              </a:rPr>
              <a:t>que</a:t>
            </a:r>
            <a:r>
              <a:rPr lang="en-US" sz="2000" b="0" strike="noStrike" spc="-1" dirty="0">
                <a:solidFill>
                  <a:srgbClr val="000000"/>
                </a:solidFill>
                <a:uFill>
                  <a:solidFill>
                    <a:srgbClr val="FFFFFF"/>
                  </a:solidFill>
                </a:uFill>
                <a:latin typeface="Arial"/>
              </a:rPr>
              <a:t> </a:t>
            </a:r>
            <a:r>
              <a:rPr lang="en-US" sz="2000" b="0" strike="noStrike" spc="-1" dirty="0" err="1">
                <a:solidFill>
                  <a:srgbClr val="000000"/>
                </a:solidFill>
                <a:uFill>
                  <a:solidFill>
                    <a:srgbClr val="FFFFFF"/>
                  </a:solidFill>
                </a:uFill>
                <a:latin typeface="Arial"/>
              </a:rPr>
              <a:t>va</a:t>
            </a:r>
            <a:r>
              <a:rPr lang="en-US" sz="2000" b="0" strike="noStrike" spc="-1" dirty="0">
                <a:solidFill>
                  <a:srgbClr val="000000"/>
                </a:solidFill>
                <a:uFill>
                  <a:solidFill>
                    <a:srgbClr val="FFFFFF"/>
                  </a:solidFill>
                </a:uFill>
                <a:latin typeface="Arial"/>
              </a:rPr>
              <a:t> a </a:t>
            </a:r>
            <a:r>
              <a:rPr lang="en-US" sz="2000" b="0" strike="noStrike" spc="-1" dirty="0" err="1">
                <a:solidFill>
                  <a:srgbClr val="000000"/>
                </a:solidFill>
                <a:uFill>
                  <a:solidFill>
                    <a:srgbClr val="FFFFFF"/>
                  </a:solidFill>
                </a:uFill>
                <a:latin typeface="Arial"/>
              </a:rPr>
              <a:t>discutir</a:t>
            </a:r>
            <a:r>
              <a:rPr lang="en-US" sz="2000" b="0" strike="noStrike" spc="-1" dirty="0">
                <a:solidFill>
                  <a:srgbClr val="000000"/>
                </a:solidFill>
                <a:uFill>
                  <a:solidFill>
                    <a:srgbClr val="FFFFFF"/>
                  </a:solidFill>
                </a:uFill>
                <a:latin typeface="Arial"/>
              </a:rPr>
              <a:t> a </a:t>
            </a:r>
            <a:r>
              <a:rPr lang="en-US" sz="2000" b="0" strike="noStrike" spc="-1" dirty="0" err="1">
                <a:solidFill>
                  <a:srgbClr val="000000"/>
                </a:solidFill>
                <a:uFill>
                  <a:solidFill>
                    <a:srgbClr val="FFFFFF"/>
                  </a:solidFill>
                </a:uFill>
                <a:latin typeface="Arial"/>
              </a:rPr>
              <a:t>continuación</a:t>
            </a:r>
            <a:r>
              <a:rPr lang="en-US" sz="2000" b="0" strike="noStrike" spc="-1" dirty="0">
                <a:solidFill>
                  <a:srgbClr val="000000"/>
                </a:solidFill>
                <a:uFill>
                  <a:solidFill>
                    <a:srgbClr val="FFFFFF"/>
                  </a:solidFill>
                </a:uFill>
                <a:latin typeface="Arial"/>
              </a:rPr>
              <a:t>.</a:t>
            </a:r>
            <a:endParaRPr lang="en-US" sz="2110" b="0" strike="noStrike" spc="-1" dirty="0">
              <a:solidFill>
                <a:srgbClr val="000000"/>
              </a:solidFill>
              <a:uFill>
                <a:solidFill>
                  <a:srgbClr val="FFFFFF"/>
                </a:solidFill>
              </a:uFill>
              <a:latin typeface="Arial"/>
            </a:endParaRPr>
          </a:p>
        </p:txBody>
      </p:sp>
      <p:sp>
        <p:nvSpPr>
          <p:cNvPr id="91" name="TextShape 2"/>
          <p:cNvSpPr txBox="1"/>
          <p:nvPr/>
        </p:nvSpPr>
        <p:spPr>
          <a:xfrm>
            <a:off x="4282200" y="10155600"/>
            <a:ext cx="3275640" cy="534240"/>
          </a:xfrm>
          <a:prstGeom prst="rect">
            <a:avLst/>
          </a:prstGeom>
          <a:noFill/>
          <a:ln>
            <a:noFill/>
          </a:ln>
        </p:spPr>
        <p:txBody>
          <a:bodyPr anchor="b"/>
          <a:lstStyle/>
          <a:p>
            <a:pPr algn="r">
              <a:lnSpc>
                <a:spcPct val="100000"/>
              </a:lnSpc>
            </a:pPr>
            <a:fld id="{D9B0D153-D1E5-4F18-A59D-65BA9B36017F}" type="slidenum">
              <a:rPr lang="en-US" sz="1200" b="0" strike="noStrike" spc="-1">
                <a:solidFill>
                  <a:srgbClr val="000000"/>
                </a:solidFill>
                <a:uFill>
                  <a:solidFill>
                    <a:srgbClr val="FFFFFF"/>
                  </a:solidFill>
                </a:uFill>
                <a:latin typeface="+mn-lt"/>
                <a:ea typeface="+mn-ea"/>
              </a:rPr>
              <a:t>4</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4325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a:prstGeom prst="rect">
            <a:avLst/>
          </a:prstGeom>
        </p:spPr>
      </p:sp>
      <p:sp>
        <p:nvSpPr>
          <p:cNvPr id="3" name="Marcador de notas 2"/>
          <p:cNvSpPr>
            <a:spLocks noGrp="1"/>
          </p:cNvSpPr>
          <p:nvPr>
            <p:ph type="body" idx="1"/>
          </p:nvPr>
        </p:nvSpPr>
        <p:spPr/>
        <p:txBody>
          <a:bodyPr/>
          <a:lstStyle/>
          <a:p>
            <a:r>
              <a:rPr lang="es-ES" dirty="0" err="1"/>
              <a:t>What</a:t>
            </a:r>
            <a:r>
              <a:rPr lang="es-ES" dirty="0"/>
              <a:t> </a:t>
            </a:r>
            <a:r>
              <a:rPr lang="es-ES" dirty="0" err="1"/>
              <a:t>really</a:t>
            </a:r>
            <a:r>
              <a:rPr lang="es-ES" dirty="0"/>
              <a:t> </a:t>
            </a:r>
            <a:r>
              <a:rPr lang="es-ES" dirty="0" err="1"/>
              <a:t>pT</a:t>
            </a:r>
            <a:r>
              <a:rPr lang="es-ES" dirty="0"/>
              <a:t> </a:t>
            </a:r>
            <a:r>
              <a:rPr lang="es-ES" dirty="0" err="1"/>
              <a:t>cut</a:t>
            </a:r>
            <a:r>
              <a:rPr lang="es-ES" dirty="0"/>
              <a:t> </a:t>
            </a:r>
            <a:r>
              <a:rPr lang="es-ES" dirty="0" err="1"/>
              <a:t>parameter</a:t>
            </a:r>
            <a:r>
              <a:rPr lang="es-ES" dirty="0"/>
              <a:t> </a:t>
            </a:r>
            <a:r>
              <a:rPr lang="es-ES" dirty="0" err="1"/>
              <a:t>does</a:t>
            </a:r>
            <a:r>
              <a:rPr lang="es-ES" dirty="0"/>
              <a:t>?....</a:t>
            </a:r>
          </a:p>
        </p:txBody>
      </p:sp>
      <p:sp>
        <p:nvSpPr>
          <p:cNvPr id="4" name="Marcador de número de diapositiva 3"/>
          <p:cNvSpPr>
            <a:spLocks noGrp="1"/>
          </p:cNvSpPr>
          <p:nvPr>
            <p:ph type="sldNum" sz="quarter" idx="10"/>
          </p:nvPr>
        </p:nvSpPr>
        <p:spPr/>
        <p:txBody>
          <a:bodyPr/>
          <a:lstStyle/>
          <a:p>
            <a:fld id="{4CA93EFB-A550-440E-BFFC-C5387CE10541}" type="slidenum">
              <a:rPr lang="es-ES" smtClean="0"/>
              <a:t>18</a:t>
            </a:fld>
            <a:endParaRPr lang="es-ES"/>
          </a:p>
        </p:txBody>
      </p:sp>
    </p:spTree>
    <p:extLst>
      <p:ext uri="{BB962C8B-B14F-4D97-AF65-F5344CB8AC3E}">
        <p14:creationId xmlns:p14="http://schemas.microsoft.com/office/powerpoint/2010/main" val="64558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839880" y="175932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839880" y="423360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540252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83988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pic>
        <p:nvPicPr>
          <p:cNvPr id="37" name="Imagen 36"/>
          <p:cNvPicPr/>
          <p:nvPr/>
        </p:nvPicPr>
        <p:blipFill>
          <a:blip r:embed="rId2"/>
          <a:stretch/>
        </p:blipFill>
        <p:spPr>
          <a:xfrm>
            <a:off x="2323080" y="1759320"/>
            <a:ext cx="5936760" cy="4736880"/>
          </a:xfrm>
          <a:prstGeom prst="rect">
            <a:avLst/>
          </a:prstGeom>
          <a:ln>
            <a:noFill/>
          </a:ln>
        </p:spPr>
      </p:pic>
      <p:pic>
        <p:nvPicPr>
          <p:cNvPr id="38" name="Imagen 37"/>
          <p:cNvPicPr/>
          <p:nvPr/>
        </p:nvPicPr>
        <p:blipFill>
          <a:blip r:embed="rId2"/>
          <a:stretch/>
        </p:blipFill>
        <p:spPr>
          <a:xfrm>
            <a:off x="2323080" y="1759320"/>
            <a:ext cx="5936760" cy="47368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47" name="PlaceHolder 2"/>
          <p:cNvSpPr>
            <a:spLocks noGrp="1"/>
          </p:cNvSpPr>
          <p:nvPr>
            <p:ph type="subTitle"/>
          </p:nvPr>
        </p:nvSpPr>
        <p:spPr>
          <a:xfrm>
            <a:off x="839880" y="1759320"/>
            <a:ext cx="8903880" cy="47368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83988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52" name="PlaceHolder 3"/>
          <p:cNvSpPr>
            <a:spLocks noGrp="1"/>
          </p:cNvSpPr>
          <p:nvPr>
            <p:ph type="body"/>
          </p:nvPr>
        </p:nvSpPr>
        <p:spPr>
          <a:xfrm>
            <a:off x="540252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9880" y="297000"/>
            <a:ext cx="8903880" cy="5840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56"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57" name="PlaceHolder 3"/>
          <p:cNvSpPr>
            <a:spLocks noGrp="1"/>
          </p:cNvSpPr>
          <p:nvPr>
            <p:ph type="body"/>
          </p:nvPr>
        </p:nvSpPr>
        <p:spPr>
          <a:xfrm>
            <a:off x="83988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58" name="PlaceHolder 4"/>
          <p:cNvSpPr>
            <a:spLocks noGrp="1"/>
          </p:cNvSpPr>
          <p:nvPr>
            <p:ph type="body"/>
          </p:nvPr>
        </p:nvSpPr>
        <p:spPr>
          <a:xfrm>
            <a:off x="540252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839880" y="1759320"/>
            <a:ext cx="8903880" cy="47368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83988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62" name="PlaceHolder 4"/>
          <p:cNvSpPr>
            <a:spLocks noGrp="1"/>
          </p:cNvSpPr>
          <p:nvPr>
            <p:ph type="body"/>
          </p:nvPr>
        </p:nvSpPr>
        <p:spPr>
          <a:xfrm>
            <a:off x="540252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66" name="PlaceHolder 4"/>
          <p:cNvSpPr>
            <a:spLocks noGrp="1"/>
          </p:cNvSpPr>
          <p:nvPr>
            <p:ph type="body"/>
          </p:nvPr>
        </p:nvSpPr>
        <p:spPr>
          <a:xfrm>
            <a:off x="839880" y="423360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839880" y="175932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839880" y="423360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71"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72"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73" name="PlaceHolder 4"/>
          <p:cNvSpPr>
            <a:spLocks noGrp="1"/>
          </p:cNvSpPr>
          <p:nvPr>
            <p:ph type="body"/>
          </p:nvPr>
        </p:nvSpPr>
        <p:spPr>
          <a:xfrm>
            <a:off x="540252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74" name="PlaceHolder 5"/>
          <p:cNvSpPr>
            <a:spLocks noGrp="1"/>
          </p:cNvSpPr>
          <p:nvPr>
            <p:ph type="body"/>
          </p:nvPr>
        </p:nvSpPr>
        <p:spPr>
          <a:xfrm>
            <a:off x="83988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76" name="PlaceHolder 2"/>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77" name="PlaceHolder 3"/>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pic>
        <p:nvPicPr>
          <p:cNvPr id="78" name="Imagen 77"/>
          <p:cNvPicPr/>
          <p:nvPr/>
        </p:nvPicPr>
        <p:blipFill>
          <a:blip r:embed="rId2"/>
          <a:stretch/>
        </p:blipFill>
        <p:spPr>
          <a:xfrm>
            <a:off x="2323080" y="1759320"/>
            <a:ext cx="5936760" cy="4736880"/>
          </a:xfrm>
          <a:prstGeom prst="rect">
            <a:avLst/>
          </a:prstGeom>
          <a:ln>
            <a:noFill/>
          </a:ln>
        </p:spPr>
      </p:pic>
      <p:pic>
        <p:nvPicPr>
          <p:cNvPr id="79" name="Imagen 78"/>
          <p:cNvPicPr/>
          <p:nvPr/>
        </p:nvPicPr>
        <p:blipFill>
          <a:blip r:embed="rId2"/>
          <a:stretch/>
        </p:blipFill>
        <p:spPr>
          <a:xfrm>
            <a:off x="2323080" y="1759320"/>
            <a:ext cx="5936760" cy="47368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839880" y="1759320"/>
            <a:ext cx="890388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83988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540252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9880" y="297000"/>
            <a:ext cx="8903880" cy="5840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83988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540252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839880" y="1759320"/>
            <a:ext cx="4344840" cy="473688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5402520" y="423360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9880" y="297000"/>
            <a:ext cx="8903880" cy="1259640"/>
          </a:xfrm>
          <a:prstGeom prst="rect">
            <a:avLst/>
          </a:prstGeom>
        </p:spPr>
        <p:txBody>
          <a:bodyPr lIns="0" tIns="0" rIns="0" bIns="0" anchor="ctr"/>
          <a:lstStyle/>
          <a:p>
            <a:endParaRPr lang="es-ES" sz="232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83988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5402520" y="1759320"/>
            <a:ext cx="434484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839880" y="4233600"/>
            <a:ext cx="8903880" cy="2259360"/>
          </a:xfrm>
          <a:prstGeom prst="rect">
            <a:avLst/>
          </a:prstGeom>
        </p:spPr>
        <p:txBody>
          <a:bodyPr lIns="0" tIns="0" rIns="0" bIns="0"/>
          <a:lstStyle/>
          <a:p>
            <a:endParaRPr lang="es-ES" sz="309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61B09194-8405-4FA8-B15B-F86F2A56652D}" type="slidenum">
              <a:rPr lang="en-US" sz="1400" b="0" strike="noStrike" spc="-1">
                <a:solidFill>
                  <a:srgbClr val="000000"/>
                </a:solidFill>
                <a:uFill>
                  <a:solidFill>
                    <a:srgbClr val="FFFFFF"/>
                  </a:solidFill>
                </a:uFill>
                <a:latin typeface="Times New Roman"/>
              </a:rPr>
              <a:t>‹Nº›</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9" name="Picture 6"/>
          <p:cNvPicPr/>
          <p:nvPr/>
        </p:nvPicPr>
        <p:blipFill>
          <a:blip r:embed="rId15"/>
          <a:stretch/>
        </p:blipFill>
        <p:spPr>
          <a:xfrm>
            <a:off x="47880" y="0"/>
            <a:ext cx="10031760" cy="7583400"/>
          </a:xfrm>
          <a:prstGeom prst="rect">
            <a:avLst/>
          </a:prstGeom>
          <a:ln>
            <a:noFill/>
          </a:ln>
        </p:spPr>
      </p:pic>
      <p:pic>
        <p:nvPicPr>
          <p:cNvPr id="40" name="Picture 7"/>
          <p:cNvPicPr/>
          <p:nvPr/>
        </p:nvPicPr>
        <p:blipFill>
          <a:blip r:embed="rId16"/>
          <a:stretch/>
        </p:blipFill>
        <p:spPr>
          <a:xfrm>
            <a:off x="-167760" y="-120240"/>
            <a:ext cx="902160" cy="7808040"/>
          </a:xfrm>
          <a:prstGeom prst="rect">
            <a:avLst/>
          </a:prstGeom>
          <a:ln>
            <a:noFill/>
          </a:ln>
        </p:spPr>
      </p:pic>
      <p:sp>
        <p:nvSpPr>
          <p:cNvPr id="41" name="PlaceHolder 1"/>
          <p:cNvSpPr>
            <a:spLocks noGrp="1"/>
          </p:cNvSpPr>
          <p:nvPr>
            <p:ph type="title"/>
          </p:nvPr>
        </p:nvSpPr>
        <p:spPr>
          <a:xfrm>
            <a:off x="839880" y="297000"/>
            <a:ext cx="8903880" cy="1259640"/>
          </a:xfrm>
          <a:prstGeom prst="rect">
            <a:avLst/>
          </a:prstGeom>
        </p:spPr>
        <p:txBody>
          <a:bodyPr anchor="ctr"/>
          <a:lstStyle/>
          <a:p>
            <a:pPr>
              <a:lnSpc>
                <a:spcPct val="100000"/>
              </a:lnSpc>
            </a:pPr>
            <a:r>
              <a:rPr lang="es-ES" sz="4400" b="0" strike="noStrike" spc="-1">
                <a:solidFill>
                  <a:srgbClr val="000000"/>
                </a:solidFill>
                <a:uFill>
                  <a:solidFill>
                    <a:srgbClr val="FFFFFF"/>
                  </a:solidFill>
                </a:uFill>
                <a:latin typeface="Calibri"/>
              </a:rPr>
              <a:t>Haga clic para modificar el estilo de título del patrón</a:t>
            </a:r>
            <a:endParaRPr lang="es-ES" sz="2320" b="0" strike="noStrike" spc="-1">
              <a:solidFill>
                <a:srgbClr val="000000"/>
              </a:solidFill>
              <a:uFill>
                <a:solidFill>
                  <a:srgbClr val="FFFFFF"/>
                </a:solidFill>
              </a:uFill>
              <a:latin typeface="Calibri"/>
            </a:endParaRPr>
          </a:p>
        </p:txBody>
      </p:sp>
      <p:sp>
        <p:nvSpPr>
          <p:cNvPr id="42" name="PlaceHolder 2"/>
          <p:cNvSpPr>
            <a:spLocks noGrp="1"/>
          </p:cNvSpPr>
          <p:nvPr>
            <p:ph type="body"/>
          </p:nvPr>
        </p:nvSpPr>
        <p:spPr>
          <a:xfrm>
            <a:off x="839880" y="1759320"/>
            <a:ext cx="8903880" cy="4736880"/>
          </a:xfrm>
          <a:prstGeom prst="rect">
            <a:avLst/>
          </a:prstGeom>
        </p:spPr>
        <p:txBody>
          <a:bodyPr/>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s-ES" sz="32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s-ES" sz="32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s-ES" sz="32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s-ES" sz="32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s-ES" sz="3200" b="0" strike="noStrike" spc="-1">
                <a:solidFill>
                  <a:srgbClr val="000000"/>
                </a:solidFill>
                <a:uFill>
                  <a:solidFill>
                    <a:srgbClr val="FFFFFF"/>
                  </a:solidFill>
                </a:uFill>
                <a:latin typeface="Calibri"/>
              </a:rPr>
              <a:t>Sixth Outline Level</a:t>
            </a:r>
          </a:p>
          <a:p>
            <a:pPr marL="343080" indent="-342720">
              <a:lnSpc>
                <a:spcPct val="100000"/>
              </a:lnSpc>
              <a:buClr>
                <a:srgbClr val="000000"/>
              </a:buClr>
              <a:buFont typeface="Arial"/>
              <a:buChar char="•"/>
            </a:pPr>
            <a:r>
              <a:rPr lang="es-ES" sz="3200" b="0" strike="noStrike" spc="-1">
                <a:solidFill>
                  <a:srgbClr val="000000"/>
                </a:solidFill>
                <a:uFill>
                  <a:solidFill>
                    <a:srgbClr val="FFFFFF"/>
                  </a:solidFill>
                </a:uFill>
                <a:latin typeface="Calibri"/>
              </a:rPr>
              <a:t>Seventh Outline LevelHaga clic para modificar el estilo de texto del patrón</a:t>
            </a:r>
          </a:p>
          <a:p>
            <a:pPr marL="743040" lvl="1" indent="-285480">
              <a:lnSpc>
                <a:spcPct val="100000"/>
              </a:lnSpc>
              <a:buClr>
                <a:srgbClr val="000000"/>
              </a:buClr>
              <a:buFont typeface="Arial"/>
              <a:buChar char="–"/>
            </a:pPr>
            <a:r>
              <a:rPr lang="es-ES" sz="2800" b="0" strike="noStrike" spc="-1">
                <a:solidFill>
                  <a:srgbClr val="000000"/>
                </a:solidFill>
                <a:uFill>
                  <a:solidFill>
                    <a:srgbClr val="FFFFFF"/>
                  </a:solidFill>
                </a:uFill>
                <a:latin typeface="Calibri"/>
              </a:rPr>
              <a:t>Segundo nivel</a:t>
            </a:r>
            <a:endParaRPr lang="es-ES"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s-ES" sz="2400" b="0" strike="noStrike" spc="-1">
                <a:solidFill>
                  <a:srgbClr val="000000"/>
                </a:solidFill>
                <a:uFill>
                  <a:solidFill>
                    <a:srgbClr val="FFFFFF"/>
                  </a:solidFill>
                </a:uFill>
                <a:latin typeface="Calibri"/>
              </a:rPr>
              <a:t>Tercer nivel</a:t>
            </a:r>
            <a:endParaRPr lang="es-ES"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s-ES" sz="2400" b="0" strike="noStrike" spc="-1">
                <a:solidFill>
                  <a:srgbClr val="000000"/>
                </a:solidFill>
                <a:uFill>
                  <a:solidFill>
                    <a:srgbClr val="FFFFFF"/>
                  </a:solidFill>
                </a:uFill>
                <a:latin typeface="Calibri"/>
              </a:rPr>
              <a:t>Cuarto nivel</a:t>
            </a:r>
            <a:endParaRPr lang="es-ES"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s-ES" sz="2400" b="0" strike="noStrike" spc="-1">
                <a:solidFill>
                  <a:srgbClr val="000000"/>
                </a:solidFill>
                <a:uFill>
                  <a:solidFill>
                    <a:srgbClr val="FFFFFF"/>
                  </a:solidFill>
                </a:uFill>
                <a:latin typeface="Calibri"/>
              </a:rPr>
              <a:t>Quinto nivel</a:t>
            </a:r>
            <a:endParaRPr lang="es-ES" sz="3200" b="0" strike="noStrike" spc="-1">
              <a:solidFill>
                <a:srgbClr val="000000"/>
              </a:solidFill>
              <a:uFill>
                <a:solidFill>
                  <a:srgbClr val="FFFFFF"/>
                </a:solidFill>
              </a:uFill>
              <a:latin typeface="Calibri"/>
            </a:endParaRPr>
          </a:p>
        </p:txBody>
      </p:sp>
      <p:sp>
        <p:nvSpPr>
          <p:cNvPr id="43" name="PlaceHolder 3"/>
          <p:cNvSpPr>
            <a:spLocks noGrp="1"/>
          </p:cNvSpPr>
          <p:nvPr>
            <p:ph type="dt"/>
          </p:nvPr>
        </p:nvSpPr>
        <p:spPr>
          <a:xfrm>
            <a:off x="839880" y="7007040"/>
            <a:ext cx="2351880" cy="402120"/>
          </a:xfrm>
          <a:prstGeom prst="rect">
            <a:avLst/>
          </a:prstGeom>
        </p:spPr>
        <p:txBody>
          <a:bodyPr anchor="ctr"/>
          <a:lstStyle/>
          <a:p>
            <a:pPr>
              <a:lnSpc>
                <a:spcPct val="100000"/>
              </a:lnSpc>
            </a:pPr>
            <a:r>
              <a:rPr lang="en-US" sz="1200" b="0" strike="noStrike" spc="-1">
                <a:solidFill>
                  <a:srgbClr val="8B8B8B"/>
                </a:solidFill>
                <a:uFill>
                  <a:solidFill>
                    <a:srgbClr val="FFFFFF"/>
                  </a:solidFill>
                </a:uFill>
                <a:latin typeface="Calibri"/>
              </a:rPr>
              <a:t>6/2/19</a:t>
            </a:r>
            <a:endParaRPr lang="en-US" sz="1400" b="0" strike="noStrike" spc="-1">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695760" y="7007040"/>
            <a:ext cx="3191400" cy="40212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7391880" y="7007040"/>
            <a:ext cx="2351880" cy="402120"/>
          </a:xfrm>
          <a:prstGeom prst="rect">
            <a:avLst/>
          </a:prstGeom>
        </p:spPr>
        <p:txBody>
          <a:bodyPr anchor="ctr"/>
          <a:lstStyle/>
          <a:p>
            <a:pPr algn="r">
              <a:lnSpc>
                <a:spcPct val="100000"/>
              </a:lnSpc>
            </a:pPr>
            <a:fld id="{82623DE0-9CD6-41A7-867C-676D57DB48CC}" type="slidenum">
              <a:rPr lang="en-US" sz="1200" b="0" strike="noStrike" spc="-1">
                <a:solidFill>
                  <a:srgbClr val="8B8B8B"/>
                </a:solidFill>
                <a:uFill>
                  <a:solidFill>
                    <a:srgbClr val="FFFFFF"/>
                  </a:solidFill>
                </a:uFill>
                <a:latin typeface="Calibri"/>
              </a:rPr>
              <a:t>‹Nº›</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839880" y="297000"/>
            <a:ext cx="8903880" cy="1259640"/>
          </a:xfrm>
          <a:prstGeom prst="rect">
            <a:avLst/>
          </a:prstGeom>
          <a:noFill/>
          <a:ln>
            <a:noFill/>
          </a:ln>
        </p:spPr>
        <p:txBody>
          <a:bodyPr anchor="ctr"/>
          <a:lstStyle/>
          <a:p>
            <a:pPr>
              <a:lnSpc>
                <a:spcPct val="100000"/>
              </a:lnSpc>
            </a:pPr>
            <a:r>
              <a:rPr lang="es-ES" sz="4400" b="0" strike="noStrike" spc="-1">
                <a:solidFill>
                  <a:srgbClr val="000000"/>
                </a:solidFill>
                <a:uFill>
                  <a:solidFill>
                    <a:srgbClr val="FFFFFF"/>
                  </a:solidFill>
                </a:uFill>
                <a:latin typeface="Calibri"/>
              </a:rPr>
              <a:t> </a:t>
            </a:r>
            <a:endParaRPr lang="es-ES" sz="2320" b="0" strike="noStrike" spc="-1">
              <a:solidFill>
                <a:srgbClr val="000000"/>
              </a:solidFill>
              <a:uFill>
                <a:solidFill>
                  <a:srgbClr val="FFFFFF"/>
                </a:solidFill>
              </a:uFill>
              <a:latin typeface="Calibri"/>
            </a:endParaRPr>
          </a:p>
        </p:txBody>
      </p:sp>
      <p:pic>
        <p:nvPicPr>
          <p:cNvPr id="86" name="Picture 3"/>
          <p:cNvPicPr/>
          <p:nvPr/>
        </p:nvPicPr>
        <p:blipFill>
          <a:blip r:embed="rId3"/>
          <a:stretch/>
        </p:blipFill>
        <p:spPr>
          <a:xfrm>
            <a:off x="706225" y="1918742"/>
            <a:ext cx="9374400" cy="3567658"/>
          </a:xfrm>
          <a:prstGeom prst="rect">
            <a:avLst/>
          </a:prstGeom>
          <a:ln>
            <a:noFill/>
          </a:ln>
        </p:spPr>
      </p:pic>
      <p:sp>
        <p:nvSpPr>
          <p:cNvPr id="88" name="TextShape 3"/>
          <p:cNvSpPr txBox="1"/>
          <p:nvPr/>
        </p:nvSpPr>
        <p:spPr>
          <a:xfrm>
            <a:off x="839880" y="365760"/>
            <a:ext cx="9035640" cy="1370160"/>
          </a:xfrm>
          <a:prstGeom prst="rect">
            <a:avLst/>
          </a:prstGeom>
          <a:noFill/>
          <a:ln>
            <a:noFill/>
          </a:ln>
        </p:spPr>
        <p:txBody>
          <a:bodyPr lIns="90000" tIns="45000" rIns="90000" bIns="45000"/>
          <a:lstStyle/>
          <a:p>
            <a:pPr algn="ctr"/>
            <a:r>
              <a:rPr lang="en-US" sz="2200" b="1" strike="noStrike" spc="-1" dirty="0" smtClean="0">
                <a:solidFill>
                  <a:srgbClr val="9900FF"/>
                </a:solidFill>
                <a:uFill>
                  <a:solidFill>
                    <a:srgbClr val="FFFFFF"/>
                  </a:solidFill>
                </a:uFill>
                <a:latin typeface="Arial"/>
              </a:rPr>
              <a:t>“</a:t>
            </a:r>
            <a:r>
              <a:rPr lang="en-US" sz="2800" b="1" strike="noStrike" spc="-1" dirty="0" smtClean="0">
                <a:solidFill>
                  <a:srgbClr val="9900FF"/>
                </a:solidFill>
                <a:uFill>
                  <a:solidFill>
                    <a:srgbClr val="FFFFFF"/>
                  </a:solidFill>
                </a:uFill>
                <a:latin typeface="Arial"/>
              </a:rPr>
              <a:t>HIGHER INSTITUTE FOR TEHNOLOGY AND APPLIED SCIENCES” </a:t>
            </a:r>
            <a:r>
              <a:rPr lang="en-US" sz="2800" b="1" spc="-1" dirty="0" smtClean="0">
                <a:solidFill>
                  <a:srgbClr val="9900FF"/>
                </a:solidFill>
                <a:uFill>
                  <a:solidFill>
                    <a:srgbClr val="FFFFFF"/>
                  </a:solidFill>
                </a:uFill>
                <a:latin typeface="Arial"/>
              </a:rPr>
              <a:t>(</a:t>
            </a:r>
            <a:r>
              <a:rPr lang="en-US" sz="2800" b="1" spc="-1" dirty="0" err="1" smtClean="0">
                <a:solidFill>
                  <a:srgbClr val="9900FF"/>
                </a:solidFill>
                <a:uFill>
                  <a:solidFill>
                    <a:srgbClr val="FFFFFF"/>
                  </a:solidFill>
                </a:uFill>
                <a:latin typeface="Arial"/>
              </a:rPr>
              <a:t>InSTEC</a:t>
            </a:r>
            <a:r>
              <a:rPr lang="en-US" sz="2800" b="1" spc="-1" dirty="0" smtClean="0">
                <a:solidFill>
                  <a:srgbClr val="9900FF"/>
                </a:solidFill>
                <a:uFill>
                  <a:solidFill>
                    <a:srgbClr val="FFFFFF"/>
                  </a:solidFill>
                </a:uFill>
                <a:latin typeface="Arial"/>
              </a:rPr>
              <a:t>)</a:t>
            </a:r>
            <a:endParaRPr lang="en-US" sz="2800" b="1" strike="noStrike" spc="-1" dirty="0">
              <a:solidFill>
                <a:srgbClr val="000000"/>
              </a:solidFill>
              <a:uFill>
                <a:solidFill>
                  <a:srgbClr val="FFFFFF"/>
                </a:solidFill>
              </a:uFill>
              <a:latin typeface="Arial"/>
            </a:endParaRPr>
          </a:p>
        </p:txBody>
      </p:sp>
      <p:sp>
        <p:nvSpPr>
          <p:cNvPr id="2" name="CuadroTexto 1"/>
          <p:cNvSpPr txBox="1"/>
          <p:nvPr/>
        </p:nvSpPr>
        <p:spPr>
          <a:xfrm>
            <a:off x="6189047" y="7221121"/>
            <a:ext cx="3891578" cy="338554"/>
          </a:xfrm>
          <a:prstGeom prst="rect">
            <a:avLst/>
          </a:prstGeom>
          <a:noFill/>
        </p:spPr>
        <p:txBody>
          <a:bodyPr wrap="none" rtlCol="0">
            <a:spAutoFit/>
          </a:bodyPr>
          <a:lstStyle/>
          <a:p>
            <a:r>
              <a:rPr lang="en-US" sz="1600" b="1" dirty="0">
                <a:solidFill>
                  <a:srgbClr val="FF0000"/>
                </a:solidFill>
              </a:rPr>
              <a:t>SPD WORKSHOP, DUBNA, JUNE 2019</a:t>
            </a:r>
            <a:endParaRPr lang="es-ES" sz="1600" b="1" dirty="0">
              <a:solidFill>
                <a:srgbClr val="FF0000"/>
              </a:solidFill>
            </a:endParaRPr>
          </a:p>
        </p:txBody>
      </p:sp>
    </p:spTree>
  </p:cSld>
  <p:clrMapOvr>
    <a:masterClrMapping/>
  </p:clrMapOvr>
  <p:transition spd="slow">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76925" y="554954"/>
            <a:ext cx="8604354" cy="2308324"/>
          </a:xfrm>
          <a:prstGeom prst="rect">
            <a:avLst/>
          </a:prstGeom>
          <a:noFill/>
        </p:spPr>
        <p:txBody>
          <a:bodyPr wrap="square" rtlCol="0">
            <a:spAutoFit/>
          </a:bodyPr>
          <a:lstStyle/>
          <a:p>
            <a:pPr algn="ctr"/>
            <a:r>
              <a:rPr lang="en-US" sz="2400" b="1" dirty="0" smtClean="0">
                <a:solidFill>
                  <a:srgbClr val="FF0000"/>
                </a:solidFill>
              </a:rPr>
              <a:t>COLOR TRANSPARENCY (CT):</a:t>
            </a:r>
          </a:p>
          <a:p>
            <a:pPr algn="ctr"/>
            <a:endParaRPr lang="en-US" sz="2400" b="1" dirty="0" smtClean="0">
              <a:solidFill>
                <a:srgbClr val="FF0000"/>
              </a:solidFill>
            </a:endParaRPr>
          </a:p>
          <a:p>
            <a:pPr algn="just"/>
            <a:r>
              <a:rPr lang="en-US" sz="2400" b="1" dirty="0" smtClean="0">
                <a:solidFill>
                  <a:srgbClr val="FF0000"/>
                </a:solidFill>
              </a:rPr>
              <a:t>CANCELATION OF (QCD) COLOR FIELDS FOR PHYSICALLY SMALL SINGLE CONFIGURATIONS OF QUARKS AND GLUONS (COLOR DIPOLES) VANISHING OF THE FINAL (INITIAL) STATE INTERACTIONS</a:t>
            </a:r>
            <a:endParaRPr lang="es-ES" sz="2400" b="1" dirty="0">
              <a:solidFill>
                <a:srgbClr val="FF0000"/>
              </a:solidFill>
            </a:endParaRPr>
          </a:p>
        </p:txBody>
      </p:sp>
      <p:sp>
        <p:nvSpPr>
          <p:cNvPr id="3" name="Flecha abajo 2"/>
          <p:cNvSpPr/>
          <p:nvPr/>
        </p:nvSpPr>
        <p:spPr>
          <a:xfrm>
            <a:off x="4884320" y="2887932"/>
            <a:ext cx="484632" cy="834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688722" y="3786532"/>
            <a:ext cx="8875828" cy="461665"/>
          </a:xfrm>
          <a:prstGeom prst="rect">
            <a:avLst/>
          </a:prstGeom>
          <a:noFill/>
        </p:spPr>
        <p:txBody>
          <a:bodyPr wrap="none" rtlCol="0">
            <a:spAutoFit/>
          </a:bodyPr>
          <a:lstStyle/>
          <a:p>
            <a:pPr algn="just"/>
            <a:r>
              <a:rPr lang="en-US" sz="2400" b="1" dirty="0" smtClean="0">
                <a:solidFill>
                  <a:srgbClr val="FF0000"/>
                </a:solidFill>
              </a:rPr>
              <a:t>VANISHING OF THE FINAL (INITIAL) STATE INTERACTIONS</a:t>
            </a:r>
            <a:endParaRPr lang="es-ES" sz="2400" b="1" dirty="0">
              <a:solidFill>
                <a:srgbClr val="FF0000"/>
              </a:solidFill>
            </a:endParaRPr>
          </a:p>
        </p:txBody>
      </p:sp>
      <p:sp>
        <p:nvSpPr>
          <p:cNvPr id="8" name="CuadroTexto 7"/>
          <p:cNvSpPr txBox="1"/>
          <p:nvPr/>
        </p:nvSpPr>
        <p:spPr>
          <a:xfrm>
            <a:off x="876925" y="4612250"/>
            <a:ext cx="8499422" cy="1477328"/>
          </a:xfrm>
          <a:prstGeom prst="rect">
            <a:avLst/>
          </a:prstGeom>
          <a:solidFill>
            <a:srgbClr val="00B050"/>
          </a:solidFill>
        </p:spPr>
        <p:txBody>
          <a:bodyPr wrap="square" rtlCol="0">
            <a:spAutoFit/>
          </a:bodyPr>
          <a:lstStyle/>
          <a:p>
            <a:pPr algn="just"/>
            <a:r>
              <a:rPr lang="en-US" b="1" dirty="0"/>
              <a:t>If the proton contains (for the case of collision) more than the minimum constituents, the incident particle that interacts with the proton discerns more structures in addition to its </a:t>
            </a:r>
            <a:r>
              <a:rPr lang="en-US" b="1" dirty="0" smtClean="0"/>
              <a:t>three valence quarks. </a:t>
            </a:r>
            <a:r>
              <a:rPr lang="en-US" b="1" dirty="0"/>
              <a:t>In our case, the incident particle is a virtual photon, which comes out of an ultra-peripheral </a:t>
            </a:r>
            <a:r>
              <a:rPr lang="en-US" b="1" dirty="0" smtClean="0"/>
              <a:t>e-p collision</a:t>
            </a:r>
            <a:r>
              <a:rPr lang="en-US" dirty="0" smtClean="0"/>
              <a:t>.</a:t>
            </a:r>
            <a:endParaRPr lang="es-ES" dirty="0"/>
          </a:p>
        </p:txBody>
      </p:sp>
    </p:spTree>
    <p:extLst>
      <p:ext uri="{BB962C8B-B14F-4D97-AF65-F5344CB8AC3E}">
        <p14:creationId xmlns:p14="http://schemas.microsoft.com/office/powerpoint/2010/main" val="377658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8229" y="667658"/>
            <a:ext cx="4829399" cy="461665"/>
          </a:xfrm>
          <a:prstGeom prst="rect">
            <a:avLst/>
          </a:prstGeom>
          <a:noFill/>
        </p:spPr>
        <p:txBody>
          <a:bodyPr wrap="none" rtlCol="0">
            <a:spAutoFit/>
          </a:bodyPr>
          <a:lstStyle/>
          <a:p>
            <a:r>
              <a:rPr lang="en-US" sz="2400" b="1" dirty="0" smtClean="0">
                <a:solidFill>
                  <a:srgbClr val="FF0000"/>
                </a:solidFill>
              </a:rPr>
              <a:t>VECTOR MESON PRODUCTION</a:t>
            </a:r>
            <a:endParaRPr lang="es-ES" sz="2400" b="1" dirty="0">
              <a:solidFill>
                <a:srgbClr val="FF0000"/>
              </a:solidFill>
            </a:endParaRPr>
          </a:p>
        </p:txBody>
      </p:sp>
      <p:sp>
        <p:nvSpPr>
          <p:cNvPr id="7" name="CuadroTexto 6"/>
          <p:cNvSpPr txBox="1"/>
          <p:nvPr/>
        </p:nvSpPr>
        <p:spPr>
          <a:xfrm>
            <a:off x="972456" y="5636085"/>
            <a:ext cx="8768362" cy="646331"/>
          </a:xfrm>
          <a:prstGeom prst="rect">
            <a:avLst/>
          </a:prstGeom>
          <a:solidFill>
            <a:srgbClr val="FF0000"/>
          </a:solidFill>
        </p:spPr>
        <p:txBody>
          <a:bodyPr wrap="none" rtlCol="0">
            <a:spAutoFit/>
          </a:bodyPr>
          <a:lstStyle/>
          <a:p>
            <a:r>
              <a:rPr lang="en-US" b="1" dirty="0" smtClean="0">
                <a:solidFill>
                  <a:srgbClr val="FFFF00"/>
                </a:solidFill>
              </a:rPr>
              <a:t>TYPICAL FEYNMAN DIAGRAM FOR THE PRODUCTION OF VECTOR MESONS.</a:t>
            </a:r>
          </a:p>
          <a:p>
            <a:r>
              <a:rPr lang="en-US" b="1" dirty="0" smtClean="0">
                <a:solidFill>
                  <a:srgbClr val="FFFF00"/>
                </a:solidFill>
              </a:rPr>
              <a:t> CASE OF TWO - GLUONS EXCHANGE (LEADING TWIST APPROXIMATION)</a:t>
            </a:r>
            <a:endParaRPr lang="es-ES" b="1" dirty="0">
              <a:solidFill>
                <a:srgbClr val="FFFF00"/>
              </a:solidFill>
            </a:endParaRPr>
          </a:p>
        </p:txBody>
      </p:sp>
      <p:pic>
        <p:nvPicPr>
          <p:cNvPr id="5" name="Imagen 4"/>
          <p:cNvPicPr/>
          <p:nvPr/>
        </p:nvPicPr>
        <p:blipFill>
          <a:blip r:embed="rId2"/>
          <a:stretch>
            <a:fillRect/>
          </a:stretch>
        </p:blipFill>
        <p:spPr>
          <a:xfrm>
            <a:off x="1780032" y="1219200"/>
            <a:ext cx="6388608" cy="4084320"/>
          </a:xfrm>
          <a:prstGeom prst="rect">
            <a:avLst/>
          </a:prstGeom>
        </p:spPr>
      </p:pic>
    </p:spTree>
    <p:extLst>
      <p:ext uri="{BB962C8B-B14F-4D97-AF65-F5344CB8AC3E}">
        <p14:creationId xmlns:p14="http://schemas.microsoft.com/office/powerpoint/2010/main" val="382377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18180" y="379046"/>
            <a:ext cx="4829399" cy="461665"/>
          </a:xfrm>
          <a:prstGeom prst="rect">
            <a:avLst/>
          </a:prstGeom>
          <a:noFill/>
        </p:spPr>
        <p:txBody>
          <a:bodyPr wrap="none" rtlCol="0">
            <a:spAutoFit/>
          </a:bodyPr>
          <a:lstStyle/>
          <a:p>
            <a:r>
              <a:rPr lang="en-US" sz="2400" b="1" dirty="0" smtClean="0">
                <a:solidFill>
                  <a:srgbClr val="FF0000"/>
                </a:solidFill>
              </a:rPr>
              <a:t>VECTOR MESON PRODUCTION</a:t>
            </a:r>
            <a:endParaRPr lang="es-ES" sz="2400" b="1" dirty="0">
              <a:solidFill>
                <a:srgbClr val="FF0000"/>
              </a:solidFill>
            </a:endParaRPr>
          </a:p>
        </p:txBody>
      </p:sp>
      <p:sp>
        <p:nvSpPr>
          <p:cNvPr id="5" name="CuadroTexto 4"/>
          <p:cNvSpPr txBox="1"/>
          <p:nvPr/>
        </p:nvSpPr>
        <p:spPr>
          <a:xfrm>
            <a:off x="1118180" y="934943"/>
            <a:ext cx="6313714" cy="369332"/>
          </a:xfrm>
          <a:prstGeom prst="rect">
            <a:avLst/>
          </a:prstGeom>
          <a:noFill/>
        </p:spPr>
        <p:txBody>
          <a:bodyPr wrap="square" rtlCol="0">
            <a:spAutoFit/>
          </a:bodyPr>
          <a:lstStyle/>
          <a:p>
            <a:r>
              <a:rPr lang="en-US" b="1" dirty="0" smtClean="0">
                <a:solidFill>
                  <a:srgbClr val="FF0000"/>
                </a:solidFill>
              </a:rPr>
              <a:t>MODELS</a:t>
            </a:r>
            <a:endParaRPr lang="es-ES" b="1" dirty="0">
              <a:solidFill>
                <a:srgbClr val="FF0000"/>
              </a:solidFill>
            </a:endParaRPr>
          </a:p>
        </p:txBody>
      </p:sp>
      <mc:AlternateContent xmlns:mc="http://schemas.openxmlformats.org/markup-compatibility/2006">
        <mc:Choice xmlns:a14="http://schemas.microsoft.com/office/drawing/2010/main" Requires="a14">
          <p:sp>
            <p:nvSpPr>
              <p:cNvPr id="2" name="CuadroTexto 1"/>
              <p:cNvSpPr txBox="1"/>
              <p:nvPr/>
            </p:nvSpPr>
            <p:spPr>
              <a:xfrm>
                <a:off x="1017160" y="1398507"/>
                <a:ext cx="8495140" cy="4794069"/>
              </a:xfrm>
              <a:prstGeom prst="rect">
                <a:avLst/>
              </a:prstGeom>
              <a:noFill/>
            </p:spPr>
            <p:txBody>
              <a:bodyPr wrap="square" rtlCol="0">
                <a:spAutoFit/>
              </a:bodyPr>
              <a:lstStyle/>
              <a:p>
                <a:r>
                  <a:rPr lang="en-US" sz="1600" b="1" dirty="0" smtClean="0"/>
                  <a:t>SEVERAL APPROACHES</a:t>
                </a:r>
              </a:p>
              <a:p>
                <a:endParaRPr lang="en-US" sz="1600" b="1" dirty="0" smtClean="0"/>
              </a:p>
              <a:p>
                <a:r>
                  <a:rPr lang="en-US" sz="1600" b="1" dirty="0" smtClean="0"/>
                  <a:t>IN PARTICULAR , WE FOLLOWED THE </a:t>
                </a:r>
                <a:r>
                  <a:rPr lang="en-US" sz="1600" b="1" dirty="0"/>
                  <a:t>GOLEC-BIERNAT-WUSTOFF (GBW) </a:t>
                </a:r>
                <a:r>
                  <a:rPr lang="en-US" sz="1600" b="1" dirty="0" smtClean="0"/>
                  <a:t>MODEL</a:t>
                </a:r>
                <a:r>
                  <a:rPr lang="en-US" sz="1600" dirty="0" smtClean="0"/>
                  <a:t>.</a:t>
                </a:r>
                <a:endParaRPr lang="en-US" sz="1600" dirty="0"/>
              </a:p>
              <a:p>
                <a:endParaRPr lang="en-US" sz="1600" dirty="0"/>
              </a:p>
              <a:p>
                <a:endParaRPr lang="en-US" sz="1600" dirty="0" smtClean="0"/>
              </a:p>
              <a:p>
                <a:pPr/>
                <a14:m>
                  <m:oMathPara xmlns:m="http://schemas.openxmlformats.org/officeDocument/2006/math">
                    <m:oMathParaPr>
                      <m:jc m:val="centerGroup"/>
                    </m:oMathParaPr>
                    <m:oMath xmlns:m="http://schemas.openxmlformats.org/officeDocument/2006/math">
                      <m:sSubSup>
                        <m:sSubSupPr>
                          <m:ctrlPr>
                            <a:rPr lang="es-ES" sz="1600" b="1" i="1" smtClean="0">
                              <a:solidFill>
                                <a:srgbClr val="FF0000"/>
                              </a:solidFill>
                              <a:latin typeface="Cambria Math" panose="02040503050406030204" pitchFamily="18" charset="0"/>
                            </a:rPr>
                          </m:ctrlPr>
                        </m:sSubSupPr>
                        <m:e>
                          <m:r>
                            <a:rPr lang="es-ES" sz="1600" b="1" i="1">
                              <a:solidFill>
                                <a:srgbClr val="FF0000"/>
                              </a:solidFill>
                              <a:latin typeface="Cambria Math" panose="02040503050406030204" pitchFamily="18" charset="0"/>
                            </a:rPr>
                            <m:t>𝝈</m:t>
                          </m:r>
                        </m:e>
                        <m:sub>
                          <m:r>
                            <a:rPr lang="es-ES" sz="1600" b="1" i="1">
                              <a:solidFill>
                                <a:srgbClr val="FF0000"/>
                              </a:solidFill>
                              <a:latin typeface="Cambria Math" panose="02040503050406030204" pitchFamily="18" charset="0"/>
                            </a:rPr>
                            <m:t>𝒏𝒖𝒄𝒍</m:t>
                          </m:r>
                        </m:sub>
                        <m:sup>
                          <m:r>
                            <a:rPr lang="es-ES" sz="1600" b="1" i="1">
                              <a:solidFill>
                                <a:srgbClr val="FF0000"/>
                              </a:solidFill>
                              <a:latin typeface="Cambria Math" panose="02040503050406030204" pitchFamily="18" charset="0"/>
                            </a:rPr>
                            <m:t>𝒅𝒊𝒑</m:t>
                          </m:r>
                        </m:sup>
                      </m:sSubSup>
                      <m:r>
                        <a:rPr lang="es-ES" sz="1600" b="1" i="1">
                          <a:solidFill>
                            <a:srgbClr val="FF0000"/>
                          </a:solidFill>
                          <a:latin typeface="Cambria Math" panose="02040503050406030204" pitchFamily="18" charset="0"/>
                        </a:rPr>
                        <m:t>=</m:t>
                      </m:r>
                      <m:sSub>
                        <m:sSubPr>
                          <m:ctrlPr>
                            <a:rPr lang="es-ES" sz="1600" b="1" i="1">
                              <a:solidFill>
                                <a:srgbClr val="FF0000"/>
                              </a:solidFill>
                              <a:latin typeface="Cambria Math" panose="02040503050406030204" pitchFamily="18" charset="0"/>
                            </a:rPr>
                          </m:ctrlPr>
                        </m:sSubPr>
                        <m:e>
                          <m:r>
                            <a:rPr lang="es-ES" sz="1600" b="1" i="1">
                              <a:solidFill>
                                <a:srgbClr val="FF0000"/>
                              </a:solidFill>
                              <a:latin typeface="Cambria Math" panose="02040503050406030204" pitchFamily="18" charset="0"/>
                            </a:rPr>
                            <m:t>𝝈</m:t>
                          </m:r>
                        </m:e>
                        <m:sub>
                          <m:r>
                            <a:rPr lang="es-ES" sz="1600" b="1" i="1">
                              <a:solidFill>
                                <a:srgbClr val="FF0000"/>
                              </a:solidFill>
                              <a:latin typeface="Cambria Math" panose="02040503050406030204" pitchFamily="18" charset="0"/>
                            </a:rPr>
                            <m:t>𝟎</m:t>
                          </m:r>
                        </m:sub>
                      </m:sSub>
                      <m:d>
                        <m:dPr>
                          <m:begChr m:val="{"/>
                          <m:endChr m:val="}"/>
                          <m:ctrlPr>
                            <a:rPr lang="es-ES" sz="1600" b="1" i="1">
                              <a:solidFill>
                                <a:srgbClr val="FF0000"/>
                              </a:solidFill>
                              <a:latin typeface="Cambria Math" panose="02040503050406030204" pitchFamily="18" charset="0"/>
                            </a:rPr>
                          </m:ctrlPr>
                        </m:dPr>
                        <m:e>
                          <m:r>
                            <a:rPr lang="es-ES" sz="1600" b="1" i="1">
                              <a:solidFill>
                                <a:srgbClr val="FF0000"/>
                              </a:solidFill>
                              <a:latin typeface="Cambria Math" panose="02040503050406030204" pitchFamily="18" charset="0"/>
                            </a:rPr>
                            <m:t>𝟏</m:t>
                          </m:r>
                          <m:r>
                            <a:rPr lang="es-ES" sz="1600" b="1" i="1">
                              <a:solidFill>
                                <a:srgbClr val="FF0000"/>
                              </a:solidFill>
                              <a:latin typeface="Cambria Math" panose="02040503050406030204" pitchFamily="18" charset="0"/>
                            </a:rPr>
                            <m:t>−</m:t>
                          </m:r>
                          <m:r>
                            <a:rPr lang="es-ES" sz="1600" b="1" i="1">
                              <a:solidFill>
                                <a:srgbClr val="FF0000"/>
                              </a:solidFill>
                              <a:latin typeface="Cambria Math" panose="02040503050406030204" pitchFamily="18" charset="0"/>
                            </a:rPr>
                            <m:t>𝒆𝒙𝒑</m:t>
                          </m:r>
                          <m:d>
                            <m:dPr>
                              <m:ctrlPr>
                                <a:rPr lang="es-ES" sz="1600" b="1" i="1">
                                  <a:solidFill>
                                    <a:srgbClr val="FF0000"/>
                                  </a:solidFill>
                                  <a:latin typeface="Cambria Math" panose="02040503050406030204" pitchFamily="18" charset="0"/>
                                </a:rPr>
                              </m:ctrlPr>
                            </m:dPr>
                            <m:e>
                              <m:f>
                                <m:fPr>
                                  <m:ctrlPr>
                                    <a:rPr lang="es-ES" sz="1600" b="1" i="1">
                                      <a:solidFill>
                                        <a:srgbClr val="FF0000"/>
                                      </a:solidFill>
                                      <a:latin typeface="Cambria Math" panose="02040503050406030204" pitchFamily="18" charset="0"/>
                                    </a:rPr>
                                  </m:ctrlPr>
                                </m:fPr>
                                <m:num>
                                  <m:sSubSup>
                                    <m:sSubSupPr>
                                      <m:ctrlPr>
                                        <a:rPr lang="es-ES" sz="1600" b="1" i="1">
                                          <a:solidFill>
                                            <a:srgbClr val="FF0000"/>
                                          </a:solidFill>
                                          <a:latin typeface="Cambria Math" panose="02040503050406030204" pitchFamily="18" charset="0"/>
                                        </a:rPr>
                                      </m:ctrlPr>
                                    </m:sSubSupPr>
                                    <m:e>
                                      <m:r>
                                        <a:rPr lang="es-ES" sz="1600" b="1" i="1">
                                          <a:solidFill>
                                            <a:srgbClr val="FF0000"/>
                                          </a:solidFill>
                                          <a:latin typeface="Cambria Math" panose="02040503050406030204" pitchFamily="18" charset="0"/>
                                        </a:rPr>
                                        <m:t>𝑸</m:t>
                                      </m:r>
                                    </m:e>
                                    <m:sub>
                                      <m:r>
                                        <a:rPr lang="es-ES" sz="1600" b="1" i="1">
                                          <a:solidFill>
                                            <a:srgbClr val="FF0000"/>
                                          </a:solidFill>
                                          <a:latin typeface="Cambria Math" panose="02040503050406030204" pitchFamily="18" charset="0"/>
                                        </a:rPr>
                                        <m:t>𝒔𝒂𝒕</m:t>
                                      </m:r>
                                    </m:sub>
                                    <m:sup>
                                      <m:r>
                                        <a:rPr lang="es-ES" sz="1600" b="1" i="1">
                                          <a:solidFill>
                                            <a:srgbClr val="FF0000"/>
                                          </a:solidFill>
                                          <a:latin typeface="Cambria Math" panose="02040503050406030204" pitchFamily="18" charset="0"/>
                                        </a:rPr>
                                        <m:t>𝟐</m:t>
                                      </m:r>
                                    </m:sup>
                                  </m:sSubSup>
                                </m:num>
                                <m:den>
                                  <m:r>
                                    <a:rPr lang="es-ES" sz="1600" b="1" i="1">
                                      <a:solidFill>
                                        <a:srgbClr val="FF0000"/>
                                      </a:solidFill>
                                      <a:latin typeface="Cambria Math" panose="02040503050406030204" pitchFamily="18" charset="0"/>
                                    </a:rPr>
                                    <m:t>𝟒</m:t>
                                  </m:r>
                                </m:den>
                              </m:f>
                              <m:sSubSup>
                                <m:sSubSupPr>
                                  <m:ctrlPr>
                                    <a:rPr lang="es-ES" sz="1600" b="1" i="1">
                                      <a:solidFill>
                                        <a:srgbClr val="FF0000"/>
                                      </a:solidFill>
                                      <a:latin typeface="Cambria Math" panose="02040503050406030204" pitchFamily="18" charset="0"/>
                                    </a:rPr>
                                  </m:ctrlPr>
                                </m:sSubSupPr>
                                <m:e>
                                  <m:r>
                                    <a:rPr lang="es-ES" sz="1600" b="1" i="1">
                                      <a:solidFill>
                                        <a:srgbClr val="FF0000"/>
                                      </a:solidFill>
                                      <a:latin typeface="Cambria Math" panose="02040503050406030204" pitchFamily="18" charset="0"/>
                                    </a:rPr>
                                    <m:t>𝒓</m:t>
                                  </m:r>
                                </m:e>
                                <m:sub>
                                  <m:r>
                                    <a:rPr lang="es-ES" sz="1600" b="1" i="1">
                                      <a:solidFill>
                                        <a:srgbClr val="FF0000"/>
                                      </a:solidFill>
                                      <a:latin typeface="Cambria Math" panose="02040503050406030204" pitchFamily="18" charset="0"/>
                                    </a:rPr>
                                    <m:t>⊥</m:t>
                                  </m:r>
                                </m:sub>
                                <m:sup>
                                  <m:r>
                                    <a:rPr lang="es-ES" sz="1600" b="1" i="1">
                                      <a:solidFill>
                                        <a:srgbClr val="FF0000"/>
                                      </a:solidFill>
                                      <a:latin typeface="Cambria Math" panose="02040503050406030204" pitchFamily="18" charset="0"/>
                                    </a:rPr>
                                    <m:t>𝟐</m:t>
                                  </m:r>
                                </m:sup>
                              </m:sSubSup>
                            </m:e>
                          </m:d>
                        </m:e>
                      </m:d>
                    </m:oMath>
                  </m:oMathPara>
                </a14:m>
                <a:endParaRPr lang="es-ES" sz="1600" b="1" dirty="0" smtClean="0"/>
              </a:p>
              <a:p>
                <a:endParaRPr lang="es-ES" sz="1600" dirty="0"/>
              </a:p>
              <a:p>
                <a:pPr algn="just"/>
                <a:r>
                  <a:rPr lang="en-US" sz="1600" b="1" dirty="0"/>
                  <a:t>USUALLY: </a:t>
                </a:r>
                <a14:m>
                  <m:oMath xmlns:m="http://schemas.openxmlformats.org/officeDocument/2006/math">
                    <m:sSub>
                      <m:sSubPr>
                        <m:ctrlPr>
                          <a:rPr lang="es-ES" sz="2800" b="1" i="1">
                            <a:latin typeface="Cambria Math" panose="02040503050406030204" pitchFamily="18" charset="0"/>
                          </a:rPr>
                        </m:ctrlPr>
                      </m:sSubPr>
                      <m:e>
                        <m:r>
                          <a:rPr lang="es-ES" sz="2800" b="1" i="1">
                            <a:latin typeface="Cambria Math" panose="02040503050406030204" pitchFamily="18" charset="0"/>
                          </a:rPr>
                          <m:t>𝝈</m:t>
                        </m:r>
                      </m:e>
                      <m:sub>
                        <m:r>
                          <a:rPr lang="es-ES" sz="2800" b="1" i="1">
                            <a:latin typeface="Cambria Math" panose="02040503050406030204" pitchFamily="18" charset="0"/>
                          </a:rPr>
                          <m:t>𝟎</m:t>
                        </m:r>
                      </m:sub>
                    </m:sSub>
                  </m:oMath>
                </a14:m>
                <a:r>
                  <a:rPr lang="en-US" sz="1600" b="1" dirty="0"/>
                  <a:t> IS CALCULATED SOLVING </a:t>
                </a:r>
                <a:r>
                  <a:rPr lang="en-US" sz="1600" b="1" dirty="0" smtClean="0"/>
                  <a:t>THE </a:t>
                </a:r>
                <a:r>
                  <a:rPr lang="en-US" sz="1600" b="1" dirty="0"/>
                  <a:t>SCHROEDINGER EQUATION (IN SOME </a:t>
                </a:r>
                <a:r>
                  <a:rPr lang="en-US" sz="1600" b="1" dirty="0" smtClean="0"/>
                  <a:t> VECTOR </a:t>
                </a:r>
                <a:r>
                  <a:rPr lang="en-US" sz="1600" b="1" dirty="0"/>
                  <a:t>SPACE)  TO DETERMINE THE </a:t>
                </a:r>
                <a:r>
                  <a:rPr lang="en-US" sz="1600" b="1" dirty="0" smtClean="0"/>
                  <a:t>INITIAL </a:t>
                </a:r>
                <a:r>
                  <a:rPr lang="en-US" sz="1600" b="1" dirty="0" smtClean="0"/>
                  <a:t>AND FINAL </a:t>
                </a:r>
                <a:r>
                  <a:rPr lang="en-US" sz="1600" b="1" dirty="0"/>
                  <a:t>WAVE </a:t>
                </a:r>
                <a:r>
                  <a:rPr lang="en-US" sz="1600" b="1" dirty="0"/>
                  <a:t>FUNCTIONS </a:t>
                </a:r>
              </a:p>
              <a:p>
                <a:endParaRPr lang="en-US" sz="1600" b="1" dirty="0" smtClean="0"/>
              </a:p>
              <a:p>
                <a:r>
                  <a:rPr lang="en-US" sz="1600" b="1" dirty="0" smtClean="0"/>
                  <a:t>WE PROPOSED</a:t>
                </a:r>
                <a:endParaRPr lang="en-US" sz="1600" b="1" dirty="0"/>
              </a:p>
              <a:p>
                <a:endParaRPr lang="en-US" sz="1600" dirty="0"/>
              </a:p>
              <a:p>
                <a:pPr/>
                <a14:m>
                  <m:oMathPara xmlns:m="http://schemas.openxmlformats.org/officeDocument/2006/math">
                    <m:oMathParaPr>
                      <m:jc m:val="centerGroup"/>
                    </m:oMathParaPr>
                    <m:oMath xmlns:m="http://schemas.openxmlformats.org/officeDocument/2006/math">
                      <m:sSub>
                        <m:sSubPr>
                          <m:ctrlPr>
                            <a:rPr lang="es-ES" sz="2400" b="1" i="1" smtClean="0">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rPr>
                            <m:t>𝝈</m:t>
                          </m:r>
                        </m:e>
                        <m:sub>
                          <m:r>
                            <a:rPr lang="es-ES" sz="2400" b="1" i="1">
                              <a:solidFill>
                                <a:srgbClr val="FF0000"/>
                              </a:solidFill>
                              <a:latin typeface="Cambria Math" panose="02040503050406030204" pitchFamily="18" charset="0"/>
                            </a:rPr>
                            <m:t>𝟎</m:t>
                          </m:r>
                        </m:sub>
                      </m:sSub>
                      <m:r>
                        <a:rPr lang="es-ES" sz="2400" b="1" i="1">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rPr>
                            <m:t>𝝈</m:t>
                          </m:r>
                        </m:e>
                        <m:sub>
                          <m:r>
                            <a:rPr lang="es-ES" sz="2400" b="1" i="1">
                              <a:solidFill>
                                <a:srgbClr val="FF0000"/>
                              </a:solidFill>
                              <a:latin typeface="Cambria Math" panose="02040503050406030204" pitchFamily="18" charset="0"/>
                            </a:rPr>
                            <m:t>𝑹𝒆𝒈𝒈𝒆</m:t>
                          </m:r>
                        </m:sub>
                      </m:sSub>
                      <m:sSup>
                        <m:sSupPr>
                          <m:ctrlPr>
                            <a:rPr lang="es-ES" sz="2400" b="1" i="1">
                              <a:solidFill>
                                <a:srgbClr val="FF0000"/>
                              </a:solidFill>
                              <a:latin typeface="Cambria Math" panose="02040503050406030204" pitchFamily="18" charset="0"/>
                            </a:rPr>
                          </m:ctrlPr>
                        </m:sSupPr>
                        <m:e>
                          <m:r>
                            <a:rPr lang="es-ES" sz="2400" b="1" i="1">
                              <a:solidFill>
                                <a:srgbClr val="FF0000"/>
                              </a:solidFill>
                              <a:latin typeface="Cambria Math" panose="02040503050406030204" pitchFamily="18" charset="0"/>
                            </a:rPr>
                            <m:t>|</m:t>
                          </m:r>
                          <m:r>
                            <a:rPr lang="es-ES" sz="2400" b="1" i="1">
                              <a:solidFill>
                                <a:srgbClr val="FF0000"/>
                              </a:solidFill>
                              <a:latin typeface="Cambria Math" panose="02040503050406030204" pitchFamily="18" charset="0"/>
                            </a:rPr>
                            <m:t>𝑴</m:t>
                          </m:r>
                          <m:r>
                            <a:rPr lang="es-ES" sz="2400" b="1" i="1">
                              <a:solidFill>
                                <a:srgbClr val="FF0000"/>
                              </a:solidFill>
                              <a:latin typeface="Cambria Math" panose="02040503050406030204" pitchFamily="18" charset="0"/>
                            </a:rPr>
                            <m:t>|</m:t>
                          </m:r>
                        </m:e>
                        <m:sup>
                          <m:r>
                            <a:rPr lang="es-ES" sz="2400" b="1" i="1">
                              <a:solidFill>
                                <a:srgbClr val="FF0000"/>
                              </a:solidFill>
                              <a:latin typeface="Cambria Math" panose="02040503050406030204" pitchFamily="18" charset="0"/>
                            </a:rPr>
                            <m:t>𝟐</m:t>
                          </m:r>
                        </m:sup>
                      </m:sSup>
                    </m:oMath>
                  </m:oMathPara>
                </a14:m>
                <a:endParaRPr lang="es-ES" b="1" dirty="0"/>
              </a:p>
              <a:p>
                <a:endParaRPr lang="en-US" dirty="0"/>
              </a:p>
              <a:p>
                <a:endParaRPr lang="en-US" dirty="0" smtClean="0"/>
              </a:p>
              <a:p>
                <a:endParaRPr lang="es-ES" dirty="0"/>
              </a:p>
            </p:txBody>
          </p:sp>
        </mc:Choice>
        <mc:Fallback>
          <p:sp>
            <p:nvSpPr>
              <p:cNvPr id="2" name="CuadroTexto 1"/>
              <p:cNvSpPr txBox="1">
                <a:spLocks noRot="1" noChangeAspect="1" noMove="1" noResize="1" noEditPoints="1" noAdjustHandles="1" noChangeArrowheads="1" noChangeShapeType="1" noTextEdit="1"/>
              </p:cNvSpPr>
              <p:nvPr/>
            </p:nvSpPr>
            <p:spPr>
              <a:xfrm>
                <a:off x="1017160" y="1398507"/>
                <a:ext cx="8495140" cy="4794069"/>
              </a:xfrm>
              <a:prstGeom prst="rect">
                <a:avLst/>
              </a:prstGeom>
              <a:blipFill rotWithShape="0">
                <a:blip r:embed="rId2"/>
                <a:stretch>
                  <a:fillRect l="-431" t="-381" r="-431"/>
                </a:stretch>
              </a:blipFill>
            </p:spPr>
            <p:txBody>
              <a:bodyPr/>
              <a:lstStyle/>
              <a:p>
                <a:r>
                  <a:rPr lang="es-ES">
                    <a:noFill/>
                  </a:rPr>
                  <a:t> </a:t>
                </a:r>
              </a:p>
            </p:txBody>
          </p:sp>
        </mc:Fallback>
      </mc:AlternateContent>
    </p:spTree>
    <p:extLst>
      <p:ext uri="{BB962C8B-B14F-4D97-AF65-F5344CB8AC3E}">
        <p14:creationId xmlns:p14="http://schemas.microsoft.com/office/powerpoint/2010/main" val="396246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977900" y="750390"/>
                <a:ext cx="8724900" cy="608115"/>
              </a:xfrm>
              <a:prstGeom prst="rect">
                <a:avLst/>
              </a:prstGeom>
              <a:solidFill>
                <a:srgbClr val="FFFF00"/>
              </a:solidFill>
            </p:spPr>
            <p:txBody>
              <a:bodyPr wrap="square" rtlCol="0">
                <a:spAutoFit/>
              </a:bodyPr>
              <a:lstStyle/>
              <a:p>
                <a:pPr algn="just"/>
                <a:r>
                  <a:rPr lang="en-US" sz="1600" b="1" dirty="0" smtClean="0"/>
                  <a:t>WHERE  </a:t>
                </a:r>
                <a14:m>
                  <m:oMath xmlns:m="http://schemas.openxmlformats.org/officeDocument/2006/math">
                    <m:sSub>
                      <m:sSubPr>
                        <m:ctrlPr>
                          <a:rPr lang="es-ES" sz="1600" b="1" i="1" smtClean="0">
                            <a:solidFill>
                              <a:schemeClr val="tx1"/>
                            </a:solidFill>
                            <a:latin typeface="Cambria Math" panose="02040503050406030204" pitchFamily="18" charset="0"/>
                          </a:rPr>
                        </m:ctrlPr>
                      </m:sSubPr>
                      <m:e>
                        <m:r>
                          <a:rPr lang="es-ES" sz="1600" b="1" i="1">
                            <a:solidFill>
                              <a:schemeClr val="tx1"/>
                            </a:solidFill>
                            <a:latin typeface="Cambria Math" panose="02040503050406030204" pitchFamily="18" charset="0"/>
                          </a:rPr>
                          <m:t>𝝈</m:t>
                        </m:r>
                      </m:e>
                      <m:sub>
                        <m:r>
                          <a:rPr lang="es-ES" sz="1600" b="1" i="1">
                            <a:solidFill>
                              <a:schemeClr val="tx1"/>
                            </a:solidFill>
                            <a:latin typeface="Cambria Math" panose="02040503050406030204" pitchFamily="18" charset="0"/>
                          </a:rPr>
                          <m:t>𝑹𝒆𝒈𝒈𝒆</m:t>
                        </m:r>
                      </m:sub>
                    </m:sSub>
                    <m:r>
                      <a:rPr lang="en-US" sz="1600" b="1" i="1">
                        <a:solidFill>
                          <a:srgbClr val="FF0000"/>
                        </a:solidFill>
                        <a:latin typeface="Cambria Math" panose="02040503050406030204" pitchFamily="18" charset="0"/>
                      </a:rPr>
                      <m:t>  </m:t>
                    </m:r>
                  </m:oMath>
                </a14:m>
                <a:r>
                  <a:rPr lang="en-US" sz="1600" b="1" dirty="0" smtClean="0"/>
                  <a:t> </a:t>
                </a:r>
                <a:r>
                  <a:rPr lang="en-US" sz="1600" b="1" dirty="0"/>
                  <a:t>ACCOUNTS FOR </a:t>
                </a:r>
                <a:r>
                  <a:rPr lang="en-US" sz="1600" b="1" dirty="0" smtClean="0"/>
                  <a:t>THE CASE BOTH </a:t>
                </a:r>
                <a:r>
                  <a:rPr lang="en-US" sz="1600" b="1" dirty="0"/>
                  <a:t>GLUONS ARE SOFT (LOW </a:t>
                </a:r>
                <a:r>
                  <a:rPr lang="en-US" sz="1600" b="1" dirty="0" smtClean="0"/>
                  <a:t>MOMENTUM)</a:t>
                </a:r>
                <a:endParaRPr lang="es-ES" sz="1600" b="1" dirty="0"/>
              </a:p>
            </p:txBody>
          </p:sp>
        </mc:Choice>
        <mc:Fallback xmlns="">
          <p:sp>
            <p:nvSpPr>
              <p:cNvPr id="4" name="CuadroTexto 3"/>
              <p:cNvSpPr txBox="1">
                <a:spLocks noRot="1" noChangeAspect="1" noMove="1" noResize="1" noEditPoints="1" noAdjustHandles="1" noChangeArrowheads="1" noChangeShapeType="1" noTextEdit="1"/>
              </p:cNvSpPr>
              <p:nvPr/>
            </p:nvSpPr>
            <p:spPr>
              <a:xfrm>
                <a:off x="977900" y="750390"/>
                <a:ext cx="8724900" cy="608115"/>
              </a:xfrm>
              <a:prstGeom prst="rect">
                <a:avLst/>
              </a:prstGeom>
              <a:blipFill rotWithShape="0">
                <a:blip r:embed="rId2"/>
                <a:stretch>
                  <a:fillRect l="-349" t="-3000" r="-349" b="-12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924542" y="1854970"/>
                <a:ext cx="1795235" cy="673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solidFill>
                                <a:srgbClr val="FF0000"/>
                              </a:solidFill>
                              <a:latin typeface="Cambria Math" panose="02040503050406030204" pitchFamily="18" charset="0"/>
                            </a:rPr>
                          </m:ctrlPr>
                        </m:sSubPr>
                        <m:e>
                          <m:r>
                            <a:rPr lang="es-ES" b="1" i="1">
                              <a:solidFill>
                                <a:srgbClr val="FF0000"/>
                              </a:solidFill>
                              <a:latin typeface="Cambria Math" panose="02040503050406030204" pitchFamily="18" charset="0"/>
                            </a:rPr>
                            <m:t>𝝈</m:t>
                          </m:r>
                        </m:e>
                        <m:sub>
                          <m:r>
                            <a:rPr lang="es-ES" b="1" i="1">
                              <a:solidFill>
                                <a:srgbClr val="FF0000"/>
                              </a:solidFill>
                              <a:latin typeface="Cambria Math" panose="02040503050406030204" pitchFamily="18" charset="0"/>
                            </a:rPr>
                            <m:t>𝑹𝒆𝒈𝒈𝒆</m:t>
                          </m:r>
                        </m:sub>
                      </m:sSub>
                      <m:r>
                        <a:rPr lang="es-ES" b="1" i="0">
                          <a:solidFill>
                            <a:srgbClr val="FF0000"/>
                          </a:solidFill>
                          <a:latin typeface="Cambria Math" panose="02040503050406030204" pitchFamily="18" charset="0"/>
                        </a:rPr>
                        <m:t>=</m:t>
                      </m:r>
                      <m:f>
                        <m:fPr>
                          <m:ctrlPr>
                            <a:rPr lang="es-ES" b="1" i="1">
                              <a:solidFill>
                                <a:srgbClr val="FF0000"/>
                              </a:solidFill>
                              <a:latin typeface="Cambria Math" panose="02040503050406030204" pitchFamily="18" charset="0"/>
                            </a:rPr>
                          </m:ctrlPr>
                        </m:fPr>
                        <m:num>
                          <m:sSup>
                            <m:sSupPr>
                              <m:ctrlPr>
                                <a:rPr lang="es-ES" b="1" i="1">
                                  <a:solidFill>
                                    <a:srgbClr val="FF0000"/>
                                  </a:solidFill>
                                  <a:latin typeface="Cambria Math" panose="02040503050406030204" pitchFamily="18" charset="0"/>
                                </a:rPr>
                              </m:ctrlPr>
                            </m:sSupPr>
                            <m:e>
                              <m:r>
                                <a:rPr lang="es-ES" b="1" i="1">
                                  <a:solidFill>
                                    <a:srgbClr val="FF0000"/>
                                  </a:solidFill>
                                  <a:latin typeface="Cambria Math" panose="02040503050406030204" pitchFamily="18" charset="0"/>
                                </a:rPr>
                                <m:t>𝑾</m:t>
                              </m:r>
                            </m:e>
                            <m:sup>
                              <m:r>
                                <a:rPr lang="es-ES" b="1" i="1">
                                  <a:solidFill>
                                    <a:srgbClr val="FF0000"/>
                                  </a:solidFill>
                                  <a:latin typeface="Cambria Math" panose="02040503050406030204" pitchFamily="18" charset="0"/>
                                </a:rPr>
                                <m:t>𝜶</m:t>
                              </m:r>
                            </m:sup>
                          </m:sSup>
                        </m:num>
                        <m:den>
                          <m:d>
                            <m:dPr>
                              <m:begChr m:val=""/>
                              <m:ctrlPr>
                                <a:rPr lang="es-ES" b="1" i="1">
                                  <a:solidFill>
                                    <a:srgbClr val="FF0000"/>
                                  </a:solidFill>
                                  <a:latin typeface="Cambria Math" panose="02040503050406030204" pitchFamily="18" charset="0"/>
                                </a:rPr>
                              </m:ctrlPr>
                            </m:dPr>
                            <m:e>
                              <m:r>
                                <a:rPr lang="es-ES" b="1" i="1">
                                  <a:solidFill>
                                    <a:srgbClr val="FF0000"/>
                                  </a:solidFill>
                                  <a:latin typeface="Cambria Math" panose="02040503050406030204" pitchFamily="18" charset="0"/>
                                </a:rPr>
                                <m:t>𝒃</m:t>
                              </m:r>
                              <m:r>
                                <a:rPr lang="es-ES" b="1" i="0">
                                  <a:solidFill>
                                    <a:srgbClr val="FF0000"/>
                                  </a:solidFill>
                                  <a:latin typeface="Cambria Math" panose="02040503050406030204" pitchFamily="18" charset="0"/>
                                </a:rPr>
                                <m:t>(</m:t>
                              </m:r>
                              <m:r>
                                <a:rPr lang="es-ES" b="1" i="1">
                                  <a:solidFill>
                                    <a:srgbClr val="FF0000"/>
                                  </a:solidFill>
                                  <a:latin typeface="Cambria Math" panose="02040503050406030204" pitchFamily="18" charset="0"/>
                                </a:rPr>
                                <m:t>𝑾</m:t>
                              </m:r>
                            </m:e>
                          </m:d>
                        </m:den>
                      </m:f>
                    </m:oMath>
                  </m:oMathPara>
                </a14:m>
                <a:endParaRPr lang="es-ES" b="1" dirty="0"/>
              </a:p>
            </p:txBody>
          </p:sp>
        </mc:Choice>
        <mc:Fallback xmlns="">
          <p:sp>
            <p:nvSpPr>
              <p:cNvPr id="6" name="Rectángulo 5"/>
              <p:cNvSpPr>
                <a:spLocks noRot="1" noChangeAspect="1" noMove="1" noResize="1" noEditPoints="1" noAdjustHandles="1" noChangeArrowheads="1" noChangeShapeType="1" noTextEdit="1"/>
              </p:cNvSpPr>
              <p:nvPr/>
            </p:nvSpPr>
            <p:spPr>
              <a:xfrm>
                <a:off x="3924542" y="1854970"/>
                <a:ext cx="1795235" cy="673646"/>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977900" y="2837305"/>
                <a:ext cx="6019533"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b="1" i="1" smtClean="0">
                              <a:solidFill>
                                <a:schemeClr val="tx1"/>
                              </a:solidFill>
                              <a:latin typeface="Cambria Math" panose="02040503050406030204" pitchFamily="18" charset="0"/>
                            </a:rPr>
                          </m:ctrlPr>
                        </m:sSupPr>
                        <m:e>
                          <m:r>
                            <a:rPr lang="es-ES" b="1">
                              <a:solidFill>
                                <a:schemeClr val="tx1"/>
                              </a:solidFill>
                              <a:latin typeface="Cambria Math" panose="02040503050406030204" pitchFamily="18" charset="0"/>
                            </a:rPr>
                            <m:t>|</m:t>
                          </m:r>
                          <m:r>
                            <a:rPr lang="es-ES" b="1">
                              <a:solidFill>
                                <a:schemeClr val="tx1"/>
                              </a:solidFill>
                              <a:latin typeface="Cambria Math" panose="02040503050406030204" pitchFamily="18" charset="0"/>
                            </a:rPr>
                            <m:t>𝐌</m:t>
                          </m:r>
                          <m:r>
                            <a:rPr lang="es-ES" b="1">
                              <a:solidFill>
                                <a:schemeClr val="tx1"/>
                              </a:solidFill>
                              <a:latin typeface="Cambria Math" panose="02040503050406030204" pitchFamily="18" charset="0"/>
                            </a:rPr>
                            <m:t>|</m:t>
                          </m:r>
                        </m:e>
                        <m:sup>
                          <m:r>
                            <a:rPr lang="es-E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𝐖𝐀𝐒</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𝐂𝐀𝐋𝐂𝐔𝐋𝐀𝐓𝐄𝐃</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𝐔𝐒𝐈𝐍𝐆</m:t>
                      </m:r>
                      <m:r>
                        <a:rPr lang="en-US" b="1" i="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𝐓𝐇𝐄</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𝐅𝐄𝐘𝐍𝐌𝐀𝐍</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𝐑𝐔𝐋𝐄𝐒</m:t>
                      </m:r>
                    </m:oMath>
                  </m:oMathPara>
                </a14:m>
                <a:endParaRPr lang="es-ES" b="1" dirty="0">
                  <a:solidFill>
                    <a:srgbClr val="FF0000"/>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977900" y="2837305"/>
                <a:ext cx="6019533" cy="375552"/>
              </a:xfrm>
              <a:prstGeom prst="rect">
                <a:avLst/>
              </a:prstGeom>
              <a:blipFill rotWithShape="0">
                <a:blip r:embed="rId4"/>
                <a:stretch>
                  <a:fillRect b="-161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977900" y="3880409"/>
                <a:ext cx="8724900" cy="811248"/>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FFFF00"/>
                              </a:solidFill>
                              <a:latin typeface="Cambria Math" panose="02040503050406030204" pitchFamily="18" charset="0"/>
                            </a:rPr>
                          </m:ctrlPr>
                        </m:sSupPr>
                        <m:e>
                          <m:r>
                            <a:rPr lang="es-ES" sz="2000" i="1">
                              <a:solidFill>
                                <a:srgbClr val="FFFF00"/>
                              </a:solidFill>
                              <a:latin typeface="Cambria Math" panose="02040503050406030204" pitchFamily="18" charset="0"/>
                            </a:rPr>
                            <m:t>|</m:t>
                          </m:r>
                          <m:r>
                            <a:rPr lang="es-ES" sz="2000" i="1">
                              <a:solidFill>
                                <a:srgbClr val="FFFF00"/>
                              </a:solidFill>
                              <a:latin typeface="Cambria Math" panose="02040503050406030204" pitchFamily="18" charset="0"/>
                            </a:rPr>
                            <m:t>𝑀</m:t>
                          </m:r>
                          <m:r>
                            <a:rPr lang="es-ES" sz="2000" i="1">
                              <a:solidFill>
                                <a:srgbClr val="FFFF00"/>
                              </a:solidFill>
                              <a:latin typeface="Cambria Math" panose="02040503050406030204" pitchFamily="18" charset="0"/>
                            </a:rPr>
                            <m:t>|</m:t>
                          </m:r>
                        </m:e>
                        <m:sup>
                          <m:r>
                            <a:rPr lang="es-ES" sz="2000" i="1">
                              <a:solidFill>
                                <a:srgbClr val="FFFF00"/>
                              </a:solidFill>
                              <a:latin typeface="Cambria Math" panose="02040503050406030204" pitchFamily="18" charset="0"/>
                            </a:rPr>
                            <m:t>2</m:t>
                          </m:r>
                        </m:sup>
                      </m:sSup>
                      <m:r>
                        <a:rPr lang="es-ES" sz="2000" i="1">
                          <a:solidFill>
                            <a:srgbClr val="FFFF00"/>
                          </a:solidFill>
                          <a:latin typeface="Cambria Math" panose="02040503050406030204" pitchFamily="18" charset="0"/>
                        </a:rPr>
                        <m:t>=</m:t>
                      </m:r>
                      <m:f>
                        <m:fPr>
                          <m:ctrlPr>
                            <a:rPr lang="es-ES" sz="2000" i="1">
                              <a:solidFill>
                                <a:srgbClr val="FFFF00"/>
                              </a:solidFill>
                              <a:latin typeface="Cambria Math" panose="02040503050406030204" pitchFamily="18" charset="0"/>
                            </a:rPr>
                          </m:ctrlPr>
                        </m:fPr>
                        <m:num>
                          <m:r>
                            <a:rPr lang="es-ES" sz="2000" i="1">
                              <a:solidFill>
                                <a:srgbClr val="FFFF00"/>
                              </a:solidFill>
                              <a:latin typeface="Cambria Math" panose="02040503050406030204" pitchFamily="18" charset="0"/>
                            </a:rPr>
                            <m:t>4</m:t>
                          </m:r>
                          <m:sSubSup>
                            <m:sSubSupPr>
                              <m:ctrlPr>
                                <a:rPr lang="es-ES" sz="2000" i="1">
                                  <a:solidFill>
                                    <a:srgbClr val="FFFF00"/>
                                  </a:solidFill>
                                  <a:latin typeface="Cambria Math" panose="02040503050406030204" pitchFamily="18" charset="0"/>
                                </a:rPr>
                              </m:ctrlPr>
                            </m:sSubSupPr>
                            <m:e>
                              <m:r>
                                <a:rPr lang="es-ES" sz="2000" i="1">
                                  <a:solidFill>
                                    <a:srgbClr val="FFFF00"/>
                                  </a:solidFill>
                                  <a:latin typeface="Cambria Math" panose="02040503050406030204" pitchFamily="18" charset="0"/>
                                </a:rPr>
                                <m:t>𝛼</m:t>
                              </m:r>
                            </m:e>
                            <m:sub>
                              <m:r>
                                <a:rPr lang="es-ES" sz="2000" i="1">
                                  <a:solidFill>
                                    <a:srgbClr val="FFFF00"/>
                                  </a:solidFill>
                                  <a:latin typeface="Cambria Math" panose="02040503050406030204" pitchFamily="18" charset="0"/>
                                </a:rPr>
                                <m:t>𝑠</m:t>
                              </m:r>
                            </m:sub>
                            <m:sup>
                              <m:r>
                                <a:rPr lang="es-ES" sz="2000" i="1">
                                  <a:solidFill>
                                    <a:srgbClr val="FFFF00"/>
                                  </a:solidFill>
                                  <a:latin typeface="Cambria Math" panose="02040503050406030204" pitchFamily="18" charset="0"/>
                                </a:rPr>
                                <m:t>2</m:t>
                              </m:r>
                            </m:sup>
                          </m:sSubSup>
                        </m:num>
                        <m:den>
                          <m:sSup>
                            <m:sSupPr>
                              <m:ctrlPr>
                                <a:rPr lang="es-ES" sz="2000" i="1">
                                  <a:solidFill>
                                    <a:srgbClr val="FFFF00"/>
                                  </a:solidFill>
                                  <a:latin typeface="Cambria Math" panose="02040503050406030204" pitchFamily="18" charset="0"/>
                                </a:rPr>
                              </m:ctrlPr>
                            </m:sSupPr>
                            <m:e>
                              <m:r>
                                <a:rPr lang="es-ES" sz="2000" i="1">
                                  <a:solidFill>
                                    <a:srgbClr val="FFFF00"/>
                                  </a:solidFill>
                                  <a:latin typeface="Cambria Math" panose="02040503050406030204" pitchFamily="18" charset="0"/>
                                </a:rPr>
                                <m:t>𝜋</m:t>
                              </m:r>
                            </m:e>
                            <m:sup>
                              <m:r>
                                <a:rPr lang="es-ES" sz="2000" i="1">
                                  <a:solidFill>
                                    <a:srgbClr val="FFFF00"/>
                                  </a:solidFill>
                                  <a:latin typeface="Cambria Math" panose="02040503050406030204" pitchFamily="18" charset="0"/>
                                </a:rPr>
                                <m:t>3</m:t>
                              </m:r>
                            </m:sup>
                          </m:sSup>
                        </m:den>
                      </m:f>
                      <m:d>
                        <m:dPr>
                          <m:ctrlPr>
                            <a:rPr lang="es-ES" sz="2000" i="1">
                              <a:solidFill>
                                <a:srgbClr val="FFFF00"/>
                              </a:solidFill>
                              <a:latin typeface="Cambria Math" panose="02040503050406030204" pitchFamily="18" charset="0"/>
                            </a:rPr>
                          </m:ctrlPr>
                        </m:dPr>
                        <m:e>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r>
                            <a:rPr lang="es-ES" sz="2000" i="1">
                              <a:solidFill>
                                <a:srgbClr val="FFFF00"/>
                              </a:solidFill>
                              <a:latin typeface="Cambria Math" panose="02040503050406030204" pitchFamily="18" charset="0"/>
                            </a:rPr>
                            <m:t>+</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𝑚</m:t>
                              </m:r>
                            </m:e>
                            <m:sub>
                              <m:r>
                                <a:rPr lang="es-ES" sz="2000" i="1">
                                  <a:solidFill>
                                    <a:srgbClr val="FFFF00"/>
                                  </a:solidFill>
                                  <a:latin typeface="Cambria Math" panose="02040503050406030204" pitchFamily="18" charset="0"/>
                                </a:rPr>
                                <m:t>𝑞</m:t>
                              </m:r>
                            </m:sub>
                          </m:sSub>
                        </m:e>
                      </m:d>
                      <m:func>
                        <m:funcPr>
                          <m:ctrlPr>
                            <a:rPr lang="es-ES" sz="2000" i="1">
                              <a:solidFill>
                                <a:srgbClr val="FFFF00"/>
                              </a:solidFill>
                              <a:latin typeface="Cambria Math" panose="02040503050406030204" pitchFamily="18" charset="0"/>
                            </a:rPr>
                          </m:ctrlPr>
                        </m:funcPr>
                        <m:fName>
                          <m:r>
                            <m:rPr>
                              <m:sty m:val="p"/>
                            </m:rPr>
                            <a:rPr lang="en-US" sz="2000">
                              <a:solidFill>
                                <a:srgbClr val="FFFF00"/>
                              </a:solidFill>
                              <a:latin typeface="Cambria Math" panose="02040503050406030204" pitchFamily="18" charset="0"/>
                            </a:rPr>
                            <m:t>ln</m:t>
                          </m:r>
                        </m:fName>
                        <m:e>
                          <m:d>
                            <m:dPr>
                              <m:begChr m:val="{"/>
                              <m:endChr m:val="}"/>
                              <m:ctrlPr>
                                <a:rPr lang="es-ES" sz="2000" i="1">
                                  <a:solidFill>
                                    <a:srgbClr val="FFFF00"/>
                                  </a:solidFill>
                                  <a:latin typeface="Cambria Math" panose="02040503050406030204" pitchFamily="18" charset="0"/>
                                </a:rPr>
                              </m:ctrlPr>
                            </m:dPr>
                            <m:e>
                              <m:f>
                                <m:fPr>
                                  <m:ctrlPr>
                                    <a:rPr lang="es-ES" sz="2000" i="1">
                                      <a:solidFill>
                                        <a:srgbClr val="FFFF00"/>
                                      </a:solidFill>
                                      <a:latin typeface="Cambria Math" panose="02040503050406030204" pitchFamily="18" charset="0"/>
                                    </a:rPr>
                                  </m:ctrlPr>
                                </m:fPr>
                                <m:num>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𝑄</m:t>
                                      </m:r>
                                    </m:e>
                                    <m:sub>
                                      <m:r>
                                        <a:rPr lang="es-ES" sz="2000" i="1">
                                          <a:solidFill>
                                            <a:srgbClr val="FFFF00"/>
                                          </a:solidFill>
                                          <a:latin typeface="Cambria Math" panose="02040503050406030204" pitchFamily="18" charset="0"/>
                                        </a:rPr>
                                        <m:t>𝑚𝑎𝑥</m:t>
                                      </m:r>
                                    </m:sub>
                                  </m:sSub>
                                  <m:r>
                                    <a:rPr lang="es-ES" sz="2000" i="1">
                                      <a:solidFill>
                                        <a:srgbClr val="FFFF00"/>
                                      </a:solidFill>
                                      <a:latin typeface="Cambria Math" panose="02040503050406030204" pitchFamily="18" charset="0"/>
                                    </a:rPr>
                                    <m:t>+4</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num>
                                <m:den>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𝑄</m:t>
                                      </m:r>
                                    </m:e>
                                    <m:sub>
                                      <m:r>
                                        <a:rPr lang="es-ES" sz="2000" i="1">
                                          <a:solidFill>
                                            <a:srgbClr val="FFFF00"/>
                                          </a:solidFill>
                                          <a:latin typeface="Cambria Math" panose="02040503050406030204" pitchFamily="18" charset="0"/>
                                        </a:rPr>
                                        <m:t>𝑚𝑖𝑛</m:t>
                                      </m:r>
                                    </m:sub>
                                  </m:sSub>
                                  <m:r>
                                    <a:rPr lang="es-ES" sz="2000" i="1">
                                      <a:solidFill>
                                        <a:srgbClr val="FFFF00"/>
                                      </a:solidFill>
                                      <a:latin typeface="Cambria Math" panose="02040503050406030204" pitchFamily="18" charset="0"/>
                                    </a:rPr>
                                    <m:t>+4</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den>
                              </m:f>
                            </m:e>
                          </m:d>
                        </m:e>
                      </m:func>
                      <m:r>
                        <a:rPr lang="es-ES" sz="2000" i="1">
                          <a:solidFill>
                            <a:srgbClr val="FFFF00"/>
                          </a:solidFill>
                          <a:latin typeface="Cambria Math" panose="02040503050406030204" pitchFamily="18" charset="0"/>
                        </a:rPr>
                        <m:t>+</m:t>
                      </m:r>
                      <m:sSubSup>
                        <m:sSubSupPr>
                          <m:ctrlPr>
                            <a:rPr lang="es-ES" sz="2000" i="1">
                              <a:solidFill>
                                <a:srgbClr val="FFFF00"/>
                              </a:solidFill>
                              <a:latin typeface="Cambria Math" panose="02040503050406030204" pitchFamily="18" charset="0"/>
                            </a:rPr>
                          </m:ctrlPr>
                        </m:sSubSupPr>
                        <m:e>
                          <m:r>
                            <a:rPr lang="es-ES" sz="2000" i="1">
                              <a:solidFill>
                                <a:srgbClr val="FFFF00"/>
                              </a:solidFill>
                              <a:latin typeface="Cambria Math" panose="02040503050406030204" pitchFamily="18" charset="0"/>
                            </a:rPr>
                            <m:t>𝑀</m:t>
                          </m:r>
                        </m:e>
                        <m:sub>
                          <m:r>
                            <a:rPr lang="es-ES" sz="2000" i="1">
                              <a:solidFill>
                                <a:srgbClr val="FFFF00"/>
                              </a:solidFill>
                              <a:latin typeface="Cambria Math" panose="02040503050406030204" pitchFamily="18" charset="0"/>
                            </a:rPr>
                            <m:t>0</m:t>
                          </m:r>
                        </m:sub>
                        <m:sup>
                          <m:r>
                            <a:rPr lang="es-ES" sz="2000" i="1">
                              <a:solidFill>
                                <a:srgbClr val="FFFF00"/>
                              </a:solidFill>
                              <a:latin typeface="Cambria Math" panose="02040503050406030204" pitchFamily="18" charset="0"/>
                            </a:rPr>
                            <m:t>2</m:t>
                          </m:r>
                        </m:sup>
                      </m:sSubSup>
                    </m:oMath>
                  </m:oMathPara>
                </a14:m>
                <a:endParaRPr lang="es-ES" sz="2000" dirty="0">
                  <a:solidFill>
                    <a:srgbClr val="FFFF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977900" y="3880409"/>
                <a:ext cx="8724900" cy="811248"/>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034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194606" y="1792732"/>
                <a:ext cx="8380756" cy="811248"/>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FFFF00"/>
                              </a:solidFill>
                              <a:latin typeface="Cambria Math" panose="02040503050406030204" pitchFamily="18" charset="0"/>
                            </a:rPr>
                          </m:ctrlPr>
                        </m:sSupPr>
                        <m:e>
                          <m:r>
                            <a:rPr lang="es-ES" sz="2000" i="1">
                              <a:solidFill>
                                <a:srgbClr val="FFFF00"/>
                              </a:solidFill>
                              <a:latin typeface="Cambria Math" panose="02040503050406030204" pitchFamily="18" charset="0"/>
                            </a:rPr>
                            <m:t>|</m:t>
                          </m:r>
                          <m:r>
                            <a:rPr lang="es-ES" sz="2000" i="1">
                              <a:solidFill>
                                <a:srgbClr val="FFFF00"/>
                              </a:solidFill>
                              <a:latin typeface="Cambria Math" panose="02040503050406030204" pitchFamily="18" charset="0"/>
                            </a:rPr>
                            <m:t>𝑀</m:t>
                          </m:r>
                          <m:r>
                            <a:rPr lang="es-ES" sz="2000" i="1">
                              <a:solidFill>
                                <a:srgbClr val="FFFF00"/>
                              </a:solidFill>
                              <a:latin typeface="Cambria Math" panose="02040503050406030204" pitchFamily="18" charset="0"/>
                            </a:rPr>
                            <m:t>|</m:t>
                          </m:r>
                        </m:e>
                        <m:sup>
                          <m:r>
                            <a:rPr lang="es-ES" sz="2000" i="1">
                              <a:solidFill>
                                <a:srgbClr val="FFFF00"/>
                              </a:solidFill>
                              <a:latin typeface="Cambria Math" panose="02040503050406030204" pitchFamily="18" charset="0"/>
                            </a:rPr>
                            <m:t>2</m:t>
                          </m:r>
                        </m:sup>
                      </m:sSup>
                      <m:r>
                        <a:rPr lang="es-ES" sz="2000" i="1">
                          <a:solidFill>
                            <a:srgbClr val="FFFF00"/>
                          </a:solidFill>
                          <a:latin typeface="Cambria Math" panose="02040503050406030204" pitchFamily="18" charset="0"/>
                        </a:rPr>
                        <m:t>=</m:t>
                      </m:r>
                      <m:f>
                        <m:fPr>
                          <m:ctrlPr>
                            <a:rPr lang="es-ES" sz="2000" i="1">
                              <a:solidFill>
                                <a:srgbClr val="FFFF00"/>
                              </a:solidFill>
                              <a:latin typeface="Cambria Math" panose="02040503050406030204" pitchFamily="18" charset="0"/>
                            </a:rPr>
                          </m:ctrlPr>
                        </m:fPr>
                        <m:num>
                          <m:r>
                            <a:rPr lang="es-ES" sz="2000" i="1">
                              <a:solidFill>
                                <a:srgbClr val="FFFF00"/>
                              </a:solidFill>
                              <a:latin typeface="Cambria Math" panose="02040503050406030204" pitchFamily="18" charset="0"/>
                            </a:rPr>
                            <m:t>4</m:t>
                          </m:r>
                          <m:sSubSup>
                            <m:sSubSupPr>
                              <m:ctrlPr>
                                <a:rPr lang="es-ES" sz="2000" i="1">
                                  <a:solidFill>
                                    <a:srgbClr val="FFFF00"/>
                                  </a:solidFill>
                                  <a:latin typeface="Cambria Math" panose="02040503050406030204" pitchFamily="18" charset="0"/>
                                </a:rPr>
                              </m:ctrlPr>
                            </m:sSubSupPr>
                            <m:e>
                              <m:r>
                                <a:rPr lang="es-ES" sz="2000" i="1">
                                  <a:solidFill>
                                    <a:srgbClr val="FFFF00"/>
                                  </a:solidFill>
                                  <a:latin typeface="Cambria Math" panose="02040503050406030204" pitchFamily="18" charset="0"/>
                                </a:rPr>
                                <m:t>𝛼</m:t>
                              </m:r>
                            </m:e>
                            <m:sub>
                              <m:r>
                                <a:rPr lang="es-ES" sz="2000" i="1">
                                  <a:solidFill>
                                    <a:srgbClr val="FFFF00"/>
                                  </a:solidFill>
                                  <a:latin typeface="Cambria Math" panose="02040503050406030204" pitchFamily="18" charset="0"/>
                                </a:rPr>
                                <m:t>𝑠</m:t>
                              </m:r>
                            </m:sub>
                            <m:sup>
                              <m:r>
                                <a:rPr lang="es-ES" sz="2000" i="1">
                                  <a:solidFill>
                                    <a:srgbClr val="FFFF00"/>
                                  </a:solidFill>
                                  <a:latin typeface="Cambria Math" panose="02040503050406030204" pitchFamily="18" charset="0"/>
                                </a:rPr>
                                <m:t>2</m:t>
                              </m:r>
                            </m:sup>
                          </m:sSubSup>
                        </m:num>
                        <m:den>
                          <m:sSup>
                            <m:sSupPr>
                              <m:ctrlPr>
                                <a:rPr lang="es-ES" sz="2000" i="1">
                                  <a:solidFill>
                                    <a:srgbClr val="FFFF00"/>
                                  </a:solidFill>
                                  <a:latin typeface="Cambria Math" panose="02040503050406030204" pitchFamily="18" charset="0"/>
                                </a:rPr>
                              </m:ctrlPr>
                            </m:sSupPr>
                            <m:e>
                              <m:r>
                                <a:rPr lang="es-ES" sz="2000" i="1">
                                  <a:solidFill>
                                    <a:srgbClr val="FFFF00"/>
                                  </a:solidFill>
                                  <a:latin typeface="Cambria Math" panose="02040503050406030204" pitchFamily="18" charset="0"/>
                                </a:rPr>
                                <m:t>𝜋</m:t>
                              </m:r>
                            </m:e>
                            <m:sup>
                              <m:r>
                                <a:rPr lang="es-ES" sz="2000" i="1">
                                  <a:solidFill>
                                    <a:srgbClr val="FFFF00"/>
                                  </a:solidFill>
                                  <a:latin typeface="Cambria Math" panose="02040503050406030204" pitchFamily="18" charset="0"/>
                                </a:rPr>
                                <m:t>3</m:t>
                              </m:r>
                            </m:sup>
                          </m:sSup>
                        </m:den>
                      </m:f>
                      <m:d>
                        <m:dPr>
                          <m:ctrlPr>
                            <a:rPr lang="es-ES" sz="2000" i="1">
                              <a:solidFill>
                                <a:srgbClr val="FFFF00"/>
                              </a:solidFill>
                              <a:latin typeface="Cambria Math" panose="02040503050406030204" pitchFamily="18" charset="0"/>
                            </a:rPr>
                          </m:ctrlPr>
                        </m:dPr>
                        <m:e>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r>
                            <a:rPr lang="es-ES" sz="2000" i="1">
                              <a:solidFill>
                                <a:srgbClr val="FFFF00"/>
                              </a:solidFill>
                              <a:latin typeface="Cambria Math" panose="02040503050406030204" pitchFamily="18" charset="0"/>
                            </a:rPr>
                            <m:t>+</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𝑚</m:t>
                              </m:r>
                            </m:e>
                            <m:sub>
                              <m:r>
                                <a:rPr lang="es-ES" sz="2000" i="1">
                                  <a:solidFill>
                                    <a:srgbClr val="FFFF00"/>
                                  </a:solidFill>
                                  <a:latin typeface="Cambria Math" panose="02040503050406030204" pitchFamily="18" charset="0"/>
                                </a:rPr>
                                <m:t>𝑞</m:t>
                              </m:r>
                            </m:sub>
                          </m:sSub>
                        </m:e>
                      </m:d>
                      <m:func>
                        <m:funcPr>
                          <m:ctrlPr>
                            <a:rPr lang="es-ES" sz="2000" i="1">
                              <a:solidFill>
                                <a:srgbClr val="FFFF00"/>
                              </a:solidFill>
                              <a:latin typeface="Cambria Math" panose="02040503050406030204" pitchFamily="18" charset="0"/>
                            </a:rPr>
                          </m:ctrlPr>
                        </m:funcPr>
                        <m:fName>
                          <m:r>
                            <m:rPr>
                              <m:sty m:val="p"/>
                            </m:rPr>
                            <a:rPr lang="en-US" sz="2000">
                              <a:solidFill>
                                <a:srgbClr val="FFFF00"/>
                              </a:solidFill>
                              <a:latin typeface="Cambria Math" panose="02040503050406030204" pitchFamily="18" charset="0"/>
                            </a:rPr>
                            <m:t>ln</m:t>
                          </m:r>
                        </m:fName>
                        <m:e>
                          <m:d>
                            <m:dPr>
                              <m:begChr m:val="{"/>
                              <m:endChr m:val="}"/>
                              <m:ctrlPr>
                                <a:rPr lang="es-ES" sz="2000" i="1">
                                  <a:solidFill>
                                    <a:srgbClr val="FFFF00"/>
                                  </a:solidFill>
                                  <a:latin typeface="Cambria Math" panose="02040503050406030204" pitchFamily="18" charset="0"/>
                                </a:rPr>
                              </m:ctrlPr>
                            </m:dPr>
                            <m:e>
                              <m:f>
                                <m:fPr>
                                  <m:ctrlPr>
                                    <a:rPr lang="es-ES" sz="2000" i="1">
                                      <a:solidFill>
                                        <a:srgbClr val="FFFF00"/>
                                      </a:solidFill>
                                      <a:latin typeface="Cambria Math" panose="02040503050406030204" pitchFamily="18" charset="0"/>
                                    </a:rPr>
                                  </m:ctrlPr>
                                </m:fPr>
                                <m:num>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𝑄</m:t>
                                      </m:r>
                                    </m:e>
                                    <m:sub>
                                      <m:r>
                                        <a:rPr lang="es-ES" sz="2000" i="1">
                                          <a:solidFill>
                                            <a:srgbClr val="FFFF00"/>
                                          </a:solidFill>
                                          <a:latin typeface="Cambria Math" panose="02040503050406030204" pitchFamily="18" charset="0"/>
                                        </a:rPr>
                                        <m:t>𝑚𝑎𝑥</m:t>
                                      </m:r>
                                    </m:sub>
                                  </m:sSub>
                                  <m:r>
                                    <a:rPr lang="es-ES" sz="2000" i="1">
                                      <a:solidFill>
                                        <a:srgbClr val="FFFF00"/>
                                      </a:solidFill>
                                      <a:latin typeface="Cambria Math" panose="02040503050406030204" pitchFamily="18" charset="0"/>
                                    </a:rPr>
                                    <m:t>+4</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num>
                                <m:den>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𝑄</m:t>
                                      </m:r>
                                    </m:e>
                                    <m:sub>
                                      <m:r>
                                        <a:rPr lang="es-ES" sz="2000" i="1">
                                          <a:solidFill>
                                            <a:srgbClr val="FFFF00"/>
                                          </a:solidFill>
                                          <a:latin typeface="Cambria Math" panose="02040503050406030204" pitchFamily="18" charset="0"/>
                                        </a:rPr>
                                        <m:t>𝑚𝑖𝑛</m:t>
                                      </m:r>
                                    </m:sub>
                                  </m:sSub>
                                  <m:r>
                                    <a:rPr lang="es-ES" sz="2000" i="1">
                                      <a:solidFill>
                                        <a:srgbClr val="FFFF00"/>
                                      </a:solidFill>
                                      <a:latin typeface="Cambria Math" panose="02040503050406030204" pitchFamily="18" charset="0"/>
                                    </a:rPr>
                                    <m:t>+4</m:t>
                                  </m:r>
                                  <m:sSub>
                                    <m:sSubPr>
                                      <m:ctrlPr>
                                        <a:rPr lang="es-ES" sz="2000" i="1">
                                          <a:solidFill>
                                            <a:srgbClr val="FFFF00"/>
                                          </a:solidFill>
                                          <a:latin typeface="Cambria Math" panose="02040503050406030204" pitchFamily="18" charset="0"/>
                                        </a:rPr>
                                      </m:ctrlPr>
                                    </m:sSubPr>
                                    <m:e>
                                      <m:r>
                                        <a:rPr lang="es-ES" sz="2000" i="1">
                                          <a:solidFill>
                                            <a:srgbClr val="FFFF00"/>
                                          </a:solidFill>
                                          <a:latin typeface="Cambria Math" panose="02040503050406030204" pitchFamily="18" charset="0"/>
                                        </a:rPr>
                                        <m:t>𝑝</m:t>
                                      </m:r>
                                    </m:e>
                                    <m:sub>
                                      <m:r>
                                        <a:rPr lang="es-ES" sz="2000" i="1">
                                          <a:solidFill>
                                            <a:srgbClr val="FFFF00"/>
                                          </a:solidFill>
                                          <a:latin typeface="Cambria Math" panose="02040503050406030204" pitchFamily="18" charset="0"/>
                                        </a:rPr>
                                        <m:t>𝑣</m:t>
                                      </m:r>
                                    </m:sub>
                                  </m:sSub>
                                </m:den>
                              </m:f>
                            </m:e>
                          </m:d>
                        </m:e>
                      </m:func>
                      <m:r>
                        <a:rPr lang="es-ES" sz="2000" i="1">
                          <a:solidFill>
                            <a:srgbClr val="FFFF00"/>
                          </a:solidFill>
                          <a:latin typeface="Cambria Math" panose="02040503050406030204" pitchFamily="18" charset="0"/>
                        </a:rPr>
                        <m:t>+</m:t>
                      </m:r>
                      <m:sSubSup>
                        <m:sSubSupPr>
                          <m:ctrlPr>
                            <a:rPr lang="es-ES" sz="2000" i="1">
                              <a:solidFill>
                                <a:srgbClr val="FFFF00"/>
                              </a:solidFill>
                              <a:latin typeface="Cambria Math" panose="02040503050406030204" pitchFamily="18" charset="0"/>
                            </a:rPr>
                          </m:ctrlPr>
                        </m:sSubSupPr>
                        <m:e>
                          <m:r>
                            <a:rPr lang="es-ES" sz="2000" i="1">
                              <a:solidFill>
                                <a:srgbClr val="FFFF00"/>
                              </a:solidFill>
                              <a:latin typeface="Cambria Math" panose="02040503050406030204" pitchFamily="18" charset="0"/>
                            </a:rPr>
                            <m:t>𝑀</m:t>
                          </m:r>
                        </m:e>
                        <m:sub>
                          <m:r>
                            <a:rPr lang="es-ES" sz="2000" i="1">
                              <a:solidFill>
                                <a:srgbClr val="FFFF00"/>
                              </a:solidFill>
                              <a:latin typeface="Cambria Math" panose="02040503050406030204" pitchFamily="18" charset="0"/>
                            </a:rPr>
                            <m:t>0</m:t>
                          </m:r>
                        </m:sub>
                        <m:sup>
                          <m:r>
                            <a:rPr lang="es-ES" sz="2000" i="1">
                              <a:solidFill>
                                <a:srgbClr val="FFFF00"/>
                              </a:solidFill>
                              <a:latin typeface="Cambria Math" panose="02040503050406030204" pitchFamily="18" charset="0"/>
                            </a:rPr>
                            <m:t>2</m:t>
                          </m:r>
                        </m:sup>
                      </m:sSubSup>
                    </m:oMath>
                  </m:oMathPara>
                </a14:m>
                <a:endParaRPr lang="es-ES" sz="2000" dirty="0">
                  <a:solidFill>
                    <a:srgbClr val="FFFF00"/>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1194606" y="1792732"/>
                <a:ext cx="8380756" cy="811248"/>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194606" y="1004372"/>
                <a:ext cx="5320495" cy="375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b="1" i="1" smtClean="0">
                              <a:solidFill>
                                <a:srgbClr val="FF0000"/>
                              </a:solidFill>
                              <a:latin typeface="Cambria Math" panose="02040503050406030204" pitchFamily="18" charset="0"/>
                            </a:rPr>
                          </m:ctrlPr>
                        </m:sSupPr>
                        <m:e>
                          <m:r>
                            <a:rPr lang="es-ES" b="1" i="0">
                              <a:solidFill>
                                <a:srgbClr val="FF0000"/>
                              </a:solidFill>
                              <a:latin typeface="Cambria Math" panose="02040503050406030204" pitchFamily="18" charset="0"/>
                            </a:rPr>
                            <m:t>|</m:t>
                          </m:r>
                          <m:r>
                            <a:rPr lang="es-ES" b="1" i="0">
                              <a:solidFill>
                                <a:srgbClr val="FF0000"/>
                              </a:solidFill>
                              <a:latin typeface="Cambria Math" panose="02040503050406030204" pitchFamily="18" charset="0"/>
                            </a:rPr>
                            <m:t>𝐌</m:t>
                          </m:r>
                          <m:r>
                            <a:rPr lang="es-ES" b="1" i="0">
                              <a:solidFill>
                                <a:srgbClr val="FF0000"/>
                              </a:solidFill>
                              <a:latin typeface="Cambria Math" panose="02040503050406030204" pitchFamily="18" charset="0"/>
                            </a:rPr>
                            <m:t>|</m:t>
                          </m:r>
                        </m:e>
                        <m:sup>
                          <m:r>
                            <a:rPr lang="es-ES" b="1" i="0">
                              <a:solidFill>
                                <a:srgbClr val="FF0000"/>
                              </a:solidFill>
                              <a:latin typeface="Cambria Math" panose="02040503050406030204" pitchFamily="18" charset="0"/>
                            </a:rPr>
                            <m:t>𝟐</m:t>
                          </m:r>
                        </m:sup>
                      </m:sSup>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𝐖𝐀𝐒</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𝐂𝐀𝐋𝐂𝐔𝐋𝐀𝐓𝐄𝐃</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𝐔𝐒𝐈𝐍𝐆</m:t>
                      </m:r>
                      <m:r>
                        <a:rPr lang="en-US" b="1" i="1"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𝐓𝐇𝐄</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𝐅𝐄𝐘𝐍𝐌𝐀𝐍</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𝐑𝐔𝐋𝐄𝐒</m:t>
                      </m:r>
                    </m:oMath>
                  </m:oMathPara>
                </a14:m>
                <a:endParaRPr lang="es-ES" b="1" dirty="0">
                  <a:solidFill>
                    <a:srgbClr val="FF0000"/>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1194606" y="1004372"/>
                <a:ext cx="5320495" cy="375552"/>
              </a:xfrm>
              <a:prstGeom prst="rect">
                <a:avLst/>
              </a:prstGeom>
              <a:blipFill rotWithShape="0">
                <a:blip r:embed="rId3"/>
                <a:stretch>
                  <a:fillRect l="-344" r="-8477" b="-16393"/>
                </a:stretch>
              </a:blipFill>
            </p:spPr>
            <p:txBody>
              <a:bodyPr/>
              <a:lstStyle/>
              <a:p>
                <a:r>
                  <a:rPr lang="es-ES">
                    <a:noFill/>
                  </a:rPr>
                  <a:t> </a:t>
                </a:r>
              </a:p>
            </p:txBody>
          </p:sp>
        </mc:Fallback>
      </mc:AlternateContent>
      <p:sp>
        <p:nvSpPr>
          <p:cNvPr id="7" name="CuadroTexto 6"/>
          <p:cNvSpPr txBox="1"/>
          <p:nvPr/>
        </p:nvSpPr>
        <p:spPr>
          <a:xfrm>
            <a:off x="1194606" y="3505200"/>
            <a:ext cx="1197957" cy="369332"/>
          </a:xfrm>
          <a:prstGeom prst="rect">
            <a:avLst/>
          </a:prstGeom>
          <a:noFill/>
        </p:spPr>
        <p:txBody>
          <a:bodyPr wrap="none" rtlCol="0">
            <a:spAutoFit/>
          </a:bodyPr>
          <a:lstStyle/>
          <a:p>
            <a:r>
              <a:rPr lang="en-US" b="1" dirty="0" smtClean="0">
                <a:solidFill>
                  <a:srgbClr val="FF0000"/>
                </a:solidFill>
              </a:rPr>
              <a:t>FINALLY:</a:t>
            </a:r>
            <a:endParaRPr lang="es-ES" b="1" dirty="0">
              <a:solidFill>
                <a:srgbClr val="FF0000"/>
              </a:solidFill>
            </a:endParaRPr>
          </a:p>
        </p:txBody>
      </p:sp>
      <mc:AlternateContent xmlns:mc="http://schemas.openxmlformats.org/markup-compatibility/2006" xmlns:a14="http://schemas.microsoft.com/office/drawing/2010/main">
        <mc:Choice Requires="a14">
          <p:sp>
            <p:nvSpPr>
              <p:cNvPr id="8" name="Rectángulo 7"/>
              <p:cNvSpPr/>
              <p:nvPr/>
            </p:nvSpPr>
            <p:spPr>
              <a:xfrm>
                <a:off x="2533650" y="4057400"/>
                <a:ext cx="5038725" cy="1095877"/>
              </a:xfrm>
              <a:prstGeom prst="rect">
                <a:avLst/>
              </a:prstGeom>
              <a:solidFill>
                <a:schemeClr val="tx1"/>
              </a:solidFill>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srgbClr val="FFFF00"/>
                              </a:solidFill>
                              <a:latin typeface="Cambria Math" panose="02040503050406030204" pitchFamily="18" charset="0"/>
                              <a:ea typeface="STIXMathExtensions-Regular"/>
                              <a:cs typeface="Times New Roman" panose="02020603050405020304" pitchFamily="18" charset="0"/>
                            </a:rPr>
                          </m:ctrlPr>
                        </m:sSubPr>
                        <m:e>
                          <m:r>
                            <a:rPr lang="es-ES" i="1">
                              <a:solidFill>
                                <a:srgbClr val="FFFF00"/>
                              </a:solidFill>
                              <a:effectLst/>
                              <a:latin typeface="Cambria Math" panose="02040503050406030204" pitchFamily="18" charset="0"/>
                              <a:ea typeface="STIXMathExtensions-Regular"/>
                              <a:cs typeface="Times New Roman" panose="02020603050405020304" pitchFamily="18" charset="0"/>
                            </a:rPr>
                            <m:t>𝜎</m:t>
                          </m:r>
                        </m:e>
                        <m:sub>
                          <m:r>
                            <a:rPr lang="es-ES" i="1">
                              <a:solidFill>
                                <a:srgbClr val="FFFF00"/>
                              </a:solidFill>
                              <a:effectLst/>
                              <a:latin typeface="Cambria Math" panose="02040503050406030204" pitchFamily="18" charset="0"/>
                              <a:ea typeface="STIXMathExtensions-Regular"/>
                              <a:cs typeface="Times New Roman" panose="02020603050405020304" pitchFamily="18" charset="0"/>
                            </a:rPr>
                            <m:t>𝑇</m:t>
                          </m:r>
                        </m:sub>
                      </m:sSub>
                      <m:r>
                        <a:rPr lang="es-ES" i="1">
                          <a:solidFill>
                            <a:srgbClr val="FFFF00"/>
                          </a:solidFill>
                          <a:effectLst/>
                          <a:latin typeface="Cambria Math" panose="02040503050406030204" pitchFamily="18" charset="0"/>
                          <a:ea typeface="STIXMathExtensions-Regular"/>
                          <a:cs typeface="Times New Roman" panose="02020603050405020304" pitchFamily="18" charset="0"/>
                        </a:rPr>
                        <m:t>=</m:t>
                      </m:r>
                      <m:nary>
                        <m:naryPr>
                          <m:chr m:val="∬"/>
                          <m:limLoc m:val="undOvr"/>
                          <m:subHide m:val="on"/>
                          <m:supHide m:val="on"/>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naryPr>
                        <m:sub/>
                        <m:sup/>
                        <m:e>
                          <m:r>
                            <a:rPr lang="es-ES" i="1">
                              <a:solidFill>
                                <a:srgbClr val="FFFF00"/>
                              </a:solidFill>
                              <a:effectLst/>
                              <a:latin typeface="Cambria Math" panose="02040503050406030204" pitchFamily="18" charset="0"/>
                              <a:ea typeface="STIXMathExtensions-Regular"/>
                              <a:cs typeface="Times New Roman" panose="02020603050405020304" pitchFamily="18" charset="0"/>
                            </a:rPr>
                            <m:t>𝑑𝑥𝑑𝑧𝑓</m:t>
                          </m:r>
                          <m:d>
                            <m:dPr>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dPr>
                            <m:e>
                              <m:r>
                                <a:rPr lang="es-ES" i="1">
                                  <a:solidFill>
                                    <a:srgbClr val="FFFF00"/>
                                  </a:solidFill>
                                  <a:effectLst/>
                                  <a:latin typeface="Cambria Math" panose="02040503050406030204" pitchFamily="18" charset="0"/>
                                  <a:ea typeface="STIXMathExtensions-Regular"/>
                                  <a:cs typeface="Times New Roman" panose="02020603050405020304" pitchFamily="18" charset="0"/>
                                </a:rPr>
                                <m:t>𝑧</m:t>
                              </m:r>
                            </m:e>
                          </m:d>
                          <m:r>
                            <a:rPr lang="es-ES" i="1">
                              <a:solidFill>
                                <a:srgbClr val="FFFF00"/>
                              </a:solidFill>
                              <a:effectLst/>
                              <a:latin typeface="Cambria Math" panose="02040503050406030204" pitchFamily="18" charset="0"/>
                              <a:ea typeface="STIXMathExtensions-Regular"/>
                              <a:cs typeface="Times New Roman" panose="02020603050405020304" pitchFamily="18" charset="0"/>
                            </a:rPr>
                            <m:t>𝑓</m:t>
                          </m:r>
                          <m:d>
                            <m:dPr>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dPr>
                            <m:e>
                              <m:r>
                                <a:rPr lang="es-ES" i="1">
                                  <a:solidFill>
                                    <a:srgbClr val="FFFF00"/>
                                  </a:solidFill>
                                  <a:effectLst/>
                                  <a:latin typeface="Cambria Math" panose="02040503050406030204" pitchFamily="18" charset="0"/>
                                  <a:ea typeface="STIXMathExtensions-Regular"/>
                                  <a:cs typeface="Times New Roman" panose="02020603050405020304" pitchFamily="18" charset="0"/>
                                </a:rPr>
                                <m:t>1−</m:t>
                              </m:r>
                              <m:r>
                                <a:rPr lang="es-ES" i="1">
                                  <a:solidFill>
                                    <a:srgbClr val="FFFF00"/>
                                  </a:solidFill>
                                  <a:effectLst/>
                                  <a:latin typeface="Cambria Math" panose="02040503050406030204" pitchFamily="18" charset="0"/>
                                  <a:ea typeface="STIXMathExtensions-Regular"/>
                                  <a:cs typeface="Times New Roman" panose="02020603050405020304" pitchFamily="18" charset="0"/>
                                </a:rPr>
                                <m:t>𝑧</m:t>
                              </m:r>
                            </m:e>
                          </m:d>
                          <m:sSup>
                            <m:sSupPr>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sSupPr>
                            <m:e>
                              <m:r>
                                <a:rPr lang="es-ES" i="1">
                                  <a:solidFill>
                                    <a:srgbClr val="FFFF00"/>
                                  </a:solidFill>
                                  <a:effectLst/>
                                  <a:latin typeface="Cambria Math" panose="02040503050406030204" pitchFamily="18" charset="0"/>
                                  <a:ea typeface="STIXMathExtensions-Regular"/>
                                  <a:cs typeface="Times New Roman" panose="02020603050405020304" pitchFamily="18" charset="0"/>
                                </a:rPr>
                                <m:t>{</m:t>
                              </m:r>
                              <m:r>
                                <a:rPr lang="es-ES" i="1">
                                  <a:solidFill>
                                    <a:srgbClr val="FFFF00"/>
                                  </a:solidFill>
                                  <a:effectLst/>
                                  <a:latin typeface="Cambria Math" panose="02040503050406030204" pitchFamily="18" charset="0"/>
                                  <a:ea typeface="STIXMathExtensions-Regular"/>
                                  <a:cs typeface="Times New Roman" panose="02020603050405020304" pitchFamily="18" charset="0"/>
                                </a:rPr>
                                <m:t>𝑥𝐺</m:t>
                              </m:r>
                              <m:r>
                                <a:rPr lang="es-ES" i="1">
                                  <a:solidFill>
                                    <a:srgbClr val="FFFF00"/>
                                  </a:solidFill>
                                  <a:effectLst/>
                                  <a:latin typeface="Cambria Math" panose="02040503050406030204" pitchFamily="18" charset="0"/>
                                  <a:ea typeface="STIXMathExtensions-Regular"/>
                                  <a:cs typeface="Times New Roman" panose="02020603050405020304" pitchFamily="18" charset="0"/>
                                </a:rPr>
                                <m:t>(</m:t>
                              </m:r>
                              <m:r>
                                <a:rPr lang="es-ES" i="1">
                                  <a:solidFill>
                                    <a:srgbClr val="FFFF00"/>
                                  </a:solidFill>
                                  <a:effectLst/>
                                  <a:latin typeface="Cambria Math" panose="02040503050406030204" pitchFamily="18" charset="0"/>
                                  <a:ea typeface="STIXMathExtensions-Regular"/>
                                  <a:cs typeface="Times New Roman" panose="02020603050405020304" pitchFamily="18" charset="0"/>
                                </a:rPr>
                                <m:t>𝑥</m:t>
                              </m:r>
                              <m:r>
                                <a:rPr lang="es-ES" i="1">
                                  <a:solidFill>
                                    <a:srgbClr val="FFFF00"/>
                                  </a:solidFill>
                                  <a:effectLst/>
                                  <a:latin typeface="Cambria Math" panose="02040503050406030204" pitchFamily="18" charset="0"/>
                                  <a:ea typeface="STIXMathExtensions-Regular"/>
                                  <a:cs typeface="Times New Roman" panose="02020603050405020304" pitchFamily="18" charset="0"/>
                                </a:rPr>
                                <m:t>,</m:t>
                              </m:r>
                              <m:sSup>
                                <m:sSupPr>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sSupPr>
                                <m:e>
                                  <m:r>
                                    <a:rPr lang="es-ES" i="1">
                                      <a:solidFill>
                                        <a:srgbClr val="FFFF00"/>
                                      </a:solidFill>
                                      <a:effectLst/>
                                      <a:latin typeface="Cambria Math" panose="02040503050406030204" pitchFamily="18" charset="0"/>
                                      <a:ea typeface="STIXMathExtensions-Regular"/>
                                      <a:cs typeface="Times New Roman" panose="02020603050405020304" pitchFamily="18" charset="0"/>
                                    </a:rPr>
                                    <m:t>𝑄</m:t>
                                  </m:r>
                                </m:e>
                                <m:sup>
                                  <m:r>
                                    <a:rPr lang="es-ES" i="1">
                                      <a:solidFill>
                                        <a:srgbClr val="FFFF00"/>
                                      </a:solidFill>
                                      <a:effectLst/>
                                      <a:latin typeface="Cambria Math" panose="02040503050406030204" pitchFamily="18" charset="0"/>
                                      <a:ea typeface="STIXMathExtensions-Regular"/>
                                      <a:cs typeface="Times New Roman" panose="02020603050405020304" pitchFamily="18" charset="0"/>
                                    </a:rPr>
                                    <m:t>2</m:t>
                                  </m:r>
                                </m:sup>
                              </m:sSup>
                              <m:r>
                                <a:rPr lang="es-ES" i="1">
                                  <a:solidFill>
                                    <a:srgbClr val="FFFF00"/>
                                  </a:solidFill>
                                  <a:effectLst/>
                                  <a:latin typeface="Cambria Math" panose="02040503050406030204" pitchFamily="18" charset="0"/>
                                  <a:ea typeface="STIXMathExtensions-Regular"/>
                                  <a:cs typeface="Times New Roman" panose="02020603050405020304" pitchFamily="18" charset="0"/>
                                </a:rPr>
                                <m:t>}</m:t>
                              </m:r>
                            </m:e>
                            <m:sup>
                              <m:r>
                                <a:rPr lang="es-ES" i="1">
                                  <a:solidFill>
                                    <a:srgbClr val="FFFF00"/>
                                  </a:solidFill>
                                  <a:effectLst/>
                                  <a:latin typeface="Cambria Math" panose="02040503050406030204" pitchFamily="18" charset="0"/>
                                  <a:ea typeface="STIXMathExtensions-Regular"/>
                                  <a:cs typeface="Times New Roman" panose="02020603050405020304" pitchFamily="18" charset="0"/>
                                </a:rPr>
                                <m:t>2</m:t>
                              </m:r>
                            </m:sup>
                          </m:sSup>
                        </m:e>
                      </m:nary>
                      <m:sSubSup>
                        <m:sSubSupPr>
                          <m:ctrlPr>
                            <a:rPr lang="es-ES" i="1">
                              <a:solidFill>
                                <a:srgbClr val="FFFF00"/>
                              </a:solidFill>
                              <a:effectLst/>
                              <a:latin typeface="Cambria Math" panose="02040503050406030204" pitchFamily="18" charset="0"/>
                              <a:ea typeface="STIXMathExtensions-Regular"/>
                              <a:cs typeface="Times New Roman" panose="02020603050405020304" pitchFamily="18" charset="0"/>
                            </a:rPr>
                          </m:ctrlPr>
                        </m:sSubSupPr>
                        <m:e>
                          <m:r>
                            <a:rPr lang="es-ES" i="1">
                              <a:solidFill>
                                <a:srgbClr val="FFFF00"/>
                              </a:solidFill>
                              <a:effectLst/>
                              <a:latin typeface="Cambria Math" panose="02040503050406030204" pitchFamily="18" charset="0"/>
                              <a:ea typeface="STIXMathExtensions-Regular"/>
                              <a:cs typeface="Times New Roman" panose="02020603050405020304" pitchFamily="18" charset="0"/>
                            </a:rPr>
                            <m:t>𝜎</m:t>
                          </m:r>
                        </m:e>
                        <m:sub>
                          <m:r>
                            <a:rPr lang="es-ES" i="1">
                              <a:solidFill>
                                <a:srgbClr val="FFFF00"/>
                              </a:solidFill>
                              <a:effectLst/>
                              <a:latin typeface="Cambria Math" panose="02040503050406030204" pitchFamily="18" charset="0"/>
                              <a:ea typeface="STIXMathExtensions-Regular"/>
                              <a:cs typeface="Times New Roman" panose="02020603050405020304" pitchFamily="18" charset="0"/>
                            </a:rPr>
                            <m:t>𝑛𝑢𝑐𝑙</m:t>
                          </m:r>
                        </m:sub>
                        <m:sup>
                          <m:r>
                            <a:rPr lang="es-ES" i="1">
                              <a:solidFill>
                                <a:srgbClr val="FFFF00"/>
                              </a:solidFill>
                              <a:effectLst/>
                              <a:latin typeface="Cambria Math" panose="02040503050406030204" pitchFamily="18" charset="0"/>
                              <a:ea typeface="STIXMathExtensions-Regular"/>
                              <a:cs typeface="Times New Roman" panose="02020603050405020304" pitchFamily="18" charset="0"/>
                            </a:rPr>
                            <m:t>𝑑𝑖𝑝</m:t>
                          </m:r>
                        </m:sup>
                      </m:sSubSup>
                    </m:oMath>
                  </m:oMathPara>
                </a14:m>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a:effectLst/>
                    <a:latin typeface="Times New Roman" panose="02020603050405020304" pitchFamily="18" charset="0"/>
                    <a:ea typeface="STIXMathExtensions-Regular"/>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2533650" y="4057400"/>
                <a:ext cx="5038725" cy="1095877"/>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5836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239344324"/>
                  </p:ext>
                </p:extLst>
              </p:nvPr>
            </p:nvGraphicFramePr>
            <p:xfrm>
              <a:off x="2354263" y="414948"/>
              <a:ext cx="5393690" cy="853440"/>
            </p:xfrm>
            <a:graphic>
              <a:graphicData uri="http://schemas.openxmlformats.org/drawingml/2006/table">
                <a:tbl>
                  <a:tblPr firstRow="1" firstCol="1" bandRow="1">
                    <a:tableStyleId>{5C22544A-7EE6-4342-B048-85BDC9FD1C3A}</a:tableStyleId>
                  </a:tblPr>
                  <a:tblGrid>
                    <a:gridCol w="1797685"/>
                    <a:gridCol w="1797685"/>
                    <a:gridCol w="1798320"/>
                  </a:tblGrid>
                  <a:tr h="0">
                    <a:tc>
                      <a:txBody>
                        <a:bodyPr/>
                        <a:lstStyle/>
                        <a:p>
                          <a:pPr algn="ctr">
                            <a:spcAft>
                              <a:spcPts val="0"/>
                            </a:spcAft>
                          </a:pPr>
                          <a:r>
                            <a:rPr lang="en-US" sz="1400" dirty="0">
                              <a:effectLst/>
                            </a:rPr>
                            <a:t>Meson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14:m>
                            <m:oMathPara xmlns:m="http://schemas.openxmlformats.org/officeDocument/2006/math">
                              <m:oMathParaPr>
                                <m:jc m:val="centerGroup"/>
                              </m:oMathParaPr>
                              <m:oMath xmlns:m="http://schemas.openxmlformats.org/officeDocument/2006/math">
                                <m:sSup>
                                  <m:sSupPr>
                                    <m:ctrlPr>
                                      <a:rPr lang="es-ES" sz="1400" i="1">
                                        <a:effectLst/>
                                        <a:latin typeface="Cambria Math" panose="02040503050406030204" pitchFamily="18" charset="0"/>
                                      </a:rPr>
                                    </m:ctrlPr>
                                  </m:sSupPr>
                                  <m:e>
                                    <m:r>
                                      <a:rPr lang="es-ES" sz="1400">
                                        <a:effectLst/>
                                        <a:latin typeface="Cambria Math" panose="02040503050406030204" pitchFamily="18" charset="0"/>
                                      </a:rPr>
                                      <m:t>𝜚</m:t>
                                    </m:r>
                                  </m:e>
                                  <m:sup>
                                    <m:r>
                                      <a:rPr lang="es-ES" sz="1400">
                                        <a:effectLst/>
                                        <a:latin typeface="Cambria Math" panose="02040503050406030204" pitchFamily="18" charset="0"/>
                                      </a:rPr>
                                      <m:t>0</m:t>
                                    </m:r>
                                  </m:sup>
                                </m:sSup>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14:m>
                            <m:oMathPara xmlns:m="http://schemas.openxmlformats.org/officeDocument/2006/math">
                              <m:oMathParaPr>
                                <m:jc m:val="centerGroup"/>
                              </m:oMathParaPr>
                              <m:oMath xmlns:m="http://schemas.openxmlformats.org/officeDocument/2006/math">
                                <m:r>
                                  <a:rPr lang="es-ES" sz="1400">
                                    <a:effectLst/>
                                    <a:latin typeface="Cambria Math" panose="02040503050406030204" pitchFamily="18" charset="0"/>
                                  </a:rPr>
                                  <m:t>𝐽</m:t>
                                </m:r>
                                <m:r>
                                  <a:rPr lang="es-ES" sz="1400">
                                    <a:effectLst/>
                                    <a:latin typeface="Cambria Math" panose="02040503050406030204" pitchFamily="18" charset="0"/>
                                  </a:rPr>
                                  <m:t>/</m:t>
                                </m:r>
                                <m:r>
                                  <a:rPr lang="es-ES" sz="1400">
                                    <a:effectLst/>
                                    <a:latin typeface="Cambria Math" panose="02040503050406030204" pitchFamily="18" charset="0"/>
                                  </a:rPr>
                                  <m:t>𝜓</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n-US" sz="1400">
                              <a:effectLst/>
                            </a:rPr>
                            <a:t>δ</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0,266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dirty="0">
                              <a:effectLst/>
                            </a:rPr>
                            <a:t>0,681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n-US" sz="1400">
                              <a:effectLst/>
                            </a:rPr>
                            <a:t>relative error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0,0988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0,0403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n-US" sz="1400">
                              <a:effectLst/>
                            </a:rPr>
                            <a:t>deviation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0,174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dirty="0">
                              <a:effectLst/>
                            </a:rPr>
                            <a:t>0,027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239344324"/>
                  </p:ext>
                </p:extLst>
              </p:nvPr>
            </p:nvGraphicFramePr>
            <p:xfrm>
              <a:off x="2354263" y="414948"/>
              <a:ext cx="5393690" cy="858203"/>
            </p:xfrm>
            <a:graphic>
              <a:graphicData uri="http://schemas.openxmlformats.org/drawingml/2006/table">
                <a:tbl>
                  <a:tblPr firstRow="1" firstCol="1" bandRow="1">
                    <a:tableStyleId>{5C22544A-7EE6-4342-B048-85BDC9FD1C3A}</a:tableStyleId>
                  </a:tblPr>
                  <a:tblGrid>
                    <a:gridCol w="1797685"/>
                    <a:gridCol w="1797685"/>
                    <a:gridCol w="1798320"/>
                  </a:tblGrid>
                  <a:tr h="218123">
                    <a:tc>
                      <a:txBody>
                        <a:bodyPr/>
                        <a:lstStyle/>
                        <a:p>
                          <a:pPr algn="ctr">
                            <a:spcAft>
                              <a:spcPts val="0"/>
                            </a:spcAft>
                          </a:pPr>
                          <a:r>
                            <a:rPr lang="en-US" sz="1400" dirty="0">
                              <a:effectLst/>
                            </a:rPr>
                            <a:t>Meson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2"/>
                          <a:stretch>
                            <a:fillRect l="-100339" t="-25000" r="-101695" b="-341667"/>
                          </a:stretch>
                        </a:blipFill>
                      </a:tcPr>
                    </a:tc>
                    <a:tc>
                      <a:txBody>
                        <a:bodyPr/>
                        <a:lstStyle/>
                        <a:p>
                          <a:endParaRPr lang="es-ES"/>
                        </a:p>
                      </a:txBody>
                      <a:tcPr marL="68580" marR="68580" marT="0" marB="0">
                        <a:blipFill rotWithShape="0">
                          <a:blip r:embed="rId2"/>
                          <a:stretch>
                            <a:fillRect l="-200339" t="-25000" r="-1695" b="-341667"/>
                          </a:stretch>
                        </a:blipFill>
                      </a:tcPr>
                    </a:tc>
                  </a:tr>
                  <a:tr h="213360">
                    <a:tc>
                      <a:txBody>
                        <a:bodyPr/>
                        <a:lstStyle/>
                        <a:p>
                          <a:pPr algn="ctr">
                            <a:spcAft>
                              <a:spcPts val="0"/>
                            </a:spcAft>
                          </a:pPr>
                          <a:r>
                            <a:rPr lang="en-US" sz="1400">
                              <a:effectLst/>
                            </a:rPr>
                            <a:t>δ</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0,266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dirty="0">
                              <a:effectLst/>
                            </a:rPr>
                            <a:t>0,681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3360">
                    <a:tc>
                      <a:txBody>
                        <a:bodyPr/>
                        <a:lstStyle/>
                        <a:p>
                          <a:pPr algn="ctr">
                            <a:spcAft>
                              <a:spcPts val="0"/>
                            </a:spcAft>
                          </a:pPr>
                          <a:r>
                            <a:rPr lang="en-US" sz="1400">
                              <a:effectLst/>
                            </a:rPr>
                            <a:t>relative error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0,0988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0,0403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3360">
                    <a:tc>
                      <a:txBody>
                        <a:bodyPr/>
                        <a:lstStyle/>
                        <a:p>
                          <a:pPr algn="ctr">
                            <a:spcAft>
                              <a:spcPts val="0"/>
                            </a:spcAft>
                          </a:pPr>
                          <a:r>
                            <a:rPr lang="en-US" sz="1400">
                              <a:effectLst/>
                            </a:rPr>
                            <a:t>deviation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a:effectLst/>
                            </a:rPr>
                            <a:t>0,174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1400" dirty="0">
                              <a:effectLst/>
                            </a:rPr>
                            <a:t>0,027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5" name="Rectangle 1"/>
          <p:cNvSpPr>
            <a:spLocks noChangeArrowheads="1"/>
          </p:cNvSpPr>
          <p:nvPr/>
        </p:nvSpPr>
        <p:spPr bwMode="auto">
          <a:xfrm>
            <a:off x="2354263" y="817563"/>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CuadroTexto 6"/>
          <p:cNvSpPr txBox="1"/>
          <p:nvPr/>
        </p:nvSpPr>
        <p:spPr>
          <a:xfrm flipH="1">
            <a:off x="1608302" y="1465896"/>
            <a:ext cx="7744043" cy="646331"/>
          </a:xfrm>
          <a:prstGeom prst="rect">
            <a:avLst/>
          </a:prstGeom>
          <a:noFill/>
        </p:spPr>
        <p:txBody>
          <a:bodyPr wrap="square" rtlCol="0">
            <a:spAutoFit/>
          </a:bodyPr>
          <a:lstStyle/>
          <a:p>
            <a:r>
              <a:rPr lang="en-US" dirty="0" smtClean="0"/>
              <a:t>THE RESULTS OF THE HERA COLLABORATION FOR </a:t>
            </a:r>
            <a:r>
              <a:rPr lang="es-ES" dirty="0"/>
              <a:t> </a:t>
            </a:r>
            <a:r>
              <a:rPr lang="es-ES" dirty="0" smtClean="0"/>
              <a:t>δ WERE 0.22 FOR THE  </a:t>
            </a:r>
            <a:r>
              <a:rPr lang="es-ES" dirty="0"/>
              <a:t>ρ0 y 0.70 </a:t>
            </a:r>
            <a:r>
              <a:rPr lang="es-ES" dirty="0" smtClean="0"/>
              <a:t>FOR  </a:t>
            </a:r>
            <a:r>
              <a:rPr lang="es-ES" dirty="0"/>
              <a:t>J/Ψ</a:t>
            </a:r>
          </a:p>
        </p:txBody>
      </p:sp>
      <p:pic>
        <p:nvPicPr>
          <p:cNvPr id="8" name="Imagen 7"/>
          <p:cNvPicPr>
            <a:picLocks noChangeAspect="1"/>
          </p:cNvPicPr>
          <p:nvPr/>
        </p:nvPicPr>
        <p:blipFill>
          <a:blip r:embed="rId3"/>
          <a:stretch>
            <a:fillRect/>
          </a:stretch>
        </p:blipFill>
        <p:spPr>
          <a:xfrm>
            <a:off x="1835149" y="2594065"/>
            <a:ext cx="6410325" cy="3571875"/>
          </a:xfrm>
          <a:prstGeom prst="rect">
            <a:avLst/>
          </a:prstGeom>
        </p:spPr>
      </p:pic>
      <p:sp>
        <p:nvSpPr>
          <p:cNvPr id="9" name="Rectángulo 8"/>
          <p:cNvSpPr/>
          <p:nvPr/>
        </p:nvSpPr>
        <p:spPr>
          <a:xfrm>
            <a:off x="2344275" y="6165940"/>
            <a:ext cx="6741852" cy="923330"/>
          </a:xfrm>
          <a:prstGeom prst="rect">
            <a:avLst/>
          </a:prstGeom>
        </p:spPr>
        <p:txBody>
          <a:bodyPr wrap="square">
            <a:spAutoFit/>
          </a:bodyPr>
          <a:lstStyle/>
          <a:p>
            <a:pPr algn="just"/>
            <a:r>
              <a:rPr lang="en-US" dirty="0"/>
              <a:t>FIGURE 1 Comparison between the experimental results (continuous line) </a:t>
            </a:r>
            <a:r>
              <a:rPr lang="en-US" dirty="0" smtClean="0"/>
              <a:t>and our </a:t>
            </a:r>
            <a:r>
              <a:rPr lang="en-US" dirty="0"/>
              <a:t>model predictions </a:t>
            </a:r>
            <a:r>
              <a:rPr lang="en-US" dirty="0" smtClean="0"/>
              <a:t>(dotted </a:t>
            </a:r>
            <a:r>
              <a:rPr lang="en-US" dirty="0"/>
              <a:t>line) for J/Ψ cross-section </a:t>
            </a:r>
            <a:r>
              <a:rPr lang="en-US" dirty="0" err="1"/>
              <a:t>photoproduction</a:t>
            </a:r>
            <a:endParaRPr lang="es-ES" dirty="0"/>
          </a:p>
        </p:txBody>
      </p:sp>
    </p:spTree>
    <p:extLst>
      <p:ext uri="{BB962C8B-B14F-4D97-AF65-F5344CB8AC3E}">
        <p14:creationId xmlns:p14="http://schemas.microsoft.com/office/powerpoint/2010/main" val="376349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93024" y="147135"/>
            <a:ext cx="6035636" cy="4421350"/>
          </a:xfrm>
          <a:prstGeom prst="rect">
            <a:avLst/>
          </a:prstGeom>
        </p:spPr>
      </p:pic>
      <p:sp>
        <p:nvSpPr>
          <p:cNvPr id="5" name="Rectángulo 4"/>
          <p:cNvSpPr/>
          <p:nvPr/>
        </p:nvSpPr>
        <p:spPr>
          <a:xfrm>
            <a:off x="1551008" y="4742105"/>
            <a:ext cx="7674015" cy="1200329"/>
          </a:xfrm>
          <a:prstGeom prst="rect">
            <a:avLst/>
          </a:prstGeom>
        </p:spPr>
        <p:txBody>
          <a:bodyPr wrap="square">
            <a:spAutoFit/>
          </a:bodyPr>
          <a:lstStyle/>
          <a:p>
            <a:pPr algn="just"/>
            <a:r>
              <a:rPr lang="en-US" dirty="0"/>
              <a:t>FIGURE 2 Comparison between the experimental results </a:t>
            </a:r>
            <a:r>
              <a:rPr lang="en-US" dirty="0" smtClean="0"/>
              <a:t>(continuous line) and our </a:t>
            </a:r>
            <a:r>
              <a:rPr lang="en-US" dirty="0"/>
              <a:t>model predictions </a:t>
            </a:r>
            <a:r>
              <a:rPr lang="en-US" dirty="0" smtClean="0"/>
              <a:t>(dotted line) </a:t>
            </a:r>
            <a:r>
              <a:rPr lang="en-US" dirty="0"/>
              <a:t>for 𝜙 cross-section </a:t>
            </a:r>
            <a:r>
              <a:rPr lang="en-US" dirty="0" err="1" smtClean="0"/>
              <a:t>photoproduction</a:t>
            </a:r>
            <a:r>
              <a:rPr lang="en-US" dirty="0" smtClean="0"/>
              <a:t> versus </a:t>
            </a:r>
            <a:r>
              <a:rPr lang="en-US" dirty="0"/>
              <a:t>the square sum of the mass and the transfer </a:t>
            </a:r>
            <a:r>
              <a:rPr lang="en-US" dirty="0" smtClean="0"/>
              <a:t>momentum.</a:t>
            </a:r>
            <a:endParaRPr lang="es-ES" dirty="0"/>
          </a:p>
        </p:txBody>
      </p:sp>
    </p:spTree>
    <p:extLst>
      <p:ext uri="{BB962C8B-B14F-4D97-AF65-F5344CB8AC3E}">
        <p14:creationId xmlns:p14="http://schemas.microsoft.com/office/powerpoint/2010/main" val="4268197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51643"/>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sp>
        <p:nvSpPr>
          <p:cNvPr id="30" name="Rectángulo 29"/>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pic>
        <p:nvPicPr>
          <p:cNvPr id="12" name="Imagen 11">
            <a:extLst>
              <a:ext uri="{FF2B5EF4-FFF2-40B4-BE49-F238E27FC236}">
                <a16:creationId xmlns:a16="http://schemas.microsoft.com/office/drawing/2014/main" xmlns="" id="{EAFCDAE0-32E0-458D-B477-CF612EA29E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04" r="16786"/>
          <a:stretch/>
        </p:blipFill>
        <p:spPr>
          <a:xfrm>
            <a:off x="4762100" y="1544741"/>
            <a:ext cx="5056246" cy="4173603"/>
          </a:xfrm>
          <a:prstGeom prst="rect">
            <a:avLst/>
          </a:prstGeom>
        </p:spPr>
      </p:pic>
      <p:sp>
        <p:nvSpPr>
          <p:cNvPr id="15" name="Rectángulo 14">
            <a:extLst>
              <a:ext uri="{FF2B5EF4-FFF2-40B4-BE49-F238E27FC236}">
                <a16:creationId xmlns:a16="http://schemas.microsoft.com/office/drawing/2014/main" xmlns="" id="{BF7C5906-A40B-424C-86B1-1121920B859D}"/>
              </a:ext>
            </a:extLst>
          </p:cNvPr>
          <p:cNvSpPr/>
          <p:nvPr/>
        </p:nvSpPr>
        <p:spPr>
          <a:xfrm>
            <a:off x="7454644" y="1053917"/>
            <a:ext cx="2380780" cy="448584"/>
          </a:xfrm>
          <a:prstGeom prst="rect">
            <a:avLst/>
          </a:prstGeom>
        </p:spPr>
        <p:txBody>
          <a:bodyPr wrap="none">
            <a:spAutoFit/>
          </a:bodyPr>
          <a:lstStyle/>
          <a:p>
            <a:r>
              <a:rPr lang="es-ES" sz="2315" dirty="0"/>
              <a:t>91,1876(21)</a:t>
            </a:r>
            <a:r>
              <a:rPr lang="es-ES" sz="2315" dirty="0" err="1"/>
              <a:t>GeV</a:t>
            </a:r>
            <a:endParaRPr lang="es-ES" sz="2315" dirty="0"/>
          </a:p>
        </p:txBody>
      </p:sp>
      <p:cxnSp>
        <p:nvCxnSpPr>
          <p:cNvPr id="17" name="Conector recto de flecha 16">
            <a:extLst>
              <a:ext uri="{FF2B5EF4-FFF2-40B4-BE49-F238E27FC236}">
                <a16:creationId xmlns:a16="http://schemas.microsoft.com/office/drawing/2014/main" xmlns="" id="{5C939BEC-A04F-4505-8E2C-91EE168334BE}"/>
              </a:ext>
            </a:extLst>
          </p:cNvPr>
          <p:cNvCxnSpPr>
            <a:cxnSpLocks/>
          </p:cNvCxnSpPr>
          <p:nvPr/>
        </p:nvCxnSpPr>
        <p:spPr>
          <a:xfrm flipH="1">
            <a:off x="7779330" y="1455905"/>
            <a:ext cx="547803" cy="7228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9" name="Imagen 18">
            <a:extLst>
              <a:ext uri="{FF2B5EF4-FFF2-40B4-BE49-F238E27FC236}">
                <a16:creationId xmlns:a16="http://schemas.microsoft.com/office/drawing/2014/main" xmlns="" id="{0F3D5CC0-5F15-452E-A213-E38861080EAA}"/>
              </a:ext>
            </a:extLst>
          </p:cNvPr>
          <p:cNvPicPr>
            <a:picLocks noChangeAspect="1"/>
          </p:cNvPicPr>
          <p:nvPr/>
        </p:nvPicPr>
        <p:blipFill rotWithShape="1">
          <a:blip r:embed="rId3"/>
          <a:srcRect t="10462" b="12535"/>
          <a:stretch/>
        </p:blipFill>
        <p:spPr>
          <a:xfrm>
            <a:off x="692193" y="3352006"/>
            <a:ext cx="3914532" cy="1211243"/>
          </a:xfrm>
          <a:prstGeom prst="rect">
            <a:avLst/>
          </a:prstGeom>
        </p:spPr>
      </p:pic>
      <p:grpSp>
        <p:nvGrpSpPr>
          <p:cNvPr id="8" name="Grupo 7">
            <a:extLst>
              <a:ext uri="{FF2B5EF4-FFF2-40B4-BE49-F238E27FC236}">
                <a16:creationId xmlns:a16="http://schemas.microsoft.com/office/drawing/2014/main" xmlns="" id="{5E6BFEA2-0D05-4386-A712-57CF8BADB3C8}"/>
              </a:ext>
            </a:extLst>
          </p:cNvPr>
          <p:cNvGrpSpPr/>
          <p:nvPr/>
        </p:nvGrpSpPr>
        <p:grpSpPr>
          <a:xfrm>
            <a:off x="1012621" y="1012926"/>
            <a:ext cx="3505396" cy="2042185"/>
            <a:chOff x="419365" y="888807"/>
            <a:chExt cx="3180032" cy="1852633"/>
          </a:xfrm>
        </p:grpSpPr>
        <p:grpSp>
          <p:nvGrpSpPr>
            <p:cNvPr id="3" name="Grupo 2">
              <a:extLst>
                <a:ext uri="{FF2B5EF4-FFF2-40B4-BE49-F238E27FC236}">
                  <a16:creationId xmlns:a16="http://schemas.microsoft.com/office/drawing/2014/main" xmlns="" id="{28E2B5E4-C1CA-40A6-88AB-C81F1630B0A2}"/>
                </a:ext>
              </a:extLst>
            </p:cNvPr>
            <p:cNvGrpSpPr/>
            <p:nvPr/>
          </p:nvGrpSpPr>
          <p:grpSpPr>
            <a:xfrm>
              <a:off x="419365" y="888807"/>
              <a:ext cx="3180032" cy="1852633"/>
              <a:chOff x="419365" y="888807"/>
              <a:chExt cx="3180032" cy="1852633"/>
            </a:xfrm>
          </p:grpSpPr>
          <p:pic>
            <p:nvPicPr>
              <p:cNvPr id="14" name="Imagen 13">
                <a:extLst>
                  <a:ext uri="{FF2B5EF4-FFF2-40B4-BE49-F238E27FC236}">
                    <a16:creationId xmlns:a16="http://schemas.microsoft.com/office/drawing/2014/main" xmlns="" id="{04BE69A4-C5EA-44A7-94FD-D8850066C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365" y="888807"/>
                <a:ext cx="3180032" cy="1852633"/>
              </a:xfrm>
              <a:prstGeom prst="rect">
                <a:avLst/>
              </a:prstGeom>
            </p:spPr>
          </p:pic>
          <p:sp>
            <p:nvSpPr>
              <p:cNvPr id="2" name="Rectángulo 1">
                <a:extLst>
                  <a:ext uri="{FF2B5EF4-FFF2-40B4-BE49-F238E27FC236}">
                    <a16:creationId xmlns:a16="http://schemas.microsoft.com/office/drawing/2014/main" xmlns="" id="{39625C40-4E86-4C81-8702-6296280054A6}"/>
                  </a:ext>
                </a:extLst>
              </p:cNvPr>
              <p:cNvSpPr/>
              <p:nvPr/>
            </p:nvSpPr>
            <p:spPr>
              <a:xfrm>
                <a:off x="1592580" y="1438134"/>
                <a:ext cx="198120" cy="193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984"/>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xmlns="" id="{3C3916EB-910D-41D7-922D-F22E8757805A}"/>
                      </a:ext>
                    </a:extLst>
                  </p:cNvPr>
                  <p:cNvSpPr/>
                  <p:nvPr/>
                </p:nvSpPr>
                <p:spPr>
                  <a:xfrm>
                    <a:off x="1546860" y="2099108"/>
                    <a:ext cx="198120" cy="19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s-ES" sz="1157" b="1" i="1">
                                  <a:latin typeface="Cambria Math" panose="02040503050406030204" pitchFamily="18" charset="0"/>
                                </a:rPr>
                              </m:ctrlPr>
                            </m:accPr>
                            <m:e/>
                          </m:acc>
                        </m:oMath>
                      </m:oMathPara>
                    </a14:m>
                    <a:endParaRPr lang="es-ES" sz="1764" b="1" dirty="0"/>
                  </a:p>
                </p:txBody>
              </p:sp>
            </mc:Choice>
            <mc:Fallback xmlns="">
              <p:sp>
                <p:nvSpPr>
                  <p:cNvPr id="16" name="Rectángulo 15">
                    <a:extLst>
                      <a:ext uri="{FF2B5EF4-FFF2-40B4-BE49-F238E27FC236}">
                        <a16:creationId xmlns:a16="http://schemas.microsoft.com/office/drawing/2014/main" xmlns:a14="http://schemas.microsoft.com/office/drawing/2010/main" xmlns="" id="{3C3916EB-910D-41D7-922D-F22E8757805A}"/>
                      </a:ext>
                    </a:extLst>
                  </p:cNvPr>
                  <p:cNvSpPr>
                    <a:spLocks noRot="1" noChangeAspect="1" noMove="1" noResize="1" noEditPoints="1" noAdjustHandles="1" noChangeArrowheads="1" noChangeShapeType="1" noTextEdit="1"/>
                  </p:cNvSpPr>
                  <p:nvPr/>
                </p:nvSpPr>
                <p:spPr>
                  <a:xfrm>
                    <a:off x="1546860" y="2099108"/>
                    <a:ext cx="198120" cy="193177"/>
                  </a:xfrm>
                  <a:prstGeom prst="rect">
                    <a:avLst/>
                  </a:prstGeom>
                  <a:blipFill rotWithShape="0">
                    <a:blip r:embed="rId5"/>
                    <a:stretch>
                      <a:fillRect/>
                    </a:stretch>
                  </a:blipFill>
                  <a:ln>
                    <a:solidFill>
                      <a:schemeClr val="bg1"/>
                    </a:solidFill>
                  </a:ln>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xmlns="" id="{B269F658-0836-4EBC-A1BA-EF509FBA9CD7}"/>
                    </a:ext>
                  </a:extLst>
                </p:cNvPr>
                <p:cNvSpPr txBox="1"/>
                <p:nvPr/>
              </p:nvSpPr>
              <p:spPr>
                <a:xfrm>
                  <a:off x="1524000" y="1984508"/>
                  <a:ext cx="266700" cy="299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sz="1543" i="1">
                                <a:latin typeface="Cambria Math" panose="02040503050406030204" pitchFamily="18" charset="0"/>
                              </a:rPr>
                            </m:ctrlPr>
                          </m:accPr>
                          <m:e>
                            <m:r>
                              <a:rPr lang="en-US" sz="1543" i="1">
                                <a:latin typeface="Cambria Math" panose="02040503050406030204" pitchFamily="18" charset="0"/>
                              </a:rPr>
                              <m:t>𝑞</m:t>
                            </m:r>
                          </m:e>
                        </m:acc>
                      </m:oMath>
                    </m:oMathPara>
                  </a14:m>
                  <a:endParaRPr lang="es-ES" sz="1543" dirty="0"/>
                </a:p>
              </p:txBody>
            </p:sp>
          </mc:Choice>
          <mc:Fallback xmlns="">
            <p:sp>
              <p:nvSpPr>
                <p:cNvPr id="7" name="CuadroTexto 6">
                  <a:extLst>
                    <a:ext uri="{FF2B5EF4-FFF2-40B4-BE49-F238E27FC236}">
                      <a16:creationId xmlns:a16="http://schemas.microsoft.com/office/drawing/2014/main" xmlns:a14="http://schemas.microsoft.com/office/drawing/2010/main" xmlns="" id="{B269F658-0836-4EBC-A1BA-EF509FBA9CD7}"/>
                    </a:ext>
                  </a:extLst>
                </p:cNvPr>
                <p:cNvSpPr txBox="1">
                  <a:spLocks noRot="1" noChangeAspect="1" noMove="1" noResize="1" noEditPoints="1" noAdjustHandles="1" noChangeArrowheads="1" noChangeShapeType="1" noTextEdit="1"/>
                </p:cNvSpPr>
                <p:nvPr/>
              </p:nvSpPr>
              <p:spPr>
                <a:xfrm>
                  <a:off x="1524000" y="1984508"/>
                  <a:ext cx="266700" cy="299161"/>
                </a:xfrm>
                <a:prstGeom prst="rect">
                  <a:avLst/>
                </a:prstGeom>
                <a:blipFill rotWithShape="0">
                  <a:blip r:embed="rId6"/>
                  <a:stretch>
                    <a:fillRect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DCC517A3-2946-4E0E-B53D-DE8F3CE000C6}"/>
                    </a:ext>
                  </a:extLst>
                </p:cNvPr>
                <p:cNvSpPr txBox="1"/>
                <p:nvPr/>
              </p:nvSpPr>
              <p:spPr>
                <a:xfrm>
                  <a:off x="1484056" y="1376767"/>
                  <a:ext cx="266700" cy="299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43" i="1">
                            <a:latin typeface="Cambria Math" panose="02040503050406030204" pitchFamily="18" charset="0"/>
                          </a:rPr>
                          <m:t>𝑞</m:t>
                        </m:r>
                      </m:oMath>
                    </m:oMathPara>
                  </a14:m>
                  <a:endParaRPr lang="es-ES" sz="1543" dirty="0"/>
                </a:p>
              </p:txBody>
            </p:sp>
          </mc:Choice>
          <mc:Fallback xmlns="">
            <p:sp>
              <p:nvSpPr>
                <p:cNvPr id="20" name="CuadroTexto 19">
                  <a:extLst>
                    <a:ext uri="{FF2B5EF4-FFF2-40B4-BE49-F238E27FC236}">
                      <a16:creationId xmlns:a16="http://schemas.microsoft.com/office/drawing/2014/main" xmlns:a14="http://schemas.microsoft.com/office/drawing/2010/main" xmlns="" id="{DCC517A3-2946-4E0E-B53D-DE8F3CE000C6}"/>
                    </a:ext>
                  </a:extLst>
                </p:cNvPr>
                <p:cNvSpPr txBox="1">
                  <a:spLocks noRot="1" noChangeAspect="1" noMove="1" noResize="1" noEditPoints="1" noAdjustHandles="1" noChangeArrowheads="1" noChangeShapeType="1" noTextEdit="1"/>
                </p:cNvSpPr>
                <p:nvPr/>
              </p:nvSpPr>
              <p:spPr>
                <a:xfrm>
                  <a:off x="1484056" y="1376767"/>
                  <a:ext cx="266700" cy="299161"/>
                </a:xfrm>
                <a:prstGeom prst="rect">
                  <a:avLst/>
                </a:prstGeom>
                <a:blipFill rotWithShape="0">
                  <a:blip r:embed="rId7"/>
                  <a:stretch>
                    <a:fillRect b="-5556"/>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AAD99299-6FE1-476E-A6E0-2AA252343789}"/>
                  </a:ext>
                </a:extLst>
              </p:cNvPr>
              <p:cNvSpPr txBox="1"/>
              <p:nvPr/>
            </p:nvSpPr>
            <p:spPr>
              <a:xfrm>
                <a:off x="5914974" y="5640183"/>
                <a:ext cx="3079337" cy="932307"/>
              </a:xfrm>
              <a:prstGeom prst="rect">
                <a:avLst/>
              </a:prstGeom>
              <a:noFill/>
            </p:spPr>
            <p:txBody>
              <a:bodyPr wrap="square" rtlCol="0">
                <a:spAutoFit/>
              </a:bodyPr>
              <a:lstStyle/>
              <a:p>
                <a:pPr algn="ctr"/>
                <a:r>
                  <a:rPr lang="en-US" sz="1764" b="1" dirty="0">
                    <a:solidFill>
                      <a:schemeClr val="tx1">
                        <a:lumMod val="85000"/>
                        <a:lumOff val="15000"/>
                      </a:schemeClr>
                    </a:solidFill>
                    <a:latin typeface="Segoe UI Light" panose="020B0502040204020203" pitchFamily="34" charset="0"/>
                    <a:cs typeface="Segoe UI Light" panose="020B0502040204020203" pitchFamily="34" charset="0"/>
                  </a:rPr>
                  <a:t>Figure A: Dilepton mass cross section  of a collision pp at </a:t>
                </a:r>
                <a14:m>
                  <m:oMath xmlns:m="http://schemas.openxmlformats.org/officeDocument/2006/math">
                    <m:rad>
                      <m:radPr>
                        <m:degHide m:val="on"/>
                        <m:ctrlPr>
                          <a:rPr lang="en-US" sz="1764" b="1" i="1">
                            <a:solidFill>
                              <a:schemeClr val="tx1">
                                <a:lumMod val="85000"/>
                                <a:lumOff val="15000"/>
                              </a:schemeClr>
                            </a:solidFill>
                            <a:latin typeface="Cambria Math" panose="02040503050406030204" pitchFamily="18" charset="0"/>
                            <a:cs typeface="Segoe UI Light" panose="020B0502040204020203" pitchFamily="34" charset="0"/>
                          </a:rPr>
                        </m:ctrlPr>
                      </m:radPr>
                      <m:deg/>
                      <m:e>
                        <m:r>
                          <a:rPr lang="en-US" sz="1764" b="1" i="1">
                            <a:solidFill>
                              <a:schemeClr val="tx1">
                                <a:lumMod val="85000"/>
                                <a:lumOff val="15000"/>
                              </a:schemeClr>
                            </a:solidFill>
                            <a:latin typeface="Cambria Math" panose="02040503050406030204" pitchFamily="18" charset="0"/>
                            <a:cs typeface="Segoe UI Light" panose="020B0502040204020203" pitchFamily="34" charset="0"/>
                          </a:rPr>
                          <m:t>𝑺</m:t>
                        </m:r>
                      </m:e>
                    </m:rad>
                    <m:r>
                      <a:rPr lang="en-US" sz="1764" b="1" i="1">
                        <a:solidFill>
                          <a:schemeClr val="tx1">
                            <a:lumMod val="85000"/>
                            <a:lumOff val="15000"/>
                          </a:schemeClr>
                        </a:solidFill>
                        <a:latin typeface="Cambria Math" panose="02040503050406030204" pitchFamily="18" charset="0"/>
                        <a:cs typeface="Segoe UI Light" panose="020B0502040204020203" pitchFamily="34" charset="0"/>
                      </a:rPr>
                      <m:t>=</m:t>
                    </m:r>
                    <m:r>
                      <a:rPr lang="en-US" sz="1764" b="1" i="1">
                        <a:solidFill>
                          <a:schemeClr val="tx1">
                            <a:lumMod val="85000"/>
                            <a:lumOff val="15000"/>
                          </a:schemeClr>
                        </a:solidFill>
                        <a:latin typeface="Cambria Math" panose="02040503050406030204" pitchFamily="18" charset="0"/>
                        <a:cs typeface="Segoe UI Light" panose="020B0502040204020203" pitchFamily="34" charset="0"/>
                      </a:rPr>
                      <m:t>𝟕</m:t>
                    </m:r>
                    <m:r>
                      <a:rPr lang="en-US" sz="1764" b="1" i="1">
                        <a:solidFill>
                          <a:schemeClr val="tx1">
                            <a:lumMod val="85000"/>
                            <a:lumOff val="15000"/>
                          </a:schemeClr>
                        </a:solidFill>
                        <a:latin typeface="Cambria Math" panose="02040503050406030204" pitchFamily="18" charset="0"/>
                        <a:cs typeface="Segoe UI Light" panose="020B0502040204020203" pitchFamily="34" charset="0"/>
                      </a:rPr>
                      <m:t> </m:t>
                    </m:r>
                    <m:r>
                      <a:rPr lang="en-US" sz="1764" b="1" i="1">
                        <a:solidFill>
                          <a:schemeClr val="tx1">
                            <a:lumMod val="85000"/>
                            <a:lumOff val="15000"/>
                          </a:schemeClr>
                        </a:solidFill>
                        <a:latin typeface="Cambria Math" panose="02040503050406030204" pitchFamily="18" charset="0"/>
                        <a:cs typeface="Segoe UI Light" panose="020B0502040204020203" pitchFamily="34" charset="0"/>
                      </a:rPr>
                      <m:t>𝑻𝒆𝑽</m:t>
                    </m:r>
                  </m:oMath>
                </a14:m>
                <a:endParaRPr lang="en-US" sz="1764" b="1" dirty="0">
                  <a:solidFill>
                    <a:schemeClr val="tx1">
                      <a:lumMod val="85000"/>
                      <a:lumOff val="15000"/>
                    </a:schemeClr>
                  </a:solidFill>
                  <a:latin typeface="Segoe UI Light" panose="020B0502040204020203" pitchFamily="34" charset="0"/>
                  <a:cs typeface="Segoe UI Light" panose="020B0502040204020203" pitchFamily="34" charset="0"/>
                </a:endParaRPr>
              </a:p>
            </p:txBody>
          </p:sp>
        </mc:Choice>
        <mc:Fallback xmlns="">
          <p:sp>
            <p:nvSpPr>
              <p:cNvPr id="21" name="CuadroTexto 20">
                <a:extLst>
                  <a:ext uri="{FF2B5EF4-FFF2-40B4-BE49-F238E27FC236}">
                    <a16:creationId xmlns:a16="http://schemas.microsoft.com/office/drawing/2014/main" xmlns:a14="http://schemas.microsoft.com/office/drawing/2010/main" xmlns="" id="{AAD99299-6FE1-476E-A6E0-2AA252343789}"/>
                  </a:ext>
                </a:extLst>
              </p:cNvPr>
              <p:cNvSpPr txBox="1">
                <a:spLocks noRot="1" noChangeAspect="1" noMove="1" noResize="1" noEditPoints="1" noAdjustHandles="1" noChangeArrowheads="1" noChangeShapeType="1" noTextEdit="1"/>
              </p:cNvSpPr>
              <p:nvPr/>
            </p:nvSpPr>
            <p:spPr>
              <a:xfrm>
                <a:off x="5914974" y="5640183"/>
                <a:ext cx="3079337" cy="932307"/>
              </a:xfrm>
              <a:prstGeom prst="rect">
                <a:avLst/>
              </a:prstGeom>
              <a:blipFill rotWithShape="0">
                <a:blip r:embed="rId8"/>
                <a:stretch>
                  <a:fillRect t="-2614" r="-990"/>
                </a:stretch>
              </a:blipFill>
            </p:spPr>
            <p:txBody>
              <a:bodyPr/>
              <a:lstStyle/>
              <a:p>
                <a:r>
                  <a:rPr lang="es-ES">
                    <a:noFill/>
                  </a:rPr>
                  <a:t> </a:t>
                </a:r>
              </a:p>
            </p:txBody>
          </p:sp>
        </mc:Fallback>
      </mc:AlternateContent>
      <p:pic>
        <p:nvPicPr>
          <p:cNvPr id="9" name="Imagen 8"/>
          <p:cNvPicPr>
            <a:picLocks noChangeAspect="1"/>
          </p:cNvPicPr>
          <p:nvPr/>
        </p:nvPicPr>
        <p:blipFill rotWithShape="1">
          <a:blip r:embed="rId9"/>
          <a:srcRect l="35272" t="17479" r="5290" b="39088"/>
          <a:stretch/>
        </p:blipFill>
        <p:spPr>
          <a:xfrm>
            <a:off x="684347" y="4642533"/>
            <a:ext cx="4077753" cy="1486688"/>
          </a:xfrm>
          <a:prstGeom prst="rect">
            <a:avLst/>
          </a:prstGeom>
        </p:spPr>
      </p:pic>
      <p:sp>
        <p:nvSpPr>
          <p:cNvPr id="18" name="Rectángulo 1"/>
          <p:cNvSpPr/>
          <p:nvPr/>
        </p:nvSpPr>
        <p:spPr>
          <a:xfrm>
            <a:off x="1180619" y="389382"/>
            <a:ext cx="8403220" cy="369332"/>
          </a:xfrm>
          <a:prstGeom prst="rect">
            <a:avLst/>
          </a:prstGeom>
        </p:spPr>
        <p:txBody>
          <a:bodyPr wrap="square">
            <a:spAutoFit/>
          </a:bodyPr>
          <a:lstStyle/>
          <a:p>
            <a:pPr algn="just"/>
            <a:r>
              <a:rPr lang="es-ES" b="1" dirty="0" smtClean="0">
                <a:solidFill>
                  <a:srgbClr val="FF0000"/>
                </a:solidFill>
                <a:latin typeface="Gill Sans MT" panose="020B0502020104020203" pitchFamily="34" charset="0"/>
              </a:rPr>
              <a:t>4. DRELL</a:t>
            </a:r>
            <a:r>
              <a:rPr lang="en-US" b="1" dirty="0">
                <a:solidFill>
                  <a:srgbClr val="FF0000"/>
                </a:solidFill>
                <a:latin typeface="Gill Sans MT" panose="020B0502020104020203" pitchFamily="34" charset="0"/>
              </a:rPr>
              <a:t>-YAN Z-BOSON PRODUCTION IN </a:t>
            </a:r>
            <a:r>
              <a:rPr lang="en-US" b="1" dirty="0" err="1">
                <a:solidFill>
                  <a:srgbClr val="FF0000"/>
                </a:solidFill>
                <a:latin typeface="Gill Sans MT" panose="020B0502020104020203" pitchFamily="34" charset="0"/>
              </a:rPr>
              <a:t>pPb</a:t>
            </a:r>
            <a:r>
              <a:rPr lang="en-US" b="1" dirty="0">
                <a:solidFill>
                  <a:srgbClr val="FF0000"/>
                </a:solidFill>
                <a:latin typeface="Gill Sans MT" panose="020B0502020104020203" pitchFamily="34" charset="0"/>
              </a:rPr>
              <a:t>, </a:t>
            </a:r>
            <a:r>
              <a:rPr lang="en-US" b="1" dirty="0" err="1">
                <a:solidFill>
                  <a:srgbClr val="FF0000"/>
                </a:solidFill>
                <a:latin typeface="Gill Sans MT" panose="020B0502020104020203" pitchFamily="34" charset="0"/>
              </a:rPr>
              <a:t>PbPb</a:t>
            </a:r>
            <a:r>
              <a:rPr lang="en-US" b="1" dirty="0">
                <a:solidFill>
                  <a:srgbClr val="FF0000"/>
                </a:solidFill>
                <a:latin typeface="Gill Sans MT" panose="020B0502020104020203" pitchFamily="34" charset="0"/>
              </a:rPr>
              <a:t> </a:t>
            </a:r>
            <a:r>
              <a:rPr lang="en-US" b="1" dirty="0" smtClean="0">
                <a:solidFill>
                  <a:srgbClr val="FF0000"/>
                </a:solidFill>
                <a:latin typeface="Gill Sans MT" panose="020B0502020104020203" pitchFamily="34" charset="0"/>
              </a:rPr>
              <a:t>COLISSIONS</a:t>
            </a:r>
            <a:endParaRPr lang="es-ES" b="1" dirty="0">
              <a:solidFill>
                <a:srgbClr val="FF0000"/>
              </a:solidFill>
            </a:endParaRPr>
          </a:p>
        </p:txBody>
      </p:sp>
    </p:spTree>
    <p:extLst>
      <p:ext uri="{BB962C8B-B14F-4D97-AF65-F5344CB8AC3E}">
        <p14:creationId xmlns:p14="http://schemas.microsoft.com/office/powerpoint/2010/main" val="317925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47620"/>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grpSp>
        <p:nvGrpSpPr>
          <p:cNvPr id="6" name="Grupo 5">
            <a:extLst>
              <a:ext uri="{FF2B5EF4-FFF2-40B4-BE49-F238E27FC236}">
                <a16:creationId xmlns:a16="http://schemas.microsoft.com/office/drawing/2014/main" xmlns="" id="{4AD5C625-3A7D-42C2-95C1-25FC2D1AE12C}"/>
              </a:ext>
            </a:extLst>
          </p:cNvPr>
          <p:cNvGrpSpPr/>
          <p:nvPr/>
        </p:nvGrpSpPr>
        <p:grpSpPr>
          <a:xfrm>
            <a:off x="1184269" y="325376"/>
            <a:ext cx="7448233" cy="397673"/>
            <a:chOff x="1404039" y="148411"/>
            <a:chExt cx="9009202" cy="481016"/>
          </a:xfrm>
        </p:grpSpPr>
        <p:sp>
          <p:nvSpPr>
            <p:cNvPr id="132" name="CuadroTexto 131"/>
            <p:cNvSpPr txBox="1"/>
            <p:nvPr/>
          </p:nvSpPr>
          <p:spPr>
            <a:xfrm>
              <a:off x="1645840" y="148411"/>
              <a:ext cx="8767401" cy="481016"/>
            </a:xfrm>
            <a:prstGeom prst="rect">
              <a:avLst/>
            </a:prstGeom>
            <a:noFill/>
          </p:spPr>
          <p:txBody>
            <a:bodyPr wrap="square" rtlCol="0">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What “</a:t>
              </a:r>
              <a:r>
                <a:rPr lang="en-US" sz="1984"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 cut” does?</a:t>
              </a:r>
            </a:p>
          </p:txBody>
        </p:sp>
        <p:sp>
          <p:nvSpPr>
            <p:cNvPr id="135" name="Anillo 134"/>
            <p:cNvSpPr/>
            <p:nvPr/>
          </p:nvSpPr>
          <p:spPr>
            <a:xfrm>
              <a:off x="1404039" y="262856"/>
              <a:ext cx="241803" cy="234429"/>
            </a:xfrm>
            <a:prstGeom prst="donu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dirty="0">
                <a:solidFill>
                  <a:schemeClr val="tx1"/>
                </a:solidFill>
              </a:endParaRPr>
            </a:p>
          </p:txBody>
        </p:sp>
      </p:grpSp>
      <p:sp>
        <p:nvSpPr>
          <p:cNvPr id="43" name="CuadroTexto 42">
            <a:extLst>
              <a:ext uri="{FF2B5EF4-FFF2-40B4-BE49-F238E27FC236}">
                <a16:creationId xmlns:a16="http://schemas.microsoft.com/office/drawing/2014/main" xmlns="" id="{A15FC1D2-D084-40E1-9D21-0090ABC6759D}"/>
              </a:ext>
            </a:extLst>
          </p:cNvPr>
          <p:cNvSpPr txBox="1"/>
          <p:nvPr/>
        </p:nvSpPr>
        <p:spPr>
          <a:xfrm>
            <a:off x="601203" y="6602254"/>
            <a:ext cx="8878218" cy="601062"/>
          </a:xfrm>
          <a:prstGeom prst="rect">
            <a:avLst/>
          </a:prstGeom>
          <a:noFill/>
        </p:spPr>
        <p:txBody>
          <a:bodyPr wrap="square" rtlCol="0">
            <a:spAutoFit/>
          </a:bodyPr>
          <a:lstStyle/>
          <a:p>
            <a:pPr algn="ct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Figure 4: Cross section dependency with transversal momentum  using different “</a:t>
            </a:r>
            <a:r>
              <a:rPr lang="en-US" sz="1653"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 cut” values. Parton shower – OFF.</a:t>
            </a:r>
          </a:p>
        </p:txBody>
      </p:sp>
      <p:sp>
        <p:nvSpPr>
          <p:cNvPr id="15" name="Rectángulo 14">
            <a:extLst>
              <a:ext uri="{FF2B5EF4-FFF2-40B4-BE49-F238E27FC236}">
                <a16:creationId xmlns:a16="http://schemas.microsoft.com/office/drawing/2014/main" xmlns="" id="{C53E7B00-38A1-44B3-BDCB-D53155DE13DA}"/>
              </a:ext>
            </a:extLst>
          </p:cNvPr>
          <p:cNvSpPr/>
          <p:nvPr/>
        </p:nvSpPr>
        <p:spPr>
          <a:xfrm>
            <a:off x="2433422" y="1040952"/>
            <a:ext cx="2038423" cy="499496"/>
          </a:xfrm>
          <a:prstGeom prst="rect">
            <a:avLst/>
          </a:prstGeom>
        </p:spPr>
        <p:txBody>
          <a:bodyPr wrap="square">
            <a:spAutoFit/>
          </a:bodyPr>
          <a:lstStyle/>
          <a:p>
            <a:pPr algn="ctr"/>
            <a:r>
              <a:rPr lang="en-US" sz="2646" dirty="0" err="1">
                <a:ln>
                  <a:solidFill>
                    <a:schemeClr val="tx1"/>
                  </a:solidFill>
                </a:ln>
              </a:rPr>
              <a:t>pTsqmin</a:t>
            </a:r>
            <a:endParaRPr lang="es-ES" sz="2646" dirty="0">
              <a:ln>
                <a:solidFill>
                  <a:schemeClr val="tx1"/>
                </a:solidFill>
              </a:ln>
            </a:endParaRPr>
          </a:p>
        </p:txBody>
      </p:sp>
      <p:sp>
        <p:nvSpPr>
          <p:cNvPr id="35" name="Rectángulo 34">
            <a:extLst>
              <a:ext uri="{FF2B5EF4-FFF2-40B4-BE49-F238E27FC236}">
                <a16:creationId xmlns:a16="http://schemas.microsoft.com/office/drawing/2014/main" xmlns="" id="{B7857B1A-D812-4E8B-871B-1265B04E66D7}"/>
              </a:ext>
            </a:extLst>
          </p:cNvPr>
          <p:cNvSpPr/>
          <p:nvPr/>
        </p:nvSpPr>
        <p:spPr>
          <a:xfrm>
            <a:off x="4908386" y="1108805"/>
            <a:ext cx="5106932" cy="770980"/>
          </a:xfrm>
          <a:prstGeom prst="rect">
            <a:avLst/>
          </a:prstGeom>
        </p:spPr>
        <p:txBody>
          <a:bodyPr wrap="square">
            <a:spAutoFit/>
          </a:bodyPr>
          <a:lstStyle/>
          <a:p>
            <a:pPr algn="ctr"/>
            <a:r>
              <a:rPr lang="en-US" sz="2205" dirty="0">
                <a:ln>
                  <a:solidFill>
                    <a:schemeClr val="tx1"/>
                  </a:solidFill>
                </a:ln>
              </a:rPr>
              <a:t>Minimum value of pT</a:t>
            </a:r>
            <a:r>
              <a:rPr lang="en-US" sz="2205" baseline="30000" dirty="0">
                <a:ln>
                  <a:solidFill>
                    <a:schemeClr val="tx1"/>
                  </a:solidFill>
                </a:ln>
              </a:rPr>
              <a:t>2</a:t>
            </a:r>
            <a:r>
              <a:rPr lang="en-US" sz="2205" dirty="0">
                <a:ln>
                  <a:solidFill>
                    <a:schemeClr val="tx1"/>
                  </a:solidFill>
                </a:ln>
              </a:rPr>
              <a:t> to produce shower  </a:t>
            </a:r>
            <a:endParaRPr lang="es-ES" sz="2205" baseline="30000" dirty="0">
              <a:ln>
                <a:solidFill>
                  <a:schemeClr val="tx1"/>
                </a:solidFill>
              </a:ln>
            </a:endParaRPr>
          </a:p>
        </p:txBody>
      </p:sp>
      <p:sp>
        <p:nvSpPr>
          <p:cNvPr id="36" name="Rectángulo 35">
            <a:extLst>
              <a:ext uri="{FF2B5EF4-FFF2-40B4-BE49-F238E27FC236}">
                <a16:creationId xmlns:a16="http://schemas.microsoft.com/office/drawing/2014/main" xmlns="" id="{FF5187D9-F755-4368-9EF1-75C2DBAFF096}"/>
              </a:ext>
            </a:extLst>
          </p:cNvPr>
          <p:cNvSpPr/>
          <p:nvPr/>
        </p:nvSpPr>
        <p:spPr>
          <a:xfrm>
            <a:off x="601203" y="1074880"/>
            <a:ext cx="1353210" cy="499496"/>
          </a:xfrm>
          <a:prstGeom prst="rect">
            <a:avLst/>
          </a:prstGeom>
        </p:spPr>
        <p:txBody>
          <a:bodyPr wrap="square">
            <a:spAutoFit/>
          </a:bodyPr>
          <a:lstStyle/>
          <a:p>
            <a:r>
              <a:rPr lang="en-US" sz="2646" dirty="0">
                <a:ln>
                  <a:solidFill>
                    <a:schemeClr val="tx1"/>
                  </a:solidFill>
                </a:ln>
              </a:rPr>
              <a:t>“</a:t>
            </a:r>
            <a:r>
              <a:rPr lang="en-US" sz="2646" dirty="0" err="1">
                <a:ln>
                  <a:solidFill>
                    <a:schemeClr val="tx1"/>
                  </a:solidFill>
                </a:ln>
              </a:rPr>
              <a:t>pT</a:t>
            </a:r>
            <a:r>
              <a:rPr lang="en-US" sz="2646" dirty="0">
                <a:ln>
                  <a:solidFill>
                    <a:schemeClr val="tx1"/>
                  </a:solidFill>
                </a:ln>
              </a:rPr>
              <a:t> cut”</a:t>
            </a:r>
            <a:endParaRPr lang="es-ES" sz="2646" dirty="0">
              <a:ln>
                <a:solidFill>
                  <a:schemeClr val="tx1"/>
                </a:solidFill>
              </a:ln>
            </a:endParaRPr>
          </a:p>
        </p:txBody>
      </p:sp>
      <p:sp>
        <p:nvSpPr>
          <p:cNvPr id="16" name="Flecha: hacia abajo 15">
            <a:extLst>
              <a:ext uri="{FF2B5EF4-FFF2-40B4-BE49-F238E27FC236}">
                <a16:creationId xmlns:a16="http://schemas.microsoft.com/office/drawing/2014/main" xmlns="" id="{83940315-1D1E-415F-B55B-0CBE203BAD40}"/>
              </a:ext>
            </a:extLst>
          </p:cNvPr>
          <p:cNvSpPr/>
          <p:nvPr/>
        </p:nvSpPr>
        <p:spPr>
          <a:xfrm rot="16200000">
            <a:off x="2178515" y="956524"/>
            <a:ext cx="311412" cy="745609"/>
          </a:xfrm>
          <a:prstGeom prst="downArrow">
            <a:avLst>
              <a:gd name="adj1" fmla="val 31395"/>
              <a:gd name="adj2"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984">
              <a:solidFill>
                <a:schemeClr val="tx2">
                  <a:lumMod val="40000"/>
                  <a:lumOff val="60000"/>
                </a:schemeClr>
              </a:solidFill>
            </a:endParaRPr>
          </a:p>
        </p:txBody>
      </p:sp>
      <p:sp>
        <p:nvSpPr>
          <p:cNvPr id="37" name="Flecha: hacia abajo 36">
            <a:extLst>
              <a:ext uri="{FF2B5EF4-FFF2-40B4-BE49-F238E27FC236}">
                <a16:creationId xmlns:a16="http://schemas.microsoft.com/office/drawing/2014/main" xmlns="" id="{6EDA5ECB-D534-42FE-8F63-629D8B780F12}"/>
              </a:ext>
            </a:extLst>
          </p:cNvPr>
          <p:cNvSpPr/>
          <p:nvPr/>
        </p:nvSpPr>
        <p:spPr>
          <a:xfrm rot="16200000">
            <a:off x="4379876" y="956523"/>
            <a:ext cx="311412" cy="745609"/>
          </a:xfrm>
          <a:prstGeom prst="downArrow">
            <a:avLst>
              <a:gd name="adj1" fmla="val 31395"/>
              <a:gd name="adj2"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984">
              <a:solidFill>
                <a:schemeClr val="tx2">
                  <a:lumMod val="40000"/>
                  <a:lumOff val="60000"/>
                </a:schemeClr>
              </a:solidFill>
            </a:endParaRPr>
          </a:p>
        </p:txBody>
      </p:sp>
      <p:pic>
        <p:nvPicPr>
          <p:cNvPr id="2" name="Imagen 1">
            <a:extLst>
              <a:ext uri="{FF2B5EF4-FFF2-40B4-BE49-F238E27FC236}">
                <a16:creationId xmlns:a16="http://schemas.microsoft.com/office/drawing/2014/main" xmlns="" id="{FF4AF5FE-23B1-4953-BD3D-B7BC91DACC91}"/>
              </a:ext>
            </a:extLst>
          </p:cNvPr>
          <p:cNvPicPr>
            <a:picLocks noChangeAspect="1"/>
          </p:cNvPicPr>
          <p:nvPr/>
        </p:nvPicPr>
        <p:blipFill>
          <a:blip r:embed="rId3"/>
          <a:stretch>
            <a:fillRect/>
          </a:stretch>
        </p:blipFill>
        <p:spPr>
          <a:xfrm>
            <a:off x="2395597" y="2084883"/>
            <a:ext cx="4861730" cy="4433839"/>
          </a:xfrm>
          <a:prstGeom prst="rect">
            <a:avLst/>
          </a:prstGeom>
        </p:spPr>
      </p:pic>
      <p:sp>
        <p:nvSpPr>
          <p:cNvPr id="17" name="Rectángulo 16"/>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spTree>
    <p:extLst>
      <p:ext uri="{BB962C8B-B14F-4D97-AF65-F5344CB8AC3E}">
        <p14:creationId xmlns:p14="http://schemas.microsoft.com/office/powerpoint/2010/main" val="257168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47620"/>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grpSp>
        <p:nvGrpSpPr>
          <p:cNvPr id="6" name="Grupo 5">
            <a:extLst>
              <a:ext uri="{FF2B5EF4-FFF2-40B4-BE49-F238E27FC236}">
                <a16:creationId xmlns:a16="http://schemas.microsoft.com/office/drawing/2014/main" xmlns="" id="{4AD5C625-3A7D-42C2-95C1-25FC2D1AE12C}"/>
              </a:ext>
            </a:extLst>
          </p:cNvPr>
          <p:cNvGrpSpPr/>
          <p:nvPr/>
        </p:nvGrpSpPr>
        <p:grpSpPr>
          <a:xfrm>
            <a:off x="1161298" y="93980"/>
            <a:ext cx="7448233" cy="397673"/>
            <a:chOff x="1404039" y="148411"/>
            <a:chExt cx="9009202" cy="481016"/>
          </a:xfrm>
        </p:grpSpPr>
        <p:sp>
          <p:nvSpPr>
            <p:cNvPr id="132" name="CuadroTexto 131"/>
            <p:cNvSpPr txBox="1"/>
            <p:nvPr/>
          </p:nvSpPr>
          <p:spPr>
            <a:xfrm>
              <a:off x="1645840" y="148411"/>
              <a:ext cx="8767401" cy="481016"/>
            </a:xfrm>
            <a:prstGeom prst="rect">
              <a:avLst/>
            </a:prstGeom>
            <a:noFill/>
          </p:spPr>
          <p:txBody>
            <a:bodyPr wrap="square" rtlCol="0">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Cross section dependence with “</a:t>
              </a:r>
              <a:r>
                <a:rPr lang="en-US" sz="1984"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 cut” parameter</a:t>
              </a:r>
            </a:p>
          </p:txBody>
        </p:sp>
        <p:grpSp>
          <p:nvGrpSpPr>
            <p:cNvPr id="133" name="Grupo 132"/>
            <p:cNvGrpSpPr/>
            <p:nvPr/>
          </p:nvGrpSpPr>
          <p:grpSpPr>
            <a:xfrm>
              <a:off x="1404039" y="262856"/>
              <a:ext cx="241802" cy="234429"/>
              <a:chOff x="5289710" y="2391422"/>
              <a:chExt cx="241802" cy="234429"/>
            </a:xfrm>
            <a:solidFill>
              <a:schemeClr val="bg1"/>
            </a:solidFill>
          </p:grpSpPr>
          <p:sp>
            <p:nvSpPr>
              <p:cNvPr id="134" name="Elipse 133"/>
              <p:cNvSpPr/>
              <p:nvPr/>
            </p:nvSpPr>
            <p:spPr>
              <a:xfrm>
                <a:off x="5345663" y="2435028"/>
                <a:ext cx="137026" cy="13441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a:solidFill>
                    <a:schemeClr val="tx1"/>
                  </a:solidFill>
                </a:endParaRPr>
              </a:p>
            </p:txBody>
          </p:sp>
          <p:sp>
            <p:nvSpPr>
              <p:cNvPr id="135" name="Anillo 134"/>
              <p:cNvSpPr/>
              <p:nvPr/>
            </p:nvSpPr>
            <p:spPr>
              <a:xfrm>
                <a:off x="5289710" y="2391422"/>
                <a:ext cx="241802" cy="234429"/>
              </a:xfrm>
              <a:prstGeom prst="donu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dirty="0">
                  <a:solidFill>
                    <a:schemeClr val="tx1"/>
                  </a:solidFill>
                </a:endParaRPr>
              </a:p>
            </p:txBody>
          </p:sp>
        </p:grpSp>
      </p:grpSp>
      <p:sp>
        <p:nvSpPr>
          <p:cNvPr id="43" name="CuadroTexto 42">
            <a:extLst>
              <a:ext uri="{FF2B5EF4-FFF2-40B4-BE49-F238E27FC236}">
                <a16:creationId xmlns:a16="http://schemas.microsoft.com/office/drawing/2014/main" xmlns="" id="{A15FC1D2-D084-40E1-9D21-0090ABC6759D}"/>
              </a:ext>
            </a:extLst>
          </p:cNvPr>
          <p:cNvSpPr txBox="1"/>
          <p:nvPr/>
        </p:nvSpPr>
        <p:spPr>
          <a:xfrm>
            <a:off x="601203" y="5930736"/>
            <a:ext cx="8878218" cy="601062"/>
          </a:xfrm>
          <a:prstGeom prst="rect">
            <a:avLst/>
          </a:prstGeom>
          <a:noFill/>
        </p:spPr>
        <p:txBody>
          <a:bodyPr wrap="square" rtlCol="0">
            <a:spAutoFit/>
          </a:bodyPr>
          <a:lstStyle/>
          <a:p>
            <a:pPr algn="ct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Figure 5: Cross section decency with a) rapidity and b) transversal momentum. CASCADE+POWHEG NLO calculation. Dependency with “</a:t>
            </a:r>
            <a:r>
              <a:rPr lang="en-US" sz="1653"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 cut”</a:t>
            </a:r>
          </a:p>
        </p:txBody>
      </p:sp>
      <p:pic>
        <p:nvPicPr>
          <p:cNvPr id="2" name="Imagen 1">
            <a:extLst>
              <a:ext uri="{FF2B5EF4-FFF2-40B4-BE49-F238E27FC236}">
                <a16:creationId xmlns:a16="http://schemas.microsoft.com/office/drawing/2014/main" xmlns="" id="{6F10E8F1-E1B3-4C03-9FCC-2681C6F3D7F3}"/>
              </a:ext>
            </a:extLst>
          </p:cNvPr>
          <p:cNvPicPr>
            <a:picLocks noChangeAspect="1"/>
          </p:cNvPicPr>
          <p:nvPr/>
        </p:nvPicPr>
        <p:blipFill>
          <a:blip r:embed="rId2"/>
          <a:stretch>
            <a:fillRect/>
          </a:stretch>
        </p:blipFill>
        <p:spPr>
          <a:xfrm>
            <a:off x="124450" y="1037121"/>
            <a:ext cx="4857431" cy="4421223"/>
          </a:xfrm>
          <a:prstGeom prst="rect">
            <a:avLst/>
          </a:prstGeom>
        </p:spPr>
      </p:pic>
      <p:pic>
        <p:nvPicPr>
          <p:cNvPr id="13" name="Imagen 12">
            <a:extLst>
              <a:ext uri="{FF2B5EF4-FFF2-40B4-BE49-F238E27FC236}">
                <a16:creationId xmlns:a16="http://schemas.microsoft.com/office/drawing/2014/main" xmlns="" id="{26C45DED-3F54-4080-AC1E-A54DD410015E}"/>
              </a:ext>
            </a:extLst>
          </p:cNvPr>
          <p:cNvPicPr>
            <a:picLocks noChangeAspect="1"/>
          </p:cNvPicPr>
          <p:nvPr/>
        </p:nvPicPr>
        <p:blipFill>
          <a:blip r:embed="rId3"/>
          <a:stretch>
            <a:fillRect/>
          </a:stretch>
        </p:blipFill>
        <p:spPr>
          <a:xfrm>
            <a:off x="4981881" y="1018258"/>
            <a:ext cx="4883141" cy="4421223"/>
          </a:xfrm>
          <a:prstGeom prst="rect">
            <a:avLst/>
          </a:prstGeom>
        </p:spPr>
      </p:pic>
      <p:sp>
        <p:nvSpPr>
          <p:cNvPr id="14" name="Rectángulo 13">
            <a:extLst>
              <a:ext uri="{FF2B5EF4-FFF2-40B4-BE49-F238E27FC236}">
                <a16:creationId xmlns:a16="http://schemas.microsoft.com/office/drawing/2014/main" xmlns="" id="{7AFEB8D7-EB32-4B55-BF75-0FA58BAEA925}"/>
              </a:ext>
            </a:extLst>
          </p:cNvPr>
          <p:cNvSpPr/>
          <p:nvPr/>
        </p:nvSpPr>
        <p:spPr>
          <a:xfrm>
            <a:off x="2553165" y="5347014"/>
            <a:ext cx="542843" cy="397673"/>
          </a:xfrm>
          <a:prstGeom prst="rect">
            <a:avLst/>
          </a:prstGeom>
        </p:spPr>
        <p:txBody>
          <a:bodyPr wrap="square">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a) </a:t>
            </a:r>
            <a:endParaRPr lang="es-ES" sz="1984" dirty="0"/>
          </a:p>
        </p:txBody>
      </p:sp>
      <p:sp>
        <p:nvSpPr>
          <p:cNvPr id="34" name="Rectángulo 33">
            <a:extLst>
              <a:ext uri="{FF2B5EF4-FFF2-40B4-BE49-F238E27FC236}">
                <a16:creationId xmlns:a16="http://schemas.microsoft.com/office/drawing/2014/main" xmlns="" id="{06497AA4-94A2-4ABC-9302-56082F511AA2}"/>
              </a:ext>
            </a:extLst>
          </p:cNvPr>
          <p:cNvSpPr/>
          <p:nvPr/>
        </p:nvSpPr>
        <p:spPr>
          <a:xfrm>
            <a:off x="7401860" y="5347014"/>
            <a:ext cx="551578" cy="397673"/>
          </a:xfrm>
          <a:prstGeom prst="rect">
            <a:avLst/>
          </a:prstGeom>
        </p:spPr>
        <p:txBody>
          <a:bodyPr wrap="square">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b) </a:t>
            </a:r>
            <a:endParaRPr lang="es-ES" sz="1984" dirty="0"/>
          </a:p>
        </p:txBody>
      </p:sp>
      <p:sp>
        <p:nvSpPr>
          <p:cNvPr id="15" name="Rectángulo 14"/>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spTree>
    <p:extLst>
      <p:ext uri="{BB962C8B-B14F-4D97-AF65-F5344CB8AC3E}">
        <p14:creationId xmlns:p14="http://schemas.microsoft.com/office/powerpoint/2010/main" val="1799815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99521" y="393601"/>
            <a:ext cx="3953455" cy="400110"/>
          </a:xfrm>
          <a:prstGeom prst="rect">
            <a:avLst/>
          </a:prstGeom>
          <a:noFill/>
        </p:spPr>
        <p:txBody>
          <a:bodyPr wrap="none" rtlCol="0">
            <a:spAutoFit/>
          </a:bodyPr>
          <a:lstStyle/>
          <a:p>
            <a:r>
              <a:rPr lang="en-US" sz="2000" b="1" dirty="0" smtClean="0"/>
              <a:t>SOME WORDS ABOUT </a:t>
            </a:r>
            <a:r>
              <a:rPr lang="en-US" sz="2000" b="1" dirty="0" err="1" smtClean="0"/>
              <a:t>InSTEC</a:t>
            </a:r>
            <a:endParaRPr lang="es-ES" sz="2000" b="1" dirty="0"/>
          </a:p>
        </p:txBody>
      </p:sp>
      <p:sp>
        <p:nvSpPr>
          <p:cNvPr id="5" name="CuadroTexto 4"/>
          <p:cNvSpPr txBox="1"/>
          <p:nvPr/>
        </p:nvSpPr>
        <p:spPr>
          <a:xfrm>
            <a:off x="1360569" y="1343524"/>
            <a:ext cx="1821845" cy="369332"/>
          </a:xfrm>
          <a:prstGeom prst="rect">
            <a:avLst/>
          </a:prstGeom>
          <a:solidFill>
            <a:schemeClr val="bg1">
              <a:lumMod val="85000"/>
            </a:schemeClr>
          </a:solidFill>
        </p:spPr>
        <p:txBody>
          <a:bodyPr wrap="none" rtlCol="0">
            <a:spAutoFit/>
          </a:bodyPr>
          <a:lstStyle/>
          <a:p>
            <a:r>
              <a:rPr lang="en-US" b="1" dirty="0" smtClean="0"/>
              <a:t>FOUNDATION</a:t>
            </a:r>
            <a:r>
              <a:rPr lang="en-US" dirty="0" smtClean="0"/>
              <a:t>  </a:t>
            </a:r>
            <a:endParaRPr lang="es-ES" dirty="0"/>
          </a:p>
        </p:txBody>
      </p:sp>
      <p:sp>
        <p:nvSpPr>
          <p:cNvPr id="6" name="CuadroTexto 5"/>
          <p:cNvSpPr txBox="1"/>
          <p:nvPr/>
        </p:nvSpPr>
        <p:spPr>
          <a:xfrm>
            <a:off x="4666884" y="1090250"/>
            <a:ext cx="3312826" cy="923330"/>
          </a:xfrm>
          <a:prstGeom prst="rect">
            <a:avLst/>
          </a:prstGeom>
          <a:solidFill>
            <a:srgbClr val="FFFF00"/>
          </a:solidFill>
        </p:spPr>
        <p:txBody>
          <a:bodyPr wrap="square" rtlCol="0">
            <a:spAutoFit/>
          </a:bodyPr>
          <a:lstStyle/>
          <a:p>
            <a:r>
              <a:rPr lang="en-US" b="1" dirty="0" smtClean="0"/>
              <a:t>1981 AS FACULTY FOR TECHNOLOGY AND  NUCLEAR SCIENCES </a:t>
            </a:r>
            <a:endParaRPr lang="es-ES" b="1" dirty="0"/>
          </a:p>
        </p:txBody>
      </p:sp>
      <p:sp>
        <p:nvSpPr>
          <p:cNvPr id="7" name="CuadroTexto 6"/>
          <p:cNvSpPr txBox="1"/>
          <p:nvPr/>
        </p:nvSpPr>
        <p:spPr>
          <a:xfrm>
            <a:off x="1360569" y="2790101"/>
            <a:ext cx="1740733" cy="369332"/>
          </a:xfrm>
          <a:prstGeom prst="rect">
            <a:avLst/>
          </a:prstGeom>
          <a:solidFill>
            <a:schemeClr val="bg1">
              <a:lumMod val="85000"/>
            </a:schemeClr>
          </a:solidFill>
        </p:spPr>
        <p:txBody>
          <a:bodyPr wrap="none" rtlCol="0">
            <a:spAutoFit/>
          </a:bodyPr>
          <a:lstStyle/>
          <a:p>
            <a:r>
              <a:rPr lang="en-US" b="1" dirty="0" smtClean="0"/>
              <a:t>FIRST STAGE </a:t>
            </a:r>
            <a:endParaRPr lang="es-ES" b="1" dirty="0"/>
          </a:p>
        </p:txBody>
      </p:sp>
      <p:sp>
        <p:nvSpPr>
          <p:cNvPr id="8" name="CuadroTexto 7"/>
          <p:cNvSpPr txBox="1"/>
          <p:nvPr/>
        </p:nvSpPr>
        <p:spPr>
          <a:xfrm flipH="1">
            <a:off x="4621913" y="2561705"/>
            <a:ext cx="4462127" cy="923330"/>
          </a:xfrm>
          <a:prstGeom prst="rect">
            <a:avLst/>
          </a:prstGeom>
          <a:solidFill>
            <a:srgbClr val="FFFF00"/>
          </a:solidFill>
        </p:spPr>
        <p:txBody>
          <a:bodyPr wrap="square" rtlCol="0">
            <a:spAutoFit/>
          </a:bodyPr>
          <a:lstStyle/>
          <a:p>
            <a:r>
              <a:rPr lang="en-US" b="1" dirty="0" smtClean="0"/>
              <a:t>1987 HIGHER INSTITUTE FOR TECHNOLOGY AND NUCLEAR SCIENCE, INDEPENDENT UH</a:t>
            </a:r>
            <a:endParaRPr lang="es-ES" b="1" dirty="0"/>
          </a:p>
        </p:txBody>
      </p:sp>
      <p:sp>
        <p:nvSpPr>
          <p:cNvPr id="9" name="Rectángulo 8"/>
          <p:cNvSpPr/>
          <p:nvPr/>
        </p:nvSpPr>
        <p:spPr>
          <a:xfrm>
            <a:off x="1360569" y="4368608"/>
            <a:ext cx="2065502" cy="369332"/>
          </a:xfrm>
          <a:prstGeom prst="rect">
            <a:avLst/>
          </a:prstGeom>
          <a:solidFill>
            <a:schemeClr val="bg1">
              <a:lumMod val="85000"/>
            </a:schemeClr>
          </a:solidFill>
        </p:spPr>
        <p:txBody>
          <a:bodyPr wrap="none">
            <a:spAutoFit/>
          </a:bodyPr>
          <a:lstStyle/>
          <a:p>
            <a:r>
              <a:rPr lang="en-US" b="1" dirty="0" smtClean="0"/>
              <a:t>SECOND STAGE </a:t>
            </a:r>
            <a:endParaRPr lang="es-ES" b="1" dirty="0"/>
          </a:p>
        </p:txBody>
      </p:sp>
      <p:sp>
        <p:nvSpPr>
          <p:cNvPr id="10" name="Rectángulo 9"/>
          <p:cNvSpPr/>
          <p:nvPr/>
        </p:nvSpPr>
        <p:spPr>
          <a:xfrm>
            <a:off x="4609394" y="4033160"/>
            <a:ext cx="4377128" cy="923330"/>
          </a:xfrm>
          <a:prstGeom prst="rect">
            <a:avLst/>
          </a:prstGeom>
          <a:solidFill>
            <a:srgbClr val="FFFF00"/>
          </a:solidFill>
        </p:spPr>
        <p:txBody>
          <a:bodyPr wrap="square">
            <a:spAutoFit/>
          </a:bodyPr>
          <a:lstStyle/>
          <a:p>
            <a:r>
              <a:rPr lang="en-US" b="1" dirty="0" smtClean="0"/>
              <a:t>2003 HIGHER </a:t>
            </a:r>
            <a:r>
              <a:rPr lang="en-US" b="1" dirty="0"/>
              <a:t>INSTITUTE FOR TECHNOLOGY AND </a:t>
            </a:r>
            <a:r>
              <a:rPr lang="en-US" b="1" dirty="0" smtClean="0"/>
              <a:t>APPLIED  SCIENCES, STILL INDEPENDENT UH</a:t>
            </a:r>
            <a:endParaRPr lang="es-ES" b="1" dirty="0"/>
          </a:p>
        </p:txBody>
      </p:sp>
      <p:sp>
        <p:nvSpPr>
          <p:cNvPr id="11" name="Rectángulo 10"/>
          <p:cNvSpPr/>
          <p:nvPr/>
        </p:nvSpPr>
        <p:spPr>
          <a:xfrm>
            <a:off x="1411864" y="6192523"/>
            <a:ext cx="1638141" cy="369332"/>
          </a:xfrm>
          <a:prstGeom prst="rect">
            <a:avLst/>
          </a:prstGeom>
          <a:solidFill>
            <a:schemeClr val="bg1">
              <a:lumMod val="85000"/>
            </a:schemeClr>
          </a:solidFill>
        </p:spPr>
        <p:txBody>
          <a:bodyPr wrap="none">
            <a:spAutoFit/>
          </a:bodyPr>
          <a:lstStyle/>
          <a:p>
            <a:r>
              <a:rPr lang="en-US" b="1" dirty="0" smtClean="0"/>
              <a:t>CURRENTLY</a:t>
            </a:r>
            <a:r>
              <a:rPr lang="en-US" dirty="0" smtClean="0"/>
              <a:t> </a:t>
            </a:r>
            <a:endParaRPr lang="es-ES" dirty="0"/>
          </a:p>
        </p:txBody>
      </p:sp>
      <p:sp>
        <p:nvSpPr>
          <p:cNvPr id="12" name="Rectángulo 11"/>
          <p:cNvSpPr/>
          <p:nvPr/>
        </p:nvSpPr>
        <p:spPr>
          <a:xfrm>
            <a:off x="4609394" y="5915524"/>
            <a:ext cx="4849399" cy="923330"/>
          </a:xfrm>
          <a:prstGeom prst="rect">
            <a:avLst/>
          </a:prstGeom>
          <a:solidFill>
            <a:srgbClr val="FFFF00"/>
          </a:solidFill>
        </p:spPr>
        <p:txBody>
          <a:bodyPr wrap="square">
            <a:spAutoFit/>
          </a:bodyPr>
          <a:lstStyle/>
          <a:p>
            <a:r>
              <a:rPr lang="en-US" b="1" dirty="0" smtClean="0"/>
              <a:t>2018 HIGHER </a:t>
            </a:r>
            <a:r>
              <a:rPr lang="en-US" b="1" dirty="0"/>
              <a:t>INSTITUTE FOR TECHNOLOGY AND APPLIED  SCIENCES, </a:t>
            </a:r>
            <a:r>
              <a:rPr lang="en-US" b="1" dirty="0" smtClean="0"/>
              <a:t>AGAIN FACULTY OF UH</a:t>
            </a:r>
            <a:endParaRPr lang="es-ES" b="1" dirty="0"/>
          </a:p>
        </p:txBody>
      </p:sp>
      <p:cxnSp>
        <p:nvCxnSpPr>
          <p:cNvPr id="17" name="Conector recto de flecha 16"/>
          <p:cNvCxnSpPr/>
          <p:nvPr/>
        </p:nvCxnSpPr>
        <p:spPr>
          <a:xfrm>
            <a:off x="3567659" y="3023370"/>
            <a:ext cx="809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3567659" y="4586209"/>
            <a:ext cx="809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3480216" y="6363916"/>
            <a:ext cx="809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3567658" y="1551915"/>
            <a:ext cx="8094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5719431" y="7107719"/>
            <a:ext cx="4361194" cy="369332"/>
          </a:xfrm>
          <a:prstGeom prst="rect">
            <a:avLst/>
          </a:prstGeom>
        </p:spPr>
        <p:txBody>
          <a:bodyPr wrap="none">
            <a:spAutoFit/>
          </a:bodyPr>
          <a:lstStyle/>
          <a:p>
            <a:r>
              <a:rPr lang="en-US" b="1" dirty="0">
                <a:solidFill>
                  <a:srgbClr val="FF0000"/>
                </a:solidFill>
              </a:rPr>
              <a:t>SPD WORKSHOP, DUBNA, JUNE 2019</a:t>
            </a:r>
            <a:endParaRPr lang="es-ES" b="1" dirty="0">
              <a:solidFill>
                <a:srgbClr val="FF0000"/>
              </a:solidFill>
            </a:endParaRPr>
          </a:p>
        </p:txBody>
      </p:sp>
    </p:spTree>
    <p:extLst>
      <p:ext uri="{BB962C8B-B14F-4D97-AF65-F5344CB8AC3E}">
        <p14:creationId xmlns:p14="http://schemas.microsoft.com/office/powerpoint/2010/main" val="734745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75098"/>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sp>
        <p:nvSpPr>
          <p:cNvPr id="9" name="Flecha: a la derecha 8">
            <a:extLst>
              <a:ext uri="{FF2B5EF4-FFF2-40B4-BE49-F238E27FC236}">
                <a16:creationId xmlns:a16="http://schemas.microsoft.com/office/drawing/2014/main" xmlns="" id="{0C3C20D0-86B9-4F7E-9D57-6961C05164F2}"/>
              </a:ext>
            </a:extLst>
          </p:cNvPr>
          <p:cNvSpPr/>
          <p:nvPr/>
        </p:nvSpPr>
        <p:spPr>
          <a:xfrm>
            <a:off x="4264741" y="2245432"/>
            <a:ext cx="1457155" cy="334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43"/>
          </a:p>
        </p:txBody>
      </p:sp>
      <p:sp>
        <p:nvSpPr>
          <p:cNvPr id="10" name="Rectángulo 9">
            <a:extLst>
              <a:ext uri="{FF2B5EF4-FFF2-40B4-BE49-F238E27FC236}">
                <a16:creationId xmlns:a16="http://schemas.microsoft.com/office/drawing/2014/main" xmlns="" id="{C126EC7A-2424-4DEB-8D52-FA212391625C}"/>
              </a:ext>
            </a:extLst>
          </p:cNvPr>
          <p:cNvSpPr/>
          <p:nvPr/>
        </p:nvSpPr>
        <p:spPr>
          <a:xfrm>
            <a:off x="524611" y="2053351"/>
            <a:ext cx="3210123" cy="635110"/>
          </a:xfrm>
          <a:prstGeom prst="rect">
            <a:avLst/>
          </a:prstGeom>
        </p:spPr>
        <p:txBody>
          <a:bodyPr wrap="square">
            <a:spAutoFit/>
          </a:bodyPr>
          <a:lstStyle/>
          <a:p>
            <a:pPr algn="ctr"/>
            <a:r>
              <a:rPr lang="en-US" sz="3527" b="1" dirty="0">
                <a:solidFill>
                  <a:schemeClr val="tx1">
                    <a:lumMod val="85000"/>
                    <a:lumOff val="15000"/>
                  </a:schemeClr>
                </a:solidFill>
                <a:latin typeface="Segoe UI Light" panose="020B0502040204020203" pitchFamily="34" charset="0"/>
                <a:cs typeface="Segoe UI Light" panose="020B0502040204020203" pitchFamily="34" charset="0"/>
              </a:rPr>
              <a:t>pp collision</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xmlns="" id="{46869F43-456F-447F-B0F3-60D6C457AC3A}"/>
                  </a:ext>
                </a:extLst>
              </p:cNvPr>
              <p:cNvSpPr/>
              <p:nvPr/>
            </p:nvSpPr>
            <p:spPr>
              <a:xfrm>
                <a:off x="1397219" y="3205642"/>
                <a:ext cx="7225824" cy="667427"/>
              </a:xfrm>
              <a:prstGeom prst="rect">
                <a:avLst/>
              </a:prstGeom>
            </p:spPr>
            <p:txBody>
              <a:bodyPr wrap="none">
                <a:spAutoFit/>
              </a:bodyPr>
              <a:lstStyle/>
              <a:p>
                <a:pPr algn="ctr"/>
                <a:r>
                  <a:rPr lang="en-US" sz="3086" b="1" dirty="0">
                    <a:solidFill>
                      <a:srgbClr val="FF0000"/>
                    </a:solidFill>
                    <a:latin typeface="Gill Sans MT" panose="020B0502020104020203" pitchFamily="34" charset="0"/>
                  </a:rPr>
                  <a:t>pPb COLISSION AT </a:t>
                </a:r>
                <a14:m>
                  <m:oMath xmlns:m="http://schemas.openxmlformats.org/officeDocument/2006/math">
                    <m:rad>
                      <m:radPr>
                        <m:degHide m:val="on"/>
                        <m:ctrlPr>
                          <a:rPr lang="en-US" sz="3086" b="1" i="1">
                            <a:solidFill>
                              <a:srgbClr val="FF0000"/>
                            </a:solidFill>
                            <a:latin typeface="Cambria Math" panose="02040503050406030204" pitchFamily="18" charset="0"/>
                          </a:rPr>
                        </m:ctrlPr>
                      </m:radPr>
                      <m:deg/>
                      <m:e>
                        <m:sSub>
                          <m:sSubPr>
                            <m:ctrlPr>
                              <a:rPr lang="en-US" sz="3086" b="1" i="1">
                                <a:solidFill>
                                  <a:srgbClr val="FF0000"/>
                                </a:solidFill>
                                <a:latin typeface="Cambria Math" panose="02040503050406030204" pitchFamily="18" charset="0"/>
                              </a:rPr>
                            </m:ctrlPr>
                          </m:sSubPr>
                          <m:e>
                            <m:r>
                              <a:rPr lang="en-US" sz="3086" b="1" i="1">
                                <a:solidFill>
                                  <a:srgbClr val="FF0000"/>
                                </a:solidFill>
                                <a:latin typeface="Cambria Math" panose="02040503050406030204" pitchFamily="18" charset="0"/>
                              </a:rPr>
                              <m:t>𝑺</m:t>
                            </m:r>
                          </m:e>
                          <m:sub>
                            <m:r>
                              <a:rPr lang="en-US" sz="3086" b="1" i="1">
                                <a:solidFill>
                                  <a:srgbClr val="FF0000"/>
                                </a:solidFill>
                                <a:latin typeface="Cambria Math" panose="02040503050406030204" pitchFamily="18" charset="0"/>
                              </a:rPr>
                              <m:t>𝑵𝑵</m:t>
                            </m:r>
                          </m:sub>
                        </m:sSub>
                      </m:e>
                    </m:rad>
                    <m:r>
                      <a:rPr lang="en-US" sz="3086" b="1" i="1">
                        <a:solidFill>
                          <a:srgbClr val="FF0000"/>
                        </a:solidFill>
                        <a:latin typeface="Cambria Math" panose="02040503050406030204" pitchFamily="18" charset="0"/>
                      </a:rPr>
                      <m:t>=</m:t>
                    </m:r>
                    <m:r>
                      <a:rPr lang="en-US" sz="3086" b="1" i="1">
                        <a:solidFill>
                          <a:srgbClr val="FF0000"/>
                        </a:solidFill>
                        <a:latin typeface="Cambria Math" panose="02040503050406030204" pitchFamily="18" charset="0"/>
                      </a:rPr>
                      <m:t>𝟓</m:t>
                    </m:r>
                    <m:r>
                      <a:rPr lang="en-US" sz="3086" b="1" i="1">
                        <a:solidFill>
                          <a:srgbClr val="FF0000"/>
                        </a:solidFill>
                        <a:latin typeface="Cambria Math" panose="02040503050406030204" pitchFamily="18" charset="0"/>
                      </a:rPr>
                      <m:t>.</m:t>
                    </m:r>
                    <m:r>
                      <a:rPr lang="en-US" sz="3086" b="1" i="1">
                        <a:solidFill>
                          <a:srgbClr val="FF0000"/>
                        </a:solidFill>
                        <a:latin typeface="Cambria Math" panose="02040503050406030204" pitchFamily="18" charset="0"/>
                      </a:rPr>
                      <m:t>𝟎𝟐</m:t>
                    </m:r>
                    <m:r>
                      <a:rPr lang="en-US" sz="3086" b="1" i="1">
                        <a:solidFill>
                          <a:srgbClr val="FF0000"/>
                        </a:solidFill>
                        <a:latin typeface="Cambria Math" panose="02040503050406030204" pitchFamily="18" charset="0"/>
                      </a:rPr>
                      <m:t> </m:t>
                    </m:r>
                    <m:r>
                      <a:rPr lang="en-US" sz="3086" b="1" i="1">
                        <a:solidFill>
                          <a:srgbClr val="FF0000"/>
                        </a:solidFill>
                        <a:latin typeface="Cambria Math" panose="02040503050406030204" pitchFamily="18" charset="0"/>
                      </a:rPr>
                      <m:t>𝐓𝐞𝐕</m:t>
                    </m:r>
                  </m:oMath>
                </a14:m>
                <a:endParaRPr lang="es-ES" sz="3086" b="1" dirty="0">
                  <a:solidFill>
                    <a:srgbClr val="FF0000"/>
                  </a:solidFill>
                </a:endParaRPr>
              </a:p>
            </p:txBody>
          </p:sp>
        </mc:Choice>
        <mc:Fallback xmlns="">
          <p:sp>
            <p:nvSpPr>
              <p:cNvPr id="11" name="Rectángulo 10">
                <a:extLst>
                  <a:ext uri="{FF2B5EF4-FFF2-40B4-BE49-F238E27FC236}">
                    <a16:creationId xmlns:a16="http://schemas.microsoft.com/office/drawing/2014/main" xmlns:a14="http://schemas.microsoft.com/office/drawing/2010/main" xmlns="" id="{46869F43-456F-447F-B0F3-60D6C457AC3A}"/>
                  </a:ext>
                </a:extLst>
              </p:cNvPr>
              <p:cNvSpPr>
                <a:spLocks noRot="1" noChangeAspect="1" noMove="1" noResize="1" noEditPoints="1" noAdjustHandles="1" noChangeArrowheads="1" noChangeShapeType="1" noTextEdit="1"/>
              </p:cNvSpPr>
              <p:nvPr/>
            </p:nvSpPr>
            <p:spPr>
              <a:xfrm>
                <a:off x="1397219" y="3205642"/>
                <a:ext cx="7225824" cy="667427"/>
              </a:xfrm>
              <a:prstGeom prst="rect">
                <a:avLst/>
              </a:prstGeom>
              <a:blipFill rotWithShape="0">
                <a:blip r:embed="rId2"/>
                <a:stretch>
                  <a:fillRect l="-1602" b="-23853"/>
                </a:stretch>
              </a:blipFill>
            </p:spPr>
            <p:txBody>
              <a:bodyPr/>
              <a:lstStyle/>
              <a:p>
                <a:r>
                  <a:rPr lang="es-ES">
                    <a:noFill/>
                  </a:rPr>
                  <a:t> </a:t>
                </a:r>
              </a:p>
            </p:txBody>
          </p:sp>
        </mc:Fallback>
      </mc:AlternateContent>
      <p:sp>
        <p:nvSpPr>
          <p:cNvPr id="17" name="Rectángulo 16">
            <a:extLst>
              <a:ext uri="{FF2B5EF4-FFF2-40B4-BE49-F238E27FC236}">
                <a16:creationId xmlns:a16="http://schemas.microsoft.com/office/drawing/2014/main" xmlns="" id="{534F86C1-FA58-4A0C-852B-914A323D51EB}"/>
              </a:ext>
            </a:extLst>
          </p:cNvPr>
          <p:cNvSpPr/>
          <p:nvPr/>
        </p:nvSpPr>
        <p:spPr>
          <a:xfrm>
            <a:off x="2863550" y="5591153"/>
            <a:ext cx="2403845" cy="567207"/>
          </a:xfrm>
          <a:prstGeom prst="rect">
            <a:avLst/>
          </a:prstGeom>
        </p:spPr>
        <p:txBody>
          <a:bodyPr wrap="square">
            <a:spAutoFit/>
          </a:bodyPr>
          <a:lstStyle/>
          <a:p>
            <a:pPr algn="ctr"/>
            <a:r>
              <a:rPr lang="en-US" sz="1543" b="1" dirty="0">
                <a:solidFill>
                  <a:schemeClr val="tx1">
                    <a:lumMod val="85000"/>
                    <a:lumOff val="15000"/>
                  </a:schemeClr>
                </a:solidFill>
                <a:latin typeface="Segoe UI Light" panose="020B0502040204020203" pitchFamily="34" charset="0"/>
                <a:cs typeface="Segoe UI Light" panose="020B0502040204020203" pitchFamily="34" charset="0"/>
              </a:rPr>
              <a:t>Using a shift on rapidity distribution</a:t>
            </a:r>
            <a:endParaRPr lang="es-ES" sz="1543" dirty="0"/>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xmlns="" id="{C3CCD2CF-5DFB-48AA-91A0-0072E261D2D7}"/>
                  </a:ext>
                </a:extLst>
              </p:cNvPr>
              <p:cNvSpPr txBox="1"/>
              <p:nvPr/>
            </p:nvSpPr>
            <p:spPr>
              <a:xfrm>
                <a:off x="3310282" y="6195293"/>
                <a:ext cx="1536969" cy="33932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s-ES" sz="2205" b="1" i="1">
                          <a:solidFill>
                            <a:srgbClr val="00B050"/>
                          </a:solidFill>
                          <a:latin typeface="Cambria Math" panose="02040503050406030204" pitchFamily="18" charset="0"/>
                          <a:ea typeface="Cambria Math" panose="02040503050406030204" pitchFamily="18" charset="0"/>
                        </a:rPr>
                        <m:t>∆</m:t>
                      </m:r>
                      <m:r>
                        <a:rPr lang="en-US" sz="2205" b="1" i="1">
                          <a:solidFill>
                            <a:srgbClr val="00B050"/>
                          </a:solidFill>
                          <a:latin typeface="Cambria Math" panose="02040503050406030204" pitchFamily="18" charset="0"/>
                          <a:ea typeface="Cambria Math" panose="02040503050406030204" pitchFamily="18" charset="0"/>
                        </a:rPr>
                        <m:t>𝒚</m:t>
                      </m:r>
                      <m:r>
                        <a:rPr lang="en-US" sz="2205" b="1" i="1">
                          <a:solidFill>
                            <a:srgbClr val="00B050"/>
                          </a:solidFill>
                          <a:latin typeface="Cambria Math" panose="02040503050406030204" pitchFamily="18" charset="0"/>
                          <a:ea typeface="Cambria Math" panose="02040503050406030204" pitchFamily="18" charset="0"/>
                        </a:rPr>
                        <m:t>=</m:t>
                      </m:r>
                      <m:r>
                        <a:rPr lang="en-US" sz="2205" b="1" i="1">
                          <a:solidFill>
                            <a:srgbClr val="00B050"/>
                          </a:solidFill>
                          <a:latin typeface="Cambria Math" panose="02040503050406030204" pitchFamily="18" charset="0"/>
                          <a:ea typeface="Cambria Math" panose="02040503050406030204" pitchFamily="18" charset="0"/>
                        </a:rPr>
                        <m:t>𝟎</m:t>
                      </m:r>
                      <m:r>
                        <a:rPr lang="en-US" sz="2205" b="1" i="1">
                          <a:solidFill>
                            <a:srgbClr val="00B050"/>
                          </a:solidFill>
                          <a:latin typeface="Cambria Math" panose="02040503050406030204" pitchFamily="18" charset="0"/>
                          <a:ea typeface="Cambria Math" panose="02040503050406030204" pitchFamily="18" charset="0"/>
                        </a:rPr>
                        <m:t>.</m:t>
                      </m:r>
                      <m:r>
                        <a:rPr lang="en-US" sz="2205" b="1" i="1">
                          <a:solidFill>
                            <a:srgbClr val="00B050"/>
                          </a:solidFill>
                          <a:latin typeface="Cambria Math" panose="02040503050406030204" pitchFamily="18" charset="0"/>
                          <a:ea typeface="Cambria Math" panose="02040503050406030204" pitchFamily="18" charset="0"/>
                        </a:rPr>
                        <m:t>𝟒𝟔𝟓</m:t>
                      </m:r>
                    </m:oMath>
                  </m:oMathPara>
                </a14:m>
                <a:endParaRPr lang="es-ES" sz="2205" b="1" dirty="0">
                  <a:solidFill>
                    <a:srgbClr val="00B050"/>
                  </a:solidFill>
                </a:endParaRPr>
              </a:p>
            </p:txBody>
          </p:sp>
        </mc:Choice>
        <mc:Fallback xmlns="">
          <p:sp>
            <p:nvSpPr>
              <p:cNvPr id="18" name="CuadroTexto 17">
                <a:extLst>
                  <a:ext uri="{FF2B5EF4-FFF2-40B4-BE49-F238E27FC236}">
                    <a16:creationId xmlns:a16="http://schemas.microsoft.com/office/drawing/2014/main" xmlns:a14="http://schemas.microsoft.com/office/drawing/2010/main" xmlns="" id="{C3CCD2CF-5DFB-48AA-91A0-0072E261D2D7}"/>
                  </a:ext>
                </a:extLst>
              </p:cNvPr>
              <p:cNvSpPr txBox="1">
                <a:spLocks noRot="1" noChangeAspect="1" noMove="1" noResize="1" noEditPoints="1" noAdjustHandles="1" noChangeArrowheads="1" noChangeShapeType="1" noTextEdit="1"/>
              </p:cNvSpPr>
              <p:nvPr/>
            </p:nvSpPr>
            <p:spPr>
              <a:xfrm>
                <a:off x="3310282" y="6195293"/>
                <a:ext cx="1536969" cy="339324"/>
              </a:xfrm>
              <a:prstGeom prst="rect">
                <a:avLst/>
              </a:prstGeom>
              <a:blipFill rotWithShape="0">
                <a:blip r:embed="rId3"/>
                <a:stretch>
                  <a:fillRect l="-6746" r="-2381" b="-28571"/>
                </a:stretch>
              </a:blipFill>
            </p:spPr>
            <p:txBody>
              <a:bodyPr/>
              <a:lstStyle/>
              <a:p>
                <a:r>
                  <a:rPr lang="es-ES">
                    <a:noFill/>
                  </a:rPr>
                  <a:t> </a:t>
                </a:r>
              </a:p>
            </p:txBody>
          </p:sp>
        </mc:Fallback>
      </mc:AlternateContent>
      <p:sp>
        <p:nvSpPr>
          <p:cNvPr id="24" name="Rectángulo 23">
            <a:extLst>
              <a:ext uri="{FF2B5EF4-FFF2-40B4-BE49-F238E27FC236}">
                <a16:creationId xmlns:a16="http://schemas.microsoft.com/office/drawing/2014/main" xmlns="" id="{416DA776-42DB-4023-BB09-EF9DF431B13C}"/>
              </a:ext>
            </a:extLst>
          </p:cNvPr>
          <p:cNvSpPr/>
          <p:nvPr/>
        </p:nvSpPr>
        <p:spPr>
          <a:xfrm>
            <a:off x="360505" y="4941988"/>
            <a:ext cx="2071732" cy="770980"/>
          </a:xfrm>
          <a:prstGeom prst="rect">
            <a:avLst/>
          </a:prstGeom>
        </p:spPr>
        <p:txBody>
          <a:bodyPr wrap="square">
            <a:spAutoFit/>
          </a:bodyPr>
          <a:lstStyle/>
          <a:p>
            <a:pPr algn="ctr"/>
            <a:r>
              <a:rPr lang="es-ES" sz="2205" dirty="0" err="1"/>
              <a:t>Laboratory</a:t>
            </a:r>
            <a:r>
              <a:rPr lang="es-ES" sz="2205" dirty="0"/>
              <a:t> </a:t>
            </a:r>
            <a:r>
              <a:rPr lang="es-ES" sz="2205" dirty="0" err="1"/>
              <a:t>Frame</a:t>
            </a:r>
            <a:endParaRPr lang="es-ES" sz="2205" dirty="0"/>
          </a:p>
        </p:txBody>
      </p:sp>
      <p:sp>
        <p:nvSpPr>
          <p:cNvPr id="25" name="Rectángulo 24">
            <a:extLst>
              <a:ext uri="{FF2B5EF4-FFF2-40B4-BE49-F238E27FC236}">
                <a16:creationId xmlns:a16="http://schemas.microsoft.com/office/drawing/2014/main" xmlns="" id="{FE122428-0316-4E22-9667-08339A1A4056}"/>
              </a:ext>
            </a:extLst>
          </p:cNvPr>
          <p:cNvSpPr/>
          <p:nvPr/>
        </p:nvSpPr>
        <p:spPr>
          <a:xfrm>
            <a:off x="396780" y="5604228"/>
            <a:ext cx="1891859" cy="567207"/>
          </a:xfrm>
          <a:prstGeom prst="rect">
            <a:avLst/>
          </a:prstGeom>
        </p:spPr>
        <p:txBody>
          <a:bodyPr wrap="square">
            <a:spAutoFit/>
          </a:bodyPr>
          <a:lstStyle/>
          <a:p>
            <a:pPr algn="ctr"/>
            <a:r>
              <a:rPr lang="en-US" sz="1543" b="1" dirty="0">
                <a:solidFill>
                  <a:schemeClr val="tx1">
                    <a:lumMod val="85000"/>
                    <a:lumOff val="15000"/>
                  </a:schemeClr>
                </a:solidFill>
                <a:latin typeface="Segoe UI Light" panose="020B0502040204020203" pitchFamily="34" charset="0"/>
                <a:cs typeface="Segoe UI Light" panose="020B0502040204020203" pitchFamily="34" charset="0"/>
              </a:rPr>
              <a:t>Using Asymmetric beams</a:t>
            </a:r>
            <a:endParaRPr lang="es-ES" sz="1543" dirty="0"/>
          </a:p>
        </p:txBody>
      </p:sp>
      <p:sp>
        <p:nvSpPr>
          <p:cNvPr id="21" name="Rectángulo 20">
            <a:extLst>
              <a:ext uri="{FF2B5EF4-FFF2-40B4-BE49-F238E27FC236}">
                <a16:creationId xmlns:a16="http://schemas.microsoft.com/office/drawing/2014/main" xmlns="" id="{2FD1EBED-CD20-4CAA-92A1-088C796D6949}"/>
              </a:ext>
            </a:extLst>
          </p:cNvPr>
          <p:cNvSpPr/>
          <p:nvPr/>
        </p:nvSpPr>
        <p:spPr>
          <a:xfrm>
            <a:off x="1789307" y="3858097"/>
            <a:ext cx="2501657" cy="1042080"/>
          </a:xfrm>
          <a:prstGeom prst="rect">
            <a:avLst/>
          </a:prstGeom>
        </p:spPr>
        <p:txBody>
          <a:bodyPr wrap="square">
            <a:spAutoFit/>
          </a:bodyPr>
          <a:lstStyle/>
          <a:p>
            <a:pPr algn="ctr"/>
            <a:r>
              <a:rPr lang="en-US" sz="3086" dirty="0"/>
              <a:t>Beam symmetry</a:t>
            </a:r>
          </a:p>
        </p:txBody>
      </p:sp>
      <p:sp>
        <p:nvSpPr>
          <p:cNvPr id="22" name="Rectángulo 21">
            <a:extLst>
              <a:ext uri="{FF2B5EF4-FFF2-40B4-BE49-F238E27FC236}">
                <a16:creationId xmlns:a16="http://schemas.microsoft.com/office/drawing/2014/main" xmlns="" id="{A592CD57-BC87-437B-870B-D1B121CCB9BA}"/>
              </a:ext>
            </a:extLst>
          </p:cNvPr>
          <p:cNvSpPr/>
          <p:nvPr/>
        </p:nvSpPr>
        <p:spPr>
          <a:xfrm>
            <a:off x="2966148" y="4906203"/>
            <a:ext cx="2207627" cy="770980"/>
          </a:xfrm>
          <a:prstGeom prst="rect">
            <a:avLst/>
          </a:prstGeom>
        </p:spPr>
        <p:txBody>
          <a:bodyPr wrap="square">
            <a:spAutoFit/>
          </a:bodyPr>
          <a:lstStyle/>
          <a:p>
            <a:pPr algn="ctr"/>
            <a:r>
              <a:rPr lang="es-ES" sz="2205" dirty="0"/>
              <a:t>Center </a:t>
            </a:r>
            <a:r>
              <a:rPr lang="es-ES" sz="2205" dirty="0" err="1"/>
              <a:t>of</a:t>
            </a:r>
            <a:r>
              <a:rPr lang="es-ES" sz="2205" dirty="0"/>
              <a:t> </a:t>
            </a:r>
            <a:r>
              <a:rPr lang="es-ES" sz="2205" dirty="0" err="1"/>
              <a:t>Mass</a:t>
            </a:r>
            <a:r>
              <a:rPr lang="es-ES" sz="2205" dirty="0"/>
              <a:t> </a:t>
            </a:r>
            <a:r>
              <a:rPr lang="es-ES" sz="2205" dirty="0" err="1"/>
              <a:t>Frame</a:t>
            </a:r>
            <a:endParaRPr lang="es-ES" sz="2205" dirty="0"/>
          </a:p>
        </p:txBody>
      </p:sp>
      <p:sp>
        <p:nvSpPr>
          <p:cNvPr id="26" name="Rectángulo 25">
            <a:extLst>
              <a:ext uri="{FF2B5EF4-FFF2-40B4-BE49-F238E27FC236}">
                <a16:creationId xmlns:a16="http://schemas.microsoft.com/office/drawing/2014/main" xmlns="" id="{D4E3CF87-2B0A-45F4-8C66-59F64CC4CFA8}"/>
              </a:ext>
            </a:extLst>
          </p:cNvPr>
          <p:cNvSpPr/>
          <p:nvPr/>
        </p:nvSpPr>
        <p:spPr>
          <a:xfrm>
            <a:off x="878839" y="1361985"/>
            <a:ext cx="2501657" cy="567207"/>
          </a:xfrm>
          <a:prstGeom prst="rect">
            <a:avLst/>
          </a:prstGeom>
        </p:spPr>
        <p:txBody>
          <a:bodyPr wrap="square">
            <a:spAutoFit/>
          </a:bodyPr>
          <a:lstStyle/>
          <a:p>
            <a:pPr algn="ctr"/>
            <a:r>
              <a:rPr lang="en-US" sz="3086" b="1" dirty="0"/>
              <a:t>Simulation</a:t>
            </a:r>
          </a:p>
        </p:txBody>
      </p:sp>
      <p:sp>
        <p:nvSpPr>
          <p:cNvPr id="27" name="Rectángulo 26">
            <a:extLst>
              <a:ext uri="{FF2B5EF4-FFF2-40B4-BE49-F238E27FC236}">
                <a16:creationId xmlns:a16="http://schemas.microsoft.com/office/drawing/2014/main" xmlns="" id="{281B1054-7D40-493A-ADF1-751490D14EE7}"/>
              </a:ext>
            </a:extLst>
          </p:cNvPr>
          <p:cNvSpPr/>
          <p:nvPr/>
        </p:nvSpPr>
        <p:spPr>
          <a:xfrm>
            <a:off x="6278371" y="1358011"/>
            <a:ext cx="2501657" cy="567207"/>
          </a:xfrm>
          <a:prstGeom prst="rect">
            <a:avLst/>
          </a:prstGeom>
        </p:spPr>
        <p:txBody>
          <a:bodyPr wrap="square">
            <a:spAutoFit/>
          </a:bodyPr>
          <a:lstStyle/>
          <a:p>
            <a:pPr algn="ctr"/>
            <a:r>
              <a:rPr lang="en-US" sz="3086" b="1" dirty="0"/>
              <a:t>Experiment</a:t>
            </a:r>
          </a:p>
        </p:txBody>
      </p:sp>
      <p:sp>
        <p:nvSpPr>
          <p:cNvPr id="28" name="Rectángulo 27">
            <a:extLst>
              <a:ext uri="{FF2B5EF4-FFF2-40B4-BE49-F238E27FC236}">
                <a16:creationId xmlns:a16="http://schemas.microsoft.com/office/drawing/2014/main" xmlns="" id="{AF4A044D-FED1-43E0-9A6A-79B023A15D21}"/>
              </a:ext>
            </a:extLst>
          </p:cNvPr>
          <p:cNvSpPr/>
          <p:nvPr/>
        </p:nvSpPr>
        <p:spPr>
          <a:xfrm>
            <a:off x="5974996" y="2053351"/>
            <a:ext cx="3210123" cy="635110"/>
          </a:xfrm>
          <a:prstGeom prst="rect">
            <a:avLst/>
          </a:prstGeom>
        </p:spPr>
        <p:txBody>
          <a:bodyPr wrap="square">
            <a:spAutoFit/>
          </a:bodyPr>
          <a:lstStyle/>
          <a:p>
            <a:pPr algn="ctr"/>
            <a:r>
              <a:rPr lang="en-US" sz="3527" b="1" dirty="0" err="1">
                <a:solidFill>
                  <a:schemeClr val="tx1">
                    <a:lumMod val="85000"/>
                    <a:lumOff val="15000"/>
                  </a:schemeClr>
                </a:solidFill>
                <a:latin typeface="Segoe UI Light" panose="020B0502040204020203" pitchFamily="34" charset="0"/>
                <a:cs typeface="Segoe UI Light" panose="020B0502040204020203" pitchFamily="34" charset="0"/>
              </a:rPr>
              <a:t>pPb</a:t>
            </a:r>
            <a:r>
              <a:rPr lang="en-US" sz="3527" b="1" dirty="0">
                <a:solidFill>
                  <a:schemeClr val="tx1">
                    <a:lumMod val="85000"/>
                    <a:lumOff val="15000"/>
                  </a:schemeClr>
                </a:solidFill>
                <a:latin typeface="Segoe UI Light" panose="020B0502040204020203" pitchFamily="34" charset="0"/>
                <a:cs typeface="Segoe UI Light" panose="020B0502040204020203" pitchFamily="34" charset="0"/>
              </a:rPr>
              <a:t> collision</a:t>
            </a:r>
          </a:p>
        </p:txBody>
      </p:sp>
      <p:sp>
        <p:nvSpPr>
          <p:cNvPr id="3" name="Rectángulo 2">
            <a:extLst>
              <a:ext uri="{FF2B5EF4-FFF2-40B4-BE49-F238E27FC236}">
                <a16:creationId xmlns:a16="http://schemas.microsoft.com/office/drawing/2014/main" xmlns="" id="{78AB4402-E9AF-46BC-9CE5-D796A8D86AA4}"/>
              </a:ext>
            </a:extLst>
          </p:cNvPr>
          <p:cNvSpPr/>
          <p:nvPr/>
        </p:nvSpPr>
        <p:spPr>
          <a:xfrm>
            <a:off x="4840034" y="1725161"/>
            <a:ext cx="428322" cy="770852"/>
          </a:xfrm>
          <a:prstGeom prst="rect">
            <a:avLst/>
          </a:prstGeom>
        </p:spPr>
        <p:txBody>
          <a:bodyPr wrap="none">
            <a:spAutoFit/>
          </a:bodyPr>
          <a:lstStyle/>
          <a:p>
            <a:r>
              <a:rPr lang="en-US" sz="4409" b="1" dirty="0">
                <a:solidFill>
                  <a:schemeClr val="tx1">
                    <a:lumMod val="85000"/>
                    <a:lumOff val="15000"/>
                  </a:schemeClr>
                </a:solidFill>
                <a:latin typeface="Segoe UI Light" panose="020B0502040204020203" pitchFamily="34" charset="0"/>
                <a:cs typeface="Segoe UI Light" panose="020B0502040204020203" pitchFamily="34" charset="0"/>
              </a:rPr>
              <a:t>?</a:t>
            </a:r>
            <a:endParaRPr lang="es-ES" sz="2205" b="1" dirty="0"/>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4C15C61E-C524-4A58-B681-17D6F139D665}"/>
                  </a:ext>
                </a:extLst>
              </p:cNvPr>
              <p:cNvSpPr txBox="1"/>
              <p:nvPr/>
            </p:nvSpPr>
            <p:spPr>
              <a:xfrm>
                <a:off x="5447278" y="4631579"/>
                <a:ext cx="4294772" cy="9937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3086" i="1">
                              <a:latin typeface="Cambria Math" panose="02040503050406030204" pitchFamily="18" charset="0"/>
                            </a:rPr>
                          </m:ctrlPr>
                        </m:fPr>
                        <m:num>
                          <m:r>
                            <a:rPr lang="es-ES" sz="3086" i="1">
                              <a:latin typeface="Cambria Math" panose="02040503050406030204" pitchFamily="18" charset="0"/>
                            </a:rPr>
                            <m:t>𝑑</m:t>
                          </m:r>
                          <m:sSub>
                            <m:sSubPr>
                              <m:ctrlPr>
                                <a:rPr lang="es-ES" sz="3086" i="1">
                                  <a:latin typeface="Cambria Math" panose="02040503050406030204" pitchFamily="18" charset="0"/>
                                </a:rPr>
                              </m:ctrlPr>
                            </m:sSubPr>
                            <m:e>
                              <m:r>
                                <a:rPr lang="es-ES" sz="3086" i="1">
                                  <a:latin typeface="Cambria Math" panose="02040503050406030204" pitchFamily="18" charset="0"/>
                                  <a:ea typeface="Cambria Math" panose="02040503050406030204" pitchFamily="18" charset="0"/>
                                </a:rPr>
                                <m:t>𝜎</m:t>
                              </m:r>
                            </m:e>
                            <m:sub>
                              <m:r>
                                <a:rPr lang="en-US" sz="3086" i="1">
                                  <a:latin typeface="Cambria Math" panose="02040503050406030204" pitchFamily="18" charset="0"/>
                                </a:rPr>
                                <m:t>𝑝𝐴</m:t>
                              </m:r>
                            </m:sub>
                          </m:sSub>
                        </m:num>
                        <m:den>
                          <m:r>
                            <a:rPr lang="es-ES" sz="3086" i="1">
                              <a:latin typeface="Cambria Math" panose="02040503050406030204" pitchFamily="18" charset="0"/>
                            </a:rPr>
                            <m:t>𝑑</m:t>
                          </m:r>
                          <m:sSub>
                            <m:sSubPr>
                              <m:ctrlPr>
                                <a:rPr lang="es-ES" sz="3086" i="1">
                                  <a:latin typeface="Cambria Math" panose="02040503050406030204" pitchFamily="18" charset="0"/>
                                </a:rPr>
                              </m:ctrlPr>
                            </m:sSubPr>
                            <m:e>
                              <m:r>
                                <a:rPr lang="es-ES" sz="3086" i="1">
                                  <a:latin typeface="Cambria Math" panose="02040503050406030204" pitchFamily="18" charset="0"/>
                                </a:rPr>
                                <m:t>𝑥</m:t>
                              </m:r>
                            </m:e>
                            <m:sub>
                              <m:r>
                                <a:rPr lang="en-US" sz="3086" i="1">
                                  <a:latin typeface="Cambria Math" panose="02040503050406030204" pitchFamily="18" charset="0"/>
                                </a:rPr>
                                <m:t>𝑖</m:t>
                              </m:r>
                            </m:sub>
                          </m:sSub>
                        </m:den>
                      </m:f>
                      <m:r>
                        <a:rPr lang="en-US" sz="3086" i="1">
                          <a:latin typeface="Cambria Math" panose="02040503050406030204" pitchFamily="18" charset="0"/>
                          <a:ea typeface="Cambria Math" panose="02040503050406030204" pitchFamily="18" charset="0"/>
                        </a:rPr>
                        <m:t>~</m:t>
                      </m:r>
                      <m:r>
                        <a:rPr lang="en-US" sz="3086" i="1">
                          <a:latin typeface="Cambria Math" panose="02040503050406030204" pitchFamily="18" charset="0"/>
                        </a:rPr>
                        <m:t>𝐴</m:t>
                      </m:r>
                      <m:f>
                        <m:fPr>
                          <m:ctrlPr>
                            <a:rPr lang="es-ES" sz="3086" i="1">
                              <a:latin typeface="Cambria Math" panose="02040503050406030204" pitchFamily="18" charset="0"/>
                            </a:rPr>
                          </m:ctrlPr>
                        </m:fPr>
                        <m:num>
                          <m:r>
                            <a:rPr lang="es-ES" sz="3086" i="1">
                              <a:latin typeface="Cambria Math" panose="02040503050406030204" pitchFamily="18" charset="0"/>
                            </a:rPr>
                            <m:t>𝑑</m:t>
                          </m:r>
                          <m:sSub>
                            <m:sSubPr>
                              <m:ctrlPr>
                                <a:rPr lang="es-ES" sz="3086" i="1">
                                  <a:latin typeface="Cambria Math" panose="02040503050406030204" pitchFamily="18" charset="0"/>
                                </a:rPr>
                              </m:ctrlPr>
                            </m:sSubPr>
                            <m:e>
                              <m:r>
                                <a:rPr lang="es-ES" sz="3086" i="1">
                                  <a:latin typeface="Cambria Math" panose="02040503050406030204" pitchFamily="18" charset="0"/>
                                  <a:ea typeface="Cambria Math" panose="02040503050406030204" pitchFamily="18" charset="0"/>
                                </a:rPr>
                                <m:t>𝜎</m:t>
                              </m:r>
                            </m:e>
                            <m:sub>
                              <m:r>
                                <a:rPr lang="en-US" sz="3086" i="1">
                                  <a:latin typeface="Cambria Math" panose="02040503050406030204" pitchFamily="18" charset="0"/>
                                </a:rPr>
                                <m:t>𝑝𝑝</m:t>
                              </m:r>
                            </m:sub>
                          </m:sSub>
                        </m:num>
                        <m:den>
                          <m:r>
                            <a:rPr lang="es-ES" sz="3086" i="1">
                              <a:latin typeface="Cambria Math" panose="02040503050406030204" pitchFamily="18" charset="0"/>
                            </a:rPr>
                            <m:t>𝑑</m:t>
                          </m:r>
                          <m:sSub>
                            <m:sSubPr>
                              <m:ctrlPr>
                                <a:rPr lang="es-ES" sz="3086" i="1">
                                  <a:latin typeface="Cambria Math" panose="02040503050406030204" pitchFamily="18" charset="0"/>
                                </a:rPr>
                              </m:ctrlPr>
                            </m:sSubPr>
                            <m:e>
                              <m:r>
                                <a:rPr lang="es-ES" sz="3086" i="1">
                                  <a:latin typeface="Cambria Math" panose="02040503050406030204" pitchFamily="18" charset="0"/>
                                </a:rPr>
                                <m:t>𝑥</m:t>
                              </m:r>
                            </m:e>
                            <m:sub>
                              <m:r>
                                <a:rPr lang="en-US" sz="3086" i="1">
                                  <a:latin typeface="Cambria Math" panose="02040503050406030204" pitchFamily="18" charset="0"/>
                                </a:rPr>
                                <m:t>𝑖</m:t>
                              </m:r>
                            </m:sub>
                          </m:sSub>
                        </m:den>
                      </m:f>
                    </m:oMath>
                  </m:oMathPara>
                </a14:m>
                <a:endParaRPr lang="es-ES" sz="3086" dirty="0"/>
              </a:p>
            </p:txBody>
          </p:sp>
        </mc:Choice>
        <mc:Fallback xmlns="">
          <p:sp>
            <p:nvSpPr>
              <p:cNvPr id="29" name="CuadroTexto 28">
                <a:extLst>
                  <a:ext uri="{FF2B5EF4-FFF2-40B4-BE49-F238E27FC236}">
                    <a16:creationId xmlns:a16="http://schemas.microsoft.com/office/drawing/2014/main" xmlns:a14="http://schemas.microsoft.com/office/drawing/2010/main" xmlns="" id="{4C15C61E-C524-4A58-B681-17D6F139D665}"/>
                  </a:ext>
                </a:extLst>
              </p:cNvPr>
              <p:cNvSpPr txBox="1">
                <a:spLocks noRot="1" noChangeAspect="1" noMove="1" noResize="1" noEditPoints="1" noAdjustHandles="1" noChangeArrowheads="1" noChangeShapeType="1" noTextEdit="1"/>
              </p:cNvSpPr>
              <p:nvPr/>
            </p:nvSpPr>
            <p:spPr>
              <a:xfrm>
                <a:off x="5447278" y="4631579"/>
                <a:ext cx="4294772" cy="993734"/>
              </a:xfrm>
              <a:prstGeom prst="rect">
                <a:avLst/>
              </a:prstGeom>
              <a:blipFill rotWithShape="0">
                <a:blip r:embed="rId4"/>
                <a:stretch>
                  <a:fillRect/>
                </a:stretch>
              </a:blipFill>
            </p:spPr>
            <p:txBody>
              <a:bodyPr/>
              <a:lstStyle/>
              <a:p>
                <a:r>
                  <a:rPr lang="es-ES">
                    <a:noFill/>
                  </a:rPr>
                  <a:t> </a:t>
                </a:r>
              </a:p>
            </p:txBody>
          </p:sp>
        </mc:Fallback>
      </mc:AlternateContent>
      <p:sp>
        <p:nvSpPr>
          <p:cNvPr id="31" name="Rectángulo 30">
            <a:extLst>
              <a:ext uri="{FF2B5EF4-FFF2-40B4-BE49-F238E27FC236}">
                <a16:creationId xmlns:a16="http://schemas.microsoft.com/office/drawing/2014/main" xmlns="" id="{5BBC75BB-1210-4565-AB73-D402633C8350}"/>
              </a:ext>
            </a:extLst>
          </p:cNvPr>
          <p:cNvSpPr/>
          <p:nvPr/>
        </p:nvSpPr>
        <p:spPr>
          <a:xfrm>
            <a:off x="6292979" y="3894102"/>
            <a:ext cx="2501657" cy="567207"/>
          </a:xfrm>
          <a:prstGeom prst="rect">
            <a:avLst/>
          </a:prstGeom>
        </p:spPr>
        <p:txBody>
          <a:bodyPr wrap="square">
            <a:spAutoFit/>
          </a:bodyPr>
          <a:lstStyle/>
          <a:p>
            <a:pPr algn="ctr"/>
            <a:r>
              <a:rPr lang="en-US" sz="3086" dirty="0"/>
              <a:t>Scale factor</a:t>
            </a:r>
          </a:p>
        </p:txBody>
      </p:sp>
      <p:sp>
        <p:nvSpPr>
          <p:cNvPr id="32" name="Rectángulo 31"/>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spTree>
    <p:extLst>
      <p:ext uri="{BB962C8B-B14F-4D97-AF65-F5344CB8AC3E}">
        <p14:creationId xmlns:p14="http://schemas.microsoft.com/office/powerpoint/2010/main" val="1166372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7" grpId="0"/>
      <p:bldP spid="18" grpId="0"/>
      <p:bldP spid="24" grpId="0"/>
      <p:bldP spid="25" grpId="0"/>
      <p:bldP spid="21" grpId="0"/>
      <p:bldP spid="22" grpId="0"/>
      <p:bldP spid="26" grpId="0"/>
      <p:bldP spid="27" grpId="0"/>
      <p:bldP spid="28" grpId="0"/>
      <p:bldP spid="3" grpId="0"/>
      <p:bldP spid="2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47620"/>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grpSp>
        <p:nvGrpSpPr>
          <p:cNvPr id="6" name="Grupo 5">
            <a:extLst>
              <a:ext uri="{FF2B5EF4-FFF2-40B4-BE49-F238E27FC236}">
                <a16:creationId xmlns:a16="http://schemas.microsoft.com/office/drawing/2014/main" xmlns="" id="{4AD5C625-3A7D-42C2-95C1-25FC2D1AE12C}"/>
              </a:ext>
            </a:extLst>
          </p:cNvPr>
          <p:cNvGrpSpPr/>
          <p:nvPr/>
        </p:nvGrpSpPr>
        <p:grpSpPr>
          <a:xfrm>
            <a:off x="1161298" y="93980"/>
            <a:ext cx="7448233" cy="397673"/>
            <a:chOff x="1404039" y="148411"/>
            <a:chExt cx="9009202" cy="481016"/>
          </a:xfrm>
        </p:grpSpPr>
        <p:sp>
          <p:nvSpPr>
            <p:cNvPr id="132" name="CuadroTexto 131"/>
            <p:cNvSpPr txBox="1"/>
            <p:nvPr/>
          </p:nvSpPr>
          <p:spPr>
            <a:xfrm>
              <a:off x="1645840" y="148411"/>
              <a:ext cx="8767401" cy="481016"/>
            </a:xfrm>
            <a:prstGeom prst="rect">
              <a:avLst/>
            </a:prstGeom>
            <a:noFill/>
          </p:spPr>
          <p:txBody>
            <a:bodyPr wrap="square" rtlCol="0">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Cross section dependence with “</a:t>
              </a:r>
              <a:r>
                <a:rPr lang="en-US" sz="1984"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 cut” parameter</a:t>
              </a:r>
            </a:p>
          </p:txBody>
        </p:sp>
        <p:grpSp>
          <p:nvGrpSpPr>
            <p:cNvPr id="133" name="Grupo 132"/>
            <p:cNvGrpSpPr/>
            <p:nvPr/>
          </p:nvGrpSpPr>
          <p:grpSpPr>
            <a:xfrm>
              <a:off x="1404039" y="262856"/>
              <a:ext cx="241802" cy="234429"/>
              <a:chOff x="5289710" y="2391422"/>
              <a:chExt cx="241802" cy="234429"/>
            </a:xfrm>
            <a:solidFill>
              <a:schemeClr val="bg1"/>
            </a:solidFill>
          </p:grpSpPr>
          <p:sp>
            <p:nvSpPr>
              <p:cNvPr id="134" name="Elipse 133"/>
              <p:cNvSpPr/>
              <p:nvPr/>
            </p:nvSpPr>
            <p:spPr>
              <a:xfrm>
                <a:off x="5345663" y="2435028"/>
                <a:ext cx="137026" cy="13441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a:solidFill>
                    <a:schemeClr val="tx1"/>
                  </a:solidFill>
                </a:endParaRPr>
              </a:p>
            </p:txBody>
          </p:sp>
          <p:sp>
            <p:nvSpPr>
              <p:cNvPr id="135" name="Anillo 134"/>
              <p:cNvSpPr/>
              <p:nvPr/>
            </p:nvSpPr>
            <p:spPr>
              <a:xfrm>
                <a:off x="5289710" y="2391422"/>
                <a:ext cx="241802" cy="234429"/>
              </a:xfrm>
              <a:prstGeom prst="donu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dirty="0">
                  <a:solidFill>
                    <a:schemeClr val="tx1"/>
                  </a:solidFill>
                </a:endParaRPr>
              </a:p>
            </p:txBody>
          </p:sp>
        </p:grpSp>
      </p:grpSp>
      <p:sp>
        <p:nvSpPr>
          <p:cNvPr id="43" name="CuadroTexto 42">
            <a:extLst>
              <a:ext uri="{FF2B5EF4-FFF2-40B4-BE49-F238E27FC236}">
                <a16:creationId xmlns:a16="http://schemas.microsoft.com/office/drawing/2014/main" xmlns="" id="{A15FC1D2-D084-40E1-9D21-0090ABC6759D}"/>
              </a:ext>
            </a:extLst>
          </p:cNvPr>
          <p:cNvSpPr txBox="1"/>
          <p:nvPr/>
        </p:nvSpPr>
        <p:spPr>
          <a:xfrm>
            <a:off x="601203" y="5930736"/>
            <a:ext cx="8878218" cy="601062"/>
          </a:xfrm>
          <a:prstGeom prst="rect">
            <a:avLst/>
          </a:prstGeom>
          <a:noFill/>
        </p:spPr>
        <p:txBody>
          <a:bodyPr wrap="square" rtlCol="0">
            <a:spAutoFit/>
          </a:bodyPr>
          <a:lstStyle/>
          <a:p>
            <a:pPr algn="ct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Figure 5: Cross section </a:t>
            </a:r>
            <a:r>
              <a:rPr lang="en-US" sz="1653" b="1" dirty="0" smtClean="0">
                <a:solidFill>
                  <a:schemeClr val="tx1">
                    <a:lumMod val="85000"/>
                    <a:lumOff val="15000"/>
                  </a:schemeClr>
                </a:solidFill>
                <a:latin typeface="Segoe UI Light" panose="020B0502040204020203" pitchFamily="34" charset="0"/>
                <a:cs typeface="Segoe UI Light" panose="020B0502040204020203" pitchFamily="34" charset="0"/>
              </a:rPr>
              <a:t>dependence with </a:t>
            </a: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a) rapidity and b) transversal momentum. CASCADE+POWHEG NLO calculation. Dependency with “</a:t>
            </a:r>
            <a:r>
              <a:rPr lang="en-US" sz="1653"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 cut”</a:t>
            </a:r>
          </a:p>
        </p:txBody>
      </p:sp>
      <p:pic>
        <p:nvPicPr>
          <p:cNvPr id="2" name="Imagen 1">
            <a:extLst>
              <a:ext uri="{FF2B5EF4-FFF2-40B4-BE49-F238E27FC236}">
                <a16:creationId xmlns:a16="http://schemas.microsoft.com/office/drawing/2014/main" xmlns="" id="{6F10E8F1-E1B3-4C03-9FCC-2681C6F3D7F3}"/>
              </a:ext>
            </a:extLst>
          </p:cNvPr>
          <p:cNvPicPr>
            <a:picLocks noChangeAspect="1"/>
          </p:cNvPicPr>
          <p:nvPr/>
        </p:nvPicPr>
        <p:blipFill>
          <a:blip r:embed="rId2"/>
          <a:stretch>
            <a:fillRect/>
          </a:stretch>
        </p:blipFill>
        <p:spPr>
          <a:xfrm>
            <a:off x="779710" y="1082040"/>
            <a:ext cx="4260602" cy="3877990"/>
          </a:xfrm>
          <a:prstGeom prst="rect">
            <a:avLst/>
          </a:prstGeom>
        </p:spPr>
      </p:pic>
      <p:pic>
        <p:nvPicPr>
          <p:cNvPr id="13" name="Imagen 12">
            <a:extLst>
              <a:ext uri="{FF2B5EF4-FFF2-40B4-BE49-F238E27FC236}">
                <a16:creationId xmlns:a16="http://schemas.microsoft.com/office/drawing/2014/main" xmlns="" id="{26C45DED-3F54-4080-AC1E-A54DD410015E}"/>
              </a:ext>
            </a:extLst>
          </p:cNvPr>
          <p:cNvPicPr>
            <a:picLocks noChangeAspect="1"/>
          </p:cNvPicPr>
          <p:nvPr/>
        </p:nvPicPr>
        <p:blipFill>
          <a:blip r:embed="rId3"/>
          <a:stretch>
            <a:fillRect/>
          </a:stretch>
        </p:blipFill>
        <p:spPr>
          <a:xfrm>
            <a:off x="5220044" y="1205911"/>
            <a:ext cx="4363632" cy="3950857"/>
          </a:xfrm>
          <a:prstGeom prst="rect">
            <a:avLst/>
          </a:prstGeom>
        </p:spPr>
      </p:pic>
      <p:sp>
        <p:nvSpPr>
          <p:cNvPr id="14" name="Rectángulo 13">
            <a:extLst>
              <a:ext uri="{FF2B5EF4-FFF2-40B4-BE49-F238E27FC236}">
                <a16:creationId xmlns:a16="http://schemas.microsoft.com/office/drawing/2014/main" xmlns="" id="{7AFEB8D7-EB32-4B55-BF75-0FA58BAEA925}"/>
              </a:ext>
            </a:extLst>
          </p:cNvPr>
          <p:cNvSpPr/>
          <p:nvPr/>
        </p:nvSpPr>
        <p:spPr>
          <a:xfrm>
            <a:off x="2553165" y="5347014"/>
            <a:ext cx="542843" cy="397673"/>
          </a:xfrm>
          <a:prstGeom prst="rect">
            <a:avLst/>
          </a:prstGeom>
        </p:spPr>
        <p:txBody>
          <a:bodyPr wrap="square">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a) </a:t>
            </a:r>
            <a:endParaRPr lang="es-ES" sz="1984" dirty="0"/>
          </a:p>
        </p:txBody>
      </p:sp>
      <p:sp>
        <p:nvSpPr>
          <p:cNvPr id="34" name="Rectángulo 33">
            <a:extLst>
              <a:ext uri="{FF2B5EF4-FFF2-40B4-BE49-F238E27FC236}">
                <a16:creationId xmlns:a16="http://schemas.microsoft.com/office/drawing/2014/main" xmlns="" id="{06497AA4-94A2-4ABC-9302-56082F511AA2}"/>
              </a:ext>
            </a:extLst>
          </p:cNvPr>
          <p:cNvSpPr/>
          <p:nvPr/>
        </p:nvSpPr>
        <p:spPr>
          <a:xfrm>
            <a:off x="7401860" y="5347014"/>
            <a:ext cx="551578" cy="397673"/>
          </a:xfrm>
          <a:prstGeom prst="rect">
            <a:avLst/>
          </a:prstGeom>
        </p:spPr>
        <p:txBody>
          <a:bodyPr wrap="square">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b) </a:t>
            </a:r>
            <a:endParaRPr lang="es-ES" sz="1984" dirty="0"/>
          </a:p>
        </p:txBody>
      </p:sp>
      <p:sp>
        <p:nvSpPr>
          <p:cNvPr id="15" name="Rectángulo 14"/>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spTree>
    <p:extLst>
      <p:ext uri="{BB962C8B-B14F-4D97-AF65-F5344CB8AC3E}">
        <p14:creationId xmlns:p14="http://schemas.microsoft.com/office/powerpoint/2010/main" val="339738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29" y="7347620"/>
            <a:ext cx="10079567" cy="212055"/>
          </a:xfrm>
          <a:prstGeom prst="rect">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a:endParaRPr lang="es-ES" sz="1488"/>
          </a:p>
        </p:txBody>
      </p:sp>
      <p:grpSp>
        <p:nvGrpSpPr>
          <p:cNvPr id="6" name="Grupo 5">
            <a:extLst>
              <a:ext uri="{FF2B5EF4-FFF2-40B4-BE49-F238E27FC236}">
                <a16:creationId xmlns:a16="http://schemas.microsoft.com/office/drawing/2014/main" xmlns="" id="{4AD5C625-3A7D-42C2-95C1-25FC2D1AE12C}"/>
              </a:ext>
            </a:extLst>
          </p:cNvPr>
          <p:cNvGrpSpPr/>
          <p:nvPr/>
        </p:nvGrpSpPr>
        <p:grpSpPr>
          <a:xfrm>
            <a:off x="1161298" y="93980"/>
            <a:ext cx="7448233" cy="397673"/>
            <a:chOff x="1404039" y="148411"/>
            <a:chExt cx="9009202" cy="481016"/>
          </a:xfrm>
        </p:grpSpPr>
        <p:sp>
          <p:nvSpPr>
            <p:cNvPr id="132" name="CuadroTexto 131"/>
            <p:cNvSpPr txBox="1"/>
            <p:nvPr/>
          </p:nvSpPr>
          <p:spPr>
            <a:xfrm>
              <a:off x="1645840" y="148411"/>
              <a:ext cx="8767401" cy="481016"/>
            </a:xfrm>
            <a:prstGeom prst="rect">
              <a:avLst/>
            </a:prstGeom>
            <a:noFill/>
          </p:spPr>
          <p:txBody>
            <a:bodyPr wrap="square" rtlCol="0">
              <a:spAutoFit/>
            </a:bodyPr>
            <a:lstStyle/>
            <a:p>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Cross section dependence with “</a:t>
              </a:r>
              <a:r>
                <a:rPr lang="en-US" sz="1984"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984" b="1" dirty="0">
                  <a:solidFill>
                    <a:schemeClr val="tx1">
                      <a:lumMod val="85000"/>
                      <a:lumOff val="15000"/>
                    </a:schemeClr>
                  </a:solidFill>
                  <a:latin typeface="Segoe UI Light" panose="020B0502040204020203" pitchFamily="34" charset="0"/>
                  <a:cs typeface="Segoe UI Light" panose="020B0502040204020203" pitchFamily="34" charset="0"/>
                </a:rPr>
                <a:t> cut” parameter</a:t>
              </a:r>
            </a:p>
          </p:txBody>
        </p:sp>
        <p:grpSp>
          <p:nvGrpSpPr>
            <p:cNvPr id="133" name="Grupo 132"/>
            <p:cNvGrpSpPr/>
            <p:nvPr/>
          </p:nvGrpSpPr>
          <p:grpSpPr>
            <a:xfrm>
              <a:off x="1404039" y="262856"/>
              <a:ext cx="241802" cy="234429"/>
              <a:chOff x="5289710" y="2391422"/>
              <a:chExt cx="241802" cy="234429"/>
            </a:xfrm>
            <a:solidFill>
              <a:schemeClr val="bg1"/>
            </a:solidFill>
          </p:grpSpPr>
          <p:sp>
            <p:nvSpPr>
              <p:cNvPr id="134" name="Elipse 133"/>
              <p:cNvSpPr/>
              <p:nvPr/>
            </p:nvSpPr>
            <p:spPr>
              <a:xfrm>
                <a:off x="5345663" y="2435028"/>
                <a:ext cx="137026" cy="13441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a:solidFill>
                    <a:schemeClr val="tx1"/>
                  </a:solidFill>
                </a:endParaRPr>
              </a:p>
            </p:txBody>
          </p:sp>
          <p:sp>
            <p:nvSpPr>
              <p:cNvPr id="135" name="Anillo 134"/>
              <p:cNvSpPr/>
              <p:nvPr/>
            </p:nvSpPr>
            <p:spPr>
              <a:xfrm>
                <a:off x="5289710" y="2391422"/>
                <a:ext cx="241802" cy="234429"/>
              </a:xfrm>
              <a:prstGeom prst="donu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88" dirty="0">
                  <a:solidFill>
                    <a:schemeClr val="tx1"/>
                  </a:solidFill>
                </a:endParaRPr>
              </a:p>
            </p:txBody>
          </p:sp>
        </p:grpSp>
      </p:grpSp>
      <p:sp>
        <p:nvSpPr>
          <p:cNvPr id="43" name="CuadroTexto 42">
            <a:extLst>
              <a:ext uri="{FF2B5EF4-FFF2-40B4-BE49-F238E27FC236}">
                <a16:creationId xmlns:a16="http://schemas.microsoft.com/office/drawing/2014/main" xmlns="" id="{A15FC1D2-D084-40E1-9D21-0090ABC6759D}"/>
              </a:ext>
            </a:extLst>
          </p:cNvPr>
          <p:cNvSpPr txBox="1"/>
          <p:nvPr/>
        </p:nvSpPr>
        <p:spPr>
          <a:xfrm>
            <a:off x="571455" y="6255039"/>
            <a:ext cx="8878218" cy="601062"/>
          </a:xfrm>
          <a:prstGeom prst="rect">
            <a:avLst/>
          </a:prstGeom>
          <a:noFill/>
        </p:spPr>
        <p:txBody>
          <a:bodyPr wrap="square" rtlCol="0">
            <a:spAutoFit/>
          </a:bodyPr>
          <a:lstStyle/>
          <a:p>
            <a:pPr algn="ct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Figure 5.b: Cross section dependence with transversal momentum. CASCADE+POWHEG NLO calculation. Dependency with “</a:t>
            </a:r>
            <a:r>
              <a:rPr lang="en-US" sz="1653" b="1" dirty="0" err="1">
                <a:solidFill>
                  <a:schemeClr val="tx1">
                    <a:lumMod val="85000"/>
                    <a:lumOff val="15000"/>
                  </a:schemeClr>
                </a:solidFill>
                <a:latin typeface="Segoe UI Light" panose="020B0502040204020203" pitchFamily="34" charset="0"/>
                <a:cs typeface="Segoe UI Light" panose="020B0502040204020203" pitchFamily="34" charset="0"/>
              </a:rPr>
              <a:t>pt</a:t>
            </a:r>
            <a:r>
              <a:rPr lang="en-US" sz="1653" b="1" dirty="0">
                <a:solidFill>
                  <a:schemeClr val="tx1">
                    <a:lumMod val="85000"/>
                    <a:lumOff val="15000"/>
                  </a:schemeClr>
                </a:solidFill>
                <a:latin typeface="Segoe UI Light" panose="020B0502040204020203" pitchFamily="34" charset="0"/>
                <a:cs typeface="Segoe UI Light" panose="020B0502040204020203" pitchFamily="34" charset="0"/>
              </a:rPr>
              <a:t> cut”</a:t>
            </a:r>
          </a:p>
        </p:txBody>
      </p:sp>
      <p:pic>
        <p:nvPicPr>
          <p:cNvPr id="13" name="Imagen 12">
            <a:extLst>
              <a:ext uri="{FF2B5EF4-FFF2-40B4-BE49-F238E27FC236}">
                <a16:creationId xmlns:a16="http://schemas.microsoft.com/office/drawing/2014/main" xmlns="" id="{26C45DED-3F54-4080-AC1E-A54DD410015E}"/>
              </a:ext>
            </a:extLst>
          </p:cNvPr>
          <p:cNvPicPr>
            <a:picLocks noChangeAspect="1"/>
          </p:cNvPicPr>
          <p:nvPr/>
        </p:nvPicPr>
        <p:blipFill>
          <a:blip r:embed="rId2"/>
          <a:stretch>
            <a:fillRect/>
          </a:stretch>
        </p:blipFill>
        <p:spPr>
          <a:xfrm>
            <a:off x="1782714" y="693954"/>
            <a:ext cx="6142094" cy="5561086"/>
          </a:xfrm>
          <a:prstGeom prst="rect">
            <a:avLst/>
          </a:prstGeom>
        </p:spPr>
      </p:pic>
      <p:sp>
        <p:nvSpPr>
          <p:cNvPr id="12" name="Rectángulo 11"/>
          <p:cNvSpPr/>
          <p:nvPr/>
        </p:nvSpPr>
        <p:spPr>
          <a:xfrm>
            <a:off x="533" y="7305766"/>
            <a:ext cx="10014785" cy="321306"/>
          </a:xfrm>
          <a:prstGeom prst="rect">
            <a:avLst/>
          </a:prstGeom>
          <a:noFill/>
        </p:spPr>
        <p:txBody>
          <a:bodyPr wrap="square">
            <a:spAutoFit/>
          </a:bodyPr>
          <a:lstStyle/>
          <a:p>
            <a:r>
              <a:rPr lang="es-ES" sz="1488" dirty="0">
                <a:latin typeface="Gill Sans MT" panose="020B0502020104020203" pitchFamily="34" charset="0"/>
              </a:rPr>
              <a:t>STAR-SMFNS 2019</a:t>
            </a:r>
            <a:endParaRPr lang="en-US" sz="1488" dirty="0"/>
          </a:p>
        </p:txBody>
      </p:sp>
    </p:spTree>
    <p:extLst>
      <p:ext uri="{BB962C8B-B14F-4D97-AF65-F5344CB8AC3E}">
        <p14:creationId xmlns:p14="http://schemas.microsoft.com/office/powerpoint/2010/main" val="1604440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p:blipFill>
        <p:spPr>
          <a:xfrm>
            <a:off x="706225" y="749699"/>
            <a:ext cx="9374400" cy="3567658"/>
          </a:xfrm>
          <a:prstGeom prst="rect">
            <a:avLst/>
          </a:prstGeom>
          <a:ln>
            <a:noFill/>
          </a:ln>
        </p:spPr>
      </p:pic>
      <p:sp>
        <p:nvSpPr>
          <p:cNvPr id="5" name="CuadroTexto 4"/>
          <p:cNvSpPr txBox="1"/>
          <p:nvPr/>
        </p:nvSpPr>
        <p:spPr>
          <a:xfrm>
            <a:off x="3715473" y="5370653"/>
            <a:ext cx="4085864" cy="830997"/>
          </a:xfrm>
          <a:prstGeom prst="rect">
            <a:avLst/>
          </a:prstGeom>
          <a:noFill/>
        </p:spPr>
        <p:txBody>
          <a:bodyPr wrap="square" rtlCol="0">
            <a:spAutoFit/>
          </a:bodyPr>
          <a:lstStyle/>
          <a:p>
            <a:r>
              <a:rPr lang="en-US" sz="4800" dirty="0" smtClean="0"/>
              <a:t>THANKS</a:t>
            </a:r>
            <a:endParaRPr lang="es-ES" sz="4800" dirty="0"/>
          </a:p>
        </p:txBody>
      </p:sp>
    </p:spTree>
    <p:extLst>
      <p:ext uri="{BB962C8B-B14F-4D97-AF65-F5344CB8AC3E}">
        <p14:creationId xmlns:p14="http://schemas.microsoft.com/office/powerpoint/2010/main" val="862771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58947" y="1783081"/>
            <a:ext cx="4919240" cy="369332"/>
          </a:xfrm>
          <a:prstGeom prst="rect">
            <a:avLst/>
          </a:prstGeom>
          <a:noFill/>
        </p:spPr>
        <p:txBody>
          <a:bodyPr wrap="square" rtlCol="0">
            <a:spAutoFit/>
          </a:bodyPr>
          <a:lstStyle/>
          <a:p>
            <a:r>
              <a:rPr lang="en-US" dirty="0" smtClean="0">
                <a:solidFill>
                  <a:srgbClr val="FF0000"/>
                </a:solidFill>
              </a:rPr>
              <a:t>BACKGROUND</a:t>
            </a:r>
            <a:endParaRPr lang="es-ES" dirty="0">
              <a:solidFill>
                <a:srgbClr val="FF0000"/>
              </a:solidFill>
            </a:endParaRPr>
          </a:p>
        </p:txBody>
      </p:sp>
    </p:spTree>
    <p:extLst>
      <p:ext uri="{BB962C8B-B14F-4D97-AF65-F5344CB8AC3E}">
        <p14:creationId xmlns:p14="http://schemas.microsoft.com/office/powerpoint/2010/main" val="2215369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94283" y="737016"/>
            <a:ext cx="8547692" cy="1477328"/>
          </a:xfrm>
          <a:prstGeom prst="rect">
            <a:avLst/>
          </a:prstGeom>
          <a:noFill/>
        </p:spPr>
        <p:txBody>
          <a:bodyPr wrap="square" rtlCol="0">
            <a:spAutoFit/>
          </a:bodyPr>
          <a:lstStyle/>
          <a:p>
            <a:pPr algn="just"/>
            <a:r>
              <a:rPr lang="en-US" dirty="0" smtClean="0"/>
              <a:t>searching </a:t>
            </a:r>
            <a:r>
              <a:rPr lang="en-US" dirty="0"/>
              <a:t>for a </a:t>
            </a:r>
            <a:r>
              <a:rPr lang="en-US" dirty="0" smtClean="0"/>
              <a:t>comprehensive approach that </a:t>
            </a:r>
            <a:r>
              <a:rPr lang="en-US" dirty="0"/>
              <a:t>contains, intrinsically,  a connection between non-perturbative and perturbative QCD  has been a challenge for physics in the last decades. The Physics related to color transparency and the production of vector mesons is, maybe, a unique scenario to explore the interplay between both.</a:t>
            </a:r>
            <a:endParaRPr lang="es-ES" dirty="0"/>
          </a:p>
        </p:txBody>
      </p:sp>
    </p:spTree>
    <p:extLst>
      <p:ext uri="{BB962C8B-B14F-4D97-AF65-F5344CB8AC3E}">
        <p14:creationId xmlns:p14="http://schemas.microsoft.com/office/powerpoint/2010/main" val="184630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318" y="1154242"/>
            <a:ext cx="8347614"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rPr>
              <a:t>PREPARATION OF PROFESIONALS FOR THE CUBAN NUCLEAR PROGRAM.</a:t>
            </a:r>
          </a:p>
          <a:p>
            <a:endParaRPr lang="en-US" sz="2000" b="1" dirty="0" smtClean="0">
              <a:solidFill>
                <a:srgbClr val="FF0000"/>
              </a:solidFill>
            </a:endParaRPr>
          </a:p>
          <a:p>
            <a:pPr marL="342900" indent="-342900">
              <a:buFont typeface="Arial" panose="020B0604020202020204" pitchFamily="34" charset="0"/>
              <a:buChar char="•"/>
            </a:pPr>
            <a:r>
              <a:rPr lang="en-US" sz="2000" b="1" dirty="0" smtClean="0">
                <a:solidFill>
                  <a:srgbClr val="FF0000"/>
                </a:solidFill>
              </a:rPr>
              <a:t>RESEARCH IN BASICS SCIENCES AND ENGINEERING.</a:t>
            </a:r>
            <a:endParaRPr lang="es-ES" sz="2000" b="1" dirty="0">
              <a:solidFill>
                <a:srgbClr val="FF0000"/>
              </a:solidFill>
            </a:endParaRPr>
          </a:p>
        </p:txBody>
      </p:sp>
      <p:sp>
        <p:nvSpPr>
          <p:cNvPr id="5" name="CuadroTexto 4"/>
          <p:cNvSpPr txBox="1"/>
          <p:nvPr/>
        </p:nvSpPr>
        <p:spPr>
          <a:xfrm>
            <a:off x="4253425" y="439018"/>
            <a:ext cx="1643399" cy="584775"/>
          </a:xfrm>
          <a:prstGeom prst="rect">
            <a:avLst/>
          </a:prstGeom>
          <a:noFill/>
        </p:spPr>
        <p:txBody>
          <a:bodyPr wrap="none" rtlCol="0">
            <a:spAutoFit/>
          </a:bodyPr>
          <a:lstStyle/>
          <a:p>
            <a:r>
              <a:rPr lang="en-US" sz="3200" b="1" dirty="0" smtClean="0"/>
              <a:t>MISION</a:t>
            </a:r>
            <a:endParaRPr lang="es-ES" sz="3200" b="1" dirty="0"/>
          </a:p>
        </p:txBody>
      </p:sp>
      <p:sp>
        <p:nvSpPr>
          <p:cNvPr id="6" name="CuadroTexto 5"/>
          <p:cNvSpPr txBox="1"/>
          <p:nvPr/>
        </p:nvSpPr>
        <p:spPr>
          <a:xfrm>
            <a:off x="1259174" y="3192905"/>
            <a:ext cx="7989758" cy="646331"/>
          </a:xfrm>
          <a:prstGeom prst="rect">
            <a:avLst/>
          </a:prstGeom>
          <a:solidFill>
            <a:srgbClr val="FFFF00"/>
          </a:solidFill>
        </p:spPr>
        <p:txBody>
          <a:bodyPr wrap="square" rtlCol="0">
            <a:spAutoFit/>
          </a:bodyPr>
          <a:lstStyle/>
          <a:p>
            <a:r>
              <a:rPr lang="en-US" b="1" dirty="0">
                <a:solidFill>
                  <a:srgbClr val="7030A0"/>
                </a:solidFill>
              </a:rPr>
              <a:t>FIRST  </a:t>
            </a:r>
            <a:r>
              <a:rPr lang="en-US" b="1" dirty="0" smtClean="0">
                <a:solidFill>
                  <a:srgbClr val="7030A0"/>
                </a:solidFill>
              </a:rPr>
              <a:t>TEACHERS: MAINLY PREPARED IN URSS, GDR, HUNGARY, AMONG OTHERS.</a:t>
            </a:r>
            <a:endParaRPr lang="es-ES" b="1" dirty="0">
              <a:solidFill>
                <a:srgbClr val="7030A0"/>
              </a:solidFill>
            </a:endParaRPr>
          </a:p>
        </p:txBody>
      </p:sp>
      <p:sp>
        <p:nvSpPr>
          <p:cNvPr id="7" name="CuadroTexto 6"/>
          <p:cNvSpPr txBox="1"/>
          <p:nvPr/>
        </p:nvSpPr>
        <p:spPr>
          <a:xfrm>
            <a:off x="1259174" y="4554460"/>
            <a:ext cx="7989758" cy="2446824"/>
          </a:xfrm>
          <a:prstGeom prst="rect">
            <a:avLst/>
          </a:prstGeom>
          <a:solidFill>
            <a:srgbClr val="FFFF00"/>
          </a:solidFill>
        </p:spPr>
        <p:txBody>
          <a:bodyPr wrap="square" rtlCol="0">
            <a:spAutoFit/>
          </a:bodyPr>
          <a:lstStyle/>
          <a:p>
            <a:pPr>
              <a:lnSpc>
                <a:spcPct val="150000"/>
              </a:lnSpc>
            </a:pPr>
            <a:r>
              <a:rPr lang="en-US" b="1" dirty="0" smtClean="0"/>
              <a:t>FOUR DISCIPLINES :</a:t>
            </a:r>
          </a:p>
          <a:p>
            <a:pPr marL="285750" indent="-285750">
              <a:lnSpc>
                <a:spcPct val="150000"/>
              </a:lnSpc>
              <a:buFont typeface="Arial" panose="020B0604020202020204" pitchFamily="34" charset="0"/>
              <a:buChar char="•"/>
            </a:pPr>
            <a:r>
              <a:rPr lang="en-US" b="1" dirty="0" smtClean="0"/>
              <a:t>NUCLEAR PHYSICS.</a:t>
            </a:r>
          </a:p>
          <a:p>
            <a:pPr marL="285750" indent="-285750">
              <a:lnSpc>
                <a:spcPct val="150000"/>
              </a:lnSpc>
              <a:buFont typeface="Arial" panose="020B0604020202020204" pitchFamily="34" charset="0"/>
              <a:buChar char="•"/>
            </a:pPr>
            <a:r>
              <a:rPr lang="en-US" b="1" dirty="0" smtClean="0"/>
              <a:t>RADIOCHEMISTRY.</a:t>
            </a:r>
          </a:p>
          <a:p>
            <a:pPr marL="285750" indent="-285750">
              <a:lnSpc>
                <a:spcPct val="150000"/>
              </a:lnSpc>
              <a:buFont typeface="Arial" panose="020B0604020202020204" pitchFamily="34" charset="0"/>
              <a:buChar char="•"/>
            </a:pPr>
            <a:r>
              <a:rPr lang="en-US" b="1" dirty="0" smtClean="0"/>
              <a:t>ENGINEERING IN ENERGY AND NUCLEAR TECHNOLOGIES.</a:t>
            </a:r>
          </a:p>
          <a:p>
            <a:pPr marL="285750" indent="-285750">
              <a:lnSpc>
                <a:spcPct val="150000"/>
              </a:lnSpc>
              <a:buFont typeface="Arial" panose="020B0604020202020204" pitchFamily="34" charset="0"/>
              <a:buChar char="•"/>
            </a:pPr>
            <a:r>
              <a:rPr lang="en-US" b="1" dirty="0" smtClean="0"/>
              <a:t>METEOROLOGY</a:t>
            </a:r>
          </a:p>
          <a:p>
            <a:endParaRPr lang="es-ES" dirty="0"/>
          </a:p>
        </p:txBody>
      </p:sp>
      <p:sp>
        <p:nvSpPr>
          <p:cNvPr id="8" name="Rectángulo 7"/>
          <p:cNvSpPr/>
          <p:nvPr/>
        </p:nvSpPr>
        <p:spPr>
          <a:xfrm>
            <a:off x="6004244" y="7377954"/>
            <a:ext cx="3891578" cy="338554"/>
          </a:xfrm>
          <a:prstGeom prst="rect">
            <a:avLst/>
          </a:prstGeom>
        </p:spPr>
        <p:txBody>
          <a:bodyPr wrap="none">
            <a:spAutoFit/>
          </a:bodyPr>
          <a:lstStyle/>
          <a:p>
            <a:r>
              <a:rPr lang="en-US" sz="1600" b="1" dirty="0">
                <a:solidFill>
                  <a:srgbClr val="FF0000"/>
                </a:solidFill>
              </a:rPr>
              <a:t>SPD WORKSHOP, DUBNA, JUNE 2019</a:t>
            </a:r>
            <a:endParaRPr lang="es-ES" sz="1600" b="1" dirty="0">
              <a:solidFill>
                <a:srgbClr val="FF0000"/>
              </a:solidFill>
            </a:endParaRPr>
          </a:p>
        </p:txBody>
      </p:sp>
    </p:spTree>
    <p:extLst>
      <p:ext uri="{BB962C8B-B14F-4D97-AF65-F5344CB8AC3E}">
        <p14:creationId xmlns:p14="http://schemas.microsoft.com/office/powerpoint/2010/main" val="99619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839880" y="297000"/>
            <a:ext cx="8903880" cy="1259640"/>
          </a:xfrm>
          <a:prstGeom prst="rect">
            <a:avLst/>
          </a:prstGeom>
          <a:noFill/>
          <a:ln>
            <a:noFill/>
          </a:ln>
        </p:spPr>
        <p:txBody>
          <a:bodyPr anchor="ctr"/>
          <a:lstStyle/>
          <a:p>
            <a:pPr>
              <a:lnSpc>
                <a:spcPct val="100000"/>
              </a:lnSpc>
            </a:pPr>
            <a:r>
              <a:rPr lang="es-ES" sz="4400" b="0" strike="noStrike" spc="-1">
                <a:solidFill>
                  <a:srgbClr val="000000"/>
                </a:solidFill>
                <a:uFill>
                  <a:solidFill>
                    <a:srgbClr val="FFFFFF"/>
                  </a:solidFill>
                </a:uFill>
                <a:latin typeface="Calibri"/>
              </a:rPr>
              <a:t> </a:t>
            </a:r>
            <a:endParaRPr lang="es-ES" sz="2320" b="0" strike="noStrike" spc="-1">
              <a:solidFill>
                <a:srgbClr val="000000"/>
              </a:solidFill>
              <a:uFill>
                <a:solidFill>
                  <a:srgbClr val="FFFFFF"/>
                </a:solidFill>
              </a:uFill>
              <a:latin typeface="Calibri"/>
            </a:endParaRPr>
          </a:p>
        </p:txBody>
      </p:sp>
      <p:sp>
        <p:nvSpPr>
          <p:cNvPr id="87" name="CustomShape 2"/>
          <p:cNvSpPr/>
          <p:nvPr/>
        </p:nvSpPr>
        <p:spPr>
          <a:xfrm>
            <a:off x="927892" y="1735920"/>
            <a:ext cx="8661316" cy="1458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i="1" strike="noStrike" spc="-1" dirty="0">
                <a:solidFill>
                  <a:srgbClr val="FF3300"/>
                </a:solidFill>
                <a:uFill>
                  <a:solidFill>
                    <a:srgbClr val="FFFFFF"/>
                  </a:solidFill>
                </a:uFill>
                <a:latin typeface="Calibri"/>
              </a:rPr>
              <a:t>NUCLEAR PHYSICS </a:t>
            </a:r>
            <a:r>
              <a:rPr lang="en-US" sz="2400" b="1" i="1" strike="noStrike" spc="-1" dirty="0" smtClean="0">
                <a:solidFill>
                  <a:srgbClr val="FF3300"/>
                </a:solidFill>
                <a:uFill>
                  <a:solidFill>
                    <a:srgbClr val="FFFFFF"/>
                  </a:solidFill>
                </a:uFill>
                <a:latin typeface="Calibri"/>
              </a:rPr>
              <a:t>DEPARTMENT</a:t>
            </a:r>
          </a:p>
          <a:p>
            <a:pPr>
              <a:lnSpc>
                <a:spcPct val="100000"/>
              </a:lnSpc>
            </a:pPr>
            <a:endParaRPr lang="en-US" sz="2400" b="1" i="1" strike="noStrike" spc="-1" dirty="0">
              <a:solidFill>
                <a:srgbClr val="000000"/>
              </a:solidFill>
              <a:uFill>
                <a:solidFill>
                  <a:srgbClr val="FFFFFF"/>
                </a:solidFill>
              </a:uFill>
              <a:latin typeface="Arial"/>
            </a:endParaRPr>
          </a:p>
          <a:p>
            <a:pPr marL="285840" indent="-285480">
              <a:lnSpc>
                <a:spcPct val="100000"/>
              </a:lnSpc>
              <a:buClr>
                <a:srgbClr val="000000"/>
              </a:buClr>
              <a:buFont typeface="StarSymbol"/>
              <a:buChar char="-"/>
            </a:pPr>
            <a:r>
              <a:rPr lang="en-US" sz="2400" b="1" i="1" strike="noStrike" spc="-1" dirty="0">
                <a:solidFill>
                  <a:srgbClr val="0000FF"/>
                </a:solidFill>
                <a:uFill>
                  <a:solidFill>
                    <a:srgbClr val="FFFFFF"/>
                  </a:solidFill>
                </a:uFill>
                <a:latin typeface="Calibri"/>
              </a:rPr>
              <a:t>THEORETICAL NUCLEAR PHYSICS</a:t>
            </a:r>
            <a:endParaRPr lang="en-US" sz="2400" b="1" i="1" strike="noStrike" spc="-1" dirty="0">
              <a:solidFill>
                <a:srgbClr val="0000FF"/>
              </a:solidFill>
              <a:uFill>
                <a:solidFill>
                  <a:srgbClr val="FFFFFF"/>
                </a:solidFill>
              </a:uFill>
              <a:latin typeface="Arial"/>
            </a:endParaRPr>
          </a:p>
          <a:p>
            <a:pPr marL="285840" indent="-285480">
              <a:lnSpc>
                <a:spcPct val="100000"/>
              </a:lnSpc>
              <a:buClr>
                <a:srgbClr val="000000"/>
              </a:buClr>
              <a:buFont typeface="StarSymbol"/>
              <a:buChar char="-"/>
            </a:pPr>
            <a:r>
              <a:rPr lang="en-US" sz="2400" b="1" i="1" strike="noStrike" spc="-1" dirty="0">
                <a:solidFill>
                  <a:srgbClr val="0000FF"/>
                </a:solidFill>
                <a:uFill>
                  <a:solidFill>
                    <a:srgbClr val="FFFFFF"/>
                  </a:solidFill>
                </a:uFill>
                <a:latin typeface="Calibri"/>
              </a:rPr>
              <a:t>HIGH ENERGY PHYSICS (</a:t>
            </a:r>
            <a:r>
              <a:rPr lang="en-US" sz="2400" b="1" i="1" strike="noStrike" spc="-1" dirty="0" smtClean="0">
                <a:solidFill>
                  <a:srgbClr val="0000FF"/>
                </a:solidFill>
                <a:uFill>
                  <a:solidFill>
                    <a:srgbClr val="FFFFFF"/>
                  </a:solidFill>
                </a:uFill>
                <a:latin typeface="Calibri"/>
              </a:rPr>
              <a:t>PHENOMENOLOGY)</a:t>
            </a:r>
          </a:p>
          <a:p>
            <a:pPr marL="285840" indent="-285480">
              <a:lnSpc>
                <a:spcPct val="100000"/>
              </a:lnSpc>
              <a:buClr>
                <a:srgbClr val="000000"/>
              </a:buClr>
              <a:buFont typeface="StarSymbol"/>
              <a:buChar char="-"/>
            </a:pPr>
            <a:r>
              <a:rPr lang="en-US" sz="2400" b="1" i="1" spc="-1" dirty="0" smtClean="0">
                <a:solidFill>
                  <a:srgbClr val="004586"/>
                </a:solidFill>
                <a:uFill>
                  <a:solidFill>
                    <a:srgbClr val="FFFFFF"/>
                  </a:solidFill>
                </a:uFill>
                <a:latin typeface="Calibri"/>
              </a:rPr>
              <a:t>NUCLEAR ELECTRONIC AND INSTRUMENTATION</a:t>
            </a:r>
            <a:endParaRPr lang="en-US" sz="2400" b="1" i="1" strike="noStrike" spc="-1" dirty="0">
              <a:solidFill>
                <a:srgbClr val="000000"/>
              </a:solidFill>
              <a:uFill>
                <a:solidFill>
                  <a:srgbClr val="FFFFFF"/>
                </a:solidFill>
              </a:uFill>
              <a:latin typeface="Arial"/>
            </a:endParaRPr>
          </a:p>
          <a:p>
            <a:pPr marL="285840" indent="-285480">
              <a:lnSpc>
                <a:spcPct val="100000"/>
              </a:lnSpc>
              <a:buClr>
                <a:srgbClr val="000000"/>
              </a:buClr>
              <a:buFont typeface="StarSymbol"/>
              <a:buChar char="-"/>
            </a:pPr>
            <a:r>
              <a:rPr lang="en-US" sz="2400" b="1" i="1" strike="noStrike" spc="-1" dirty="0">
                <a:solidFill>
                  <a:srgbClr val="000000"/>
                </a:solidFill>
                <a:uFill>
                  <a:solidFill>
                    <a:srgbClr val="FFFFFF"/>
                  </a:solidFill>
                </a:uFill>
                <a:latin typeface="Calibri"/>
              </a:rPr>
              <a:t>EXPERIMENTAL AND APPLIED NUCLEAR PHYSICS</a:t>
            </a:r>
            <a:endParaRPr lang="en-US" sz="2400" b="1" i="1" strike="noStrike" spc="-1" dirty="0">
              <a:solidFill>
                <a:srgbClr val="000000"/>
              </a:solidFill>
              <a:uFill>
                <a:solidFill>
                  <a:srgbClr val="FFFFFF"/>
                </a:solidFill>
              </a:uFill>
              <a:latin typeface="Arial"/>
            </a:endParaRPr>
          </a:p>
          <a:p>
            <a:pPr>
              <a:lnSpc>
                <a:spcPct val="100000"/>
              </a:lnSpc>
            </a:pPr>
            <a:endParaRPr lang="en-US" sz="1800" b="1" i="1" strike="noStrike" spc="-1" dirty="0">
              <a:solidFill>
                <a:srgbClr val="000000"/>
              </a:solidFill>
              <a:uFill>
                <a:solidFill>
                  <a:srgbClr val="FFFFFF"/>
                </a:solidFill>
              </a:uFill>
              <a:latin typeface="Arial"/>
            </a:endParaRPr>
          </a:p>
        </p:txBody>
      </p:sp>
      <p:sp>
        <p:nvSpPr>
          <p:cNvPr id="88" name="TextShape 3"/>
          <p:cNvSpPr txBox="1"/>
          <p:nvPr/>
        </p:nvSpPr>
        <p:spPr>
          <a:xfrm>
            <a:off x="839880" y="365760"/>
            <a:ext cx="9035640" cy="1370160"/>
          </a:xfrm>
          <a:prstGeom prst="rect">
            <a:avLst/>
          </a:prstGeom>
          <a:noFill/>
          <a:ln>
            <a:noFill/>
          </a:ln>
        </p:spPr>
        <p:txBody>
          <a:bodyPr lIns="90000" tIns="45000" rIns="90000" bIns="45000"/>
          <a:lstStyle/>
          <a:p>
            <a:r>
              <a:rPr lang="en-US" sz="2200" b="1" strike="noStrike" spc="-1" dirty="0">
                <a:solidFill>
                  <a:srgbClr val="9900FF"/>
                </a:solidFill>
                <a:uFill>
                  <a:solidFill>
                    <a:srgbClr val="FFFFFF"/>
                  </a:solidFill>
                </a:uFill>
                <a:latin typeface="Arial"/>
              </a:rPr>
              <a:t>“CURRENT STATUS OF THE HEP-PHENOMENOLOGY AT </a:t>
            </a:r>
            <a:r>
              <a:rPr lang="en-US" sz="2200" b="1" strike="noStrike" spc="-1" dirty="0" err="1">
                <a:solidFill>
                  <a:srgbClr val="9900FF"/>
                </a:solidFill>
                <a:uFill>
                  <a:solidFill>
                    <a:srgbClr val="FFFFFF"/>
                  </a:solidFill>
                </a:uFill>
                <a:latin typeface="Arial"/>
              </a:rPr>
              <a:t>InSTEC</a:t>
            </a:r>
            <a:r>
              <a:rPr lang="en-US" sz="2200" b="1" strike="noStrike" spc="-1" dirty="0">
                <a:solidFill>
                  <a:srgbClr val="9900FF"/>
                </a:solidFill>
                <a:uFill>
                  <a:solidFill>
                    <a:srgbClr val="FFFFFF"/>
                  </a:solidFill>
                </a:uFill>
                <a:latin typeface="Arial"/>
              </a:rPr>
              <a:t>”</a:t>
            </a:r>
            <a:endParaRPr lang="en-US" sz="1800" b="1" strike="noStrike" spc="-1" dirty="0">
              <a:solidFill>
                <a:srgbClr val="000000"/>
              </a:solidFill>
              <a:uFill>
                <a:solidFill>
                  <a:srgbClr val="FFFFFF"/>
                </a:solidFill>
              </a:uFill>
              <a:latin typeface="Arial"/>
            </a:endParaRPr>
          </a:p>
        </p:txBody>
      </p:sp>
      <p:sp>
        <p:nvSpPr>
          <p:cNvPr id="89" name="TextShape 4"/>
          <p:cNvSpPr txBox="1"/>
          <p:nvPr/>
        </p:nvSpPr>
        <p:spPr>
          <a:xfrm>
            <a:off x="927892" y="4357824"/>
            <a:ext cx="2834640" cy="346320"/>
          </a:xfrm>
          <a:prstGeom prst="rect">
            <a:avLst/>
          </a:prstGeom>
          <a:solidFill>
            <a:srgbClr val="FFFF00"/>
          </a:solidFill>
          <a:ln>
            <a:noFill/>
          </a:ln>
        </p:spPr>
        <p:txBody>
          <a:bodyPr lIns="90000" tIns="45000" rIns="90000" bIns="45000"/>
          <a:lstStyle/>
          <a:p>
            <a:r>
              <a:rPr lang="en-US" sz="2400" b="1" strike="noStrike" spc="-1" dirty="0" smtClean="0">
                <a:solidFill>
                  <a:srgbClr val="0000FF"/>
                </a:solidFill>
                <a:uFill>
                  <a:solidFill>
                    <a:srgbClr val="FFFFFF"/>
                  </a:solidFill>
                </a:uFill>
                <a:latin typeface="Calibri" panose="020F0502020204030204" pitchFamily="34" charset="0"/>
              </a:rPr>
              <a:t>OUR GROUP</a:t>
            </a:r>
            <a:r>
              <a:rPr lang="en-US" sz="2400" b="1" strike="noStrike" spc="-1" dirty="0" smtClean="0">
                <a:solidFill>
                  <a:srgbClr val="000000"/>
                </a:solidFill>
                <a:uFill>
                  <a:solidFill>
                    <a:srgbClr val="FFFFFF"/>
                  </a:solidFill>
                </a:uFill>
                <a:latin typeface="Calibri" panose="020F0502020204030204" pitchFamily="34" charset="0"/>
              </a:rPr>
              <a:t>:</a:t>
            </a:r>
          </a:p>
          <a:p>
            <a:endParaRPr lang="en-US" sz="2400" b="1" spc="-1" dirty="0">
              <a:solidFill>
                <a:srgbClr val="000000"/>
              </a:solidFill>
              <a:uFill>
                <a:solidFill>
                  <a:srgbClr val="FFFFFF"/>
                </a:solidFill>
              </a:uFill>
              <a:latin typeface="Calibri" panose="020F0502020204030204" pitchFamily="34" charset="0"/>
            </a:endParaRPr>
          </a:p>
          <a:p>
            <a:endParaRPr lang="en-US" sz="2400" b="1" strike="noStrike" spc="-1" dirty="0" smtClean="0">
              <a:solidFill>
                <a:srgbClr val="000000"/>
              </a:solidFill>
              <a:uFill>
                <a:solidFill>
                  <a:srgbClr val="FFFFFF"/>
                </a:solidFill>
              </a:uFill>
              <a:latin typeface="Calibri" panose="020F0502020204030204" pitchFamily="34" charset="0"/>
            </a:endParaRPr>
          </a:p>
          <a:p>
            <a:endParaRPr lang="en-US" sz="2400" b="1" strike="noStrike" spc="-1" dirty="0">
              <a:solidFill>
                <a:srgbClr val="000000"/>
              </a:solidFill>
              <a:uFill>
                <a:solidFill>
                  <a:srgbClr val="FFFFFF"/>
                </a:solidFill>
              </a:uFill>
              <a:latin typeface="Calibri" panose="020F0502020204030204" pitchFamily="34" charset="0"/>
            </a:endParaRPr>
          </a:p>
        </p:txBody>
      </p:sp>
      <p:sp>
        <p:nvSpPr>
          <p:cNvPr id="2" name="CuadroTexto 1"/>
          <p:cNvSpPr txBox="1"/>
          <p:nvPr/>
        </p:nvSpPr>
        <p:spPr>
          <a:xfrm>
            <a:off x="927892" y="5006714"/>
            <a:ext cx="8815867" cy="923330"/>
          </a:xfrm>
          <a:prstGeom prst="rect">
            <a:avLst/>
          </a:prstGeom>
          <a:noFill/>
        </p:spPr>
        <p:txBody>
          <a:bodyPr wrap="square" rtlCol="0">
            <a:spAutoFit/>
          </a:bodyPr>
          <a:lstStyle/>
          <a:p>
            <a:pPr algn="just"/>
            <a:r>
              <a:rPr lang="en-US" b="1" dirty="0" smtClean="0">
                <a:solidFill>
                  <a:srgbClr val="0000FF"/>
                </a:solidFill>
              </a:rPr>
              <a:t>AVERAGE AGE AROUND 24 YEARS.  IN DIFFERENT STAGE OF PREPARATION (UNDERGRADUATED, ALREADY GRADUATED, IN MASTER PROGRAMS, SOME IN PhD POSITION, ETC.)</a:t>
            </a:r>
            <a:endParaRPr lang="es-ES" b="1" dirty="0">
              <a:solidFill>
                <a:srgbClr val="0000FF"/>
              </a:solidFill>
            </a:endParaRPr>
          </a:p>
        </p:txBody>
      </p:sp>
    </p:spTree>
    <p:extLst>
      <p:ext uri="{BB962C8B-B14F-4D97-AF65-F5344CB8AC3E}">
        <p14:creationId xmlns:p14="http://schemas.microsoft.com/office/powerpoint/2010/main" val="3412516460"/>
      </p:ext>
    </p:extLst>
  </p:cSld>
  <p:clrMapOvr>
    <a:masterClrMapping/>
  </p:clrMapOvr>
  <p:transition spd="slow">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29393" y="359764"/>
            <a:ext cx="8709282" cy="430887"/>
          </a:xfrm>
          <a:prstGeom prst="rect">
            <a:avLst/>
          </a:prstGeom>
          <a:noFill/>
        </p:spPr>
        <p:txBody>
          <a:bodyPr wrap="square" rtlCol="0">
            <a:spAutoFit/>
          </a:bodyPr>
          <a:lstStyle/>
          <a:p>
            <a:r>
              <a:rPr lang="en-US" b="1" spc="-1" dirty="0">
                <a:solidFill>
                  <a:srgbClr val="9900FF"/>
                </a:solidFill>
                <a:uFill>
                  <a:solidFill>
                    <a:srgbClr val="FFFFFF"/>
                  </a:solidFill>
                </a:uFill>
              </a:rPr>
              <a:t>“</a:t>
            </a:r>
            <a:r>
              <a:rPr lang="en-US" sz="2200" b="1" spc="-1" dirty="0">
                <a:solidFill>
                  <a:srgbClr val="9900FF"/>
                </a:solidFill>
                <a:uFill>
                  <a:solidFill>
                    <a:srgbClr val="FFFFFF"/>
                  </a:solidFill>
                </a:uFill>
                <a:latin typeface="+mj-lt"/>
              </a:rPr>
              <a:t>CURRENT</a:t>
            </a:r>
            <a:r>
              <a:rPr lang="en-US" sz="2000" b="1" spc="-1" dirty="0">
                <a:solidFill>
                  <a:srgbClr val="9900FF"/>
                </a:solidFill>
                <a:uFill>
                  <a:solidFill>
                    <a:srgbClr val="FFFFFF"/>
                  </a:solidFill>
                </a:uFill>
              </a:rPr>
              <a:t> STATUS OF THE HEP-PHENOMENOLOGY AT </a:t>
            </a:r>
            <a:r>
              <a:rPr lang="en-US" sz="2000" b="1" spc="-1" dirty="0" err="1">
                <a:solidFill>
                  <a:srgbClr val="9900FF"/>
                </a:solidFill>
                <a:uFill>
                  <a:solidFill>
                    <a:srgbClr val="FFFFFF"/>
                  </a:solidFill>
                </a:uFill>
              </a:rPr>
              <a:t>InSTEC</a:t>
            </a:r>
            <a:r>
              <a:rPr lang="en-US" sz="2000" b="1" spc="-1" dirty="0">
                <a:solidFill>
                  <a:srgbClr val="9900FF"/>
                </a:solidFill>
                <a:uFill>
                  <a:solidFill>
                    <a:srgbClr val="FFFFFF"/>
                  </a:solidFill>
                </a:uFill>
              </a:rPr>
              <a:t>”</a:t>
            </a:r>
            <a:endParaRPr lang="en-US" sz="2000" b="1" spc="-1" dirty="0">
              <a:solidFill>
                <a:srgbClr val="000000"/>
              </a:solidFill>
              <a:uFill>
                <a:solidFill>
                  <a:srgbClr val="FFFFFF"/>
                </a:solidFill>
              </a:uFill>
            </a:endParaRPr>
          </a:p>
        </p:txBody>
      </p:sp>
      <p:sp>
        <p:nvSpPr>
          <p:cNvPr id="5" name="CuadroTexto 4"/>
          <p:cNvSpPr txBox="1"/>
          <p:nvPr/>
        </p:nvSpPr>
        <p:spPr>
          <a:xfrm>
            <a:off x="1169233" y="1289154"/>
            <a:ext cx="8469442" cy="461665"/>
          </a:xfrm>
          <a:prstGeom prst="rect">
            <a:avLst/>
          </a:prstGeom>
          <a:solidFill>
            <a:srgbClr val="FFFF00"/>
          </a:solidFill>
        </p:spPr>
        <p:txBody>
          <a:bodyPr wrap="square" rtlCol="0">
            <a:spAutoFit/>
          </a:bodyPr>
          <a:lstStyle/>
          <a:p>
            <a:pPr marL="360">
              <a:lnSpc>
                <a:spcPct val="100000"/>
              </a:lnSpc>
              <a:buClr>
                <a:srgbClr val="000000"/>
              </a:buClr>
            </a:pPr>
            <a:r>
              <a:rPr lang="en-US" sz="2400" b="1" i="1" spc="-1" dirty="0">
                <a:solidFill>
                  <a:srgbClr val="0000FF"/>
                </a:solidFill>
                <a:uFill>
                  <a:solidFill>
                    <a:srgbClr val="FFFFFF"/>
                  </a:solidFill>
                </a:uFill>
                <a:latin typeface="Calibri"/>
              </a:rPr>
              <a:t>HIGH ENERGY PHYSICS (PHENOMENOLOGY)</a:t>
            </a:r>
          </a:p>
        </p:txBody>
      </p:sp>
      <p:sp>
        <p:nvSpPr>
          <p:cNvPr id="6" name="CuadroTexto 5"/>
          <p:cNvSpPr txBox="1"/>
          <p:nvPr/>
        </p:nvSpPr>
        <p:spPr>
          <a:xfrm>
            <a:off x="929393" y="2249322"/>
            <a:ext cx="8709282" cy="1200329"/>
          </a:xfrm>
          <a:prstGeom prst="rect">
            <a:avLst/>
          </a:prstGeom>
          <a:noFill/>
        </p:spPr>
        <p:txBody>
          <a:bodyPr wrap="square" rtlCol="0">
            <a:spAutoFit/>
          </a:bodyPr>
          <a:lstStyle/>
          <a:p>
            <a:pPr algn="just"/>
            <a:r>
              <a:rPr lang="en-US" b="1" dirty="0" smtClean="0">
                <a:solidFill>
                  <a:srgbClr val="FF0000"/>
                </a:solidFill>
                <a:latin typeface="+mj-lt"/>
              </a:rPr>
              <a:t>DEVELOPMENT OF A PHENOMENOLOGICAL POTENTIAL MODEL FOR BOUND STATES OF QUARKONIUM (CHARMONIUM, BOTTONIUM), AND EXOTIC MESONS-LIKE STRUCTURES (TETRAQUARK): NON RELATIVISTIC AND RELATIVISTIC QUANTUM MECHANICS APPROACHES.</a:t>
            </a:r>
          </a:p>
        </p:txBody>
      </p:sp>
      <p:sp>
        <p:nvSpPr>
          <p:cNvPr id="7" name="CuadroTexto 6"/>
          <p:cNvSpPr txBox="1"/>
          <p:nvPr/>
        </p:nvSpPr>
        <p:spPr>
          <a:xfrm>
            <a:off x="929393" y="3948154"/>
            <a:ext cx="8574373" cy="646331"/>
          </a:xfrm>
          <a:prstGeom prst="rect">
            <a:avLst/>
          </a:prstGeom>
          <a:noFill/>
        </p:spPr>
        <p:txBody>
          <a:bodyPr wrap="square" rtlCol="0">
            <a:spAutoFit/>
          </a:bodyPr>
          <a:lstStyle/>
          <a:p>
            <a:pPr algn="just"/>
            <a:r>
              <a:rPr lang="en-US" b="1" i="1" dirty="0" smtClean="0">
                <a:solidFill>
                  <a:srgbClr val="FF0000"/>
                </a:solidFill>
              </a:rPr>
              <a:t>1. PERTURBATIVE </a:t>
            </a:r>
            <a:r>
              <a:rPr lang="en-US" b="1" i="1" dirty="0">
                <a:solidFill>
                  <a:srgbClr val="FF0000"/>
                </a:solidFill>
              </a:rPr>
              <a:t>APPROACH TO THE INTERACTION POTENTIAL BETWEEN TWO </a:t>
            </a:r>
            <a:r>
              <a:rPr lang="en-US" b="1" i="1" dirty="0" smtClean="0">
                <a:solidFill>
                  <a:srgbClr val="FF0000"/>
                </a:solidFill>
              </a:rPr>
              <a:t>DIQUARKS (L=0)</a:t>
            </a:r>
            <a:endParaRPr lang="es-ES" b="1" i="1" dirty="0">
              <a:solidFill>
                <a:srgbClr val="FF0000"/>
              </a:solidFill>
            </a:endParaRPr>
          </a:p>
        </p:txBody>
      </p:sp>
      <p:pic>
        <p:nvPicPr>
          <p:cNvPr id="9" name="Imagen 8"/>
          <p:cNvPicPr>
            <a:picLocks noChangeAspect="1"/>
          </p:cNvPicPr>
          <p:nvPr/>
        </p:nvPicPr>
        <p:blipFill>
          <a:blip r:embed="rId2"/>
          <a:stretch>
            <a:fillRect/>
          </a:stretch>
        </p:blipFill>
        <p:spPr>
          <a:xfrm>
            <a:off x="1064302" y="4594485"/>
            <a:ext cx="2223369" cy="2578882"/>
          </a:xfrm>
          <a:prstGeom prst="rect">
            <a:avLst/>
          </a:prstGeom>
        </p:spPr>
      </p:pic>
      <p:sp>
        <p:nvSpPr>
          <p:cNvPr id="11" name="CuadroTexto 10"/>
          <p:cNvSpPr txBox="1"/>
          <p:nvPr/>
        </p:nvSpPr>
        <p:spPr>
          <a:xfrm flipH="1">
            <a:off x="8124668" y="5092988"/>
            <a:ext cx="1229196" cy="307777"/>
          </a:xfrm>
          <a:prstGeom prst="rect">
            <a:avLst/>
          </a:prstGeom>
          <a:noFill/>
        </p:spPr>
        <p:txBody>
          <a:bodyPr wrap="square" rtlCol="0">
            <a:spAutoFit/>
          </a:bodyPr>
          <a:lstStyle/>
          <a:p>
            <a:r>
              <a:rPr lang="en-US" sz="1400" b="1" dirty="0" err="1"/>
              <a:t>c</a:t>
            </a:r>
            <a:r>
              <a:rPr lang="en-US" sz="1400" b="1" dirty="0" err="1" smtClean="0"/>
              <a:t>cbar-ccbar</a:t>
            </a:r>
            <a:endParaRPr lang="es-ES" sz="1400" b="1" dirty="0"/>
          </a:p>
        </p:txBody>
      </p:sp>
      <p:pic>
        <p:nvPicPr>
          <p:cNvPr id="12" name="Imagen 11"/>
          <p:cNvPicPr>
            <a:picLocks noChangeAspect="1"/>
          </p:cNvPicPr>
          <p:nvPr/>
        </p:nvPicPr>
        <p:blipFill>
          <a:blip r:embed="rId3"/>
          <a:stretch>
            <a:fillRect/>
          </a:stretch>
        </p:blipFill>
        <p:spPr>
          <a:xfrm>
            <a:off x="3960849" y="4721433"/>
            <a:ext cx="3896124" cy="2115124"/>
          </a:xfrm>
          <a:prstGeom prst="rect">
            <a:avLst/>
          </a:prstGeom>
        </p:spPr>
      </p:pic>
    </p:spTree>
    <p:extLst>
      <p:ext uri="{BB962C8B-B14F-4D97-AF65-F5344CB8AC3E}">
        <p14:creationId xmlns:p14="http://schemas.microsoft.com/office/powerpoint/2010/main" val="3175706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51875" y="825249"/>
            <a:ext cx="8499423" cy="707886"/>
          </a:xfrm>
          <a:prstGeom prst="rect">
            <a:avLst/>
          </a:prstGeom>
          <a:noFill/>
        </p:spPr>
        <p:txBody>
          <a:bodyPr wrap="square" rtlCol="0">
            <a:spAutoFit/>
          </a:bodyPr>
          <a:lstStyle/>
          <a:p>
            <a:pPr algn="just"/>
            <a:r>
              <a:rPr lang="en-US" sz="2000" b="1" dirty="0" smtClean="0">
                <a:solidFill>
                  <a:srgbClr val="FF0000"/>
                </a:solidFill>
              </a:rPr>
              <a:t>2. SOLUTION </a:t>
            </a:r>
            <a:r>
              <a:rPr lang="en-US" sz="2000" b="1" dirty="0">
                <a:solidFill>
                  <a:srgbClr val="FF0000"/>
                </a:solidFill>
              </a:rPr>
              <a:t>OF THE DIRAC EQUATION WITH SPIN SYMMETRY </a:t>
            </a:r>
            <a:r>
              <a:rPr lang="en-US" b="1" dirty="0">
                <a:solidFill>
                  <a:srgbClr val="FF0000"/>
                </a:solidFill>
              </a:rPr>
              <a:t>AND</a:t>
            </a:r>
            <a:r>
              <a:rPr lang="en-US" sz="2000" b="1" dirty="0">
                <a:solidFill>
                  <a:srgbClr val="FF0000"/>
                </a:solidFill>
              </a:rPr>
              <a:t> POTENTIAL TENSOR FOR QUARKONIUM BOUND STATES</a:t>
            </a:r>
            <a:endParaRPr lang="es-ES" sz="2000" b="1" dirty="0">
              <a:solidFill>
                <a:srgbClr val="FF0000"/>
              </a:solidFill>
            </a:endParaRPr>
          </a:p>
        </p:txBody>
      </p:sp>
      <p:sp>
        <p:nvSpPr>
          <p:cNvPr id="8" name="CuadroTexto 7"/>
          <p:cNvSpPr txBox="1"/>
          <p:nvPr/>
        </p:nvSpPr>
        <p:spPr>
          <a:xfrm>
            <a:off x="951875" y="1832938"/>
            <a:ext cx="3207895" cy="369332"/>
          </a:xfrm>
          <a:prstGeom prst="rect">
            <a:avLst/>
          </a:prstGeom>
          <a:noFill/>
        </p:spPr>
        <p:txBody>
          <a:bodyPr wrap="square" rtlCol="0">
            <a:spAutoFit/>
          </a:bodyPr>
          <a:lstStyle/>
          <a:p>
            <a:r>
              <a:rPr lang="en-US" b="1" dirty="0" smtClean="0">
                <a:solidFill>
                  <a:srgbClr val="FF0000"/>
                </a:solidFill>
              </a:rPr>
              <a:t>a) CASE OF CHARMONIUM</a:t>
            </a:r>
            <a:endParaRPr lang="es-ES" b="1" dirty="0">
              <a:solidFill>
                <a:srgbClr val="FF0000"/>
              </a:solidFill>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938" y="2502073"/>
            <a:ext cx="7439025" cy="1714500"/>
          </a:xfrm>
          <a:prstGeom prst="rect">
            <a:avLst/>
          </a:prstGeom>
        </p:spPr>
      </p:pic>
      <p:sp>
        <p:nvSpPr>
          <p:cNvPr id="12" name="Rectángulo 11"/>
          <p:cNvSpPr/>
          <p:nvPr/>
        </p:nvSpPr>
        <p:spPr>
          <a:xfrm>
            <a:off x="987107" y="4516376"/>
            <a:ext cx="2950488" cy="369332"/>
          </a:xfrm>
          <a:prstGeom prst="rect">
            <a:avLst/>
          </a:prstGeom>
        </p:spPr>
        <p:txBody>
          <a:bodyPr wrap="none">
            <a:spAutoFit/>
          </a:bodyPr>
          <a:lstStyle/>
          <a:p>
            <a:r>
              <a:rPr lang="en-US" b="1" dirty="0">
                <a:solidFill>
                  <a:srgbClr val="FF0000"/>
                </a:solidFill>
              </a:rPr>
              <a:t>b</a:t>
            </a:r>
            <a:r>
              <a:rPr lang="en-US" b="1" dirty="0" smtClean="0">
                <a:solidFill>
                  <a:srgbClr val="FF0000"/>
                </a:solidFill>
              </a:rPr>
              <a:t>) </a:t>
            </a:r>
            <a:r>
              <a:rPr lang="en-US" b="1" dirty="0">
                <a:solidFill>
                  <a:srgbClr val="FF0000"/>
                </a:solidFill>
              </a:rPr>
              <a:t>CASE OF </a:t>
            </a:r>
            <a:r>
              <a:rPr lang="en-US" b="1" dirty="0" smtClean="0">
                <a:solidFill>
                  <a:srgbClr val="FF0000"/>
                </a:solidFill>
              </a:rPr>
              <a:t>BOTTONIUM</a:t>
            </a:r>
            <a:endParaRPr lang="es-ES" b="1" dirty="0">
              <a:solidFill>
                <a:srgbClr val="FF0000"/>
              </a:solidFill>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63" y="5118844"/>
            <a:ext cx="7429500" cy="1581150"/>
          </a:xfrm>
          <a:prstGeom prst="rect">
            <a:avLst/>
          </a:prstGeom>
        </p:spPr>
      </p:pic>
    </p:spTree>
    <p:extLst>
      <p:ext uri="{BB962C8B-B14F-4D97-AF65-F5344CB8AC3E}">
        <p14:creationId xmlns:p14="http://schemas.microsoft.com/office/powerpoint/2010/main" val="215196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4184" y="644577"/>
            <a:ext cx="5726242" cy="369332"/>
          </a:xfrm>
          <a:prstGeom prst="rect">
            <a:avLst/>
          </a:prstGeom>
          <a:noFill/>
        </p:spPr>
        <p:txBody>
          <a:bodyPr wrap="square" rtlCol="0">
            <a:spAutoFit/>
          </a:bodyPr>
          <a:lstStyle/>
          <a:p>
            <a:r>
              <a:rPr lang="en-US" b="1" dirty="0" smtClean="0">
                <a:solidFill>
                  <a:srgbClr val="FF0000"/>
                </a:solidFill>
              </a:rPr>
              <a:t>WAVE FUNCTIONS</a:t>
            </a:r>
            <a:endParaRPr lang="es-ES" b="1" dirty="0">
              <a:solidFill>
                <a:srgbClr val="FF000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185" y="1929363"/>
            <a:ext cx="4355758" cy="2597668"/>
          </a:xfrm>
          <a:prstGeom prst="rect">
            <a:avLst/>
          </a:prstGeom>
        </p:spPr>
      </p:pic>
      <p:sp>
        <p:nvSpPr>
          <p:cNvPr id="6" name="CuadroTexto 5"/>
          <p:cNvSpPr txBox="1"/>
          <p:nvPr/>
        </p:nvSpPr>
        <p:spPr>
          <a:xfrm>
            <a:off x="1244184" y="1286969"/>
            <a:ext cx="2983043" cy="369332"/>
          </a:xfrm>
          <a:prstGeom prst="rect">
            <a:avLst/>
          </a:prstGeom>
          <a:noFill/>
        </p:spPr>
        <p:txBody>
          <a:bodyPr wrap="square" rtlCol="0">
            <a:spAutoFit/>
          </a:bodyPr>
          <a:lstStyle/>
          <a:p>
            <a:r>
              <a:rPr lang="en-US" b="1" dirty="0" smtClean="0">
                <a:solidFill>
                  <a:srgbClr val="0000FF"/>
                </a:solidFill>
              </a:rPr>
              <a:t>a) CHARMONIUM</a:t>
            </a:r>
            <a:endParaRPr lang="es-ES" b="1" dirty="0">
              <a:solidFill>
                <a:srgbClr val="0000FF"/>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618" y="1929363"/>
            <a:ext cx="3917691" cy="2312854"/>
          </a:xfrm>
          <a:prstGeom prst="rect">
            <a:avLst/>
          </a:prstGeom>
        </p:spPr>
      </p:pic>
      <p:sp>
        <p:nvSpPr>
          <p:cNvPr id="8" name="CuadroTexto 7"/>
          <p:cNvSpPr txBox="1"/>
          <p:nvPr/>
        </p:nvSpPr>
        <p:spPr>
          <a:xfrm>
            <a:off x="6097941" y="1286969"/>
            <a:ext cx="2983043" cy="369332"/>
          </a:xfrm>
          <a:prstGeom prst="rect">
            <a:avLst/>
          </a:prstGeom>
          <a:noFill/>
        </p:spPr>
        <p:txBody>
          <a:bodyPr wrap="square" rtlCol="0">
            <a:spAutoFit/>
          </a:bodyPr>
          <a:lstStyle/>
          <a:p>
            <a:r>
              <a:rPr lang="en-US" b="1" dirty="0" smtClean="0">
                <a:solidFill>
                  <a:srgbClr val="00B050"/>
                </a:solidFill>
              </a:rPr>
              <a:t>b) BOTTONIUM</a:t>
            </a:r>
            <a:endParaRPr lang="es-ES" b="1" dirty="0">
              <a:solidFill>
                <a:srgbClr val="00B050"/>
              </a:solidFill>
            </a:endParaRPr>
          </a:p>
        </p:txBody>
      </p:sp>
    </p:spTree>
    <p:extLst>
      <p:ext uri="{BB962C8B-B14F-4D97-AF65-F5344CB8AC3E}">
        <p14:creationId xmlns:p14="http://schemas.microsoft.com/office/powerpoint/2010/main" val="3310678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3218" y="449943"/>
            <a:ext cx="8782668" cy="707886"/>
          </a:xfrm>
          <a:prstGeom prst="rect">
            <a:avLst/>
          </a:prstGeom>
          <a:noFill/>
        </p:spPr>
        <p:txBody>
          <a:bodyPr wrap="square" rtlCol="0">
            <a:spAutoFit/>
          </a:bodyPr>
          <a:lstStyle/>
          <a:p>
            <a:pPr algn="just"/>
            <a:r>
              <a:rPr lang="en-US" sz="2000" b="1" dirty="0" smtClean="0">
                <a:solidFill>
                  <a:srgbClr val="FF0000"/>
                </a:solidFill>
              </a:rPr>
              <a:t>3. Effects </a:t>
            </a:r>
            <a:r>
              <a:rPr lang="en-US" sz="2000" b="1" dirty="0">
                <a:solidFill>
                  <a:srgbClr val="FF0000"/>
                </a:solidFill>
              </a:rPr>
              <a:t>of nuclear transparency in the transition zone for the production of vector mesons.</a:t>
            </a:r>
            <a:endParaRPr lang="es-ES" sz="2000" b="1" dirty="0">
              <a:solidFill>
                <a:srgbClr val="FF0000"/>
              </a:solidFill>
            </a:endParaRPr>
          </a:p>
        </p:txBody>
      </p:sp>
      <p:sp>
        <p:nvSpPr>
          <p:cNvPr id="5" name="CuadroTexto 4"/>
          <p:cNvSpPr txBox="1"/>
          <p:nvPr/>
        </p:nvSpPr>
        <p:spPr>
          <a:xfrm>
            <a:off x="812037" y="2202689"/>
            <a:ext cx="8665030" cy="2862322"/>
          </a:xfrm>
          <a:prstGeom prst="rect">
            <a:avLst/>
          </a:prstGeom>
          <a:solidFill>
            <a:srgbClr val="FFFF00"/>
          </a:solidFill>
        </p:spPr>
        <p:txBody>
          <a:bodyPr wrap="square" rtlCol="0">
            <a:spAutoFit/>
          </a:bodyPr>
          <a:lstStyle/>
          <a:p>
            <a:pPr algn="just"/>
            <a:r>
              <a:rPr lang="en-US" b="1" dirty="0" smtClean="0"/>
              <a:t>USING THE FEYNMAN DIAGRAM TECHNIQUE, THE GBW MODEL FOR THE NUCLEON-DIPOLE INTERACTION  AND THE REGGE THEORY, A NEW APPROACH HAS BEEN PRESENTED TO CALCULATE UNIFORMLY  (PERTURBATIVE AND NON-PERTURBATIVE REGIME EQUALLY), THE PRODUCTION  OF MESONS VECTOR. THE INTERACTION BETWEEN THE COLOR DIPOLE CREATED BY THE VIRTUAL PHOTON AND THE NUCLEON (PROTON) IS CARRIED OUT BY THE EXCHANGE OF TWO VIRTUAL GLUONS, WHICH THEY CONNECT THE COLOR DIPOLE WITH THE GLUON SEA INSIDE THE NUCLEON BY MEANS OF  A TWO- GLUONS EXCHANGE.  THE MODEL WAS TESTED IN THE PHOTOPRODUCTION OF MESONS Ρ0, Φ, AND J / Ψ.</a:t>
            </a:r>
            <a:endParaRPr lang="es-ES" b="1" dirty="0"/>
          </a:p>
        </p:txBody>
      </p:sp>
    </p:spTree>
    <p:extLst>
      <p:ext uri="{BB962C8B-B14F-4D97-AF65-F5344CB8AC3E}">
        <p14:creationId xmlns:p14="http://schemas.microsoft.com/office/powerpoint/2010/main" val="632366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34600" y="406400"/>
            <a:ext cx="8614202" cy="4431983"/>
          </a:xfrm>
          <a:prstGeom prst="rect">
            <a:avLst/>
          </a:prstGeom>
          <a:noFill/>
        </p:spPr>
        <p:txBody>
          <a:bodyPr wrap="square" rtlCol="0">
            <a:spAutoFit/>
          </a:bodyPr>
          <a:lstStyle/>
          <a:p>
            <a:pPr algn="just"/>
            <a:r>
              <a:rPr lang="en-US" sz="2400" b="1" dirty="0" smtClean="0">
                <a:solidFill>
                  <a:srgbClr val="FF0000"/>
                </a:solidFill>
              </a:rPr>
              <a:t>THIS TYPE OF PROCESS INVOLVING SMALL CONFIGURATIONS ALLOWS:</a:t>
            </a:r>
          </a:p>
          <a:p>
            <a:pPr algn="just"/>
            <a:endParaRPr lang="en-US" sz="2400" b="1" dirty="0" smtClean="0">
              <a:solidFill>
                <a:srgbClr val="FF0000"/>
              </a:solidFill>
            </a:endParaRPr>
          </a:p>
          <a:p>
            <a:pPr marL="342900" indent="-342900" algn="just">
              <a:buAutoNum type="arabicPeriod"/>
            </a:pPr>
            <a:r>
              <a:rPr lang="en-US" sz="2400" b="1" dirty="0" smtClean="0">
                <a:solidFill>
                  <a:srgbClr val="FF0000"/>
                </a:solidFill>
              </a:rPr>
              <a:t>THE STUDY OF THE DYNAMICS OF COLOR INTERACTIONS (IN THE CASE OF PARTICIPATING COLORLESS SYSTEMS).</a:t>
            </a:r>
          </a:p>
          <a:p>
            <a:pPr marL="342900" indent="-342900" algn="just">
              <a:buAutoNum type="arabicPeriod"/>
            </a:pPr>
            <a:endParaRPr lang="en-US" sz="2400" b="1" dirty="0" smtClean="0">
              <a:solidFill>
                <a:srgbClr val="FF0000"/>
              </a:solidFill>
            </a:endParaRPr>
          </a:p>
          <a:p>
            <a:pPr algn="just"/>
            <a:endParaRPr lang="en-US" sz="2400" b="1" dirty="0" smtClean="0">
              <a:solidFill>
                <a:srgbClr val="FF0000"/>
              </a:solidFill>
            </a:endParaRPr>
          </a:p>
          <a:p>
            <a:pPr marL="342900" indent="-342900" algn="just">
              <a:buFontTx/>
              <a:buAutoNum type="arabicPeriod"/>
            </a:pPr>
            <a:r>
              <a:rPr lang="en-US" sz="2400" b="1" dirty="0" smtClean="0">
                <a:solidFill>
                  <a:srgbClr val="FF0000"/>
                </a:solidFill>
              </a:rPr>
              <a:t>TO PROVIDE INFORMATION ABOUT THE NATURE OF THE STRONG FORCE AND THE PERFORMANCE OF QCD IN TIGHTLY BINDING SYSTEMS. </a:t>
            </a:r>
            <a:endParaRPr lang="es-ES" sz="2400" b="1" dirty="0" smtClean="0">
              <a:solidFill>
                <a:srgbClr val="FF0000"/>
              </a:solidFill>
            </a:endParaRPr>
          </a:p>
          <a:p>
            <a:pPr algn="just"/>
            <a:endParaRPr lang="en-US" dirty="0" smtClean="0"/>
          </a:p>
        </p:txBody>
      </p:sp>
    </p:spTree>
    <p:extLst>
      <p:ext uri="{BB962C8B-B14F-4D97-AF65-F5344CB8AC3E}">
        <p14:creationId xmlns:p14="http://schemas.microsoft.com/office/powerpoint/2010/main" val="2017017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TotalTime>
  <Words>1113</Words>
  <Application>Microsoft Office PowerPoint</Application>
  <PresentationFormat>Personalizado</PresentationFormat>
  <Paragraphs>155</Paragraphs>
  <Slides>25</Slides>
  <Notes>3</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25</vt:i4>
      </vt:variant>
    </vt:vector>
  </HeadingPairs>
  <TitlesOfParts>
    <vt:vector size="38" baseType="lpstr">
      <vt:lpstr>Arial</vt:lpstr>
      <vt:lpstr>Calibri</vt:lpstr>
      <vt:lpstr>Cambria Math</vt:lpstr>
      <vt:lpstr>DejaVu Sans</vt:lpstr>
      <vt:lpstr>Gill Sans MT</vt:lpstr>
      <vt:lpstr>Segoe UI Light</vt:lpstr>
      <vt:lpstr>StarSymbol</vt:lpstr>
      <vt:lpstr>STIXMathExtensions-Regular</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Butanga</dc:creator>
  <dc:description/>
  <cp:lastModifiedBy>Butanga</cp:lastModifiedBy>
  <cp:revision>52</cp:revision>
  <dcterms:created xsi:type="dcterms:W3CDTF">2019-06-02T15:15:31Z</dcterms:created>
  <dcterms:modified xsi:type="dcterms:W3CDTF">2019-06-05T11:15:25Z</dcterms:modified>
  <dc:language>en-US</dc:language>
</cp:coreProperties>
</file>