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376" r:id="rId3"/>
    <p:sldId id="377" r:id="rId4"/>
    <p:sldId id="375" r:id="rId5"/>
    <p:sldId id="378" r:id="rId6"/>
    <p:sldId id="341" r:id="rId7"/>
    <p:sldId id="359" r:id="rId8"/>
    <p:sldId id="374" r:id="rId9"/>
    <p:sldId id="37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2784" autoAdjust="0"/>
  </p:normalViewPr>
  <p:slideViewPr>
    <p:cSldViewPr>
      <p:cViewPr varScale="1">
        <p:scale>
          <a:sx n="85" d="100"/>
          <a:sy n="85" d="100"/>
        </p:scale>
        <p:origin x="-90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D1F709-2640-4A27-800F-2678CA22C2CF}" type="datetimeFigureOut">
              <a:rPr lang="ru-RU"/>
              <a:pPr>
                <a:defRPr/>
              </a:pPr>
              <a:t>20.02.2019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82BEC44-5DC9-4325-A663-57E3E974E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256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501F8-96F0-479E-B0D6-C6D852C082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2E7EB-AE58-401E-8FC0-3BC6E72032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47E3-1B67-4AB1-AF49-0253BE1EC1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87266-FB5F-4208-A945-B09A4004C6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DCD1F-917D-4136-A089-0419760215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6EE08-07D8-4A92-B2F6-1757EE88DD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FCE91-1112-4868-BEE1-B6C24AA01B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B7728-9C10-4750-A800-8393E1C9D4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0749E-2C1D-457D-BD9F-BFA977BAB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C8BC8-7D90-412F-A21D-69A85DACBD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7A1915-2EE9-41BE-845D-E044769806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0E6119-3AE2-49C6-9780-08A05D3CB3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015" y="4401558"/>
            <a:ext cx="7772400" cy="1470025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sz="3200" dirty="0"/>
              <a:t>Status Update of the DCH </a:t>
            </a:r>
            <a:r>
              <a:rPr lang="en-US" sz="3200" dirty="0" smtClean="0"/>
              <a:t>Software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>
                <a:latin typeface="+mn-lt"/>
              </a:rPr>
              <a:t>Nikolay </a:t>
            </a:r>
            <a:r>
              <a:rPr lang="en-US" sz="2000" dirty="0" err="1" smtClean="0">
                <a:latin typeface="+mn-lt"/>
              </a:rPr>
              <a:t>Voytishin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2555875" y="4365625"/>
            <a:ext cx="4032250" cy="215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1800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1800" dirty="0" smtClean="0"/>
              <a:t>BM@N Software Meeting</a:t>
            </a:r>
            <a:endParaRPr lang="en-US" sz="1800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1800" dirty="0" smtClean="0"/>
              <a:t>February 22, 2019</a:t>
            </a:r>
            <a:endParaRPr lang="ru-RU" sz="18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3" name="AutoShape 7" descr="data:image/jpeg;base64,/9j/4AAQSkZJRgABAQAAAQABAAD/2wCEAAkGBhMSERQUExIUFBIWFBgXGRcXFBkWHBoYGB0eFhgaHBgbHyYfGB0kGhkaHy8hIycpLCwsGyAxNzAsNSYrLSkBCQoKDgwOFQ8PFykcFBwpKSkpKSkpKSkpKSkpKSkpLCwpKSkpKSkpKSkpLCkpKSkpKSksLCksKSwsKSkpKSwpKf/AABEIAKEA4AMBIgACEQEDEQH/xAAcAAEAAwEBAQEBAAAAAAAAAAAABQYHBAMCAQj/xABUEAACAQMCAwMGBgsNBQkBAAABAgMABBEFEgYhMRNBUQciMmFxkRQjM4GhsRY0QkNSVGJyc5OyFRckRFNVdYKSosHR0gg1Y9PhRXSDlJWzwvDxJf/EABYBAQEBAAAAAAAAAAAAAAAAAAABAv/EABYRAQEBAAAAAAAAAAAAAAAAAAARAf/aAAwDAQACEQMRAD8A3GlKUClKUClKUClKUHBrmuQ2kDzzvsjQcz1JPcoHeSegrNbfylarfFm0/T17AHAeTJ97FlXPqXOPGvXyhRHUdWs9OyexRe2mx4cyc+HmAAHxkrT7W1WNFRFCooCqqjAAHIADuFFZ2nlC1K253+lP2XfJbnftAHMlct9JWrjw7xba3ybreVXx1Xo6/nIeY9vSpiqjxF5OIJ37e3Y2l4DlZovNyfy1GAwPf3+3oQt1KpWg8ZTRTLZ6mqxXB+SmX5Kf809Ff8k49g5ZutEKUpQKUpQKUpQKUpQKUpQKUpQKUpQKUpQKUpQKUpQKUpQZ1w9GH4j1ByOcdvEo9WQmf2RWi1QuH0xxBqX5Vvbt9A/xq+0ClKUEfrmhQ3kLQzoHRvmIPcynqrDuIqpaRrk+mzpZ37mSCQ4trtuWfCKU9zdwPf8AVfa4tZ0eK6heGZA8bjBB+gg9xHUGg7aVSOG9SmsZ10+8cujcrS4b74o+9O3dKowB4jx5Vd6BSlKBSlKBSlKBSlKBSlKBSlKBSlKBSqRxf5WrSxYxDM845FExhT4M/QH1DJ9VV+HivX74ZtrKO2iJyryjuxkc5PSHrCYosavSsx+xPX5cGTVI4j+Ci9Pcor2XgHV+/W5M+qP/AK0GkUrNjwRrQPm6zn86P/8Aa9G0jiFANt7aS47mi25+fZQSM0fZcQRt0W4sGX2vDID+ywq6Vj/EN9rEM9lc3NrbOYZSiGKQruM47PY248gTjBx1AqwfvnXEWfhWj3kQHVox2qj17gAKDQKVS7Lyv6ZJyacwnwljZPpwRVo0/WYJxmGaKUfkSK/vweVEdlKVX+OLtlsp0j7Tt5IZBEIldnLBe7YCRzI50HZxJw7FewNDKOR5qw5Mjj0XU9zCofg7Xpd7WN59uQKCH7p4uiyr6+5h459glOFLsvawh9/apFGsgkVlYPsBO4OAc885rg454e7eJZopBDd2xMkMpIUA/dIxP3DDkef+OQs9KoVh5YLV4Yzsle5YENbwxtKwcciMgbSCRyOelep17WLn7XsI7VD93dSZbB7+yTmCPA5oLxXFqGt28Hy08UX58ir7gTzqpDgK8n53uqzkHrHbAQLn87mT7q7bDyVabFz+DCRu9pWaUk+PnHHuFB43fle0xOSzmU+EUbv9OAK5x5UmfnBpeoyr3N2G1T85q52mnRRDEcaRjwRAv1Cuigon2camfR0ObH5Vwin3ba+D5Rb2M/HaJdqPGNhN9Sir9Sgpmh+VmwuXEZdreU8tk67OfTG70c/PVzqA4s4KttQiZJUAkx5koA3oe4g949R5EVV/I3rMxS5srglpLOTYCTnzcsm31hWQ49RA7qK0elKUQql+VnieSy09mibbLK4iVvwdwJYj17VOKulUfyxaE1zpj7Bl4WEwHiFyH/ukn5qGIDyMcCwi3W+mQSTSMTHu5hEBxuAP3TEE7vDGMc86vVD8i+srNpkaAjfAzRsPVnch9hU9fEHwq+UXSlKUQpSqXrnGfZTdkO3Z2MmyK3txM5WIhWYk8h5x8OWKCX440s3FhcIoy4Ten58fxiD52UD56kdIv1ngimXmJI1cY/KAP+NUgcVXTdLTVSPXHZp9DrXhpupXVvEsUdnqgjXO0ZsGwCScDzegzgDuHKitAvNKhl+Vijk5Y89Fbl84qt3vkp02Q7hb9i/c0LtEQfEbTjPzVF/Zdcj0rXVh/wCBav8AsLQ8eOS8aNMlwImkSO7szGHC8z5ysO7J+ag/bvhW6tMC11W5LYO2GdVuM+JJONqj8I8h45wDI2epSRbZNQubYyRIRthR/vgBGWLEFsIzYAHIFugNUXini8sbkK263tABO/41dHKpGcfeVYMdg6qhHQ5qvS3DD4Qjks1vp8jyEn0rq72Ryscd4WXsh6oxUGq3t9NMWOn3cKPK2SkkWXBiARwrFtm7AU7SM4IOcEV56dwBbTndeTXN5MuNyXDlVU9xEKHbg9xywPcazIzuPi1bDTadBeRnHoz28WGPr3pHKhB5Hdzqa4a4mMxht5pHVLhM2k6uVeGVTtaAuMkpuGBuz5rJ48guus6UNMlW9tIwlsFCXcKDAMQ5LMqgelHnJx1XPhV1hlDKGUgqwBBHQg8wRVRsrXUREGiuIrpCCDFdR7HGPNZDNFyLBgyksh6VE8PcRnTGa1vYZLaAszWzZM6heske9MnapOVLAHaeYGKo0elcthqkM674ZY5U/CR1ccuvNSa6qIUpSgUpSg+J5lRWZiAqgkk9ABzJ91Zx5GrcyfDr4jAurlio/JDMxP8AafH9Wu3ykao85j0u2P8ACLn5Rh96gHpMcdM/UD4irjpGlR20EcEQxHGoUD2d59ZPM+2g7KUpQK/CK/aUGOXtm/D+pfCEUnTbk7XCjPZ55ge1Tkr4jIrXrW6SRFdGDIwDKwOQQeYIr4v7COeNopUDxuMMrDII/wDvfWdW3baBIVffNpDsSHALNbFj914pn/PrkErTaV42l2kqLJGwdGAZWByCD0Ne1EDWU8SHbcyMCQTY6uAQcEFX3de6rzqXF0UbmKINc3A6xQ4O31yOSEiH55HXpVLnu3+F2bssfaMmrAqD2ibgdwXOBuHLnyHfUVXdF1rREtYvhFjK0qxL2jiPILAecc7x9Ve32X8N/iUn6s/8yqxb8SXLKrbIOYB5aZAevr2869fshuvwYf8A0uD/AE0VYvsq4dbIWxk3EHHxff8ArK59Jy1nZYyWXTNVx1Jz2hUAfQKi9O1DULgziGOzYW8XavvsreM7cE8gUPPke+rJZao0iW8rKm8aHdybUQRqfPGMKvIZA7h1zy7qCBHBV62mQxC1m7SW+eSUFCp2KqqpbdjlzfHtNd9zwVfFtXPwWT48KsXo+eBOjcuf4K551drLygXUhscaewW5ZhKfPPYgSdnknYOq+dzxXiOPdQNvdSDTj2kUyJGmyU9ojFgz9MkAAHl40RULXgu++EaaxtpAsdqIpT5vm+fMCDz/AAXHvqGXg3UE01VNpOJ4L0PGojLHa8eWI25yA8a1ph46vwlix09t1wzCYbZB2QEmwHpyyvnc6+L3yjXcQvCdOYiCZUj+UHaqzOu8eYegUHln0qCy6TqaI0iyusbOySKrkJ6cabgAcfdhifWTXvxNofwqHCtsmRhJDJ+BKvNT7D6JHeCarmncdm6lmtpbR0UWQnLbs53xxu0eCvUdqRn8npUHw75V0mJiUzxlIXk+Ohik82Jd7D4sxnOAcVRZ9N0W1voxOIjbXYJSRoW7KRJU811LL6YDcxuBBBBxXsY9TtfRaO/iH3L4gnA9Tj4tzjxC5PfVW0TyiW7zz3Mc8YTslM6PFLFkhljSUY7QA+eqHrkbem2rfYccQyhSNrbs4MUscucYzhQwc4yMgL30H7pPHVtM/ZOWt7j+RnXsnz+Tnk/9UmrFUHqMdlep2U6xvn7iVSjj1hXCuvtGKg34bv7HzrCf4RCP4rctkgdcRzdV9Qbl45oi8VCcVcSi0iGFMlxKdkEK+lJIe7Hco6s3QD2ioa28qEBDJLDNDeLgC1dfPdycKsZ9FwSRz5DHPoCak9B4ecStdXRD3bjAAOUhT+TjyB/Wbqx8ByoPPg7hZrYSTXDCW9nO6aTuHhGngi9Pm9lWWlKBSlKBSlKBXxLEGBVgGUjBBGQR4EHrX3VR1XjCSWVrXTkE045STH5GDP4TD03wDhR34z34CLutPk0mYGxPawSvltP5swz6TwY9ADqQfNx3jlji1ziCa4miglnFtHMSFgtvjpXAJVu1nUhIxlSpCNkHvNTH7ow22kzPcbpWVWiuWQbZHdiUOehUneCOfIMMVnencZ3kzx2el2sNkvZsUyAX7M5csZHHIHO7kCSeYNRVmt9Ku2sl7C3isPjj9tsrYi257Ts8CNXLEg5ToM9+a+oogZtLxIko7bUIzImNrExuSRjljI7qy6+sbi5sHv57p5dtwIdjlmOSobdknAGCByFaNw1brDBowGSPhkg5/wDGgdiPe1BlNoU2LkR5xzyLbP8Af87317fF+EXutKs1xaaZG8iLLqYVJXTzY4toKsQQCTzx6+deOdN/l9U/sQ/51FqAjm2buzlaPcu1hHLAgYeBVGAIrRNJDKiFRlk4bLAYzzZ2I5e1areNNIPx2qnkc/Fwnl399XvSBF2sgh39kui2yJvxv2Mzld2OWceFVHRwLrup6jFLI1zDb9nKYyvwbccgAnOXGMZxj1VJPdT5/wB+WgP6GH/GSq3wu2NK10jr217+wa0HSOHrX4PD/BoPkk+9J+CPVQQQu5v58tP1MP8AzK9F1GUf9tWR9sUf+EtWT7HrX8Wg/Up/lT7HrX8Wg/Up/lVRBJrEg66rp59sQ/wuBQaiuctfaYxIIz2YHI8iM9uetTv2PWv4tB+pT/Kn2PWv4tB+pT/Kgq09jYuHDSaVh1CtiNRuUEOAcS9Nyg+0CoefybWF1sijntgULMqwuxIyQW80yty5DurQfsetfxaD9Sn+VV7i7S4YnsGjhjjb90IV3IiqcEPkZAzg4HKiqzdaN2N5co+rCKWRXdYZiBFumDbHRXYjzHzy68hXXC+p2dsHaL4SwlIY2cgx2W0EN2TAoWLZztQHA699RnlP4YiuZ9QncuHtrOB02kYOTLkMCOfojpis6s7a5tba2ure6eMzyyRBUZl2lSAScHBByO6orU5Y7S+lukux8IljkEJJ/g7w4JVBCrHZhnVjkOWbvGMLX1baxe6WDl21CxT0sgrcwL+Wjecygd5HTvA61K/43ukeez1S0ivFQL2pUbXC8ijdonI43jBIGC3XNakmqQT2VrNGCN5jEO8fGcmAYcs/cqc92KImdC4hgvIhLbyLIh645EHwZTzU+2pGqDxDwBJDKbzSnEFz1eHkIph1IK9ASfm59x51KcF8ex326N1MF5HykgfkwI5ErnmRnr3jv6jNRaqUpQK/Ca/azfibW5NTuzplm5SFftude5RyMSnxPT28ugOQ9r3XJ9Wle2sXMVmp2zXa9W8Y4f8AV4d+Otz0PQ4bSFYYECRr7ye9mPex7zXppWlxW0SQwoEjQYAH1nxJ6k99el/ddlFJJjOxGbHTO0FsfRQUHylf7t1T9ND+xBVP4KP/APYtv6Lj/wDYWtC4nurGC3kXUpkxcushjXeC2xUUBVU7yPMGW5cz3VTT5X9Mt2BtdPZmWMRhyqI21RtVdx3MRgYqKq1pAzcOSBVZidRU4VSTjs17hV2igK22mEggx6jZggjBG+CMHI7vSqEk/wBoCYDEVlCg7sux+gAV3W3FEt5prXcoVXTVrZyEBAAQQoOpJ6eugrPE+n6XFeXKPdXyuJnLBIUKhicnB3jI59cV+6dq9kkbwRX+o7ZeRUW0JJzywGLblz05EV1eUPSdNXUbjtrq6WVnDsqW6MoLAHAYuCeXqqvR6ZpLHAur4nwFrGenM/fKK6m03TDzN1qWME/IR9AdpPynjyrTNMtVS7v1TPZx21hCueu3AIz68NWY2uiaWXT+EX3MoedrGBhjhefacgTyzWha9essOvSxkqUkto1YHBBjWNeR7sGg99O0eW20zW0mUKzNdSABg3mPGSpyPEd1aLpPyEP6JP2RWUcE6nLPoOqyTSPLJsnG52LHAgGBk1q+lfa8X6JP2RVTVVbi6+lvLu3trW3dbZkBaW4eMneocchG3r768bfyjyNpsV4YEDvdLAUEhIGZOz3BtuT0zjFOBpBJe6xKvNGuUQMOhMce1sHv51TEnCcOQu3orqIY48FnJP0CoNA8oPH66bHHhBLNK2FjLbfNHpMSAcAdB4k+o10azquoxmR4ba1eBU3hnuHRyAu5sqIiBzyBz8OlZ7rWnvc6fe6pcKRJP2S26H71bCZNuPAv1P8A1rV9W+1Jf0D/ALBqit8McUaleQw3C2losEuDk3Mm8Lu2k7eyxnkeWa7uOOth/SMH1PXh5Jv9z2f6I/ttXvxx1sP6Rg+p6IguM7dm/djarHNhbqMAnJBmJAx1OCOXrrMr6Bl0rTAyspF7NkEEY85OuauvlE8o9zpuovHCkLK8UTntFYnPnLyIYY5DwqJj/wBoCU4EtlC49Tke4EGo05+LP96a1/3I/swVf/J99oaX+ZL9T1VR5WdKuTJ8KsGRpE2O4VHLKcZUspVsch7hVy0O+s3tY206VWjtA57NtxOCrZVt2GXqcHmPbRFzqmcdcBm5K3Vq/YX8Qyjry34HJGP0A+vB5dLfBJuVW8QD7xmvSqio8A8dC+Ropl7G9h5TREFTkHBZQeeM9R1B9oJt1Zn5UeH5Ld01a082eEjtgOjx8hkjvwPNPip9VXfhjiCO9tY7iPo68xnO1hyZT6wciioDyq8Xmwsj2ZxcTExx46jl5zj2D6SK6fJtwoLGyRWHx8mJJSeu5h6Jz+COXtz4ms88pF12/EFnbvgxRvbrjuO9w7ZHr5D3Vt1Arg1/7Vn/AEMn7BrvqL16dQI1kIETuVkz0K7SdpPgSMHxBxRGReXGz7S7t+YG203c+/4zbgevzs/NVO1LhKKG1u5O23y292LdQNoDr3vjmfdWu8ccJWOpSxyPe9kY49gC7TkZ3Z5+2q1+83p385P7o6i1E6FwdYnVVt38+3Nksx3S4+MZVJ85SOhJ5V28K2+eH78KBkETHv8AQc+7zYq6f3m9O/nJvdHVj4R4Lggi1C1huDPHNAuWOMgus0ZHL1AH56FfHEfkji1Kc3huXjMqRnaI1YDCAdSfVmoWXyDWysFbUSrHopRAT7AWya0bgS+M2m2jn0jAgb85RsYe8Gv5o4p1CSa9uJJGJftnGc8wFYhQPDAAxii41+x8gUUcscnwyRtjq2OzUZ2kHGc+qpLRI0ltbx3VTHNq2TuAwyLPEnPPLHmt1qy8Kaoz6ZbzynLG2V2Y8skLkk+7NVO30hZtBt4ZpOzW5ZXdxjl2sjXHf7cURz6VEi6dr6xhQgluwoXG0KIuQGOWPZV/j02O4s0ilXdG8KBhuZcjAPVSCOncao2naBFZ6RqsMMxmjEUrbzjq0HMcuXLFaFpPyEP6JP2RVH5pmkQ28QihjWOIZwqjA59T6yfE86jm4Hsjai0MGbYP2mzfJ6Wd2d27ceZPLOKnaURxano0NxCYJU3QttyoJX0SGXmpBGCo6Hurplt1ZCjDKspUjJ6EYIz16V6UoOPSNJitoUhhXZFGMKu5mwMk9WJJ5k9TUHxz/EP6Rt/qerRVX46/iP8ASNv9T0FJ8rWlQPOsjqDKbq0hJ3EHsWDlhjOMZ+6xn11W9V4Osv3Rv4V8yGGyM0W2X74AhA3NncMseVXPjbgW1vr+R57poGSOJAAF5jzmzz9ZPuqE/eb07+cm90dRVHteEopILFxNte5adXB2kJ2Qypx159OdXTyL2+yHUckHdbRNy7gRNyPr5V6fvN6d/OT+6OrVwRwxY6b24W8EwmVVYPtHJd3h1zuNFq82XyafmL9Qr3qM0C53o4Vt0aSFEbOcoApHnH0sEkZ68ueTkmTqsvK5tlkRkcBkZSrA9CCMEe6sh8jWoG2vbzTmbKq7lPzom7NsD8pdp/q1sEsoVSzEKqgkknAAHMknuGKwbyaXnwniCWdAdjG4k6dFYnbnw6rRX35bdMlt9RivE5K4QqwHSWLu9uNp59efga1bgnjaHUYA6MBKAO0izzQ9/LqVz0NSutaLDdwtDOgeNhzHge4g9xHcayDWPIld20va6dcZwSVBcxSL6g481vn2/PQbbSsatOKuI7XzZrM3Cr3mPJP9eI4PuqQtvK1f9JNGmJ/J7QfWlCNVpWeJ5RtQYeZolz874H0rXXBrutSEY063iB75bnOPaEyfooi8VGg4vD+VAP7rn/XUPFpurSfK3ltAPCC3Lkex5Wx/cro0zSXhu1MlzNcM0DgmTYANrp6KIqqvXn44FBzcBt2ZvLQ9be6kKjH3qf49D72f3CsH4/0NotVuIVHpzbkHXlLhl/arddecWV/FeHlBMgtrg9AhzmCRvVklCT0yvhXvq/BEVzqFrek84FOR3ORziP8AVJJ9fKouOTiyL4NpHwaP03jjtEA55aTERx/VLH5qmrm1EfwKNfRWUKPYkMuPqFRM0gvdSjVedvY5dz1DXLDaiZ6ExoSx8Cy+Bqd1A/HWw/4jt7o3X/5VUcN9pvwhb+Ddt7WPs92M43xbc478Zrjt21WKNVMen4RQu4zzDkBjPyfKpmS0mWR3i7Mh9pIfcCCo28iM5GBUBe8HST3bXFwltMnZIixuZGVSpYs20jac7gOYPoioPKbiq8T0pNIX23kn1dnXbb3+qSKGRNOZT0InnIPd/JV2waXJGu2OCzjGOQQFcewBMVHcPXd12t1BlXMDoC0kjnPaIJBt83IwDjmevQDpVV0dtq38lp/6+f8A5Vcl9r1/Bjtv3Mjz033My598Vdz6VeE57fHxm/AkOPzecedvq6eqo6I3Xwz4OZNxji7c7pMowdmUIR2eeWO8+zFB922u38nyZ0p/zbuRvqjr6utJ1C5kt+3FpHFDcJOTG8rsSgOFAZFAzu65rqvuGxN8raWLnxZSSPY23I+avPhrQrmzieNTCyGaR0BeU7UY5VMsCTgcqCUsW/hVyO/EX7JqUzVbuuCoLl2lu40eU7QChddqrnADghj1J8PVUdJ5LYRnsLu+tz3bLliB8zZoi6Zpms9ufJpe/e9bvB+ezN9TiuGTyZ6r3a3MfnlH1PQagWqA1rj6wtQe1uo92M7Fbe59irk1n8/kRvJTmbVGcnrlZH+uSuzTv9n61Ugy3E0niFCxgn6TRVT418qVxqZ+CWcTrE5xgDMsvPkCF9FfEAn1nFaN5LPJ7+50LPLg3UoG7HMIo5hAe/nzJ6EgeGTY9A4TtLJcW8CR56tjLH2ucsfZnFS9ClKUohSlKBSlKBUVqdysc8DOwVcSKWYhRzCkDJ5d1StfLoDyIBHrGaCOutTtJEZHmgZHUqymRCCpGCCM8xiqqmhqg7KHW5I7boI+0gZlX8FJmBdQByHPI7qvHwVPwF/sinwVPwF/sigitJnsraJYopoVRc/fVJJJyzEk5ZiSSSepNfrXsct1D2ciOFSUnawbGdoGcdO+pT4Kn4C/2RX0kSjoAPYMUH3VM4x4ruLe5ihUCC3dSz3jxtKqkfc7V5KennOQOfq53OhFBlk/EsQmftpbq8tiihZoLpCrE833QwNHtxyGCGPI+Iqf0bi7S4VIgSSINgtizuBuI5As3Z+ccd5Jqy3WgW0pzJbQOfy4kb6xXK3Btif4pAPZEq/UBQea8bWh+7k/8vP/AKK8rmGwvB2sirkeaJHVoHAHPAY7XxnwNdA4LsvxWL+zX19htj+JWx9sCH6xQV/Ury0t+cervCx6IZxdg47hHJvf5lINSfAvEFzdwu1xAYyrlUfY0YlUfdiN/OT2H31OWumxRDEcUaDwRFX6hXT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9" descr="data:image/jpeg;base64,/9j/4AAQSkZJRgABAQAAAQABAAD/2wCEAAkGBhMSERQUExIUFBIWFBgXGRcXFBkWHBoYGB0eFhgaHBgbHyYfGB0kGhkaHy8hIycpLCwsGyAxNzAsNSYrLSkBCQoKDgwOFQ8PFykcFBwpKSkpKSkpKSkpKSkpKSkpLCwpKSkpKSkpKSkpLCkpKSkpKSksLCksKSwsKSkpKSwpKf/AABEIAKEA4AMBIgACEQEDEQH/xAAcAAEAAwEBAQEBAAAAAAAAAAAABQYHBAMCAQj/xABUEAACAQMCAwMGBgsNBQkBAAABAgMABBEFEgYhMRNBUQciMmFxkRQjM4GhsRY0QkNSVGJyc5OyFRckRFNVdYKSosHR0gg1Y9PhRXSDlJWzwvDxJf/EABYBAQEBAAAAAAAAAAAAAAAAAAABAv/EABYRAQEBAAAAAAAAAAAAAAAAAAARAf/aAAwDAQACEQMRAD8A3GlKUClKUClKUClKUHBrmuQ2kDzzvsjQcz1JPcoHeSegrNbfylarfFm0/T17AHAeTJ97FlXPqXOPGvXyhRHUdWs9OyexRe2mx4cyc+HmAAHxkrT7W1WNFRFCooCqqjAAHIADuFFZ2nlC1K253+lP2XfJbnftAHMlct9JWrjw7xba3ybreVXx1Xo6/nIeY9vSpiqjxF5OIJ37e3Y2l4DlZovNyfy1GAwPf3+3oQt1KpWg8ZTRTLZ6mqxXB+SmX5Kf809Ff8k49g5ZutEKUpQKUpQKUpQKUpQKUpQKUpQKUpQKUpQKUpQKUpQKUpQZ1w9GH4j1ByOcdvEo9WQmf2RWi1QuH0xxBqX5Vvbt9A/xq+0ClKUEfrmhQ3kLQzoHRvmIPcynqrDuIqpaRrk+mzpZ37mSCQ4trtuWfCKU9zdwPf8AVfa4tZ0eK6heGZA8bjBB+gg9xHUGg7aVSOG9SmsZ10+8cujcrS4b74o+9O3dKowB4jx5Vd6BSlKBSlKBSlKBSlKBSlKBSlKBSlKBSqRxf5WrSxYxDM845FExhT4M/QH1DJ9VV+HivX74ZtrKO2iJyryjuxkc5PSHrCYosavSsx+xPX5cGTVI4j+Ci9Pcor2XgHV+/W5M+qP/AK0GkUrNjwRrQPm6zn86P/8Aa9G0jiFANt7aS47mi25+fZQSM0fZcQRt0W4sGX2vDID+ywq6Vj/EN9rEM9lc3NrbOYZSiGKQruM47PY248gTjBx1AqwfvnXEWfhWj3kQHVox2qj17gAKDQKVS7Lyv6ZJyacwnwljZPpwRVo0/WYJxmGaKUfkSK/vweVEdlKVX+OLtlsp0j7Tt5IZBEIldnLBe7YCRzI50HZxJw7FewNDKOR5qw5Mjj0XU9zCofg7Xpd7WN59uQKCH7p4uiyr6+5h459glOFLsvawh9/apFGsgkVlYPsBO4OAc885rg454e7eJZopBDd2xMkMpIUA/dIxP3DDkef+OQs9KoVh5YLV4Yzsle5YENbwxtKwcciMgbSCRyOelep17WLn7XsI7VD93dSZbB7+yTmCPA5oLxXFqGt28Hy08UX58ir7gTzqpDgK8n53uqzkHrHbAQLn87mT7q7bDyVabFz+DCRu9pWaUk+PnHHuFB43fle0xOSzmU+EUbv9OAK5x5UmfnBpeoyr3N2G1T85q52mnRRDEcaRjwRAv1Cuigon2camfR0ObH5Vwin3ba+D5Rb2M/HaJdqPGNhN9Sir9Sgpmh+VmwuXEZdreU8tk67OfTG70c/PVzqA4s4KttQiZJUAkx5koA3oe4g949R5EVV/I3rMxS5srglpLOTYCTnzcsm31hWQ49RA7qK0elKUQql+VnieSy09mibbLK4iVvwdwJYj17VOKulUfyxaE1zpj7Bl4WEwHiFyH/ukn5qGIDyMcCwi3W+mQSTSMTHu5hEBxuAP3TEE7vDGMc86vVD8i+srNpkaAjfAzRsPVnch9hU9fEHwq+UXSlKUQpSqXrnGfZTdkO3Z2MmyK3txM5WIhWYk8h5x8OWKCX440s3FhcIoy4Ten58fxiD52UD56kdIv1ngimXmJI1cY/KAP+NUgcVXTdLTVSPXHZp9DrXhpupXVvEsUdnqgjXO0ZsGwCScDzegzgDuHKitAvNKhl+Vijk5Y89Fbl84qt3vkp02Q7hb9i/c0LtEQfEbTjPzVF/Zdcj0rXVh/wCBav8AsLQ8eOS8aNMlwImkSO7szGHC8z5ysO7J+ag/bvhW6tMC11W5LYO2GdVuM+JJONqj8I8h45wDI2epSRbZNQubYyRIRthR/vgBGWLEFsIzYAHIFugNUXini8sbkK263tABO/41dHKpGcfeVYMdg6qhHQ5qvS3DD4Qjks1vp8jyEn0rq72Ryscd4WXsh6oxUGq3t9NMWOn3cKPK2SkkWXBiARwrFtm7AU7SM4IOcEV56dwBbTndeTXN5MuNyXDlVU9xEKHbg9xywPcazIzuPi1bDTadBeRnHoz28WGPr3pHKhB5Hdzqa4a4mMxht5pHVLhM2k6uVeGVTtaAuMkpuGBuz5rJ48guus6UNMlW9tIwlsFCXcKDAMQ5LMqgelHnJx1XPhV1hlDKGUgqwBBHQg8wRVRsrXUREGiuIrpCCDFdR7HGPNZDNFyLBgyksh6VE8PcRnTGa1vYZLaAszWzZM6heske9MnapOVLAHaeYGKo0elcthqkM674ZY5U/CR1ccuvNSa6qIUpSgUpSg+J5lRWZiAqgkk9ABzJ91Zx5GrcyfDr4jAurlio/JDMxP8AafH9Wu3ykao85j0u2P8ACLn5Rh96gHpMcdM/UD4irjpGlR20EcEQxHGoUD2d59ZPM+2g7KUpQK/CK/aUGOXtm/D+pfCEUnTbk7XCjPZ55ge1Tkr4jIrXrW6SRFdGDIwDKwOQQeYIr4v7COeNopUDxuMMrDII/wDvfWdW3baBIVffNpDsSHALNbFj914pn/PrkErTaV42l2kqLJGwdGAZWByCD0Ne1EDWU8SHbcyMCQTY6uAQcEFX3de6rzqXF0UbmKINc3A6xQ4O31yOSEiH55HXpVLnu3+F2bssfaMmrAqD2ibgdwXOBuHLnyHfUVXdF1rREtYvhFjK0qxL2jiPILAecc7x9Ve32X8N/iUn6s/8yqxb8SXLKrbIOYB5aZAevr2869fshuvwYf8A0uD/AE0VYvsq4dbIWxk3EHHxff8ArK59Jy1nZYyWXTNVx1Jz2hUAfQKi9O1DULgziGOzYW8XavvsreM7cE8gUPPke+rJZao0iW8rKm8aHdybUQRqfPGMKvIZA7h1zy7qCBHBV62mQxC1m7SW+eSUFCp2KqqpbdjlzfHtNd9zwVfFtXPwWT48KsXo+eBOjcuf4K551drLygXUhscaewW5ZhKfPPYgSdnknYOq+dzxXiOPdQNvdSDTj2kUyJGmyU9ojFgz9MkAAHl40RULXgu++EaaxtpAsdqIpT5vm+fMCDz/AAXHvqGXg3UE01VNpOJ4L0PGojLHa8eWI25yA8a1ph46vwlix09t1wzCYbZB2QEmwHpyyvnc6+L3yjXcQvCdOYiCZUj+UHaqzOu8eYegUHln0qCy6TqaI0iyusbOySKrkJ6cabgAcfdhifWTXvxNofwqHCtsmRhJDJ+BKvNT7D6JHeCarmncdm6lmtpbR0UWQnLbs53xxu0eCvUdqRn8npUHw75V0mJiUzxlIXk+Ohik82Jd7D4sxnOAcVRZ9N0W1voxOIjbXYJSRoW7KRJU811LL6YDcxuBBBBxXsY9TtfRaO/iH3L4gnA9Tj4tzjxC5PfVW0TyiW7zz3Mc8YTslM6PFLFkhljSUY7QA+eqHrkbem2rfYccQyhSNrbs4MUscucYzhQwc4yMgL30H7pPHVtM/ZOWt7j+RnXsnz+Tnk/9UmrFUHqMdlep2U6xvn7iVSjj1hXCuvtGKg34bv7HzrCf4RCP4rctkgdcRzdV9Qbl45oi8VCcVcSi0iGFMlxKdkEK+lJIe7Hco6s3QD2ioa28qEBDJLDNDeLgC1dfPdycKsZ9FwSRz5DHPoCak9B4ecStdXRD3bjAAOUhT+TjyB/Wbqx8ByoPPg7hZrYSTXDCW9nO6aTuHhGngi9Pm9lWWlKBSlKBSlKBXxLEGBVgGUjBBGQR4EHrX3VR1XjCSWVrXTkE045STH5GDP4TD03wDhR34z34CLutPk0mYGxPawSvltP5swz6TwY9ADqQfNx3jlji1ziCa4miglnFtHMSFgtvjpXAJVu1nUhIxlSpCNkHvNTH7ow22kzPcbpWVWiuWQbZHdiUOehUneCOfIMMVnencZ3kzx2el2sNkvZsUyAX7M5csZHHIHO7kCSeYNRVmt9Ku2sl7C3isPjj9tsrYi257Ts8CNXLEg5ToM9+a+oogZtLxIko7bUIzImNrExuSRjljI7qy6+sbi5sHv57p5dtwIdjlmOSobdknAGCByFaNw1brDBowGSPhkg5/wDGgdiPe1BlNoU2LkR5xzyLbP8Af87317fF+EXutKs1xaaZG8iLLqYVJXTzY4toKsQQCTzx6+deOdN/l9U/sQ/51FqAjm2buzlaPcu1hHLAgYeBVGAIrRNJDKiFRlk4bLAYzzZ2I5e1areNNIPx2qnkc/Fwnl399XvSBF2sgh39kui2yJvxv2Mzld2OWceFVHRwLrup6jFLI1zDb9nKYyvwbccgAnOXGMZxj1VJPdT5/wB+WgP6GH/GSq3wu2NK10jr217+wa0HSOHrX4PD/BoPkk+9J+CPVQQQu5v58tP1MP8AzK9F1GUf9tWR9sUf+EtWT7HrX8Wg/Up/lT7HrX8Wg/Up/lVRBJrEg66rp59sQ/wuBQaiuctfaYxIIz2YHI8iM9uetTv2PWv4tB+pT/Kn2PWv4tB+pT/Kgq09jYuHDSaVh1CtiNRuUEOAcS9Nyg+0CoefybWF1sijntgULMqwuxIyQW80yty5DurQfsetfxaD9Sn+VV7i7S4YnsGjhjjb90IV3IiqcEPkZAzg4HKiqzdaN2N5co+rCKWRXdYZiBFumDbHRXYjzHzy68hXXC+p2dsHaL4SwlIY2cgx2W0EN2TAoWLZztQHA699RnlP4YiuZ9QncuHtrOB02kYOTLkMCOfojpis6s7a5tba2ure6eMzyyRBUZl2lSAScHBByO6orU5Y7S+lukux8IljkEJJ/g7w4JVBCrHZhnVjkOWbvGMLX1baxe6WDl21CxT0sgrcwL+Wjecygd5HTvA61K/43ukeez1S0ivFQL2pUbXC8ijdonI43jBIGC3XNakmqQT2VrNGCN5jEO8fGcmAYcs/cqc92KImdC4hgvIhLbyLIh645EHwZTzU+2pGqDxDwBJDKbzSnEFz1eHkIph1IK9ASfm59x51KcF8ex326N1MF5HykgfkwI5ErnmRnr3jv6jNRaqUpQK/Ca/azfibW5NTuzplm5SFftude5RyMSnxPT28ugOQ9r3XJ9Wle2sXMVmp2zXa9W8Y4f8AV4d+Otz0PQ4bSFYYECRr7ye9mPex7zXppWlxW0SQwoEjQYAH1nxJ6k99el/ddlFJJjOxGbHTO0FsfRQUHylf7t1T9ND+xBVP4KP/APYtv6Lj/wDYWtC4nurGC3kXUpkxcushjXeC2xUUBVU7yPMGW5cz3VTT5X9Mt2BtdPZmWMRhyqI21RtVdx3MRgYqKq1pAzcOSBVZidRU4VSTjs17hV2igK22mEggx6jZggjBG+CMHI7vSqEk/wBoCYDEVlCg7sux+gAV3W3FEt5prXcoVXTVrZyEBAAQQoOpJ6eugrPE+n6XFeXKPdXyuJnLBIUKhicnB3jI59cV+6dq9kkbwRX+o7ZeRUW0JJzywGLblz05EV1eUPSdNXUbjtrq6WVnDsqW6MoLAHAYuCeXqqvR6ZpLHAur4nwFrGenM/fKK6m03TDzN1qWME/IR9AdpPynjyrTNMtVS7v1TPZx21hCueu3AIz68NWY2uiaWXT+EX3MoedrGBhjhefacgTyzWha9essOvSxkqUkto1YHBBjWNeR7sGg99O0eW20zW0mUKzNdSABg3mPGSpyPEd1aLpPyEP6JP2RWUcE6nLPoOqyTSPLJsnG52LHAgGBk1q+lfa8X6JP2RVTVVbi6+lvLu3trW3dbZkBaW4eMneocchG3r768bfyjyNpsV4YEDvdLAUEhIGZOz3BtuT0zjFOBpBJe6xKvNGuUQMOhMce1sHv51TEnCcOQu3orqIY48FnJP0CoNA8oPH66bHHhBLNK2FjLbfNHpMSAcAdB4k+o10azquoxmR4ba1eBU3hnuHRyAu5sqIiBzyBz8OlZ7rWnvc6fe6pcKRJP2S26H71bCZNuPAv1P8A1rV9W+1Jf0D/ALBqit8McUaleQw3C2losEuDk3Mm8Lu2k7eyxnkeWa7uOOth/SMH1PXh5Jv9z2f6I/ttXvxx1sP6Rg+p6IguM7dm/djarHNhbqMAnJBmJAx1OCOXrrMr6Bl0rTAyspF7NkEEY85OuauvlE8o9zpuovHCkLK8UTntFYnPnLyIYY5DwqJj/wBoCU4EtlC49Tke4EGo05+LP96a1/3I/swVf/J99oaX+ZL9T1VR5WdKuTJ8KsGRpE2O4VHLKcZUspVsch7hVy0O+s3tY206VWjtA57NtxOCrZVt2GXqcHmPbRFzqmcdcBm5K3Vq/YX8Qyjry34HJGP0A+vB5dLfBJuVW8QD7xmvSqio8A8dC+Ropl7G9h5TREFTkHBZQeeM9R1B9oJt1Zn5UeH5Ld01a082eEjtgOjx8hkjvwPNPip9VXfhjiCO9tY7iPo68xnO1hyZT6wciioDyq8Xmwsj2ZxcTExx46jl5zj2D6SK6fJtwoLGyRWHx8mJJSeu5h6Jz+COXtz4ms88pF12/EFnbvgxRvbrjuO9w7ZHr5D3Vt1Arg1/7Vn/AEMn7BrvqL16dQI1kIETuVkz0K7SdpPgSMHxBxRGReXGz7S7t+YG203c+/4zbgevzs/NVO1LhKKG1u5O23y292LdQNoDr3vjmfdWu8ccJWOpSxyPe9kY49gC7TkZ3Z5+2q1+83p385P7o6i1E6FwdYnVVt38+3Nksx3S4+MZVJ85SOhJ5V28K2+eH78KBkETHv8AQc+7zYq6f3m9O/nJvdHVj4R4Lggi1C1huDPHNAuWOMgus0ZHL1AH56FfHEfkji1Kc3huXjMqRnaI1YDCAdSfVmoWXyDWysFbUSrHopRAT7AWya0bgS+M2m2jn0jAgb85RsYe8Gv5o4p1CSa9uJJGJftnGc8wFYhQPDAAxii41+x8gUUcscnwyRtjq2OzUZ2kHGc+qpLRI0ltbx3VTHNq2TuAwyLPEnPPLHmt1qy8Kaoz6ZbzynLG2V2Y8skLkk+7NVO30hZtBt4ZpOzW5ZXdxjl2sjXHf7cURz6VEi6dr6xhQgluwoXG0KIuQGOWPZV/j02O4s0ilXdG8KBhuZcjAPVSCOncao2naBFZ6RqsMMxmjEUrbzjq0HMcuXLFaFpPyEP6JP2RVH5pmkQ28QihjWOIZwqjA59T6yfE86jm4Hsjai0MGbYP2mzfJ6Wd2d27ceZPLOKnaURxano0NxCYJU3QttyoJX0SGXmpBGCo6Hurplt1ZCjDKspUjJ6EYIz16V6UoOPSNJitoUhhXZFGMKu5mwMk9WJJ5k9TUHxz/EP6Rt/qerRVX46/iP8ASNv9T0FJ8rWlQPOsjqDKbq0hJ3EHsWDlhjOMZ+6xn11W9V4Osv3Rv4V8yGGyM0W2X74AhA3NncMseVXPjbgW1vr+R57poGSOJAAF5jzmzz9ZPuqE/eb07+cm90dRVHteEopILFxNte5adXB2kJ2Qypx159OdXTyL2+yHUckHdbRNy7gRNyPr5V6fvN6d/OT+6OrVwRwxY6b24W8EwmVVYPtHJd3h1zuNFq82XyafmL9Qr3qM0C53o4Vt0aSFEbOcoApHnH0sEkZ68ueTkmTqsvK5tlkRkcBkZSrA9CCMEe6sh8jWoG2vbzTmbKq7lPzom7NsD8pdp/q1sEsoVSzEKqgkknAAHMknuGKwbyaXnwniCWdAdjG4k6dFYnbnw6rRX35bdMlt9RivE5K4QqwHSWLu9uNp59efga1bgnjaHUYA6MBKAO0izzQ9/LqVz0NSutaLDdwtDOgeNhzHge4g9xHcayDWPIld20va6dcZwSVBcxSL6g481vn2/PQbbSsatOKuI7XzZrM3Cr3mPJP9eI4PuqQtvK1f9JNGmJ/J7QfWlCNVpWeJ5RtQYeZolz874H0rXXBrutSEY063iB75bnOPaEyfooi8VGg4vD+VAP7rn/XUPFpurSfK3ltAPCC3Lkex5Wx/cro0zSXhu1MlzNcM0DgmTYANrp6KIqqvXn44FBzcBt2ZvLQ9be6kKjH3qf49D72f3CsH4/0NotVuIVHpzbkHXlLhl/arddecWV/FeHlBMgtrg9AhzmCRvVklCT0yvhXvq/BEVzqFrek84FOR3ORziP8AVJJ9fKouOTiyL4NpHwaP03jjtEA55aTERx/VLH5qmrm1EfwKNfRWUKPYkMuPqFRM0gvdSjVedvY5dz1DXLDaiZ6ExoSx8Cy+Bqd1A/HWw/4jt7o3X/5VUcN9pvwhb+Ddt7WPs92M43xbc478Zrjt21WKNVMen4RQu4zzDkBjPyfKpmS0mWR3i7Mh9pIfcCCo28iM5GBUBe8HST3bXFwltMnZIixuZGVSpYs20jac7gOYPoioPKbiq8T0pNIX23kn1dnXbb3+qSKGRNOZT0InnIPd/JV2waXJGu2OCzjGOQQFcewBMVHcPXd12t1BlXMDoC0kjnPaIJBt83IwDjmevQDpVV0dtq38lp/6+f8A5Vcl9r1/Bjtv3Mjz033My598Vdz6VeE57fHxm/AkOPzecedvq6eqo6I3Xwz4OZNxji7c7pMowdmUIR2eeWO8+zFB922u38nyZ0p/zbuRvqjr6utJ1C5kt+3FpHFDcJOTG8rsSgOFAZFAzu65rqvuGxN8raWLnxZSSPY23I+avPhrQrmzieNTCyGaR0BeU7UY5VMsCTgcqCUsW/hVyO/EX7JqUzVbuuCoLl2lu40eU7QChddqrnADghj1J8PVUdJ5LYRnsLu+tz3bLliB8zZoi6Zpms9ufJpe/e9bvB+ezN9TiuGTyZ6r3a3MfnlH1PQagWqA1rj6wtQe1uo92M7Fbe59irk1n8/kRvJTmbVGcnrlZH+uSuzTv9n61Ugy3E0niFCxgn6TRVT418qVxqZ+CWcTrE5xgDMsvPkCF9FfEAn1nFaN5LPJ7+50LPLg3UoG7HMIo5hAe/nzJ6EgeGTY9A4TtLJcW8CR56tjLH2ucsfZnFS9ClKUohSlKBSlKBUVqdysc8DOwVcSKWYhRzCkDJ5d1StfLoDyIBHrGaCOutTtJEZHmgZHUqymRCCpGCCM8xiqqmhqg7KHW5I7boI+0gZlX8FJmBdQByHPI7qvHwVPwF/sinwVPwF/sigitJnsraJYopoVRc/fVJJJyzEk5ZiSSSepNfrXsct1D2ciOFSUnawbGdoGcdO+pT4Kn4C/2RX0kSjoAPYMUH3VM4x4ruLe5ihUCC3dSz3jxtKqkfc7V5KennOQOfq53OhFBlk/EsQmftpbq8tiihZoLpCrE833QwNHtxyGCGPI+Iqf0bi7S4VIgSSINgtizuBuI5As3Z+ccd5Jqy3WgW0pzJbQOfy4kb6xXK3Btif4pAPZEq/UBQea8bWh+7k/8vP/AKK8rmGwvB2sirkeaJHVoHAHPAY7XxnwNdA4LsvxWL+zX19htj+JWx9sCH6xQV/Ury0t+cervCx6IZxdg47hHJvf5lINSfAvEFzdwu1xAYyrlUfY0YlUfdiN/OT2H31OWumxRDEcUaDwRFX6hXT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296863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US" dirty="0" smtClean="0"/>
              <a:t>Current status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87266-FB5F-4208-A945-B09A4004C61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752475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 bwMode="auto">
          <a:xfrm>
            <a:off x="539552" y="5775647"/>
            <a:ext cx="648072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DCH </a:t>
            </a:r>
            <a:r>
              <a:rPr lang="en-US" dirty="0" smtClean="0"/>
              <a:t>reconstruction updated and </a:t>
            </a:r>
            <a:r>
              <a:rPr lang="en-US" dirty="0"/>
              <a:t>available as a task in /</a:t>
            </a:r>
            <a:r>
              <a:rPr lang="en-US" dirty="0" err="1"/>
              <a:t>bmnroot</a:t>
            </a:r>
            <a:r>
              <a:rPr lang="en-US" dirty="0"/>
              <a:t>/macro/run/</a:t>
            </a:r>
            <a:r>
              <a:rPr lang="en-US" dirty="0" err="1"/>
              <a:t>run_reco_bmn.C</a:t>
            </a:r>
            <a:endParaRPr lang="en-US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133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US" dirty="0" smtClean="0"/>
              <a:t>Usage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4006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b="1" dirty="0" smtClean="0"/>
              <a:t>How to launch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dirty="0"/>
              <a:t>root -b -q '</a:t>
            </a:r>
            <a:r>
              <a:rPr lang="en-US" dirty="0" err="1"/>
              <a:t>run_reco_bmn.C</a:t>
            </a:r>
            <a:r>
              <a:rPr lang="en-US" dirty="0"/>
              <a:t>("</a:t>
            </a:r>
            <a:r>
              <a:rPr lang="en-US" dirty="0" smtClean="0"/>
              <a:t>run7-4649:/</a:t>
            </a:r>
            <a:r>
              <a:rPr lang="en-US" dirty="0" err="1" smtClean="0"/>
              <a:t>path_to_your_digi_file_directory</a:t>
            </a:r>
            <a:r>
              <a:rPr lang="en-US" dirty="0" smtClean="0"/>
              <a:t>/bmn_run4649_digi.root",“output_file_name.root",start_event,number_of_events)‘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Input files </a:t>
            </a:r>
            <a:r>
              <a:rPr lang="en-US" dirty="0" smtClean="0"/>
              <a:t>needed (for DCH part):</a:t>
            </a:r>
          </a:p>
          <a:p>
            <a:r>
              <a:rPr lang="en-US" dirty="0" err="1" smtClean="0"/>
              <a:t>digi</a:t>
            </a:r>
            <a:r>
              <a:rPr lang="en-US" dirty="0"/>
              <a:t> </a:t>
            </a:r>
            <a:r>
              <a:rPr lang="en-US" dirty="0" smtClean="0"/>
              <a:t>file;</a:t>
            </a:r>
          </a:p>
          <a:p>
            <a:r>
              <a:rPr lang="en-US" dirty="0"/>
              <a:t>/</a:t>
            </a:r>
            <a:r>
              <a:rPr lang="en-US" dirty="0" err="1" smtClean="0"/>
              <a:t>bmnroot</a:t>
            </a:r>
            <a:r>
              <a:rPr lang="en-US" dirty="0" smtClean="0"/>
              <a:t>/input/transfer_func.txt (already there for </a:t>
            </a:r>
            <a:r>
              <a:rPr lang="en-US" dirty="0" err="1" smtClean="0"/>
              <a:t>Ar</a:t>
            </a:r>
            <a:r>
              <a:rPr lang="en-US" dirty="0" smtClean="0"/>
              <a:t> production runs);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Output files:</a:t>
            </a:r>
          </a:p>
          <a:p>
            <a:r>
              <a:rPr lang="en-US" dirty="0" err="1" smtClean="0"/>
              <a:t>output_file_name.root</a:t>
            </a:r>
            <a:r>
              <a:rPr lang="en-US" dirty="0" smtClean="0"/>
              <a:t> – file with branches with hits/tracks from different detectors;</a:t>
            </a:r>
          </a:p>
          <a:p>
            <a:r>
              <a:rPr lang="en-US" dirty="0" err="1" smtClean="0"/>
              <a:t>test.BmnDCHTracking.root</a:t>
            </a:r>
            <a:r>
              <a:rPr lang="en-US" dirty="0" smtClean="0"/>
              <a:t> – file with </a:t>
            </a:r>
            <a:r>
              <a:rPr lang="en-US" dirty="0" err="1" smtClean="0"/>
              <a:t>hists</a:t>
            </a:r>
            <a:r>
              <a:rPr lang="en-US" dirty="0" smtClean="0"/>
              <a:t> for DCH performance check (to be removed from the task, once everything settled).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87266-FB5F-4208-A945-B09A4004C61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3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43408"/>
            <a:ext cx="7620000" cy="1143000"/>
          </a:xfrm>
        </p:spPr>
        <p:txBody>
          <a:bodyPr/>
          <a:lstStyle/>
          <a:p>
            <a:r>
              <a:rPr lang="en-US" dirty="0" smtClean="0"/>
              <a:t>Output tree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7117" y="0"/>
            <a:ext cx="548640" cy="396240"/>
          </a:xfrm>
        </p:spPr>
        <p:txBody>
          <a:bodyPr/>
          <a:lstStyle/>
          <a:p>
            <a:pPr>
              <a:defRPr/>
            </a:pPr>
            <a:fld id="{F2187266-FB5F-4208-A945-B09A4004C61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2613196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359" y="476672"/>
            <a:ext cx="2761047" cy="209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1" y="476672"/>
            <a:ext cx="2761047" cy="209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525" y="2534052"/>
            <a:ext cx="2886129" cy="219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424" y="2574672"/>
            <a:ext cx="2832672" cy="21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2060848"/>
            <a:ext cx="1440160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3794" y="2929136"/>
            <a:ext cx="1815958" cy="211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0800" y="4486220"/>
            <a:ext cx="1815958" cy="3109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3794" y="5157192"/>
            <a:ext cx="1815958" cy="211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2812058" y="4953525"/>
            <a:ext cx="26960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600" dirty="0" smtClean="0"/>
              <a:t>The DC1, DC</a:t>
            </a:r>
            <a:r>
              <a:rPr lang="ru-RU" sz="1600" dirty="0" smtClean="0"/>
              <a:t>2 </a:t>
            </a:r>
            <a:r>
              <a:rPr lang="en-US" sz="1600" dirty="0" smtClean="0"/>
              <a:t>and global DC</a:t>
            </a:r>
            <a:r>
              <a:rPr lang="ru-RU" sz="1600" dirty="0" smtClean="0"/>
              <a:t> </a:t>
            </a:r>
            <a:r>
              <a:rPr lang="en-US" sz="1600" dirty="0" smtClean="0"/>
              <a:t>tracks can be distinguished by </a:t>
            </a:r>
            <a:r>
              <a:rPr lang="en-US" sz="1600" dirty="0"/>
              <a:t>Z</a:t>
            </a:r>
            <a:r>
              <a:rPr lang="ru-RU" sz="1600" dirty="0" smtClean="0"/>
              <a:t> </a:t>
            </a:r>
            <a:r>
              <a:rPr lang="en-US" sz="1600" dirty="0" smtClean="0"/>
              <a:t>coordinate </a:t>
            </a:r>
            <a:endParaRPr lang="ru-RU" sz="1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005" y="5030885"/>
            <a:ext cx="31051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 bwMode="auto">
          <a:xfrm>
            <a:off x="179512" y="5879476"/>
            <a:ext cx="30735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i="1" dirty="0" err="1" smtClean="0"/>
              <a:t>fFlag</a:t>
            </a:r>
            <a:r>
              <a:rPr lang="en-US" dirty="0" smtClean="0"/>
              <a:t> contains the numbers of the pair segments that were matched in a global DCH track</a:t>
            </a: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3253109" y="6240162"/>
            <a:ext cx="55169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1" i="1" dirty="0" err="1" smtClean="0"/>
              <a:t>fFlag</a:t>
            </a:r>
            <a:r>
              <a:rPr lang="en-US" sz="1600" dirty="0" smtClean="0"/>
              <a:t> = 1000*(dc1_seg_number +1) </a:t>
            </a:r>
            <a:r>
              <a:rPr lang="en-US" sz="1600" dirty="0"/>
              <a:t>+ </a:t>
            </a:r>
            <a:r>
              <a:rPr lang="en-US" sz="1600" dirty="0" smtClean="0"/>
              <a:t>(dc2_seg_number + 1</a:t>
            </a:r>
            <a:r>
              <a:rPr lang="en-US" sz="1600" dirty="0"/>
              <a:t>)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55434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DataBase</a:t>
            </a:r>
            <a:r>
              <a:rPr lang="en-US" dirty="0" smtClean="0"/>
              <a:t> usage plans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SRC (</a:t>
            </a:r>
            <a:r>
              <a:rPr lang="en-US" dirty="0" smtClean="0">
                <a:solidFill>
                  <a:srgbClr val="FF0000"/>
                </a:solidFill>
              </a:rPr>
              <a:t>Alignment, Cuts for segment builder,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rray increment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B off, Empty target;  (</a:t>
            </a:r>
            <a:r>
              <a:rPr lang="en-US" dirty="0" smtClean="0">
                <a:solidFill>
                  <a:srgbClr val="FF0000"/>
                </a:solidFill>
              </a:rPr>
              <a:t>transfer function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 on, </a:t>
            </a:r>
            <a:r>
              <a:rPr lang="en-US" dirty="0"/>
              <a:t>Empty </a:t>
            </a:r>
            <a:r>
              <a:rPr lang="en-US" dirty="0" smtClean="0"/>
              <a:t>target;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transfer function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B</a:t>
            </a:r>
            <a:r>
              <a:rPr lang="ru-RU" dirty="0" smtClean="0"/>
              <a:t> </a:t>
            </a:r>
            <a:r>
              <a:rPr lang="en-US" dirty="0" smtClean="0"/>
              <a:t>on, Non-empty target.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transfer function</a:t>
            </a:r>
            <a:r>
              <a:rPr lang="en-US" dirty="0"/>
              <a:t>)</a:t>
            </a:r>
          </a:p>
          <a:p>
            <a:r>
              <a:rPr lang="en-US" dirty="0" smtClean="0"/>
              <a:t>BMN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Alignment, Cuts for segment builder, Array increment</a:t>
            </a:r>
            <a:r>
              <a:rPr lang="en-US" dirty="0"/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B off, </a:t>
            </a:r>
            <a:r>
              <a:rPr lang="en-US" dirty="0" smtClean="0"/>
              <a:t>Al target (4648);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transfer function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B</a:t>
            </a:r>
            <a:r>
              <a:rPr lang="ru-RU" dirty="0" smtClean="0"/>
              <a:t> </a:t>
            </a:r>
            <a:r>
              <a:rPr lang="en-US" dirty="0"/>
              <a:t>on, </a:t>
            </a:r>
            <a:r>
              <a:rPr lang="en-US" dirty="0" smtClean="0"/>
              <a:t>Non-empty target (4649).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transfer function</a:t>
            </a:r>
            <a:r>
              <a:rPr lang="en-US" dirty="0"/>
              <a:t>)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b="1" dirty="0" smtClean="0"/>
              <a:t>Remark.</a:t>
            </a:r>
            <a:r>
              <a:rPr lang="en-US" dirty="0" smtClean="0"/>
              <a:t> All above </a:t>
            </a:r>
            <a:r>
              <a:rPr lang="en-US" dirty="0" smtClean="0"/>
              <a:t>is </a:t>
            </a:r>
            <a:r>
              <a:rPr lang="en-US" dirty="0" smtClean="0"/>
              <a:t>ready </a:t>
            </a:r>
            <a:r>
              <a:rPr lang="en-US" dirty="0" smtClean="0"/>
              <a:t>in form of txt files. The procedure for automatic insertion to DB under development.</a:t>
            </a:r>
            <a:endParaRPr lang="en-US" dirty="0"/>
          </a:p>
          <a:p>
            <a:endParaRPr lang="en-US" dirty="0" smtClean="0"/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87266-FB5F-4208-A945-B09A4004C61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92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Backup slides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87266-FB5F-4208-A945-B09A4004C61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5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87424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Local coordinates of a segment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ED38-EFA2-D443-9546-F38654F7D5B8}" type="slidenum">
              <a:rPr lang="en-US" smtClean="0"/>
              <a:t>7</a:t>
            </a:fld>
            <a:endParaRPr lang="en-US" dirty="0"/>
          </a:p>
        </p:txBody>
      </p:sp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4233664" cy="29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6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87" y="3601013"/>
            <a:ext cx="3989314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7" name="Picture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176" y="3582738"/>
            <a:ext cx="4055078" cy="2854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449" y="752022"/>
            <a:ext cx="3860532" cy="271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49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448" y="-315416"/>
            <a:ext cx="7620000" cy="1143000"/>
          </a:xfrm>
        </p:spPr>
        <p:txBody>
          <a:bodyPr/>
          <a:lstStyle/>
          <a:p>
            <a:r>
              <a:rPr lang="en-US" dirty="0" smtClean="0"/>
              <a:t>Y wire occupancy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87266-FB5F-4208-A945-B09A4004C61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379"/>
            <a:ext cx="4395442" cy="3079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533" y="629980"/>
            <a:ext cx="4728467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 bwMode="auto">
          <a:xfrm>
            <a:off x="2548073" y="1916832"/>
            <a:ext cx="23762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Wrong mapping</a:t>
            </a:r>
            <a:endParaRPr lang="ru-RU" dirty="0" smtClean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699792" y="2286164"/>
            <a:ext cx="7200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Николай\Downloads\ya_wir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83806"/>
            <a:ext cx="4067944" cy="311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4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87" y="69073"/>
            <a:ext cx="8218810" cy="1143000"/>
          </a:xfrm>
        </p:spPr>
        <p:txBody>
          <a:bodyPr/>
          <a:lstStyle/>
          <a:p>
            <a:r>
              <a:rPr lang="en-US" sz="3600" dirty="0" smtClean="0"/>
              <a:t>Segment multiplicity &amp; matching criteria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87266-FB5F-4208-A945-B09A4004C61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4176019" cy="2774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96752"/>
            <a:ext cx="4176018" cy="2774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 bwMode="auto">
          <a:xfrm>
            <a:off x="2411760" y="2101737"/>
            <a:ext cx="11521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DC1</a:t>
            </a:r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 bwMode="auto">
          <a:xfrm>
            <a:off x="7092280" y="2069471"/>
            <a:ext cx="11521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DC2</a:t>
            </a:r>
            <a:endParaRPr lang="ru-RU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77072"/>
            <a:ext cx="3285927" cy="244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 bwMode="auto">
          <a:xfrm>
            <a:off x="4338004" y="4424191"/>
            <a:ext cx="449999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Matching Criteria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Size_seg_dc1 </a:t>
            </a:r>
            <a:r>
              <a:rPr lang="en-US" dirty="0"/>
              <a:t>+ </a:t>
            </a:r>
            <a:r>
              <a:rPr lang="en-US" dirty="0" smtClean="0"/>
              <a:t>Size_seg_dc2 &gt;=13;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fabs</a:t>
            </a:r>
            <a:r>
              <a:rPr lang="en-US" dirty="0" smtClean="0"/>
              <a:t>(dx</a:t>
            </a:r>
            <a:r>
              <a:rPr lang="en-US" dirty="0"/>
              <a:t>) </a:t>
            </a:r>
            <a:r>
              <a:rPr lang="en-US" dirty="0" smtClean="0"/>
              <a:t>&lt; 8</a:t>
            </a:r>
            <a:r>
              <a:rPr lang="en-US" dirty="0"/>
              <a:t> </a:t>
            </a:r>
            <a:r>
              <a:rPr lang="en-US" dirty="0" smtClean="0"/>
              <a:t>cm;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fabs</a:t>
            </a:r>
            <a:r>
              <a:rPr lang="en-US" dirty="0" smtClean="0"/>
              <a:t>(</a:t>
            </a:r>
            <a:r>
              <a:rPr lang="en-US" dirty="0" err="1" smtClean="0"/>
              <a:t>dy</a:t>
            </a:r>
            <a:r>
              <a:rPr lang="en-US" dirty="0"/>
              <a:t>) </a:t>
            </a:r>
            <a:r>
              <a:rPr lang="en-US" dirty="0" smtClean="0"/>
              <a:t>&lt; 10 cm;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fabs</a:t>
            </a:r>
            <a:r>
              <a:rPr lang="en-US" dirty="0"/>
              <a:t>(</a:t>
            </a:r>
            <a:r>
              <a:rPr lang="en-US" dirty="0" err="1"/>
              <a:t>daX</a:t>
            </a:r>
            <a:r>
              <a:rPr lang="en-US" dirty="0"/>
              <a:t>) </a:t>
            </a:r>
            <a:r>
              <a:rPr lang="en-US" dirty="0" smtClean="0"/>
              <a:t>&lt; 0.1 rad;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fabs</a:t>
            </a:r>
            <a:r>
              <a:rPr lang="en-US" dirty="0"/>
              <a:t>(</a:t>
            </a:r>
            <a:r>
              <a:rPr lang="en-US" dirty="0" err="1"/>
              <a:t>daY</a:t>
            </a:r>
            <a:r>
              <a:rPr lang="en-US" dirty="0"/>
              <a:t>) </a:t>
            </a:r>
            <a:r>
              <a:rPr lang="en-US" dirty="0" smtClean="0"/>
              <a:t>&lt; 0.14 rad.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1821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93123</TotalTime>
  <Words>311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Status Update of the DCH Software     Nikolay Voytishin   </vt:lpstr>
      <vt:lpstr>Current status</vt:lpstr>
      <vt:lpstr>Usage</vt:lpstr>
      <vt:lpstr>Output tree</vt:lpstr>
      <vt:lpstr>DataBase usage plans</vt:lpstr>
      <vt:lpstr>Backup slides</vt:lpstr>
      <vt:lpstr>Local coordinates of a segment</vt:lpstr>
      <vt:lpstr>Y wire occupancy</vt:lpstr>
      <vt:lpstr>Segment multiplicity &amp; matching criteria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алгоритм реконструкции мюонных трэк-сегментов в Катодно-Стриповых Камерах</dc:title>
  <dc:creator>Николай Войтишин</dc:creator>
  <cp:lastModifiedBy>Николай Войтишин</cp:lastModifiedBy>
  <cp:revision>358</cp:revision>
  <dcterms:created xsi:type="dcterms:W3CDTF">2014-05-21T08:51:22Z</dcterms:created>
  <dcterms:modified xsi:type="dcterms:W3CDTF">2019-02-20T07:02:02Z</dcterms:modified>
</cp:coreProperties>
</file>