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65" r:id="rId8"/>
    <p:sldId id="262" r:id="rId9"/>
    <p:sldId id="263" r:id="rId10"/>
    <p:sldId id="267" r:id="rId11"/>
    <p:sldId id="269" r:id="rId12"/>
    <p:sldId id="268" r:id="rId13"/>
    <p:sldId id="270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3" r:id="rId26"/>
    <p:sldId id="284" r:id="rId27"/>
    <p:sldId id="285" r:id="rId28"/>
    <p:sldId id="286" r:id="rId29"/>
    <p:sldId id="287" r:id="rId30"/>
    <p:sldId id="291" r:id="rId31"/>
    <p:sldId id="289" r:id="rId32"/>
    <p:sldId id="290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A8"/>
    <a:srgbClr val="FCB2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E7CAE-3CB7-486B-B46F-E56B5534B848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292895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С</a:t>
            </a:r>
            <a:r>
              <a:rPr lang="ru-RU" sz="4400" b="0" dirty="0" smtClean="0"/>
              <a:t>истема выработки триггера экспериментов</a:t>
            </a:r>
            <a:r>
              <a:rPr lang="ru-RU" sz="4400" b="0" dirty="0" smtClean="0"/>
              <a:t> </a:t>
            </a:r>
            <a:r>
              <a:rPr lang="en-US" sz="4400" b="0" dirty="0" smtClean="0"/>
              <a:t>BM@N</a:t>
            </a:r>
            <a:r>
              <a:rPr lang="ru-RU" sz="4400" b="0" dirty="0" smtClean="0"/>
              <a:t> и SRC. Проект триггера уровня 0 эксперимента MPD</a:t>
            </a:r>
            <a:r>
              <a:rPr lang="ru-RU" sz="4400" b="0" dirty="0" smtClean="0"/>
              <a:t>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7854696" cy="1266384"/>
          </a:xfrm>
        </p:spPr>
        <p:txBody>
          <a:bodyPr/>
          <a:lstStyle/>
          <a:p>
            <a:r>
              <a:rPr lang="ru-RU" dirty="0" smtClean="0"/>
              <a:t>С.Сергеев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4538971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Отчет по результатам работы за 5 лет.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 </a:t>
            </a:r>
            <a:r>
              <a:rPr lang="en-US" dirty="0" smtClean="0"/>
              <a:t>T0U</a:t>
            </a:r>
            <a:r>
              <a:rPr lang="ru-RU" dirty="0" smtClean="0"/>
              <a:t> (</a:t>
            </a:r>
            <a:r>
              <a:rPr lang="en-US" dirty="0" smtClean="0"/>
              <a:t>II)</a:t>
            </a:r>
            <a:endParaRPr lang="ru-RU" dirty="0"/>
          </a:p>
        </p:txBody>
      </p:sp>
      <p:pic>
        <p:nvPicPr>
          <p:cNvPr id="5" name="Picture 6" descr="FFD_DRAFT_cr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t="5333"/>
          <a:stretch>
            <a:fillRect/>
          </a:stretch>
        </p:blipFill>
        <p:spPr bwMode="auto">
          <a:xfrm>
            <a:off x="428596" y="1142984"/>
            <a:ext cx="55578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Описание: D:\Altium_prj\FFD\ФОТО\IMG_20141006_103002_cr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6812873" y="3214686"/>
            <a:ext cx="144938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Описание: D:\Altium_prj\FFD\ФОТО\IMG_20141006_103102_cr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l="-14" r="-14"/>
          <a:stretch>
            <a:fillRect/>
          </a:stretch>
        </p:blipFill>
        <p:spPr bwMode="auto">
          <a:xfrm>
            <a:off x="6812873" y="1142984"/>
            <a:ext cx="1431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K:\DCIM\Camera\IMG_20160311_134446699.jpg"/>
          <p:cNvPicPr>
            <a:picLocks noChangeAspect="1" noChangeArrowheads="1"/>
          </p:cNvPicPr>
          <p:nvPr/>
        </p:nvPicPr>
        <p:blipFill>
          <a:blip r:embed="rId5"/>
          <a:srcRect l="16617" r="8250"/>
          <a:stretch>
            <a:fillRect/>
          </a:stretch>
        </p:blipFill>
        <p:spPr bwMode="auto">
          <a:xfrm>
            <a:off x="4341822" y="4572008"/>
            <a:ext cx="15160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5" descr="D:\Конференции\Семинар_14-04-17\Рисунок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10" y="4572008"/>
            <a:ext cx="16240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12873" y="2571744"/>
            <a:ext cx="185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Входной модуль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4714884"/>
            <a:ext cx="20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Выходной </a:t>
            </a:r>
            <a:r>
              <a:rPr lang="ru-RU" dirty="0" smtClean="0"/>
              <a:t>модуль</a:t>
            </a:r>
          </a:p>
          <a:p>
            <a:r>
              <a:rPr lang="en-US" dirty="0" smtClean="0"/>
              <a:t>NIM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6072206"/>
            <a:ext cx="20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Выходной </a:t>
            </a:r>
            <a:r>
              <a:rPr lang="ru-RU" dirty="0" smtClean="0"/>
              <a:t>модуль</a:t>
            </a:r>
          </a:p>
          <a:p>
            <a:r>
              <a:rPr lang="en-US" dirty="0" smtClean="0"/>
              <a:t>50 </a:t>
            </a:r>
            <a:r>
              <a:rPr lang="en-US" dirty="0" smtClean="0"/>
              <a:t>Ohm </a:t>
            </a:r>
            <a:r>
              <a:rPr lang="en-US" dirty="0" smtClean="0"/>
              <a:t>TTL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Выходной буфер </a:t>
            </a:r>
            <a:r>
              <a:rPr lang="en-US" dirty="0" smtClean="0"/>
              <a:t>LVDS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построения триггера л</a:t>
            </a:r>
            <a:r>
              <a:rPr lang="ru-RU" dirty="0" smtClean="0"/>
              <a:t>огика </a:t>
            </a:r>
            <a:r>
              <a:rPr lang="en-US" dirty="0" smtClean="0"/>
              <a:t>T0U </a:t>
            </a:r>
            <a:r>
              <a:rPr lang="ru-RU" dirty="0" smtClean="0"/>
              <a:t>содержит до </a:t>
            </a:r>
            <a:r>
              <a:rPr lang="en-US" dirty="0" smtClean="0"/>
              <a:t>12 </a:t>
            </a:r>
            <a:r>
              <a:rPr lang="ru-RU" dirty="0" smtClean="0"/>
              <a:t>каналов асинхронных подстраиваемых линий задержки (10 нс … 85 нс с шагом </a:t>
            </a:r>
            <a:r>
              <a:rPr lang="en-US" dirty="0" smtClean="0"/>
              <a:t>~0.7 </a:t>
            </a:r>
            <a:r>
              <a:rPr lang="ru-RU" dirty="0" smtClean="0"/>
              <a:t>нс</a:t>
            </a:r>
            <a:r>
              <a:rPr lang="ru-RU" dirty="0" smtClean="0"/>
              <a:t>) и дискриминаторов </a:t>
            </a:r>
            <a:r>
              <a:rPr lang="en-US" dirty="0" smtClean="0"/>
              <a:t>(-3V…+0.</a:t>
            </a:r>
            <a:r>
              <a:rPr lang="ru-RU" dirty="0" smtClean="0"/>
              <a:t>5</a:t>
            </a:r>
            <a:r>
              <a:rPr lang="en-US" dirty="0" smtClean="0"/>
              <a:t>V)</a:t>
            </a:r>
            <a:r>
              <a:rPr lang="ru-RU" dirty="0" smtClean="0"/>
              <a:t>и </a:t>
            </a:r>
            <a:r>
              <a:rPr lang="ru-RU" dirty="0" smtClean="0"/>
              <a:t>до 5 синхронных каналов с временем </a:t>
            </a:r>
            <a:r>
              <a:rPr lang="ru-RU" dirty="0" smtClean="0"/>
              <a:t>до 65 000 шагов и шагом от 100 нс</a:t>
            </a:r>
            <a:endParaRPr lang="ru-RU" dirty="0" smtClean="0"/>
          </a:p>
          <a:p>
            <a:r>
              <a:rPr lang="ru-RU" dirty="0" smtClean="0"/>
              <a:t>Для настройки триггера в </a:t>
            </a:r>
            <a:r>
              <a:rPr lang="en-US" dirty="0" smtClean="0"/>
              <a:t>T0U </a:t>
            </a:r>
            <a:r>
              <a:rPr lang="ru-RU" dirty="0" smtClean="0"/>
              <a:t>встроено </a:t>
            </a:r>
            <a:r>
              <a:rPr lang="en-US" dirty="0" smtClean="0"/>
              <a:t>4 </a:t>
            </a:r>
            <a:r>
              <a:rPr lang="ru-RU" dirty="0" smtClean="0"/>
              <a:t>мультиплексора, позволяющих выводить на осциллограф </a:t>
            </a:r>
            <a:r>
              <a:rPr lang="ru-RU" dirty="0" smtClean="0"/>
              <a:t>сигналы из ключевых точек логической схемы в </a:t>
            </a:r>
            <a:r>
              <a:rPr lang="en-US" dirty="0" smtClean="0"/>
              <a:t>FPGA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</a:t>
            </a:r>
            <a:r>
              <a:rPr lang="en-US" dirty="0" smtClean="0"/>
              <a:t>T0U</a:t>
            </a:r>
            <a:endParaRPr lang="ru-RU" dirty="0"/>
          </a:p>
        </p:txBody>
      </p:sp>
      <p:pic>
        <p:nvPicPr>
          <p:cNvPr id="5" name="Рисунок 4" descr="DS0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11206"/>
            <a:ext cx="3167058" cy="2375294"/>
          </a:xfrm>
          <a:prstGeom prst="rect">
            <a:avLst/>
          </a:prstGeom>
        </p:spPr>
      </p:pic>
      <p:pic>
        <p:nvPicPr>
          <p:cNvPr id="6" name="Рисунок 5" descr="DS0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143245" cy="2357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286520"/>
            <a:ext cx="342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</a:t>
            </a:r>
            <a:r>
              <a:rPr lang="en-US" dirty="0" smtClean="0"/>
              <a:t>, BC2 </a:t>
            </a:r>
            <a:r>
              <a:rPr lang="en-US" dirty="0" smtClean="0"/>
              <a:t>and </a:t>
            </a:r>
            <a:r>
              <a:rPr lang="en-US" dirty="0" err="1" smtClean="0"/>
              <a:t>Beam_Trigger</a:t>
            </a:r>
            <a:r>
              <a:rPr lang="en-US" dirty="0" smtClean="0"/>
              <a:t> (BT)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34581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BT, </a:t>
            </a:r>
            <a:r>
              <a:rPr lang="en-US" dirty="0" err="1" smtClean="0"/>
              <a:t>SiD</a:t>
            </a:r>
            <a:r>
              <a:rPr lang="en-US" dirty="0" smtClean="0"/>
              <a:t> and </a:t>
            </a:r>
            <a:r>
              <a:rPr lang="en-US" dirty="0" err="1" smtClean="0"/>
              <a:t>DAQ_Trigger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удовлетворения указанным требованиям разработан комплекс следующих программ:</a:t>
            </a:r>
          </a:p>
          <a:p>
            <a:pPr lvl="1"/>
            <a:r>
              <a:rPr lang="ru-RU" dirty="0" smtClean="0"/>
              <a:t>Менеджер </a:t>
            </a:r>
            <a:r>
              <a:rPr lang="en-US" dirty="0" smtClean="0"/>
              <a:t>T0U (</a:t>
            </a:r>
            <a:r>
              <a:rPr lang="ru-RU" dirty="0" smtClean="0"/>
              <a:t>включая визуальный интерфейс для настройки и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триггера)</a:t>
            </a:r>
          </a:p>
          <a:p>
            <a:pPr lvl="1"/>
            <a:r>
              <a:rPr lang="ru-RU" dirty="0" smtClean="0"/>
              <a:t>Менеджер </a:t>
            </a:r>
            <a:r>
              <a:rPr lang="en-US" dirty="0" err="1" smtClean="0"/>
              <a:t>SiD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включая визуальный интерфейс для </a:t>
            </a:r>
            <a:r>
              <a:rPr lang="ru-RU" dirty="0" smtClean="0"/>
              <a:t>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</a:t>
            </a:r>
            <a:r>
              <a:rPr lang="ru-RU" dirty="0" smtClean="0"/>
              <a:t>работы </a:t>
            </a:r>
            <a:r>
              <a:rPr lang="en-US" dirty="0" err="1" smtClean="0"/>
              <a:t>SiD</a:t>
            </a:r>
            <a:r>
              <a:rPr lang="ru-RU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Сервер + клиент для наблюдения формы интенсивности счета во время растяжки пучка (</a:t>
            </a:r>
            <a:r>
              <a:rPr lang="en-US" dirty="0" smtClean="0"/>
              <a:t>TCP/IP </a:t>
            </a:r>
            <a:r>
              <a:rPr lang="ru-RU" dirty="0" smtClean="0"/>
              <a:t>сервер)</a:t>
            </a:r>
          </a:p>
          <a:p>
            <a:pPr lvl="1"/>
            <a:r>
              <a:rPr lang="en-US" dirty="0" smtClean="0"/>
              <a:t>Web-</a:t>
            </a:r>
            <a:r>
              <a:rPr lang="ru-RU" dirty="0" smtClean="0"/>
              <a:t>сервер для публикации данных последнего сброса пучка</a:t>
            </a:r>
            <a:r>
              <a:rPr lang="en-US" dirty="0" smtClean="0"/>
              <a:t> (http-</a:t>
            </a:r>
            <a:r>
              <a:rPr lang="ru-RU" dirty="0" smtClean="0"/>
              <a:t>сервер)</a:t>
            </a:r>
          </a:p>
          <a:p>
            <a:pPr lvl="1"/>
            <a:r>
              <a:rPr lang="ru-RU" dirty="0" smtClean="0"/>
              <a:t>Сервер блока высоковольтного питания </a:t>
            </a:r>
            <a:r>
              <a:rPr lang="en-US" dirty="0" err="1" smtClean="0"/>
              <a:t>HV_Sys</a:t>
            </a:r>
            <a:endParaRPr lang="ru-RU" dirty="0" smtClean="0"/>
          </a:p>
          <a:p>
            <a:pPr lvl="1"/>
            <a:r>
              <a:rPr lang="ru-RU" dirty="0" smtClean="0"/>
              <a:t>Программа-интерфейс для передачи данных в центральную </a:t>
            </a:r>
            <a:r>
              <a:rPr lang="en-US" dirty="0" smtClean="0"/>
              <a:t>DCS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TCP/IP </a:t>
            </a:r>
            <a:r>
              <a:rPr lang="ru-RU" dirty="0" smtClean="0"/>
              <a:t>сервер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Просмотрщик</a:t>
            </a:r>
            <a:r>
              <a:rPr lang="ru-RU" dirty="0" smtClean="0"/>
              <a:t> архива данных каждого сброса пучка</a:t>
            </a:r>
          </a:p>
          <a:p>
            <a:pPr lvl="1"/>
            <a:r>
              <a:rPr lang="ru-RU" dirty="0" smtClean="0"/>
              <a:t>Тестовые и настроечные программы для проверки обмена с аппаратурой</a:t>
            </a:r>
            <a:endParaRPr lang="en-US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Программное обеспечение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программ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545734"/>
            <a:ext cx="2286016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T0U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4546" y="1130842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Детекторы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647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T0U_Mgr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3786182" y="2240432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2152632" y="3571876"/>
            <a:ext cx="928694" cy="4286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37303">
            <a:off x="2795574" y="314324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4004" y="435769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Log_View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09822" y="407194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95772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erver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823248" y="221455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1054" y="23156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63454" y="24680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15854" y="26204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8254" y="27728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00562" y="3786190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Web_Server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57884" y="278605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96092" y="35433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48492" y="36957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0892" y="38481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53292" y="40005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357950" y="401372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5250661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2799" y="3143248"/>
            <a:ext cx="125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 </a:t>
            </a:r>
            <a:endParaRPr lang="en-US" dirty="0" smtClean="0"/>
          </a:p>
          <a:p>
            <a:r>
              <a:rPr lang="ru-RU" dirty="0" smtClean="0"/>
              <a:t>растяжки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857620" y="321468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56125" y="3286124"/>
            <a:ext cx="118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Счета </a:t>
            </a:r>
            <a:endParaRPr lang="en-US" dirty="0" smtClean="0"/>
          </a:p>
          <a:p>
            <a:r>
              <a:rPr lang="ru-RU" dirty="0" smtClean="0"/>
              <a:t>растяжки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88579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DCS_Server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 rot="5400000">
            <a:off x="6596000" y="5356611"/>
            <a:ext cx="285752" cy="785818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63914" y="5559998"/>
            <a:ext cx="176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центральной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DCS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2821769" y="3536157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16541" y="4929198"/>
            <a:ext cx="23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Счета </a:t>
            </a:r>
            <a:r>
              <a:rPr lang="ru-RU" dirty="0" smtClean="0"/>
              <a:t>р</a:t>
            </a:r>
            <a:r>
              <a:rPr lang="ru-RU" dirty="0" smtClean="0"/>
              <a:t>астяжки</a:t>
            </a:r>
            <a:r>
              <a:rPr lang="en-US" dirty="0" smtClean="0"/>
              <a:t> + LV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14414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HV_Server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3"/>
            <a:endCxn id="33" idx="1"/>
          </p:cNvCxnSpPr>
          <p:nvPr/>
        </p:nvCxnSpPr>
        <p:spPr>
          <a:xfrm>
            <a:off x="3062278" y="5750735"/>
            <a:ext cx="142630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9169" y="5711627"/>
            <a:ext cx="144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Параметры </a:t>
            </a:r>
          </a:p>
          <a:p>
            <a:r>
              <a:rPr lang="en-US" dirty="0" smtClean="0"/>
              <a:t>HV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393593" y="3916924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</a:t>
            </a:r>
            <a:r>
              <a:rPr lang="ru-RU" dirty="0" smtClean="0"/>
              <a:t>файл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158" y="1543304"/>
            <a:ext cx="1919302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SiU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572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SiU_Mgr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1071538" y="2214554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2357422" y="1785926"/>
            <a:ext cx="1000132" cy="285752"/>
          </a:xfrm>
          <a:prstGeom prst="rightArrow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571472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T0U_Mgr (I)</a:t>
            </a:r>
            <a:endParaRPr lang="ru-RU" dirty="0"/>
          </a:p>
        </p:txBody>
      </p:sp>
      <p:pic>
        <p:nvPicPr>
          <p:cNvPr id="2050" name="Picture 2" descr="Z:\BMN\Pics\t0u_be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988157" cy="427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T0U_Mgr </a:t>
            </a:r>
            <a:r>
              <a:rPr lang="en-US" dirty="0" smtClean="0"/>
              <a:t>(II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074" name="Picture 2" descr="Z:\BMN\Pics\Ar 24 03 2018 T0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495541" cy="468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T0U_Mgr </a:t>
            </a:r>
            <a:r>
              <a:rPr lang="en-US" dirty="0" smtClean="0"/>
              <a:t>(III)</a:t>
            </a:r>
            <a:endParaRPr lang="ru-RU" dirty="0"/>
          </a:p>
        </p:txBody>
      </p:sp>
      <p:pic>
        <p:nvPicPr>
          <p:cNvPr id="4099" name="Picture 3" descr="Z:\BMN\Pics\t0u_d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014249" cy="4492631"/>
          </a:xfrm>
          <a:prstGeom prst="rect">
            <a:avLst/>
          </a:prstGeom>
          <a:noFill/>
        </p:spPr>
      </p:pic>
      <p:pic>
        <p:nvPicPr>
          <p:cNvPr id="4098" name="Picture 2" descr="Z:\BMN\Pics\t0u_L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5739731" cy="3159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SiD_Mgr</a:t>
            </a:r>
            <a:endParaRPr lang="ru-RU" dirty="0"/>
          </a:p>
        </p:txBody>
      </p:sp>
      <p:pic>
        <p:nvPicPr>
          <p:cNvPr id="5124" name="Picture 4" descr="Z:\BMN\Pics\Kr\Si with wide be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6116629" cy="4103411"/>
          </a:xfrm>
          <a:prstGeom prst="rect">
            <a:avLst/>
          </a:prstGeom>
          <a:noFill/>
        </p:spPr>
      </p:pic>
      <p:pic>
        <p:nvPicPr>
          <p:cNvPr id="5123" name="Picture 3" descr="Z:\BMN\Pics\si_conf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3606537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err="1" smtClean="0"/>
              <a:t>Spill_View</a:t>
            </a:r>
            <a:r>
              <a:rPr lang="en-US" dirty="0" smtClean="0"/>
              <a:t> server</a:t>
            </a:r>
            <a:endParaRPr lang="ru-RU" dirty="0"/>
          </a:p>
        </p:txBody>
      </p:sp>
      <p:pic>
        <p:nvPicPr>
          <p:cNvPr id="6146" name="Picture 2" descr="Z:\BMN\Pics\SpillViewServer_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7098227" cy="4891100"/>
          </a:xfrm>
          <a:prstGeom prst="rect">
            <a:avLst/>
          </a:prstGeom>
          <a:noFill/>
        </p:spPr>
      </p:pic>
      <p:pic>
        <p:nvPicPr>
          <p:cNvPr id="6147" name="Picture 3" descr="Z:\BMN\Pics\SpillViewServer_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000396" cy="266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Web-Server + browser</a:t>
            </a:r>
            <a:endParaRPr lang="ru-RU" dirty="0"/>
          </a:p>
        </p:txBody>
      </p:sp>
      <p:pic>
        <p:nvPicPr>
          <p:cNvPr id="7170" name="Picture 2" descr="Z:\BMN\Pics\WebCl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5175893" cy="4786346"/>
          </a:xfrm>
          <a:prstGeom prst="rect">
            <a:avLst/>
          </a:prstGeom>
          <a:noFill/>
        </p:spPr>
      </p:pic>
      <p:pic>
        <p:nvPicPr>
          <p:cNvPr id="7171" name="Picture 3" descr="Z:\BMN\Pics\Web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766606" cy="411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компоненты системы т</a:t>
            </a:r>
            <a:r>
              <a:rPr lang="ru-RU" sz="4000" dirty="0" smtClean="0"/>
              <a:t>риггера эксперимента </a:t>
            </a:r>
            <a:r>
              <a:rPr lang="en-US" sz="4000" dirty="0" smtClean="0"/>
              <a:t>BM@N (I)</a:t>
            </a:r>
            <a:endParaRPr lang="ru-RU" sz="4000" dirty="0"/>
          </a:p>
        </p:txBody>
      </p:sp>
      <p:sp>
        <p:nvSpPr>
          <p:cNvPr id="27" name="TextBox 6">
            <a:extLst>
              <a:ext uri="{FF2B5EF4-FFF2-40B4-BE49-F238E27FC236}">
                <a16:creationId xmlns="" xmlns:a16="http://schemas.microsoft.com/office/drawing/2014/main" id="{0EE02BD9-4BDE-4022-9F89-95E2BE1A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37" y="2463247"/>
            <a:ext cx="577402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 beam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96DBF1A8-3A46-4669-9C07-EE1F5E24D7C5}"/>
              </a:ext>
            </a:extLst>
          </p:cNvPr>
          <p:cNvCxnSpPr>
            <a:cxnSpLocks/>
          </p:cNvCxnSpPr>
          <p:nvPr/>
        </p:nvCxnSpPr>
        <p:spPr>
          <a:xfrm>
            <a:off x="1188502" y="2249390"/>
            <a:ext cx="22987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09C99CD0-330B-4212-BE9B-F8EB6A1F4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411848"/>
              </p:ext>
            </p:extLst>
          </p:nvPr>
        </p:nvGraphicFramePr>
        <p:xfrm>
          <a:off x="785786" y="3643314"/>
          <a:ext cx="785818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54">
                  <a:extLst>
                    <a:ext uri="{9D8B030D-6E8A-4147-A177-3AD203B41FA5}">
                      <a16:colId xmlns="" xmlns:a16="http://schemas.microsoft.com/office/drawing/2014/main" val="1680403751"/>
                    </a:ext>
                  </a:extLst>
                </a:gridCol>
                <a:gridCol w="2085689">
                  <a:extLst>
                    <a:ext uri="{9D8B030D-6E8A-4147-A177-3AD203B41FA5}">
                      <a16:colId xmlns="" xmlns:a16="http://schemas.microsoft.com/office/drawing/2014/main" val="581662894"/>
                    </a:ext>
                  </a:extLst>
                </a:gridCol>
                <a:gridCol w="2487836">
                  <a:extLst>
                    <a:ext uri="{9D8B030D-6E8A-4147-A177-3AD203B41FA5}">
                      <a16:colId xmlns="" xmlns:a16="http://schemas.microsoft.com/office/drawing/2014/main" val="2982788988"/>
                    </a:ext>
                  </a:extLst>
                </a:gridCol>
                <a:gridCol w="1714701">
                  <a:extLst>
                    <a:ext uri="{9D8B030D-6E8A-4147-A177-3AD203B41FA5}">
                      <a16:colId xmlns="" xmlns:a16="http://schemas.microsoft.com/office/drawing/2014/main" val="843692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Scintillation Detector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Photodetector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Operation in magnetic field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47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D150×3 </a:t>
                      </a:r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356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BC2(T0)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MCP-PMT</a:t>
                      </a:r>
                    </a:p>
                    <a:p>
                      <a:pPr algn="ctr"/>
                      <a:r>
                        <a:rPr lang="en-US" sz="1200" dirty="0"/>
                        <a:t>PP2365E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D20x0.8 </a:t>
                      </a:r>
                      <a:r>
                        <a:rPr lang="en-US" sz="1200" dirty="0"/>
                        <a:t>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Angle 45</a:t>
                      </a:r>
                      <a:r>
                        <a:rPr lang="en-US" sz="1200" baseline="30000" dirty="0"/>
                        <a:t>o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91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VC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D100×10 </a:t>
                      </a:r>
                      <a:r>
                        <a:rPr lang="en-US" sz="1200" dirty="0"/>
                        <a:t>mm</a:t>
                      </a:r>
                    </a:p>
                    <a:p>
                      <a:r>
                        <a:rPr lang="en-US" sz="1200" dirty="0"/>
                        <a:t>hole D27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94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SiPMs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Sensl</a:t>
                      </a:r>
                      <a:r>
                        <a:rPr lang="en-US" sz="1200" dirty="0"/>
                        <a:t>)</a:t>
                      </a:r>
                    </a:p>
                    <a:p>
                      <a:pPr algn="ctr"/>
                      <a:r>
                        <a:rPr lang="en-US" sz="1200" dirty="0"/>
                        <a:t>6 x 6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BC-418 </a:t>
                      </a:r>
                      <a:r>
                        <a:rPr lang="en-US" sz="1200" dirty="0" err="1"/>
                        <a:t>plast</a:t>
                      </a:r>
                      <a:r>
                        <a:rPr lang="en-US" sz="1200" dirty="0"/>
                        <a:t>. scintillator 150×7×7 </a:t>
                      </a:r>
                      <a:r>
                        <a:rPr lang="en-US" sz="1200" dirty="0" smtClean="0"/>
                        <a:t>mm 40 </a:t>
                      </a:r>
                      <a:r>
                        <a:rPr lang="en-US" sz="12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2108012"/>
                  </a:ext>
                </a:extLst>
              </a:tr>
            </a:tbl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FA30C06-8C64-4C65-8F0B-F1A81FC36D05}"/>
              </a:ext>
            </a:extLst>
          </p:cNvPr>
          <p:cNvCxnSpPr>
            <a:cxnSpLocks/>
          </p:cNvCxnSpPr>
          <p:nvPr/>
        </p:nvCxnSpPr>
        <p:spPr>
          <a:xfrm>
            <a:off x="1418372" y="2249390"/>
            <a:ext cx="6961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173D53D-6ACE-4434-8718-E03E89B714AF}"/>
              </a:ext>
            </a:extLst>
          </p:cNvPr>
          <p:cNvCxnSpPr>
            <a:cxnSpLocks/>
          </p:cNvCxnSpPr>
          <p:nvPr/>
        </p:nvCxnSpPr>
        <p:spPr>
          <a:xfrm>
            <a:off x="1804226" y="2068334"/>
            <a:ext cx="0" cy="344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8D713A2-A96A-496F-8590-97F01C514E7E}"/>
              </a:ext>
            </a:extLst>
          </p:cNvPr>
          <p:cNvCxnSpPr/>
          <p:nvPr/>
        </p:nvCxnSpPr>
        <p:spPr>
          <a:xfrm>
            <a:off x="4722524" y="2182293"/>
            <a:ext cx="107004" cy="13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B894032-CB90-45E8-9174-F17D2E7F5BC3}"/>
              </a:ext>
            </a:extLst>
          </p:cNvPr>
          <p:cNvCxnSpPr/>
          <p:nvPr/>
        </p:nvCxnSpPr>
        <p:spPr>
          <a:xfrm>
            <a:off x="5442371" y="2078062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D4BB9F0E-F753-4ED9-9C13-4450CC851858}"/>
              </a:ext>
            </a:extLst>
          </p:cNvPr>
          <p:cNvCxnSpPr/>
          <p:nvPr/>
        </p:nvCxnSpPr>
        <p:spPr>
          <a:xfrm>
            <a:off x="5439128" y="2298558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30258F3-9995-44F5-94B4-02C682021EBE}"/>
              </a:ext>
            </a:extLst>
          </p:cNvPr>
          <p:cNvSpPr/>
          <p:nvPr/>
        </p:nvSpPr>
        <p:spPr>
          <a:xfrm>
            <a:off x="6998796" y="2068334"/>
            <a:ext cx="593366" cy="418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E852731-DB7F-4423-97ED-0C9970589C65}"/>
              </a:ext>
            </a:extLst>
          </p:cNvPr>
          <p:cNvCxnSpPr/>
          <p:nvPr/>
        </p:nvCxnSpPr>
        <p:spPr>
          <a:xfrm>
            <a:off x="6998796" y="2068334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9266522-0300-4354-9338-74F4F146EEEE}"/>
              </a:ext>
            </a:extLst>
          </p:cNvPr>
          <p:cNvCxnSpPr/>
          <p:nvPr/>
        </p:nvCxnSpPr>
        <p:spPr>
          <a:xfrm>
            <a:off x="6995548" y="2463927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6A6DE806-4A11-4E7A-8435-35E9DCA4FBFA}"/>
              </a:ext>
            </a:extLst>
          </p:cNvPr>
          <p:cNvCxnSpPr/>
          <p:nvPr/>
        </p:nvCxnSpPr>
        <p:spPr>
          <a:xfrm>
            <a:off x="7387903" y="2192021"/>
            <a:ext cx="0" cy="12923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15190AD0-79D3-413B-AEEC-80F32D171D0A}"/>
              </a:ext>
            </a:extLst>
          </p:cNvPr>
          <p:cNvCxnSpPr>
            <a:cxnSpLocks/>
          </p:cNvCxnSpPr>
          <p:nvPr/>
        </p:nvCxnSpPr>
        <p:spPr>
          <a:xfrm>
            <a:off x="7660277" y="2000240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5FFC244-F556-4578-8788-3F69D453019A}"/>
              </a:ext>
            </a:extLst>
          </p:cNvPr>
          <p:cNvCxnSpPr>
            <a:cxnSpLocks/>
          </p:cNvCxnSpPr>
          <p:nvPr/>
        </p:nvCxnSpPr>
        <p:spPr>
          <a:xfrm>
            <a:off x="7666757" y="2308281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899B7F4-2EA3-4C8C-8688-20CD79D6FEB8}"/>
              </a:ext>
            </a:extLst>
          </p:cNvPr>
          <p:cNvCxnSpPr/>
          <p:nvPr/>
        </p:nvCxnSpPr>
        <p:spPr>
          <a:xfrm>
            <a:off x="1677766" y="27687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3BC4741-3DC6-4B8A-B440-DC5C2C030760}"/>
              </a:ext>
            </a:extLst>
          </p:cNvPr>
          <p:cNvSpPr txBox="1"/>
          <p:nvPr/>
        </p:nvSpPr>
        <p:spPr>
          <a:xfrm>
            <a:off x="1549188" y="2430446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BC1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71637D7-0C3B-4171-9849-A59551953FFF}"/>
              </a:ext>
            </a:extLst>
          </p:cNvPr>
          <p:cNvSpPr txBox="1"/>
          <p:nvPr/>
        </p:nvSpPr>
        <p:spPr>
          <a:xfrm>
            <a:off x="4574490" y="2378622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F91A874-D722-4E4E-8EB5-5BDF8F626ACC}"/>
              </a:ext>
            </a:extLst>
          </p:cNvPr>
          <p:cNvSpPr txBox="1"/>
          <p:nvPr/>
        </p:nvSpPr>
        <p:spPr>
          <a:xfrm>
            <a:off x="5224452" y="2429530"/>
            <a:ext cx="40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VC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58FC6BA-C003-4FA4-B9A3-EC1D5D21A75D}"/>
              </a:ext>
            </a:extLst>
          </p:cNvPr>
          <p:cNvSpPr txBox="1"/>
          <p:nvPr/>
        </p:nvSpPr>
        <p:spPr>
          <a:xfrm>
            <a:off x="7037500" y="249840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3597F7-7759-4765-B88E-8163FA6334C8}"/>
              </a:ext>
            </a:extLst>
          </p:cNvPr>
          <p:cNvSpPr txBox="1"/>
          <p:nvPr/>
        </p:nvSpPr>
        <p:spPr>
          <a:xfrm>
            <a:off x="7475769" y="2484746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SiD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B2CCE7D-EC47-4D99-8A06-59AE0EE1EBBC}"/>
              </a:ext>
            </a:extLst>
          </p:cNvPr>
          <p:cNvSpPr txBox="1"/>
          <p:nvPr/>
        </p:nvSpPr>
        <p:spPr>
          <a:xfrm>
            <a:off x="7018108" y="201963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Target</a:t>
            </a:r>
            <a:endParaRPr lang="ru-RU" sz="1100" dirty="0"/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="" xmlns:a16="http://schemas.microsoft.com/office/drawing/2014/main" id="{B3A0F64E-61A0-41EC-B620-80975C8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3220819"/>
              </p:ext>
            </p:extLst>
          </p:nvPr>
        </p:nvGraphicFramePr>
        <p:xfrm>
          <a:off x="785786" y="6143644"/>
          <a:ext cx="78581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84">
                  <a:extLst>
                    <a:ext uri="{9D8B030D-6E8A-4147-A177-3AD203B41FA5}">
                      <a16:colId xmlns="" xmlns:a16="http://schemas.microsoft.com/office/drawing/2014/main" val="59453551"/>
                    </a:ext>
                  </a:extLst>
                </a:gridCol>
                <a:gridCol w="2119498">
                  <a:extLst>
                    <a:ext uri="{9D8B030D-6E8A-4147-A177-3AD203B41FA5}">
                      <a16:colId xmlns="" xmlns:a16="http://schemas.microsoft.com/office/drawing/2014/main" val="3432798287"/>
                    </a:ext>
                  </a:extLst>
                </a:gridCol>
                <a:gridCol w="2459263">
                  <a:extLst>
                    <a:ext uri="{9D8B030D-6E8A-4147-A177-3AD203B41FA5}">
                      <a16:colId xmlns="" xmlns:a16="http://schemas.microsoft.com/office/drawing/2014/main" val="1046194220"/>
                    </a:ext>
                  </a:extLst>
                </a:gridCol>
                <a:gridCol w="1712734">
                  <a:extLst>
                    <a:ext uri="{9D8B030D-6E8A-4147-A177-3AD203B41FA5}">
                      <a16:colId xmlns="" xmlns:a16="http://schemas.microsoft.com/office/drawing/2014/main" val="31919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SiD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 radial strips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Silicon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D86x0.3 mm hole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D32 mm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Yes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0225427"/>
                  </a:ext>
                </a:extLst>
              </a:tr>
            </a:tbl>
          </a:graphicData>
        </a:graphic>
      </p:graphicFrame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ECF65AF-686E-49F5-B3A5-5AC217705DE2}"/>
              </a:ext>
            </a:extLst>
          </p:cNvPr>
          <p:cNvSpPr/>
          <p:nvPr/>
        </p:nvSpPr>
        <p:spPr>
          <a:xfrm>
            <a:off x="785786" y="6072207"/>
            <a:ext cx="78581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HV Server</a:t>
            </a:r>
            <a:endParaRPr lang="ru-RU" dirty="0"/>
          </a:p>
        </p:txBody>
      </p:sp>
      <p:pic>
        <p:nvPicPr>
          <p:cNvPr id="8194" name="Picture 2" descr="Z:\BMN\Pics\hv_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7531489" cy="4117982"/>
          </a:xfrm>
          <a:prstGeom prst="rect">
            <a:avLst/>
          </a:prstGeom>
          <a:noFill/>
        </p:spPr>
      </p:pic>
      <p:pic>
        <p:nvPicPr>
          <p:cNvPr id="8195" name="Picture 3" descr="Z:\BMN\Pics\hv_conf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5976928" cy="3267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Log_Viewer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94" y="1785926"/>
            <a:ext cx="8858860" cy="48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SRC </a:t>
            </a:r>
            <a:r>
              <a:rPr lang="en-US" dirty="0" err="1" smtClean="0"/>
              <a:t>vs</a:t>
            </a:r>
            <a:r>
              <a:rPr lang="en-US" dirty="0" smtClean="0"/>
              <a:t> BM@N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Отличия эксперимента </a:t>
            </a:r>
            <a:r>
              <a:rPr lang="en-US" dirty="0" smtClean="0"/>
              <a:t>SRC </a:t>
            </a:r>
            <a:r>
              <a:rPr lang="ru-RU" dirty="0" smtClean="0"/>
              <a:t>от </a:t>
            </a:r>
            <a:r>
              <a:rPr lang="en-US" dirty="0" smtClean="0"/>
              <a:t>BM@N</a:t>
            </a:r>
          </a:p>
          <a:p>
            <a:pPr lvl="1"/>
            <a:r>
              <a:rPr lang="ru-RU" dirty="0" smtClean="0"/>
              <a:t>Отсутствуют многоканальные детекторы</a:t>
            </a:r>
            <a:r>
              <a:rPr lang="en-US" dirty="0" smtClean="0"/>
              <a:t>BD </a:t>
            </a:r>
            <a:r>
              <a:rPr lang="ru-RU" dirty="0" smtClean="0"/>
              <a:t>и </a:t>
            </a:r>
            <a:r>
              <a:rPr lang="en-US" dirty="0" err="1" smtClean="0"/>
              <a:t>SiD</a:t>
            </a:r>
            <a:r>
              <a:rPr lang="ru-RU" dirty="0" smtClean="0"/>
              <a:t>, но</a:t>
            </a:r>
          </a:p>
          <a:p>
            <a:pPr lvl="1"/>
            <a:r>
              <a:rPr lang="ru-RU" dirty="0" smtClean="0"/>
              <a:t>Добавлены дополнительные сцинтилляционные счетчики</a:t>
            </a:r>
          </a:p>
          <a:p>
            <a:pPr lvl="1"/>
            <a:r>
              <a:rPr lang="ru-RU" dirty="0" smtClean="0"/>
              <a:t>Добавлен дискриминатор с двумя порогами</a:t>
            </a:r>
          </a:p>
          <a:p>
            <a:pPr lvl="1"/>
            <a:r>
              <a:rPr lang="ru-RU" dirty="0" smtClean="0"/>
              <a:t>Существенно усложнена логика выработки триггера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Как результат весь комплекс программ был модифицирован, хотя структура и осталась практически без изменений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SRC_Mgr</a:t>
            </a:r>
            <a:endParaRPr lang="ru-RU" dirty="0"/>
          </a:p>
        </p:txBody>
      </p:sp>
      <p:pic>
        <p:nvPicPr>
          <p:cNvPr id="10242" name="Picture 2" descr="C:\Sergueev\BM@N\SRC\manual\trigge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46" y="1677703"/>
            <a:ext cx="8143932" cy="499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Разработана и успешно используется модульная система выработки триггера для экспериментов с фиксированной мишенью </a:t>
            </a:r>
            <a:r>
              <a:rPr lang="en-US" dirty="0" smtClean="0"/>
              <a:t>SRC </a:t>
            </a:r>
            <a:r>
              <a:rPr lang="ru-RU" dirty="0" smtClean="0"/>
              <a:t>и </a:t>
            </a:r>
            <a:r>
              <a:rPr lang="en-US" dirty="0" smtClean="0"/>
              <a:t>BM@N</a:t>
            </a:r>
            <a:endParaRPr lang="ru-RU" dirty="0" smtClean="0"/>
          </a:p>
          <a:p>
            <a:r>
              <a:rPr lang="ru-RU" dirty="0" smtClean="0"/>
              <a:t>Система имеет только виртуальные органы управления (интегрировано в </a:t>
            </a:r>
            <a:r>
              <a:rPr lang="en-US" dirty="0" smtClean="0"/>
              <a:t>FPGA)</a:t>
            </a:r>
            <a:r>
              <a:rPr lang="ru-RU" dirty="0" smtClean="0"/>
              <a:t>. Для настройки системы при нормальной работе аппаратуры на пучке требуется менее часа</a:t>
            </a:r>
            <a:endParaRPr lang="en-US" dirty="0" smtClean="0"/>
          </a:p>
          <a:p>
            <a:r>
              <a:rPr lang="ru-RU" dirty="0" smtClean="0"/>
              <a:t>Разработан комплекс программ для управления и </a:t>
            </a:r>
            <a:r>
              <a:rPr lang="ru-RU" dirty="0" err="1" smtClean="0"/>
              <a:t>монирорирования</a:t>
            </a:r>
            <a:r>
              <a:rPr lang="ru-RU" dirty="0" smtClean="0"/>
              <a:t> работы системы с применением архитектуры клиент/сервер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(</a:t>
            </a:r>
            <a:r>
              <a:rPr lang="en-US" dirty="0" smtClean="0"/>
              <a:t>SRC</a:t>
            </a:r>
            <a:r>
              <a:rPr lang="ru-RU" dirty="0" smtClean="0"/>
              <a:t>,</a:t>
            </a:r>
            <a:r>
              <a:rPr lang="en-US" dirty="0" smtClean="0"/>
              <a:t> BM@N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Детектор </a:t>
            </a:r>
            <a:r>
              <a:rPr lang="en-US" dirty="0" smtClean="0"/>
              <a:t>FFD</a:t>
            </a:r>
            <a:r>
              <a:rPr lang="ru-RU" dirty="0" smtClean="0"/>
              <a:t> проекта</a:t>
            </a:r>
            <a:r>
              <a:rPr lang="en-US" dirty="0" smtClean="0"/>
              <a:t> MPD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812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Основные задачи</a:t>
            </a:r>
          </a:p>
          <a:p>
            <a:pPr lvl="1"/>
            <a:r>
              <a:rPr lang="ru-RU" dirty="0" smtClean="0"/>
              <a:t>Определение точки взаимодействия по оси </a:t>
            </a:r>
            <a:r>
              <a:rPr lang="en-US" dirty="0" smtClean="0"/>
              <a:t>Z</a:t>
            </a:r>
            <a:endParaRPr lang="ru-RU" dirty="0" smtClean="0"/>
          </a:p>
          <a:p>
            <a:pPr lvl="1"/>
            <a:r>
              <a:rPr lang="ru-RU" dirty="0" smtClean="0"/>
              <a:t>Определение множественности </a:t>
            </a:r>
          </a:p>
          <a:p>
            <a:pPr lvl="1"/>
            <a:r>
              <a:rPr lang="ru-RU" dirty="0" smtClean="0"/>
              <a:t>Выработка физического триггера нулевого уровня</a:t>
            </a:r>
          </a:p>
          <a:p>
            <a:pPr lvl="1"/>
            <a:r>
              <a:rPr lang="ru-RU" dirty="0" smtClean="0"/>
              <a:t>Выработка вспомогательных триггеров (калибровка, …)?</a:t>
            </a:r>
            <a:endParaRPr lang="ru-RU" dirty="0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Полотно 660"/>
          <p:cNvGrpSpPr>
            <a:grpSpLocks/>
          </p:cNvGrpSpPr>
          <p:nvPr/>
        </p:nvGrpSpPr>
        <p:grpSpPr bwMode="auto">
          <a:xfrm>
            <a:off x="1857356" y="1571612"/>
            <a:ext cx="5346700" cy="2187575"/>
            <a:chOff x="0" y="0"/>
            <a:chExt cx="53467" cy="21882"/>
          </a:xfrm>
        </p:grpSpPr>
        <p:sp>
          <p:nvSpPr>
            <p:cNvPr id="11302" name="AutoShape 3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3467" cy="2188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83" name="Прямоугольник 52"/>
            <p:cNvGrpSpPr>
              <a:grpSpLocks/>
            </p:cNvGrpSpPr>
            <p:nvPr/>
          </p:nvGrpSpPr>
          <p:grpSpPr bwMode="auto">
            <a:xfrm>
              <a:off x="20904" y="10731"/>
              <a:ext cx="12770" cy="1353"/>
              <a:chOff x="2473" y="1302"/>
              <a:chExt cx="906" cy="96"/>
            </a:xfrm>
          </p:grpSpPr>
          <p:pic>
            <p:nvPicPr>
              <p:cNvPr id="785" name="Прямоугольник 5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73" y="1302"/>
                <a:ext cx="906" cy="96"/>
              </a:xfrm>
              <a:prstGeom prst="rect">
                <a:avLst/>
              </a:prstGeom>
              <a:noFill/>
            </p:spPr>
          </p:pic>
          <p:sp>
            <p:nvSpPr>
              <p:cNvPr id="788" name="Text Box 664"/>
              <p:cNvSpPr txBox="1">
                <a:spLocks noChangeArrowheads="1"/>
              </p:cNvSpPr>
              <p:nvPr/>
            </p:nvSpPr>
            <p:spPr bwMode="auto">
              <a:xfrm>
                <a:off x="2475" y="1305"/>
                <a:ext cx="90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2296" tIns="41148" rIns="82296" bIns="41148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89" name="Picture 2" descr="Схема3-круг"/>
            <p:cNvPicPr>
              <a:picLocks noChangeAspect="1" noChangeArrowheads="1"/>
            </p:cNvPicPr>
            <p:nvPr/>
          </p:nvPicPr>
          <p:blipFill>
            <a:blip r:embed="rId3">
              <a:lum bright="-6000" contrast="30000"/>
            </a:blip>
            <a:srcRect l="16299" r="16299"/>
            <a:stretch>
              <a:fillRect/>
            </a:stretch>
          </p:blipFill>
          <p:spPr bwMode="auto">
            <a:xfrm>
              <a:off x="45993" y="457"/>
              <a:ext cx="7474" cy="21425"/>
            </a:xfrm>
            <a:prstGeom prst="rect">
              <a:avLst/>
            </a:prstGeom>
            <a:noFill/>
          </p:spPr>
        </p:pic>
        <p:pic>
          <p:nvPicPr>
            <p:cNvPr id="867" name="Picture 2" descr="Схема3-круг"/>
            <p:cNvPicPr>
              <a:picLocks noChangeAspect="1" noChangeArrowheads="1"/>
            </p:cNvPicPr>
            <p:nvPr/>
          </p:nvPicPr>
          <p:blipFill>
            <a:blip r:embed="rId3">
              <a:lum bright="-6000" contrast="30000"/>
            </a:blip>
            <a:srcRect l="16299" r="16299"/>
            <a:stretch>
              <a:fillRect/>
            </a:stretch>
          </p:blipFill>
          <p:spPr bwMode="auto">
            <a:xfrm>
              <a:off x="0" y="457"/>
              <a:ext cx="7473" cy="21425"/>
            </a:xfrm>
            <a:prstGeom prst="rect">
              <a:avLst/>
            </a:prstGeom>
            <a:noFill/>
          </p:spPr>
        </p:pic>
        <p:sp>
          <p:nvSpPr>
            <p:cNvPr id="868" name="Line 6"/>
            <p:cNvSpPr>
              <a:spLocks noChangeShapeType="1"/>
            </p:cNvSpPr>
            <p:nvPr/>
          </p:nvSpPr>
          <p:spPr bwMode="auto">
            <a:xfrm>
              <a:off x="3200" y="11322"/>
              <a:ext cx="4725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" name="Line 7"/>
            <p:cNvSpPr>
              <a:spLocks noChangeShapeType="1"/>
            </p:cNvSpPr>
            <p:nvPr/>
          </p:nvSpPr>
          <p:spPr bwMode="auto">
            <a:xfrm>
              <a:off x="3200" y="11322"/>
              <a:ext cx="24263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" name="Line 8"/>
            <p:cNvSpPr>
              <a:spLocks noChangeShapeType="1"/>
            </p:cNvSpPr>
            <p:nvPr/>
          </p:nvSpPr>
          <p:spPr bwMode="auto">
            <a:xfrm flipH="1">
              <a:off x="27463" y="11322"/>
              <a:ext cx="22987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" name="Line 9"/>
            <p:cNvSpPr>
              <a:spLocks noChangeShapeType="1"/>
            </p:cNvSpPr>
            <p:nvPr/>
          </p:nvSpPr>
          <p:spPr bwMode="auto">
            <a:xfrm flipV="1">
              <a:off x="27463" y="6845"/>
              <a:ext cx="23641" cy="4477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" name="Line 10"/>
            <p:cNvSpPr>
              <a:spLocks noChangeShapeType="1"/>
            </p:cNvSpPr>
            <p:nvPr/>
          </p:nvSpPr>
          <p:spPr bwMode="auto">
            <a:xfrm flipH="1" flipV="1">
              <a:off x="4464" y="8128"/>
              <a:ext cx="22999" cy="3194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" name="Line 11"/>
            <p:cNvSpPr>
              <a:spLocks noChangeShapeType="1"/>
            </p:cNvSpPr>
            <p:nvPr/>
          </p:nvSpPr>
          <p:spPr bwMode="auto">
            <a:xfrm>
              <a:off x="27463" y="11322"/>
              <a:ext cx="22365" cy="7023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" name="Line 12"/>
            <p:cNvSpPr>
              <a:spLocks noChangeShapeType="1"/>
            </p:cNvSpPr>
            <p:nvPr/>
          </p:nvSpPr>
          <p:spPr bwMode="auto">
            <a:xfrm>
              <a:off x="27463" y="11322"/>
              <a:ext cx="23641" cy="2552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" name="Line 13"/>
            <p:cNvSpPr>
              <a:spLocks noChangeShapeType="1"/>
            </p:cNvSpPr>
            <p:nvPr/>
          </p:nvSpPr>
          <p:spPr bwMode="auto">
            <a:xfrm flipH="1">
              <a:off x="2546" y="11322"/>
              <a:ext cx="24917" cy="1282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" name="Line 14"/>
            <p:cNvSpPr>
              <a:spLocks noChangeShapeType="1"/>
            </p:cNvSpPr>
            <p:nvPr/>
          </p:nvSpPr>
          <p:spPr bwMode="auto">
            <a:xfrm flipH="1">
              <a:off x="2546" y="11322"/>
              <a:ext cx="24917" cy="3829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" name="Line 15"/>
            <p:cNvSpPr>
              <a:spLocks noChangeShapeType="1"/>
            </p:cNvSpPr>
            <p:nvPr/>
          </p:nvSpPr>
          <p:spPr bwMode="auto">
            <a:xfrm flipH="1" flipV="1">
              <a:off x="2546" y="5581"/>
              <a:ext cx="24917" cy="5741"/>
            </a:xfrm>
            <a:prstGeom prst="line">
              <a:avLst/>
            </a:prstGeom>
            <a:noFill/>
            <a:ln w="3175">
              <a:solidFill>
                <a:srgbClr val="4F81B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" name="Line 16"/>
            <p:cNvSpPr>
              <a:spLocks noChangeShapeType="1"/>
            </p:cNvSpPr>
            <p:nvPr/>
          </p:nvSpPr>
          <p:spPr bwMode="auto">
            <a:xfrm>
              <a:off x="27463" y="11322"/>
              <a:ext cx="0" cy="95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" name="Line 17"/>
            <p:cNvSpPr>
              <a:spLocks noChangeShapeType="1"/>
            </p:cNvSpPr>
            <p:nvPr/>
          </p:nvSpPr>
          <p:spPr bwMode="auto">
            <a:xfrm>
              <a:off x="3829" y="21545"/>
              <a:ext cx="236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" name="Text Box 18"/>
            <p:cNvSpPr txBox="1">
              <a:spLocks noChangeArrowheads="1"/>
            </p:cNvSpPr>
            <p:nvPr/>
          </p:nvSpPr>
          <p:spPr bwMode="auto">
            <a:xfrm>
              <a:off x="11328" y="19171"/>
              <a:ext cx="8700" cy="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L = 140 cm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1" name="Text Box 19"/>
            <p:cNvSpPr txBox="1">
              <a:spLocks noChangeArrowheads="1"/>
            </p:cNvSpPr>
            <p:nvPr/>
          </p:nvSpPr>
          <p:spPr bwMode="auto">
            <a:xfrm>
              <a:off x="7664" y="9055"/>
              <a:ext cx="3594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Au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2" name="Text Box 20"/>
            <p:cNvSpPr txBox="1">
              <a:spLocks noChangeArrowheads="1"/>
            </p:cNvSpPr>
            <p:nvPr/>
          </p:nvSpPr>
          <p:spPr bwMode="auto">
            <a:xfrm>
              <a:off x="42164" y="9055"/>
              <a:ext cx="3594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Au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3" name="Text Box 29"/>
            <p:cNvSpPr txBox="1">
              <a:spLocks noChangeArrowheads="1"/>
            </p:cNvSpPr>
            <p:nvPr/>
          </p:nvSpPr>
          <p:spPr bwMode="auto">
            <a:xfrm>
              <a:off x="10674" y="5582"/>
              <a:ext cx="2413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γ</a:t>
              </a:r>
              <a:endParaRPr kumimoji="0" lang="el-G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4" name="Text Box 30"/>
            <p:cNvSpPr txBox="1">
              <a:spLocks noChangeArrowheads="1"/>
            </p:cNvSpPr>
            <p:nvPr/>
          </p:nvSpPr>
          <p:spPr bwMode="auto">
            <a:xfrm>
              <a:off x="36214" y="13875"/>
              <a:ext cx="2413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γ</a:t>
              </a:r>
              <a:endParaRPr kumimoji="0" lang="el-G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7" name="Text Box 31"/>
            <p:cNvSpPr txBox="1">
              <a:spLocks noChangeArrowheads="1"/>
            </p:cNvSpPr>
            <p:nvPr/>
          </p:nvSpPr>
          <p:spPr bwMode="auto">
            <a:xfrm>
              <a:off x="36214" y="7493"/>
              <a:ext cx="2794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π</a:t>
              </a:r>
              <a:endParaRPr kumimoji="0" lang="el-G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Text Box 32"/>
            <p:cNvSpPr txBox="1">
              <a:spLocks noChangeArrowheads="1"/>
            </p:cNvSpPr>
            <p:nvPr/>
          </p:nvSpPr>
          <p:spPr bwMode="auto">
            <a:xfrm>
              <a:off x="10547" y="13240"/>
              <a:ext cx="2794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π</a:t>
              </a:r>
              <a:endParaRPr kumimoji="0" lang="el-G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9" name="Text Box 33"/>
            <p:cNvSpPr txBox="1">
              <a:spLocks noChangeArrowheads="1"/>
            </p:cNvSpPr>
            <p:nvPr/>
          </p:nvSpPr>
          <p:spPr bwMode="auto">
            <a:xfrm>
              <a:off x="11405" y="7493"/>
              <a:ext cx="250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p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" name="Text Box 34"/>
            <p:cNvSpPr txBox="1">
              <a:spLocks noChangeArrowheads="1"/>
            </p:cNvSpPr>
            <p:nvPr/>
          </p:nvSpPr>
          <p:spPr bwMode="auto">
            <a:xfrm>
              <a:off x="11405" y="11322"/>
              <a:ext cx="250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p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" name="Text Box 35"/>
            <p:cNvSpPr txBox="1">
              <a:spLocks noChangeArrowheads="1"/>
            </p:cNvSpPr>
            <p:nvPr/>
          </p:nvSpPr>
          <p:spPr bwMode="auto">
            <a:xfrm>
              <a:off x="36214" y="11436"/>
              <a:ext cx="250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p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Text Box 43"/>
            <p:cNvSpPr txBox="1">
              <a:spLocks noChangeArrowheads="1"/>
            </p:cNvSpPr>
            <p:nvPr/>
          </p:nvSpPr>
          <p:spPr bwMode="auto">
            <a:xfrm>
              <a:off x="4750" y="95"/>
              <a:ext cx="5556" cy="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FFD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Text Box 44"/>
            <p:cNvSpPr txBox="1">
              <a:spLocks noChangeArrowheads="1"/>
            </p:cNvSpPr>
            <p:nvPr/>
          </p:nvSpPr>
          <p:spPr bwMode="auto">
            <a:xfrm>
              <a:off x="8763" y="1206"/>
              <a:ext cx="250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L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Text Box 45"/>
            <p:cNvSpPr txBox="1">
              <a:spLocks noChangeArrowheads="1"/>
            </p:cNvSpPr>
            <p:nvPr/>
          </p:nvSpPr>
          <p:spPr bwMode="auto">
            <a:xfrm>
              <a:off x="41580" y="0"/>
              <a:ext cx="5556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FFD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Text Box 46"/>
            <p:cNvSpPr txBox="1">
              <a:spLocks noChangeArrowheads="1"/>
            </p:cNvSpPr>
            <p:nvPr/>
          </p:nvSpPr>
          <p:spPr bwMode="auto">
            <a:xfrm>
              <a:off x="45587" y="1111"/>
              <a:ext cx="269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Text Box 693"/>
            <p:cNvSpPr txBox="1">
              <a:spLocks noChangeArrowheads="1"/>
            </p:cNvSpPr>
            <p:nvPr/>
          </p:nvSpPr>
          <p:spPr bwMode="auto">
            <a:xfrm>
              <a:off x="20517" y="610"/>
              <a:ext cx="10985" cy="273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2.7&lt; |</a:t>
              </a:r>
              <a:r>
                <a:rPr kumimoji="0" lang="el-GR" altLang="zh-CN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η</a:t>
              </a: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| &lt; 4.1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Дуга 49"/>
            <p:cNvSpPr>
              <a:spLocks noChangeArrowheads="1"/>
            </p:cNvSpPr>
            <p:nvPr/>
          </p:nvSpPr>
          <p:spPr bwMode="auto">
            <a:xfrm>
              <a:off x="33616" y="10140"/>
              <a:ext cx="635" cy="2534"/>
            </a:xfrm>
            <a:custGeom>
              <a:avLst/>
              <a:gdLst>
                <a:gd name="T0" fmla="*/ 25086 w 71437"/>
                <a:gd name="T1" fmla="*/ 0 h 285750"/>
                <a:gd name="T2" fmla="*/ 25086 w 71437"/>
                <a:gd name="T3" fmla="*/ 99624 h 285750"/>
                <a:gd name="T4" fmla="*/ 50174 w 71437"/>
                <a:gd name="T5" fmla="*/ 99624 h 285750"/>
                <a:gd name="T6" fmla="*/ 11796480 60000 65536"/>
                <a:gd name="T7" fmla="*/ 11796480 60000 65536"/>
                <a:gd name="T8" fmla="*/ 5898240 60000 65536"/>
                <a:gd name="T9" fmla="*/ 35719 w 71437"/>
                <a:gd name="T10" fmla="*/ 0 h 285750"/>
                <a:gd name="T11" fmla="*/ 71437 w 71437"/>
                <a:gd name="T12" fmla="*/ 142876 h 2857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437" h="285750" stroke="0">
                  <a:moveTo>
                    <a:pt x="35719" y="0"/>
                  </a:moveTo>
                  <a:lnTo>
                    <a:pt x="35718" y="0"/>
                  </a:lnTo>
                  <a:cubicBezTo>
                    <a:pt x="55446" y="0"/>
                    <a:pt x="71438" y="63967"/>
                    <a:pt x="71438" y="142875"/>
                  </a:cubicBezTo>
                  <a:lnTo>
                    <a:pt x="35719" y="142875"/>
                  </a:lnTo>
                  <a:lnTo>
                    <a:pt x="35719" y="0"/>
                  </a:lnTo>
                  <a:close/>
                </a:path>
                <a:path w="71437" h="285750" fill="none">
                  <a:moveTo>
                    <a:pt x="35719" y="0"/>
                  </a:moveTo>
                  <a:lnTo>
                    <a:pt x="35718" y="0"/>
                  </a:lnTo>
                  <a:cubicBezTo>
                    <a:pt x="55446" y="0"/>
                    <a:pt x="71438" y="63967"/>
                    <a:pt x="71438" y="142875"/>
                  </a:cubicBezTo>
                </a:path>
              </a:pathLst>
            </a:custGeom>
            <a:noFill/>
            <a:ln w="3175">
              <a:solidFill>
                <a:srgbClr val="4A7EBB"/>
              </a:solidFill>
              <a:miter lim="800000"/>
              <a:headEnd/>
              <a:tailEnd/>
            </a:ln>
          </p:spPr>
          <p:txBody>
            <a:bodyPr vert="horz" wrap="square" lIns="82296" tIns="41148" rIns="82296" bIns="411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TextBox 51"/>
            <p:cNvSpPr txBox="1">
              <a:spLocks noChangeArrowheads="1"/>
            </p:cNvSpPr>
            <p:nvPr/>
          </p:nvSpPr>
          <p:spPr bwMode="auto">
            <a:xfrm>
              <a:off x="33617" y="9506"/>
              <a:ext cx="2508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100" b="0" i="1" u="none" strike="noStrike" cap="none" normalizeH="0" baseline="0" dirty="0" smtClean="0">
                  <a:ln>
                    <a:noFill/>
                  </a:ln>
                  <a:solidFill>
                    <a:srgbClr val="4F81BD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θ</a:t>
              </a:r>
              <a:endParaRPr kumimoji="0" lang="el-GR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Text Box 18"/>
            <p:cNvSpPr txBox="1">
              <a:spLocks noChangeArrowheads="1"/>
            </p:cNvSpPr>
            <p:nvPr/>
          </p:nvSpPr>
          <p:spPr bwMode="auto">
            <a:xfrm>
              <a:off x="8686" y="1092"/>
              <a:ext cx="2585" cy="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E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Text Box 18"/>
            <p:cNvSpPr txBox="1">
              <a:spLocks noChangeArrowheads="1"/>
            </p:cNvSpPr>
            <p:nvPr/>
          </p:nvSpPr>
          <p:spPr bwMode="auto">
            <a:xfrm>
              <a:off x="45548" y="882"/>
              <a:ext cx="2972" cy="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82296" tIns="41148" rIns="82296" bIns="41148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W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Расположение </a:t>
            </a:r>
            <a:r>
              <a:rPr lang="en-US" dirty="0" smtClean="0"/>
              <a:t>FFD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00174"/>
            <a:ext cx="4892084" cy="476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57224" y="1571612"/>
            <a:ext cx="7643866" cy="478768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Оборудование </a:t>
            </a:r>
            <a:r>
              <a:rPr lang="en-US" dirty="0" smtClean="0"/>
              <a:t>FFD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SDU (Arm processor)</a:t>
            </a:r>
            <a:endParaRPr lang="ru-RU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815011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BAFEC5"/>
          </a:solidFill>
          <a:ln w="38100">
            <a:solidFill>
              <a:srgbClr val="00F00B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29236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00B0F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843461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381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57686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00B0F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443036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00B0F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928811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381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414586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38100">
            <a:solidFill>
              <a:srgbClr val="00B0F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900361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381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871911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381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386136" y="2571744"/>
            <a:ext cx="485775" cy="2095500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38100">
            <a:solidFill>
              <a:srgbClr val="FF5B5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995486" y="2632069"/>
            <a:ext cx="3524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38461" y="2641594"/>
            <a:ext cx="35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SPM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9061" y="2641594"/>
            <a:ext cx="352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SPM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910136" y="2638419"/>
            <a:ext cx="3524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SPM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00186" y="2641594"/>
            <a:ext cx="352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LVM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71736" y="2632069"/>
            <a:ext cx="352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LVM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424361" y="2632069"/>
            <a:ext cx="352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LVM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86386" y="2644769"/>
            <a:ext cx="3524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LVM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862636" y="2654294"/>
            <a:ext cx="3524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443286" y="2641594"/>
            <a:ext cx="352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APM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833561" y="2876544"/>
            <a:ext cx="219075" cy="1905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2814636" y="2876544"/>
            <a:ext cx="219075" cy="1905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flipH="1">
            <a:off x="4243386" y="2886069"/>
            <a:ext cx="219075" cy="1905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flipH="1">
            <a:off x="5205411" y="2895594"/>
            <a:ext cx="219075" cy="1905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024061" y="4645019"/>
            <a:ext cx="295275" cy="447675"/>
          </a:xfrm>
          <a:prstGeom prst="upDownArrow">
            <a:avLst>
              <a:gd name="adj1" fmla="val 50000"/>
              <a:gd name="adj2" fmla="val 303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2995611" y="4645019"/>
            <a:ext cx="295275" cy="447675"/>
          </a:xfrm>
          <a:prstGeom prst="upDownArrow">
            <a:avLst>
              <a:gd name="adj1" fmla="val 50000"/>
              <a:gd name="adj2" fmla="val 303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4948236" y="4635494"/>
            <a:ext cx="295275" cy="447675"/>
          </a:xfrm>
          <a:prstGeom prst="upDownArrow">
            <a:avLst>
              <a:gd name="adj1" fmla="val 50000"/>
              <a:gd name="adj2" fmla="val 303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3967161" y="4645019"/>
            <a:ext cx="295275" cy="447675"/>
          </a:xfrm>
          <a:prstGeom prst="upDownArrow">
            <a:avLst>
              <a:gd name="adj1" fmla="val 50000"/>
              <a:gd name="adj2" fmla="val 303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776411" y="5111744"/>
            <a:ext cx="72390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5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 boards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557461" y="5111744"/>
            <a:ext cx="72390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5 FE boards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986211" y="5111744"/>
            <a:ext cx="72390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5 FE boards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757736" y="5111744"/>
            <a:ext cx="723900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cs typeface="Arial" pitchFamily="34" charset="0"/>
              </a:rPr>
              <a:t>5 FE boards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338511" y="5111744"/>
            <a:ext cx="590550" cy="809625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 vertex processor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2319336" y="4406894"/>
            <a:ext cx="1238250" cy="104775"/>
          </a:xfrm>
          <a:prstGeom prst="rightArrow">
            <a:avLst>
              <a:gd name="adj1" fmla="val 50000"/>
              <a:gd name="adj2" fmla="val 2954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9" name="AutoShape 36"/>
          <p:cNvCxnSpPr>
            <a:cxnSpLocks noChangeShapeType="1"/>
          </p:cNvCxnSpPr>
          <p:nvPr/>
        </p:nvCxnSpPr>
        <p:spPr bwMode="auto">
          <a:xfrm>
            <a:off x="2319336" y="4330694"/>
            <a:ext cx="12382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0" name="AutoShape 37"/>
          <p:cNvSpPr>
            <a:spLocks noChangeArrowheads="1"/>
          </p:cNvSpPr>
          <p:nvPr/>
        </p:nvSpPr>
        <p:spPr bwMode="auto">
          <a:xfrm flipH="1">
            <a:off x="3681411" y="4406894"/>
            <a:ext cx="1238250" cy="104775"/>
          </a:xfrm>
          <a:prstGeom prst="rightArrow">
            <a:avLst>
              <a:gd name="adj1" fmla="val 50000"/>
              <a:gd name="adj2" fmla="val 2954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AutoShape 38"/>
          <p:cNvCxnSpPr>
            <a:cxnSpLocks noChangeShapeType="1"/>
          </p:cNvCxnSpPr>
          <p:nvPr/>
        </p:nvCxnSpPr>
        <p:spPr bwMode="auto">
          <a:xfrm flipH="1">
            <a:off x="3681411" y="4330694"/>
            <a:ext cx="12382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3195636" y="4140194"/>
            <a:ext cx="361950" cy="13335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AutoShape 40"/>
          <p:cNvCxnSpPr>
            <a:cxnSpLocks noChangeShapeType="1"/>
          </p:cNvCxnSpPr>
          <p:nvPr/>
        </p:nvCxnSpPr>
        <p:spPr bwMode="auto">
          <a:xfrm>
            <a:off x="3195636" y="4105269"/>
            <a:ext cx="36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4" name="AutoShape 41"/>
          <p:cNvSpPr>
            <a:spLocks noChangeArrowheads="1"/>
          </p:cNvSpPr>
          <p:nvPr/>
        </p:nvSpPr>
        <p:spPr bwMode="auto">
          <a:xfrm flipH="1">
            <a:off x="3700461" y="4140194"/>
            <a:ext cx="361950" cy="13335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AutoShape 42"/>
          <p:cNvCxnSpPr>
            <a:cxnSpLocks noChangeShapeType="1"/>
          </p:cNvCxnSpPr>
          <p:nvPr/>
        </p:nvCxnSpPr>
        <p:spPr bwMode="auto">
          <a:xfrm flipH="1">
            <a:off x="3700461" y="4105269"/>
            <a:ext cx="36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2033586" y="3446457"/>
            <a:ext cx="4667250" cy="206375"/>
          </a:xfrm>
          <a:prstGeom prst="rightArrow">
            <a:avLst>
              <a:gd name="adj1" fmla="val 60731"/>
              <a:gd name="adj2" fmla="val 155585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2071686" y="3227382"/>
            <a:ext cx="190500" cy="24765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3052761" y="3236907"/>
            <a:ext cx="190500" cy="24765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3529011" y="3236907"/>
            <a:ext cx="190500" cy="24765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4024311" y="3246432"/>
            <a:ext cx="190500" cy="24765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5005386" y="3236907"/>
            <a:ext cx="190500" cy="24765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BEF2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6710361" y="3414707"/>
            <a:ext cx="933450" cy="279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 TDCs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1738311" y="3722682"/>
            <a:ext cx="4124325" cy="161925"/>
          </a:xfrm>
          <a:prstGeom prst="leftRightArrow">
            <a:avLst>
              <a:gd name="adj1" fmla="val 42102"/>
              <a:gd name="adj2" fmla="val 17157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1614486" y="1649407"/>
            <a:ext cx="4600575" cy="280987"/>
          </a:xfrm>
          <a:prstGeom prst="roundRect">
            <a:avLst>
              <a:gd name="adj" fmla="val 16667"/>
            </a:avLst>
          </a:prstGeom>
          <a:solidFill>
            <a:srgbClr val="BAFEC5"/>
          </a:solidFill>
          <a:ln w="38100">
            <a:solidFill>
              <a:srgbClr val="00F00B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4986336" y="1652582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Serial line server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2052636" y="1930394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>
            <a:off x="3014661" y="1920869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>
            <a:off x="3519486" y="1920869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4005261" y="1930394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57"/>
          <p:cNvSpPr>
            <a:spLocks noChangeArrowheads="1"/>
          </p:cNvSpPr>
          <p:nvPr/>
        </p:nvSpPr>
        <p:spPr bwMode="auto">
          <a:xfrm>
            <a:off x="4986336" y="1920869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58"/>
          <p:cNvSpPr>
            <a:spLocks noChangeArrowheads="1"/>
          </p:cNvSpPr>
          <p:nvPr/>
        </p:nvSpPr>
        <p:spPr bwMode="auto">
          <a:xfrm>
            <a:off x="5929311" y="1930394"/>
            <a:ext cx="209550" cy="631825"/>
          </a:xfrm>
          <a:prstGeom prst="upDownArrow">
            <a:avLst>
              <a:gd name="adj1" fmla="val 50000"/>
              <a:gd name="adj2" fmla="val 60303"/>
            </a:avLst>
          </a:prstGeom>
          <a:solidFill>
            <a:srgbClr val="D7FFC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2" name="AutoShape 59"/>
          <p:cNvCxnSpPr>
            <a:cxnSpLocks noChangeShapeType="1"/>
          </p:cNvCxnSpPr>
          <p:nvPr/>
        </p:nvCxnSpPr>
        <p:spPr bwMode="auto">
          <a:xfrm>
            <a:off x="6215061" y="1816094"/>
            <a:ext cx="61912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3" name="AutoShape 60"/>
          <p:cNvCxnSpPr>
            <a:cxnSpLocks noChangeShapeType="1"/>
          </p:cNvCxnSpPr>
          <p:nvPr/>
        </p:nvCxnSpPr>
        <p:spPr bwMode="auto">
          <a:xfrm>
            <a:off x="6834186" y="1263644"/>
            <a:ext cx="0" cy="7905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64" name="Oval 61"/>
          <p:cNvSpPr>
            <a:spLocks noChangeArrowheads="1"/>
          </p:cNvSpPr>
          <p:nvPr/>
        </p:nvSpPr>
        <p:spPr bwMode="auto">
          <a:xfrm>
            <a:off x="6786561" y="1768469"/>
            <a:ext cx="90488" cy="904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6767511" y="1339844"/>
            <a:ext cx="361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Ethernet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6719886" y="4765669"/>
            <a:ext cx="923925" cy="709613"/>
          </a:xfrm>
          <a:prstGeom prst="rect">
            <a:avLst/>
          </a:prstGeom>
          <a:solidFill>
            <a:srgbClr val="FF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Optical link to DAQ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AutoShape 64"/>
          <p:cNvCxnSpPr>
            <a:cxnSpLocks noChangeShapeType="1"/>
          </p:cNvCxnSpPr>
          <p:nvPr/>
        </p:nvCxnSpPr>
        <p:spPr bwMode="auto">
          <a:xfrm>
            <a:off x="6043611" y="5121269"/>
            <a:ext cx="723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8" name="AutoShape 65"/>
          <p:cNvCxnSpPr>
            <a:cxnSpLocks noChangeShapeType="1"/>
          </p:cNvCxnSpPr>
          <p:nvPr/>
        </p:nvCxnSpPr>
        <p:spPr bwMode="auto">
          <a:xfrm flipV="1">
            <a:off x="6043611" y="4645019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5694361" y="3686169"/>
            <a:ext cx="733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RS485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AutoShape 68"/>
          <p:cNvSpPr>
            <a:spLocks noChangeArrowheads="1"/>
          </p:cNvSpPr>
          <p:nvPr/>
        </p:nvSpPr>
        <p:spPr bwMode="auto">
          <a:xfrm>
            <a:off x="3481386" y="4645019"/>
            <a:ext cx="304800" cy="476250"/>
          </a:xfrm>
          <a:prstGeom prst="downArrow">
            <a:avLst>
              <a:gd name="adj1" fmla="val 50000"/>
              <a:gd name="adj2" fmla="val 390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85984" cy="18573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</a:t>
            </a:r>
            <a:r>
              <a:rPr lang="en-US" dirty="0" smtClean="0"/>
              <a:t>PM+</a:t>
            </a:r>
            <a:br>
              <a:rPr lang="en-US" dirty="0" smtClean="0"/>
            </a:br>
            <a:r>
              <a:rPr lang="en-US" dirty="0" smtClean="0"/>
              <a:t>LVM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214686"/>
            <a:ext cx="4248150" cy="2665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57166"/>
            <a:ext cx="4248150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5002" y="785795"/>
            <a:ext cx="990138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MCU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2314" y="606403"/>
            <a:ext cx="1565275" cy="6111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Positive regulated power supply +4V-8V, 150 mA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2314" y="2036741"/>
            <a:ext cx="1565275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Negative power supply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-7,3V, </a:t>
            </a:r>
            <a:r>
              <a:rPr lang="ru-RU" sz="1100" dirty="0"/>
              <a:t>10</a:t>
            </a:r>
            <a:r>
              <a:rPr lang="en-US" sz="1100" dirty="0"/>
              <a:t>0 mA</a:t>
            </a:r>
            <a:endParaRPr lang="ru-RU" sz="1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62314" y="1319191"/>
            <a:ext cx="1565275" cy="635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Positive regulated power supply +4V-8V, 150 mA</a:t>
            </a:r>
            <a:endParaRPr lang="ru-RU" sz="11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27589" y="912791"/>
            <a:ext cx="7969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27589" y="1614466"/>
            <a:ext cx="7969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27589" y="2360591"/>
            <a:ext cx="7969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005377" y="519091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 err="1"/>
              <a:t>I,V,En</a:t>
            </a:r>
            <a:endParaRPr lang="ru-RU" altLang="ru-RU" sz="1600" dirty="0"/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994264" y="1246166"/>
            <a:ext cx="717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 err="1"/>
              <a:t>I,V,En</a:t>
            </a:r>
            <a:endParaRPr lang="ru-RU" altLang="ru-RU" sz="1600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078402" y="1990703"/>
            <a:ext cx="633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 err="1"/>
              <a:t>I,En</a:t>
            </a:r>
            <a:endParaRPr lang="ru-RU" alt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0715" y="3068638"/>
            <a:ext cx="1579563" cy="23034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HDMI for one FEE module (</a:t>
            </a:r>
            <a:r>
              <a:rPr lang="ru-RU" sz="2000" dirty="0"/>
              <a:t>4</a:t>
            </a:r>
            <a:r>
              <a:rPr lang="en-US" sz="2000" dirty="0"/>
              <a:t> </a:t>
            </a:r>
            <a:r>
              <a:rPr lang="en-US" sz="2000" dirty="0" err="1"/>
              <a:t>lvds</a:t>
            </a:r>
            <a:r>
              <a:rPr lang="en-US" sz="2000" dirty="0"/>
              <a:t> channels)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21028" y="4221163"/>
            <a:ext cx="1558925" cy="14446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4 * LVDS fan-out 1:2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individual</a:t>
            </a:r>
            <a:endParaRPr lang="ru-RU" sz="20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93928" y="4665663"/>
            <a:ext cx="992187" cy="47783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679036" y="4593193"/>
            <a:ext cx="724208" cy="62178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484565" y="5849938"/>
            <a:ext cx="873125" cy="5048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933578" y="6061096"/>
            <a:ext cx="175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dirty="0"/>
              <a:t>Signals to DAQ</a:t>
            </a:r>
            <a:endParaRPr lang="ru-RU" alt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19715" y="4221163"/>
            <a:ext cx="1558925" cy="1444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Signal processing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59679" y="357167"/>
            <a:ext cx="584221" cy="60722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Back-Plane</a:t>
            </a:r>
            <a:endParaRPr lang="ru-RU" sz="2000" dirty="0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6858016" y="4429132"/>
            <a:ext cx="712787" cy="34925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6643702" y="1436676"/>
            <a:ext cx="927101" cy="34925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6929454" y="571480"/>
            <a:ext cx="46166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altLang="ru-RU" dirty="0" smtClean="0">
                <a:solidFill>
                  <a:srgbClr val="92D050"/>
                </a:solidFill>
              </a:rPr>
              <a:t>RS485</a:t>
            </a:r>
            <a:endParaRPr lang="ru-RU" altLang="ru-RU" dirty="0">
              <a:solidFill>
                <a:srgbClr val="92D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714356"/>
            <a:ext cx="142876" cy="2214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5357818" y="571480"/>
            <a:ext cx="142876" cy="4572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43834" y="2786058"/>
            <a:ext cx="14287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2214546" y="3429000"/>
            <a:ext cx="5572164" cy="28575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1893869" y="1821645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00364" y="2928140"/>
            <a:ext cx="46434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2107391" y="1750206"/>
            <a:ext cx="20716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52764" y="2786058"/>
            <a:ext cx="46434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8" idx="0"/>
            <a:endCxn id="28" idx="0"/>
          </p:cNvCxnSpPr>
          <p:nvPr/>
        </p:nvCxnSpPr>
        <p:spPr>
          <a:xfrm rot="5400000" flipH="1" flipV="1">
            <a:off x="3071802" y="71435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000364" y="713562"/>
            <a:ext cx="1436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358876" y="3214686"/>
            <a:ext cx="57071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57422" y="350043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357422" y="3643314"/>
            <a:ext cx="5429288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357685" y="3214289"/>
            <a:ext cx="856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лево 41"/>
          <p:cNvSpPr/>
          <p:nvPr/>
        </p:nvSpPr>
        <p:spPr>
          <a:xfrm>
            <a:off x="3143240" y="857232"/>
            <a:ext cx="214314" cy="14287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3143240" y="1571612"/>
            <a:ext cx="214314" cy="14287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>
            <a:off x="3143240" y="2285992"/>
            <a:ext cx="214314" cy="14287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углом вверх 44"/>
          <p:cNvSpPr/>
          <p:nvPr/>
        </p:nvSpPr>
        <p:spPr>
          <a:xfrm flipV="1">
            <a:off x="6902466" y="5143512"/>
            <a:ext cx="1000132" cy="500066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6929454" y="5286388"/>
            <a:ext cx="7386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To A</a:t>
            </a: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module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6929454" y="3643314"/>
            <a:ext cx="46166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altLang="ru-RU" dirty="0" smtClean="0">
                <a:solidFill>
                  <a:srgbClr val="92D050"/>
                </a:solidFill>
              </a:rPr>
              <a:t>RS485</a:t>
            </a:r>
            <a:endParaRPr lang="ru-RU" altLang="ru-RU" dirty="0">
              <a:solidFill>
                <a:srgbClr val="92D050"/>
              </a:solidFill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6138879" y="357166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u-RU" b="1" dirty="0" smtClean="0"/>
              <a:t>LV</a:t>
            </a:r>
            <a:r>
              <a:rPr lang="en-US" altLang="ru-RU" b="1" dirty="0" smtClean="0"/>
              <a:t>M</a:t>
            </a:r>
            <a:endParaRPr lang="ru-RU" altLang="ru-RU" b="1" dirty="0"/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6215074" y="3161044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u-RU" b="1" smtClean="0"/>
              <a:t>SPM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Основные компоненты системы триггера эксперимента </a:t>
            </a:r>
            <a:r>
              <a:rPr lang="en-US" sz="4400" dirty="0" smtClean="0"/>
              <a:t>BM@N</a:t>
            </a:r>
            <a:r>
              <a:rPr lang="ru-RU" sz="4400" dirty="0" smtClean="0"/>
              <a:t> (</a:t>
            </a:r>
            <a:r>
              <a:rPr lang="en-US" sz="4400" dirty="0" smtClean="0"/>
              <a:t>II)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E393EF-D188-4CBC-9624-DD1CE8521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6" t="5292" r="12206"/>
          <a:stretch/>
        </p:blipFill>
        <p:spPr>
          <a:xfrm>
            <a:off x="6687644" y="1692255"/>
            <a:ext cx="2160240" cy="2254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3B7A2E-E3DC-47D1-ACE2-356514B8E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8" r="24910"/>
          <a:stretch/>
        </p:blipFill>
        <p:spPr>
          <a:xfrm>
            <a:off x="6605926" y="3726772"/>
            <a:ext cx="2089423" cy="2759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BC7F03-1A9F-48FB-8077-089EFDC684D6}"/>
              </a:ext>
            </a:extLst>
          </p:cNvPr>
          <p:cNvSpPr txBox="1"/>
          <p:nvPr/>
        </p:nvSpPr>
        <p:spPr>
          <a:xfrm>
            <a:off x="4888665" y="4823547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BD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B82BD3-ECB2-45A0-A9AB-B581D8C4FD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8" t="9179" b="16169"/>
          <a:stretch/>
        </p:blipFill>
        <p:spPr>
          <a:xfrm>
            <a:off x="3286116" y="2404845"/>
            <a:ext cx="2786895" cy="3632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C7F91D-395B-489B-B9AD-F86C38F61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36" y="2081451"/>
            <a:ext cx="1445530" cy="1116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68FFAB-C16F-46C0-94F7-97921E4E02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85"/>
          <a:stretch/>
        </p:blipFill>
        <p:spPr>
          <a:xfrm>
            <a:off x="727071" y="3288616"/>
            <a:ext cx="1902186" cy="3090626"/>
          </a:xfrm>
          <a:prstGeom prst="rect">
            <a:avLst/>
          </a:prstGeom>
        </p:spPr>
      </p:pic>
      <p:sp>
        <p:nvSpPr>
          <p:cNvPr id="10" name="Прямоугольник: скругленные углы 26">
            <a:extLst>
              <a:ext uri="{FF2B5EF4-FFF2-40B4-BE49-F238E27FC236}">
                <a16:creationId xmlns="" xmlns:a16="http://schemas.microsoft.com/office/drawing/2014/main" id="{C78C169D-700F-4AD9-89A0-DA9D3021099D}"/>
              </a:ext>
            </a:extLst>
          </p:cNvPr>
          <p:cNvSpPr/>
          <p:nvPr/>
        </p:nvSpPr>
        <p:spPr>
          <a:xfrm>
            <a:off x="285720" y="1059774"/>
            <a:ext cx="2569265" cy="55062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28">
            <a:extLst>
              <a:ext uri="{FF2B5EF4-FFF2-40B4-BE49-F238E27FC236}">
                <a16:creationId xmlns="" xmlns:a16="http://schemas.microsoft.com/office/drawing/2014/main" id="{671F1811-F01F-4C69-A857-92F04F8C0BDD}"/>
              </a:ext>
            </a:extLst>
          </p:cNvPr>
          <p:cNvSpPr/>
          <p:nvPr/>
        </p:nvSpPr>
        <p:spPr>
          <a:xfrm>
            <a:off x="3071802" y="1060841"/>
            <a:ext cx="3203682" cy="55051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29">
            <a:extLst>
              <a:ext uri="{FF2B5EF4-FFF2-40B4-BE49-F238E27FC236}">
                <a16:creationId xmlns="" xmlns:a16="http://schemas.microsoft.com/office/drawing/2014/main" id="{41FE9217-7571-42C4-8CD3-16FC07F28B22}"/>
              </a:ext>
            </a:extLst>
          </p:cNvPr>
          <p:cNvSpPr/>
          <p:nvPr/>
        </p:nvSpPr>
        <p:spPr>
          <a:xfrm>
            <a:off x="6357950" y="1059775"/>
            <a:ext cx="2674463" cy="55051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44A9A1A-DC9C-440A-B631-23E02D6B7F9B}"/>
              </a:ext>
            </a:extLst>
          </p:cNvPr>
          <p:cNvSpPr/>
          <p:nvPr/>
        </p:nvSpPr>
        <p:spPr>
          <a:xfrm>
            <a:off x="1743326" y="1621031"/>
            <a:ext cx="11141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TYPE </a:t>
            </a:r>
            <a:r>
              <a:rPr lang="en-US" sz="1200" b="1" dirty="0"/>
              <a:t>PP0365G</a:t>
            </a: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D54DEAF-0EFE-4AE7-B07C-FE02BB548ABC}"/>
              </a:ext>
            </a:extLst>
          </p:cNvPr>
          <p:cNvSpPr/>
          <p:nvPr/>
        </p:nvSpPr>
        <p:spPr>
          <a:xfrm>
            <a:off x="285720" y="1808253"/>
            <a:ext cx="1333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18mm MCP-PMT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073D42-F8FF-48E5-80A5-19522D303798}"/>
              </a:ext>
            </a:extLst>
          </p:cNvPr>
          <p:cNvSpPr txBox="1"/>
          <p:nvPr/>
        </p:nvSpPr>
        <p:spPr>
          <a:xfrm>
            <a:off x="357158" y="1589188"/>
            <a:ext cx="124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Photodetector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54830F-564E-4230-9C42-3FD7ACB044E7}"/>
              </a:ext>
            </a:extLst>
          </p:cNvPr>
          <p:cNvSpPr txBox="1"/>
          <p:nvPr/>
        </p:nvSpPr>
        <p:spPr>
          <a:xfrm>
            <a:off x="634935" y="1202781"/>
            <a:ext cx="200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T0 detector (BC2)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99C881-104B-473B-B1C8-EC3BC02AC9C4}"/>
              </a:ext>
            </a:extLst>
          </p:cNvPr>
          <p:cNvSpPr txBox="1"/>
          <p:nvPr/>
        </p:nvSpPr>
        <p:spPr>
          <a:xfrm>
            <a:off x="3793227" y="1217547"/>
            <a:ext cx="176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Barrel detector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7FB0AE-13FD-4C23-811D-33A8B1309C2C}"/>
              </a:ext>
            </a:extLst>
          </p:cNvPr>
          <p:cNvSpPr txBox="1"/>
          <p:nvPr/>
        </p:nvSpPr>
        <p:spPr>
          <a:xfrm>
            <a:off x="3860660" y="1558231"/>
            <a:ext cx="168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40 scintillation strips</a:t>
            </a:r>
          </a:p>
          <a:p>
            <a:r>
              <a:rPr lang="en-US" sz="1400" dirty="0"/>
              <a:t>with </a:t>
            </a:r>
            <a:r>
              <a:rPr lang="en-US" sz="1400" dirty="0" err="1"/>
              <a:t>SiPM</a:t>
            </a:r>
            <a:r>
              <a:rPr lang="en-US" sz="1400" dirty="0"/>
              <a:t> readout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5F8C86-DE02-4150-94EA-4D9B2D13FAAB}"/>
              </a:ext>
            </a:extLst>
          </p:cNvPr>
          <p:cNvSpPr txBox="1"/>
          <p:nvPr/>
        </p:nvSpPr>
        <p:spPr>
          <a:xfrm>
            <a:off x="7061801" y="1149134"/>
            <a:ext cx="131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 detector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EAEA03-08DF-460B-912C-2FC28F14C8DC}"/>
              </a:ext>
            </a:extLst>
          </p:cNvPr>
          <p:cNvSpPr txBox="1"/>
          <p:nvPr/>
        </p:nvSpPr>
        <p:spPr>
          <a:xfrm>
            <a:off x="7104683" y="1431218"/>
            <a:ext cx="125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64 radial strips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A49B37F-1751-487D-9C28-78C5F8903BC7}"/>
              </a:ext>
            </a:extLst>
          </p:cNvPr>
          <p:cNvSpPr/>
          <p:nvPr/>
        </p:nvSpPr>
        <p:spPr>
          <a:xfrm>
            <a:off x="6584140" y="3454226"/>
            <a:ext cx="144016" cy="2495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274F4A6-DA71-47AF-A687-B13FFC3C7F58}"/>
              </a:ext>
            </a:extLst>
          </p:cNvPr>
          <p:cNvSpPr/>
          <p:nvPr/>
        </p:nvSpPr>
        <p:spPr>
          <a:xfrm>
            <a:off x="8600364" y="4221088"/>
            <a:ext cx="135000" cy="226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>
            <a:extLst>
              <a:ext uri="{FF2B5EF4-FFF2-40B4-BE49-F238E27FC236}">
                <a16:creationId xmlns="" xmlns:a16="http://schemas.microsoft.com/office/drawing/2014/main" id="{1EDC02B3-FC4D-4200-BE58-B1BC9EC58230}"/>
              </a:ext>
            </a:extLst>
          </p:cNvPr>
          <p:cNvSpPr/>
          <p:nvPr/>
        </p:nvSpPr>
        <p:spPr>
          <a:xfrm rot="11829437">
            <a:off x="7638398" y="3800120"/>
            <a:ext cx="888033" cy="363913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4">
            <a:extLst>
              <a:ext uri="{FF2B5EF4-FFF2-40B4-BE49-F238E27FC236}">
                <a16:creationId xmlns="" xmlns:a16="http://schemas.microsoft.com/office/drawing/2014/main" id="{288500DD-5B39-4512-A98A-CBB26E073692}"/>
              </a:ext>
            </a:extLst>
          </p:cNvPr>
          <p:cNvSpPr/>
          <p:nvPr/>
        </p:nvSpPr>
        <p:spPr>
          <a:xfrm>
            <a:off x="8416105" y="3154056"/>
            <a:ext cx="558486" cy="25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45">
            <a:extLst>
              <a:ext uri="{FF2B5EF4-FFF2-40B4-BE49-F238E27FC236}">
                <a16:creationId xmlns="" xmlns:a16="http://schemas.microsoft.com/office/drawing/2014/main" id="{D9AE8A9B-FAF2-48D6-90E1-4E29E494C055}"/>
              </a:ext>
            </a:extLst>
          </p:cNvPr>
          <p:cNvSpPr/>
          <p:nvPr/>
        </p:nvSpPr>
        <p:spPr>
          <a:xfrm>
            <a:off x="6605926" y="1692254"/>
            <a:ext cx="1044711" cy="2345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AC90881-186A-4781-8FBD-113506015AFF}"/>
              </a:ext>
            </a:extLst>
          </p:cNvPr>
          <p:cNvSpPr txBox="1"/>
          <p:nvPr/>
        </p:nvSpPr>
        <p:spPr>
          <a:xfrm>
            <a:off x="6861248" y="1639551"/>
            <a:ext cx="88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 area</a:t>
            </a:r>
            <a:endParaRPr lang="ru-RU" sz="120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42C61F58-321A-4D96-8F81-973500C73F2B}"/>
              </a:ext>
            </a:extLst>
          </p:cNvPr>
          <p:cNvCxnSpPr/>
          <p:nvPr/>
        </p:nvCxnSpPr>
        <p:spPr>
          <a:xfrm flipH="1">
            <a:off x="6874872" y="1844824"/>
            <a:ext cx="789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-32" y="6000768"/>
            <a:ext cx="8258204" cy="3238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Signal processor module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4966" y="1578518"/>
            <a:ext cx="3071834" cy="4786346"/>
          </a:xfrm>
          <a:prstGeom prst="roundRect">
            <a:avLst>
              <a:gd name="adj" fmla="val 85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2566" y="1426118"/>
            <a:ext cx="3071834" cy="4786346"/>
          </a:xfrm>
          <a:prstGeom prst="roundRect">
            <a:avLst>
              <a:gd name="adj" fmla="val 85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1273718"/>
            <a:ext cx="3071834" cy="4786346"/>
          </a:xfrm>
          <a:prstGeom prst="roundRect">
            <a:avLst>
              <a:gd name="adj" fmla="val 85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1642" y="5083750"/>
            <a:ext cx="1657350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Programmable delay</a:t>
            </a:r>
            <a:endParaRPr lang="ru-RU" sz="1600" dirty="0"/>
          </a:p>
        </p:txBody>
      </p:sp>
      <p:sp>
        <p:nvSpPr>
          <p:cNvPr id="8" name="Стрелка углом вверх 7"/>
          <p:cNvSpPr/>
          <p:nvPr/>
        </p:nvSpPr>
        <p:spPr>
          <a:xfrm rot="5400000" flipV="1">
            <a:off x="3071804" y="4702742"/>
            <a:ext cx="1214444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1642" y="4155056"/>
            <a:ext cx="1657350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Programmable delay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5400000" flipV="1">
            <a:off x="3071804" y="3916924"/>
            <a:ext cx="1214444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363" y="2202411"/>
            <a:ext cx="1385887" cy="44291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FPGA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2125" y="2280197"/>
            <a:ext cx="1666867" cy="833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Programmable delay</a:t>
            </a:r>
            <a:endParaRPr lang="ru-RU" sz="1600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0034" y="2916792"/>
            <a:ext cx="4616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altLang="ru-RU" dirty="0" smtClean="0"/>
              <a:t>Individual signals</a:t>
            </a:r>
            <a:endParaRPr lang="ru-RU" alt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2125" y="3202544"/>
            <a:ext cx="1666867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Programmable delay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endCxn id="12" idx="1"/>
          </p:cNvCxnSpPr>
          <p:nvPr/>
        </p:nvCxnSpPr>
        <p:spPr>
          <a:xfrm flipV="1">
            <a:off x="1071538" y="2696916"/>
            <a:ext cx="690587" cy="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1538" y="3631172"/>
            <a:ext cx="690587" cy="4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Двойная стрелка влево/вправо 16"/>
          <p:cNvSpPr/>
          <p:nvPr/>
        </p:nvSpPr>
        <p:spPr>
          <a:xfrm>
            <a:off x="6318250" y="4780536"/>
            <a:ext cx="2166938" cy="92233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From/to other electronic</a:t>
            </a:r>
            <a:endParaRPr lang="ru-RU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6286512" y="2488164"/>
            <a:ext cx="2286016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RS485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9454" y="2988230"/>
            <a:ext cx="642942" cy="150019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r">
              <a:defRPr/>
            </a:pPr>
            <a:r>
              <a:rPr lang="en-US" dirty="0" smtClean="0"/>
              <a:t>CLM   </a:t>
            </a:r>
            <a:endParaRPr lang="ru-RU" dirty="0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572396" y="3577200"/>
            <a:ext cx="1000132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RS422</a:t>
            </a:r>
            <a:endParaRPr lang="ru-RU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6357950" y="3559734"/>
            <a:ext cx="561980" cy="411162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7072330" y="3988362"/>
            <a:ext cx="357190" cy="3571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29388" y="2988230"/>
            <a:ext cx="461665" cy="5375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JTAG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428992" y="4416990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Двойная стрелка влево/вправо 24"/>
          <p:cNvSpPr/>
          <p:nvPr/>
        </p:nvSpPr>
        <p:spPr>
          <a:xfrm>
            <a:off x="4286248" y="1416594"/>
            <a:ext cx="4286280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RS485</a:t>
            </a:r>
            <a:endParaRPr lang="ru-RU" dirty="0"/>
          </a:p>
        </p:txBody>
      </p:sp>
      <p:sp>
        <p:nvSpPr>
          <p:cNvPr id="26" name="Стрелка углом вверх 25"/>
          <p:cNvSpPr/>
          <p:nvPr/>
        </p:nvSpPr>
        <p:spPr>
          <a:xfrm rot="5400000" flipV="1">
            <a:off x="3071804" y="3089817"/>
            <a:ext cx="1214444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5400000" flipV="1">
            <a:off x="3178961" y="2053966"/>
            <a:ext cx="1000130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14716" y="1416594"/>
            <a:ext cx="871532" cy="833437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MCU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71538" y="4555106"/>
            <a:ext cx="690587" cy="4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1538" y="5555238"/>
            <a:ext cx="690587" cy="4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Стрелка влево 30"/>
          <p:cNvSpPr/>
          <p:nvPr/>
        </p:nvSpPr>
        <p:spPr>
          <a:xfrm>
            <a:off x="4286248" y="1845222"/>
            <a:ext cx="42862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357818" y="2059536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500826" y="1988098"/>
            <a:ext cx="21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 address 5 bits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857356" y="6488692"/>
            <a:ext cx="24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delay </a:t>
            </a:r>
            <a:r>
              <a:rPr lang="en-US" dirty="0" smtClean="0"/>
              <a:t>lines </a:t>
            </a:r>
            <a:r>
              <a:rPr lang="en-US" dirty="0" smtClean="0"/>
              <a:t>per </a:t>
            </a:r>
            <a:r>
              <a:rPr lang="en-US" dirty="0" smtClean="0"/>
              <a:t>SPM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428992" y="570128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28992" y="248816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428992" y="348670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канала </a:t>
            </a:r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143240" y="3143248"/>
            <a:ext cx="3536950" cy="2376488"/>
          </a:xfrm>
          <a:prstGeom prst="roundRect">
            <a:avLst>
              <a:gd name="adj" fmla="val 6787"/>
            </a:avLst>
          </a:prstGeom>
          <a:solidFill>
            <a:srgbClr val="B9F3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09915" y="3259136"/>
            <a:ext cx="1882775" cy="944562"/>
            <a:chOff x="4505" y="3446"/>
            <a:chExt cx="2964" cy="148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505" y="3446"/>
              <a:ext cx="2964" cy="1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759" y="4145"/>
              <a:ext cx="1695" cy="720"/>
              <a:chOff x="4941" y="2475"/>
              <a:chExt cx="1695" cy="720"/>
            </a:xfrm>
          </p:grpSpPr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>
                <a:off x="5010" y="2490"/>
                <a:ext cx="1590" cy="70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4941" y="2475"/>
                <a:ext cx="1695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Pulse width discriminator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>
              <a:off x="6392" y="4486"/>
              <a:ext cx="2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V="1">
              <a:off x="6503" y="4046"/>
              <a:ext cx="0" cy="4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6364" y="3597"/>
              <a:ext cx="1073" cy="475"/>
              <a:chOff x="6364" y="3597"/>
              <a:chExt cx="1073" cy="475"/>
            </a:xfrm>
          </p:grpSpPr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>
                <a:off x="6441" y="3597"/>
                <a:ext cx="917" cy="435"/>
              </a:xfrm>
              <a:prstGeom prst="roundRect">
                <a:avLst>
                  <a:gd name="adj" fmla="val 16667"/>
                </a:avLst>
              </a:prstGeom>
              <a:solidFill>
                <a:srgbClr val="D7FFC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6364" y="3607"/>
                <a:ext cx="107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Counter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6617" y="4281"/>
              <a:ext cx="741" cy="4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490" y="4273"/>
              <a:ext cx="97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Shaper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4625" y="4445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4669" y="3831"/>
              <a:ext cx="0" cy="6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>
              <a:off x="4669" y="3838"/>
              <a:ext cx="2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6460" y="4443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4956" y="3616"/>
              <a:ext cx="1073" cy="475"/>
              <a:chOff x="6364" y="3597"/>
              <a:chExt cx="1073" cy="475"/>
            </a:xfrm>
          </p:grpSpPr>
          <p:sp>
            <p:nvSpPr>
              <p:cNvPr id="18" name="AutoShape 20"/>
              <p:cNvSpPr>
                <a:spLocks noChangeArrowheads="1"/>
              </p:cNvSpPr>
              <p:nvPr/>
            </p:nvSpPr>
            <p:spPr bwMode="auto">
              <a:xfrm>
                <a:off x="6441" y="3597"/>
                <a:ext cx="917" cy="435"/>
              </a:xfrm>
              <a:prstGeom prst="roundRect">
                <a:avLst>
                  <a:gd name="adj" fmla="val 16667"/>
                </a:avLst>
              </a:prstGeom>
              <a:solidFill>
                <a:srgbClr val="D7FFC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6364" y="3607"/>
                <a:ext cx="107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Counter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082790" y="3555998"/>
            <a:ext cx="323850" cy="619125"/>
          </a:xfrm>
          <a:prstGeom prst="roundRect">
            <a:avLst>
              <a:gd name="adj" fmla="val 16667"/>
            </a:avLst>
          </a:prstGeom>
          <a:solidFill>
            <a:srgbClr val="CDDCFF"/>
          </a:solidFill>
          <a:ln w="9525">
            <a:solidFill>
              <a:srgbClr val="548DD4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AutoShape 23"/>
          <p:cNvCxnSpPr>
            <a:cxnSpLocks noChangeShapeType="1"/>
          </p:cNvCxnSpPr>
          <p:nvPr/>
        </p:nvCxnSpPr>
        <p:spPr bwMode="auto">
          <a:xfrm>
            <a:off x="1928802" y="3854448"/>
            <a:ext cx="15398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" name="AutoShape 24"/>
          <p:cNvCxnSpPr>
            <a:cxnSpLocks noChangeShapeType="1"/>
          </p:cNvCxnSpPr>
          <p:nvPr/>
        </p:nvCxnSpPr>
        <p:spPr bwMode="auto">
          <a:xfrm flipV="1">
            <a:off x="2455852" y="3289298"/>
            <a:ext cx="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246302" y="3076573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 TDC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044690" y="3495673"/>
            <a:ext cx="33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Fan-out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AutoShape 27"/>
          <p:cNvCxnSpPr>
            <a:cxnSpLocks noChangeShapeType="1"/>
          </p:cNvCxnSpPr>
          <p:nvPr/>
        </p:nvCxnSpPr>
        <p:spPr bwMode="auto">
          <a:xfrm>
            <a:off x="2406640" y="3660773"/>
            <a:ext cx="492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28"/>
          <p:cNvCxnSpPr>
            <a:cxnSpLocks noChangeShapeType="1"/>
          </p:cNvCxnSpPr>
          <p:nvPr/>
        </p:nvCxnSpPr>
        <p:spPr bwMode="auto">
          <a:xfrm>
            <a:off x="2416165" y="4079873"/>
            <a:ext cx="1730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5624502" y="3222623"/>
            <a:ext cx="419100" cy="561975"/>
            <a:chOff x="5100" y="3330"/>
            <a:chExt cx="1335" cy="465"/>
          </a:xfrm>
        </p:grpSpPr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5100" y="3360"/>
              <a:ext cx="1335" cy="4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175" y="3330"/>
              <a:ext cx="117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AutoShape 32"/>
          <p:cNvSpPr>
            <a:spLocks noChangeArrowheads="1"/>
          </p:cNvSpPr>
          <p:nvPr/>
        </p:nvSpPr>
        <p:spPr bwMode="auto">
          <a:xfrm flipH="1">
            <a:off x="5648315" y="4021136"/>
            <a:ext cx="295275" cy="579437"/>
          </a:xfrm>
          <a:prstGeom prst="moon">
            <a:avLst>
              <a:gd name="adj" fmla="val 7806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632440" y="4162423"/>
            <a:ext cx="4460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6524615" y="3411536"/>
            <a:ext cx="712787" cy="185737"/>
          </a:xfrm>
          <a:prstGeom prst="rightArrow">
            <a:avLst>
              <a:gd name="adj1" fmla="val 50000"/>
              <a:gd name="adj2" fmla="val 9594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7" name="AutoShape 35"/>
          <p:cNvCxnSpPr>
            <a:cxnSpLocks noChangeShapeType="1"/>
          </p:cNvCxnSpPr>
          <p:nvPr/>
        </p:nvCxnSpPr>
        <p:spPr bwMode="auto">
          <a:xfrm flipV="1">
            <a:off x="6621452" y="4308473"/>
            <a:ext cx="6159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36"/>
          <p:cNvCxnSpPr>
            <a:cxnSpLocks noChangeShapeType="1"/>
          </p:cNvCxnSpPr>
          <p:nvPr/>
        </p:nvCxnSpPr>
        <p:spPr bwMode="auto">
          <a:xfrm>
            <a:off x="5160952" y="3398836"/>
            <a:ext cx="0" cy="746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37"/>
          <p:cNvCxnSpPr>
            <a:cxnSpLocks noChangeShapeType="1"/>
          </p:cNvCxnSpPr>
          <p:nvPr/>
        </p:nvCxnSpPr>
        <p:spPr bwMode="auto">
          <a:xfrm>
            <a:off x="5160952" y="3394073"/>
            <a:ext cx="4540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" name="AutoShape 38"/>
          <p:cNvCxnSpPr>
            <a:cxnSpLocks noChangeShapeType="1"/>
          </p:cNvCxnSpPr>
          <p:nvPr/>
        </p:nvCxnSpPr>
        <p:spPr bwMode="auto">
          <a:xfrm>
            <a:off x="5160952" y="4144961"/>
            <a:ext cx="527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" name="AutoShape 39"/>
          <p:cNvCxnSpPr>
            <a:cxnSpLocks noChangeShapeType="1"/>
          </p:cNvCxnSpPr>
          <p:nvPr/>
        </p:nvCxnSpPr>
        <p:spPr bwMode="auto">
          <a:xfrm>
            <a:off x="5500677" y="3698873"/>
            <a:ext cx="1158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2" name="AutoShape 40"/>
          <p:cNvCxnSpPr>
            <a:cxnSpLocks noChangeShapeType="1"/>
          </p:cNvCxnSpPr>
          <p:nvPr/>
        </p:nvCxnSpPr>
        <p:spPr bwMode="auto">
          <a:xfrm>
            <a:off x="5500677" y="4429123"/>
            <a:ext cx="1793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" name="AutoShape 41"/>
          <p:cNvCxnSpPr>
            <a:cxnSpLocks noChangeShapeType="1"/>
          </p:cNvCxnSpPr>
          <p:nvPr/>
        </p:nvCxnSpPr>
        <p:spPr bwMode="auto">
          <a:xfrm>
            <a:off x="5938827" y="4313236"/>
            <a:ext cx="173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" name="AutoShape 42"/>
          <p:cNvCxnSpPr>
            <a:cxnSpLocks noChangeShapeType="1"/>
          </p:cNvCxnSpPr>
          <p:nvPr/>
        </p:nvCxnSpPr>
        <p:spPr bwMode="auto">
          <a:xfrm>
            <a:off x="5988040" y="4317998"/>
            <a:ext cx="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867390" y="5121273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FPGA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2506652" y="3555998"/>
            <a:ext cx="511175" cy="773113"/>
            <a:chOff x="3275" y="3664"/>
            <a:chExt cx="806" cy="1219"/>
          </a:xfrm>
        </p:grpSpPr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3409" y="3718"/>
              <a:ext cx="601" cy="1103"/>
            </a:xfrm>
            <a:prstGeom prst="roundRect">
              <a:avLst>
                <a:gd name="adj" fmla="val 16667"/>
              </a:avLst>
            </a:prstGeom>
            <a:solidFill>
              <a:srgbClr val="FCB4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3275" y="3664"/>
              <a:ext cx="806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Adjustable delay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AutoShape 47"/>
          <p:cNvSpPr>
            <a:spLocks noChangeArrowheads="1"/>
          </p:cNvSpPr>
          <p:nvPr/>
        </p:nvSpPr>
        <p:spPr bwMode="auto">
          <a:xfrm>
            <a:off x="5864215" y="4689473"/>
            <a:ext cx="598487" cy="276225"/>
          </a:xfrm>
          <a:prstGeom prst="roundRect">
            <a:avLst>
              <a:gd name="adj" fmla="val 16667"/>
            </a:avLst>
          </a:prstGeom>
          <a:solidFill>
            <a:srgbClr val="D7FFC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5830877" y="4684711"/>
            <a:ext cx="6937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Counter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6272202" y="3259136"/>
            <a:ext cx="252413" cy="525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6037252" y="3425823"/>
            <a:ext cx="257175" cy="163513"/>
          </a:xfrm>
          <a:prstGeom prst="rightArrow">
            <a:avLst>
              <a:gd name="adj1" fmla="val 50000"/>
              <a:gd name="adj2" fmla="val 393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218227" y="3271836"/>
            <a:ext cx="44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Latch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52"/>
          <p:cNvCxnSpPr>
            <a:cxnSpLocks noChangeShapeType="1"/>
          </p:cNvCxnSpPr>
          <p:nvPr/>
        </p:nvCxnSpPr>
        <p:spPr bwMode="auto">
          <a:xfrm flipV="1">
            <a:off x="6405552" y="3768723"/>
            <a:ext cx="0" cy="12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53"/>
          <p:cNvCxnSpPr>
            <a:cxnSpLocks noChangeShapeType="1"/>
          </p:cNvCxnSpPr>
          <p:nvPr/>
        </p:nvCxnSpPr>
        <p:spPr bwMode="auto">
          <a:xfrm flipV="1">
            <a:off x="5988040" y="3889373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54"/>
          <p:cNvCxnSpPr>
            <a:cxnSpLocks noChangeShapeType="1"/>
          </p:cNvCxnSpPr>
          <p:nvPr/>
        </p:nvCxnSpPr>
        <p:spPr bwMode="auto">
          <a:xfrm>
            <a:off x="5988040" y="3890961"/>
            <a:ext cx="4175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5961052" y="4279898"/>
            <a:ext cx="53975" cy="539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2081202" y="4568823"/>
            <a:ext cx="323850" cy="619125"/>
          </a:xfrm>
          <a:prstGeom prst="roundRect">
            <a:avLst>
              <a:gd name="adj" fmla="val 16667"/>
            </a:avLst>
          </a:prstGeom>
          <a:solidFill>
            <a:srgbClr val="CDDCFF"/>
          </a:solidFill>
          <a:ln w="9525">
            <a:solidFill>
              <a:srgbClr val="548DD4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AutoShape 57"/>
          <p:cNvCxnSpPr>
            <a:cxnSpLocks noChangeShapeType="1"/>
          </p:cNvCxnSpPr>
          <p:nvPr/>
        </p:nvCxnSpPr>
        <p:spPr bwMode="auto">
          <a:xfrm>
            <a:off x="1927215" y="4867273"/>
            <a:ext cx="153987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043102" y="4514848"/>
            <a:ext cx="495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Fan-out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AutoShape 59"/>
          <p:cNvCxnSpPr>
            <a:cxnSpLocks noChangeShapeType="1"/>
          </p:cNvCxnSpPr>
          <p:nvPr/>
        </p:nvCxnSpPr>
        <p:spPr bwMode="auto">
          <a:xfrm>
            <a:off x="2414577" y="5092698"/>
            <a:ext cx="173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1546215" y="4229098"/>
            <a:ext cx="919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channels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AutoShape 61"/>
          <p:cNvCxnSpPr>
            <a:cxnSpLocks noChangeShapeType="1"/>
          </p:cNvCxnSpPr>
          <p:nvPr/>
        </p:nvCxnSpPr>
        <p:spPr bwMode="auto">
          <a:xfrm flipV="1">
            <a:off x="2374890" y="4368798"/>
            <a:ext cx="1169987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64" name="AutoShape 62"/>
          <p:cNvCxnSpPr>
            <a:cxnSpLocks noChangeShapeType="1"/>
          </p:cNvCxnSpPr>
          <p:nvPr/>
        </p:nvCxnSpPr>
        <p:spPr bwMode="auto">
          <a:xfrm flipH="1">
            <a:off x="6902440" y="3411536"/>
            <a:ext cx="103187" cy="241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6773852" y="3544886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up 64"/>
          <p:cNvGrpSpPr>
            <a:grpSpLocks/>
          </p:cNvGrpSpPr>
          <p:nvPr/>
        </p:nvGrpSpPr>
        <p:grpSpPr bwMode="auto">
          <a:xfrm>
            <a:off x="2506652" y="4700586"/>
            <a:ext cx="511175" cy="774700"/>
            <a:chOff x="3275" y="3664"/>
            <a:chExt cx="806" cy="1219"/>
          </a:xfrm>
        </p:grpSpPr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3409" y="3718"/>
              <a:ext cx="601" cy="1103"/>
            </a:xfrm>
            <a:prstGeom prst="roundRect">
              <a:avLst>
                <a:gd name="adj" fmla="val 16667"/>
              </a:avLst>
            </a:prstGeom>
            <a:solidFill>
              <a:srgbClr val="FCB4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3275" y="3664"/>
              <a:ext cx="806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Adjustable delay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9" name="AutoShape 67"/>
          <p:cNvCxnSpPr>
            <a:cxnSpLocks noChangeShapeType="1"/>
          </p:cNvCxnSpPr>
          <p:nvPr/>
        </p:nvCxnSpPr>
        <p:spPr bwMode="auto">
          <a:xfrm>
            <a:off x="2973377" y="3929061"/>
            <a:ext cx="4556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3209915" y="4478336"/>
            <a:ext cx="1882775" cy="944562"/>
            <a:chOff x="4505" y="3446"/>
            <a:chExt cx="2964" cy="1486"/>
          </a:xfrm>
        </p:grpSpPr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4505" y="3446"/>
              <a:ext cx="2964" cy="1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2" name="Group 70"/>
            <p:cNvGrpSpPr>
              <a:grpSpLocks/>
            </p:cNvGrpSpPr>
            <p:nvPr/>
          </p:nvGrpSpPr>
          <p:grpSpPr bwMode="auto">
            <a:xfrm>
              <a:off x="4759" y="4145"/>
              <a:ext cx="1695" cy="720"/>
              <a:chOff x="4941" y="2475"/>
              <a:chExt cx="1695" cy="720"/>
            </a:xfrm>
          </p:grpSpPr>
          <p:sp>
            <p:nvSpPr>
              <p:cNvPr id="87" name="AutoShape 71"/>
              <p:cNvSpPr>
                <a:spLocks noChangeArrowheads="1"/>
              </p:cNvSpPr>
              <p:nvPr/>
            </p:nvSpPr>
            <p:spPr bwMode="auto">
              <a:xfrm>
                <a:off x="5010" y="2490"/>
                <a:ext cx="1590" cy="70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Text Box 72"/>
              <p:cNvSpPr txBox="1">
                <a:spLocks noChangeArrowheads="1"/>
              </p:cNvSpPr>
              <p:nvPr/>
            </p:nvSpPr>
            <p:spPr bwMode="auto">
              <a:xfrm>
                <a:off x="4941" y="2475"/>
                <a:ext cx="1695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Pulse width discriminator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3" name="AutoShape 73"/>
            <p:cNvCxnSpPr>
              <a:cxnSpLocks noChangeShapeType="1"/>
            </p:cNvCxnSpPr>
            <p:nvPr/>
          </p:nvCxnSpPr>
          <p:spPr bwMode="auto">
            <a:xfrm>
              <a:off x="6392" y="4486"/>
              <a:ext cx="2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74"/>
            <p:cNvCxnSpPr>
              <a:cxnSpLocks noChangeShapeType="1"/>
            </p:cNvCxnSpPr>
            <p:nvPr/>
          </p:nvCxnSpPr>
          <p:spPr bwMode="auto">
            <a:xfrm flipV="1">
              <a:off x="6503" y="4046"/>
              <a:ext cx="0" cy="4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75" name="Group 75"/>
            <p:cNvGrpSpPr>
              <a:grpSpLocks/>
            </p:cNvGrpSpPr>
            <p:nvPr/>
          </p:nvGrpSpPr>
          <p:grpSpPr bwMode="auto">
            <a:xfrm>
              <a:off x="6364" y="3597"/>
              <a:ext cx="1073" cy="475"/>
              <a:chOff x="6364" y="3597"/>
              <a:chExt cx="1073" cy="475"/>
            </a:xfrm>
          </p:grpSpPr>
          <p:sp>
            <p:nvSpPr>
              <p:cNvPr id="85" name="AutoShape 76"/>
              <p:cNvSpPr>
                <a:spLocks noChangeArrowheads="1"/>
              </p:cNvSpPr>
              <p:nvPr/>
            </p:nvSpPr>
            <p:spPr bwMode="auto">
              <a:xfrm>
                <a:off x="6441" y="3597"/>
                <a:ext cx="917" cy="435"/>
              </a:xfrm>
              <a:prstGeom prst="roundRect">
                <a:avLst>
                  <a:gd name="adj" fmla="val 16667"/>
                </a:avLst>
              </a:prstGeom>
              <a:solidFill>
                <a:srgbClr val="D7FFC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Text Box 77"/>
              <p:cNvSpPr txBox="1">
                <a:spLocks noChangeArrowheads="1"/>
              </p:cNvSpPr>
              <p:nvPr/>
            </p:nvSpPr>
            <p:spPr bwMode="auto">
              <a:xfrm>
                <a:off x="6364" y="3607"/>
                <a:ext cx="107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Counter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6" name="AutoShape 78"/>
            <p:cNvSpPr>
              <a:spLocks noChangeArrowheads="1"/>
            </p:cNvSpPr>
            <p:nvPr/>
          </p:nvSpPr>
          <p:spPr bwMode="auto">
            <a:xfrm>
              <a:off x="6617" y="4281"/>
              <a:ext cx="741" cy="4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Text Box 79"/>
            <p:cNvSpPr txBox="1">
              <a:spLocks noChangeArrowheads="1"/>
            </p:cNvSpPr>
            <p:nvPr/>
          </p:nvSpPr>
          <p:spPr bwMode="auto">
            <a:xfrm>
              <a:off x="6490" y="4273"/>
              <a:ext cx="97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Shaper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80"/>
            <p:cNvSpPr>
              <a:spLocks noChangeArrowheads="1"/>
            </p:cNvSpPr>
            <p:nvPr/>
          </p:nvSpPr>
          <p:spPr bwMode="auto">
            <a:xfrm>
              <a:off x="4625" y="4445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9" name="AutoShape 81"/>
            <p:cNvCxnSpPr>
              <a:cxnSpLocks noChangeShapeType="1"/>
            </p:cNvCxnSpPr>
            <p:nvPr/>
          </p:nvCxnSpPr>
          <p:spPr bwMode="auto">
            <a:xfrm flipV="1">
              <a:off x="4669" y="3831"/>
              <a:ext cx="0" cy="6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AutoShape 82"/>
            <p:cNvCxnSpPr>
              <a:cxnSpLocks noChangeShapeType="1"/>
            </p:cNvCxnSpPr>
            <p:nvPr/>
          </p:nvCxnSpPr>
          <p:spPr bwMode="auto">
            <a:xfrm>
              <a:off x="4669" y="3838"/>
              <a:ext cx="2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1" name="Oval 83"/>
            <p:cNvSpPr>
              <a:spLocks noChangeArrowheads="1"/>
            </p:cNvSpPr>
            <p:nvPr/>
          </p:nvSpPr>
          <p:spPr bwMode="auto">
            <a:xfrm>
              <a:off x="6460" y="4443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2" name="Group 84"/>
            <p:cNvGrpSpPr>
              <a:grpSpLocks/>
            </p:cNvGrpSpPr>
            <p:nvPr/>
          </p:nvGrpSpPr>
          <p:grpSpPr bwMode="auto">
            <a:xfrm>
              <a:off x="4956" y="3616"/>
              <a:ext cx="1073" cy="475"/>
              <a:chOff x="6364" y="3597"/>
              <a:chExt cx="1073" cy="475"/>
            </a:xfrm>
          </p:grpSpPr>
          <p:sp>
            <p:nvSpPr>
              <p:cNvPr id="83" name="AutoShape 85"/>
              <p:cNvSpPr>
                <a:spLocks noChangeArrowheads="1"/>
              </p:cNvSpPr>
              <p:nvPr/>
            </p:nvSpPr>
            <p:spPr bwMode="auto">
              <a:xfrm>
                <a:off x="6441" y="3597"/>
                <a:ext cx="917" cy="435"/>
              </a:xfrm>
              <a:prstGeom prst="roundRect">
                <a:avLst>
                  <a:gd name="adj" fmla="val 16667"/>
                </a:avLst>
              </a:prstGeom>
              <a:solidFill>
                <a:srgbClr val="D7FFC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Text Box 86"/>
              <p:cNvSpPr txBox="1">
                <a:spLocks noChangeArrowheads="1"/>
              </p:cNvSpPr>
              <p:nvPr/>
            </p:nvSpPr>
            <p:spPr bwMode="auto">
              <a:xfrm>
                <a:off x="6364" y="3607"/>
                <a:ext cx="107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Counter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89" name="AutoShape 87"/>
          <p:cNvCxnSpPr>
            <a:cxnSpLocks noChangeShapeType="1"/>
          </p:cNvCxnSpPr>
          <p:nvPr/>
        </p:nvCxnSpPr>
        <p:spPr bwMode="auto">
          <a:xfrm>
            <a:off x="2978140" y="5143498"/>
            <a:ext cx="4556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0" name="AutoShape 88"/>
          <p:cNvCxnSpPr>
            <a:cxnSpLocks noChangeShapeType="1"/>
          </p:cNvCxnSpPr>
          <p:nvPr/>
        </p:nvCxnSpPr>
        <p:spPr bwMode="auto">
          <a:xfrm flipV="1">
            <a:off x="2538402" y="3289298"/>
            <a:ext cx="0" cy="139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1" name="AutoShape 89"/>
          <p:cNvCxnSpPr>
            <a:cxnSpLocks noChangeShapeType="1"/>
          </p:cNvCxnSpPr>
          <p:nvPr/>
        </p:nvCxnSpPr>
        <p:spPr bwMode="auto">
          <a:xfrm>
            <a:off x="2433627" y="4679948"/>
            <a:ext cx="98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" name="AutoShape 90"/>
          <p:cNvCxnSpPr>
            <a:cxnSpLocks noChangeShapeType="1"/>
          </p:cNvCxnSpPr>
          <p:nvPr/>
        </p:nvCxnSpPr>
        <p:spPr bwMode="auto">
          <a:xfrm>
            <a:off x="5495915" y="3698873"/>
            <a:ext cx="4762" cy="1468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3" name="AutoShape 91"/>
          <p:cNvCxnSpPr>
            <a:cxnSpLocks noChangeShapeType="1"/>
          </p:cNvCxnSpPr>
          <p:nvPr/>
        </p:nvCxnSpPr>
        <p:spPr bwMode="auto">
          <a:xfrm flipH="1">
            <a:off x="5021252" y="3927473"/>
            <a:ext cx="139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4" name="AutoShape 92"/>
          <p:cNvCxnSpPr>
            <a:cxnSpLocks noChangeShapeType="1"/>
          </p:cNvCxnSpPr>
          <p:nvPr/>
        </p:nvCxnSpPr>
        <p:spPr bwMode="auto">
          <a:xfrm>
            <a:off x="5021252" y="5154611"/>
            <a:ext cx="479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5" name="AutoShape 93"/>
          <p:cNvCxnSpPr>
            <a:cxnSpLocks noChangeShapeType="1"/>
          </p:cNvCxnSpPr>
          <p:nvPr/>
        </p:nvCxnSpPr>
        <p:spPr bwMode="auto">
          <a:xfrm>
            <a:off x="5356215" y="3555998"/>
            <a:ext cx="1587" cy="8128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6" name="AutoShape 94"/>
          <p:cNvCxnSpPr>
            <a:cxnSpLocks noChangeShapeType="1"/>
          </p:cNvCxnSpPr>
          <p:nvPr/>
        </p:nvCxnSpPr>
        <p:spPr bwMode="auto">
          <a:xfrm>
            <a:off x="5356215" y="3555998"/>
            <a:ext cx="2047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7" name="AutoShape 95"/>
          <p:cNvCxnSpPr>
            <a:cxnSpLocks noChangeShapeType="1"/>
          </p:cNvCxnSpPr>
          <p:nvPr/>
        </p:nvCxnSpPr>
        <p:spPr bwMode="auto">
          <a:xfrm>
            <a:off x="5356215" y="4289423"/>
            <a:ext cx="2921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8" name="AutoShape 96"/>
          <p:cNvCxnSpPr>
            <a:cxnSpLocks noChangeShapeType="1"/>
          </p:cNvCxnSpPr>
          <p:nvPr/>
        </p:nvCxnSpPr>
        <p:spPr bwMode="auto">
          <a:xfrm>
            <a:off x="2497127" y="3381373"/>
            <a:ext cx="0" cy="12668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99" name="AutoShape 97"/>
          <p:cNvSpPr>
            <a:spLocks noChangeArrowheads="1"/>
          </p:cNvSpPr>
          <p:nvPr/>
        </p:nvSpPr>
        <p:spPr bwMode="auto">
          <a:xfrm>
            <a:off x="6124565" y="4175123"/>
            <a:ext cx="496887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Text Box 98"/>
          <p:cNvSpPr txBox="1">
            <a:spLocks noChangeArrowheads="1"/>
          </p:cNvSpPr>
          <p:nvPr/>
        </p:nvSpPr>
        <p:spPr bwMode="auto">
          <a:xfrm>
            <a:off x="6053127" y="4175123"/>
            <a:ext cx="6270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Shaper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3497252" y="4241798"/>
            <a:ext cx="92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channels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AutoShape 100"/>
          <p:cNvCxnSpPr>
            <a:cxnSpLocks noChangeShapeType="1"/>
          </p:cNvCxnSpPr>
          <p:nvPr/>
        </p:nvCxnSpPr>
        <p:spPr bwMode="auto">
          <a:xfrm>
            <a:off x="4408477" y="4370386"/>
            <a:ext cx="927100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03" name="Text Box 101"/>
          <p:cNvSpPr txBox="1">
            <a:spLocks noChangeArrowheads="1"/>
          </p:cNvSpPr>
          <p:nvPr/>
        </p:nvSpPr>
        <p:spPr bwMode="auto">
          <a:xfrm>
            <a:off x="6726227" y="2965448"/>
            <a:ext cx="6937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11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</a:t>
            </a:r>
            <a:r>
              <a:rPr kumimoji="0" lang="en-US" sz="11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mod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Блок выравнивания задержек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214422"/>
            <a:ext cx="3143272" cy="528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464446" y="5536024"/>
            <a:ext cx="5000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214942" y="1285860"/>
            <a:ext cx="5715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Delay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2357430"/>
            <a:ext cx="5715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Delay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3429000"/>
            <a:ext cx="5715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Delay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4572008"/>
            <a:ext cx="5715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Delay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786446" y="1571612"/>
            <a:ext cx="857256" cy="149488"/>
            <a:chOff x="6852992" y="2300540"/>
            <a:chExt cx="857256" cy="1494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5786446" y="2643182"/>
            <a:ext cx="857256" cy="149488"/>
            <a:chOff x="6852992" y="2300540"/>
            <a:chExt cx="857256" cy="14948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5786446" y="3708140"/>
            <a:ext cx="857256" cy="149488"/>
            <a:chOff x="6852992" y="2300540"/>
            <a:chExt cx="857256" cy="14948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/>
          <p:cNvGrpSpPr/>
          <p:nvPr/>
        </p:nvGrpSpPr>
        <p:grpSpPr>
          <a:xfrm>
            <a:off x="5786446" y="4851148"/>
            <a:ext cx="857256" cy="149488"/>
            <a:chOff x="6852992" y="2300540"/>
            <a:chExt cx="857256" cy="149488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Двойная стрелка вверх/вниз 66"/>
          <p:cNvSpPr/>
          <p:nvPr/>
        </p:nvSpPr>
        <p:spPr>
          <a:xfrm>
            <a:off x="4857752" y="1357298"/>
            <a:ext cx="142876" cy="43577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>
            <a:off x="4929190" y="1785926"/>
            <a:ext cx="28575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4929190" y="2857496"/>
            <a:ext cx="28575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войная стрелка влево/вправо 69"/>
          <p:cNvSpPr/>
          <p:nvPr/>
        </p:nvSpPr>
        <p:spPr>
          <a:xfrm>
            <a:off x="4929190" y="3929066"/>
            <a:ext cx="28575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войная стрелка влево/вправо 70"/>
          <p:cNvSpPr/>
          <p:nvPr/>
        </p:nvSpPr>
        <p:spPr>
          <a:xfrm>
            <a:off x="4929190" y="5000636"/>
            <a:ext cx="28575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4714876" y="52863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643438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3821901" y="496491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3178959" y="4464851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2536017" y="3964785"/>
            <a:ext cx="39290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4572000" y="307181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500562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3500430" y="3714752"/>
            <a:ext cx="1714512" cy="153988"/>
            <a:chOff x="3500430" y="3714752"/>
            <a:chExt cx="1714512" cy="153988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506556" y="37147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500430" y="38626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4143372" y="37147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па 85"/>
            <p:cNvGrpSpPr/>
            <p:nvPr/>
          </p:nvGrpSpPr>
          <p:grpSpPr>
            <a:xfrm>
              <a:off x="4000496" y="3719252"/>
              <a:ext cx="142876" cy="142877"/>
              <a:chOff x="3214678" y="2000240"/>
              <a:chExt cx="142876" cy="142877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Группа 88"/>
            <p:cNvGrpSpPr/>
            <p:nvPr/>
          </p:nvGrpSpPr>
          <p:grpSpPr>
            <a:xfrm>
              <a:off x="3857620" y="3719252"/>
              <a:ext cx="142876" cy="142877"/>
              <a:chOff x="3214678" y="2000240"/>
              <a:chExt cx="142876" cy="142877"/>
            </a:xfrm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Группа 91"/>
            <p:cNvGrpSpPr/>
            <p:nvPr/>
          </p:nvGrpSpPr>
          <p:grpSpPr>
            <a:xfrm>
              <a:off x="3714744" y="3719252"/>
              <a:ext cx="142876" cy="142877"/>
              <a:chOff x="3214678" y="2000240"/>
              <a:chExt cx="142876" cy="142877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143372" y="38671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3500430" y="2571744"/>
            <a:ext cx="1714512" cy="153988"/>
            <a:chOff x="3500430" y="3714752"/>
            <a:chExt cx="1714512" cy="153988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3506556" y="37147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3500430" y="38626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4143372" y="37147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Группа 85"/>
            <p:cNvGrpSpPr/>
            <p:nvPr/>
          </p:nvGrpSpPr>
          <p:grpSpPr>
            <a:xfrm>
              <a:off x="4000496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Группа 88"/>
            <p:cNvGrpSpPr/>
            <p:nvPr/>
          </p:nvGrpSpPr>
          <p:grpSpPr>
            <a:xfrm>
              <a:off x="3857620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1"/>
            <p:cNvGrpSpPr/>
            <p:nvPr/>
          </p:nvGrpSpPr>
          <p:grpSpPr>
            <a:xfrm>
              <a:off x="3714744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4143372" y="38671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06"/>
          <p:cNvGrpSpPr/>
          <p:nvPr/>
        </p:nvGrpSpPr>
        <p:grpSpPr>
          <a:xfrm>
            <a:off x="3500430" y="1500174"/>
            <a:ext cx="1714512" cy="153988"/>
            <a:chOff x="3500430" y="3714752"/>
            <a:chExt cx="1714512" cy="153988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506556" y="37147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500430" y="38626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143372" y="37147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Группа 85"/>
            <p:cNvGrpSpPr/>
            <p:nvPr/>
          </p:nvGrpSpPr>
          <p:grpSpPr>
            <a:xfrm>
              <a:off x="4000496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88"/>
            <p:cNvGrpSpPr/>
            <p:nvPr/>
          </p:nvGrpSpPr>
          <p:grpSpPr>
            <a:xfrm>
              <a:off x="3857620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91"/>
            <p:cNvGrpSpPr/>
            <p:nvPr/>
          </p:nvGrpSpPr>
          <p:grpSpPr>
            <a:xfrm>
              <a:off x="3714744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4143372" y="38671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3500430" y="4714884"/>
            <a:ext cx="1714512" cy="153988"/>
            <a:chOff x="3500430" y="3714752"/>
            <a:chExt cx="1714512" cy="153988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3506556" y="37147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500430" y="3862652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4143372" y="37147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Группа 85"/>
            <p:cNvGrpSpPr/>
            <p:nvPr/>
          </p:nvGrpSpPr>
          <p:grpSpPr>
            <a:xfrm>
              <a:off x="4000496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33" name="Прямая соединительная линия 132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Группа 88"/>
            <p:cNvGrpSpPr/>
            <p:nvPr/>
          </p:nvGrpSpPr>
          <p:grpSpPr>
            <a:xfrm>
              <a:off x="3857620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Группа 91"/>
            <p:cNvGrpSpPr/>
            <p:nvPr/>
          </p:nvGrpSpPr>
          <p:grpSpPr>
            <a:xfrm>
              <a:off x="3714744" y="3719252"/>
              <a:ext cx="142876" cy="142877"/>
              <a:chOff x="3214678" y="2000240"/>
              <a:chExt cx="142876" cy="142877"/>
            </a:xfrm>
          </p:grpSpPr>
          <p:cxnSp>
            <p:nvCxnSpPr>
              <p:cNvPr id="129" name="Прямая соединительная линия 128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143372" y="3867152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Прямоугольник 134"/>
          <p:cNvSpPr/>
          <p:nvPr/>
        </p:nvSpPr>
        <p:spPr>
          <a:xfrm>
            <a:off x="5500694" y="5818137"/>
            <a:ext cx="2857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 стрелкой 135"/>
          <p:cNvCxnSpPr/>
          <p:nvPr/>
        </p:nvCxnSpPr>
        <p:spPr>
          <a:xfrm rot="10800000">
            <a:off x="5214942" y="59293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rot="10800000" flipH="1">
            <a:off x="5214943" y="5999179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10800000" flipH="1">
            <a:off x="5214943" y="6223017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авая фигурная скобка 138"/>
          <p:cNvSpPr/>
          <p:nvPr/>
        </p:nvSpPr>
        <p:spPr>
          <a:xfrm>
            <a:off x="6715140" y="1428736"/>
            <a:ext cx="285752" cy="371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7072330" y="307181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</a:t>
            </a:r>
            <a:r>
              <a:rPr lang="en-US" dirty="0" smtClean="0"/>
              <a:t>FPGA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6626450" y="5882684"/>
            <a:ext cx="18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Back-Plane RS485</a:t>
            </a:r>
            <a:endParaRPr lang="ru-RU" dirty="0"/>
          </a:p>
        </p:txBody>
      </p:sp>
      <p:grpSp>
        <p:nvGrpSpPr>
          <p:cNvPr id="142" name="Группа 141"/>
          <p:cNvGrpSpPr/>
          <p:nvPr/>
        </p:nvGrpSpPr>
        <p:grpSpPr>
          <a:xfrm>
            <a:off x="5786446" y="5857892"/>
            <a:ext cx="857256" cy="149488"/>
            <a:chOff x="6852992" y="2300540"/>
            <a:chExt cx="857256" cy="149488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54" name="Прямая соединительная линия 153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52" name="Прямая соединительная линия 151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50" name="Прямая соединительная линия 149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6" name="Группа 155"/>
          <p:cNvGrpSpPr/>
          <p:nvPr/>
        </p:nvGrpSpPr>
        <p:grpSpPr>
          <a:xfrm>
            <a:off x="5786446" y="6137032"/>
            <a:ext cx="857256" cy="149488"/>
            <a:chOff x="6852992" y="2300540"/>
            <a:chExt cx="857256" cy="149488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6859118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6852992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7495934" y="24484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7495934" y="23005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Группа 85"/>
            <p:cNvGrpSpPr/>
            <p:nvPr/>
          </p:nvGrpSpPr>
          <p:grpSpPr>
            <a:xfrm>
              <a:off x="7353058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68" name="Прямая соединительная линия 167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Группа 88"/>
            <p:cNvGrpSpPr/>
            <p:nvPr/>
          </p:nvGrpSpPr>
          <p:grpSpPr>
            <a:xfrm>
              <a:off x="7210182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66" name="Прямая соединительная линия 165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Группа 91"/>
            <p:cNvGrpSpPr/>
            <p:nvPr/>
          </p:nvGrpSpPr>
          <p:grpSpPr>
            <a:xfrm>
              <a:off x="7067306" y="2305040"/>
              <a:ext cx="142876" cy="142877"/>
              <a:chOff x="3214678" y="2000240"/>
              <a:chExt cx="142876" cy="142877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 rot="16200000" flipV="1">
                <a:off x="3214678" y="2000241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rot="5400000">
                <a:off x="3214678" y="2000240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Группа 169"/>
          <p:cNvGrpSpPr/>
          <p:nvPr/>
        </p:nvGrpSpPr>
        <p:grpSpPr>
          <a:xfrm>
            <a:off x="3462702" y="1468491"/>
            <a:ext cx="72956" cy="218835"/>
            <a:chOff x="3462702" y="1468491"/>
            <a:chExt cx="72956" cy="218835"/>
          </a:xfrm>
        </p:grpSpPr>
        <p:sp>
          <p:nvSpPr>
            <p:cNvPr id="171" name="Овал 170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3460681" y="2535345"/>
            <a:ext cx="72956" cy="218835"/>
            <a:chOff x="3462702" y="1468491"/>
            <a:chExt cx="72956" cy="218835"/>
          </a:xfrm>
        </p:grpSpPr>
        <p:sp>
          <p:nvSpPr>
            <p:cNvPr id="174" name="Овал 173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6608480" y="1535396"/>
            <a:ext cx="72956" cy="218835"/>
            <a:chOff x="3462702" y="1468491"/>
            <a:chExt cx="72956" cy="218835"/>
          </a:xfrm>
        </p:grpSpPr>
        <p:sp>
          <p:nvSpPr>
            <p:cNvPr id="177" name="Овал 176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6611489" y="2611499"/>
            <a:ext cx="72956" cy="218835"/>
            <a:chOff x="3462702" y="1468491"/>
            <a:chExt cx="72956" cy="218835"/>
          </a:xfrm>
        </p:grpSpPr>
        <p:sp>
          <p:nvSpPr>
            <p:cNvPr id="180" name="Овал 179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3460681" y="3683069"/>
            <a:ext cx="72956" cy="218835"/>
            <a:chOff x="3462702" y="1468491"/>
            <a:chExt cx="72956" cy="218835"/>
          </a:xfrm>
        </p:grpSpPr>
        <p:sp>
          <p:nvSpPr>
            <p:cNvPr id="183" name="Овал 182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456154" y="4679668"/>
            <a:ext cx="72956" cy="218835"/>
            <a:chOff x="3462702" y="1468491"/>
            <a:chExt cx="72956" cy="218835"/>
          </a:xfrm>
        </p:grpSpPr>
        <p:sp>
          <p:nvSpPr>
            <p:cNvPr id="186" name="Овал 185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6608480" y="3670476"/>
            <a:ext cx="72956" cy="218835"/>
            <a:chOff x="3462702" y="1468491"/>
            <a:chExt cx="72956" cy="218835"/>
          </a:xfrm>
        </p:grpSpPr>
        <p:sp>
          <p:nvSpPr>
            <p:cNvPr id="189" name="Овал 188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6607486" y="4822538"/>
            <a:ext cx="72956" cy="218835"/>
            <a:chOff x="3462702" y="1468491"/>
            <a:chExt cx="72956" cy="218835"/>
          </a:xfrm>
        </p:grpSpPr>
        <p:sp>
          <p:nvSpPr>
            <p:cNvPr id="192" name="Овал 191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607486" y="5818149"/>
            <a:ext cx="72956" cy="218835"/>
            <a:chOff x="3462702" y="1468491"/>
            <a:chExt cx="72956" cy="218835"/>
          </a:xfrm>
        </p:grpSpPr>
        <p:sp>
          <p:nvSpPr>
            <p:cNvPr id="195" name="Овал 194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6607486" y="6103901"/>
            <a:ext cx="72956" cy="218835"/>
            <a:chOff x="3462702" y="1468491"/>
            <a:chExt cx="72956" cy="218835"/>
          </a:xfrm>
        </p:grpSpPr>
        <p:sp>
          <p:nvSpPr>
            <p:cNvPr id="198" name="Овал 197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0" name="Левая фигурная скобка 199"/>
          <p:cNvSpPr/>
          <p:nvPr/>
        </p:nvSpPr>
        <p:spPr>
          <a:xfrm>
            <a:off x="2928926" y="1357298"/>
            <a:ext cx="500066" cy="3643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Box 200"/>
          <p:cNvSpPr txBox="1"/>
          <p:nvPr/>
        </p:nvSpPr>
        <p:spPr>
          <a:xfrm>
            <a:off x="1500166" y="3000372"/>
            <a:ext cx="166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</a:t>
            </a:r>
            <a:r>
              <a:rPr lang="ru-RU" dirty="0" err="1" smtClean="0"/>
              <a:t>сплиттера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en-US" dirty="0" smtClean="0"/>
              <a:t>20 </a:t>
            </a:r>
            <a:r>
              <a:rPr lang="ru-RU" dirty="0" smtClean="0"/>
              <a:t>линий</a:t>
            </a:r>
            <a:endParaRPr lang="ru-RU" dirty="0"/>
          </a:p>
        </p:txBody>
      </p:sp>
      <p:sp>
        <p:nvSpPr>
          <p:cNvPr id="202" name="TextBox 201"/>
          <p:cNvSpPr txBox="1"/>
          <p:nvPr/>
        </p:nvSpPr>
        <p:spPr>
          <a:xfrm>
            <a:off x="1872644" y="5936870"/>
            <a:ext cx="141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Адрес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бит</a:t>
            </a:r>
            <a:endParaRPr lang="ru-RU" dirty="0"/>
          </a:p>
        </p:txBody>
      </p:sp>
      <p:cxnSp>
        <p:nvCxnSpPr>
          <p:cNvPr id="203" name="Прямая соединительная линия 202"/>
          <p:cNvCxnSpPr/>
          <p:nvPr/>
        </p:nvCxnSpPr>
        <p:spPr>
          <a:xfrm rot="10800000">
            <a:off x="3500430" y="586032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10800000">
            <a:off x="3500430" y="600409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0800000">
            <a:off x="3517682" y="617374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10800000">
            <a:off x="3514814" y="632901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Группа 206"/>
          <p:cNvGrpSpPr/>
          <p:nvPr/>
        </p:nvGrpSpPr>
        <p:grpSpPr>
          <a:xfrm>
            <a:off x="3463496" y="5816098"/>
            <a:ext cx="72956" cy="218835"/>
            <a:chOff x="3462702" y="1468491"/>
            <a:chExt cx="72956" cy="218835"/>
          </a:xfrm>
        </p:grpSpPr>
        <p:sp>
          <p:nvSpPr>
            <p:cNvPr id="208" name="Овал 207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3469254" y="6141018"/>
            <a:ext cx="72956" cy="218835"/>
            <a:chOff x="3462702" y="1468491"/>
            <a:chExt cx="72956" cy="218835"/>
          </a:xfrm>
        </p:grpSpPr>
        <p:sp>
          <p:nvSpPr>
            <p:cNvPr id="211" name="Овал 210"/>
            <p:cNvSpPr/>
            <p:nvPr/>
          </p:nvSpPr>
          <p:spPr>
            <a:xfrm>
              <a:off x="3464220" y="1468491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3462702" y="161588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4" name="Прямая соединительная линия 213"/>
          <p:cNvCxnSpPr/>
          <p:nvPr/>
        </p:nvCxnSpPr>
        <p:spPr>
          <a:xfrm>
            <a:off x="3357554" y="3357562"/>
            <a:ext cx="342902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143372" y="5715016"/>
            <a:ext cx="1071570" cy="704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-142900"/>
            <a:ext cx="4400552" cy="857232"/>
          </a:xfrm>
        </p:spPr>
        <p:txBody>
          <a:bodyPr>
            <a:normAutofit/>
          </a:bodyPr>
          <a:lstStyle/>
          <a:p>
            <a:r>
              <a:rPr lang="en-US" dirty="0" smtClean="0"/>
              <a:t>Vertex processor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2857520" cy="5929354"/>
          </a:xfrm>
          <a:prstGeom prst="roundRect">
            <a:avLst>
              <a:gd name="adj" fmla="val 85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rot="16200000" flipH="1" flipV="1">
            <a:off x="821507" y="1464454"/>
            <a:ext cx="1000130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6782" y="1500174"/>
            <a:ext cx="3494110" cy="50720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7120" y="3443291"/>
            <a:ext cx="874712" cy="12969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RS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1395" y="2466978"/>
            <a:ext cx="665183" cy="38893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/>
              <a:t>processing block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4905378"/>
            <a:ext cx="1795462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Precise Programmable delay</a:t>
            </a:r>
            <a:r>
              <a:rPr lang="ru-RU" dirty="0"/>
              <a:t> </a:t>
            </a:r>
            <a:r>
              <a:rPr lang="en-US" dirty="0"/>
              <a:t>#3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5532" y="4202116"/>
            <a:ext cx="947738" cy="15557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AND</a:t>
            </a:r>
            <a:endParaRPr lang="ru-RU" dirty="0"/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6157932" y="1752592"/>
            <a:ext cx="1128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 dirty="0"/>
              <a:t>FPGA</a:t>
            </a:r>
            <a:endParaRPr lang="ru-RU" alt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83270" y="4575178"/>
            <a:ext cx="238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636704" y="1476378"/>
            <a:ext cx="1720850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Precise Programmable delay</a:t>
            </a:r>
            <a:r>
              <a:rPr lang="ru-RU" dirty="0"/>
              <a:t> </a:t>
            </a:r>
            <a:r>
              <a:rPr lang="en-US" dirty="0"/>
              <a:t>#1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1604" y="3136903"/>
            <a:ext cx="1719262" cy="83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Precise Programmable delay</a:t>
            </a:r>
            <a:r>
              <a:rPr lang="ru-RU" dirty="0"/>
              <a:t> </a:t>
            </a:r>
            <a:r>
              <a:rPr lang="en-US" dirty="0"/>
              <a:t>#</a:t>
            </a:r>
            <a:r>
              <a:rPr lang="ru-RU" dirty="0"/>
              <a:t>2</a:t>
            </a:r>
          </a:p>
        </p:txBody>
      </p:sp>
      <p:cxnSp>
        <p:nvCxnSpPr>
          <p:cNvPr id="15" name="Соединительная линия уступом 43"/>
          <p:cNvCxnSpPr>
            <a:stCxn id="14" idx="2"/>
          </p:cNvCxnSpPr>
          <p:nvPr/>
        </p:nvCxnSpPr>
        <p:spPr>
          <a:xfrm rot="16200000" flipH="1">
            <a:off x="2807875" y="3593700"/>
            <a:ext cx="458791" cy="121207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3"/>
            <a:endCxn id="10" idx="1"/>
          </p:cNvCxnSpPr>
          <p:nvPr/>
        </p:nvCxnSpPr>
        <p:spPr>
          <a:xfrm>
            <a:off x="4541832" y="4092578"/>
            <a:ext cx="393700" cy="887413"/>
          </a:xfrm>
          <a:prstGeom prst="bentConnector3">
            <a:avLst>
              <a:gd name="adj1" fmla="val 3063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53"/>
          <p:cNvCxnSpPr>
            <a:endCxn id="14" idx="0"/>
          </p:cNvCxnSpPr>
          <p:nvPr/>
        </p:nvCxnSpPr>
        <p:spPr>
          <a:xfrm rot="10800000" flipV="1">
            <a:off x="2430441" y="2562228"/>
            <a:ext cx="2070100" cy="5746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135432" y="1690691"/>
            <a:ext cx="1684338" cy="1295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Preprocessing block</a:t>
            </a:r>
            <a:endParaRPr lang="ru-RU" dirty="0"/>
          </a:p>
        </p:txBody>
      </p:sp>
      <p:cxnSp>
        <p:nvCxnSpPr>
          <p:cNvPr id="19" name="Соединительная линия уступом 18"/>
          <p:cNvCxnSpPr>
            <a:stCxn id="18" idx="2"/>
            <a:endCxn id="7" idx="0"/>
          </p:cNvCxnSpPr>
          <p:nvPr/>
        </p:nvCxnSpPr>
        <p:spPr>
          <a:xfrm rot="5400000">
            <a:off x="4311645" y="2778128"/>
            <a:ext cx="457200" cy="87312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86578" y="5983302"/>
            <a:ext cx="2071702" cy="17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0034" y="178592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28992" y="531529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57554" y="192880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Двойная стрелка влево/вправо 23"/>
          <p:cNvSpPr/>
          <p:nvPr/>
        </p:nvSpPr>
        <p:spPr>
          <a:xfrm>
            <a:off x="7000892" y="1928802"/>
            <a:ext cx="1857388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RS485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10" y="428604"/>
            <a:ext cx="928694" cy="833437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MCU</a:t>
            </a:r>
            <a:endParaRPr lang="ru-RU" dirty="0"/>
          </a:p>
        </p:txBody>
      </p:sp>
      <p:sp>
        <p:nvSpPr>
          <p:cNvPr id="26" name="Стрелка углом вверх 25"/>
          <p:cNvSpPr/>
          <p:nvPr/>
        </p:nvSpPr>
        <p:spPr>
          <a:xfrm rot="16200000" flipH="1" flipV="1">
            <a:off x="607192" y="2678902"/>
            <a:ext cx="1428760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16200000" flipH="1" flipV="1">
            <a:off x="464315" y="4179099"/>
            <a:ext cx="1714510" cy="500067"/>
          </a:xfrm>
          <a:prstGeom prst="bentUpArrow">
            <a:avLst>
              <a:gd name="adj1" fmla="val 25000"/>
              <a:gd name="adj2" fmla="val 17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00034" y="550070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7572396" y="3714752"/>
            <a:ext cx="642942" cy="150019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r">
              <a:defRPr/>
            </a:pPr>
            <a:r>
              <a:rPr lang="en-US" dirty="0" smtClean="0"/>
              <a:t>CLM   </a:t>
            </a:r>
            <a:endParaRPr lang="ru-RU" dirty="0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8215338" y="4303722"/>
            <a:ext cx="642942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7000892" y="4286256"/>
            <a:ext cx="561980" cy="411162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7715272" y="4714884"/>
            <a:ext cx="357190" cy="3571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072330" y="3714752"/>
            <a:ext cx="461665" cy="5375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JTAG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325177" y="3643314"/>
            <a:ext cx="461665" cy="6712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RS422</a:t>
            </a:r>
            <a:endParaRPr lang="ru-RU" dirty="0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1571604" y="642918"/>
            <a:ext cx="7286676" cy="411162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RS485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Текущий статус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Разработана и зафиксирована архитектура системы выработки триггера нулевого уровня установки </a:t>
            </a:r>
            <a:r>
              <a:rPr lang="en-US" dirty="0" smtClean="0"/>
              <a:t>MPD</a:t>
            </a:r>
          </a:p>
          <a:p>
            <a:r>
              <a:rPr lang="ru-RU" dirty="0" smtClean="0"/>
              <a:t>Отмакетированы и испытаны основные узлы модулей </a:t>
            </a:r>
            <a:r>
              <a:rPr lang="en-US" dirty="0" smtClean="0"/>
              <a:t>SPM, LVM, APM, VPM </a:t>
            </a:r>
            <a:r>
              <a:rPr lang="ru-RU" dirty="0" smtClean="0"/>
              <a:t>на отладочном комплекте </a:t>
            </a:r>
            <a:r>
              <a:rPr lang="en-US" dirty="0" smtClean="0"/>
              <a:t>FPGA Cyclone IV</a:t>
            </a:r>
            <a:r>
              <a:rPr lang="ru-RU" dirty="0" smtClean="0"/>
              <a:t>, потребуется некоторая «доводка» на готовых платах модулей на </a:t>
            </a:r>
            <a:r>
              <a:rPr lang="en-US" dirty="0" smtClean="0"/>
              <a:t>Cyclone </a:t>
            </a:r>
            <a:r>
              <a:rPr lang="en-US" dirty="0" smtClean="0"/>
              <a:t>X GX</a:t>
            </a:r>
          </a:p>
          <a:p>
            <a:r>
              <a:rPr lang="ru-RU" dirty="0" smtClean="0"/>
              <a:t>Начата разводка плат </a:t>
            </a:r>
            <a:r>
              <a:rPr lang="en-US" dirty="0" smtClean="0"/>
              <a:t>SMP </a:t>
            </a:r>
            <a:r>
              <a:rPr lang="ru-RU" dirty="0" smtClean="0"/>
              <a:t>и </a:t>
            </a:r>
            <a:r>
              <a:rPr lang="en-US" dirty="0" smtClean="0"/>
              <a:t>LVM</a:t>
            </a:r>
            <a:endParaRPr lang="ru-RU" dirty="0" smtClean="0"/>
          </a:p>
          <a:p>
            <a:r>
              <a:rPr lang="ru-RU" dirty="0" smtClean="0"/>
              <a:t>Начата разработка модуля </a:t>
            </a:r>
            <a:r>
              <a:rPr lang="en-US" dirty="0" smtClean="0"/>
              <a:t>CLM </a:t>
            </a:r>
            <a:r>
              <a:rPr lang="ru-RU" dirty="0" smtClean="0"/>
              <a:t>и отработка загрузки конфигурации в </a:t>
            </a:r>
            <a:r>
              <a:rPr lang="en-US" dirty="0" smtClean="0"/>
              <a:t>FPGA </a:t>
            </a:r>
            <a:r>
              <a:rPr lang="ru-RU" dirty="0" smtClean="0"/>
              <a:t>по каналу </a:t>
            </a:r>
            <a:r>
              <a:rPr lang="en-US" dirty="0" smtClean="0"/>
              <a:t>JTAG</a:t>
            </a:r>
            <a:r>
              <a:rPr lang="ru-RU" dirty="0" smtClean="0"/>
              <a:t> на отладочных комплектах </a:t>
            </a:r>
            <a:r>
              <a:rPr lang="en-US" dirty="0" smtClean="0"/>
              <a:t>Cyclone X </a:t>
            </a:r>
            <a:r>
              <a:rPr lang="en-US" dirty="0" smtClean="0"/>
              <a:t>GX</a:t>
            </a:r>
            <a:r>
              <a:rPr lang="ru-RU" dirty="0" smtClean="0"/>
              <a:t> и </a:t>
            </a:r>
            <a:r>
              <a:rPr lang="en-US" dirty="0" smtClean="0"/>
              <a:t>STM32F407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Основные компоненты системы триггера эксперимента </a:t>
            </a:r>
            <a:r>
              <a:rPr lang="en-US" sz="4400" dirty="0" smtClean="0"/>
              <a:t>BM@N (III)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B516A0-53F2-4FD8-9E22-92AD98C1A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56"/>
          <a:stretch/>
        </p:blipFill>
        <p:spPr>
          <a:xfrm>
            <a:off x="272347" y="2240692"/>
            <a:ext cx="4691131" cy="3545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E0973B-9270-4A96-8DE8-16A90A58D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2" r="20551"/>
          <a:stretch/>
        </p:blipFill>
        <p:spPr>
          <a:xfrm>
            <a:off x="5175543" y="2236287"/>
            <a:ext cx="3754175" cy="343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системе триггера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Синхронизация с ускорителем</a:t>
            </a:r>
          </a:p>
          <a:p>
            <a:r>
              <a:rPr lang="ru-RU" dirty="0" smtClean="0"/>
              <a:t>Выработка «ворот» пучка</a:t>
            </a:r>
          </a:p>
          <a:p>
            <a:r>
              <a:rPr lang="ru-RU" dirty="0" smtClean="0"/>
              <a:t>Выработка сигнала физического триггера с учетом  множественности </a:t>
            </a:r>
            <a:r>
              <a:rPr lang="ru-RU" dirty="0" smtClean="0"/>
              <a:t>от </a:t>
            </a:r>
            <a:r>
              <a:rPr lang="en-US" dirty="0" smtClean="0"/>
              <a:t>BD </a:t>
            </a:r>
            <a:r>
              <a:rPr lang="ru-RU" dirty="0" smtClean="0"/>
              <a:t>и </a:t>
            </a:r>
            <a:r>
              <a:rPr lang="en-US" dirty="0" err="1" smtClean="0"/>
              <a:t>SiD</a:t>
            </a:r>
            <a:endParaRPr lang="ru-RU" dirty="0" smtClean="0"/>
          </a:p>
          <a:p>
            <a:r>
              <a:rPr lang="ru-RU" dirty="0" smtClean="0"/>
              <a:t>Выработка сигнала запуска считывания (</a:t>
            </a:r>
            <a:r>
              <a:rPr lang="en-US" dirty="0" smtClean="0"/>
              <a:t>Trigger)</a:t>
            </a:r>
            <a:endParaRPr lang="ru-RU" dirty="0" smtClean="0"/>
          </a:p>
          <a:p>
            <a:r>
              <a:rPr lang="ru-RU" dirty="0" smtClean="0"/>
              <a:t>Выработка сигналов «калибровки» калориметра</a:t>
            </a:r>
          </a:p>
          <a:p>
            <a:r>
              <a:rPr lang="ru-RU" dirty="0" smtClean="0"/>
              <a:t>Выработка </a:t>
            </a:r>
            <a:r>
              <a:rPr lang="ru-RU" dirty="0" smtClean="0"/>
              <a:t>сигнала подогрева </a:t>
            </a:r>
            <a:r>
              <a:rPr lang="en-US" dirty="0" smtClean="0"/>
              <a:t>GEM </a:t>
            </a:r>
            <a:r>
              <a:rPr lang="ru-RU" dirty="0" smtClean="0"/>
              <a:t>вне ворот пучка</a:t>
            </a:r>
          </a:p>
          <a:p>
            <a:r>
              <a:rPr lang="ru-RU" dirty="0" smtClean="0"/>
              <a:t>Формирование «слова флагов» на каждый триггер</a:t>
            </a:r>
          </a:p>
          <a:p>
            <a:r>
              <a:rPr lang="ru-RU" dirty="0" smtClean="0"/>
              <a:t>Возможность настройки дискриминаторов, задержек и длительностей всех сигналов от счетчиков и синхросигнала ускорителя</a:t>
            </a:r>
          </a:p>
          <a:p>
            <a:r>
              <a:rPr lang="ru-RU" dirty="0" err="1" smtClean="0"/>
              <a:t>Мониторирование</a:t>
            </a:r>
            <a:r>
              <a:rPr lang="ru-RU" dirty="0" smtClean="0"/>
              <a:t> параметров пучка с записью в локальный архив и с публикацией данных через </a:t>
            </a:r>
            <a:r>
              <a:rPr lang="en-US" dirty="0" smtClean="0"/>
              <a:t>web </a:t>
            </a:r>
            <a:r>
              <a:rPr lang="ru-RU" dirty="0" smtClean="0"/>
              <a:t>и специализированные программы</a:t>
            </a:r>
            <a:endParaRPr lang="en-US" dirty="0" smtClean="0"/>
          </a:p>
          <a:p>
            <a:r>
              <a:rPr lang="ru-RU" dirty="0" smtClean="0"/>
              <a:t>Передача данных в центральную систему медленного контроля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 </a:t>
            </a:r>
            <a:r>
              <a:rPr lang="ru-RU" dirty="0" err="1" smtClean="0"/>
              <a:t>синхро-сигналов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54584" cy="51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логики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T0U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678629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678761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10818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464579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892413" y="1464455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435" y="1071546"/>
            <a:ext cx="461665" cy="5120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Acc.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67129" y="1131050"/>
            <a:ext cx="461665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28794" y="1142984"/>
            <a:ext cx="461665" cy="4930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1142984"/>
            <a:ext cx="461665" cy="388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VC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1142984"/>
            <a:ext cx="461665" cy="4866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BC3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6679421" y="2178835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00958" y="2500306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(70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786446" y="27146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15074" y="314324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0958" y="2916792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5357818" y="285749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29322" y="342900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00958" y="3202544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gate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4929984" y="299957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643570" y="371475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90702" y="350043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Calib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357818" y="4071942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465637" y="317817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00958" y="3845486"/>
            <a:ext cx="142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 Heater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0800000">
            <a:off x="5072066" y="442913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000496" y="335756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05802" y="4214818"/>
            <a:ext cx="120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busy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48" y="564357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SiDU</a:t>
            </a:r>
            <a:endParaRPr lang="ru-RU" dirty="0"/>
          </a:p>
        </p:txBody>
      </p:sp>
      <p:sp>
        <p:nvSpPr>
          <p:cNvPr id="56" name="Стрелка углом вверх 55"/>
          <p:cNvSpPr/>
          <p:nvPr/>
        </p:nvSpPr>
        <p:spPr>
          <a:xfrm rot="16200000" flipV="1">
            <a:off x="6679421" y="4893479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358082" y="513137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(60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 flipV="1">
            <a:off x="4429124" y="6215082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857752" y="6286520"/>
            <a:ext cx="178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SiD</a:t>
            </a:r>
            <a:r>
              <a:rPr lang="en-US" dirty="0" smtClean="0"/>
              <a:t> 64 channels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286124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Rack-mount PC</a:t>
            </a:r>
            <a:endParaRPr lang="ru-RU" dirty="0"/>
          </a:p>
        </p:txBody>
      </p:sp>
      <p:sp>
        <p:nvSpPr>
          <p:cNvPr id="61" name="Двойная стрелка вверх/вниз 60"/>
          <p:cNvSpPr/>
          <p:nvPr/>
        </p:nvSpPr>
        <p:spPr>
          <a:xfrm>
            <a:off x="1500166" y="2357430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войная стрелка вверх/вниз 61"/>
          <p:cNvSpPr/>
          <p:nvPr/>
        </p:nvSpPr>
        <p:spPr>
          <a:xfrm>
            <a:off x="2285984" y="4714884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571868" y="3357562"/>
            <a:ext cx="461665" cy="16712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Multiplicity &gt; N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 flipH="1" flipV="1">
            <a:off x="2464579" y="3893347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14876" y="1142984"/>
            <a:ext cx="17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D 40 channels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00034" y="264318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214414" y="498849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2571736" y="2357430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643042" y="2357430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2643174" y="2214554"/>
            <a:ext cx="738664" cy="1061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Real-time</a:t>
            </a:r>
          </a:p>
          <a:p>
            <a:r>
              <a:rPr lang="en-US" dirty="0" smtClean="0"/>
              <a:t>counts</a:t>
            </a:r>
            <a:endParaRPr lang="ru-RU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4786314" y="4786322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571868" y="357187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09818" y="45598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428860" y="4716585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Реализация «в железе»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0042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Стойка с аппаратурой рядом с мишенью</a:t>
            </a:r>
            <a:endParaRPr lang="en-US" dirty="0" smtClean="0"/>
          </a:p>
          <a:p>
            <a:r>
              <a:rPr lang="ru-RU" dirty="0" smtClean="0"/>
              <a:t>Влияния магнитного поля не замечено</a:t>
            </a:r>
            <a:endParaRPr lang="en-US" dirty="0" smtClean="0"/>
          </a:p>
          <a:p>
            <a:r>
              <a:rPr lang="ru-RU" dirty="0" smtClean="0"/>
              <a:t>Влияния облучения не замечено</a:t>
            </a:r>
            <a:endParaRPr lang="ru-RU" dirty="0"/>
          </a:p>
        </p:txBody>
      </p:sp>
      <p:pic>
        <p:nvPicPr>
          <p:cNvPr id="5" name="Рисунок 4" descr="IMG_20180328_08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380405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 </a:t>
            </a:r>
            <a:r>
              <a:rPr lang="en-US" dirty="0" smtClean="0"/>
              <a:t>T0U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Материнская плата содержит </a:t>
            </a:r>
            <a:endParaRPr lang="en-US" dirty="0" smtClean="0"/>
          </a:p>
          <a:p>
            <a:pPr lvl="1"/>
            <a:r>
              <a:rPr lang="en-US" dirty="0" smtClean="0"/>
              <a:t>FPGA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Cyclon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  <a:endParaRPr lang="en-US" dirty="0" smtClean="0"/>
          </a:p>
          <a:p>
            <a:pPr lvl="1"/>
            <a:r>
              <a:rPr lang="ru-RU" dirty="0" err="1" smtClean="0"/>
              <a:t>Сплиттеры</a:t>
            </a:r>
            <a:r>
              <a:rPr lang="ru-RU" dirty="0" smtClean="0"/>
              <a:t> сигналов с малым </a:t>
            </a:r>
            <a:r>
              <a:rPr lang="ru-RU" dirty="0" err="1" smtClean="0"/>
              <a:t>джиттером</a:t>
            </a:r>
            <a:endParaRPr lang="en-US" dirty="0" smtClean="0"/>
          </a:p>
          <a:p>
            <a:pPr lvl="1"/>
            <a:r>
              <a:rPr lang="ru-RU" dirty="0" smtClean="0"/>
              <a:t>2 виртуальных </a:t>
            </a:r>
            <a:r>
              <a:rPr lang="en-US" dirty="0" smtClean="0"/>
              <a:t>USB-Com</a:t>
            </a:r>
            <a:r>
              <a:rPr lang="ru-RU" dirty="0" smtClean="0"/>
              <a:t> порта</a:t>
            </a:r>
            <a:r>
              <a:rPr lang="en-US" dirty="0" smtClean="0"/>
              <a:t>, </a:t>
            </a:r>
            <a:endParaRPr lang="ru-RU" dirty="0" smtClean="0"/>
          </a:p>
          <a:p>
            <a:pPr lvl="1"/>
            <a:r>
              <a:rPr lang="ru-RU" dirty="0" smtClean="0"/>
              <a:t>Заложена возможность установить интерфейсы </a:t>
            </a:r>
            <a:r>
              <a:rPr lang="en-US" dirty="0" smtClean="0"/>
              <a:t>Ethernet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Optical </a:t>
            </a:r>
            <a:r>
              <a:rPr lang="en-US" dirty="0" smtClean="0"/>
              <a:t>link</a:t>
            </a:r>
            <a:endParaRPr lang="en-US" dirty="0" smtClean="0"/>
          </a:p>
          <a:p>
            <a:r>
              <a:rPr lang="ru-RU" dirty="0" smtClean="0"/>
              <a:t>Дочерние платы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ru-RU" dirty="0" smtClean="0"/>
              <a:t>в</a:t>
            </a:r>
            <a:r>
              <a:rPr lang="ru-RU" dirty="0" smtClean="0"/>
              <a:t>ходны</a:t>
            </a:r>
            <a:r>
              <a:rPr lang="ru-RU" dirty="0" smtClean="0"/>
              <a:t>х</a:t>
            </a:r>
            <a:r>
              <a:rPr lang="ru-RU" dirty="0" smtClean="0"/>
              <a:t> модуля с дискриминаторами по 4 канала (-3</a:t>
            </a:r>
            <a:r>
              <a:rPr lang="en-US" dirty="0" smtClean="0"/>
              <a:t>V … +0.5V)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ru-RU" dirty="0" smtClean="0"/>
              <a:t>выходны</a:t>
            </a:r>
            <a:r>
              <a:rPr lang="ru-RU" dirty="0" smtClean="0"/>
              <a:t>х</a:t>
            </a:r>
            <a:r>
              <a:rPr lang="ru-RU" dirty="0" smtClean="0"/>
              <a:t> </a:t>
            </a:r>
            <a:r>
              <a:rPr lang="ru-RU" dirty="0" smtClean="0"/>
              <a:t>модуля </a:t>
            </a:r>
            <a:r>
              <a:rPr lang="en-US" dirty="0" smtClean="0"/>
              <a:t>– </a:t>
            </a:r>
            <a:r>
              <a:rPr lang="ru-RU" dirty="0" smtClean="0"/>
              <a:t>сигналы </a:t>
            </a:r>
            <a:r>
              <a:rPr lang="en-US" dirty="0" smtClean="0"/>
              <a:t>NIM</a:t>
            </a:r>
            <a:r>
              <a:rPr lang="ru-RU" dirty="0" smtClean="0"/>
              <a:t> по 4 </a:t>
            </a:r>
            <a:r>
              <a:rPr lang="ru-RU" dirty="0" smtClean="0"/>
              <a:t>канала или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ru-RU" dirty="0" smtClean="0"/>
              <a:t>выходных </a:t>
            </a:r>
            <a:r>
              <a:rPr lang="ru-RU" dirty="0" smtClean="0"/>
              <a:t>модуля </a:t>
            </a:r>
            <a:r>
              <a:rPr lang="en-US" dirty="0" smtClean="0"/>
              <a:t>– </a:t>
            </a:r>
            <a:r>
              <a:rPr lang="en-US" dirty="0" smtClean="0"/>
              <a:t>50 Ohm </a:t>
            </a:r>
            <a:r>
              <a:rPr lang="en-US" dirty="0" smtClean="0"/>
              <a:t>TTL</a:t>
            </a:r>
            <a:r>
              <a:rPr lang="ru-RU" dirty="0" smtClean="0"/>
              <a:t>, по 4 канала </a:t>
            </a:r>
            <a:endParaRPr lang="en-US" dirty="0" smtClean="0"/>
          </a:p>
          <a:p>
            <a:pPr lvl="1"/>
            <a:r>
              <a:rPr lang="en-US" dirty="0" smtClean="0"/>
              <a:t>12 </a:t>
            </a:r>
            <a:r>
              <a:rPr lang="ru-RU" dirty="0" smtClean="0"/>
              <a:t>источников низковольтного питания</a:t>
            </a:r>
            <a:r>
              <a:rPr lang="en-US" dirty="0" smtClean="0"/>
              <a:t>, </a:t>
            </a:r>
            <a:r>
              <a:rPr lang="ru-RU" dirty="0" smtClean="0"/>
              <a:t>2 канала </a:t>
            </a:r>
            <a:r>
              <a:rPr lang="en-US" dirty="0" smtClean="0"/>
              <a:t>+8V </a:t>
            </a:r>
            <a:r>
              <a:rPr lang="ru-RU" dirty="0" smtClean="0"/>
              <a:t>подстраиваемые и </a:t>
            </a:r>
            <a:r>
              <a:rPr lang="en-US" dirty="0" smtClean="0"/>
              <a:t> </a:t>
            </a:r>
            <a:r>
              <a:rPr lang="ru-RU" dirty="0" smtClean="0"/>
              <a:t>канал </a:t>
            </a:r>
            <a:r>
              <a:rPr lang="en-US" dirty="0" smtClean="0"/>
              <a:t>-7.2V </a:t>
            </a:r>
            <a:endParaRPr lang="en-US" dirty="0" smtClean="0"/>
          </a:p>
          <a:p>
            <a:pPr lvl="1"/>
            <a:r>
              <a:rPr lang="ru-RU" dirty="0" smtClean="0"/>
              <a:t>Выходной буфер </a:t>
            </a:r>
            <a:r>
              <a:rPr lang="en-US" dirty="0" smtClean="0"/>
              <a:t>LVDS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2973</TotalTime>
  <Words>1106</Words>
  <Application>Microsoft Office PowerPoint</Application>
  <PresentationFormat>Экран (4:3)</PresentationFormat>
  <Paragraphs>323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Система выработки триггера экспериментов BM@N и SRC. Проект триггера уровня 0 эксперимента MPD.</vt:lpstr>
      <vt:lpstr>Основные компоненты системы триггера эксперимента BM@N (I)</vt:lpstr>
      <vt:lpstr>Основные компоненты системы триггера эксперимента BM@N (II)</vt:lpstr>
      <vt:lpstr>Основные компоненты системы триггера эксперимента BM@N (III)</vt:lpstr>
      <vt:lpstr>Требования к системе триггера</vt:lpstr>
      <vt:lpstr>Форма синхро-сигналов</vt:lpstr>
      <vt:lpstr>Реализация логики </vt:lpstr>
      <vt:lpstr>Реализация «в железе»</vt:lpstr>
      <vt:lpstr>Оборудование  T0U (I)</vt:lpstr>
      <vt:lpstr>Оборудование  T0U (II)</vt:lpstr>
      <vt:lpstr>Особенности T0U</vt:lpstr>
      <vt:lpstr>Программное обеспечение</vt:lpstr>
      <vt:lpstr>Взаимодействие программ</vt:lpstr>
      <vt:lpstr>T0U_Mgr (I)</vt:lpstr>
      <vt:lpstr>T0U_Mgr (II)</vt:lpstr>
      <vt:lpstr>T0U_Mgr (III)</vt:lpstr>
      <vt:lpstr>SiD_Mgr</vt:lpstr>
      <vt:lpstr>Spill_View server</vt:lpstr>
      <vt:lpstr>Web-Server + browser</vt:lpstr>
      <vt:lpstr>HV Server</vt:lpstr>
      <vt:lpstr>Log_Viewer</vt:lpstr>
      <vt:lpstr>SRC vs BM@N</vt:lpstr>
      <vt:lpstr>SRC_Mgr</vt:lpstr>
      <vt:lpstr>Результаты (SRC, BM@N)</vt:lpstr>
      <vt:lpstr>Детектор FFD проекта MPD</vt:lpstr>
      <vt:lpstr>Расположение FFD</vt:lpstr>
      <vt:lpstr>Оборудование FFD</vt:lpstr>
      <vt:lpstr>SDU (Arm processor)</vt:lpstr>
      <vt:lpstr>SPM+ LVM</vt:lpstr>
      <vt:lpstr>Signal processor module</vt:lpstr>
      <vt:lpstr>Схема канала </vt:lpstr>
      <vt:lpstr>Блок выравнивания задержек</vt:lpstr>
      <vt:lpstr>Vertex processor</vt:lpstr>
      <vt:lpstr>Текущий статус</vt:lpstr>
      <vt:lpstr>Благодарю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system of BM@N experiment</dc:title>
  <dc:creator>Serge</dc:creator>
  <cp:lastModifiedBy>Serge</cp:lastModifiedBy>
  <cp:revision>199</cp:revision>
  <dcterms:created xsi:type="dcterms:W3CDTF">2018-04-09T06:40:44Z</dcterms:created>
  <dcterms:modified xsi:type="dcterms:W3CDTF">2019-03-14T06:46:12Z</dcterms:modified>
</cp:coreProperties>
</file>