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4.jpeg" ContentType="image/jpeg"/>
  <Override PartName="/ppt/media/image13.jpeg" ContentType="image/jpeg"/>
  <Override PartName="/ppt/media/image15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6.jpeg" ContentType="image/jpe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to edit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Maste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r title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0D3658D-600D-49EC-800B-93A80C4B634A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3/6/19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AC2F877-D516-4F05-898A-3670051E963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0C2773E-9196-4376-BAD8-23D393B3ECAE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3/6/19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1D2BF6B-4CBF-4378-BBE7-590410990D8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9BE23A4-B27F-45BF-B433-E444C03C57D7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3/6/19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2FEC3A2-8F78-4455-955C-DE12D73CFC5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523880" y="2008440"/>
            <a:ext cx="9143640" cy="827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The upgrade of the TOF system NA61/Shine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523880" y="2060280"/>
            <a:ext cx="9143640" cy="4411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2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Dmitriev Aleksandr on behalf of the mRPC group</a:t>
            </a:r>
            <a:endParaRPr b="0" lang="en-US" sz="24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11.02.2019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2" name="Picture 4" descr=""/>
          <p:cNvPicPr/>
          <p:nvPr/>
        </p:nvPicPr>
        <p:blipFill>
          <a:blip r:embed="rId1"/>
          <a:srcRect l="0" t="0" r="1844" b="0"/>
          <a:stretch/>
        </p:blipFill>
        <p:spPr>
          <a:xfrm>
            <a:off x="835920" y="369360"/>
            <a:ext cx="10319400" cy="6369480"/>
          </a:xfrm>
          <a:prstGeom prst="rect">
            <a:avLst/>
          </a:prstGeom>
          <a:ln>
            <a:noFill/>
          </a:ln>
        </p:spPr>
      </p:pic>
      <p:pic>
        <p:nvPicPr>
          <p:cNvPr id="153" name="Picture 7" descr=""/>
          <p:cNvPicPr/>
          <p:nvPr/>
        </p:nvPicPr>
        <p:blipFill>
          <a:blip r:embed="rId2"/>
          <a:srcRect l="0" t="30455" r="5958" b="29068"/>
          <a:stretch/>
        </p:blipFill>
        <p:spPr>
          <a:xfrm>
            <a:off x="6525000" y="3713040"/>
            <a:ext cx="2701080" cy="1553040"/>
          </a:xfrm>
          <a:prstGeom prst="rect">
            <a:avLst/>
          </a:prstGeom>
          <a:ln>
            <a:noFill/>
          </a:ln>
        </p:spPr>
      </p:pic>
      <p:pic>
        <p:nvPicPr>
          <p:cNvPr id="154" name="Picture 9" descr=""/>
          <p:cNvPicPr/>
          <p:nvPr/>
        </p:nvPicPr>
        <p:blipFill>
          <a:blip r:embed="rId3"/>
          <a:srcRect l="22974" t="28642" r="10496" b="15865"/>
          <a:stretch/>
        </p:blipFill>
        <p:spPr>
          <a:xfrm>
            <a:off x="2464200" y="3423600"/>
            <a:ext cx="2228400" cy="247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Picture 4" descr=""/>
          <p:cNvPicPr/>
          <p:nvPr/>
        </p:nvPicPr>
        <p:blipFill>
          <a:blip r:embed="rId1"/>
          <a:stretch/>
        </p:blipFill>
        <p:spPr>
          <a:xfrm>
            <a:off x="135720" y="407880"/>
            <a:ext cx="11842560" cy="593280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7028280" y="4352400"/>
            <a:ext cx="274284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Lead runs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Track matching.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Picture 7" descr=""/>
          <p:cNvPicPr/>
          <p:nvPr/>
        </p:nvPicPr>
        <p:blipFill>
          <a:blip r:embed="rId1"/>
          <a:stretch/>
        </p:blipFill>
        <p:spPr>
          <a:xfrm>
            <a:off x="5966280" y="1824840"/>
            <a:ext cx="6003360" cy="3664080"/>
          </a:xfrm>
          <a:prstGeom prst="rect">
            <a:avLst/>
          </a:prstGeom>
          <a:ln>
            <a:noFill/>
          </a:ln>
        </p:spPr>
      </p:pic>
      <p:pic>
        <p:nvPicPr>
          <p:cNvPr id="160" name="Picture 4" descr=""/>
          <p:cNvPicPr/>
          <p:nvPr/>
        </p:nvPicPr>
        <p:blipFill>
          <a:blip r:embed="rId2"/>
          <a:stretch/>
        </p:blipFill>
        <p:spPr>
          <a:xfrm>
            <a:off x="276840" y="1824840"/>
            <a:ext cx="6028920" cy="366408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972720" y="2412000"/>
            <a:ext cx="245124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NINO  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σ = 0.70 cm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6729840" y="2412000"/>
            <a:ext cx="245124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DRS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σ = 0.68 cm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6400800" y="710640"/>
            <a:ext cx="556740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X Position resolution of mRPC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12.5/sqrt(12) mm = 3.6 mm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10795680" y="5203080"/>
            <a:ext cx="1148040" cy="639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ResX, cm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5" name="CustomShape 6"/>
          <p:cNvSpPr/>
          <p:nvPr/>
        </p:nvSpPr>
        <p:spPr>
          <a:xfrm>
            <a:off x="5080680" y="5203080"/>
            <a:ext cx="1148040" cy="639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ResX, cm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6" name="CustomShape 7"/>
          <p:cNvSpPr/>
          <p:nvPr/>
        </p:nvSpPr>
        <p:spPr>
          <a:xfrm>
            <a:off x="1902240" y="5618160"/>
            <a:ext cx="8933040" cy="118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X Resudials for tracks extrapolated to detectors​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4" descr=""/>
          <p:cNvPicPr/>
          <p:nvPr/>
        </p:nvPicPr>
        <p:blipFill>
          <a:blip r:embed="rId1"/>
          <a:stretch/>
        </p:blipFill>
        <p:spPr>
          <a:xfrm>
            <a:off x="5654880" y="1443960"/>
            <a:ext cx="6366600" cy="3917880"/>
          </a:xfrm>
          <a:prstGeom prst="rect">
            <a:avLst/>
          </a:prstGeom>
          <a:ln>
            <a:noFill/>
          </a:ln>
        </p:spPr>
      </p:pic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Track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matchin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g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9" name="Picture 7" descr=""/>
          <p:cNvPicPr/>
          <p:nvPr/>
        </p:nvPicPr>
        <p:blipFill>
          <a:blip r:embed="rId2"/>
          <a:stretch/>
        </p:blipFill>
        <p:spPr>
          <a:xfrm>
            <a:off x="-45720" y="1441800"/>
            <a:ext cx="6140160" cy="382428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812520" y="2037600"/>
            <a:ext cx="245124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NINO 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σ = 0.60 cm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6701760" y="2037600"/>
            <a:ext cx="245124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DRS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σ = 2.28 cm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1902240" y="5618160"/>
            <a:ext cx="8933040" cy="118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Y Resudials for tracks extrapolated to detectors​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10582920" y="5130000"/>
            <a:ext cx="1148040" cy="639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ResY, cm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4779360" y="5085720"/>
            <a:ext cx="1148040" cy="639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ResY, cm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838080" y="365040"/>
            <a:ext cx="10515240" cy="6375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Backup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4" descr=""/>
          <p:cNvPicPr/>
          <p:nvPr/>
        </p:nvPicPr>
        <p:blipFill>
          <a:blip r:embed="rId1"/>
          <a:stretch/>
        </p:blipFill>
        <p:spPr>
          <a:xfrm>
            <a:off x="1783080" y="1026000"/>
            <a:ext cx="8437320" cy="5009400"/>
          </a:xfrm>
          <a:prstGeom prst="rect">
            <a:avLst/>
          </a:prstGeom>
          <a:ln>
            <a:noFill/>
          </a:ln>
        </p:spPr>
      </p:pic>
      <p:sp>
        <p:nvSpPr>
          <p:cNvPr id="17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Beta NINO. Hadron run 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3219120" y="2767680"/>
            <a:ext cx="27428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p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3059280" y="2306520"/>
            <a:ext cx="27428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2861640" y="1911600"/>
            <a:ext cx="27428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π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1" name="CustomShape 5"/>
          <p:cNvSpPr/>
          <p:nvPr/>
        </p:nvSpPr>
        <p:spPr>
          <a:xfrm>
            <a:off x="3379320" y="3303720"/>
            <a:ext cx="27428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2" name="CustomShape 6"/>
          <p:cNvSpPr/>
          <p:nvPr/>
        </p:nvSpPr>
        <p:spPr>
          <a:xfrm>
            <a:off x="3633120" y="3736800"/>
            <a:ext cx="27428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3" name="CustomShape 7"/>
          <p:cNvSpPr/>
          <p:nvPr/>
        </p:nvSpPr>
        <p:spPr>
          <a:xfrm>
            <a:off x="4937760" y="3688200"/>
            <a:ext cx="5029200" cy="19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Need to improve with Lead data by: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T-A correction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mass correction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84" name="CustomShape 8"/>
          <p:cNvSpPr/>
          <p:nvPr/>
        </p:nvSpPr>
        <p:spPr>
          <a:xfrm>
            <a:off x="8711640" y="5707800"/>
            <a:ext cx="2742840" cy="36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p/q, GeV/c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4" descr=""/>
          <p:cNvPicPr/>
          <p:nvPr/>
        </p:nvPicPr>
        <p:blipFill>
          <a:blip r:embed="rId1"/>
          <a:stretch/>
        </p:blipFill>
        <p:spPr>
          <a:xfrm>
            <a:off x="1682640" y="1138680"/>
            <a:ext cx="8826120" cy="5238000"/>
          </a:xfrm>
          <a:prstGeom prst="rect">
            <a:avLst/>
          </a:prstGeom>
          <a:ln>
            <a:noFill/>
          </a:ln>
        </p:spPr>
      </p:pic>
      <p:sp>
        <p:nvSpPr>
          <p:cNvPr id="1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Beta DRS. Hadron run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3322800" y="2758320"/>
            <a:ext cx="27428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p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3040560" y="2513520"/>
            <a:ext cx="27428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2805120" y="2090160"/>
            <a:ext cx="27428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π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3585960" y="3275640"/>
            <a:ext cx="27428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3877560" y="3661200"/>
            <a:ext cx="27428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4572000" y="3840480"/>
            <a:ext cx="4716000" cy="19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Need to improve with Lead data by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Waveform filtration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mass correction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8764920" y="6053400"/>
            <a:ext cx="2742840" cy="36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p/q, GeV/c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План доклада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838080" y="1825560"/>
            <a:ext cx="107809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Обзор установки/старый TOF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Требования к новому TOFу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МРПК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Считывающая электроника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Тест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Результаты теста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52" descr=""/>
          <p:cNvPicPr/>
          <p:nvPr/>
        </p:nvPicPr>
        <p:blipFill>
          <a:blip r:embed="rId1"/>
          <a:stretch/>
        </p:blipFill>
        <p:spPr>
          <a:xfrm>
            <a:off x="-720" y="748440"/>
            <a:ext cx="12192480" cy="479412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 rot="536400">
            <a:off x="10091160" y="1138320"/>
            <a:ext cx="268560" cy="11732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2"/>
          <p:cNvSpPr/>
          <p:nvPr/>
        </p:nvSpPr>
        <p:spPr>
          <a:xfrm rot="21030600">
            <a:off x="10089000" y="4169160"/>
            <a:ext cx="208440" cy="11739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3"/>
          <p:cNvSpPr/>
          <p:nvPr/>
        </p:nvSpPr>
        <p:spPr>
          <a:xfrm>
            <a:off x="10076760" y="1189800"/>
            <a:ext cx="239760" cy="1118880"/>
          </a:xfrm>
          <a:prstGeom prst="rect">
            <a:avLst/>
          </a:prstGeom>
          <a:solidFill>
            <a:srgbClr val="ff0000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4"/>
          <p:cNvSpPr/>
          <p:nvPr/>
        </p:nvSpPr>
        <p:spPr>
          <a:xfrm>
            <a:off x="10076760" y="4029840"/>
            <a:ext cx="239760" cy="1118880"/>
          </a:xfrm>
          <a:prstGeom prst="rect">
            <a:avLst/>
          </a:prstGeom>
          <a:solidFill>
            <a:srgbClr val="ff0000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5"/>
          <p:cNvSpPr/>
          <p:nvPr/>
        </p:nvSpPr>
        <p:spPr>
          <a:xfrm>
            <a:off x="5046840" y="144000"/>
            <a:ext cx="20466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mbria Math"/>
                <a:ea typeface="Cambria Math"/>
              </a:rPr>
              <a:t>New RPC TOF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10301040" y="1440000"/>
            <a:ext cx="6732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MRPC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34" name="CustomShape 7"/>
          <p:cNvSpPr/>
          <p:nvPr/>
        </p:nvSpPr>
        <p:spPr>
          <a:xfrm>
            <a:off x="10301040" y="4406400"/>
            <a:ext cx="6732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MRPC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TOF requirements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838080" y="1825560"/>
            <a:ext cx="107809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time resolution better than 75 ps;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high granularity to minimize efficiency degradation due to double hits;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good position resolution;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high combined geometrical and detection efficiency;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identification of pions and kaons up to the momentum of 4 GeV/c 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identification of (anti)protons up to the momentum of 7 GeV/c;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low heat dissipation from the electronics.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38080" y="365040"/>
            <a:ext cx="1051524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Triple-stack MRPC with strip readout (600x300/150 mm)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Picture 6" descr=""/>
          <p:cNvPicPr/>
          <p:nvPr/>
        </p:nvPicPr>
        <p:blipFill>
          <a:blip r:embed="rId1"/>
          <a:stretch/>
        </p:blipFill>
        <p:spPr>
          <a:xfrm>
            <a:off x="90000" y="3374280"/>
            <a:ext cx="4978800" cy="3107160"/>
          </a:xfrm>
          <a:prstGeom prst="rect">
            <a:avLst/>
          </a:prstGeom>
          <a:ln>
            <a:noFill/>
          </a:ln>
        </p:spPr>
      </p:pic>
      <p:pic>
        <p:nvPicPr>
          <p:cNvPr id="139" name="Picture 4" descr=""/>
          <p:cNvPicPr/>
          <p:nvPr/>
        </p:nvPicPr>
        <p:blipFill>
          <a:blip r:embed="rId2"/>
          <a:stretch/>
        </p:blipFill>
        <p:spPr>
          <a:xfrm>
            <a:off x="588240" y="797040"/>
            <a:ext cx="7104960" cy="2510640"/>
          </a:xfrm>
          <a:prstGeom prst="rect">
            <a:avLst/>
          </a:prstGeom>
          <a:ln>
            <a:noFill/>
          </a:ln>
        </p:spPr>
      </p:pic>
      <p:pic>
        <p:nvPicPr>
          <p:cNvPr id="140" name="Picture 10" descr=""/>
          <p:cNvPicPr/>
          <p:nvPr/>
        </p:nvPicPr>
        <p:blipFill>
          <a:blip r:embed="rId3"/>
          <a:stretch/>
        </p:blipFill>
        <p:spPr>
          <a:xfrm>
            <a:off x="8421120" y="1351440"/>
            <a:ext cx="3452760" cy="4970880"/>
          </a:xfrm>
          <a:prstGeom prst="rect">
            <a:avLst/>
          </a:prstGeom>
          <a:ln>
            <a:noFill/>
          </a:ln>
        </p:spPr>
      </p:pic>
      <p:pic>
        <p:nvPicPr>
          <p:cNvPr id="141" name="Picture 14" descr=""/>
          <p:cNvPicPr/>
          <p:nvPr/>
        </p:nvPicPr>
        <p:blipFill>
          <a:blip r:embed="rId4"/>
          <a:stretch/>
        </p:blipFill>
        <p:spPr>
          <a:xfrm>
            <a:off x="5648040" y="3310560"/>
            <a:ext cx="2476080" cy="320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4" descr=""/>
          <p:cNvPicPr/>
          <p:nvPr/>
        </p:nvPicPr>
        <p:blipFill>
          <a:blip r:embed="rId1"/>
          <a:stretch/>
        </p:blipFill>
        <p:spPr>
          <a:xfrm>
            <a:off x="2011680" y="242280"/>
            <a:ext cx="8052840" cy="615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1061280" y="0"/>
            <a:ext cx="96948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23320" y="1378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Setup of the November(2018) test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Picture 17" descr=""/>
          <p:cNvPicPr/>
          <p:nvPr/>
        </p:nvPicPr>
        <p:blipFill>
          <a:blip r:embed="rId1"/>
          <a:stretch/>
        </p:blipFill>
        <p:spPr>
          <a:xfrm>
            <a:off x="1463760" y="1372320"/>
            <a:ext cx="9688320" cy="509364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5212080" y="4663440"/>
            <a:ext cx="5669280" cy="167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i="1" lang="en-US" sz="2000" spc="-1" strike="noStrike">
                <a:solidFill>
                  <a:srgbClr val="000000"/>
                </a:solidFill>
                <a:latin typeface="Calibri"/>
              </a:rPr>
              <a:t>Two data set: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US" sz="2000" spc="-1" strike="noStrike">
                <a:solidFill>
                  <a:srgbClr val="000000"/>
                </a:solidFill>
                <a:latin typeface="Calibri"/>
              </a:rPr>
              <a:t>Hadron+Al 80 GeV/c, Pb+Pb 150GeV/c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US" sz="2000" spc="-1" strike="noStrike">
                <a:solidFill>
                  <a:srgbClr val="000000"/>
                </a:solidFill>
                <a:latin typeface="Calibri"/>
              </a:rPr>
              <a:t>Pour hadron statistic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US" sz="2000" spc="-1" strike="noStrike">
                <a:solidFill>
                  <a:srgbClr val="000000"/>
                </a:solidFill>
                <a:latin typeface="Calibri"/>
              </a:rPr>
              <a:t>Hadron T0 – S2, Lead T0 – S3.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Picture 4" descr=""/>
          <p:cNvPicPr/>
          <p:nvPr/>
        </p:nvPicPr>
        <p:blipFill>
          <a:blip r:embed="rId1"/>
          <a:srcRect l="0" t="0" r="1844" b="0"/>
          <a:stretch/>
        </p:blipFill>
        <p:spPr>
          <a:xfrm>
            <a:off x="835920" y="369360"/>
            <a:ext cx="10319400" cy="636948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6585120" y="3492720"/>
            <a:ext cx="2742840" cy="118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Hadron runs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2013-07-15T20:26:40Z</dcterms:created>
  <dc:creator/>
  <dc:description/>
  <dc:language>en-US</dc:language>
  <cp:lastModifiedBy/>
  <dcterms:modified xsi:type="dcterms:W3CDTF">2019-03-06T15:48:54Z</dcterms:modified>
  <cp:revision>251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22</vt:i4>
  </property>
</Properties>
</file>