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0" r:id="rId3"/>
  </p:sldMasterIdLst>
  <p:notesMasterIdLst>
    <p:notesMasterId r:id="rId44"/>
  </p:notesMasterIdLst>
  <p:sldIdLst>
    <p:sldId id="395" r:id="rId4"/>
    <p:sldId id="259" r:id="rId5"/>
    <p:sldId id="262" r:id="rId6"/>
    <p:sldId id="400" r:id="rId7"/>
    <p:sldId id="267" r:id="rId8"/>
    <p:sldId id="411" r:id="rId9"/>
    <p:sldId id="290" r:id="rId10"/>
    <p:sldId id="394" r:id="rId11"/>
    <p:sldId id="410" r:id="rId12"/>
    <p:sldId id="399" r:id="rId13"/>
    <p:sldId id="377" r:id="rId14"/>
    <p:sldId id="278" r:id="rId15"/>
    <p:sldId id="380" r:id="rId16"/>
    <p:sldId id="381" r:id="rId17"/>
    <p:sldId id="370" r:id="rId18"/>
    <p:sldId id="287" r:id="rId19"/>
    <p:sldId id="372" r:id="rId20"/>
    <p:sldId id="338" r:id="rId21"/>
    <p:sldId id="335" r:id="rId22"/>
    <p:sldId id="336" r:id="rId23"/>
    <p:sldId id="373" r:id="rId24"/>
    <p:sldId id="397" r:id="rId25"/>
    <p:sldId id="384" r:id="rId26"/>
    <p:sldId id="387" r:id="rId27"/>
    <p:sldId id="385" r:id="rId28"/>
    <p:sldId id="405" r:id="rId29"/>
    <p:sldId id="406" r:id="rId30"/>
    <p:sldId id="386" r:id="rId31"/>
    <p:sldId id="407" r:id="rId32"/>
    <p:sldId id="389" r:id="rId33"/>
    <p:sldId id="408" r:id="rId34"/>
    <p:sldId id="391" r:id="rId35"/>
    <p:sldId id="392" r:id="rId36"/>
    <p:sldId id="307" r:id="rId37"/>
    <p:sldId id="308" r:id="rId38"/>
    <p:sldId id="402" r:id="rId39"/>
    <p:sldId id="396" r:id="rId40"/>
    <p:sldId id="403" r:id="rId41"/>
    <p:sldId id="312" r:id="rId42"/>
    <p:sldId id="409" r:id="rId43"/>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29"/>
    <p:restoredTop sz="94729"/>
  </p:normalViewPr>
  <p:slideViewPr>
    <p:cSldViewPr snapToGrid="0" snapToObjects="1">
      <p:cViewPr varScale="1">
        <p:scale>
          <a:sx n="109" d="100"/>
          <a:sy n="109" d="100"/>
        </p:scale>
        <p:origin x="20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0"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381"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382"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383"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384" name="PlaceHolder 5"/>
          <p:cNvSpPr>
            <a:spLocks noGrp="1"/>
          </p:cNvSpPr>
          <p:nvPr>
            <p:ph type="sldNum"/>
          </p:nvPr>
        </p:nvSpPr>
        <p:spPr>
          <a:xfrm>
            <a:off x="4399200" y="9555480"/>
            <a:ext cx="3372840" cy="502560"/>
          </a:xfrm>
          <a:prstGeom prst="rect">
            <a:avLst/>
          </a:prstGeom>
        </p:spPr>
        <p:txBody>
          <a:bodyPr lIns="0" tIns="0" rIns="0" bIns="0" anchor="b"/>
          <a:lstStyle/>
          <a:p>
            <a:pPr algn="r"/>
            <a:fld id="{2067D824-112A-4F1B-BD21-A5DE7A7EA95E}"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a:extLst>
              <a:ext uri="{FF2B5EF4-FFF2-40B4-BE49-F238E27FC236}">
                <a16:creationId xmlns:a16="http://schemas.microsoft.com/office/drawing/2014/main" id="{248F5B7E-1FF7-AD4E-8FBA-10736F0917BB}"/>
              </a:ext>
            </a:extLst>
          </p:cNvPr>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5" name="Text Box 2">
            <a:extLst>
              <a:ext uri="{FF2B5EF4-FFF2-40B4-BE49-F238E27FC236}">
                <a16:creationId xmlns:a16="http://schemas.microsoft.com/office/drawing/2014/main" id="{3C0E8E42-67E2-544E-BB40-14FFDF37DFC7}"/>
              </a:ext>
            </a:extLst>
          </p:cNvPr>
          <p:cNvSpPr txBox="1">
            <a:spLocks noChangeArrowheads="1"/>
          </p:cNvSpPr>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extLst>
      <p:ext uri="{BB962C8B-B14F-4D97-AF65-F5344CB8AC3E}">
        <p14:creationId xmlns:p14="http://schemas.microsoft.com/office/powerpoint/2010/main" val="111607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CustomShape 1"/>
          <p:cNvSpPr/>
          <p:nvPr/>
        </p:nvSpPr>
        <p:spPr>
          <a:xfrm>
            <a:off x="755640" y="5078520"/>
            <a:ext cx="6035400" cy="479844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62088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a:extLst>
              <a:ext uri="{FF2B5EF4-FFF2-40B4-BE49-F238E27FC236}">
                <a16:creationId xmlns:a16="http://schemas.microsoft.com/office/drawing/2014/main" id="{EC8541E4-FAF4-FF4E-91D3-83768C9E0888}"/>
              </a:ext>
            </a:extLst>
          </p:cNvPr>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Text Box 2">
            <a:extLst>
              <a:ext uri="{FF2B5EF4-FFF2-40B4-BE49-F238E27FC236}">
                <a16:creationId xmlns:a16="http://schemas.microsoft.com/office/drawing/2014/main" id="{38523064-D70C-4746-84A0-2A385048F21A}"/>
              </a:ext>
            </a:extLst>
          </p:cNvPr>
          <p:cNvSpPr txBox="1">
            <a:spLocks noChangeArrowheads="1"/>
          </p:cNvSpPr>
          <p:nvPr/>
        </p:nvSpPr>
        <p:spPr bwMode="auto">
          <a:xfrm>
            <a:off x="685800" y="4343400"/>
            <a:ext cx="547687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extLst>
      <p:ext uri="{BB962C8B-B14F-4D97-AF65-F5344CB8AC3E}">
        <p14:creationId xmlns:p14="http://schemas.microsoft.com/office/powerpoint/2010/main" val="52504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3"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5"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6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65"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66"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2"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8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7"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9"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01BED6-3979-CC4B-8496-1AC9A43166C7}" type="slidenum">
              <a:rPr lang="ru-RU" smtClean="0"/>
              <a:t>‹#›</a:t>
            </a:fld>
            <a:endParaRPr lang="ru-RU"/>
          </a:p>
        </p:txBody>
      </p:sp>
    </p:spTree>
    <p:extLst>
      <p:ext uri="{BB962C8B-B14F-4D97-AF65-F5344CB8AC3E}">
        <p14:creationId xmlns:p14="http://schemas.microsoft.com/office/powerpoint/2010/main" val="389142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15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5.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5.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494982" y="82371"/>
            <a:ext cx="8383356" cy="2305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ctr"/>
            <a:r>
              <a:rPr lang="en-US" sz="3600" b="1" dirty="0"/>
              <a:t>The Neutron Star Equation of State</a:t>
            </a:r>
          </a:p>
          <a:p>
            <a:pPr algn="ctr"/>
            <a:r>
              <a:rPr lang="en-US" sz="3600" b="1" dirty="0"/>
              <a:t>In The Multi-Messenger Era</a:t>
            </a:r>
          </a:p>
        </p:txBody>
      </p:sp>
      <p:sp>
        <p:nvSpPr>
          <p:cNvPr id="386" name="CustomShape 2"/>
          <p:cNvSpPr/>
          <p:nvPr/>
        </p:nvSpPr>
        <p:spPr>
          <a:xfrm>
            <a:off x="893160" y="2579664"/>
            <a:ext cx="7342200" cy="779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US" sz="2200" b="0" strike="noStrike" spc="-1" dirty="0">
                <a:solidFill>
                  <a:srgbClr val="000000"/>
                </a:solidFill>
                <a:uFill>
                  <a:solidFill>
                    <a:srgbClr val="FFFFFF"/>
                  </a:solidFill>
                </a:uFill>
                <a:latin typeface="Helvetica Light"/>
                <a:ea typeface="Helvetica Light"/>
              </a:rPr>
              <a:t>David E. </a:t>
            </a:r>
            <a:r>
              <a:rPr lang="en-US" sz="2200" b="0" strike="noStrike" spc="-1" dirty="0" err="1">
                <a:solidFill>
                  <a:srgbClr val="000000"/>
                </a:solidFill>
                <a:uFill>
                  <a:solidFill>
                    <a:srgbClr val="FFFFFF"/>
                  </a:solidFill>
                </a:uFill>
                <a:latin typeface="Helvetica Light"/>
                <a:ea typeface="Helvetica Light"/>
              </a:rPr>
              <a:t>Álvarez</a:t>
            </a:r>
            <a:r>
              <a:rPr lang="en-US" sz="2200" b="0" strike="noStrike" spc="-1" dirty="0">
                <a:solidFill>
                  <a:srgbClr val="000000"/>
                </a:solidFill>
                <a:uFill>
                  <a:solidFill>
                    <a:srgbClr val="FFFFFF"/>
                  </a:solidFill>
                </a:uFill>
                <a:latin typeface="Helvetica Light"/>
                <a:ea typeface="Helvetica Light"/>
              </a:rPr>
              <a:t> Castillo</a:t>
            </a:r>
            <a:endParaRPr lang="en-US" sz="2200" b="0" strike="noStrike" spc="-1" dirty="0">
              <a:solidFill>
                <a:srgbClr val="000000"/>
              </a:solidFill>
              <a:uFill>
                <a:solidFill>
                  <a:srgbClr val="FFFFFF"/>
                </a:solidFill>
              </a:uFill>
              <a:latin typeface="Arial"/>
            </a:endParaRPr>
          </a:p>
          <a:p>
            <a:pPr algn="ctr">
              <a:lnSpc>
                <a:spcPct val="100000"/>
              </a:lnSpc>
            </a:pPr>
            <a:r>
              <a:rPr lang="en-US" sz="2200" b="1" i="1" strike="noStrike" spc="-1" dirty="0">
                <a:solidFill>
                  <a:srgbClr val="000000"/>
                </a:solidFill>
                <a:uFill>
                  <a:solidFill>
                    <a:srgbClr val="FFFFFF"/>
                  </a:solidFill>
                </a:uFill>
                <a:latin typeface="Helvetica Light"/>
                <a:ea typeface="Helvetica Light"/>
              </a:rPr>
              <a:t>Joint Institute for Nuclear Research</a:t>
            </a:r>
          </a:p>
          <a:p>
            <a:pPr algn="ctr">
              <a:lnSpc>
                <a:spcPct val="100000"/>
              </a:lnSpc>
            </a:pPr>
            <a:r>
              <a:rPr lang="en-US" sz="2200" b="1" i="1" spc="-1" dirty="0" err="1">
                <a:solidFill>
                  <a:srgbClr val="000000"/>
                </a:solidFill>
                <a:uFill>
                  <a:solidFill>
                    <a:srgbClr val="FFFFFF"/>
                  </a:solidFill>
                </a:uFill>
                <a:latin typeface="Helvetica Light"/>
              </a:rPr>
              <a:t>Dubna</a:t>
            </a:r>
            <a:r>
              <a:rPr lang="en-US" sz="2200" b="1" i="1" spc="-1" dirty="0">
                <a:solidFill>
                  <a:srgbClr val="000000"/>
                </a:solidFill>
                <a:uFill>
                  <a:solidFill>
                    <a:srgbClr val="FFFFFF"/>
                  </a:solidFill>
                </a:uFill>
                <a:latin typeface="Helvetica Light"/>
              </a:rPr>
              <a:t>, Russia</a:t>
            </a:r>
            <a:endParaRPr lang="en-US" sz="2200" b="0" strike="noStrike" spc="-1" dirty="0">
              <a:solidFill>
                <a:srgbClr val="000000"/>
              </a:solidFill>
              <a:uFill>
                <a:solidFill>
                  <a:srgbClr val="FFFFFF"/>
                </a:solidFill>
              </a:uFill>
              <a:latin typeface="Arial"/>
            </a:endParaRPr>
          </a:p>
        </p:txBody>
      </p:sp>
      <p:pic>
        <p:nvPicPr>
          <p:cNvPr id="387" name="compstarLogo.jpg"/>
          <p:cNvPicPr/>
          <p:nvPr/>
        </p:nvPicPr>
        <p:blipFill>
          <a:blip r:embed="rId2"/>
          <a:stretch/>
        </p:blipFill>
        <p:spPr>
          <a:xfrm>
            <a:off x="6713250" y="4863665"/>
            <a:ext cx="2305800" cy="1609920"/>
          </a:xfrm>
          <a:prstGeom prst="rect">
            <a:avLst/>
          </a:prstGeom>
          <a:ln w="12600">
            <a:noFill/>
          </a:ln>
        </p:spPr>
      </p:pic>
      <p:sp>
        <p:nvSpPr>
          <p:cNvPr id="388" name="CustomShape 3"/>
          <p:cNvSpPr/>
          <p:nvPr/>
        </p:nvSpPr>
        <p:spPr>
          <a:xfrm>
            <a:off x="972720" y="3985671"/>
            <a:ext cx="7220880" cy="8269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endParaRPr lang="en-US" sz="2200" b="1" dirty="0">
              <a:latin typeface="Helvetica Light" charset="0"/>
              <a:ea typeface="Helvetica Light" charset="0"/>
              <a:cs typeface="Helvetica Light" charset="0"/>
            </a:endParaRPr>
          </a:p>
          <a:p>
            <a:pPr algn="ctr"/>
            <a:r>
              <a:rPr lang="en-US" sz="2200" b="1" dirty="0">
                <a:latin typeface="Helvetica Light" charset="0"/>
                <a:ea typeface="Helvetica Light" charset="0"/>
                <a:cs typeface="Helvetica Light" charset="0"/>
              </a:rPr>
              <a:t>The II International Workshop on Theory of Hadronic Matter</a:t>
            </a:r>
          </a:p>
          <a:p>
            <a:pPr algn="ctr"/>
            <a:r>
              <a:rPr lang="en-US" sz="2200" b="1" dirty="0">
                <a:latin typeface="Helvetica Light" charset="0"/>
                <a:ea typeface="Helvetica Light" charset="0"/>
                <a:cs typeface="Helvetica Light" charset="0"/>
              </a:rPr>
              <a:t>Under Extreme Conditions Nuclear</a:t>
            </a:r>
          </a:p>
          <a:p>
            <a:pPr algn="ctr"/>
            <a:r>
              <a:rPr lang="en-US" sz="2200" b="1" dirty="0" err="1">
                <a:latin typeface="Helvetica Light" charset="0"/>
                <a:ea typeface="Helvetica Light" charset="0"/>
                <a:cs typeface="Helvetica Light" charset="0"/>
              </a:rPr>
              <a:t>Dubna</a:t>
            </a:r>
            <a:r>
              <a:rPr lang="en-US" sz="2200" b="1" dirty="0">
                <a:latin typeface="Helvetica Light" charset="0"/>
                <a:ea typeface="Helvetica Light" charset="0"/>
                <a:cs typeface="Helvetica Light" charset="0"/>
              </a:rPr>
              <a:t>, Russia</a:t>
            </a:r>
          </a:p>
          <a:p>
            <a:pPr algn="ctr">
              <a:lnSpc>
                <a:spcPct val="100000"/>
              </a:lnSpc>
            </a:pPr>
            <a:r>
              <a:rPr lang="en-US" sz="2200" b="1" spc="-1" dirty="0">
                <a:solidFill>
                  <a:srgbClr val="000000"/>
                </a:solidFill>
                <a:uFill>
                  <a:solidFill>
                    <a:srgbClr val="FFFFFF"/>
                  </a:solidFill>
                </a:uFill>
                <a:latin typeface="Helvetica Light"/>
                <a:ea typeface="Helvetica Light"/>
              </a:rPr>
              <a:t>September 17</a:t>
            </a:r>
            <a:r>
              <a:rPr lang="en-US" sz="2200" b="1" strike="noStrike" spc="-1" dirty="0">
                <a:solidFill>
                  <a:srgbClr val="000000"/>
                </a:solidFill>
                <a:uFill>
                  <a:solidFill>
                    <a:srgbClr val="FFFFFF"/>
                  </a:solidFill>
                </a:uFill>
                <a:latin typeface="Helvetica Light"/>
                <a:ea typeface="Helvetica Light"/>
              </a:rPr>
              <a:t>, 2019</a:t>
            </a:r>
            <a:endParaRPr lang="en-US" sz="2200" b="0" strike="noStrike" spc="-1" dirty="0">
              <a:solidFill>
                <a:srgbClr val="000000"/>
              </a:solidFill>
              <a:uFill>
                <a:solidFill>
                  <a:srgbClr val="FFFFFF"/>
                </a:solidFill>
              </a:uFill>
              <a:latin typeface="Arial"/>
            </a:endParaRPr>
          </a:p>
        </p:txBody>
      </p:sp>
      <p:pic>
        <p:nvPicPr>
          <p:cNvPr id="389" name="JINR_Dubna_logo.png"/>
          <p:cNvPicPr/>
          <p:nvPr/>
        </p:nvPicPr>
        <p:blipFill>
          <a:blip r:embed="rId3"/>
          <a:stretch/>
        </p:blipFill>
        <p:spPr>
          <a:xfrm>
            <a:off x="349920" y="4637520"/>
            <a:ext cx="1969560" cy="1957320"/>
          </a:xfrm>
          <a:prstGeom prst="rect">
            <a:avLst/>
          </a:prstGeom>
          <a:ln w="12600">
            <a:noFill/>
          </a:ln>
        </p:spPr>
      </p:pic>
      <p:pic>
        <p:nvPicPr>
          <p:cNvPr id="3" name="Picture 2">
            <a:extLst>
              <a:ext uri="{FF2B5EF4-FFF2-40B4-BE49-F238E27FC236}">
                <a16:creationId xmlns:a16="http://schemas.microsoft.com/office/drawing/2014/main" id="{F9388A62-F556-8047-A472-744C44CD7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482" y="5721724"/>
            <a:ext cx="4208855" cy="980704"/>
          </a:xfrm>
          <a:prstGeom prst="rect">
            <a:avLst/>
          </a:prstGeom>
        </p:spPr>
      </p:pic>
    </p:spTree>
    <p:extLst>
      <p:ext uri="{BB962C8B-B14F-4D97-AF65-F5344CB8AC3E}">
        <p14:creationId xmlns:p14="http://schemas.microsoft.com/office/powerpoint/2010/main" val="36370574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669600" y="312480"/>
            <a:ext cx="7792200" cy="1505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Massive Neutron </a:t>
            </a:r>
            <a:r>
              <a:rPr lang="en-US" sz="4800" spc="-1" dirty="0">
                <a:solidFill>
                  <a:srgbClr val="000000"/>
                </a:solidFill>
                <a:uFill>
                  <a:solidFill>
                    <a:srgbClr val="FFFFFF"/>
                  </a:solidFill>
                </a:uFill>
                <a:latin typeface="Helvetica Light"/>
                <a:ea typeface="Helvetica Light"/>
              </a:rPr>
              <a:t>S</a:t>
            </a:r>
            <a:r>
              <a:rPr lang="en-US" sz="4800" b="0" strike="noStrike" spc="-1" dirty="0">
                <a:solidFill>
                  <a:srgbClr val="000000"/>
                </a:solidFill>
                <a:uFill>
                  <a:solidFill>
                    <a:srgbClr val="FFFFFF"/>
                  </a:solidFill>
                </a:uFill>
                <a:latin typeface="Helvetica Light"/>
                <a:ea typeface="Helvetica Light"/>
              </a:rPr>
              <a:t>tars</a:t>
            </a:r>
            <a:endParaRPr lang="en-US" sz="4800" b="0" strike="noStrike" spc="-1" dirty="0">
              <a:solidFill>
                <a:srgbClr val="000000"/>
              </a:solidFill>
              <a:uFill>
                <a:solidFill>
                  <a:srgbClr val="FFFFFF"/>
                </a:solidFill>
              </a:uFill>
              <a:latin typeface="Arial"/>
            </a:endParaRPr>
          </a:p>
        </p:txBody>
      </p:sp>
      <p:pic>
        <p:nvPicPr>
          <p:cNvPr id="454" name="MsvR_All.png"/>
          <p:cNvPicPr/>
          <p:nvPr/>
        </p:nvPicPr>
        <p:blipFill>
          <a:blip r:embed="rId2"/>
          <a:stretch/>
        </p:blipFill>
        <p:spPr>
          <a:xfrm>
            <a:off x="296383" y="1535400"/>
            <a:ext cx="8283394" cy="5322600"/>
          </a:xfrm>
          <a:prstGeom prst="rect">
            <a:avLst/>
          </a:prstGeom>
          <a:ln w="12600">
            <a:noFill/>
          </a:ln>
        </p:spPr>
      </p:pic>
      <p:sp>
        <p:nvSpPr>
          <p:cNvPr id="455" name="CustomShape 2"/>
          <p:cNvSpPr/>
          <p:nvPr/>
        </p:nvSpPr>
        <p:spPr>
          <a:xfrm>
            <a:off x="4438080" y="6505200"/>
            <a:ext cx="246960" cy="3965400"/>
          </a:xfrm>
          <a:prstGeom prst="rect">
            <a:avLst/>
          </a:prstGeom>
          <a:noFill/>
          <a:ln w="12600">
            <a:noFill/>
          </a:ln>
        </p:spPr>
        <p:style>
          <a:lnRef idx="0">
            <a:scrgbClr r="0" g="0" b="0"/>
          </a:lnRef>
          <a:fillRef idx="0">
            <a:scrgbClr r="0" g="0" b="0"/>
          </a:fillRef>
          <a:effectRef idx="0">
            <a:scrgbClr r="0" g="0" b="0"/>
          </a:effectRef>
          <a:fontRef idx="minor"/>
        </p:style>
      </p:sp>
      <p:sp>
        <p:nvSpPr>
          <p:cNvPr id="456" name="CustomShape 3"/>
          <p:cNvSpPr/>
          <p:nvPr/>
        </p:nvSpPr>
        <p:spPr>
          <a:xfrm>
            <a:off x="6553080" y="6356520"/>
            <a:ext cx="2122200" cy="353520"/>
          </a:xfrm>
          <a:prstGeom prst="rect">
            <a:avLst/>
          </a:prstGeom>
          <a:noFill/>
          <a:ln>
            <a:noFill/>
          </a:ln>
        </p:spPr>
        <p:style>
          <a:lnRef idx="0">
            <a:scrgbClr r="0" g="0" b="0"/>
          </a:lnRef>
          <a:fillRef idx="0">
            <a:scrgbClr r="0" g="0" b="0"/>
          </a:fillRef>
          <a:effectRef idx="0">
            <a:scrgbClr r="0" g="0" b="0"/>
          </a:effectRef>
          <a:fontRef idx="minor"/>
        </p:style>
      </p:sp>
      <p:cxnSp>
        <p:nvCxnSpPr>
          <p:cNvPr id="3" name="Straight Connector 2">
            <a:extLst>
              <a:ext uri="{FF2B5EF4-FFF2-40B4-BE49-F238E27FC236}">
                <a16:creationId xmlns:a16="http://schemas.microsoft.com/office/drawing/2014/main" id="{E66A3EFE-1854-8245-94E4-3C4D31E44E24}"/>
              </a:ext>
            </a:extLst>
          </p:cNvPr>
          <p:cNvCxnSpPr/>
          <p:nvPr/>
        </p:nvCxnSpPr>
        <p:spPr>
          <a:xfrm>
            <a:off x="1187533" y="2683823"/>
            <a:ext cx="7163999" cy="0"/>
          </a:xfrm>
          <a:prstGeom prst="line">
            <a:avLst/>
          </a:prstGeom>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49A1ECBA-2BC0-4445-9A19-40B1C9643CB5}"/>
              </a:ext>
            </a:extLst>
          </p:cNvPr>
          <p:cNvSpPr txBox="1"/>
          <p:nvPr/>
        </p:nvSpPr>
        <p:spPr>
          <a:xfrm>
            <a:off x="2940728" y="2612565"/>
            <a:ext cx="5448415" cy="307777"/>
          </a:xfrm>
          <a:prstGeom prst="rect">
            <a:avLst/>
          </a:prstGeom>
          <a:noFill/>
        </p:spPr>
        <p:txBody>
          <a:bodyPr wrap="none" rtlCol="0">
            <a:spAutoFit/>
          </a:bodyPr>
          <a:lstStyle/>
          <a:p>
            <a:r>
              <a:rPr lang="en-US" sz="1400" dirty="0"/>
              <a:t>PSR J0740+6620: M=2.17(+0.11, -0.10) </a:t>
            </a:r>
            <a:r>
              <a:rPr lang="en-US" sz="1400" dirty="0" err="1"/>
              <a:t>Msun</a:t>
            </a:r>
            <a:r>
              <a:rPr lang="en-US" sz="1400" dirty="0"/>
              <a:t>, at 68.3% credibility</a:t>
            </a:r>
            <a:endParaRPr lang="ru-RU" sz="1400" dirty="0"/>
          </a:p>
        </p:txBody>
      </p:sp>
    </p:spTree>
    <p:extLst>
      <p:ext uri="{BB962C8B-B14F-4D97-AF65-F5344CB8AC3E}">
        <p14:creationId xmlns:p14="http://schemas.microsoft.com/office/powerpoint/2010/main" val="21626152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Critical Endpoint in QCD</a:t>
            </a:r>
            <a:endParaRPr lang="en-US" sz="4800" b="0" strike="noStrike" spc="-1">
              <a:solidFill>
                <a:srgbClr val="000000"/>
              </a:solidFill>
              <a:uFill>
                <a:solidFill>
                  <a:srgbClr val="FFFFFF"/>
                </a:solidFill>
              </a:uFill>
              <a:latin typeface="Arial"/>
            </a:endParaRPr>
          </a:p>
        </p:txBody>
      </p:sp>
      <p:pic>
        <p:nvPicPr>
          <p:cNvPr id="454" name="QCDPhaseDiagram.png"/>
          <p:cNvPicPr/>
          <p:nvPr/>
        </p:nvPicPr>
        <p:blipFill>
          <a:blip r:embed="rId2"/>
          <a:stretch/>
        </p:blipFill>
        <p:spPr>
          <a:xfrm>
            <a:off x="964440" y="1559160"/>
            <a:ext cx="7252920" cy="5164200"/>
          </a:xfrm>
          <a:prstGeom prst="rect">
            <a:avLst/>
          </a:prstGeom>
          <a:ln w="12600">
            <a:noFill/>
          </a:ln>
        </p:spPr>
      </p:pic>
      <p:sp>
        <p:nvSpPr>
          <p:cNvPr id="455" name="CustomShape 2"/>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56" name="CustomShape 3"/>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0702638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CustomShape 1"/>
          <p:cNvSpPr/>
          <p:nvPr/>
        </p:nvSpPr>
        <p:spPr>
          <a:xfrm>
            <a:off x="669600" y="211320"/>
            <a:ext cx="7790400" cy="150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400" b="0" strike="noStrike" spc="-1" dirty="0">
                <a:solidFill>
                  <a:srgbClr val="000000"/>
                </a:solidFill>
                <a:uFill>
                  <a:solidFill>
                    <a:srgbClr val="FFFFFF"/>
                  </a:solidFill>
                </a:uFill>
                <a:latin typeface="Helvetica Light"/>
                <a:ea typeface="Helvetica Light"/>
              </a:rPr>
              <a:t>Compact Star Mass Twins and the AHP scheme</a:t>
            </a:r>
            <a:endParaRPr lang="en-US" sz="3400" b="0" strike="noStrike" spc="-1" dirty="0">
              <a:solidFill>
                <a:srgbClr val="000000"/>
              </a:solidFill>
              <a:uFill>
                <a:solidFill>
                  <a:srgbClr val="FFFFFF"/>
                </a:solidFill>
              </a:uFill>
              <a:latin typeface="Arial"/>
            </a:endParaRPr>
          </a:p>
        </p:txBody>
      </p:sp>
      <p:sp>
        <p:nvSpPr>
          <p:cNvPr id="467" name="CustomShape 2"/>
          <p:cNvSpPr/>
          <p:nvPr/>
        </p:nvSpPr>
        <p:spPr>
          <a:xfrm>
            <a:off x="176981" y="1523880"/>
            <a:ext cx="4226539" cy="4406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10600" algn="just">
              <a:lnSpc>
                <a:spcPct val="100000"/>
              </a:lnSpc>
              <a:buClr>
                <a:srgbClr val="000000"/>
              </a:buClr>
              <a:buSzPct val="75000"/>
              <a:buFont typeface="Arial"/>
              <a:buChar char="•"/>
            </a:pPr>
            <a:r>
              <a:rPr lang="en-US" sz="1600" b="0" strike="noStrike" spc="-1" dirty="0">
                <a:solidFill>
                  <a:srgbClr val="000000"/>
                </a:solidFill>
                <a:uFill>
                  <a:solidFill>
                    <a:srgbClr val="FFFFFF"/>
                  </a:solidFill>
                </a:uFill>
                <a:latin typeface="Helvetica Light"/>
                <a:ea typeface="Helvetica Light"/>
              </a:rPr>
              <a:t>First order PT can lead to a stable branch of hybrid stars with quark matter cores which, depending on the size of the “latent heat” (jump in energy density), can even be disconnected from the hadronic one by an unstable branch → “</a:t>
            </a:r>
            <a:r>
              <a:rPr lang="en-US" sz="1600" b="1" strike="noStrike" spc="-1" dirty="0">
                <a:solidFill>
                  <a:srgbClr val="000000"/>
                </a:solidFill>
                <a:uFill>
                  <a:solidFill>
                    <a:srgbClr val="FFFFFF"/>
                  </a:solidFill>
                </a:uFill>
                <a:latin typeface="Helvetica Light"/>
                <a:ea typeface="Helvetica Light"/>
              </a:rPr>
              <a:t>third family of CS</a:t>
            </a:r>
            <a:r>
              <a:rPr lang="en-US" sz="1600" b="0" strike="noStrike" spc="-1" dirty="0">
                <a:solidFill>
                  <a:srgbClr val="000000"/>
                </a:solidFill>
                <a:uFill>
                  <a:solidFill>
                    <a:srgbClr val="FFFFFF"/>
                  </a:solidFill>
                </a:uFill>
                <a:latin typeface="Helvetica Light"/>
                <a:ea typeface="Helvetica Light"/>
              </a:rPr>
              <a:t>”.</a:t>
            </a:r>
            <a:endParaRPr lang="en-US" sz="1600" b="0" strike="noStrike" spc="-1" dirty="0">
              <a:solidFill>
                <a:srgbClr val="000000"/>
              </a:solidFill>
              <a:uFill>
                <a:solidFill>
                  <a:srgbClr val="FFFFFF"/>
                </a:solidFill>
              </a:uFill>
              <a:latin typeface="Arial"/>
            </a:endParaRPr>
          </a:p>
          <a:p>
            <a:pPr algn="just">
              <a:lnSpc>
                <a:spcPct val="100000"/>
              </a:lnSpc>
            </a:pPr>
            <a:endParaRPr lang="en-US" sz="1600" b="0" strike="noStrike" spc="-1" dirty="0">
              <a:solidFill>
                <a:srgbClr val="000000"/>
              </a:solidFill>
              <a:uFill>
                <a:solidFill>
                  <a:srgbClr val="FFFFFF"/>
                </a:solidFill>
              </a:uFill>
              <a:latin typeface="Arial"/>
            </a:endParaRPr>
          </a:p>
          <a:p>
            <a:pPr marL="216000" indent="-210600" algn="just">
              <a:lnSpc>
                <a:spcPct val="100000"/>
              </a:lnSpc>
              <a:buClr>
                <a:srgbClr val="000000"/>
              </a:buClr>
              <a:buSzPct val="75000"/>
              <a:buFont typeface="Arial"/>
              <a:buChar char="•"/>
            </a:pPr>
            <a:r>
              <a:rPr lang="en-US" sz="1600" b="0" strike="noStrike" spc="-1" dirty="0">
                <a:solidFill>
                  <a:srgbClr val="000000"/>
                </a:solidFill>
                <a:uFill>
                  <a:solidFill>
                    <a:srgbClr val="FFFFFF"/>
                  </a:solidFill>
                </a:uFill>
                <a:latin typeface="Helvetica Light"/>
                <a:ea typeface="Helvetica Light"/>
              </a:rPr>
              <a:t>Measuring two </a:t>
            </a:r>
            <a:r>
              <a:rPr lang="en-US" sz="1600" b="1" strike="noStrike" spc="-1" dirty="0">
                <a:solidFill>
                  <a:srgbClr val="000000"/>
                </a:solidFill>
                <a:uFill>
                  <a:solidFill>
                    <a:srgbClr val="FFFFFF"/>
                  </a:solidFill>
                </a:uFill>
                <a:latin typeface="Helvetica Light"/>
                <a:ea typeface="Helvetica Light"/>
              </a:rPr>
              <a:t>disconnected populations</a:t>
            </a:r>
            <a:r>
              <a:rPr lang="en-US" sz="1600" b="0" strike="noStrike" spc="-1" dirty="0">
                <a:solidFill>
                  <a:srgbClr val="000000"/>
                </a:solidFill>
                <a:uFill>
                  <a:solidFill>
                    <a:srgbClr val="FFFFFF"/>
                  </a:solidFill>
                </a:uFill>
                <a:latin typeface="Helvetica Light"/>
                <a:ea typeface="Helvetica Light"/>
              </a:rPr>
              <a:t> of compact stars in the M-R diagram would represent </a:t>
            </a:r>
            <a:r>
              <a:rPr lang="en-US" sz="1600" b="1" strike="noStrike" spc="-1" dirty="0">
                <a:solidFill>
                  <a:srgbClr val="000000"/>
                </a:solidFill>
                <a:uFill>
                  <a:solidFill>
                    <a:srgbClr val="FFFFFF"/>
                  </a:solidFill>
                </a:uFill>
                <a:latin typeface="Helvetica Light"/>
                <a:ea typeface="Helvetica Light"/>
              </a:rPr>
              <a:t>the detection of a first order phase transition</a:t>
            </a:r>
            <a:r>
              <a:rPr lang="en-US" sz="1600" b="0" strike="noStrike" spc="-1" dirty="0">
                <a:solidFill>
                  <a:srgbClr val="000000"/>
                </a:solidFill>
                <a:uFill>
                  <a:solidFill>
                    <a:srgbClr val="FFFFFF"/>
                  </a:solidFill>
                </a:uFill>
                <a:latin typeface="Helvetica Light"/>
                <a:ea typeface="Helvetica Light"/>
              </a:rPr>
              <a:t> in compact star matter and thus the indirect proof for the existence of a </a:t>
            </a:r>
            <a:r>
              <a:rPr lang="en-US" sz="1600" b="1" strike="noStrike" spc="-1" dirty="0">
                <a:solidFill>
                  <a:srgbClr val="000000"/>
                </a:solidFill>
                <a:uFill>
                  <a:solidFill>
                    <a:srgbClr val="FFFFFF"/>
                  </a:solidFill>
                </a:uFill>
                <a:latin typeface="Helvetica Light"/>
                <a:ea typeface="Helvetica Light"/>
              </a:rPr>
              <a:t>critical endpoint (CEP) in the QCD phase diagram</a:t>
            </a:r>
            <a:r>
              <a:rPr lang="en-US" sz="1600" b="0" strike="noStrike" spc="-1" dirty="0">
                <a:solidFill>
                  <a:srgbClr val="000000"/>
                </a:solidFill>
                <a:uFill>
                  <a:solidFill>
                    <a:srgbClr val="FFFFFF"/>
                  </a:solidFill>
                </a:uFill>
                <a:latin typeface="Helvetica Light"/>
                <a:ea typeface="Helvetica Light"/>
              </a:rPr>
              <a:t>!</a:t>
            </a:r>
            <a:endParaRPr lang="en-US" sz="1600" b="0" strike="noStrike" spc="-1" dirty="0">
              <a:solidFill>
                <a:srgbClr val="000000"/>
              </a:solidFill>
              <a:uFill>
                <a:solidFill>
                  <a:srgbClr val="FFFFFF"/>
                </a:solidFill>
              </a:uFill>
              <a:latin typeface="Arial"/>
            </a:endParaRPr>
          </a:p>
        </p:txBody>
      </p:sp>
      <p:pic>
        <p:nvPicPr>
          <p:cNvPr id="468" name="EoS_AHP.png"/>
          <p:cNvPicPr/>
          <p:nvPr/>
        </p:nvPicPr>
        <p:blipFill>
          <a:blip r:embed="rId2"/>
          <a:stretch/>
        </p:blipFill>
        <p:spPr>
          <a:xfrm>
            <a:off x="4924252" y="1464480"/>
            <a:ext cx="3703320" cy="2664720"/>
          </a:xfrm>
          <a:prstGeom prst="rect">
            <a:avLst/>
          </a:prstGeom>
          <a:ln w="12600">
            <a:noFill/>
          </a:ln>
        </p:spPr>
      </p:pic>
      <p:pic>
        <p:nvPicPr>
          <p:cNvPr id="469" name="MvsR_AHP.png"/>
          <p:cNvPicPr/>
          <p:nvPr/>
        </p:nvPicPr>
        <p:blipFill>
          <a:blip r:embed="rId3"/>
          <a:stretch/>
        </p:blipFill>
        <p:spPr>
          <a:xfrm>
            <a:off x="5209733" y="4143240"/>
            <a:ext cx="3414960" cy="2455560"/>
          </a:xfrm>
          <a:prstGeom prst="rect">
            <a:avLst/>
          </a:prstGeom>
          <a:ln w="12600">
            <a:noFill/>
          </a:ln>
        </p:spPr>
      </p:pic>
      <p:sp>
        <p:nvSpPr>
          <p:cNvPr id="470" name="CustomShape 3"/>
          <p:cNvSpPr/>
          <p:nvPr/>
        </p:nvSpPr>
        <p:spPr>
          <a:xfrm>
            <a:off x="856776" y="5756344"/>
            <a:ext cx="2951640" cy="63684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700" b="1" strike="noStrike" spc="-1" dirty="0">
                <a:solidFill>
                  <a:srgbClr val="000000"/>
                </a:solidFill>
                <a:uFill>
                  <a:solidFill>
                    <a:srgbClr val="FFFFFF"/>
                  </a:solidFill>
                </a:uFill>
                <a:latin typeface="Helvetica Light"/>
                <a:ea typeface="Helvetica Light"/>
              </a:rPr>
              <a:t>Alford, Han, Prakash, </a:t>
            </a:r>
            <a:endParaRPr lang="en-US" sz="1700" b="0" strike="noStrike" spc="-1" dirty="0">
              <a:solidFill>
                <a:srgbClr val="000000"/>
              </a:solidFill>
              <a:uFill>
                <a:solidFill>
                  <a:srgbClr val="FFFFFF"/>
                </a:solidFill>
              </a:uFill>
              <a:latin typeface="Arial"/>
            </a:endParaRPr>
          </a:p>
          <a:p>
            <a:pPr algn="ctr">
              <a:lnSpc>
                <a:spcPct val="100000"/>
              </a:lnSpc>
            </a:pPr>
            <a:r>
              <a:rPr lang="en-US" sz="1700" b="1" strike="noStrike" spc="-1" dirty="0">
                <a:solidFill>
                  <a:srgbClr val="000000"/>
                </a:solidFill>
                <a:uFill>
                  <a:solidFill>
                    <a:srgbClr val="FFFFFF"/>
                  </a:solidFill>
                </a:uFill>
                <a:latin typeface="Helvetica Light"/>
                <a:ea typeface="Helvetica Light"/>
              </a:rPr>
              <a:t>Phys. Rev. D 88, 083013 (2013) </a:t>
            </a:r>
            <a:endParaRPr lang="en-US" sz="1700" b="0" strike="noStrike" spc="-1" dirty="0">
              <a:solidFill>
                <a:srgbClr val="000000"/>
              </a:solidFill>
              <a:uFill>
                <a:solidFill>
                  <a:srgbClr val="FFFFFF"/>
                </a:solidFill>
              </a:uFill>
              <a:latin typeface="Arial"/>
            </a:endParaRPr>
          </a:p>
          <a:p>
            <a:pPr algn="ctr">
              <a:lnSpc>
                <a:spcPct val="100000"/>
              </a:lnSpc>
            </a:pPr>
            <a:r>
              <a:rPr lang="en-US" sz="1700" b="1" strike="noStrike" spc="-1" dirty="0">
                <a:solidFill>
                  <a:srgbClr val="000000"/>
                </a:solidFill>
                <a:uFill>
                  <a:solidFill>
                    <a:srgbClr val="FFFFFF"/>
                  </a:solidFill>
                </a:uFill>
                <a:latin typeface="Helvetica Light"/>
                <a:ea typeface="Helvetica Light"/>
              </a:rPr>
              <a:t>arxiv:1302.4732</a:t>
            </a:r>
            <a:endParaRPr lang="en-US" sz="1700" b="0" strike="noStrike" spc="-1" dirty="0">
              <a:solidFill>
                <a:srgbClr val="000000"/>
              </a:solidFill>
              <a:uFill>
                <a:solidFill>
                  <a:srgbClr val="FFFFFF"/>
                </a:solidFill>
              </a:uFill>
              <a:latin typeface="Arial"/>
            </a:endParaRPr>
          </a:p>
        </p:txBody>
      </p:sp>
      <p:sp>
        <p:nvSpPr>
          <p:cNvPr id="471" name="CustomShape 4"/>
          <p:cNvSpPr/>
          <p:nvPr/>
        </p:nvSpPr>
        <p:spPr>
          <a:xfrm>
            <a:off x="4482720" y="6505200"/>
            <a:ext cx="155880" cy="3963600"/>
          </a:xfrm>
          <a:prstGeom prst="rect">
            <a:avLst/>
          </a:prstGeom>
          <a:noFill/>
          <a:ln w="12600">
            <a:noFill/>
          </a:ln>
        </p:spPr>
        <p:style>
          <a:lnRef idx="0">
            <a:scrgbClr r="0" g="0" b="0"/>
          </a:lnRef>
          <a:fillRef idx="0">
            <a:scrgbClr r="0" g="0" b="0"/>
          </a:fillRef>
          <a:effectRef idx="0">
            <a:scrgbClr r="0" g="0" b="0"/>
          </a:effectRef>
          <a:fontRef idx="minor"/>
        </p:style>
      </p:sp>
      <p:sp>
        <p:nvSpPr>
          <p:cNvPr id="472" name="CustomShape 5"/>
          <p:cNvSpPr/>
          <p:nvPr/>
        </p:nvSpPr>
        <p:spPr>
          <a:xfrm>
            <a:off x="6553080" y="6356520"/>
            <a:ext cx="2120400" cy="3517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9886601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331200" y="252000"/>
            <a:ext cx="8543520" cy="493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73080" rIns="90000" bIns="45000"/>
          <a:lstStyle/>
          <a:p>
            <a:pPr algn="ctr">
              <a:lnSpc>
                <a:spcPct val="93000"/>
              </a:lnSpc>
            </a:pPr>
            <a:r>
              <a:rPr lang="en-US" sz="2800" b="1" strike="noStrike" spc="-1" dirty="0">
                <a:uFill>
                  <a:solidFill>
                    <a:srgbClr val="FFFFFF"/>
                  </a:solidFill>
                </a:uFill>
                <a:latin typeface="Arial"/>
                <a:ea typeface="DejaVu Sans"/>
              </a:rPr>
              <a:t>Piecewise </a:t>
            </a:r>
            <a:r>
              <a:rPr lang="en-US" sz="2800" b="1" strike="noStrike" spc="-1" dirty="0" err="1">
                <a:uFill>
                  <a:solidFill>
                    <a:srgbClr val="FFFFFF"/>
                  </a:solidFill>
                </a:uFill>
                <a:latin typeface="Arial"/>
                <a:ea typeface="DejaVu Sans"/>
              </a:rPr>
              <a:t>polytrope</a:t>
            </a:r>
            <a:r>
              <a:rPr lang="en-US" sz="2800" b="1" strike="noStrike" spc="-1" dirty="0">
                <a:uFill>
                  <a:solidFill>
                    <a:srgbClr val="FFFFFF"/>
                  </a:solidFill>
                </a:uFill>
                <a:latin typeface="Arial"/>
                <a:ea typeface="DejaVu Sans"/>
              </a:rPr>
              <a:t> </a:t>
            </a:r>
            <a:r>
              <a:rPr lang="en-US" sz="2800" b="1" strike="noStrike" spc="-1" dirty="0" err="1">
                <a:uFill>
                  <a:solidFill>
                    <a:srgbClr val="FFFFFF"/>
                  </a:solidFill>
                </a:uFill>
                <a:latin typeface="Arial"/>
                <a:ea typeface="DejaVu Sans"/>
              </a:rPr>
              <a:t>EoS</a:t>
            </a:r>
            <a:endParaRPr lang="en-US" sz="2800" b="0" strike="noStrike" spc="-1" dirty="0">
              <a:uFill>
                <a:solidFill>
                  <a:srgbClr val="FFFFFF"/>
                </a:solidFill>
              </a:uFill>
              <a:latin typeface="Arial"/>
            </a:endParaRPr>
          </a:p>
        </p:txBody>
      </p:sp>
      <p:pic>
        <p:nvPicPr>
          <p:cNvPr id="484" name="Picture 483"/>
          <p:cNvPicPr/>
          <p:nvPr/>
        </p:nvPicPr>
        <p:blipFill>
          <a:blip r:embed="rId3"/>
          <a:stretch/>
        </p:blipFill>
        <p:spPr>
          <a:xfrm>
            <a:off x="3317760" y="927360"/>
            <a:ext cx="5466240" cy="3385080"/>
          </a:xfrm>
          <a:prstGeom prst="rect">
            <a:avLst/>
          </a:prstGeom>
          <a:ln>
            <a:noFill/>
          </a:ln>
        </p:spPr>
      </p:pic>
      <p:sp>
        <p:nvSpPr>
          <p:cNvPr id="485" name="CustomShape 2"/>
          <p:cNvSpPr/>
          <p:nvPr/>
        </p:nvSpPr>
        <p:spPr>
          <a:xfrm>
            <a:off x="168120" y="1078560"/>
            <a:ext cx="3250080" cy="312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40" b="0" strike="noStrike" spc="-1">
                <a:solidFill>
                  <a:srgbClr val="579D1C"/>
                </a:solidFill>
                <a:uFill>
                  <a:solidFill>
                    <a:srgbClr val="FFFFFF"/>
                  </a:solidFill>
                </a:uFill>
                <a:latin typeface="Arial"/>
                <a:ea typeface="DejaVu Sans"/>
              </a:rPr>
              <a:t>Hebeler et al., ApJ 773, 11 (2013)</a:t>
            </a:r>
            <a:endParaRPr lang="en-US" sz="1640" b="0" strike="noStrike" spc="-1">
              <a:solidFill>
                <a:srgbClr val="000000"/>
              </a:solidFill>
              <a:uFill>
                <a:solidFill>
                  <a:srgbClr val="FFFFFF"/>
                </a:solidFill>
              </a:uFill>
              <a:latin typeface="Arial"/>
            </a:endParaRPr>
          </a:p>
        </p:txBody>
      </p:sp>
      <p:pic>
        <p:nvPicPr>
          <p:cNvPr id="486" name="Picture 485"/>
          <p:cNvPicPr/>
          <p:nvPr/>
        </p:nvPicPr>
        <p:blipFill>
          <a:blip r:embed="rId4"/>
          <a:stretch/>
        </p:blipFill>
        <p:spPr>
          <a:xfrm>
            <a:off x="384120" y="1575360"/>
            <a:ext cx="1440000" cy="444600"/>
          </a:xfrm>
          <a:prstGeom prst="rect">
            <a:avLst/>
          </a:prstGeom>
          <a:ln>
            <a:noFill/>
          </a:ln>
        </p:spPr>
      </p:pic>
      <p:pic>
        <p:nvPicPr>
          <p:cNvPr id="487" name="Picture 486"/>
          <p:cNvPicPr/>
          <p:nvPr/>
        </p:nvPicPr>
        <p:blipFill>
          <a:blip r:embed="rId5"/>
          <a:stretch/>
        </p:blipFill>
        <p:spPr>
          <a:xfrm>
            <a:off x="271800" y="2059200"/>
            <a:ext cx="2383200" cy="1197720"/>
          </a:xfrm>
          <a:prstGeom prst="rect">
            <a:avLst/>
          </a:prstGeom>
          <a:ln>
            <a:noFill/>
          </a:ln>
        </p:spPr>
      </p:pic>
      <p:pic>
        <p:nvPicPr>
          <p:cNvPr id="488" name="Picture 487"/>
          <p:cNvPicPr/>
          <p:nvPr/>
        </p:nvPicPr>
        <p:blipFill>
          <a:blip r:embed="rId6"/>
          <a:stretch/>
        </p:blipFill>
        <p:spPr>
          <a:xfrm>
            <a:off x="330840" y="3739680"/>
            <a:ext cx="2758680" cy="323640"/>
          </a:xfrm>
          <a:prstGeom prst="rect">
            <a:avLst/>
          </a:prstGeom>
          <a:ln>
            <a:noFill/>
          </a:ln>
        </p:spPr>
      </p:pic>
      <p:sp>
        <p:nvSpPr>
          <p:cNvPr id="489" name="CustomShape 3"/>
          <p:cNvSpPr/>
          <p:nvPr/>
        </p:nvSpPr>
        <p:spPr>
          <a:xfrm>
            <a:off x="168480" y="3363840"/>
            <a:ext cx="2881440" cy="312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40" b="0" strike="noStrike" spc="-1">
                <a:solidFill>
                  <a:srgbClr val="FF6600"/>
                </a:solidFill>
                <a:uFill>
                  <a:solidFill>
                    <a:srgbClr val="FFFFFF"/>
                  </a:solidFill>
                </a:uFill>
                <a:latin typeface="Arial"/>
                <a:ea typeface="DejaVu Sans"/>
              </a:rPr>
              <a:t>Here, 1</a:t>
            </a:r>
            <a:r>
              <a:rPr lang="en-US" sz="1639" b="0" strike="noStrike" spc="-1" baseline="33000">
                <a:solidFill>
                  <a:srgbClr val="FF6600"/>
                </a:solidFill>
                <a:uFill>
                  <a:solidFill>
                    <a:srgbClr val="FFFFFF"/>
                  </a:solidFill>
                </a:uFill>
                <a:latin typeface="Arial"/>
                <a:ea typeface="DejaVu Sans"/>
              </a:rPr>
              <a:t>st</a:t>
            </a:r>
            <a:r>
              <a:rPr lang="en-US" sz="1640" b="0" strike="noStrike" spc="-1">
                <a:solidFill>
                  <a:srgbClr val="FF6600"/>
                </a:solidFill>
                <a:uFill>
                  <a:solidFill>
                    <a:srgbClr val="FFFFFF"/>
                  </a:solidFill>
                </a:uFill>
                <a:latin typeface="Arial"/>
                <a:ea typeface="DejaVu Sans"/>
              </a:rPr>
              <a:t> order PT in region 2:</a:t>
            </a:r>
            <a:endParaRPr lang="en-US" sz="1640" b="0" strike="noStrike" spc="-1">
              <a:solidFill>
                <a:srgbClr val="000000"/>
              </a:solidFill>
              <a:uFill>
                <a:solidFill>
                  <a:srgbClr val="FFFFFF"/>
                </a:solidFill>
              </a:uFill>
              <a:latin typeface="Arial"/>
            </a:endParaRPr>
          </a:p>
        </p:txBody>
      </p:sp>
      <p:pic>
        <p:nvPicPr>
          <p:cNvPr id="490" name="Picture 489"/>
          <p:cNvPicPr/>
          <p:nvPr/>
        </p:nvPicPr>
        <p:blipFill>
          <a:blip r:embed="rId7"/>
          <a:stretch/>
        </p:blipFill>
        <p:spPr>
          <a:xfrm>
            <a:off x="133560" y="4300750"/>
            <a:ext cx="5060160" cy="1756440"/>
          </a:xfrm>
          <a:prstGeom prst="rect">
            <a:avLst/>
          </a:prstGeom>
          <a:ln>
            <a:noFill/>
          </a:ln>
        </p:spPr>
      </p:pic>
      <p:sp>
        <p:nvSpPr>
          <p:cNvPr id="491" name="Line 4"/>
          <p:cNvSpPr/>
          <p:nvPr/>
        </p:nvSpPr>
        <p:spPr>
          <a:xfrm>
            <a:off x="5307840" y="4561920"/>
            <a:ext cx="1440" cy="1908000"/>
          </a:xfrm>
          <a:prstGeom prst="line">
            <a:avLst/>
          </a:prstGeom>
          <a:ln w="9360">
            <a:solidFill>
              <a:srgbClr val="000000"/>
            </a:solidFill>
            <a:round/>
          </a:ln>
        </p:spPr>
        <p:style>
          <a:lnRef idx="0">
            <a:scrgbClr r="0" g="0" b="0"/>
          </a:lnRef>
          <a:fillRef idx="0">
            <a:scrgbClr r="0" g="0" b="0"/>
          </a:fillRef>
          <a:effectRef idx="0">
            <a:scrgbClr r="0" g="0" b="0"/>
          </a:effectRef>
          <a:fontRef idx="minor"/>
        </p:style>
      </p:sp>
      <p:pic>
        <p:nvPicPr>
          <p:cNvPr id="492" name="Picture 491"/>
          <p:cNvPicPr/>
          <p:nvPr/>
        </p:nvPicPr>
        <p:blipFill>
          <a:blip r:embed="rId8"/>
          <a:stretch/>
        </p:blipFill>
        <p:spPr>
          <a:xfrm>
            <a:off x="5532480" y="4312800"/>
            <a:ext cx="3176640" cy="2299320"/>
          </a:xfrm>
          <a:prstGeom prst="rect">
            <a:avLst/>
          </a:prstGeom>
          <a:ln>
            <a:noFill/>
          </a:ln>
        </p:spPr>
      </p:pic>
      <p:sp>
        <p:nvSpPr>
          <p:cNvPr id="493" name="CustomShape 5"/>
          <p:cNvSpPr/>
          <p:nvPr/>
        </p:nvSpPr>
        <p:spPr>
          <a:xfrm>
            <a:off x="5391360" y="5640840"/>
            <a:ext cx="2204280" cy="312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40" b="0" strike="noStrike" spc="-1">
                <a:solidFill>
                  <a:srgbClr val="FF6600"/>
                </a:solidFill>
                <a:uFill>
                  <a:solidFill>
                    <a:srgbClr val="FFFFFF"/>
                  </a:solidFill>
                </a:uFill>
                <a:latin typeface="Arial"/>
                <a:ea typeface="DejaVu Sans"/>
              </a:rPr>
              <a:t>Maxwell construction:</a:t>
            </a:r>
            <a:r>
              <a:rPr lang="en-US" sz="1640" b="0" strike="noStrike" spc="-1">
                <a:solidFill>
                  <a:srgbClr val="000000"/>
                </a:solidFill>
                <a:uFill>
                  <a:solidFill>
                    <a:srgbClr val="FFFFFF"/>
                  </a:solidFill>
                </a:uFill>
                <a:latin typeface="Arial"/>
                <a:ea typeface="DejaVu Sans"/>
              </a:rPr>
              <a:t> </a:t>
            </a:r>
            <a:endParaRPr lang="en-US" sz="1640" b="0" strike="noStrike" spc="-1">
              <a:solidFill>
                <a:srgbClr val="000000"/>
              </a:solidFill>
              <a:uFill>
                <a:solidFill>
                  <a:srgbClr val="FFFFFF"/>
                </a:solidFill>
              </a:uFill>
              <a:latin typeface="Arial"/>
            </a:endParaRPr>
          </a:p>
        </p:txBody>
      </p:sp>
      <p:pic>
        <p:nvPicPr>
          <p:cNvPr id="494" name="Picture 493"/>
          <p:cNvPicPr/>
          <p:nvPr/>
        </p:nvPicPr>
        <p:blipFill>
          <a:blip r:embed="rId9"/>
          <a:stretch/>
        </p:blipFill>
        <p:spPr>
          <a:xfrm>
            <a:off x="3031200" y="6042240"/>
            <a:ext cx="1945440" cy="708480"/>
          </a:xfrm>
          <a:prstGeom prst="rect">
            <a:avLst/>
          </a:prstGeom>
          <a:ln>
            <a:noFill/>
          </a:ln>
        </p:spPr>
      </p:pic>
      <p:sp>
        <p:nvSpPr>
          <p:cNvPr id="495" name="CustomShape 6"/>
          <p:cNvSpPr/>
          <p:nvPr/>
        </p:nvSpPr>
        <p:spPr>
          <a:xfrm>
            <a:off x="100440" y="6137640"/>
            <a:ext cx="2861280" cy="312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40" b="0" strike="noStrike" spc="-1">
                <a:solidFill>
                  <a:srgbClr val="FF00FF"/>
                </a:solidFill>
                <a:uFill>
                  <a:solidFill>
                    <a:srgbClr val="FFFFFF"/>
                  </a:solidFill>
                </a:uFill>
                <a:latin typeface="Arial"/>
                <a:ea typeface="DejaVu Sans"/>
              </a:rPr>
              <a:t>Seidov criterion for instability:</a:t>
            </a:r>
            <a:endParaRPr lang="en-US" sz="164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69760792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 name="Picture 502"/>
          <p:cNvPicPr/>
          <p:nvPr/>
        </p:nvPicPr>
        <p:blipFill>
          <a:blip r:embed="rId2"/>
          <a:stretch/>
        </p:blipFill>
        <p:spPr>
          <a:xfrm>
            <a:off x="911520" y="526680"/>
            <a:ext cx="7313760" cy="5650920"/>
          </a:xfrm>
          <a:prstGeom prst="rect">
            <a:avLst/>
          </a:prstGeom>
          <a:ln>
            <a:noFill/>
          </a:ln>
        </p:spPr>
      </p:pic>
      <p:sp>
        <p:nvSpPr>
          <p:cNvPr id="504" name="CustomShape 1"/>
          <p:cNvSpPr/>
          <p:nvPr/>
        </p:nvSpPr>
        <p:spPr>
          <a:xfrm>
            <a:off x="669600" y="204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Compact Star Twins</a:t>
            </a:r>
            <a:endParaRPr lang="en-US" sz="4800" b="0" strike="noStrike" spc="-1">
              <a:solidFill>
                <a:srgbClr val="000000"/>
              </a:solidFill>
              <a:uFill>
                <a:solidFill>
                  <a:srgbClr val="FFFFFF"/>
                </a:solidFill>
              </a:uFill>
              <a:latin typeface="Arial"/>
            </a:endParaRPr>
          </a:p>
        </p:txBody>
      </p:sp>
      <p:sp>
        <p:nvSpPr>
          <p:cNvPr id="505" name="CustomShape 2"/>
          <p:cNvSpPr/>
          <p:nvPr/>
        </p:nvSpPr>
        <p:spPr>
          <a:xfrm>
            <a:off x="1922040" y="6105960"/>
            <a:ext cx="5391720" cy="31356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700" b="1" strike="noStrike" spc="-1" dirty="0">
                <a:solidFill>
                  <a:srgbClr val="000000"/>
                </a:solidFill>
                <a:uFill>
                  <a:solidFill>
                    <a:srgbClr val="FFFFFF"/>
                  </a:solidFill>
                </a:uFill>
                <a:latin typeface="Helvetica Light"/>
                <a:ea typeface="Helvetica Light"/>
              </a:rPr>
              <a:t>Alvarez-Castillo, </a:t>
            </a:r>
            <a:r>
              <a:rPr lang="en-US" sz="1700" b="1" strike="noStrike" spc="-1" dirty="0" err="1">
                <a:solidFill>
                  <a:srgbClr val="000000"/>
                </a:solidFill>
                <a:uFill>
                  <a:solidFill>
                    <a:srgbClr val="FFFFFF"/>
                  </a:solidFill>
                </a:uFill>
                <a:latin typeface="Helvetica Light"/>
                <a:ea typeface="Helvetica Light"/>
              </a:rPr>
              <a:t>Blaschke</a:t>
            </a:r>
            <a:r>
              <a:rPr lang="en-US" sz="1700" b="1" strike="noStrike" spc="-1" dirty="0">
                <a:solidFill>
                  <a:srgbClr val="000000"/>
                </a:solidFill>
                <a:uFill>
                  <a:solidFill>
                    <a:srgbClr val="FFFFFF"/>
                  </a:solidFill>
                </a:uFill>
                <a:latin typeface="Helvetica Light"/>
                <a:ea typeface="Helvetica Light"/>
              </a:rPr>
              <a:t> (2017) </a:t>
            </a:r>
            <a:endParaRPr lang="en-US" sz="1700" b="0" strike="noStrike" spc="-1" dirty="0">
              <a:solidFill>
                <a:srgbClr val="000000"/>
              </a:solidFill>
              <a:uFill>
                <a:solidFill>
                  <a:srgbClr val="FFFFFF"/>
                </a:solidFill>
              </a:uFill>
              <a:latin typeface="Arial"/>
            </a:endParaRPr>
          </a:p>
          <a:p>
            <a:pPr algn="ctr">
              <a:lnSpc>
                <a:spcPct val="100000"/>
              </a:lnSpc>
            </a:pPr>
            <a:r>
              <a:rPr lang="en-US" sz="1700" b="1" strike="noStrike" spc="-1" dirty="0">
                <a:solidFill>
                  <a:srgbClr val="000000"/>
                </a:solidFill>
                <a:uFill>
                  <a:solidFill>
                    <a:srgbClr val="FFFFFF"/>
                  </a:solidFill>
                </a:uFill>
                <a:latin typeface="Helvetica Light"/>
                <a:ea typeface="Helvetica Light"/>
              </a:rPr>
              <a:t>High mass twins from multi-</a:t>
            </a:r>
            <a:r>
              <a:rPr lang="en-US" sz="1700" b="1" strike="noStrike" spc="-1" dirty="0" err="1">
                <a:solidFill>
                  <a:srgbClr val="000000"/>
                </a:solidFill>
                <a:uFill>
                  <a:solidFill>
                    <a:srgbClr val="FFFFFF"/>
                  </a:solidFill>
                </a:uFill>
                <a:latin typeface="Helvetica Light"/>
                <a:ea typeface="Helvetica Light"/>
              </a:rPr>
              <a:t>polytrope</a:t>
            </a:r>
            <a:r>
              <a:rPr lang="en-US" sz="1700" b="1" strike="noStrike" spc="-1" dirty="0">
                <a:solidFill>
                  <a:srgbClr val="000000"/>
                </a:solidFill>
                <a:uFill>
                  <a:solidFill>
                    <a:srgbClr val="FFFFFF"/>
                  </a:solidFill>
                </a:uFill>
                <a:latin typeface="Helvetica Light"/>
                <a:ea typeface="Helvetica Light"/>
              </a:rPr>
              <a:t> equations of state</a:t>
            </a:r>
            <a:endParaRPr lang="en-US" sz="1700" b="0" strike="noStrike" spc="-1" dirty="0">
              <a:solidFill>
                <a:srgbClr val="000000"/>
              </a:solidFill>
              <a:uFill>
                <a:solidFill>
                  <a:srgbClr val="FFFFFF"/>
                </a:solidFill>
              </a:uFill>
              <a:latin typeface="Arial"/>
            </a:endParaRPr>
          </a:p>
          <a:p>
            <a:pPr algn="ctr">
              <a:lnSpc>
                <a:spcPct val="100000"/>
              </a:lnSpc>
            </a:pPr>
            <a:r>
              <a:rPr lang="en-US" sz="1700" b="1" strike="noStrike" spc="-1" dirty="0" err="1">
                <a:solidFill>
                  <a:srgbClr val="000000"/>
                </a:solidFill>
                <a:uFill>
                  <a:solidFill>
                    <a:srgbClr val="FFFFFF"/>
                  </a:solidFill>
                </a:uFill>
                <a:latin typeface="Helvetica Light"/>
                <a:ea typeface="Helvetica Light"/>
              </a:rPr>
              <a:t>arXiv</a:t>
            </a:r>
            <a:r>
              <a:rPr lang="en-US" sz="1700" b="1" strike="noStrike" spc="-1" dirty="0">
                <a:solidFill>
                  <a:srgbClr val="000000"/>
                </a:solidFill>
                <a:uFill>
                  <a:solidFill>
                    <a:srgbClr val="FFFFFF"/>
                  </a:solidFill>
                </a:uFill>
                <a:latin typeface="Helvetica Light"/>
                <a:ea typeface="Helvetica Light"/>
              </a:rPr>
              <a:t>: 1703.02681v2, </a:t>
            </a:r>
            <a:r>
              <a:rPr lang="is-IS" sz="1700" b="1" dirty="0">
                <a:latin typeface="Helvetica Light" charset="0"/>
                <a:ea typeface="Helvetica Light" charset="0"/>
                <a:cs typeface="Helvetica Light" charset="0"/>
              </a:rPr>
              <a:t>Phys. Rev. C 96, 045809 (2017)</a:t>
            </a:r>
            <a:endParaRPr lang="en-US" sz="1700" b="1" strike="noStrike" spc="-1" dirty="0">
              <a:solidFill>
                <a:srgbClr val="000000"/>
              </a:solidFill>
              <a:uFill>
                <a:solidFill>
                  <a:srgbClr val="FFFFFF"/>
                </a:solidFill>
              </a:uFill>
              <a:latin typeface="Helvetica Light" charset="0"/>
              <a:ea typeface="Helvetica Light" charset="0"/>
              <a:cs typeface="Helvetica Light" charset="0"/>
            </a:endParaRPr>
          </a:p>
        </p:txBody>
      </p:sp>
      <p:sp>
        <p:nvSpPr>
          <p:cNvPr id="506"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507"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1027916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CustomShape 1"/>
          <p:cNvSpPr/>
          <p:nvPr/>
        </p:nvSpPr>
        <p:spPr>
          <a:xfrm>
            <a:off x="669600" y="2674080"/>
            <a:ext cx="7792560" cy="1506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200" b="0" strike="noStrike" spc="-1" dirty="0">
                <a:solidFill>
                  <a:srgbClr val="000000"/>
                </a:solidFill>
                <a:uFill>
                  <a:solidFill>
                    <a:srgbClr val="FFFFFF"/>
                  </a:solidFill>
                </a:uFill>
                <a:latin typeface="Helvetica Light"/>
                <a:ea typeface="Helvetica Light"/>
              </a:rPr>
              <a:t>Multi-messenger Astronomy</a:t>
            </a:r>
            <a:endParaRPr lang="en-US" sz="4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4050541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a:extLst>
              <a:ext uri="{FF2B5EF4-FFF2-40B4-BE49-F238E27FC236}">
                <a16:creationId xmlns:a16="http://schemas.microsoft.com/office/drawing/2014/main" id="{0515BC88-4E57-6348-8328-24B318772753}"/>
              </a:ext>
            </a:extLst>
          </p:cNvPr>
          <p:cNvSpPr>
            <a:spLocks noGrp="1" noChangeArrowheads="1"/>
          </p:cNvSpPr>
          <p:nvPr>
            <p:ph type="title" idx="4294967295"/>
          </p:nvPr>
        </p:nvSpPr>
        <p:spPr>
          <a:xfrm>
            <a:off x="457200" y="277813"/>
            <a:ext cx="8504238" cy="733425"/>
          </a:xfrm>
        </p:spPr>
        <p:txBody>
          <a:bodyPr lIns="90000" tIns="46800" rIns="90000" bIns="46800" anchor="t"/>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dirty="0"/>
              <a:t>GW170817: Neutron Star Merger </a:t>
            </a:r>
          </a:p>
        </p:txBody>
      </p:sp>
      <p:sp>
        <p:nvSpPr>
          <p:cNvPr id="82947" name="Text Box 2">
            <a:extLst>
              <a:ext uri="{FF2B5EF4-FFF2-40B4-BE49-F238E27FC236}">
                <a16:creationId xmlns:a16="http://schemas.microsoft.com/office/drawing/2014/main" id="{266B5E31-4AD7-C04C-B335-4D226AB0191D}"/>
              </a:ext>
            </a:extLst>
          </p:cNvPr>
          <p:cNvSpPr txBox="1">
            <a:spLocks noChangeArrowheads="1"/>
          </p:cNvSpPr>
          <p:nvPr/>
        </p:nvSpPr>
        <p:spPr bwMode="auto">
          <a:xfrm>
            <a:off x="5121275" y="5668963"/>
            <a:ext cx="411797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spcBef>
                <a:spcPts val="7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FFFFFF"/>
                </a:solidFill>
                <a:latin typeface="Arial" panose="020B0604020202020204" pitchFamily="34" charset="0"/>
                <a:ea typeface="DejaVu Sans" charset="0"/>
                <a:cs typeface="DejaVu Sans" charset="0"/>
              </a:defRPr>
            </a:lvl1pPr>
            <a:lvl2pPr>
              <a:spcBef>
                <a:spcPts val="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FFFFFF"/>
                </a:solidFill>
                <a:latin typeface="Arial" panose="020B0604020202020204" pitchFamily="34" charset="0"/>
                <a:ea typeface="DejaVu Sans" charset="0"/>
                <a:cs typeface="DejaVu Sans" charset="0"/>
              </a:defRPr>
            </a:lvl2pPr>
            <a:lvl3pPr>
              <a:spcBef>
                <a:spcPts val="5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FFFFFF"/>
                </a:solidFill>
                <a:latin typeface="Arial" panose="020B0604020202020204" pitchFamily="34" charset="0"/>
                <a:ea typeface="DejaVu Sans" charset="0"/>
                <a:cs typeface="DejaVu Sans"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9pPr>
          </a:lstStyle>
          <a:p>
            <a:pPr eaLnBrk="1" hangingPunct="1">
              <a:spcBef>
                <a:spcPct val="0"/>
              </a:spcBef>
              <a:buClrTx/>
              <a:buFontTx/>
              <a:buNone/>
            </a:pPr>
            <a:r>
              <a:rPr lang="en-US" altLang="ru-RU" sz="1800">
                <a:latin typeface="Times New Roman" panose="02020603050405020304" pitchFamily="18" charset="0"/>
              </a:rPr>
              <a:t>GW170817A , announced 16.10.2017 *) </a:t>
            </a:r>
          </a:p>
          <a:p>
            <a:pPr eaLnBrk="1" hangingPunct="1">
              <a:spcBef>
                <a:spcPct val="0"/>
              </a:spcBef>
              <a:buClrTx/>
              <a:buFontTx/>
              <a:buNone/>
            </a:pPr>
            <a:endParaRPr lang="en-US" altLang="ru-RU" sz="1800">
              <a:latin typeface="Times New Roman" panose="02020603050405020304" pitchFamily="18" charset="0"/>
            </a:endParaRPr>
          </a:p>
        </p:txBody>
      </p:sp>
      <p:sp>
        <p:nvSpPr>
          <p:cNvPr id="82948" name="Text Box 3">
            <a:extLst>
              <a:ext uri="{FF2B5EF4-FFF2-40B4-BE49-F238E27FC236}">
                <a16:creationId xmlns:a16="http://schemas.microsoft.com/office/drawing/2014/main" id="{0B95EF05-F194-8241-B4B6-FDA2E27452D3}"/>
              </a:ext>
            </a:extLst>
          </p:cNvPr>
          <p:cNvSpPr txBox="1">
            <a:spLocks noChangeArrowheads="1"/>
          </p:cNvSpPr>
          <p:nvPr/>
        </p:nvSpPr>
        <p:spPr bwMode="auto">
          <a:xfrm>
            <a:off x="206375" y="6288088"/>
            <a:ext cx="8755063"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spcBef>
                <a:spcPts val="7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FFFFFF"/>
                </a:solidFill>
                <a:latin typeface="Arial" panose="020B0604020202020204" pitchFamily="34" charset="0"/>
                <a:ea typeface="DejaVu Sans" charset="0"/>
                <a:cs typeface="DejaVu Sans" charset="0"/>
              </a:defRPr>
            </a:lvl1pPr>
            <a:lvl2pPr>
              <a:spcBef>
                <a:spcPts val="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FFFFFF"/>
                </a:solidFill>
                <a:latin typeface="Arial" panose="020B0604020202020204" pitchFamily="34" charset="0"/>
                <a:ea typeface="DejaVu Sans" charset="0"/>
                <a:cs typeface="DejaVu Sans" charset="0"/>
              </a:defRPr>
            </a:lvl2pPr>
            <a:lvl3pPr>
              <a:spcBef>
                <a:spcPts val="5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FFFFFF"/>
                </a:solidFill>
                <a:latin typeface="Arial" panose="020B0604020202020204" pitchFamily="34" charset="0"/>
                <a:ea typeface="DejaVu Sans" charset="0"/>
                <a:cs typeface="DejaVu Sans"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9pPr>
          </a:lstStyle>
          <a:p>
            <a:pPr eaLnBrk="1" hangingPunct="1">
              <a:spcBef>
                <a:spcPct val="0"/>
              </a:spcBef>
              <a:buClrTx/>
              <a:buFontTx/>
              <a:buNone/>
            </a:pPr>
            <a:r>
              <a:rPr lang="en-US" altLang="ru-RU" sz="1800" dirty="0">
                <a:solidFill>
                  <a:schemeClr val="tx1"/>
                </a:solidFill>
                <a:latin typeface="Times New Roman" panose="02020603050405020304" pitchFamily="18" charset="0"/>
              </a:rPr>
              <a:t>*) B.P. Abbott et al. [LIGO/Virgo Collab.], PRL 119, 161101 (2017); </a:t>
            </a:r>
            <a:r>
              <a:rPr lang="en-US" altLang="ru-RU" sz="1800" dirty="0" err="1">
                <a:solidFill>
                  <a:schemeClr val="tx1"/>
                </a:solidFill>
                <a:latin typeface="Times New Roman" panose="02020603050405020304" pitchFamily="18" charset="0"/>
              </a:rPr>
              <a:t>ApJLett</a:t>
            </a:r>
            <a:r>
              <a:rPr lang="en-US" altLang="ru-RU" sz="1800" dirty="0">
                <a:solidFill>
                  <a:schemeClr val="tx1"/>
                </a:solidFill>
                <a:latin typeface="Times New Roman" panose="02020603050405020304" pitchFamily="18" charset="0"/>
              </a:rPr>
              <a:t> 848, L12 (2017) </a:t>
            </a:r>
          </a:p>
        </p:txBody>
      </p:sp>
      <p:pic>
        <p:nvPicPr>
          <p:cNvPr id="82949" name="Picture 4">
            <a:extLst>
              <a:ext uri="{FF2B5EF4-FFF2-40B4-BE49-F238E27FC236}">
                <a16:creationId xmlns:a16="http://schemas.microsoft.com/office/drawing/2014/main" id="{F3898491-04B6-DF4B-925B-9F35F902A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084263"/>
            <a:ext cx="8205787" cy="1878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50" name="Picture 5">
            <a:extLst>
              <a:ext uri="{FF2B5EF4-FFF2-40B4-BE49-F238E27FC236}">
                <a16:creationId xmlns:a16="http://schemas.microsoft.com/office/drawing/2014/main" id="{F6F78491-12B5-AC45-B4A0-8A967B6BB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3017838"/>
            <a:ext cx="4613275" cy="3074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51" name="Picture 6">
            <a:extLst>
              <a:ext uri="{FF2B5EF4-FFF2-40B4-BE49-F238E27FC236}">
                <a16:creationId xmlns:a16="http://schemas.microsoft.com/office/drawing/2014/main" id="{F768070D-213C-4E46-AA24-D128742B7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7788" y="3036888"/>
            <a:ext cx="3549650" cy="2476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553935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
            <a:ext cx="9144000" cy="6150673"/>
          </a:xfrm>
          <a:prstGeom prst="rect">
            <a:avLst/>
          </a:prstGeom>
        </p:spPr>
      </p:pic>
    </p:spTree>
    <p:extLst>
      <p:ext uri="{BB962C8B-B14F-4D97-AF65-F5344CB8AC3E}">
        <p14:creationId xmlns:p14="http://schemas.microsoft.com/office/powerpoint/2010/main" val="132367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Implications from GW170817</a:t>
            </a:r>
          </a:p>
        </p:txBody>
      </p:sp>
      <p:sp>
        <p:nvSpPr>
          <p:cNvPr id="7" name="CustomShape 2"/>
          <p:cNvSpPr/>
          <p:nvPr/>
        </p:nvSpPr>
        <p:spPr>
          <a:xfrm>
            <a:off x="443129" y="5885471"/>
            <a:ext cx="842724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600" b="1" dirty="0">
                <a:latin typeface="Helvetica Light" charset="0"/>
                <a:ea typeface="Helvetica Light" charset="0"/>
                <a:cs typeface="Helvetica Light" charset="0"/>
              </a:rPr>
              <a:t>GW170817: Observation of Gravitational Waves from a Binary Neutron Star </a:t>
            </a:r>
            <a:r>
              <a:rPr lang="en-US" sz="1600" b="1" dirty="0" err="1">
                <a:latin typeface="Helvetica Light" charset="0"/>
                <a:ea typeface="Helvetica Light" charset="0"/>
                <a:cs typeface="Helvetica Light" charset="0"/>
              </a:rPr>
              <a:t>Inspiral</a:t>
            </a:r>
            <a:endParaRPr lang="en-US" sz="1600" b="1" dirty="0">
              <a:latin typeface="Helvetica Light" charset="0"/>
              <a:ea typeface="Helvetica Light" charset="0"/>
              <a:cs typeface="Helvetica Light" charset="0"/>
            </a:endParaRPr>
          </a:p>
          <a:p>
            <a:pPr algn="ctr">
              <a:lnSpc>
                <a:spcPct val="100000"/>
              </a:lnSpc>
            </a:pPr>
            <a:r>
              <a:rPr lang="en-US" sz="1600" b="1" dirty="0">
                <a:latin typeface="Helvetica Light" charset="0"/>
                <a:ea typeface="Helvetica Light" charset="0"/>
                <a:cs typeface="Helvetica Light" charset="0"/>
              </a:rPr>
              <a:t>B. P. Abbott et al. </a:t>
            </a:r>
            <a:r>
              <a:rPr lang="is-IS" sz="1600" b="1" dirty="0">
                <a:latin typeface="Helvetica Light" charset="0"/>
                <a:ea typeface="Helvetica Light" charset="0"/>
                <a:cs typeface="Helvetica Light" charset="0"/>
              </a:rPr>
              <a:t>arXiv:1712.00451</a:t>
            </a:r>
            <a:endParaRPr lang="en-US" sz="1500" b="1" strike="noStrike" spc="-1" dirty="0">
              <a:solidFill>
                <a:srgbClr val="000000"/>
              </a:solidFill>
              <a:uFill>
                <a:solidFill>
                  <a:srgbClr val="FFFFFF"/>
                </a:solidFill>
              </a:uFill>
              <a:latin typeface="Helvetica Light" charset="0"/>
              <a:ea typeface="Helvetica Light" charset="0"/>
              <a:cs typeface="Helvetica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358" y="1499425"/>
            <a:ext cx="4685042" cy="4230045"/>
          </a:xfrm>
          <a:prstGeom prst="rect">
            <a:avLst/>
          </a:prstGeom>
        </p:spPr>
      </p:pic>
    </p:spTree>
    <p:extLst>
      <p:ext uri="{BB962C8B-B14F-4D97-AF65-F5344CB8AC3E}">
        <p14:creationId xmlns:p14="http://schemas.microsoft.com/office/powerpoint/2010/main" val="175357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0" name="Picture 565"/>
          <p:cNvPicPr/>
          <p:nvPr/>
        </p:nvPicPr>
        <p:blipFill>
          <a:blip r:embed="rId2"/>
          <a:stretch/>
        </p:blipFill>
        <p:spPr>
          <a:xfrm>
            <a:off x="17280" y="13680"/>
            <a:ext cx="9142560" cy="6829200"/>
          </a:xfrm>
          <a:prstGeom prst="rect">
            <a:avLst/>
          </a:prstGeom>
          <a:ln>
            <a:noFill/>
          </a:ln>
        </p:spPr>
      </p:pic>
    </p:spTree>
    <p:extLst>
      <p:ext uri="{BB962C8B-B14F-4D97-AF65-F5344CB8AC3E}">
        <p14:creationId xmlns:p14="http://schemas.microsoft.com/office/powerpoint/2010/main" val="21253230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Outline</a:t>
            </a:r>
            <a:endParaRPr lang="en-US" sz="4800" b="0" strike="noStrike" spc="-1">
              <a:solidFill>
                <a:srgbClr val="000000"/>
              </a:solidFill>
              <a:uFill>
                <a:solidFill>
                  <a:srgbClr val="FFFFFF"/>
                </a:solidFill>
              </a:uFill>
              <a:latin typeface="Arial"/>
            </a:endParaRPr>
          </a:p>
        </p:txBody>
      </p:sp>
      <p:sp>
        <p:nvSpPr>
          <p:cNvPr id="400" name="CustomShape 2"/>
          <p:cNvSpPr/>
          <p:nvPr/>
        </p:nvSpPr>
        <p:spPr>
          <a:xfrm>
            <a:off x="741599" y="1554235"/>
            <a:ext cx="8040894" cy="4404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08800">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A brief introduction to the neutron star equation of state and its location within the QCD phase diagram.</a:t>
            </a:r>
          </a:p>
          <a:p>
            <a:pPr>
              <a:lnSpc>
                <a:spcPct val="100000"/>
              </a:lnSpc>
            </a:pPr>
            <a:endParaRPr lang="en-US" sz="2500" b="0" strike="noStrike" spc="-1" dirty="0">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The compact star mass twins hypothesis.</a:t>
            </a:r>
          </a:p>
          <a:p>
            <a:pPr marL="216000" indent="-208800">
              <a:lnSpc>
                <a:spcPct val="100000"/>
              </a:lnSpc>
              <a:buClr>
                <a:srgbClr val="000000"/>
              </a:buClr>
              <a:buSzPct val="75000"/>
              <a:buFont typeface="Arial"/>
              <a:buChar char="•"/>
            </a:pPr>
            <a:endParaRPr lang="en-US" sz="2500" spc="-1" dirty="0">
              <a:solidFill>
                <a:srgbClr val="000000"/>
              </a:solidFill>
              <a:uFill>
                <a:solidFill>
                  <a:srgbClr val="FFFFFF"/>
                </a:solidFill>
              </a:uFill>
              <a:latin typeface="Helvetica Light"/>
              <a:ea typeface="Helvetica Light"/>
            </a:endParaRPr>
          </a:p>
          <a:p>
            <a:pPr marL="216000" indent="-208800">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Astrophysics measurements of compact stars: multi-messenger astronomy &amp; the GW170817 event.</a:t>
            </a:r>
            <a:endParaRPr lang="en-US" sz="2500" b="0" strike="noStrike" spc="-1" dirty="0">
              <a:solidFill>
                <a:srgbClr val="000000"/>
              </a:solidFill>
              <a:uFill>
                <a:solidFill>
                  <a:srgbClr val="FFFFFF"/>
                </a:solidFill>
              </a:uFill>
              <a:latin typeface="Arial"/>
            </a:endParaRPr>
          </a:p>
          <a:p>
            <a:pPr>
              <a:lnSpc>
                <a:spcPct val="100000"/>
              </a:lnSpc>
            </a:pPr>
            <a:endParaRPr lang="en-US" sz="2500" b="0" strike="noStrike" spc="-1" dirty="0">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500" b="0" strike="noStrike" spc="-1" dirty="0">
                <a:solidFill>
                  <a:srgbClr val="000000"/>
                </a:solidFill>
                <a:uFill>
                  <a:solidFill>
                    <a:srgbClr val="FFFFFF"/>
                  </a:solidFill>
                </a:uFill>
                <a:latin typeface="Helvetica Light"/>
                <a:ea typeface="Helvetica Light"/>
              </a:rPr>
              <a:t>Astrophysical implications and perspectives.</a:t>
            </a:r>
            <a:endParaRPr lang="en-US" sz="2500" b="0" strike="noStrike" spc="-1" dirty="0">
              <a:solidFill>
                <a:srgbClr val="000000"/>
              </a:solidFill>
              <a:uFill>
                <a:solidFill>
                  <a:srgbClr val="FFFFFF"/>
                </a:solidFill>
              </a:uFill>
              <a:latin typeface="Arial"/>
            </a:endParaRPr>
          </a:p>
        </p:txBody>
      </p:sp>
      <p:sp>
        <p:nvSpPr>
          <p:cNvPr id="401"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02"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1" name="Picture 566"/>
          <p:cNvPicPr/>
          <p:nvPr/>
        </p:nvPicPr>
        <p:blipFill>
          <a:blip r:embed="rId2"/>
          <a:stretch/>
        </p:blipFill>
        <p:spPr>
          <a:xfrm>
            <a:off x="17280" y="5400"/>
            <a:ext cx="9142560" cy="6838920"/>
          </a:xfrm>
          <a:prstGeom prst="rect">
            <a:avLst/>
          </a:prstGeom>
          <a:ln>
            <a:noFill/>
          </a:ln>
        </p:spPr>
      </p:pic>
    </p:spTree>
    <p:extLst>
      <p:ext uri="{BB962C8B-B14F-4D97-AF65-F5344CB8AC3E}">
        <p14:creationId xmlns:p14="http://schemas.microsoft.com/office/powerpoint/2010/main" val="32561528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Helvetica Light" charset="0"/>
                <a:ea typeface="Helvetica Light" charset="0"/>
                <a:cs typeface="Helvetica Light" charset="0"/>
              </a:rPr>
              <a:t>Love number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29" y="1596061"/>
            <a:ext cx="1509199" cy="8017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29" y="2722821"/>
            <a:ext cx="6502400" cy="2667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881" y="5389821"/>
            <a:ext cx="5397500" cy="508000"/>
          </a:xfrm>
          <a:prstGeom prst="rect">
            <a:avLst/>
          </a:prstGeom>
        </p:spPr>
      </p:pic>
    </p:spTree>
    <p:extLst>
      <p:ext uri="{BB962C8B-B14F-4D97-AF65-F5344CB8AC3E}">
        <p14:creationId xmlns:p14="http://schemas.microsoft.com/office/powerpoint/2010/main" val="2357869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Implications from GW170817</a:t>
            </a:r>
          </a:p>
        </p:txBody>
      </p:sp>
      <p:sp>
        <p:nvSpPr>
          <p:cNvPr id="7" name="CustomShape 2"/>
          <p:cNvSpPr/>
          <p:nvPr/>
        </p:nvSpPr>
        <p:spPr>
          <a:xfrm>
            <a:off x="443129" y="5885471"/>
            <a:ext cx="842724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600" b="1" dirty="0">
                <a:latin typeface="Helvetica Light" charset="0"/>
                <a:ea typeface="Helvetica Light" charset="0"/>
                <a:cs typeface="Helvetica Light" charset="0"/>
              </a:rPr>
              <a:t>Properties of the Binary Star Merger GW170817</a:t>
            </a:r>
          </a:p>
          <a:p>
            <a:pPr algn="ctr">
              <a:lnSpc>
                <a:spcPct val="100000"/>
              </a:lnSpc>
            </a:pPr>
            <a:r>
              <a:rPr lang="en-US" sz="1600" b="1" dirty="0">
                <a:latin typeface="Helvetica Light" charset="0"/>
                <a:ea typeface="Helvetica Light" charset="0"/>
                <a:cs typeface="Helvetica Light" charset="0"/>
              </a:rPr>
              <a:t>B. P. Abbott et al., </a:t>
            </a:r>
            <a:r>
              <a:rPr lang="is-IS" sz="1600" b="1" dirty="0">
                <a:latin typeface="Helvetica Light" charset="0"/>
                <a:ea typeface="Helvetica Light" charset="0"/>
                <a:cs typeface="Helvetica Light" charset="0"/>
              </a:rPr>
              <a:t>Phys. Rev. X 9, 011001 (2019)</a:t>
            </a:r>
            <a:endParaRPr lang="en-US" sz="1500" b="1" strike="noStrike" spc="-1" dirty="0">
              <a:solidFill>
                <a:srgbClr val="000000"/>
              </a:solidFill>
              <a:uFill>
                <a:solidFill>
                  <a:srgbClr val="FFFFFF"/>
                </a:solidFill>
              </a:uFill>
              <a:latin typeface="Helvetica Light" charset="0"/>
              <a:ea typeface="Helvetica Light" charset="0"/>
              <a:cs typeface="Helvetica Light" charset="0"/>
            </a:endParaRPr>
          </a:p>
        </p:txBody>
      </p:sp>
      <p:pic>
        <p:nvPicPr>
          <p:cNvPr id="5" name="Picture 4">
            <a:extLst>
              <a:ext uri="{FF2B5EF4-FFF2-40B4-BE49-F238E27FC236}">
                <a16:creationId xmlns:a16="http://schemas.microsoft.com/office/drawing/2014/main" id="{8FA0EC3E-4396-2446-B0F5-804B556FD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59" y="1418400"/>
            <a:ext cx="4807365" cy="3834331"/>
          </a:xfrm>
          <a:prstGeom prst="rect">
            <a:avLst/>
          </a:prstGeom>
        </p:spPr>
      </p:pic>
      <p:pic>
        <p:nvPicPr>
          <p:cNvPr id="8" name="Picture 7">
            <a:extLst>
              <a:ext uri="{FF2B5EF4-FFF2-40B4-BE49-F238E27FC236}">
                <a16:creationId xmlns:a16="http://schemas.microsoft.com/office/drawing/2014/main" id="{30CFEA99-E64F-4A48-8EBE-EC13158EA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180" y="1456342"/>
            <a:ext cx="4123835" cy="3746367"/>
          </a:xfrm>
          <a:prstGeom prst="rect">
            <a:avLst/>
          </a:prstGeom>
        </p:spPr>
      </p:pic>
    </p:spTree>
    <p:extLst>
      <p:ext uri="{BB962C8B-B14F-4D97-AF65-F5344CB8AC3E}">
        <p14:creationId xmlns:p14="http://schemas.microsoft.com/office/powerpoint/2010/main" val="206104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Implications from GW170817</a:t>
            </a:r>
          </a:p>
        </p:txBody>
      </p:sp>
      <p:sp>
        <p:nvSpPr>
          <p:cNvPr id="7" name="CustomShape 2"/>
          <p:cNvSpPr/>
          <p:nvPr/>
        </p:nvSpPr>
        <p:spPr>
          <a:xfrm>
            <a:off x="443129" y="5885471"/>
            <a:ext cx="842724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600" b="1" dirty="0" err="1">
                <a:latin typeface="Helvetica Light" charset="0"/>
                <a:ea typeface="Helvetica Light" charset="0"/>
                <a:cs typeface="Helvetica Light" charset="0"/>
              </a:rPr>
              <a:t>Vasileios</a:t>
            </a:r>
            <a:r>
              <a:rPr lang="en-US" sz="1600" b="1" dirty="0">
                <a:latin typeface="Helvetica Light" charset="0"/>
                <a:ea typeface="Helvetica Light" charset="0"/>
                <a:cs typeface="Helvetica Light" charset="0"/>
              </a:rPr>
              <a:t> </a:t>
            </a:r>
            <a:r>
              <a:rPr lang="en-US" sz="1600" b="1" dirty="0" err="1">
                <a:latin typeface="Helvetica Light" charset="0"/>
                <a:ea typeface="Helvetica Light" charset="0"/>
                <a:cs typeface="Helvetica Light" charset="0"/>
              </a:rPr>
              <a:t>Paschalidis</a:t>
            </a:r>
            <a:r>
              <a:rPr lang="en-US" sz="1600" b="1" dirty="0">
                <a:latin typeface="Helvetica Light" charset="0"/>
                <a:ea typeface="Helvetica Light" charset="0"/>
                <a:cs typeface="Helvetica Light" charset="0"/>
              </a:rPr>
              <a:t>, Kent Yagi, David Alvarez-Castillo,</a:t>
            </a:r>
          </a:p>
          <a:p>
            <a:pPr algn="ctr">
              <a:lnSpc>
                <a:spcPct val="100000"/>
              </a:lnSpc>
            </a:pPr>
            <a:r>
              <a:rPr lang="en-US" sz="1600" b="1" dirty="0">
                <a:latin typeface="Helvetica Light" charset="0"/>
                <a:ea typeface="Helvetica Light" charset="0"/>
                <a:cs typeface="Helvetica Light" charset="0"/>
              </a:rPr>
              <a:t> David B. </a:t>
            </a:r>
            <a:r>
              <a:rPr lang="en-US" sz="1600" b="1" dirty="0" err="1">
                <a:latin typeface="Helvetica Light" charset="0"/>
                <a:ea typeface="Helvetica Light" charset="0"/>
                <a:cs typeface="Helvetica Light" charset="0"/>
              </a:rPr>
              <a:t>Blaschke</a:t>
            </a:r>
            <a:r>
              <a:rPr lang="en-US" sz="1600" b="1" dirty="0">
                <a:latin typeface="Helvetica Light" charset="0"/>
                <a:ea typeface="Helvetica Light" charset="0"/>
                <a:cs typeface="Helvetica Light" charset="0"/>
              </a:rPr>
              <a:t>, Armen </a:t>
            </a:r>
            <a:r>
              <a:rPr lang="en-US" sz="1600" b="1" dirty="0" err="1">
                <a:latin typeface="Helvetica Light" charset="0"/>
                <a:ea typeface="Helvetica Light" charset="0"/>
                <a:cs typeface="Helvetica Light" charset="0"/>
              </a:rPr>
              <a:t>Sedrakian</a:t>
            </a:r>
            <a:r>
              <a:rPr lang="en-US" sz="1500" b="1" strike="noStrike" spc="-1" dirty="0">
                <a:solidFill>
                  <a:srgbClr val="000000"/>
                </a:solidFill>
                <a:uFill>
                  <a:solidFill>
                    <a:srgbClr val="FFFFFF"/>
                  </a:solidFill>
                </a:uFill>
                <a:latin typeface="Helvetica Light" charset="0"/>
                <a:ea typeface="Helvetica Light" charset="0"/>
                <a:cs typeface="Helvetica Light" charset="0"/>
              </a:rPr>
              <a:t> </a:t>
            </a:r>
          </a:p>
          <a:p>
            <a:pPr algn="ctr"/>
            <a:r>
              <a:rPr lang="es-ES" sz="1600" b="1" dirty="0" err="1">
                <a:latin typeface="Helvetica Light" charset="0"/>
                <a:ea typeface="Helvetica Light" charset="0"/>
                <a:cs typeface="Helvetica Light" charset="0"/>
              </a:rPr>
              <a:t>Phys</a:t>
            </a:r>
            <a:r>
              <a:rPr lang="es-ES" sz="1600" b="1" dirty="0">
                <a:latin typeface="Helvetica Light" charset="0"/>
                <a:ea typeface="Helvetica Light" charset="0"/>
                <a:cs typeface="Helvetica Light" charset="0"/>
              </a:rPr>
              <a:t>. Rev. D 97, 084038 (2018)</a:t>
            </a:r>
            <a:r>
              <a:rPr lang="is-IS" sz="1600" b="1" dirty="0">
                <a:latin typeface="Helvetica Light" charset="0"/>
                <a:ea typeface="Helvetica Light" charset="0"/>
                <a:cs typeface="Helvetica Light" charset="0"/>
              </a:rPr>
              <a:t>, arXiv:1712.00451</a:t>
            </a:r>
            <a:endParaRPr lang="en-US" sz="1500" b="1" spc="-1" dirty="0">
              <a:solidFill>
                <a:srgbClr val="000000"/>
              </a:solidFill>
              <a:uFill>
                <a:solidFill>
                  <a:srgbClr val="FFFFFF"/>
                </a:solidFill>
              </a:uFill>
              <a:latin typeface="Helvetica Light" charset="0"/>
              <a:ea typeface="Helvetica Light" charset="0"/>
              <a:cs typeface="Helvetica Light" charset="0"/>
            </a:endParaRPr>
          </a:p>
        </p:txBody>
      </p:sp>
      <p:pic>
        <p:nvPicPr>
          <p:cNvPr id="6" name="Picture 5">
            <a:extLst>
              <a:ext uri="{FF2B5EF4-FFF2-40B4-BE49-F238E27FC236}">
                <a16:creationId xmlns:a16="http://schemas.microsoft.com/office/drawing/2014/main" id="{2BC80C9A-52E5-BD4D-8546-AE6AD4A61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952" y="1052713"/>
            <a:ext cx="6453735" cy="4463030"/>
          </a:xfrm>
          <a:prstGeom prst="rect">
            <a:avLst/>
          </a:prstGeom>
        </p:spPr>
      </p:pic>
    </p:spTree>
    <p:extLst>
      <p:ext uri="{BB962C8B-B14F-4D97-AF65-F5344CB8AC3E}">
        <p14:creationId xmlns:p14="http://schemas.microsoft.com/office/powerpoint/2010/main" val="1301811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Implications from GW170817</a:t>
            </a:r>
          </a:p>
        </p:txBody>
      </p:sp>
      <p:sp>
        <p:nvSpPr>
          <p:cNvPr id="7" name="CustomShape 2"/>
          <p:cNvSpPr/>
          <p:nvPr/>
        </p:nvSpPr>
        <p:spPr>
          <a:xfrm>
            <a:off x="443129" y="5885471"/>
            <a:ext cx="842724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600" b="1" dirty="0" err="1">
                <a:latin typeface="Helvetica Light" charset="0"/>
                <a:ea typeface="Helvetica Light" charset="0"/>
                <a:cs typeface="Helvetica Light" charset="0"/>
              </a:rPr>
              <a:t>Vasileios</a:t>
            </a:r>
            <a:r>
              <a:rPr lang="en-US" sz="1600" b="1" dirty="0">
                <a:latin typeface="Helvetica Light" charset="0"/>
                <a:ea typeface="Helvetica Light" charset="0"/>
                <a:cs typeface="Helvetica Light" charset="0"/>
              </a:rPr>
              <a:t> </a:t>
            </a:r>
            <a:r>
              <a:rPr lang="en-US" sz="1600" b="1" dirty="0" err="1">
                <a:latin typeface="Helvetica Light" charset="0"/>
                <a:ea typeface="Helvetica Light" charset="0"/>
                <a:cs typeface="Helvetica Light" charset="0"/>
              </a:rPr>
              <a:t>Paschalidis</a:t>
            </a:r>
            <a:r>
              <a:rPr lang="en-US" sz="1600" b="1" dirty="0">
                <a:latin typeface="Helvetica Light" charset="0"/>
                <a:ea typeface="Helvetica Light" charset="0"/>
                <a:cs typeface="Helvetica Light" charset="0"/>
              </a:rPr>
              <a:t>, Kent Yagi, David Alvarez-Castillo,</a:t>
            </a:r>
          </a:p>
          <a:p>
            <a:pPr algn="ctr">
              <a:lnSpc>
                <a:spcPct val="100000"/>
              </a:lnSpc>
            </a:pPr>
            <a:r>
              <a:rPr lang="en-US" sz="1600" b="1" dirty="0">
                <a:latin typeface="Helvetica Light" charset="0"/>
                <a:ea typeface="Helvetica Light" charset="0"/>
                <a:cs typeface="Helvetica Light" charset="0"/>
              </a:rPr>
              <a:t> David B. </a:t>
            </a:r>
            <a:r>
              <a:rPr lang="en-US" sz="1600" b="1" dirty="0" err="1">
                <a:latin typeface="Helvetica Light" charset="0"/>
                <a:ea typeface="Helvetica Light" charset="0"/>
                <a:cs typeface="Helvetica Light" charset="0"/>
              </a:rPr>
              <a:t>Blaschke</a:t>
            </a:r>
            <a:r>
              <a:rPr lang="en-US" sz="1600" b="1" dirty="0">
                <a:latin typeface="Helvetica Light" charset="0"/>
                <a:ea typeface="Helvetica Light" charset="0"/>
                <a:cs typeface="Helvetica Light" charset="0"/>
              </a:rPr>
              <a:t>, Armen </a:t>
            </a:r>
            <a:r>
              <a:rPr lang="en-US" sz="1600" b="1" dirty="0" err="1">
                <a:latin typeface="Helvetica Light" charset="0"/>
                <a:ea typeface="Helvetica Light" charset="0"/>
                <a:cs typeface="Helvetica Light" charset="0"/>
              </a:rPr>
              <a:t>Sedrakian</a:t>
            </a:r>
            <a:r>
              <a:rPr lang="en-US" sz="1500" b="1" strike="noStrike" spc="-1" dirty="0">
                <a:solidFill>
                  <a:srgbClr val="000000"/>
                </a:solidFill>
                <a:uFill>
                  <a:solidFill>
                    <a:srgbClr val="FFFFFF"/>
                  </a:solidFill>
                </a:uFill>
                <a:latin typeface="Helvetica Light" charset="0"/>
                <a:ea typeface="Helvetica Light" charset="0"/>
                <a:cs typeface="Helvetica Light" charset="0"/>
              </a:rPr>
              <a:t> </a:t>
            </a:r>
          </a:p>
          <a:p>
            <a:pPr algn="ctr"/>
            <a:r>
              <a:rPr lang="es-ES" sz="1600" b="1" dirty="0" err="1">
                <a:latin typeface="Helvetica Light" charset="0"/>
                <a:ea typeface="Helvetica Light" charset="0"/>
                <a:cs typeface="Helvetica Light" charset="0"/>
              </a:rPr>
              <a:t>Phys</a:t>
            </a:r>
            <a:r>
              <a:rPr lang="es-ES" sz="1600" b="1" dirty="0">
                <a:latin typeface="Helvetica Light" charset="0"/>
                <a:ea typeface="Helvetica Light" charset="0"/>
                <a:cs typeface="Helvetica Light" charset="0"/>
              </a:rPr>
              <a:t>. Rev. D 97, 084038 (2018)</a:t>
            </a:r>
            <a:r>
              <a:rPr lang="is-IS" sz="1600" b="1" dirty="0">
                <a:latin typeface="Helvetica Light" charset="0"/>
                <a:ea typeface="Helvetica Light" charset="0"/>
                <a:cs typeface="Helvetica Light" charset="0"/>
              </a:rPr>
              <a:t>, arXiv:1712.00451</a:t>
            </a:r>
            <a:endParaRPr lang="en-US" sz="1500" b="1" spc="-1" dirty="0">
              <a:solidFill>
                <a:srgbClr val="000000"/>
              </a:solidFill>
              <a:uFill>
                <a:solidFill>
                  <a:srgbClr val="FFFFFF"/>
                </a:solidFill>
              </a:uFill>
              <a:latin typeface="Helvetica Light" charset="0"/>
              <a:ea typeface="Helvetica Light" charset="0"/>
              <a:cs typeface="Helvetica Light"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587" y="1210418"/>
            <a:ext cx="5402916" cy="4397210"/>
          </a:xfrm>
          <a:prstGeom prst="rect">
            <a:avLst/>
          </a:prstGeom>
        </p:spPr>
      </p:pic>
    </p:spTree>
    <p:extLst>
      <p:ext uri="{BB962C8B-B14F-4D97-AF65-F5344CB8AC3E}">
        <p14:creationId xmlns:p14="http://schemas.microsoft.com/office/powerpoint/2010/main" val="340502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531" y="2052401"/>
            <a:ext cx="6724653" cy="4647117"/>
          </a:xfrm>
          <a:prstGeom prst="rect">
            <a:avLst/>
          </a:prstGeom>
        </p:spPr>
      </p:pic>
      <p:sp>
        <p:nvSpPr>
          <p:cNvPr id="6" name="Title 1">
            <a:extLst>
              <a:ext uri="{FF2B5EF4-FFF2-40B4-BE49-F238E27FC236}">
                <a16:creationId xmlns:a16="http://schemas.microsoft.com/office/drawing/2014/main" id="{D6CF6091-05B8-F84F-A3BD-61BD435F1D21}"/>
              </a:ext>
            </a:extLst>
          </p:cNvPr>
          <p:cNvSpPr txBox="1">
            <a:spLocks/>
          </p:cNvSpPr>
          <p:nvPr/>
        </p:nvSpPr>
        <p:spPr>
          <a:xfrm>
            <a:off x="471118" y="332214"/>
            <a:ext cx="8288215" cy="21765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Massive Neutron Stars:</a:t>
            </a:r>
          </a:p>
          <a:p>
            <a:pPr algn="ctr"/>
            <a:r>
              <a:rPr lang="en-US" sz="4000" dirty="0"/>
              <a:t>Is there a concrete limit for the maximum mass?</a:t>
            </a:r>
          </a:p>
        </p:txBody>
      </p:sp>
    </p:spTree>
    <p:extLst>
      <p:ext uri="{BB962C8B-B14F-4D97-AF65-F5344CB8AC3E}">
        <p14:creationId xmlns:p14="http://schemas.microsoft.com/office/powerpoint/2010/main" val="2750670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8531730" y="5094090"/>
            <a:ext cx="548370" cy="297000"/>
          </a:xfrm>
          <a:prstGeom prst="rect">
            <a:avLst/>
          </a:prstGeom>
          <a:noFill/>
          <a:ln w="19080">
            <a:solidFill>
              <a:srgbClr val="FFFFFF"/>
            </a:solidFill>
            <a:round/>
          </a:ln>
        </p:spPr>
        <p:txBody>
          <a:bodyPr lIns="0" tIns="0" rIns="0" bIns="0" anchor="ctr"/>
          <a:lstStyle/>
          <a:p>
            <a:pPr algn="ctr">
              <a:lnSpc>
                <a:spcPct val="100000"/>
              </a:lnSpc>
            </a:pPr>
            <a:fld id="{7A75D7B5-F696-428B-A53C-6518298914B8}" type="slidenum">
              <a:rPr lang="en-US" sz="1350" spc="-1">
                <a:solidFill>
                  <a:srgbClr val="FFFFFF"/>
                </a:solidFill>
                <a:latin typeface="Calibri"/>
              </a:rPr>
              <a:t>26</a:t>
            </a:fld>
            <a:endParaRPr lang="en-US" sz="1350" spc="-1">
              <a:latin typeface="Times New Roman"/>
            </a:endParaRPr>
          </a:p>
        </p:txBody>
      </p:sp>
      <p:sp>
        <p:nvSpPr>
          <p:cNvPr id="185" name="CustomShape 2"/>
          <p:cNvSpPr/>
          <p:nvPr/>
        </p:nvSpPr>
        <p:spPr>
          <a:xfrm>
            <a:off x="201882" y="5700910"/>
            <a:ext cx="3738291" cy="74008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b="1" spc="-1" dirty="0" err="1">
                <a:solidFill>
                  <a:srgbClr val="000000"/>
                </a:solidFill>
                <a:latin typeface="Calibri"/>
              </a:rPr>
              <a:t>Rezzolla</a:t>
            </a:r>
            <a:r>
              <a:rPr lang="en-US" b="1" spc="-1" dirty="0">
                <a:solidFill>
                  <a:srgbClr val="000000"/>
                </a:solidFill>
                <a:latin typeface="Calibri"/>
              </a:rPr>
              <a:t> et al., </a:t>
            </a:r>
            <a:r>
              <a:rPr lang="en-US" b="1" spc="-1" dirty="0" err="1">
                <a:solidFill>
                  <a:srgbClr val="000000"/>
                </a:solidFill>
                <a:latin typeface="Calibri"/>
              </a:rPr>
              <a:t>ApJ</a:t>
            </a:r>
            <a:r>
              <a:rPr lang="en-US" b="1" spc="-1" dirty="0">
                <a:solidFill>
                  <a:srgbClr val="000000"/>
                </a:solidFill>
                <a:latin typeface="Calibri"/>
              </a:rPr>
              <a:t> </a:t>
            </a:r>
            <a:r>
              <a:rPr lang="en-US" b="1" spc="-1" dirty="0" err="1">
                <a:solidFill>
                  <a:srgbClr val="000000"/>
                </a:solidFill>
                <a:latin typeface="Calibri"/>
              </a:rPr>
              <a:t>Lett</a:t>
            </a:r>
            <a:r>
              <a:rPr lang="en-US" b="1" spc="-1" dirty="0">
                <a:solidFill>
                  <a:srgbClr val="000000"/>
                </a:solidFill>
                <a:latin typeface="Calibri"/>
              </a:rPr>
              <a:t> 852 (2018) L25 </a:t>
            </a:r>
            <a:endParaRPr lang="en-US" b="1" spc="-1" dirty="0">
              <a:latin typeface="Arial"/>
            </a:endParaRPr>
          </a:p>
        </p:txBody>
      </p:sp>
      <p:pic>
        <p:nvPicPr>
          <p:cNvPr id="187" name="Picture 186"/>
          <p:cNvPicPr/>
          <p:nvPr/>
        </p:nvPicPr>
        <p:blipFill>
          <a:blip r:embed="rId2"/>
          <a:stretch/>
        </p:blipFill>
        <p:spPr>
          <a:xfrm>
            <a:off x="3852292" y="1733765"/>
            <a:ext cx="4977162" cy="4502912"/>
          </a:xfrm>
          <a:prstGeom prst="rect">
            <a:avLst/>
          </a:prstGeom>
          <a:ln>
            <a:noFill/>
          </a:ln>
        </p:spPr>
      </p:pic>
      <p:sp>
        <p:nvSpPr>
          <p:cNvPr id="6" name="Title 1">
            <a:extLst>
              <a:ext uri="{FF2B5EF4-FFF2-40B4-BE49-F238E27FC236}">
                <a16:creationId xmlns:a16="http://schemas.microsoft.com/office/drawing/2014/main" id="{6F53C870-88FD-E447-92A7-928187F29F29}"/>
              </a:ext>
            </a:extLst>
          </p:cNvPr>
          <p:cNvSpPr txBox="1">
            <a:spLocks/>
          </p:cNvSpPr>
          <p:nvPr/>
        </p:nvSpPr>
        <p:spPr>
          <a:xfrm>
            <a:off x="457200" y="273600"/>
            <a:ext cx="8229240" cy="1144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Upper limit on the Maximum mass of static compact stars?</a:t>
            </a:r>
          </a:p>
        </p:txBody>
      </p:sp>
    </p:spTree>
    <p:extLst>
      <p:ext uri="{BB962C8B-B14F-4D97-AF65-F5344CB8AC3E}">
        <p14:creationId xmlns:p14="http://schemas.microsoft.com/office/powerpoint/2010/main" val="380571051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8531730" y="5094090"/>
            <a:ext cx="548370" cy="297000"/>
          </a:xfrm>
          <a:prstGeom prst="rect">
            <a:avLst/>
          </a:prstGeom>
          <a:noFill/>
          <a:ln w="19080">
            <a:solidFill>
              <a:srgbClr val="FFFFFF"/>
            </a:solidFill>
            <a:round/>
          </a:ln>
        </p:spPr>
        <p:txBody>
          <a:bodyPr lIns="0" tIns="0" rIns="0" bIns="0" anchor="ctr"/>
          <a:lstStyle/>
          <a:p>
            <a:pPr algn="ctr">
              <a:lnSpc>
                <a:spcPct val="100000"/>
              </a:lnSpc>
            </a:pPr>
            <a:fld id="{8F249887-ADCB-4ACA-86DB-4CA43A2C7E7D}" type="slidenum">
              <a:rPr lang="en-US" sz="1350" spc="-1">
                <a:solidFill>
                  <a:srgbClr val="FFFFFF"/>
                </a:solidFill>
                <a:latin typeface="Calibri"/>
              </a:rPr>
              <a:t>27</a:t>
            </a:fld>
            <a:endParaRPr lang="en-US" sz="1350" spc="-1">
              <a:latin typeface="Times New Roman"/>
            </a:endParaRPr>
          </a:p>
        </p:txBody>
      </p:sp>
      <p:sp>
        <p:nvSpPr>
          <p:cNvPr id="189" name="CustomShape 2"/>
          <p:cNvSpPr/>
          <p:nvPr/>
        </p:nvSpPr>
        <p:spPr>
          <a:xfrm>
            <a:off x="68498" y="5780896"/>
            <a:ext cx="3724938" cy="62985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b="1" spc="-1" dirty="0" err="1">
                <a:solidFill>
                  <a:srgbClr val="000000"/>
                </a:solidFill>
                <a:latin typeface="Calibri"/>
              </a:rPr>
              <a:t>Breu</a:t>
            </a:r>
            <a:r>
              <a:rPr lang="en-US" b="1" spc="-1" dirty="0">
                <a:solidFill>
                  <a:srgbClr val="000000"/>
                </a:solidFill>
                <a:latin typeface="Calibri"/>
              </a:rPr>
              <a:t> &amp; </a:t>
            </a:r>
            <a:r>
              <a:rPr lang="en-US" b="1" spc="-1" dirty="0" err="1">
                <a:solidFill>
                  <a:srgbClr val="000000"/>
                </a:solidFill>
                <a:latin typeface="Calibri"/>
              </a:rPr>
              <a:t>Rezzolla</a:t>
            </a:r>
            <a:r>
              <a:rPr lang="en-US" b="1" spc="-1" dirty="0">
                <a:solidFill>
                  <a:srgbClr val="000000"/>
                </a:solidFill>
                <a:latin typeface="Calibri"/>
              </a:rPr>
              <a:t> et al., MNRAS (2016) </a:t>
            </a:r>
            <a:endParaRPr lang="en-US" b="1" spc="-1" dirty="0">
              <a:latin typeface="Arial"/>
            </a:endParaRPr>
          </a:p>
        </p:txBody>
      </p:sp>
      <p:pic>
        <p:nvPicPr>
          <p:cNvPr id="191" name="Picture 190"/>
          <p:cNvPicPr/>
          <p:nvPr/>
        </p:nvPicPr>
        <p:blipFill>
          <a:blip r:embed="rId2"/>
          <a:stretch/>
        </p:blipFill>
        <p:spPr>
          <a:xfrm>
            <a:off x="3793436" y="2031900"/>
            <a:ext cx="5082480" cy="4114800"/>
          </a:xfrm>
          <a:prstGeom prst="rect">
            <a:avLst/>
          </a:prstGeom>
          <a:ln>
            <a:noFill/>
          </a:ln>
        </p:spPr>
      </p:pic>
      <p:pic>
        <p:nvPicPr>
          <p:cNvPr id="192" name="Picture 191"/>
          <p:cNvPicPr/>
          <p:nvPr/>
        </p:nvPicPr>
        <p:blipFill>
          <a:blip r:embed="rId3"/>
          <a:stretch/>
        </p:blipFill>
        <p:spPr>
          <a:xfrm>
            <a:off x="274320" y="2427478"/>
            <a:ext cx="3101926" cy="648395"/>
          </a:xfrm>
          <a:prstGeom prst="rect">
            <a:avLst/>
          </a:prstGeom>
          <a:ln>
            <a:noFill/>
          </a:ln>
        </p:spPr>
      </p:pic>
      <p:pic>
        <p:nvPicPr>
          <p:cNvPr id="193" name="Picture 192"/>
          <p:cNvPicPr/>
          <p:nvPr/>
        </p:nvPicPr>
        <p:blipFill>
          <a:blip r:embed="rId4"/>
          <a:stretch/>
        </p:blipFill>
        <p:spPr>
          <a:xfrm>
            <a:off x="289979" y="3366313"/>
            <a:ext cx="3203497" cy="635684"/>
          </a:xfrm>
          <a:prstGeom prst="rect">
            <a:avLst/>
          </a:prstGeom>
          <a:ln>
            <a:noFill/>
          </a:ln>
        </p:spPr>
      </p:pic>
      <p:sp>
        <p:nvSpPr>
          <p:cNvPr id="194" name="TextShape 4"/>
          <p:cNvSpPr txBox="1"/>
          <p:nvPr/>
        </p:nvSpPr>
        <p:spPr>
          <a:xfrm>
            <a:off x="301319" y="4189272"/>
            <a:ext cx="3287933" cy="1196047"/>
          </a:xfrm>
          <a:prstGeom prst="rect">
            <a:avLst/>
          </a:prstGeom>
          <a:noFill/>
          <a:ln>
            <a:noFill/>
          </a:ln>
        </p:spPr>
        <p:txBody>
          <a:bodyPr lIns="67500" tIns="33750" rIns="67500" bIns="33750"/>
          <a:lstStyle/>
          <a:p>
            <a:r>
              <a:rPr lang="en-US" spc="-1" dirty="0">
                <a:latin typeface="Arial"/>
              </a:rPr>
              <a:t>“Universal” increase of maximum mass by 20% due to rigid rotation at maximum (critical) angular momentum</a:t>
            </a:r>
          </a:p>
        </p:txBody>
      </p:sp>
      <p:sp>
        <p:nvSpPr>
          <p:cNvPr id="9" name="Title 1">
            <a:extLst>
              <a:ext uri="{FF2B5EF4-FFF2-40B4-BE49-F238E27FC236}">
                <a16:creationId xmlns:a16="http://schemas.microsoft.com/office/drawing/2014/main" id="{21EC7595-04C6-D04B-9DAB-01AA1DF38A2F}"/>
              </a:ext>
            </a:extLst>
          </p:cNvPr>
          <p:cNvSpPr txBox="1">
            <a:spLocks/>
          </p:cNvSpPr>
          <p:nvPr/>
        </p:nvSpPr>
        <p:spPr>
          <a:xfrm>
            <a:off x="457200" y="273600"/>
            <a:ext cx="8622900" cy="1144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Universal relation for maximum mass increase upon rigid rotation</a:t>
            </a:r>
          </a:p>
        </p:txBody>
      </p:sp>
    </p:spTree>
    <p:extLst>
      <p:ext uri="{BB962C8B-B14F-4D97-AF65-F5344CB8AC3E}">
        <p14:creationId xmlns:p14="http://schemas.microsoft.com/office/powerpoint/2010/main" val="404284629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21" y="1994808"/>
            <a:ext cx="4244685" cy="32945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824" y="2017210"/>
            <a:ext cx="4280719" cy="3243490"/>
          </a:xfrm>
          <a:prstGeom prst="rect">
            <a:avLst/>
          </a:prstGeom>
        </p:spPr>
      </p:pic>
      <p:sp>
        <p:nvSpPr>
          <p:cNvPr id="6" name="TextBox 5"/>
          <p:cNvSpPr txBox="1"/>
          <p:nvPr/>
        </p:nvSpPr>
        <p:spPr>
          <a:xfrm>
            <a:off x="1264485" y="5273600"/>
            <a:ext cx="2313455" cy="646331"/>
          </a:xfrm>
          <a:prstGeom prst="rect">
            <a:avLst/>
          </a:prstGeom>
          <a:noFill/>
        </p:spPr>
        <p:txBody>
          <a:bodyPr wrap="none" rtlCol="1">
            <a:spAutoFit/>
          </a:bodyPr>
          <a:lstStyle/>
          <a:p>
            <a:pPr algn="ctr"/>
            <a:r>
              <a:rPr lang="en-US" dirty="0">
                <a:latin typeface="+mj-lt"/>
              </a:rPr>
              <a:t>High mass twin stars</a:t>
            </a:r>
          </a:p>
          <a:p>
            <a:pPr algn="ctr"/>
            <a:r>
              <a:rPr lang="en-US" dirty="0">
                <a:latin typeface="+mj-lt"/>
              </a:rPr>
              <a:t>(ACB4)</a:t>
            </a:r>
            <a:endParaRPr lang="fa-IR" dirty="0">
              <a:latin typeface="+mj-lt"/>
            </a:endParaRPr>
          </a:p>
        </p:txBody>
      </p:sp>
      <p:sp>
        <p:nvSpPr>
          <p:cNvPr id="7" name="TextBox 6"/>
          <p:cNvSpPr txBox="1"/>
          <p:nvPr/>
        </p:nvSpPr>
        <p:spPr>
          <a:xfrm>
            <a:off x="5090746" y="5289333"/>
            <a:ext cx="3153602" cy="646331"/>
          </a:xfrm>
          <a:prstGeom prst="rect">
            <a:avLst/>
          </a:prstGeom>
          <a:noFill/>
        </p:spPr>
        <p:txBody>
          <a:bodyPr wrap="square" rtlCol="1">
            <a:spAutoFit/>
          </a:bodyPr>
          <a:lstStyle/>
          <a:p>
            <a:pPr algn="ctr"/>
            <a:r>
              <a:rPr lang="en-US" dirty="0">
                <a:latin typeface="+mj-lt"/>
              </a:rPr>
              <a:t>Low mass twin stars</a:t>
            </a:r>
          </a:p>
          <a:p>
            <a:pPr algn="ctr"/>
            <a:r>
              <a:rPr lang="en-US" dirty="0">
                <a:latin typeface="+mj-lt"/>
              </a:rPr>
              <a:t>(ACB5)</a:t>
            </a:r>
            <a:endParaRPr lang="fa-IR" dirty="0">
              <a:latin typeface="+mj-lt"/>
            </a:endParaRPr>
          </a:p>
        </p:txBody>
      </p:sp>
      <p:sp>
        <p:nvSpPr>
          <p:cNvPr id="9" name="Title 1">
            <a:extLst>
              <a:ext uri="{FF2B5EF4-FFF2-40B4-BE49-F238E27FC236}">
                <a16:creationId xmlns:a16="http://schemas.microsoft.com/office/drawing/2014/main" id="{7ECF975B-90DB-7E42-AE19-1F766F62BA7E}"/>
              </a:ext>
            </a:extLst>
          </p:cNvPr>
          <p:cNvSpPr txBox="1">
            <a:spLocks/>
          </p:cNvSpPr>
          <p:nvPr/>
        </p:nvSpPr>
        <p:spPr>
          <a:xfrm>
            <a:off x="413328" y="730421"/>
            <a:ext cx="8288215" cy="21765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Mixed phase effects</a:t>
            </a:r>
          </a:p>
          <a:p>
            <a:pPr algn="ctr"/>
            <a:r>
              <a:rPr lang="en-US" sz="4000" dirty="0"/>
              <a:t>(pasta phases)</a:t>
            </a:r>
          </a:p>
        </p:txBody>
      </p:sp>
    </p:spTree>
    <p:extLst>
      <p:ext uri="{BB962C8B-B14F-4D97-AF65-F5344CB8AC3E}">
        <p14:creationId xmlns:p14="http://schemas.microsoft.com/office/powerpoint/2010/main" val="2668337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75" y="1708832"/>
            <a:ext cx="4412859" cy="32761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876" y="1653253"/>
            <a:ext cx="4603104" cy="3383222"/>
          </a:xfrm>
          <a:prstGeom prst="rect">
            <a:avLst/>
          </a:prstGeom>
        </p:spPr>
      </p:pic>
      <p:sp>
        <p:nvSpPr>
          <p:cNvPr id="5" name="TextBox 4"/>
          <p:cNvSpPr txBox="1"/>
          <p:nvPr/>
        </p:nvSpPr>
        <p:spPr>
          <a:xfrm>
            <a:off x="1236964" y="5139711"/>
            <a:ext cx="2077813" cy="584775"/>
          </a:xfrm>
          <a:prstGeom prst="rect">
            <a:avLst/>
          </a:prstGeom>
          <a:noFill/>
        </p:spPr>
        <p:txBody>
          <a:bodyPr wrap="none" rtlCol="1">
            <a:spAutoFit/>
          </a:bodyPr>
          <a:lstStyle/>
          <a:p>
            <a:pPr algn="ctr"/>
            <a:r>
              <a:rPr lang="en-US" sz="1600" dirty="0">
                <a:latin typeface="+mj-lt"/>
              </a:rPr>
              <a:t>High mass twin stars</a:t>
            </a:r>
          </a:p>
          <a:p>
            <a:pPr algn="ctr"/>
            <a:r>
              <a:rPr lang="en-US" sz="1600" dirty="0">
                <a:latin typeface="+mj-lt"/>
              </a:rPr>
              <a:t>(ACB4)</a:t>
            </a:r>
            <a:endParaRPr lang="fa-IR" sz="1600" dirty="0">
              <a:latin typeface="+mj-lt"/>
            </a:endParaRPr>
          </a:p>
        </p:txBody>
      </p:sp>
      <p:sp>
        <p:nvSpPr>
          <p:cNvPr id="6" name="TextBox 5"/>
          <p:cNvSpPr txBox="1"/>
          <p:nvPr/>
        </p:nvSpPr>
        <p:spPr>
          <a:xfrm>
            <a:off x="5175625" y="5139712"/>
            <a:ext cx="2032929" cy="584775"/>
          </a:xfrm>
          <a:prstGeom prst="rect">
            <a:avLst/>
          </a:prstGeom>
          <a:noFill/>
        </p:spPr>
        <p:txBody>
          <a:bodyPr wrap="none" rtlCol="1">
            <a:spAutoFit/>
          </a:bodyPr>
          <a:lstStyle/>
          <a:p>
            <a:pPr algn="ctr"/>
            <a:r>
              <a:rPr lang="en-US" sz="1600" dirty="0">
                <a:latin typeface="+mj-lt"/>
              </a:rPr>
              <a:t>Low mass twin stars</a:t>
            </a:r>
          </a:p>
          <a:p>
            <a:pPr algn="ctr"/>
            <a:r>
              <a:rPr lang="en-US" sz="1600" dirty="0">
                <a:latin typeface="+mj-lt"/>
              </a:rPr>
              <a:t>(ACB5)</a:t>
            </a:r>
            <a:endParaRPr lang="fa-IR" sz="1600" dirty="0">
              <a:latin typeface="+mj-lt"/>
            </a:endParaRPr>
          </a:p>
        </p:txBody>
      </p:sp>
      <p:sp>
        <p:nvSpPr>
          <p:cNvPr id="8" name="Title 1">
            <a:extLst>
              <a:ext uri="{FF2B5EF4-FFF2-40B4-BE49-F238E27FC236}">
                <a16:creationId xmlns:a16="http://schemas.microsoft.com/office/drawing/2014/main" id="{87CC0C3A-616F-BD4F-BE39-00916460E848}"/>
              </a:ext>
            </a:extLst>
          </p:cNvPr>
          <p:cNvSpPr txBox="1">
            <a:spLocks/>
          </p:cNvSpPr>
          <p:nvPr/>
        </p:nvSpPr>
        <p:spPr>
          <a:xfrm>
            <a:off x="471119" y="759916"/>
            <a:ext cx="8274676" cy="7739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Speed of sound and causality</a:t>
            </a:r>
          </a:p>
        </p:txBody>
      </p:sp>
    </p:spTree>
    <p:extLst>
      <p:ext uri="{BB962C8B-B14F-4D97-AF65-F5344CB8AC3E}">
        <p14:creationId xmlns:p14="http://schemas.microsoft.com/office/powerpoint/2010/main" val="218197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CustomShape 1"/>
          <p:cNvSpPr/>
          <p:nvPr/>
        </p:nvSpPr>
        <p:spPr>
          <a:xfrm>
            <a:off x="4482720" y="6505200"/>
            <a:ext cx="158040" cy="3965760"/>
          </a:xfrm>
          <a:prstGeom prst="rect">
            <a:avLst/>
          </a:prstGeom>
          <a:noFill/>
          <a:ln w="12600">
            <a:noFill/>
          </a:ln>
        </p:spPr>
        <p:style>
          <a:lnRef idx="0">
            <a:scrgbClr r="0" g="0" b="0"/>
          </a:lnRef>
          <a:fillRef idx="0">
            <a:scrgbClr r="0" g="0" b="0"/>
          </a:fillRef>
          <a:effectRef idx="0">
            <a:scrgbClr r="0" g="0" b="0"/>
          </a:effectRef>
          <a:fontRef idx="minor"/>
        </p:style>
      </p:sp>
      <p:sp>
        <p:nvSpPr>
          <p:cNvPr id="413" name="CustomShape 2"/>
          <p:cNvSpPr/>
          <p:nvPr/>
        </p:nvSpPr>
        <p:spPr>
          <a:xfrm>
            <a:off x="6553080" y="6356520"/>
            <a:ext cx="2122560" cy="353880"/>
          </a:xfrm>
          <a:prstGeom prst="rect">
            <a:avLst/>
          </a:prstGeom>
          <a:noFill/>
          <a:ln>
            <a:noFill/>
          </a:ln>
        </p:spPr>
        <p:style>
          <a:lnRef idx="0">
            <a:scrgbClr r="0" g="0" b="0"/>
          </a:lnRef>
          <a:fillRef idx="0">
            <a:scrgbClr r="0" g="0" b="0"/>
          </a:fillRef>
          <a:effectRef idx="0">
            <a:scrgbClr r="0" g="0" b="0"/>
          </a:effectRef>
          <a:fontRef idx="minor"/>
        </p:style>
      </p:sp>
      <p:sp>
        <p:nvSpPr>
          <p:cNvPr id="414" name="CustomShape 3"/>
          <p:cNvSpPr/>
          <p:nvPr/>
        </p:nvSpPr>
        <p:spPr>
          <a:xfrm>
            <a:off x="669240" y="-191160"/>
            <a:ext cx="8191800" cy="1506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Nuclear Matter</a:t>
            </a:r>
            <a:endParaRPr lang="en-US" sz="4800" b="0" strike="noStrike" spc="-1">
              <a:solidFill>
                <a:srgbClr val="000000"/>
              </a:solidFill>
              <a:uFill>
                <a:solidFill>
                  <a:srgbClr val="FFFFFF"/>
                </a:solidFill>
              </a:uFill>
              <a:latin typeface="Arial"/>
            </a:endParaRPr>
          </a:p>
        </p:txBody>
      </p:sp>
      <p:pic>
        <p:nvPicPr>
          <p:cNvPr id="415" name="Picture 414"/>
          <p:cNvPicPr/>
          <p:nvPr/>
        </p:nvPicPr>
        <p:blipFill>
          <a:blip r:embed="rId2"/>
          <a:stretch/>
        </p:blipFill>
        <p:spPr>
          <a:xfrm>
            <a:off x="615960" y="1078560"/>
            <a:ext cx="8053560" cy="5018040"/>
          </a:xfrm>
          <a:prstGeom prst="rect">
            <a:avLst/>
          </a:prstGeom>
          <a:ln>
            <a:noFill/>
          </a:ln>
        </p:spPr>
      </p:pic>
      <p:sp>
        <p:nvSpPr>
          <p:cNvPr id="416" name="CustomShape 4"/>
          <p:cNvSpPr/>
          <p:nvPr/>
        </p:nvSpPr>
        <p:spPr>
          <a:xfrm>
            <a:off x="1885680" y="6142320"/>
            <a:ext cx="539568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700" b="1" strike="noStrike" spc="-1">
                <a:solidFill>
                  <a:srgbClr val="000000"/>
                </a:solidFill>
                <a:uFill>
                  <a:solidFill>
                    <a:srgbClr val="FFFFFF"/>
                  </a:solidFill>
                </a:uFill>
                <a:latin typeface="Helvetica Light"/>
                <a:ea typeface="Helvetica Light"/>
              </a:rPr>
              <a:t>C. Fuchs, H.H. Wolter, EPJA 30(2006)5</a:t>
            </a:r>
            <a:endParaRPr lang="en-US" sz="17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246" y="1276140"/>
            <a:ext cx="4468762" cy="352838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48" y="1362360"/>
            <a:ext cx="4605127" cy="3483607"/>
          </a:xfrm>
          <a:prstGeom prst="rect">
            <a:avLst/>
          </a:prstGeom>
        </p:spPr>
      </p:pic>
      <p:sp>
        <p:nvSpPr>
          <p:cNvPr id="5" name="TextBox 4"/>
          <p:cNvSpPr txBox="1"/>
          <p:nvPr/>
        </p:nvSpPr>
        <p:spPr>
          <a:xfrm>
            <a:off x="1899459" y="5512449"/>
            <a:ext cx="787395" cy="369332"/>
          </a:xfrm>
          <a:prstGeom prst="rect">
            <a:avLst/>
          </a:prstGeom>
          <a:noFill/>
        </p:spPr>
        <p:txBody>
          <a:bodyPr wrap="none" rtlCol="1">
            <a:spAutoFit/>
          </a:bodyPr>
          <a:lstStyle/>
          <a:p>
            <a:r>
              <a:rPr lang="en-US" dirty="0">
                <a:solidFill>
                  <a:schemeClr val="accent1">
                    <a:lumMod val="75000"/>
                  </a:schemeClr>
                </a:solidFill>
                <a:latin typeface="+mj-lt"/>
              </a:rPr>
              <a:t>ACB4</a:t>
            </a:r>
            <a:endParaRPr lang="fa-IR" dirty="0">
              <a:solidFill>
                <a:schemeClr val="accent1">
                  <a:lumMod val="75000"/>
                </a:schemeClr>
              </a:solidFill>
              <a:latin typeface="+mj-lt"/>
            </a:endParaRPr>
          </a:p>
        </p:txBody>
      </p:sp>
      <p:sp>
        <p:nvSpPr>
          <p:cNvPr id="6" name="TextBox 5"/>
          <p:cNvSpPr txBox="1"/>
          <p:nvPr/>
        </p:nvSpPr>
        <p:spPr>
          <a:xfrm>
            <a:off x="6370774" y="5456854"/>
            <a:ext cx="787395" cy="369332"/>
          </a:xfrm>
          <a:prstGeom prst="rect">
            <a:avLst/>
          </a:prstGeom>
          <a:noFill/>
        </p:spPr>
        <p:txBody>
          <a:bodyPr wrap="none" rtlCol="1">
            <a:spAutoFit/>
          </a:bodyPr>
          <a:lstStyle/>
          <a:p>
            <a:r>
              <a:rPr lang="en-US" dirty="0">
                <a:solidFill>
                  <a:schemeClr val="accent1">
                    <a:lumMod val="75000"/>
                  </a:schemeClr>
                </a:solidFill>
                <a:latin typeface="+mj-lt"/>
              </a:rPr>
              <a:t>ACB5</a:t>
            </a:r>
            <a:endParaRPr lang="fa-IR" dirty="0">
              <a:solidFill>
                <a:schemeClr val="accent1">
                  <a:lumMod val="75000"/>
                </a:schemeClr>
              </a:solidFill>
              <a:latin typeface="+mj-lt"/>
            </a:endParaRPr>
          </a:p>
        </p:txBody>
      </p:sp>
      <p:sp>
        <p:nvSpPr>
          <p:cNvPr id="8" name="Title 1">
            <a:extLst>
              <a:ext uri="{FF2B5EF4-FFF2-40B4-BE49-F238E27FC236}">
                <a16:creationId xmlns:a16="http://schemas.microsoft.com/office/drawing/2014/main" id="{1776DCFB-8C51-D84D-9602-4AD9783B73FB}"/>
              </a:ext>
            </a:extLst>
          </p:cNvPr>
          <p:cNvSpPr txBox="1">
            <a:spLocks/>
          </p:cNvSpPr>
          <p:nvPr/>
        </p:nvSpPr>
        <p:spPr>
          <a:xfrm>
            <a:off x="471118" y="332215"/>
            <a:ext cx="8288215" cy="980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Mass Radius Relations</a:t>
            </a:r>
          </a:p>
        </p:txBody>
      </p:sp>
    </p:spTree>
    <p:extLst>
      <p:ext uri="{BB962C8B-B14F-4D97-AF65-F5344CB8AC3E}">
        <p14:creationId xmlns:p14="http://schemas.microsoft.com/office/powerpoint/2010/main" val="4216861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8531730" y="5094090"/>
            <a:ext cx="548370" cy="297000"/>
          </a:xfrm>
          <a:prstGeom prst="rect">
            <a:avLst/>
          </a:prstGeom>
          <a:noFill/>
          <a:ln w="19080">
            <a:solidFill>
              <a:srgbClr val="FFFFFF"/>
            </a:solidFill>
            <a:round/>
          </a:ln>
        </p:spPr>
        <p:txBody>
          <a:bodyPr lIns="0" tIns="0" rIns="0" bIns="0" anchor="ctr"/>
          <a:lstStyle/>
          <a:p>
            <a:pPr algn="ctr">
              <a:lnSpc>
                <a:spcPct val="100000"/>
              </a:lnSpc>
            </a:pPr>
            <a:fld id="{E2454858-8503-4CB5-9D7F-B36D63381C6E}" type="slidenum">
              <a:rPr lang="en-US" sz="1350" spc="-1">
                <a:solidFill>
                  <a:srgbClr val="FFFFFF"/>
                </a:solidFill>
                <a:latin typeface="Calibri"/>
              </a:rPr>
              <a:t>31</a:t>
            </a:fld>
            <a:endParaRPr lang="en-US" sz="1350" spc="-1">
              <a:latin typeface="Times New Roman"/>
            </a:endParaRPr>
          </a:p>
        </p:txBody>
      </p:sp>
      <p:pic>
        <p:nvPicPr>
          <p:cNvPr id="221" name="Picture 2"/>
          <p:cNvPicPr/>
          <p:nvPr/>
        </p:nvPicPr>
        <p:blipFill>
          <a:blip r:embed="rId2"/>
          <a:stretch/>
        </p:blipFill>
        <p:spPr>
          <a:xfrm>
            <a:off x="1386278" y="1207477"/>
            <a:ext cx="6188943" cy="4407877"/>
          </a:xfrm>
          <a:prstGeom prst="rect">
            <a:avLst/>
          </a:prstGeom>
          <a:ln>
            <a:noFill/>
          </a:ln>
        </p:spPr>
      </p:pic>
      <p:sp>
        <p:nvSpPr>
          <p:cNvPr id="227" name="Line 6"/>
          <p:cNvSpPr/>
          <p:nvPr/>
        </p:nvSpPr>
        <p:spPr>
          <a:xfrm flipH="1">
            <a:off x="6720840" y="1388756"/>
            <a:ext cx="617220" cy="48006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28" name="Line 7"/>
          <p:cNvSpPr/>
          <p:nvPr/>
        </p:nvSpPr>
        <p:spPr>
          <a:xfrm flipH="1" flipV="1">
            <a:off x="6983095" y="2037943"/>
            <a:ext cx="480060" cy="6858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29" name="Line 8"/>
          <p:cNvSpPr/>
          <p:nvPr/>
        </p:nvSpPr>
        <p:spPr>
          <a:xfrm flipH="1" flipV="1">
            <a:off x="6222560" y="2352277"/>
            <a:ext cx="1165860" cy="27432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30" name="TextShape 9"/>
          <p:cNvSpPr txBox="1"/>
          <p:nvPr/>
        </p:nvSpPr>
        <p:spPr>
          <a:xfrm>
            <a:off x="7571842" y="1631714"/>
            <a:ext cx="1107000" cy="364287"/>
          </a:xfrm>
          <a:prstGeom prst="rect">
            <a:avLst/>
          </a:prstGeom>
          <a:noFill/>
          <a:ln>
            <a:noFill/>
          </a:ln>
        </p:spPr>
        <p:txBody>
          <a:bodyPr lIns="67500" tIns="33750" rIns="67500" bIns="33750"/>
          <a:lstStyle/>
          <a:p>
            <a:r>
              <a:rPr lang="en-US" sz="1600" spc="-1" dirty="0">
                <a:latin typeface="Arial"/>
              </a:rPr>
              <a:t>Full GR</a:t>
            </a:r>
          </a:p>
        </p:txBody>
      </p:sp>
      <p:sp>
        <p:nvSpPr>
          <p:cNvPr id="231" name="TextShape 10"/>
          <p:cNvSpPr txBox="1"/>
          <p:nvPr/>
        </p:nvSpPr>
        <p:spPr>
          <a:xfrm>
            <a:off x="7479274" y="1998188"/>
            <a:ext cx="1758510" cy="963090"/>
          </a:xfrm>
          <a:prstGeom prst="rect">
            <a:avLst/>
          </a:prstGeom>
          <a:noFill/>
          <a:ln>
            <a:noFill/>
          </a:ln>
        </p:spPr>
        <p:txBody>
          <a:bodyPr lIns="67500" tIns="33750" rIns="67500" bIns="33750"/>
          <a:lstStyle/>
          <a:p>
            <a:r>
              <a:rPr lang="en-US" sz="1600" spc="-1" dirty="0" err="1">
                <a:latin typeface="Arial"/>
              </a:rPr>
              <a:t>Perturbative</a:t>
            </a:r>
            <a:endParaRPr lang="en-US" sz="1600" spc="-1" dirty="0">
              <a:latin typeface="Arial"/>
            </a:endParaRPr>
          </a:p>
          <a:p>
            <a:r>
              <a:rPr lang="en-US" sz="1600" spc="-1" dirty="0">
                <a:latin typeface="Arial"/>
              </a:rPr>
              <a:t>Approach ~</a:t>
            </a:r>
            <a:r>
              <a:rPr lang="en-US" sz="1600" spc="-1" dirty="0">
                <a:latin typeface="Arial"/>
                <a:ea typeface="Arial"/>
              </a:rPr>
              <a:t>Ω</a:t>
            </a:r>
            <a:r>
              <a:rPr lang="en-US" sz="1600" spc="-1" baseline="101000" dirty="0">
                <a:latin typeface="Arial"/>
                <a:ea typeface="Arial"/>
              </a:rPr>
              <a:t>2</a:t>
            </a:r>
            <a:endParaRPr lang="en-US" sz="1600" spc="-1" dirty="0">
              <a:latin typeface="Arial"/>
            </a:endParaRPr>
          </a:p>
        </p:txBody>
      </p:sp>
      <p:sp>
        <p:nvSpPr>
          <p:cNvPr id="232" name="TextShape 11"/>
          <p:cNvSpPr txBox="1"/>
          <p:nvPr/>
        </p:nvSpPr>
        <p:spPr>
          <a:xfrm>
            <a:off x="7539139" y="2587619"/>
            <a:ext cx="1464212" cy="378121"/>
          </a:xfrm>
          <a:prstGeom prst="rect">
            <a:avLst/>
          </a:prstGeom>
          <a:noFill/>
          <a:ln>
            <a:noFill/>
          </a:ln>
        </p:spPr>
        <p:txBody>
          <a:bodyPr lIns="67500" tIns="33750" rIns="67500" bIns="33750"/>
          <a:lstStyle/>
          <a:p>
            <a:r>
              <a:rPr lang="en-US" sz="1600" spc="-1" dirty="0">
                <a:latin typeface="Arial"/>
              </a:rPr>
              <a:t>Static (TOV)</a:t>
            </a:r>
          </a:p>
        </p:txBody>
      </p:sp>
      <p:sp>
        <p:nvSpPr>
          <p:cNvPr id="15" name="Title 1">
            <a:extLst>
              <a:ext uri="{FF2B5EF4-FFF2-40B4-BE49-F238E27FC236}">
                <a16:creationId xmlns:a16="http://schemas.microsoft.com/office/drawing/2014/main" id="{5761193B-E08A-AE46-A067-7C2040933BA8}"/>
              </a:ext>
            </a:extLst>
          </p:cNvPr>
          <p:cNvSpPr txBox="1">
            <a:spLocks/>
          </p:cNvSpPr>
          <p:nvPr/>
        </p:nvSpPr>
        <p:spPr>
          <a:xfrm>
            <a:off x="0" y="439005"/>
            <a:ext cx="9237784" cy="1144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Effect of Rotation and Mixed Phase</a:t>
            </a:r>
          </a:p>
        </p:txBody>
      </p:sp>
      <p:sp>
        <p:nvSpPr>
          <p:cNvPr id="17" name="TextBox 16">
            <a:extLst>
              <a:ext uri="{FF2B5EF4-FFF2-40B4-BE49-F238E27FC236}">
                <a16:creationId xmlns:a16="http://schemas.microsoft.com/office/drawing/2014/main" id="{626B6BFC-486D-144E-A5B1-F5C20ABACEAE}"/>
              </a:ext>
            </a:extLst>
          </p:cNvPr>
          <p:cNvSpPr txBox="1"/>
          <p:nvPr/>
        </p:nvSpPr>
        <p:spPr>
          <a:xfrm>
            <a:off x="1975341" y="5971824"/>
            <a:ext cx="2385646" cy="369332"/>
          </a:xfrm>
          <a:prstGeom prst="rect">
            <a:avLst/>
          </a:prstGeom>
          <a:noFill/>
        </p:spPr>
        <p:txBody>
          <a:bodyPr wrap="square" rtlCol="1">
            <a:spAutoFit/>
          </a:bodyPr>
          <a:lstStyle/>
          <a:p>
            <a:r>
              <a:rPr lang="en-US" dirty="0">
                <a:solidFill>
                  <a:schemeClr val="accent1">
                    <a:lumMod val="75000"/>
                  </a:schemeClr>
                </a:solidFill>
                <a:latin typeface="+mj-lt"/>
              </a:rPr>
              <a:t>Maxwell construction</a:t>
            </a:r>
            <a:endParaRPr lang="fa-IR" dirty="0">
              <a:solidFill>
                <a:schemeClr val="accent1">
                  <a:lumMod val="75000"/>
                </a:schemeClr>
              </a:solidFill>
              <a:latin typeface="+mj-lt"/>
            </a:endParaRPr>
          </a:p>
        </p:txBody>
      </p:sp>
      <p:sp>
        <p:nvSpPr>
          <p:cNvPr id="18" name="TextBox 17">
            <a:extLst>
              <a:ext uri="{FF2B5EF4-FFF2-40B4-BE49-F238E27FC236}">
                <a16:creationId xmlns:a16="http://schemas.microsoft.com/office/drawing/2014/main" id="{7E4F2266-469B-BA47-A901-3A7CBFABA73C}"/>
              </a:ext>
            </a:extLst>
          </p:cNvPr>
          <p:cNvSpPr txBox="1"/>
          <p:nvPr/>
        </p:nvSpPr>
        <p:spPr>
          <a:xfrm>
            <a:off x="4435422" y="5977874"/>
            <a:ext cx="4262705" cy="369332"/>
          </a:xfrm>
          <a:prstGeom prst="rect">
            <a:avLst/>
          </a:prstGeom>
          <a:noFill/>
        </p:spPr>
        <p:txBody>
          <a:bodyPr wrap="none" rtlCol="1">
            <a:spAutoFit/>
          </a:bodyPr>
          <a:lstStyle/>
          <a:p>
            <a:r>
              <a:rPr lang="en-US" dirty="0">
                <a:solidFill>
                  <a:schemeClr val="accent1">
                    <a:lumMod val="75000"/>
                  </a:schemeClr>
                </a:solidFill>
                <a:latin typeface="+mj-lt"/>
              </a:rPr>
              <a:t>Critical value of Mixed-phase parameter</a:t>
            </a:r>
            <a:endParaRPr lang="fa-IR" dirty="0">
              <a:solidFill>
                <a:schemeClr val="accent1">
                  <a:lumMod val="75000"/>
                </a:schemeClr>
              </a:solidFill>
              <a:latin typeface="+mj-lt"/>
            </a:endParaRPr>
          </a:p>
        </p:txBody>
      </p:sp>
      <p:sp>
        <p:nvSpPr>
          <p:cNvPr id="19" name="TextBox 18">
            <a:extLst>
              <a:ext uri="{FF2B5EF4-FFF2-40B4-BE49-F238E27FC236}">
                <a16:creationId xmlns:a16="http://schemas.microsoft.com/office/drawing/2014/main" id="{AFC106DF-3F46-1642-8585-10E981C07F9E}"/>
              </a:ext>
            </a:extLst>
          </p:cNvPr>
          <p:cNvSpPr txBox="1"/>
          <p:nvPr/>
        </p:nvSpPr>
        <p:spPr>
          <a:xfrm>
            <a:off x="965300" y="2417843"/>
            <a:ext cx="787395" cy="369332"/>
          </a:xfrm>
          <a:prstGeom prst="rect">
            <a:avLst/>
          </a:prstGeom>
          <a:noFill/>
        </p:spPr>
        <p:txBody>
          <a:bodyPr wrap="none" rtlCol="1">
            <a:spAutoFit/>
          </a:bodyPr>
          <a:lstStyle/>
          <a:p>
            <a:r>
              <a:rPr lang="en-US" dirty="0">
                <a:solidFill>
                  <a:schemeClr val="accent1">
                    <a:lumMod val="75000"/>
                  </a:schemeClr>
                </a:solidFill>
                <a:latin typeface="+mj-lt"/>
              </a:rPr>
              <a:t>ACB4</a:t>
            </a:r>
            <a:endParaRPr lang="fa-IR" dirty="0">
              <a:solidFill>
                <a:schemeClr val="accent1">
                  <a:lumMod val="75000"/>
                </a:schemeClr>
              </a:solidFill>
              <a:latin typeface="+mj-lt"/>
            </a:endParaRPr>
          </a:p>
        </p:txBody>
      </p:sp>
      <p:sp>
        <p:nvSpPr>
          <p:cNvPr id="20" name="TextBox 19">
            <a:extLst>
              <a:ext uri="{FF2B5EF4-FFF2-40B4-BE49-F238E27FC236}">
                <a16:creationId xmlns:a16="http://schemas.microsoft.com/office/drawing/2014/main" id="{DE9B45EF-74C0-5C47-94A5-D854F8EB76EF}"/>
              </a:ext>
            </a:extLst>
          </p:cNvPr>
          <p:cNvSpPr txBox="1"/>
          <p:nvPr/>
        </p:nvSpPr>
        <p:spPr>
          <a:xfrm>
            <a:off x="999765" y="4376267"/>
            <a:ext cx="787395" cy="369332"/>
          </a:xfrm>
          <a:prstGeom prst="rect">
            <a:avLst/>
          </a:prstGeom>
          <a:noFill/>
        </p:spPr>
        <p:txBody>
          <a:bodyPr wrap="none" rtlCol="1">
            <a:spAutoFit/>
          </a:bodyPr>
          <a:lstStyle/>
          <a:p>
            <a:r>
              <a:rPr lang="en-US" dirty="0">
                <a:solidFill>
                  <a:schemeClr val="accent1">
                    <a:lumMod val="75000"/>
                  </a:schemeClr>
                </a:solidFill>
                <a:latin typeface="+mj-lt"/>
              </a:rPr>
              <a:t>ACB5</a:t>
            </a:r>
            <a:endParaRPr lang="fa-IR" dirty="0">
              <a:solidFill>
                <a:schemeClr val="accent1">
                  <a:lumMod val="75000"/>
                </a:schemeClr>
              </a:solidFill>
              <a:latin typeface="+mj-lt"/>
            </a:endParaRPr>
          </a:p>
        </p:txBody>
      </p:sp>
    </p:spTree>
    <p:extLst>
      <p:ext uri="{BB962C8B-B14F-4D97-AF65-F5344CB8AC3E}">
        <p14:creationId xmlns:p14="http://schemas.microsoft.com/office/powerpoint/2010/main" val="68916699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263" y="1295409"/>
            <a:ext cx="6510012" cy="4248900"/>
          </a:xfrm>
          <a:prstGeom prst="rect">
            <a:avLst/>
          </a:prstGeom>
        </p:spPr>
      </p:pic>
      <p:sp>
        <p:nvSpPr>
          <p:cNvPr id="5" name="TextBox 4"/>
          <p:cNvSpPr txBox="1"/>
          <p:nvPr/>
        </p:nvSpPr>
        <p:spPr>
          <a:xfrm>
            <a:off x="965300" y="2417843"/>
            <a:ext cx="787395" cy="369332"/>
          </a:xfrm>
          <a:prstGeom prst="rect">
            <a:avLst/>
          </a:prstGeom>
          <a:noFill/>
        </p:spPr>
        <p:txBody>
          <a:bodyPr wrap="none" rtlCol="1">
            <a:spAutoFit/>
          </a:bodyPr>
          <a:lstStyle/>
          <a:p>
            <a:r>
              <a:rPr lang="en-US" dirty="0">
                <a:solidFill>
                  <a:schemeClr val="accent1">
                    <a:lumMod val="75000"/>
                  </a:schemeClr>
                </a:solidFill>
                <a:latin typeface="+mj-lt"/>
              </a:rPr>
              <a:t>ACB4</a:t>
            </a:r>
            <a:endParaRPr lang="fa-IR" dirty="0">
              <a:solidFill>
                <a:schemeClr val="accent1">
                  <a:lumMod val="75000"/>
                </a:schemeClr>
              </a:solidFill>
              <a:latin typeface="+mj-lt"/>
            </a:endParaRPr>
          </a:p>
        </p:txBody>
      </p:sp>
      <p:sp>
        <p:nvSpPr>
          <p:cNvPr id="6" name="TextBox 5"/>
          <p:cNvSpPr txBox="1"/>
          <p:nvPr/>
        </p:nvSpPr>
        <p:spPr>
          <a:xfrm>
            <a:off x="999765" y="4376267"/>
            <a:ext cx="787395" cy="369332"/>
          </a:xfrm>
          <a:prstGeom prst="rect">
            <a:avLst/>
          </a:prstGeom>
          <a:noFill/>
        </p:spPr>
        <p:txBody>
          <a:bodyPr wrap="none" rtlCol="1">
            <a:spAutoFit/>
          </a:bodyPr>
          <a:lstStyle/>
          <a:p>
            <a:r>
              <a:rPr lang="en-US" dirty="0">
                <a:solidFill>
                  <a:schemeClr val="accent1">
                    <a:lumMod val="75000"/>
                  </a:schemeClr>
                </a:solidFill>
                <a:latin typeface="+mj-lt"/>
              </a:rPr>
              <a:t>ACB5</a:t>
            </a:r>
            <a:endParaRPr lang="fa-IR" dirty="0">
              <a:solidFill>
                <a:schemeClr val="accent1">
                  <a:lumMod val="75000"/>
                </a:schemeClr>
              </a:solidFill>
              <a:latin typeface="+mj-lt"/>
            </a:endParaRPr>
          </a:p>
        </p:txBody>
      </p:sp>
      <p:sp>
        <p:nvSpPr>
          <p:cNvPr id="7" name="TextBox 6"/>
          <p:cNvSpPr txBox="1"/>
          <p:nvPr/>
        </p:nvSpPr>
        <p:spPr>
          <a:xfrm>
            <a:off x="2303585" y="5971824"/>
            <a:ext cx="2385646" cy="369332"/>
          </a:xfrm>
          <a:prstGeom prst="rect">
            <a:avLst/>
          </a:prstGeom>
          <a:noFill/>
        </p:spPr>
        <p:txBody>
          <a:bodyPr wrap="square" rtlCol="1">
            <a:spAutoFit/>
          </a:bodyPr>
          <a:lstStyle/>
          <a:p>
            <a:r>
              <a:rPr lang="en-US" dirty="0">
                <a:solidFill>
                  <a:schemeClr val="accent1">
                    <a:lumMod val="75000"/>
                  </a:schemeClr>
                </a:solidFill>
                <a:latin typeface="+mj-lt"/>
              </a:rPr>
              <a:t>Maxwell construction</a:t>
            </a:r>
            <a:endParaRPr lang="fa-IR" dirty="0">
              <a:solidFill>
                <a:schemeClr val="accent1">
                  <a:lumMod val="75000"/>
                </a:schemeClr>
              </a:solidFill>
              <a:latin typeface="+mj-lt"/>
            </a:endParaRPr>
          </a:p>
        </p:txBody>
      </p:sp>
      <p:sp>
        <p:nvSpPr>
          <p:cNvPr id="8" name="TextBox 7"/>
          <p:cNvSpPr txBox="1"/>
          <p:nvPr/>
        </p:nvSpPr>
        <p:spPr>
          <a:xfrm>
            <a:off x="4904342" y="5977874"/>
            <a:ext cx="4262705" cy="369332"/>
          </a:xfrm>
          <a:prstGeom prst="rect">
            <a:avLst/>
          </a:prstGeom>
          <a:noFill/>
        </p:spPr>
        <p:txBody>
          <a:bodyPr wrap="none" rtlCol="1">
            <a:spAutoFit/>
          </a:bodyPr>
          <a:lstStyle/>
          <a:p>
            <a:r>
              <a:rPr lang="en-US" dirty="0">
                <a:solidFill>
                  <a:schemeClr val="accent1">
                    <a:lumMod val="75000"/>
                  </a:schemeClr>
                </a:solidFill>
                <a:latin typeface="+mj-lt"/>
              </a:rPr>
              <a:t>Critical value of Mixed-phase parameter</a:t>
            </a:r>
            <a:endParaRPr lang="fa-IR" dirty="0">
              <a:solidFill>
                <a:schemeClr val="accent1">
                  <a:lumMod val="75000"/>
                </a:schemeClr>
              </a:solidFill>
              <a:latin typeface="+mj-lt"/>
            </a:endParaRPr>
          </a:p>
        </p:txBody>
      </p:sp>
      <p:sp>
        <p:nvSpPr>
          <p:cNvPr id="9" name="Title 1">
            <a:extLst>
              <a:ext uri="{FF2B5EF4-FFF2-40B4-BE49-F238E27FC236}">
                <a16:creationId xmlns:a16="http://schemas.microsoft.com/office/drawing/2014/main" id="{C8E29C73-1B92-A344-9B37-5E1C09A47129}"/>
              </a:ext>
            </a:extLst>
          </p:cNvPr>
          <p:cNvSpPr txBox="1">
            <a:spLocks/>
          </p:cNvSpPr>
          <p:nvPr/>
        </p:nvSpPr>
        <p:spPr>
          <a:xfrm>
            <a:off x="0" y="439005"/>
            <a:ext cx="9237784" cy="1144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Effect of Rotation and Mixed Phase</a:t>
            </a:r>
          </a:p>
        </p:txBody>
      </p:sp>
    </p:spTree>
    <p:extLst>
      <p:ext uri="{BB962C8B-B14F-4D97-AF65-F5344CB8AC3E}">
        <p14:creationId xmlns:p14="http://schemas.microsoft.com/office/powerpoint/2010/main" val="1189789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401" y="990711"/>
            <a:ext cx="7279368" cy="5624967"/>
          </a:xfrm>
          <a:prstGeom prst="rect">
            <a:avLst/>
          </a:prstGeom>
        </p:spPr>
      </p:pic>
      <p:sp>
        <p:nvSpPr>
          <p:cNvPr id="4" name="Title 3"/>
          <p:cNvSpPr>
            <a:spLocks noGrp="1"/>
          </p:cNvSpPr>
          <p:nvPr>
            <p:ph type="title"/>
          </p:nvPr>
        </p:nvSpPr>
        <p:spPr/>
        <p:txBody>
          <a:bodyPr/>
          <a:lstStyle/>
          <a:p>
            <a:pPr algn="ctr"/>
            <a:r>
              <a:rPr lang="en-US" dirty="0"/>
              <a:t>Universal relationship for rotating Compact Stars</a:t>
            </a:r>
            <a:endParaRPr lang="fa-IR" dirty="0"/>
          </a:p>
        </p:txBody>
      </p:sp>
    </p:spTree>
    <p:extLst>
      <p:ext uri="{BB962C8B-B14F-4D97-AF65-F5344CB8AC3E}">
        <p14:creationId xmlns:p14="http://schemas.microsoft.com/office/powerpoint/2010/main" val="2221333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 name="nicer1.png"/>
          <p:cNvPicPr/>
          <p:nvPr/>
        </p:nvPicPr>
        <p:blipFill>
          <a:blip r:embed="rId2"/>
          <a:stretch/>
        </p:blipFill>
        <p:spPr>
          <a:xfrm>
            <a:off x="0" y="7200"/>
            <a:ext cx="9128160" cy="1585800"/>
          </a:xfrm>
          <a:prstGeom prst="rect">
            <a:avLst/>
          </a:prstGeom>
          <a:ln w="12600">
            <a:noFill/>
          </a:ln>
        </p:spPr>
      </p:pic>
      <p:pic>
        <p:nvPicPr>
          <p:cNvPr id="647" name="nicer2.png"/>
          <p:cNvPicPr/>
          <p:nvPr/>
        </p:nvPicPr>
        <p:blipFill>
          <a:blip r:embed="rId3"/>
          <a:stretch/>
        </p:blipFill>
        <p:spPr>
          <a:xfrm>
            <a:off x="0" y="1625400"/>
            <a:ext cx="4277880" cy="3466440"/>
          </a:xfrm>
          <a:prstGeom prst="rect">
            <a:avLst/>
          </a:prstGeom>
          <a:ln w="12600">
            <a:noFill/>
          </a:ln>
        </p:spPr>
      </p:pic>
      <p:pic>
        <p:nvPicPr>
          <p:cNvPr id="648" name="nicer3.png"/>
          <p:cNvPicPr/>
          <p:nvPr/>
        </p:nvPicPr>
        <p:blipFill>
          <a:blip r:embed="rId4"/>
          <a:stretch/>
        </p:blipFill>
        <p:spPr>
          <a:xfrm>
            <a:off x="4360320" y="1741320"/>
            <a:ext cx="4689360" cy="3368160"/>
          </a:xfrm>
          <a:prstGeom prst="rect">
            <a:avLst/>
          </a:prstGeom>
          <a:ln w="12600">
            <a:noFill/>
          </a:ln>
        </p:spPr>
      </p:pic>
      <p:sp>
        <p:nvSpPr>
          <p:cNvPr id="649" name="CustomShape 1"/>
          <p:cNvSpPr/>
          <p:nvPr/>
        </p:nvSpPr>
        <p:spPr>
          <a:xfrm>
            <a:off x="132120" y="5770440"/>
            <a:ext cx="8881920" cy="67680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2500" b="1" strike="noStrike" spc="-1">
                <a:solidFill>
                  <a:srgbClr val="000000"/>
                </a:solidFill>
                <a:uFill>
                  <a:solidFill>
                    <a:srgbClr val="FFFFFF"/>
                  </a:solidFill>
                </a:uFill>
                <a:latin typeface="Helvetica Light"/>
                <a:ea typeface="Helvetica Light"/>
              </a:rPr>
              <a:t>NICER 2017</a:t>
            </a:r>
            <a:endParaRPr lang="en-US" sz="2500" b="0" strike="noStrike" spc="-1">
              <a:solidFill>
                <a:srgbClr val="000000"/>
              </a:solidFill>
              <a:uFill>
                <a:solidFill>
                  <a:srgbClr val="FFFFFF"/>
                </a:solidFill>
              </a:uFill>
              <a:latin typeface="Arial"/>
            </a:endParaRPr>
          </a:p>
          <a:p>
            <a:pPr algn="ctr">
              <a:lnSpc>
                <a:spcPct val="100000"/>
              </a:lnSpc>
            </a:pPr>
            <a:r>
              <a:rPr lang="en-US" sz="1500" b="1" strike="noStrike" spc="-1">
                <a:solidFill>
                  <a:srgbClr val="000000"/>
                </a:solidFill>
                <a:uFill>
                  <a:solidFill>
                    <a:srgbClr val="FFFFFF"/>
                  </a:solidFill>
                </a:uFill>
                <a:latin typeface="Helvetica Light"/>
                <a:ea typeface="Helvetica Light"/>
              </a:rPr>
              <a:t>Gendreau, K. C., Arzoumanian, Z., &amp; Okajima, T. 2012, Proc. SPIE, 8443, 844313</a:t>
            </a:r>
            <a:endParaRPr lang="en-US" sz="1500" b="0" strike="noStrike" spc="-1">
              <a:solidFill>
                <a:srgbClr val="000000"/>
              </a:solidFill>
              <a:uFill>
                <a:solidFill>
                  <a:srgbClr val="FFFFFF"/>
                </a:solidFill>
              </a:uFill>
              <a:latin typeface="Arial"/>
            </a:endParaRPr>
          </a:p>
        </p:txBody>
      </p:sp>
      <p:sp>
        <p:nvSpPr>
          <p:cNvPr id="650" name="CustomShape 2"/>
          <p:cNvSpPr/>
          <p:nvPr/>
        </p:nvSpPr>
        <p:spPr>
          <a:xfrm>
            <a:off x="4438080" y="6505200"/>
            <a:ext cx="243360" cy="3961800"/>
          </a:xfrm>
          <a:prstGeom prst="rect">
            <a:avLst/>
          </a:prstGeom>
          <a:noFill/>
          <a:ln w="12600">
            <a:noFill/>
          </a:ln>
        </p:spPr>
        <p:style>
          <a:lnRef idx="0">
            <a:scrgbClr r="0" g="0" b="0"/>
          </a:lnRef>
          <a:fillRef idx="0">
            <a:scrgbClr r="0" g="0" b="0"/>
          </a:fillRef>
          <a:effectRef idx="0">
            <a:scrgbClr r="0" g="0" b="0"/>
          </a:effectRef>
          <a:fontRef idx="minor"/>
        </p:style>
      </p:sp>
      <p:sp>
        <p:nvSpPr>
          <p:cNvPr id="651" name="CustomShape 3"/>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3938127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2" name="nicer1.png"/>
          <p:cNvPicPr/>
          <p:nvPr/>
        </p:nvPicPr>
        <p:blipFill>
          <a:blip r:embed="rId2"/>
          <a:stretch/>
        </p:blipFill>
        <p:spPr>
          <a:xfrm>
            <a:off x="0" y="7200"/>
            <a:ext cx="9128160" cy="1585800"/>
          </a:xfrm>
          <a:prstGeom prst="rect">
            <a:avLst/>
          </a:prstGeom>
          <a:ln w="12600">
            <a:noFill/>
          </a:ln>
        </p:spPr>
      </p:pic>
      <p:sp>
        <p:nvSpPr>
          <p:cNvPr id="653" name="CustomShape 1"/>
          <p:cNvSpPr/>
          <p:nvPr/>
        </p:nvSpPr>
        <p:spPr>
          <a:xfrm>
            <a:off x="3654000" y="5887800"/>
            <a:ext cx="1838520" cy="44208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2500" b="1" strike="noStrike" spc="-1">
                <a:solidFill>
                  <a:srgbClr val="000000"/>
                </a:solidFill>
                <a:uFill>
                  <a:solidFill>
                    <a:srgbClr val="FFFFFF"/>
                  </a:solidFill>
                </a:uFill>
                <a:latin typeface="Helvetica Light"/>
                <a:ea typeface="Helvetica Light"/>
              </a:rPr>
              <a:t>Hot Spots</a:t>
            </a:r>
            <a:endParaRPr lang="en-US" sz="2500" b="0" strike="noStrike" spc="-1">
              <a:solidFill>
                <a:srgbClr val="000000"/>
              </a:solidFill>
              <a:uFill>
                <a:solidFill>
                  <a:srgbClr val="FFFFFF"/>
                </a:solidFill>
              </a:uFill>
              <a:latin typeface="Arial"/>
            </a:endParaRPr>
          </a:p>
        </p:txBody>
      </p:sp>
      <p:pic>
        <p:nvPicPr>
          <p:cNvPr id="654" name="nicer4.png"/>
          <p:cNvPicPr/>
          <p:nvPr/>
        </p:nvPicPr>
        <p:blipFill>
          <a:blip r:embed="rId3"/>
          <a:stretch/>
        </p:blipFill>
        <p:spPr>
          <a:xfrm>
            <a:off x="0" y="1958400"/>
            <a:ext cx="9128160" cy="3505680"/>
          </a:xfrm>
          <a:prstGeom prst="rect">
            <a:avLst/>
          </a:prstGeom>
          <a:ln w="12600">
            <a:noFill/>
          </a:ln>
        </p:spPr>
      </p:pic>
      <p:sp>
        <p:nvSpPr>
          <p:cNvPr id="655" name="CustomShape 2"/>
          <p:cNvSpPr/>
          <p:nvPr/>
        </p:nvSpPr>
        <p:spPr>
          <a:xfrm>
            <a:off x="4438080" y="6505200"/>
            <a:ext cx="243360" cy="3961800"/>
          </a:xfrm>
          <a:prstGeom prst="rect">
            <a:avLst/>
          </a:prstGeom>
          <a:noFill/>
          <a:ln w="12600">
            <a:noFill/>
          </a:ln>
        </p:spPr>
        <p:style>
          <a:lnRef idx="0">
            <a:scrgbClr r="0" g="0" b="0"/>
          </a:lnRef>
          <a:fillRef idx="0">
            <a:scrgbClr r="0" g="0" b="0"/>
          </a:fillRef>
          <a:effectRef idx="0">
            <a:scrgbClr r="0" g="0" b="0"/>
          </a:effectRef>
          <a:fontRef idx="minor"/>
        </p:style>
      </p:sp>
      <p:sp>
        <p:nvSpPr>
          <p:cNvPr id="656" name="CustomShape 3"/>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1038319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Implications from GW170817</a:t>
            </a:r>
            <a:br>
              <a:rPr lang="en-US" dirty="0"/>
            </a:br>
            <a:r>
              <a:rPr lang="en-US" dirty="0"/>
              <a:t>Nonlocal NJL</a:t>
            </a:r>
          </a:p>
        </p:txBody>
      </p:sp>
      <p:sp>
        <p:nvSpPr>
          <p:cNvPr id="7" name="CustomShape 2"/>
          <p:cNvSpPr/>
          <p:nvPr/>
        </p:nvSpPr>
        <p:spPr>
          <a:xfrm>
            <a:off x="443129" y="6401283"/>
            <a:ext cx="842724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600" b="1" dirty="0">
                <a:latin typeface="Helvetica Light" charset="0"/>
                <a:ea typeface="Helvetica Light" charset="0"/>
                <a:cs typeface="Helvetica Light" charset="0"/>
              </a:rPr>
              <a:t>D. Alvarez-Castillo, D. </a:t>
            </a:r>
            <a:r>
              <a:rPr lang="en-US" sz="1600" b="1" dirty="0" err="1">
                <a:latin typeface="Helvetica Light" charset="0"/>
                <a:ea typeface="Helvetica Light" charset="0"/>
                <a:cs typeface="Helvetica Light" charset="0"/>
              </a:rPr>
              <a:t>Blaschke</a:t>
            </a:r>
            <a:r>
              <a:rPr lang="en-US" sz="1600" b="1" dirty="0">
                <a:latin typeface="Helvetica Light" charset="0"/>
                <a:ea typeface="Helvetica Light" charset="0"/>
                <a:cs typeface="Helvetica Light" charset="0"/>
              </a:rPr>
              <a:t>, G. </a:t>
            </a:r>
            <a:r>
              <a:rPr lang="en-US" sz="1600" b="1" dirty="0" err="1">
                <a:latin typeface="Helvetica Light" charset="0"/>
                <a:ea typeface="Helvetica Light" charset="0"/>
                <a:cs typeface="Helvetica Light" charset="0"/>
              </a:rPr>
              <a:t>Grunfeld</a:t>
            </a:r>
            <a:r>
              <a:rPr lang="en-US" sz="1600" b="1" dirty="0">
                <a:latin typeface="Helvetica Light" charset="0"/>
                <a:ea typeface="Helvetica Light" charset="0"/>
                <a:cs typeface="Helvetica Light" charset="0"/>
              </a:rPr>
              <a:t>, V. </a:t>
            </a:r>
            <a:r>
              <a:rPr lang="en-US" sz="1600" b="1" dirty="0" err="1">
                <a:latin typeface="Helvetica Light" charset="0"/>
                <a:ea typeface="Helvetica Light" charset="0"/>
                <a:cs typeface="Helvetica Light" charset="0"/>
              </a:rPr>
              <a:t>Pagura</a:t>
            </a:r>
            <a:endParaRPr lang="en-US" sz="1500" b="1" strike="noStrike" spc="-1" dirty="0">
              <a:solidFill>
                <a:srgbClr val="000000"/>
              </a:solidFill>
              <a:uFill>
                <a:solidFill>
                  <a:srgbClr val="FFFFFF"/>
                </a:solidFill>
              </a:uFill>
              <a:latin typeface="Helvetica Light" charset="0"/>
              <a:ea typeface="Helvetica Light" charset="0"/>
              <a:cs typeface="Helvetica Light" charset="0"/>
            </a:endParaRPr>
          </a:p>
          <a:p>
            <a:pPr algn="ctr"/>
            <a:r>
              <a:rPr lang="es-ES" sz="1600" b="1" dirty="0" err="1">
                <a:latin typeface="Helvetica Light" charset="0"/>
                <a:ea typeface="Helvetica Light" charset="0"/>
                <a:cs typeface="Helvetica Light" charset="0"/>
              </a:rPr>
              <a:t>Phys</a:t>
            </a:r>
            <a:r>
              <a:rPr lang="es-ES" sz="1600" b="1" dirty="0">
                <a:latin typeface="Helvetica Light" charset="0"/>
                <a:ea typeface="Helvetica Light" charset="0"/>
                <a:cs typeface="Helvetica Light" charset="0"/>
              </a:rPr>
              <a:t>. Rev. D 99, 063010 (2019)  - </a:t>
            </a:r>
            <a:r>
              <a:rPr lang="es-ES" sz="1600" b="1" dirty="0" err="1">
                <a:latin typeface="Helvetica Light" charset="0"/>
                <a:ea typeface="Helvetica Light" charset="0"/>
                <a:cs typeface="Helvetica Light" charset="0"/>
              </a:rPr>
              <a:t>arXiv</a:t>
            </a:r>
            <a:r>
              <a:rPr lang="es-ES" sz="1600" b="1" dirty="0">
                <a:latin typeface="Helvetica Light" charset="0"/>
                <a:ea typeface="Helvetica Light" charset="0"/>
                <a:cs typeface="Helvetica Light" charset="0"/>
              </a:rPr>
              <a:t>: 1805.04105</a:t>
            </a:r>
          </a:p>
          <a:p>
            <a:pPr algn="ctr">
              <a:lnSpc>
                <a:spcPct val="100000"/>
              </a:lnSpc>
            </a:pPr>
            <a:endParaRPr lang="en-US" sz="1500" b="1" strike="noStrike" spc="-1" dirty="0">
              <a:solidFill>
                <a:srgbClr val="000000"/>
              </a:solidFill>
              <a:uFill>
                <a:solidFill>
                  <a:srgbClr val="FFFFFF"/>
                </a:solidFill>
              </a:uFill>
              <a:latin typeface="Helvetica Light" charset="0"/>
              <a:ea typeface="Helvetica Light" charset="0"/>
              <a:cs typeface="Helvetica Light" charset="0"/>
            </a:endParaRPr>
          </a:p>
        </p:txBody>
      </p:sp>
      <p:pic>
        <p:nvPicPr>
          <p:cNvPr id="8" name="Picture 7">
            <a:extLst>
              <a:ext uri="{FF2B5EF4-FFF2-40B4-BE49-F238E27FC236}">
                <a16:creationId xmlns:a16="http://schemas.microsoft.com/office/drawing/2014/main" id="{92FBEE44-275F-DA45-8CD3-329F0FB17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0" y="1275868"/>
            <a:ext cx="7358092" cy="5211982"/>
          </a:xfrm>
          <a:prstGeom prst="rect">
            <a:avLst/>
          </a:prstGeom>
        </p:spPr>
      </p:pic>
    </p:spTree>
    <p:extLst>
      <p:ext uri="{BB962C8B-B14F-4D97-AF65-F5344CB8AC3E}">
        <p14:creationId xmlns:p14="http://schemas.microsoft.com/office/powerpoint/2010/main" val="962667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2"/>
          <p:cNvSpPr/>
          <p:nvPr/>
        </p:nvSpPr>
        <p:spPr>
          <a:xfrm>
            <a:off x="443129" y="6377077"/>
            <a:ext cx="842724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600" b="1" dirty="0">
                <a:latin typeface="Helvetica Light" charset="0"/>
                <a:ea typeface="Helvetica Light" charset="0"/>
                <a:cs typeface="Helvetica Light" charset="0"/>
              </a:rPr>
              <a:t>D. Alvarez-Castillo, D. </a:t>
            </a:r>
            <a:r>
              <a:rPr lang="en-US" sz="1600" b="1" dirty="0" err="1">
                <a:latin typeface="Helvetica Light" charset="0"/>
                <a:ea typeface="Helvetica Light" charset="0"/>
                <a:cs typeface="Helvetica Light" charset="0"/>
              </a:rPr>
              <a:t>Blaschke</a:t>
            </a:r>
            <a:r>
              <a:rPr lang="en-US" sz="1600" b="1" dirty="0">
                <a:latin typeface="Helvetica Light" charset="0"/>
                <a:ea typeface="Helvetica Light" charset="0"/>
                <a:cs typeface="Helvetica Light" charset="0"/>
              </a:rPr>
              <a:t>, G. </a:t>
            </a:r>
            <a:r>
              <a:rPr lang="en-US" sz="1600" b="1" dirty="0" err="1">
                <a:latin typeface="Helvetica Light" charset="0"/>
                <a:ea typeface="Helvetica Light" charset="0"/>
                <a:cs typeface="Helvetica Light" charset="0"/>
              </a:rPr>
              <a:t>Grunfeld</a:t>
            </a:r>
            <a:r>
              <a:rPr lang="en-US" sz="1600" b="1" dirty="0">
                <a:latin typeface="Helvetica Light" charset="0"/>
                <a:ea typeface="Helvetica Light" charset="0"/>
                <a:cs typeface="Helvetica Light" charset="0"/>
              </a:rPr>
              <a:t>, V. </a:t>
            </a:r>
            <a:r>
              <a:rPr lang="en-US" sz="1600" b="1" dirty="0" err="1">
                <a:latin typeface="Helvetica Light" charset="0"/>
                <a:ea typeface="Helvetica Light" charset="0"/>
                <a:cs typeface="Helvetica Light" charset="0"/>
              </a:rPr>
              <a:t>Pagura</a:t>
            </a:r>
            <a:endParaRPr lang="en-US" sz="1500" b="1" strike="noStrike" spc="-1" dirty="0">
              <a:solidFill>
                <a:srgbClr val="000000"/>
              </a:solidFill>
              <a:uFill>
                <a:solidFill>
                  <a:srgbClr val="FFFFFF"/>
                </a:solidFill>
              </a:uFill>
              <a:latin typeface="Helvetica Light" charset="0"/>
              <a:ea typeface="Helvetica Light" charset="0"/>
              <a:cs typeface="Helvetica Light" charset="0"/>
            </a:endParaRPr>
          </a:p>
          <a:p>
            <a:pPr algn="ctr"/>
            <a:r>
              <a:rPr lang="es-ES" sz="1600" b="1" dirty="0" err="1">
                <a:latin typeface="Helvetica Light" charset="0"/>
                <a:ea typeface="Helvetica Light" charset="0"/>
                <a:cs typeface="Helvetica Light" charset="0"/>
              </a:rPr>
              <a:t>Phys</a:t>
            </a:r>
            <a:r>
              <a:rPr lang="es-ES" sz="1600" b="1" dirty="0">
                <a:latin typeface="Helvetica Light" charset="0"/>
                <a:ea typeface="Helvetica Light" charset="0"/>
                <a:cs typeface="Helvetica Light" charset="0"/>
              </a:rPr>
              <a:t>. Rev. D 99, 063010 (2019)  - </a:t>
            </a:r>
            <a:r>
              <a:rPr lang="es-ES" sz="1600" b="1" dirty="0" err="1">
                <a:latin typeface="Helvetica Light" charset="0"/>
                <a:ea typeface="Helvetica Light" charset="0"/>
                <a:cs typeface="Helvetica Light" charset="0"/>
              </a:rPr>
              <a:t>arXiv</a:t>
            </a:r>
            <a:r>
              <a:rPr lang="es-ES" sz="1600" b="1" dirty="0">
                <a:latin typeface="Helvetica Light" charset="0"/>
                <a:ea typeface="Helvetica Light" charset="0"/>
                <a:cs typeface="Helvetica Light" charset="0"/>
              </a:rPr>
              <a:t>: 1805.04105</a:t>
            </a:r>
          </a:p>
          <a:p>
            <a:pPr algn="ctr">
              <a:lnSpc>
                <a:spcPct val="100000"/>
              </a:lnSpc>
            </a:pPr>
            <a:endParaRPr lang="en-US" sz="1500" b="1" strike="noStrike" spc="-1" dirty="0">
              <a:solidFill>
                <a:srgbClr val="000000"/>
              </a:solidFill>
              <a:uFill>
                <a:solidFill>
                  <a:srgbClr val="FFFFFF"/>
                </a:solidFill>
              </a:uFill>
              <a:latin typeface="Helvetica Light" charset="0"/>
              <a:ea typeface="Helvetica Light" charset="0"/>
              <a:cs typeface="Helvetica Light" charset="0"/>
            </a:endParaRPr>
          </a:p>
        </p:txBody>
      </p:sp>
      <p:sp>
        <p:nvSpPr>
          <p:cNvPr id="8" name="Title 1">
            <a:extLst>
              <a:ext uri="{FF2B5EF4-FFF2-40B4-BE49-F238E27FC236}">
                <a16:creationId xmlns:a16="http://schemas.microsoft.com/office/drawing/2014/main" id="{38088BE8-EA0F-AD46-9381-B528466BDF19}"/>
              </a:ext>
            </a:extLst>
          </p:cNvPr>
          <p:cNvSpPr txBox="1">
            <a:spLocks/>
          </p:cNvSpPr>
          <p:nvPr/>
        </p:nvSpPr>
        <p:spPr>
          <a:xfrm>
            <a:off x="609600" y="235997"/>
            <a:ext cx="822924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GW170817 - Nonlocal NJL</a:t>
            </a:r>
          </a:p>
        </p:txBody>
      </p:sp>
      <p:pic>
        <p:nvPicPr>
          <p:cNvPr id="3" name="Picture 2">
            <a:extLst>
              <a:ext uri="{FF2B5EF4-FFF2-40B4-BE49-F238E27FC236}">
                <a16:creationId xmlns:a16="http://schemas.microsoft.com/office/drawing/2014/main" id="{B34FCD6C-C667-CD43-8C84-744FEA93C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288" y="1080785"/>
            <a:ext cx="6638306" cy="5129599"/>
          </a:xfrm>
          <a:prstGeom prst="rect">
            <a:avLst/>
          </a:prstGeom>
        </p:spPr>
      </p:pic>
    </p:spTree>
    <p:extLst>
      <p:ext uri="{BB962C8B-B14F-4D97-AF65-F5344CB8AC3E}">
        <p14:creationId xmlns:p14="http://schemas.microsoft.com/office/powerpoint/2010/main" val="345030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2"/>
          <p:cNvSpPr/>
          <p:nvPr/>
        </p:nvSpPr>
        <p:spPr>
          <a:xfrm>
            <a:off x="443129" y="5979255"/>
            <a:ext cx="842724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s-ES" sz="1600" b="1" dirty="0">
                <a:latin typeface="Helvetica Light" charset="0"/>
                <a:ea typeface="Helvetica Light" charset="0"/>
                <a:cs typeface="Helvetica Light" charset="0"/>
              </a:rPr>
              <a:t>A. </a:t>
            </a:r>
            <a:r>
              <a:rPr lang="es-ES" sz="1600" b="1" dirty="0" err="1">
                <a:latin typeface="Helvetica Light" charset="0"/>
                <a:ea typeface="Helvetica Light" charset="0"/>
                <a:cs typeface="Helvetica Light" charset="0"/>
              </a:rPr>
              <a:t>Bauswein</a:t>
            </a:r>
            <a:r>
              <a:rPr lang="es-ES" sz="1600" b="1" dirty="0">
                <a:latin typeface="Helvetica Light" charset="0"/>
                <a:ea typeface="Helvetica Light" charset="0"/>
                <a:cs typeface="Helvetica Light" charset="0"/>
              </a:rPr>
              <a:t> et al. - </a:t>
            </a:r>
            <a:r>
              <a:rPr lang="es-ES" sz="1600" b="1" dirty="0" err="1">
                <a:latin typeface="Helvetica Light" charset="0"/>
                <a:ea typeface="Helvetica Light" charset="0"/>
                <a:cs typeface="Helvetica Light" charset="0"/>
              </a:rPr>
              <a:t>arXiv</a:t>
            </a:r>
            <a:r>
              <a:rPr lang="es-ES" sz="1600" b="1" dirty="0">
                <a:latin typeface="Helvetica Light" charset="0"/>
                <a:ea typeface="Helvetica Light" charset="0"/>
                <a:cs typeface="Helvetica Light" charset="0"/>
              </a:rPr>
              <a:t>: 1904.01306, PRL 122 (2019) 061102</a:t>
            </a:r>
          </a:p>
          <a:p>
            <a:pPr algn="ctr">
              <a:lnSpc>
                <a:spcPct val="100000"/>
              </a:lnSpc>
            </a:pPr>
            <a:endParaRPr lang="en-US" sz="1500" b="1" strike="noStrike" spc="-1" dirty="0">
              <a:solidFill>
                <a:srgbClr val="000000"/>
              </a:solidFill>
              <a:uFill>
                <a:solidFill>
                  <a:srgbClr val="FFFFFF"/>
                </a:solidFill>
              </a:uFill>
              <a:latin typeface="Helvetica Light" charset="0"/>
              <a:ea typeface="Helvetica Light" charset="0"/>
              <a:cs typeface="Helvetica Light" charset="0"/>
            </a:endParaRPr>
          </a:p>
        </p:txBody>
      </p:sp>
      <p:sp>
        <p:nvSpPr>
          <p:cNvPr id="8" name="Title 1">
            <a:extLst>
              <a:ext uri="{FF2B5EF4-FFF2-40B4-BE49-F238E27FC236}">
                <a16:creationId xmlns:a16="http://schemas.microsoft.com/office/drawing/2014/main" id="{38088BE8-EA0F-AD46-9381-B528466BDF19}"/>
              </a:ext>
            </a:extLst>
          </p:cNvPr>
          <p:cNvSpPr txBox="1">
            <a:spLocks/>
          </p:cNvSpPr>
          <p:nvPr/>
        </p:nvSpPr>
        <p:spPr>
          <a:xfrm>
            <a:off x="609600" y="426000"/>
            <a:ext cx="822924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Gravitational Wave Signals</a:t>
            </a:r>
          </a:p>
          <a:p>
            <a:pPr algn="ctr"/>
            <a:r>
              <a:rPr lang="en-US" sz="3200" dirty="0"/>
              <a:t>First Order Phase Transitions</a:t>
            </a:r>
          </a:p>
        </p:txBody>
      </p:sp>
      <p:pic>
        <p:nvPicPr>
          <p:cNvPr id="3" name="Picture 2">
            <a:extLst>
              <a:ext uri="{FF2B5EF4-FFF2-40B4-BE49-F238E27FC236}">
                <a16:creationId xmlns:a16="http://schemas.microsoft.com/office/drawing/2014/main" id="{8851BC48-A938-6748-AF4D-23BF30C80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2027"/>
            <a:ext cx="4782307" cy="3441025"/>
          </a:xfrm>
          <a:prstGeom prst="rect">
            <a:avLst/>
          </a:prstGeom>
        </p:spPr>
      </p:pic>
      <p:pic>
        <p:nvPicPr>
          <p:cNvPr id="5" name="Picture 4">
            <a:extLst>
              <a:ext uri="{FF2B5EF4-FFF2-40B4-BE49-F238E27FC236}">
                <a16:creationId xmlns:a16="http://schemas.microsoft.com/office/drawing/2014/main" id="{1C568F19-CB99-824E-AF4E-18904B432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515" y="2157737"/>
            <a:ext cx="4643907" cy="3335315"/>
          </a:xfrm>
          <a:prstGeom prst="rect">
            <a:avLst/>
          </a:prstGeom>
        </p:spPr>
      </p:pic>
    </p:spTree>
    <p:extLst>
      <p:ext uri="{BB962C8B-B14F-4D97-AF65-F5344CB8AC3E}">
        <p14:creationId xmlns:p14="http://schemas.microsoft.com/office/powerpoint/2010/main" val="3768860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Conclusions</a:t>
            </a:r>
            <a:endParaRPr lang="en-US" sz="4800" b="0" strike="noStrike" spc="-1">
              <a:solidFill>
                <a:srgbClr val="000000"/>
              </a:solidFill>
              <a:uFill>
                <a:solidFill>
                  <a:srgbClr val="FFFFFF"/>
                </a:solidFill>
              </a:uFill>
              <a:latin typeface="Arial"/>
            </a:endParaRPr>
          </a:p>
        </p:txBody>
      </p:sp>
      <p:sp>
        <p:nvSpPr>
          <p:cNvPr id="668" name="CustomShape 2"/>
          <p:cNvSpPr/>
          <p:nvPr/>
        </p:nvSpPr>
        <p:spPr>
          <a:xfrm>
            <a:off x="492622" y="2194550"/>
            <a:ext cx="8268900" cy="4404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7200" algn="just">
              <a:lnSpc>
                <a:spcPct val="100000"/>
              </a:lnSpc>
              <a:buClr>
                <a:srgbClr val="000000"/>
              </a:buClr>
              <a:buSzPct val="45000"/>
            </a:pPr>
            <a:endParaRPr lang="en-US" sz="1800" b="0" strike="noStrike" spc="-1" dirty="0">
              <a:solidFill>
                <a:srgbClr val="000000"/>
              </a:solidFill>
              <a:uFill>
                <a:solidFill>
                  <a:srgbClr val="FFFFFF"/>
                </a:solidFill>
              </a:uFill>
              <a:latin typeface="Arial"/>
            </a:endParaRPr>
          </a:p>
          <a:p>
            <a:pPr marL="216000" indent="-208800" algn="just">
              <a:buClr>
                <a:srgbClr val="000000"/>
              </a:buClr>
              <a:buSzPct val="45000"/>
              <a:buFont typeface="Symbol"/>
              <a:buChar char=""/>
            </a:pPr>
            <a:r>
              <a:rPr lang="en-US" sz="2200" b="0" strike="noStrike" spc="-1" dirty="0">
                <a:solidFill>
                  <a:srgbClr val="000000"/>
                </a:solidFill>
                <a:uFill>
                  <a:solidFill>
                    <a:srgbClr val="FFFFFF"/>
                  </a:solidFill>
                </a:uFill>
                <a:latin typeface="Helvetica Light"/>
                <a:ea typeface="Helvetica Light"/>
              </a:rPr>
              <a:t>GW170817 </a:t>
            </a:r>
            <a:r>
              <a:rPr lang="en-US" sz="2200" b="0" strike="noStrike" spc="-1" dirty="0" err="1">
                <a:solidFill>
                  <a:srgbClr val="000000"/>
                </a:solidFill>
                <a:uFill>
                  <a:solidFill>
                    <a:srgbClr val="FFFFFF"/>
                  </a:solidFill>
                </a:uFill>
                <a:latin typeface="Helvetica Light"/>
                <a:ea typeface="Helvetica Light"/>
              </a:rPr>
              <a:t>favours</a:t>
            </a:r>
            <a:r>
              <a:rPr lang="en-US" sz="2200" b="0" strike="noStrike" spc="-1" dirty="0">
                <a:solidFill>
                  <a:srgbClr val="000000"/>
                </a:solidFill>
                <a:uFill>
                  <a:solidFill>
                    <a:srgbClr val="FFFFFF"/>
                  </a:solidFill>
                </a:uFill>
                <a:latin typeface="Helvetica Light"/>
                <a:ea typeface="Helvetica Light"/>
              </a:rPr>
              <a:t> softer </a:t>
            </a:r>
            <a:r>
              <a:rPr lang="en-US" sz="2200" b="0" strike="noStrike" spc="-1" dirty="0" err="1">
                <a:solidFill>
                  <a:srgbClr val="000000"/>
                </a:solidFill>
                <a:uFill>
                  <a:solidFill>
                    <a:srgbClr val="FFFFFF"/>
                  </a:solidFill>
                </a:uFill>
                <a:latin typeface="Helvetica Light"/>
                <a:ea typeface="Helvetica Light"/>
              </a:rPr>
              <a:t>EoS</a:t>
            </a:r>
            <a:r>
              <a:rPr lang="en-US" sz="2200" spc="-1" dirty="0">
                <a:solidFill>
                  <a:srgbClr val="000000"/>
                </a:solidFill>
                <a:uFill>
                  <a:solidFill>
                    <a:srgbClr val="FFFFFF"/>
                  </a:solidFill>
                </a:uFill>
                <a:latin typeface="Helvetica Light"/>
                <a:ea typeface="Helvetica Light"/>
              </a:rPr>
              <a:t> but also hybrid stars with strong phase order transitions.</a:t>
            </a:r>
            <a:endParaRPr lang="en-US" sz="2200" spc="-1" dirty="0">
              <a:solidFill>
                <a:srgbClr val="000000"/>
              </a:solidFill>
              <a:uFill>
                <a:solidFill>
                  <a:srgbClr val="FFFFFF"/>
                </a:solidFill>
              </a:uFill>
              <a:latin typeface="Arial"/>
            </a:endParaRPr>
          </a:p>
          <a:p>
            <a:pPr marL="216000" indent="-208800" algn="just">
              <a:lnSpc>
                <a:spcPct val="100000"/>
              </a:lnSpc>
              <a:buClr>
                <a:srgbClr val="000000"/>
              </a:buClr>
              <a:buSzPct val="45000"/>
              <a:buFont typeface="Symbol"/>
              <a:buChar char=""/>
            </a:pPr>
            <a:endParaRPr lang="en-US" sz="2200" b="0" strike="noStrike"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45000"/>
              <a:buFont typeface="Symbol"/>
              <a:buChar char=""/>
            </a:pPr>
            <a:r>
              <a:rPr lang="en-US" sz="2200" spc="-1" dirty="0">
                <a:solidFill>
                  <a:srgbClr val="000000"/>
                </a:solidFill>
                <a:uFill>
                  <a:solidFill>
                    <a:srgbClr val="FFFFFF"/>
                  </a:solidFill>
                </a:uFill>
                <a:latin typeface="Helvetica Light"/>
                <a:ea typeface="Helvetica Light"/>
              </a:rPr>
              <a:t>Future GW observations, NICER and SKA will soon result into stronger NS </a:t>
            </a:r>
            <a:r>
              <a:rPr lang="en-US" sz="2200" spc="-1" dirty="0" err="1">
                <a:solidFill>
                  <a:srgbClr val="000000"/>
                </a:solidFill>
                <a:uFill>
                  <a:solidFill>
                    <a:srgbClr val="FFFFFF"/>
                  </a:solidFill>
                </a:uFill>
                <a:latin typeface="Helvetica Light"/>
                <a:ea typeface="Helvetica Light"/>
              </a:rPr>
              <a:t>EoS</a:t>
            </a:r>
            <a:r>
              <a:rPr lang="en-US" sz="2200" spc="-1" dirty="0">
                <a:solidFill>
                  <a:srgbClr val="000000"/>
                </a:solidFill>
                <a:uFill>
                  <a:solidFill>
                    <a:srgbClr val="FFFFFF"/>
                  </a:solidFill>
                </a:uFill>
                <a:latin typeface="Helvetica Light"/>
                <a:ea typeface="Helvetica Light"/>
              </a:rPr>
              <a:t> constraints probing the mass twins hypothesis.</a:t>
            </a:r>
          </a:p>
          <a:p>
            <a:pPr marL="216000" indent="-208800" algn="just">
              <a:lnSpc>
                <a:spcPct val="100000"/>
              </a:lnSpc>
              <a:buClr>
                <a:srgbClr val="000000"/>
              </a:buClr>
              <a:buSzPct val="45000"/>
              <a:buFont typeface="Symbol"/>
              <a:buChar char=""/>
            </a:pPr>
            <a:endParaRPr lang="en-US" sz="2200" b="0" strike="noStrike"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45000"/>
              <a:buFont typeface="Symbol"/>
              <a:buChar char=""/>
            </a:pPr>
            <a:r>
              <a:rPr lang="en-US" sz="2200" spc="-1" dirty="0">
                <a:solidFill>
                  <a:srgbClr val="000000"/>
                </a:solidFill>
                <a:uFill>
                  <a:solidFill>
                    <a:srgbClr val="FFFFFF"/>
                  </a:solidFill>
                </a:uFill>
                <a:latin typeface="Helvetica Light"/>
                <a:ea typeface="Helvetica Light"/>
              </a:rPr>
              <a:t>Many possible astrophysical scenarios for mass twins</a:t>
            </a:r>
          </a:p>
          <a:p>
            <a:pPr marL="7200" algn="just">
              <a:lnSpc>
                <a:spcPct val="100000"/>
              </a:lnSpc>
              <a:buClr>
                <a:srgbClr val="000000"/>
              </a:buClr>
              <a:buSzPct val="45000"/>
            </a:pPr>
            <a:r>
              <a:rPr lang="en-US" sz="2200" spc="-1" dirty="0">
                <a:solidFill>
                  <a:srgbClr val="000000"/>
                </a:solidFill>
                <a:uFill>
                  <a:solidFill>
                    <a:srgbClr val="FFFFFF"/>
                  </a:solidFill>
                </a:uFill>
                <a:latin typeface="Helvetica Light"/>
                <a:ea typeface="Helvetica Light"/>
              </a:rPr>
              <a:t>   could be confirmed implying a CEP in QCD. </a:t>
            </a:r>
          </a:p>
          <a:p>
            <a:pPr marL="7200" algn="just">
              <a:lnSpc>
                <a:spcPct val="100000"/>
              </a:lnSpc>
              <a:buClr>
                <a:srgbClr val="000000"/>
              </a:buClr>
              <a:buSzPct val="45000"/>
            </a:pPr>
            <a:endParaRPr lang="en-US" sz="2200"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z="2200" spc="-1" dirty="0">
                <a:solidFill>
                  <a:srgbClr val="000000"/>
                </a:solidFill>
                <a:uFill>
                  <a:solidFill>
                    <a:srgbClr val="FFFFFF"/>
                  </a:solidFill>
                </a:uFill>
                <a:latin typeface="Helvetica Light"/>
                <a:ea typeface="Helvetica Light"/>
              </a:rPr>
              <a:t>The mixed phase construction mimics the pasta phase in accordance with a full pasta calculation. This construction makes the approach more realistic and has advantages for numerical treatment of hybrid stars in general relativity.</a:t>
            </a:r>
          </a:p>
          <a:p>
            <a:pPr marL="7200" algn="just">
              <a:lnSpc>
                <a:spcPct val="100000"/>
              </a:lnSpc>
              <a:buClr>
                <a:srgbClr val="000000"/>
              </a:buClr>
              <a:buSzPct val="45000"/>
            </a:pPr>
            <a:endParaRPr lang="en-US" sz="2200" spc="-1" dirty="0">
              <a:solidFill>
                <a:srgbClr val="000000"/>
              </a:solidFill>
              <a:uFill>
                <a:solidFill>
                  <a:srgbClr val="FFFFFF"/>
                </a:solidFill>
              </a:uFill>
              <a:latin typeface="Helvetica Light"/>
              <a:ea typeface="Helvetica Light"/>
            </a:endParaRPr>
          </a:p>
          <a:p>
            <a:pPr marL="7200" algn="just">
              <a:lnSpc>
                <a:spcPct val="100000"/>
              </a:lnSpc>
              <a:buClr>
                <a:srgbClr val="000000"/>
              </a:buClr>
              <a:buSzPct val="45000"/>
            </a:pPr>
            <a:endParaRPr lang="en-US" sz="2200" spc="-1" dirty="0">
              <a:solidFill>
                <a:srgbClr val="000000"/>
              </a:solidFill>
              <a:uFill>
                <a:solidFill>
                  <a:srgbClr val="FFFFFF"/>
                </a:solidFill>
              </a:uFill>
              <a:latin typeface="Helvetica Light"/>
              <a:ea typeface="Helvetica Light"/>
            </a:endParaRPr>
          </a:p>
          <a:p>
            <a:pPr marL="7200" algn="just">
              <a:lnSpc>
                <a:spcPct val="100000"/>
              </a:lnSpc>
              <a:buClr>
                <a:srgbClr val="000000"/>
              </a:buClr>
              <a:buSzPct val="45000"/>
            </a:pPr>
            <a:endParaRPr lang="en-US" sz="2200" b="0" strike="noStrike" spc="-1" dirty="0">
              <a:solidFill>
                <a:srgbClr val="000000"/>
              </a:solidFill>
              <a:uFill>
                <a:solidFill>
                  <a:srgbClr val="FFFFFF"/>
                </a:solidFill>
              </a:uFill>
              <a:latin typeface="Helvetica Light"/>
            </a:endParaRPr>
          </a:p>
          <a:p>
            <a:pPr marL="7200" algn="just">
              <a:lnSpc>
                <a:spcPct val="100000"/>
              </a:lnSpc>
              <a:buClr>
                <a:srgbClr val="000000"/>
              </a:buClr>
              <a:buSzPct val="45000"/>
            </a:pPr>
            <a:endParaRPr lang="en-US" sz="2200" b="0" strike="noStrike" spc="-1" dirty="0">
              <a:solidFill>
                <a:srgbClr val="000000"/>
              </a:solidFill>
              <a:uFill>
                <a:solidFill>
                  <a:srgbClr val="FFFFFF"/>
                </a:solidFill>
              </a:uFill>
              <a:latin typeface="Arial"/>
            </a:endParaRPr>
          </a:p>
        </p:txBody>
      </p:sp>
      <p:sp>
        <p:nvSpPr>
          <p:cNvPr id="669" name="CustomShape 3"/>
          <p:cNvSpPr/>
          <p:nvPr/>
        </p:nvSpPr>
        <p:spPr>
          <a:xfrm>
            <a:off x="4438080" y="6505200"/>
            <a:ext cx="243360" cy="3961800"/>
          </a:xfrm>
          <a:prstGeom prst="rect">
            <a:avLst/>
          </a:prstGeom>
          <a:noFill/>
          <a:ln w="12600">
            <a:noFill/>
          </a:ln>
        </p:spPr>
        <p:style>
          <a:lnRef idx="0">
            <a:scrgbClr r="0" g="0" b="0"/>
          </a:lnRef>
          <a:fillRef idx="0">
            <a:scrgbClr r="0" g="0" b="0"/>
          </a:fillRef>
          <a:effectRef idx="0">
            <a:scrgbClr r="0" g="0" b="0"/>
          </a:effectRef>
          <a:fontRef idx="minor"/>
        </p:style>
      </p:sp>
      <p:sp>
        <p:nvSpPr>
          <p:cNvPr id="670"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Flow Constraint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832" y="1414130"/>
            <a:ext cx="5170017" cy="5443870"/>
          </a:xfrm>
          <a:prstGeom prst="rect">
            <a:avLst/>
          </a:prstGeom>
        </p:spPr>
      </p:pic>
      <p:sp>
        <p:nvSpPr>
          <p:cNvPr id="6" name="CustomShape 2"/>
          <p:cNvSpPr/>
          <p:nvPr/>
        </p:nvSpPr>
        <p:spPr>
          <a:xfrm>
            <a:off x="3178927" y="1343792"/>
            <a:ext cx="3361680" cy="5767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700" b="1" strike="noStrike" spc="-1" dirty="0" err="1">
                <a:solidFill>
                  <a:srgbClr val="000000"/>
                </a:solidFill>
                <a:uFill>
                  <a:solidFill>
                    <a:srgbClr val="FFFFFF"/>
                  </a:solidFill>
                </a:uFill>
                <a:latin typeface="Arial"/>
                <a:ea typeface="DejaVu Sans"/>
              </a:rPr>
              <a:t>Klaehn</a:t>
            </a:r>
            <a:r>
              <a:rPr lang="en-US" sz="1700" b="1" strike="noStrike" spc="-1" dirty="0">
                <a:solidFill>
                  <a:srgbClr val="000000"/>
                </a:solidFill>
                <a:uFill>
                  <a:solidFill>
                    <a:srgbClr val="FFFFFF"/>
                  </a:solidFill>
                </a:uFill>
                <a:latin typeface="Arial"/>
                <a:ea typeface="DejaVu Sans"/>
              </a:rPr>
              <a:t> et al. </a:t>
            </a:r>
            <a:r>
              <a:rPr lang="en-US" sz="1700" b="1" strike="noStrike" spc="-1" dirty="0" err="1">
                <a:solidFill>
                  <a:srgbClr val="000000"/>
                </a:solidFill>
                <a:uFill>
                  <a:solidFill>
                    <a:srgbClr val="FFFFFF"/>
                  </a:solidFill>
                </a:uFill>
                <a:latin typeface="Arial"/>
                <a:ea typeface="DejaVu Sans"/>
              </a:rPr>
              <a:t>PhysRev</a:t>
            </a:r>
            <a:r>
              <a:rPr lang="en-US" sz="1700" b="1" strike="noStrike" spc="-1" dirty="0">
                <a:solidFill>
                  <a:srgbClr val="000000"/>
                </a:solidFill>
                <a:uFill>
                  <a:solidFill>
                    <a:srgbClr val="FFFFFF"/>
                  </a:solidFill>
                </a:uFill>
                <a:latin typeface="Arial"/>
                <a:ea typeface="DejaVu Sans"/>
              </a:rPr>
              <a:t> C74 (2006)</a:t>
            </a:r>
          </a:p>
          <a:p>
            <a:pPr algn="ctr">
              <a:lnSpc>
                <a:spcPct val="100000"/>
              </a:lnSpc>
            </a:pPr>
            <a:r>
              <a:rPr lang="en-US" sz="1700" b="1" spc="-1" dirty="0">
                <a:solidFill>
                  <a:srgbClr val="000000"/>
                </a:solidFill>
                <a:uFill>
                  <a:solidFill>
                    <a:srgbClr val="FFFFFF"/>
                  </a:solidFill>
                </a:uFill>
                <a:latin typeface="+mj-lt"/>
              </a:rPr>
              <a:t>P. </a:t>
            </a:r>
            <a:r>
              <a:rPr lang="en-US" sz="1700" b="1" spc="-1" dirty="0" err="1">
                <a:solidFill>
                  <a:srgbClr val="000000"/>
                </a:solidFill>
                <a:uFill>
                  <a:solidFill>
                    <a:srgbClr val="FFFFFF"/>
                  </a:solidFill>
                </a:uFill>
                <a:latin typeface="+mj-lt"/>
              </a:rPr>
              <a:t>Danielewicz</a:t>
            </a:r>
            <a:r>
              <a:rPr lang="en-US" sz="1700" b="1" spc="-1" dirty="0">
                <a:solidFill>
                  <a:srgbClr val="000000"/>
                </a:solidFill>
                <a:uFill>
                  <a:solidFill>
                    <a:srgbClr val="FFFFFF"/>
                  </a:solidFill>
                </a:uFill>
                <a:latin typeface="+mj-lt"/>
              </a:rPr>
              <a:t>, R. Lacey and W.G. Lynch, Science 298, 1592 (2002)</a:t>
            </a:r>
            <a:endParaRPr lang="en-US" sz="1700" b="1" strike="noStrike" spc="-1" dirty="0">
              <a:solidFill>
                <a:srgbClr val="000000"/>
              </a:solidFill>
              <a:uFill>
                <a:solidFill>
                  <a:srgbClr val="FFFFFF"/>
                </a:solidFill>
              </a:uFill>
              <a:latin typeface="+mj-lt"/>
            </a:endParaRPr>
          </a:p>
          <a:p>
            <a:pPr algn="ctr">
              <a:lnSpc>
                <a:spcPct val="100000"/>
              </a:lnSpc>
            </a:pPr>
            <a:endParaRPr lang="en-US" sz="17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724110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Conclusions</a:t>
            </a:r>
            <a:endParaRPr lang="en-US" sz="4800" b="0" strike="noStrike" spc="-1">
              <a:solidFill>
                <a:srgbClr val="000000"/>
              </a:solidFill>
              <a:uFill>
                <a:solidFill>
                  <a:srgbClr val="FFFFFF"/>
                </a:solidFill>
              </a:uFill>
              <a:latin typeface="Arial"/>
            </a:endParaRPr>
          </a:p>
        </p:txBody>
      </p:sp>
      <p:sp>
        <p:nvSpPr>
          <p:cNvPr id="668" name="CustomShape 2"/>
          <p:cNvSpPr/>
          <p:nvPr/>
        </p:nvSpPr>
        <p:spPr>
          <a:xfrm>
            <a:off x="221226" y="1722600"/>
            <a:ext cx="8717274" cy="430949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7200" algn="just">
              <a:lnSpc>
                <a:spcPct val="100000"/>
              </a:lnSpc>
              <a:buClr>
                <a:srgbClr val="000000"/>
              </a:buClr>
              <a:buSzPct val="45000"/>
            </a:pPr>
            <a:endParaRPr lang="en-US" sz="1800" b="0" strike="noStrike" spc="-1" dirty="0">
              <a:solidFill>
                <a:srgbClr val="000000"/>
              </a:solidFill>
              <a:uFill>
                <a:solidFill>
                  <a:srgbClr val="FFFFFF"/>
                </a:solidFill>
              </a:uFill>
              <a:latin typeface="Arial"/>
            </a:endParaRPr>
          </a:p>
          <a:p>
            <a:pPr marL="216000" indent="-208800" algn="just">
              <a:lnSpc>
                <a:spcPct val="100000"/>
              </a:lnSpc>
              <a:buClr>
                <a:srgbClr val="000000"/>
              </a:buClr>
              <a:buSzPct val="45000"/>
              <a:buFont typeface="Symbol"/>
              <a:buChar char=""/>
            </a:pPr>
            <a:r>
              <a:rPr lang="en-US" sz="2200" spc="-1" dirty="0">
                <a:solidFill>
                  <a:srgbClr val="000000"/>
                </a:solidFill>
                <a:uFill>
                  <a:solidFill>
                    <a:srgbClr val="FFFFFF"/>
                  </a:solidFill>
                </a:uFill>
                <a:latin typeface="Helvetica Light"/>
                <a:ea typeface="Helvetica Light"/>
              </a:rPr>
              <a:t>The conjecture of an upper limit on the maximum mass of nonrotating compact stars derived  from GW170817 has been revisited. We find a criterion for the minimal central energy density in the maximum mass configuration that would correspond to the core of GW170817. The equation of state at high densities must be effectively soft, either as a relatively soft hadronic one or a hybrid  one with a strong phase transition. The NICER radius measurement could be decisive.</a:t>
            </a:r>
          </a:p>
          <a:p>
            <a:pPr marL="7200" algn="just">
              <a:lnSpc>
                <a:spcPct val="100000"/>
              </a:lnSpc>
              <a:buClr>
                <a:srgbClr val="000000"/>
              </a:buClr>
              <a:buSzPct val="45000"/>
            </a:pPr>
            <a:endParaRPr lang="en-US" sz="2200" spc="-1" dirty="0">
              <a:solidFill>
                <a:srgbClr val="000000"/>
              </a:solidFill>
              <a:uFill>
                <a:solidFill>
                  <a:srgbClr val="FFFFFF"/>
                </a:solidFill>
              </a:uFill>
              <a:latin typeface="Helvetica Light"/>
              <a:ea typeface="Helvetica Light"/>
            </a:endParaRPr>
          </a:p>
          <a:p>
            <a:pPr marL="7200" algn="just">
              <a:lnSpc>
                <a:spcPct val="100000"/>
              </a:lnSpc>
              <a:buClr>
                <a:srgbClr val="000000"/>
              </a:buClr>
              <a:buSzPct val="45000"/>
            </a:pPr>
            <a:endParaRPr lang="en-US" sz="2200" spc="-1" dirty="0">
              <a:solidFill>
                <a:srgbClr val="000000"/>
              </a:solidFill>
              <a:uFill>
                <a:solidFill>
                  <a:srgbClr val="FFFFFF"/>
                </a:solidFill>
              </a:uFill>
              <a:latin typeface="Helvetica Light"/>
              <a:ea typeface="Helvetica Light"/>
            </a:endParaRPr>
          </a:p>
          <a:p>
            <a:pPr marL="7200" algn="just">
              <a:lnSpc>
                <a:spcPct val="100000"/>
              </a:lnSpc>
              <a:buClr>
                <a:srgbClr val="000000"/>
              </a:buClr>
              <a:buSzPct val="45000"/>
            </a:pPr>
            <a:endParaRPr lang="en-US" sz="2200" b="0" strike="noStrike" spc="-1" dirty="0">
              <a:solidFill>
                <a:srgbClr val="000000"/>
              </a:solidFill>
              <a:uFill>
                <a:solidFill>
                  <a:srgbClr val="FFFFFF"/>
                </a:solidFill>
              </a:uFill>
              <a:latin typeface="Helvetica Light"/>
            </a:endParaRPr>
          </a:p>
          <a:p>
            <a:pPr marL="7200" algn="just">
              <a:lnSpc>
                <a:spcPct val="100000"/>
              </a:lnSpc>
              <a:buClr>
                <a:srgbClr val="000000"/>
              </a:buClr>
              <a:buSzPct val="45000"/>
            </a:pPr>
            <a:endParaRPr lang="en-US" sz="2200" b="0" strike="noStrike" spc="-1" dirty="0">
              <a:solidFill>
                <a:srgbClr val="000000"/>
              </a:solidFill>
              <a:uFill>
                <a:solidFill>
                  <a:srgbClr val="FFFFFF"/>
                </a:solidFill>
              </a:uFill>
              <a:latin typeface="Arial"/>
            </a:endParaRPr>
          </a:p>
        </p:txBody>
      </p:sp>
      <p:sp>
        <p:nvSpPr>
          <p:cNvPr id="669" name="CustomShape 3"/>
          <p:cNvSpPr/>
          <p:nvPr/>
        </p:nvSpPr>
        <p:spPr>
          <a:xfrm>
            <a:off x="4438080" y="6505200"/>
            <a:ext cx="243360" cy="3961800"/>
          </a:xfrm>
          <a:prstGeom prst="rect">
            <a:avLst/>
          </a:prstGeom>
          <a:noFill/>
          <a:ln w="12600">
            <a:noFill/>
          </a:ln>
        </p:spPr>
        <p:style>
          <a:lnRef idx="0">
            <a:scrgbClr r="0" g="0" b="0"/>
          </a:lnRef>
          <a:fillRef idx="0">
            <a:scrgbClr r="0" g="0" b="0"/>
          </a:fillRef>
          <a:effectRef idx="0">
            <a:scrgbClr r="0" g="0" b="0"/>
          </a:effectRef>
          <a:fontRef idx="minor"/>
        </p:style>
      </p:sp>
      <p:sp>
        <p:nvSpPr>
          <p:cNvPr id="670"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
        <p:nvSpPr>
          <p:cNvPr id="671" name="CustomShape 5"/>
          <p:cNvSpPr/>
          <p:nvPr/>
        </p:nvSpPr>
        <p:spPr>
          <a:xfrm>
            <a:off x="6835020" y="5769099"/>
            <a:ext cx="2103480" cy="86184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3600" b="0" i="1" strike="noStrike" spc="-1" dirty="0">
                <a:solidFill>
                  <a:srgbClr val="000000"/>
                </a:solidFill>
                <a:uFill>
                  <a:solidFill>
                    <a:srgbClr val="FFFFFF"/>
                  </a:solidFill>
                </a:uFill>
                <a:latin typeface="Zapfino"/>
                <a:ea typeface="Zapfino"/>
              </a:rPr>
              <a:t>Gracias</a:t>
            </a:r>
            <a:endParaRPr lang="en-US" sz="36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241621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en-US" sz="4800" b="0" strike="noStrike" spc="-1" dirty="0">
                <a:solidFill>
                  <a:srgbClr val="000000"/>
                </a:solidFill>
                <a:uFill>
                  <a:solidFill>
                    <a:srgbClr val="FFFFFF"/>
                  </a:solidFill>
                </a:uFill>
                <a:latin typeface="Helvetica Light"/>
                <a:ea typeface="Helvetica Light"/>
              </a:rPr>
              <a:t>Compact Star Sequences</a:t>
            </a:r>
            <a:endParaRPr lang="en-US" sz="4800" b="0" strike="noStrike" spc="-1" dirty="0">
              <a:solidFill>
                <a:srgbClr val="000000"/>
              </a:solidFill>
              <a:uFill>
                <a:solidFill>
                  <a:srgbClr val="FFFFFF"/>
                </a:solidFill>
              </a:uFill>
              <a:latin typeface="Arial"/>
            </a:endParaRPr>
          </a:p>
          <a:p>
            <a:pPr algn="ctr">
              <a:lnSpc>
                <a:spcPct val="100000"/>
              </a:lnSpc>
            </a:pPr>
            <a:r>
              <a:rPr lang="en-US" sz="3500" b="0" strike="noStrike" spc="-1" dirty="0">
                <a:solidFill>
                  <a:srgbClr val="000000"/>
                </a:solidFill>
                <a:uFill>
                  <a:solidFill>
                    <a:srgbClr val="FFFFFF"/>
                  </a:solidFill>
                </a:uFill>
                <a:latin typeface="Helvetica Light"/>
                <a:ea typeface="Helvetica Light"/>
              </a:rPr>
              <a:t>(M-R ⇔ </a:t>
            </a:r>
            <a:r>
              <a:rPr lang="en-US" sz="3500" b="0" strike="noStrike" spc="-1" dirty="0" err="1">
                <a:solidFill>
                  <a:srgbClr val="000000"/>
                </a:solidFill>
                <a:uFill>
                  <a:solidFill>
                    <a:srgbClr val="FFFFFF"/>
                  </a:solidFill>
                </a:uFill>
                <a:latin typeface="Helvetica Light"/>
                <a:ea typeface="Helvetica Light"/>
              </a:rPr>
              <a:t>EoS</a:t>
            </a:r>
            <a:r>
              <a:rPr lang="en-US" sz="3500" b="0" strike="noStrike" spc="-1" dirty="0">
                <a:solidFill>
                  <a:srgbClr val="000000"/>
                </a:solidFill>
                <a:uFill>
                  <a:solidFill>
                    <a:srgbClr val="FFFFFF"/>
                  </a:solidFill>
                </a:uFill>
                <a:latin typeface="Helvetica Light"/>
                <a:ea typeface="Helvetica Light"/>
              </a:rPr>
              <a:t>)</a:t>
            </a:r>
            <a:endParaRPr lang="en-US" sz="3500" b="0" strike="noStrike" spc="-1" dirty="0">
              <a:solidFill>
                <a:srgbClr val="000000"/>
              </a:solidFill>
              <a:uFill>
                <a:solidFill>
                  <a:srgbClr val="FFFFFF"/>
                </a:solidFill>
              </a:uFill>
              <a:latin typeface="Arial"/>
            </a:endParaRPr>
          </a:p>
        </p:txBody>
      </p:sp>
      <p:sp>
        <p:nvSpPr>
          <p:cNvPr id="442" name="CustomShape 2"/>
          <p:cNvSpPr/>
          <p:nvPr/>
        </p:nvSpPr>
        <p:spPr>
          <a:xfrm>
            <a:off x="455400" y="4060440"/>
            <a:ext cx="4305960" cy="2913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200" b="0" strike="noStrike" spc="-1">
                <a:solidFill>
                  <a:srgbClr val="000000"/>
                </a:solidFill>
                <a:uFill>
                  <a:solidFill>
                    <a:srgbClr val="FFFFFF"/>
                  </a:solidFill>
                </a:uFill>
                <a:latin typeface="Helvetica Light"/>
                <a:ea typeface="Helvetica Light"/>
              </a:rPr>
              <a:t>TOV Equations</a:t>
            </a:r>
            <a:endParaRPr lang="en-US" sz="2200" b="0" strike="noStrike" spc="-1">
              <a:solidFill>
                <a:srgbClr val="000000"/>
              </a:solidFill>
              <a:uFill>
                <a:solidFill>
                  <a:srgbClr val="FFFFFF"/>
                </a:solidFill>
              </a:uFill>
              <a:latin typeface="Arial"/>
            </a:endParaRPr>
          </a:p>
          <a:p>
            <a:pPr>
              <a:lnSpc>
                <a:spcPct val="100000"/>
              </a:lnSpc>
            </a:pPr>
            <a:endParaRPr lang="en-US" sz="2200" b="0" strike="noStrike" spc="-1">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200" b="0" strike="noStrike" spc="-1">
                <a:solidFill>
                  <a:srgbClr val="000000"/>
                </a:solidFill>
                <a:uFill>
                  <a:solidFill>
                    <a:srgbClr val="FFFFFF"/>
                  </a:solidFill>
                </a:uFill>
                <a:latin typeface="Helvetica Light"/>
                <a:ea typeface="Helvetica Light"/>
              </a:rPr>
              <a:t>Equation of State (EoS)</a:t>
            </a:r>
            <a:endParaRPr lang="en-US" sz="2200" b="0" strike="noStrike" spc="-1">
              <a:solidFill>
                <a:srgbClr val="000000"/>
              </a:solidFill>
              <a:uFill>
                <a:solidFill>
                  <a:srgbClr val="FFFFFF"/>
                </a:solidFill>
              </a:uFill>
              <a:latin typeface="Arial"/>
            </a:endParaRPr>
          </a:p>
        </p:txBody>
      </p:sp>
      <p:pic>
        <p:nvPicPr>
          <p:cNvPr id="443" name="MvsR.png"/>
          <p:cNvPicPr/>
          <p:nvPr/>
        </p:nvPicPr>
        <p:blipFill>
          <a:blip r:embed="rId2"/>
          <a:stretch/>
        </p:blipFill>
        <p:spPr>
          <a:xfrm>
            <a:off x="2545839" y="1709640"/>
            <a:ext cx="5046480" cy="3623400"/>
          </a:xfrm>
          <a:prstGeom prst="rect">
            <a:avLst/>
          </a:prstGeom>
          <a:ln w="12600">
            <a:noFill/>
          </a:ln>
        </p:spPr>
      </p:pic>
      <p:pic>
        <p:nvPicPr>
          <p:cNvPr id="444" name="TOV.png"/>
          <p:cNvPicPr/>
          <p:nvPr/>
        </p:nvPicPr>
        <p:blipFill>
          <a:blip r:embed="rId3"/>
          <a:stretch/>
        </p:blipFill>
        <p:spPr>
          <a:xfrm>
            <a:off x="6231099" y="5232960"/>
            <a:ext cx="2653920" cy="978120"/>
          </a:xfrm>
          <a:prstGeom prst="rect">
            <a:avLst/>
          </a:prstGeom>
          <a:ln w="12600">
            <a:noFill/>
          </a:ln>
        </p:spPr>
      </p:pic>
      <p:pic>
        <p:nvPicPr>
          <p:cNvPr id="445" name="EoS.png"/>
          <p:cNvPicPr/>
          <p:nvPr/>
        </p:nvPicPr>
        <p:blipFill>
          <a:blip r:embed="rId4"/>
          <a:stretch/>
        </p:blipFill>
        <p:spPr>
          <a:xfrm>
            <a:off x="6299454" y="6339960"/>
            <a:ext cx="564480" cy="314280"/>
          </a:xfrm>
          <a:prstGeom prst="rect">
            <a:avLst/>
          </a:prstGeom>
          <a:ln w="12600">
            <a:noFill/>
          </a:ln>
        </p:spPr>
      </p:pic>
      <p:sp>
        <p:nvSpPr>
          <p:cNvPr id="446" name="CustomShape 3"/>
          <p:cNvSpPr/>
          <p:nvPr/>
        </p:nvSpPr>
        <p:spPr>
          <a:xfrm>
            <a:off x="44916" y="3929040"/>
            <a:ext cx="2502360" cy="912960"/>
          </a:xfrm>
          <a:prstGeom prst="rect">
            <a:avLst/>
          </a:prstGeom>
          <a:noFill/>
          <a:ln w="12600">
            <a:noFill/>
          </a:ln>
        </p:spPr>
        <p:style>
          <a:lnRef idx="0">
            <a:scrgbClr r="0" g="0" b="0"/>
          </a:lnRef>
          <a:fillRef idx="0">
            <a:scrgbClr r="0" g="0" b="0"/>
          </a:fillRef>
          <a:effectRef idx="0">
            <a:scrgbClr r="0" g="0" b="0"/>
          </a:effectRef>
          <a:fontRef idx="minor"/>
        </p:style>
        <p:txBody>
          <a:bodyPr lIns="35640" tIns="35640" rIns="35640" bIns="35640" anchor="ctr"/>
          <a:lstStyle/>
          <a:p>
            <a:pPr algn="ctr">
              <a:lnSpc>
                <a:spcPct val="100000"/>
              </a:lnSpc>
            </a:pPr>
            <a:r>
              <a:rPr lang="en-US" sz="1400" b="1" strike="noStrike" spc="-1" dirty="0" err="1">
                <a:solidFill>
                  <a:srgbClr val="000000"/>
                </a:solidFill>
                <a:uFill>
                  <a:solidFill>
                    <a:srgbClr val="FFFFFF"/>
                  </a:solidFill>
                </a:uFill>
                <a:latin typeface="Helvetica Light"/>
                <a:ea typeface="Helvetica Light"/>
              </a:rPr>
              <a:t>Lattimer</a:t>
            </a:r>
            <a:r>
              <a:rPr lang="en-US" sz="1400" b="1" strike="noStrike" spc="-1" dirty="0">
                <a:solidFill>
                  <a:srgbClr val="000000"/>
                </a:solidFill>
                <a:uFill>
                  <a:solidFill>
                    <a:srgbClr val="FFFFFF"/>
                  </a:solidFill>
                </a:uFill>
                <a:latin typeface="Helvetica Light"/>
                <a:ea typeface="Helvetica Light"/>
              </a:rPr>
              <a:t>,</a:t>
            </a:r>
            <a:endParaRPr lang="en-US" sz="1400" b="0" strike="noStrike" spc="-1" dirty="0">
              <a:solidFill>
                <a:srgbClr val="000000"/>
              </a:solidFill>
              <a:uFill>
                <a:solidFill>
                  <a:srgbClr val="FFFFFF"/>
                </a:solidFill>
              </a:uFill>
              <a:latin typeface="Arial"/>
            </a:endParaRPr>
          </a:p>
          <a:p>
            <a:pPr algn="ctr">
              <a:lnSpc>
                <a:spcPct val="100000"/>
              </a:lnSpc>
            </a:pPr>
            <a:r>
              <a:rPr lang="en-US" sz="1400" b="1" strike="noStrike" spc="-1" dirty="0" err="1">
                <a:solidFill>
                  <a:srgbClr val="000000"/>
                </a:solidFill>
                <a:uFill>
                  <a:solidFill>
                    <a:srgbClr val="FFFFFF"/>
                  </a:solidFill>
                </a:uFill>
                <a:latin typeface="Helvetica Light"/>
                <a:ea typeface="Helvetica Light"/>
              </a:rPr>
              <a:t>Annu</a:t>
            </a:r>
            <a:r>
              <a:rPr lang="en-US" sz="1400" b="1" strike="noStrike" spc="-1" dirty="0">
                <a:solidFill>
                  <a:srgbClr val="000000"/>
                </a:solidFill>
                <a:uFill>
                  <a:solidFill>
                    <a:srgbClr val="FFFFFF"/>
                  </a:solidFill>
                </a:uFill>
                <a:latin typeface="Helvetica Light"/>
                <a:ea typeface="Helvetica Light"/>
              </a:rPr>
              <a:t>. Rev. </a:t>
            </a:r>
            <a:r>
              <a:rPr lang="en-US" sz="1400" b="1" strike="noStrike" spc="-1" dirty="0" err="1">
                <a:solidFill>
                  <a:srgbClr val="000000"/>
                </a:solidFill>
                <a:uFill>
                  <a:solidFill>
                    <a:srgbClr val="FFFFFF"/>
                  </a:solidFill>
                </a:uFill>
                <a:latin typeface="Helvetica Light"/>
                <a:ea typeface="Helvetica Light"/>
              </a:rPr>
              <a:t>Nucl</a:t>
            </a:r>
            <a:r>
              <a:rPr lang="en-US" sz="1400" b="1" strike="noStrike" spc="-1" dirty="0">
                <a:solidFill>
                  <a:srgbClr val="000000"/>
                </a:solidFill>
                <a:uFill>
                  <a:solidFill>
                    <a:srgbClr val="FFFFFF"/>
                  </a:solidFill>
                </a:uFill>
                <a:latin typeface="Helvetica Light"/>
                <a:ea typeface="Helvetica Light"/>
              </a:rPr>
              <a:t>. Part. Sci. 62, 485 (2012)</a:t>
            </a:r>
            <a:endParaRPr lang="en-US" sz="1400" b="0" strike="noStrike" spc="-1" dirty="0">
              <a:solidFill>
                <a:srgbClr val="000000"/>
              </a:solidFill>
              <a:uFill>
                <a:solidFill>
                  <a:srgbClr val="FFFFFF"/>
                </a:solidFill>
              </a:uFill>
              <a:latin typeface="Arial"/>
            </a:endParaRPr>
          </a:p>
          <a:p>
            <a:pPr algn="ctr">
              <a:lnSpc>
                <a:spcPct val="100000"/>
              </a:lnSpc>
            </a:pPr>
            <a:r>
              <a:rPr lang="en-US" sz="1400" b="1" strike="noStrike" spc="-1" dirty="0" err="1">
                <a:solidFill>
                  <a:srgbClr val="000000"/>
                </a:solidFill>
                <a:uFill>
                  <a:solidFill>
                    <a:srgbClr val="FFFFFF"/>
                  </a:solidFill>
                </a:uFill>
                <a:latin typeface="Helvetica Light"/>
                <a:ea typeface="Helvetica Light"/>
              </a:rPr>
              <a:t>arXiv</a:t>
            </a:r>
            <a:r>
              <a:rPr lang="en-US" sz="1400" b="1" strike="noStrike" spc="-1" dirty="0">
                <a:solidFill>
                  <a:srgbClr val="000000"/>
                </a:solidFill>
                <a:uFill>
                  <a:solidFill>
                    <a:srgbClr val="FFFFFF"/>
                  </a:solidFill>
                </a:uFill>
                <a:latin typeface="Helvetica Light"/>
                <a:ea typeface="Helvetica Light"/>
              </a:rPr>
              <a:t>: 1305.3510</a:t>
            </a:r>
            <a:endParaRPr lang="en-US" sz="1400" b="0" strike="noStrike" spc="-1" dirty="0">
              <a:solidFill>
                <a:srgbClr val="000000"/>
              </a:solidFill>
              <a:uFill>
                <a:solidFill>
                  <a:srgbClr val="FFFFFF"/>
                </a:solidFill>
              </a:uFill>
              <a:latin typeface="Arial"/>
            </a:endParaRPr>
          </a:p>
        </p:txBody>
      </p:sp>
      <p:sp>
        <p:nvSpPr>
          <p:cNvPr id="447" name="CustomShape 4"/>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48" name="CustomShape 5"/>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669600" y="312480"/>
            <a:ext cx="7792200" cy="1505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Massive Neutron </a:t>
            </a:r>
            <a:r>
              <a:rPr lang="en-US" sz="4800" spc="-1" dirty="0">
                <a:solidFill>
                  <a:srgbClr val="000000"/>
                </a:solidFill>
                <a:uFill>
                  <a:solidFill>
                    <a:srgbClr val="FFFFFF"/>
                  </a:solidFill>
                </a:uFill>
                <a:latin typeface="Helvetica Light"/>
                <a:ea typeface="Helvetica Light"/>
              </a:rPr>
              <a:t>S</a:t>
            </a:r>
            <a:r>
              <a:rPr lang="en-US" sz="4800" b="0" strike="noStrike" spc="-1" dirty="0">
                <a:solidFill>
                  <a:srgbClr val="000000"/>
                </a:solidFill>
                <a:uFill>
                  <a:solidFill>
                    <a:srgbClr val="FFFFFF"/>
                  </a:solidFill>
                </a:uFill>
                <a:latin typeface="Helvetica Light"/>
                <a:ea typeface="Helvetica Light"/>
              </a:rPr>
              <a:t>tars</a:t>
            </a:r>
            <a:endParaRPr lang="en-US" sz="4800" b="0" strike="noStrike" spc="-1" dirty="0">
              <a:solidFill>
                <a:srgbClr val="000000"/>
              </a:solidFill>
              <a:uFill>
                <a:solidFill>
                  <a:srgbClr val="FFFFFF"/>
                </a:solidFill>
              </a:uFill>
              <a:latin typeface="Arial"/>
            </a:endParaRPr>
          </a:p>
        </p:txBody>
      </p:sp>
      <p:sp>
        <p:nvSpPr>
          <p:cNvPr id="455" name="CustomShape 2"/>
          <p:cNvSpPr/>
          <p:nvPr/>
        </p:nvSpPr>
        <p:spPr>
          <a:xfrm>
            <a:off x="4438080" y="6505200"/>
            <a:ext cx="246960" cy="3965400"/>
          </a:xfrm>
          <a:prstGeom prst="rect">
            <a:avLst/>
          </a:prstGeom>
          <a:noFill/>
          <a:ln w="12600">
            <a:noFill/>
          </a:ln>
        </p:spPr>
        <p:style>
          <a:lnRef idx="0">
            <a:scrgbClr r="0" g="0" b="0"/>
          </a:lnRef>
          <a:fillRef idx="0">
            <a:scrgbClr r="0" g="0" b="0"/>
          </a:fillRef>
          <a:effectRef idx="0">
            <a:scrgbClr r="0" g="0" b="0"/>
          </a:effectRef>
          <a:fontRef idx="minor"/>
        </p:style>
      </p:sp>
      <p:sp>
        <p:nvSpPr>
          <p:cNvPr id="456" name="CustomShape 3"/>
          <p:cNvSpPr/>
          <p:nvPr/>
        </p:nvSpPr>
        <p:spPr>
          <a:xfrm>
            <a:off x="6553080" y="6356520"/>
            <a:ext cx="2122200" cy="353520"/>
          </a:xfrm>
          <a:prstGeom prst="rect">
            <a:avLst/>
          </a:prstGeom>
          <a:noFill/>
          <a:ln>
            <a:noFill/>
          </a:ln>
        </p:spPr>
        <p:style>
          <a:lnRef idx="0">
            <a:scrgbClr r="0" g="0" b="0"/>
          </a:lnRef>
          <a:fillRef idx="0">
            <a:scrgbClr r="0" g="0" b="0"/>
          </a:fillRef>
          <a:effectRef idx="0">
            <a:scrgbClr r="0" g="0" b="0"/>
          </a:effectRef>
          <a:fontRef idx="minor"/>
        </p:style>
      </p:sp>
      <p:pic>
        <p:nvPicPr>
          <p:cNvPr id="5" name="Picture 4">
            <a:extLst>
              <a:ext uri="{FF2B5EF4-FFF2-40B4-BE49-F238E27FC236}">
                <a16:creationId xmlns:a16="http://schemas.microsoft.com/office/drawing/2014/main" id="{76B523ED-0B83-CB4D-A846-2EBED622F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 y="1701070"/>
            <a:ext cx="9144000" cy="5156930"/>
          </a:xfrm>
          <a:prstGeom prst="rect">
            <a:avLst/>
          </a:prstGeom>
        </p:spPr>
      </p:pic>
    </p:spTree>
    <p:extLst>
      <p:ext uri="{BB962C8B-B14F-4D97-AF65-F5344CB8AC3E}">
        <p14:creationId xmlns:p14="http://schemas.microsoft.com/office/powerpoint/2010/main" val="19232891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D331A36C-254B-BC4B-97AE-0BE891414CB1}"/>
              </a:ext>
            </a:extLst>
          </p:cNvPr>
          <p:cNvSpPr>
            <a:spLocks noGrp="1" noChangeArrowheads="1"/>
          </p:cNvSpPr>
          <p:nvPr>
            <p:ph type="title" idx="4294967295"/>
          </p:nvPr>
        </p:nvSpPr>
        <p:spPr>
          <a:xfrm>
            <a:off x="457200" y="277813"/>
            <a:ext cx="8224838" cy="1370012"/>
          </a:xfrm>
        </p:spPr>
        <p:txBody>
          <a:bodyPr lIns="90000" tIns="46800" rIns="90000" bIns="46800" anchor="t"/>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a:t>PSR J1614-2230</a:t>
            </a:r>
          </a:p>
        </p:txBody>
      </p:sp>
      <p:pic>
        <p:nvPicPr>
          <p:cNvPr id="89091" name="Picture 2">
            <a:extLst>
              <a:ext uri="{FF2B5EF4-FFF2-40B4-BE49-F238E27FC236}">
                <a16:creationId xmlns:a16="http://schemas.microsoft.com/office/drawing/2014/main" id="{4DFBF54B-65E9-AE4D-A8E8-6C6F7950B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70175"/>
            <a:ext cx="8229600" cy="3273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2" name="Text Box 3">
            <a:extLst>
              <a:ext uri="{FF2B5EF4-FFF2-40B4-BE49-F238E27FC236}">
                <a16:creationId xmlns:a16="http://schemas.microsoft.com/office/drawing/2014/main" id="{E7945422-4C8D-EC4E-9ACE-866E50B740BD}"/>
              </a:ext>
            </a:extLst>
          </p:cNvPr>
          <p:cNvSpPr txBox="1">
            <a:spLocks noChangeArrowheads="1"/>
          </p:cNvSpPr>
          <p:nvPr/>
        </p:nvSpPr>
        <p:spPr bwMode="auto">
          <a:xfrm>
            <a:off x="457200" y="1395413"/>
            <a:ext cx="511175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spcBef>
                <a:spcPts val="7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FFFFFF"/>
                </a:solidFill>
                <a:latin typeface="Arial" panose="020B0604020202020204" pitchFamily="34" charset="0"/>
                <a:ea typeface="DejaVu Sans" charset="0"/>
                <a:cs typeface="DejaVu Sans" charset="0"/>
              </a:defRPr>
            </a:lvl1pPr>
            <a:lvl2pPr>
              <a:spcBef>
                <a:spcPts val="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FFFFFF"/>
                </a:solidFill>
                <a:latin typeface="Arial" panose="020B0604020202020204" pitchFamily="34" charset="0"/>
                <a:ea typeface="DejaVu Sans" charset="0"/>
                <a:cs typeface="DejaVu Sans" charset="0"/>
              </a:defRPr>
            </a:lvl2pPr>
            <a:lvl3pPr>
              <a:spcBef>
                <a:spcPts val="5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FFFFFF"/>
                </a:solidFill>
                <a:latin typeface="Arial" panose="020B0604020202020204" pitchFamily="34" charset="0"/>
                <a:ea typeface="DejaVu Sans" charset="0"/>
                <a:cs typeface="DejaVu Sans"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9pPr>
          </a:lstStyle>
          <a:p>
            <a:pPr eaLnBrk="1" hangingPunct="1">
              <a:spcBef>
                <a:spcPct val="0"/>
              </a:spcBef>
              <a:buClrTx/>
              <a:buFontTx/>
              <a:buNone/>
            </a:pPr>
            <a:r>
              <a:rPr lang="en-US" altLang="ru-RU" sz="2400" dirty="0">
                <a:solidFill>
                  <a:schemeClr val="tx1"/>
                </a:solidFill>
                <a:latin typeface="Times New Roman" panose="02020603050405020304" pitchFamily="18" charset="0"/>
              </a:rPr>
              <a:t>A precise AND large mass measurement</a:t>
            </a:r>
          </a:p>
          <a:p>
            <a:pPr eaLnBrk="1" hangingPunct="1">
              <a:spcBef>
                <a:spcPct val="0"/>
              </a:spcBef>
              <a:buClrTx/>
              <a:buFontTx/>
              <a:buNone/>
            </a:pPr>
            <a:endParaRPr lang="en-US" altLang="ru-RU" sz="2400" dirty="0">
              <a:solidFill>
                <a:schemeClr val="tx1"/>
              </a:solidFill>
              <a:latin typeface="Times New Roman" panose="02020603050405020304" pitchFamily="18" charset="0"/>
            </a:endParaRPr>
          </a:p>
          <a:p>
            <a:pPr eaLnBrk="1" hangingPunct="1">
              <a:spcBef>
                <a:spcPct val="0"/>
              </a:spcBef>
              <a:buClrTx/>
              <a:buFontTx/>
              <a:buNone/>
            </a:pPr>
            <a:r>
              <a:rPr lang="en-US" altLang="ru-RU" sz="2400" dirty="0">
                <a:solidFill>
                  <a:schemeClr val="tx1"/>
                </a:solidFill>
                <a:latin typeface="Times New Roman" panose="02020603050405020304" pitchFamily="18" charset="0"/>
              </a:rPr>
              <a:t>Shapiro delay:</a:t>
            </a:r>
          </a:p>
        </p:txBody>
      </p:sp>
    </p:spTree>
    <p:extLst>
      <p:ext uri="{BB962C8B-B14F-4D97-AF65-F5344CB8AC3E}">
        <p14:creationId xmlns:p14="http://schemas.microsoft.com/office/powerpoint/2010/main" val="15336092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669600" y="312480"/>
            <a:ext cx="7792200" cy="1505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Massive Neutron </a:t>
            </a:r>
            <a:r>
              <a:rPr lang="en-US" sz="4800" spc="-1" dirty="0">
                <a:solidFill>
                  <a:srgbClr val="000000"/>
                </a:solidFill>
                <a:uFill>
                  <a:solidFill>
                    <a:srgbClr val="FFFFFF"/>
                  </a:solidFill>
                </a:uFill>
                <a:latin typeface="Helvetica Light"/>
                <a:ea typeface="Helvetica Light"/>
              </a:rPr>
              <a:t>S</a:t>
            </a:r>
            <a:r>
              <a:rPr lang="en-US" sz="4800" b="0" strike="noStrike" spc="-1" dirty="0">
                <a:solidFill>
                  <a:srgbClr val="000000"/>
                </a:solidFill>
                <a:uFill>
                  <a:solidFill>
                    <a:srgbClr val="FFFFFF"/>
                  </a:solidFill>
                </a:uFill>
                <a:latin typeface="Helvetica Light"/>
                <a:ea typeface="Helvetica Light"/>
              </a:rPr>
              <a:t>tars</a:t>
            </a:r>
            <a:endParaRPr lang="en-US" sz="4800" b="0" strike="noStrike" spc="-1" dirty="0">
              <a:solidFill>
                <a:srgbClr val="000000"/>
              </a:solidFill>
              <a:uFill>
                <a:solidFill>
                  <a:srgbClr val="FFFFFF"/>
                </a:solidFill>
              </a:uFill>
              <a:latin typeface="Arial"/>
            </a:endParaRPr>
          </a:p>
        </p:txBody>
      </p:sp>
      <p:pic>
        <p:nvPicPr>
          <p:cNvPr id="454" name="MsvR_All.png"/>
          <p:cNvPicPr/>
          <p:nvPr/>
        </p:nvPicPr>
        <p:blipFill>
          <a:blip r:embed="rId2"/>
          <a:stretch/>
        </p:blipFill>
        <p:spPr>
          <a:xfrm>
            <a:off x="296383" y="1535400"/>
            <a:ext cx="8283394" cy="5322600"/>
          </a:xfrm>
          <a:prstGeom prst="rect">
            <a:avLst/>
          </a:prstGeom>
          <a:ln w="12600">
            <a:noFill/>
          </a:ln>
        </p:spPr>
      </p:pic>
      <p:sp>
        <p:nvSpPr>
          <p:cNvPr id="455" name="CustomShape 2"/>
          <p:cNvSpPr/>
          <p:nvPr/>
        </p:nvSpPr>
        <p:spPr>
          <a:xfrm>
            <a:off x="4438080" y="6505200"/>
            <a:ext cx="246960" cy="3965400"/>
          </a:xfrm>
          <a:prstGeom prst="rect">
            <a:avLst/>
          </a:prstGeom>
          <a:noFill/>
          <a:ln w="12600">
            <a:noFill/>
          </a:ln>
        </p:spPr>
        <p:style>
          <a:lnRef idx="0">
            <a:scrgbClr r="0" g="0" b="0"/>
          </a:lnRef>
          <a:fillRef idx="0">
            <a:scrgbClr r="0" g="0" b="0"/>
          </a:fillRef>
          <a:effectRef idx="0">
            <a:scrgbClr r="0" g="0" b="0"/>
          </a:effectRef>
          <a:fontRef idx="minor"/>
        </p:style>
      </p:sp>
      <p:sp>
        <p:nvSpPr>
          <p:cNvPr id="456" name="CustomShape 3"/>
          <p:cNvSpPr/>
          <p:nvPr/>
        </p:nvSpPr>
        <p:spPr>
          <a:xfrm>
            <a:off x="6553080" y="6356520"/>
            <a:ext cx="2122200" cy="3535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99002649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B0A3D9-B653-364B-A85E-7E5361448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735323"/>
          </a:xfrm>
          <a:prstGeom prst="rect">
            <a:avLst/>
          </a:prstGeom>
        </p:spPr>
      </p:pic>
      <p:pic>
        <p:nvPicPr>
          <p:cNvPr id="11" name="Picture 10">
            <a:extLst>
              <a:ext uri="{FF2B5EF4-FFF2-40B4-BE49-F238E27FC236}">
                <a16:creationId xmlns:a16="http://schemas.microsoft.com/office/drawing/2014/main" id="{25A141B1-305B-B64A-BA45-9371F3166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254" y="2734164"/>
            <a:ext cx="5009492" cy="4123836"/>
          </a:xfrm>
          <a:prstGeom prst="rect">
            <a:avLst/>
          </a:prstGeom>
        </p:spPr>
      </p:pic>
    </p:spTree>
    <p:extLst>
      <p:ext uri="{BB962C8B-B14F-4D97-AF65-F5344CB8AC3E}">
        <p14:creationId xmlns:p14="http://schemas.microsoft.com/office/powerpoint/2010/main" val="2630536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31971</TotalTime>
  <Words>1025</Words>
  <Application>Microsoft Macintosh PowerPoint</Application>
  <PresentationFormat>On-screen Show (4:3)</PresentationFormat>
  <Paragraphs>148</Paragraphs>
  <Slides>40</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Calibri</vt:lpstr>
      <vt:lpstr>DejaVu Sans</vt:lpstr>
      <vt:lpstr>Helvetica Light</vt:lpstr>
      <vt:lpstr>Symbol</vt:lpstr>
      <vt:lpstr>Times New Roman</vt:lpstr>
      <vt:lpstr>Wingdings</vt:lpstr>
      <vt:lpstr>Zapfino</vt:lpstr>
      <vt:lpstr>Office Theme</vt:lpstr>
      <vt:lpstr>Office Theme</vt:lpstr>
      <vt:lpstr>Office Theme</vt:lpstr>
      <vt:lpstr>PowerPoint Presentation</vt:lpstr>
      <vt:lpstr>PowerPoint Presentation</vt:lpstr>
      <vt:lpstr>PowerPoint Presentation</vt:lpstr>
      <vt:lpstr>Flow Constraint</vt:lpstr>
      <vt:lpstr>PowerPoint Presentation</vt:lpstr>
      <vt:lpstr>PowerPoint Presentation</vt:lpstr>
      <vt:lpstr>PSR J1614-2230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GW170817: Neutron Star Merger </vt:lpstr>
      <vt:lpstr>PowerPoint Presentation</vt:lpstr>
      <vt:lpstr>Implications from GW170817</vt:lpstr>
      <vt:lpstr>PowerPoint Presentation</vt:lpstr>
      <vt:lpstr>PowerPoint Presentation</vt:lpstr>
      <vt:lpstr>Love number</vt:lpstr>
      <vt:lpstr>Implications from GW170817</vt:lpstr>
      <vt:lpstr>Implications from GW170817</vt:lpstr>
      <vt:lpstr>Implications from GW170817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Universal relationship for rotating Compact Stars</vt:lpstr>
      <vt:lpstr>PowerPoint Presentation</vt:lpstr>
      <vt:lpstr>PowerPoint Presentation</vt:lpstr>
      <vt:lpstr>Implications from GW170817 Nonlocal NJL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sculkaputz</dc:creator>
  <dc:description/>
  <cp:lastModifiedBy>David Edwin Alvarez Castillo</cp:lastModifiedBy>
  <cp:revision>317</cp:revision>
  <cp:lastPrinted>2018-09-10T05:03:06Z</cp:lastPrinted>
  <dcterms:created xsi:type="dcterms:W3CDTF">2015-07-06T09:27:00Z</dcterms:created>
  <dcterms:modified xsi:type="dcterms:W3CDTF">2019-09-17T08:57:26Z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