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58" r:id="rId2"/>
    <p:sldId id="557" r:id="rId3"/>
    <p:sldId id="576" r:id="rId4"/>
    <p:sldId id="555" r:id="rId5"/>
    <p:sldId id="560" r:id="rId6"/>
    <p:sldId id="572" r:id="rId7"/>
    <p:sldId id="556" r:id="rId8"/>
    <p:sldId id="559" r:id="rId9"/>
    <p:sldId id="613" r:id="rId10"/>
    <p:sldId id="610" r:id="rId11"/>
    <p:sldId id="602" r:id="rId12"/>
    <p:sldId id="584" r:id="rId13"/>
    <p:sldId id="585" r:id="rId14"/>
    <p:sldId id="607" r:id="rId15"/>
    <p:sldId id="608" r:id="rId16"/>
    <p:sldId id="616" r:id="rId17"/>
    <p:sldId id="615" r:id="rId18"/>
    <p:sldId id="599" r:id="rId19"/>
    <p:sldId id="579" r:id="rId20"/>
    <p:sldId id="606" r:id="rId21"/>
    <p:sldId id="592" r:id="rId22"/>
    <p:sldId id="594" r:id="rId23"/>
    <p:sldId id="601" r:id="rId24"/>
    <p:sldId id="577" r:id="rId25"/>
    <p:sldId id="573" r:id="rId26"/>
    <p:sldId id="574" r:id="rId27"/>
    <p:sldId id="575" r:id="rId28"/>
    <p:sldId id="61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CCFF66"/>
    <a:srgbClr val="CCFF99"/>
    <a:srgbClr val="99FF66"/>
    <a:srgbClr val="CCFF33"/>
    <a:srgbClr val="FF0000"/>
    <a:srgbClr val="D60093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>
      <p:cViewPr>
        <p:scale>
          <a:sx n="70" d="100"/>
          <a:sy n="70" d="100"/>
        </p:scale>
        <p:origin x="-8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E61366-D093-42B8-B319-C9B211DA5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03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A819E-E173-4573-BAC8-D7C9964DD859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347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ln/>
        </p:spPr>
      </p:sp>
      <p:sp>
        <p:nvSpPr>
          <p:cNvPr id="347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742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0154" tIns="40077" rIns="80154" bIns="40077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5A93E-870F-499D-903E-77E58FF9264B}" type="slidenum">
              <a:rPr lang="ru-RU" altLang="ru-RU" smtClean="0"/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400-10B0-45FD-BD46-C225FE42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2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8611-0C60-40D0-AB5B-3901A0F0C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3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4356-60B6-4495-A38B-2ACB2AB3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6BA4-E1F9-4E40-849D-AAC16B89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CD6D-3316-4F2F-BC93-DBCF9C12A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B168-DA76-4149-8F85-B1394DBCE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5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82AF-861C-4AA8-8050-2350B6CBE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8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848-2037-4F6C-861D-44AB2BA3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3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97A9-269F-47FA-87C9-F300E2F8F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7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3769-52EC-4D0A-948B-478E26755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2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1656-8DCC-4A84-8A2A-1BFBD37D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DDC63-FD1C-4F80-B7F4-52BE3ED82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4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0.png"/><Relationship Id="rId18" Type="http://schemas.openxmlformats.org/officeDocument/2006/relationships/image" Target="../media/image57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tags" Target="../tags/tag6.xml"/><Relationship Id="rId16" Type="http://schemas.openxmlformats.org/officeDocument/2006/relationships/image" Target="../media/image5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9.png"/><Relationship Id="rId5" Type="http://schemas.openxmlformats.org/officeDocument/2006/relationships/tags" Target="../tags/tag9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tags" Target="../tags/tag8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4.xml"/><Relationship Id="rId7" Type="http://schemas.openxmlformats.org/officeDocument/2006/relationships/image" Target="../media/image6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7.xml"/><Relationship Id="rId7" Type="http://schemas.openxmlformats.org/officeDocument/2006/relationships/image" Target="../media/image65.w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48000"/>
                <a:alpha val="60000"/>
              </a:srgbClr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28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In-medium effects in HIC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16832"/>
            <a:ext cx="65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D.N. </a:t>
            </a:r>
            <a:r>
              <a:rPr lang="en-US" altLang="ru-RU" i="1" dirty="0" err="1">
                <a:solidFill>
                  <a:srgbClr val="0070C0"/>
                </a:solidFill>
              </a:rPr>
              <a:t>Voskresensky</a:t>
            </a:r>
            <a:r>
              <a:rPr lang="en-US" altLang="ru-RU" i="1" dirty="0">
                <a:solidFill>
                  <a:srgbClr val="0070C0"/>
                </a:solidFill>
              </a:rPr>
              <a:t> </a:t>
            </a:r>
            <a:r>
              <a:rPr lang="en-US" altLang="ru-RU" i="1" dirty="0" smtClean="0">
                <a:solidFill>
                  <a:srgbClr val="0070C0"/>
                </a:solidFill>
              </a:rPr>
              <a:t>  NRNU (</a:t>
            </a:r>
            <a:r>
              <a:rPr lang="en-US" altLang="ru-RU" i="1" dirty="0" err="1" smtClean="0">
                <a:solidFill>
                  <a:srgbClr val="0070C0"/>
                </a:solidFill>
              </a:rPr>
              <a:t>MEPhI</a:t>
            </a:r>
            <a:r>
              <a:rPr lang="en-US" altLang="ru-RU" i="1" dirty="0" smtClean="0">
                <a:solidFill>
                  <a:srgbClr val="0070C0"/>
                </a:solidFill>
              </a:rPr>
              <a:t>), Moscow, -- JINR, </a:t>
            </a:r>
            <a:r>
              <a:rPr lang="en-US" altLang="ru-RU" i="1" dirty="0" err="1" smtClean="0">
                <a:solidFill>
                  <a:srgbClr val="0070C0"/>
                </a:solidFill>
              </a:rPr>
              <a:t>Dubna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84" y="4005064"/>
            <a:ext cx="8915400" cy="27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kern="0" dirty="0" err="1" smtClean="0"/>
              <a:t>EoS</a:t>
            </a:r>
            <a:r>
              <a:rPr lang="en-US" altLang="ru-RU" sz="2400" kern="0" dirty="0" smtClean="0"/>
              <a:t> of baryon-rich hadron matter (dense, not too hot)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2400" kern="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kern="0" dirty="0"/>
              <a:t>E</a:t>
            </a:r>
            <a:r>
              <a:rPr lang="en-US" altLang="ru-RU" sz="2400" kern="0" dirty="0" smtClean="0"/>
              <a:t>ffects of first-order  phase transition and CEP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r>
              <a:rPr lang="en-US" altLang="ru-RU" sz="2400" kern="0" dirty="0" smtClean="0"/>
              <a:t>     </a:t>
            </a:r>
            <a:endParaRPr lang="en-US" altLang="ru-RU" sz="2400" kern="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kern="0" dirty="0" err="1" smtClean="0"/>
              <a:t>Pions</a:t>
            </a:r>
            <a:r>
              <a:rPr lang="en-US" altLang="ru-RU" sz="2400" kern="0" dirty="0" smtClean="0"/>
              <a:t> and kaons in</a:t>
            </a:r>
            <a:r>
              <a:rPr lang="en-US" altLang="ru-RU" sz="2400" i="1" kern="0" dirty="0" smtClean="0"/>
              <a:t> </a:t>
            </a:r>
            <a:r>
              <a:rPr lang="en-US" altLang="ru-RU" sz="2400" kern="0" dirty="0" smtClean="0"/>
              <a:t>baryon-rich hadron matter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endParaRPr lang="en-US" altLang="ru-RU" sz="2400" kern="0" dirty="0" smtClean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kern="0" dirty="0" err="1" smtClean="0"/>
              <a:t>EoS</a:t>
            </a:r>
            <a:r>
              <a:rPr lang="en-US" altLang="ru-RU" sz="2400" kern="0" dirty="0" smtClean="0"/>
              <a:t> of baryon-poor hadron matter (hot, not too dense)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r>
              <a:rPr lang="en-US" altLang="ru-RU" sz="2400" kern="0" dirty="0" smtClean="0"/>
              <a:t>  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endParaRPr lang="en-US" altLang="ru-RU" sz="2400" kern="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endParaRPr lang="en-US" altLang="ru-RU" sz="2400" kern="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FontTx/>
              <a:buNone/>
            </a:pPr>
            <a:r>
              <a:rPr lang="en-US" altLang="ru-RU" sz="2500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33"/>
            </a:gs>
            <a:gs pos="12000">
              <a:srgbClr val="9ADE7B">
                <a:alpha val="30000"/>
              </a:srgbClr>
            </a:gs>
            <a:gs pos="66700">
              <a:srgbClr val="9AD492"/>
            </a:gs>
            <a:gs pos="100000">
              <a:srgbClr val="CCFFCC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412776"/>
            <a:ext cx="8219256" cy="220886"/>
          </a:xfrm>
        </p:spPr>
        <p:txBody>
          <a:bodyPr/>
          <a:lstStyle/>
          <a:p>
            <a:r>
              <a:rPr lang="en-US" altLang="ru-RU" sz="2400" dirty="0" smtClean="0"/>
              <a:t>Pressure isotherms and constant </a:t>
            </a:r>
            <a:r>
              <a:rPr lang="en-US" altLang="ru-RU" sz="2400" dirty="0"/>
              <a:t>entropy trajectories</a:t>
            </a:r>
            <a:endParaRPr lang="ru-RU" altLang="ru-RU" sz="2400" dirty="0"/>
          </a:p>
        </p:txBody>
      </p:sp>
      <p:pic>
        <p:nvPicPr>
          <p:cNvPr id="206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634" y="1834415"/>
            <a:ext cx="4967287" cy="3154363"/>
          </a:xfrm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0" y="5249863"/>
            <a:ext cx="914400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 smtClean="0">
                <a:solidFill>
                  <a:schemeClr val="accent2"/>
                </a:solidFill>
              </a:rPr>
              <a:t>- - </a:t>
            </a:r>
            <a:r>
              <a:rPr lang="en-US" altLang="ru-RU" b="1" baseline="0" dirty="0">
                <a:solidFill>
                  <a:schemeClr val="accent2"/>
                </a:solidFill>
              </a:rPr>
              <a:t>- isothermal </a:t>
            </a:r>
            <a:r>
              <a:rPr lang="en-US" altLang="ru-RU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b="1" baseline="0" dirty="0">
                <a:solidFill>
                  <a:schemeClr val="accent2"/>
                </a:solidFill>
              </a:rPr>
              <a:t> (ITS), </a:t>
            </a:r>
            <a:r>
              <a:rPr lang="en-US" altLang="ru-RU" b="1" baseline="0" dirty="0">
                <a:solidFill>
                  <a:srgbClr val="FF3300"/>
                </a:solidFill>
              </a:rPr>
              <a:t>- . - . -</a:t>
            </a:r>
            <a:r>
              <a:rPr lang="en-US" altLang="ru-RU" b="1" baseline="0" dirty="0">
                <a:solidFill>
                  <a:schemeClr val="accent2"/>
                </a:solidFill>
              </a:rPr>
              <a:t> adiabatic </a:t>
            </a:r>
            <a:r>
              <a:rPr lang="en-US" altLang="ru-RU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b="1" baseline="0" dirty="0">
                <a:solidFill>
                  <a:schemeClr val="accent2"/>
                </a:solidFill>
              </a:rPr>
              <a:t> (AS),   </a:t>
            </a:r>
            <a:endParaRPr lang="en-US" altLang="ru-RU" b="1" baseline="0" dirty="0" smtClean="0">
              <a:solidFill>
                <a:schemeClr val="accent2"/>
              </a:solidFill>
            </a:endParaRPr>
          </a:p>
          <a:p>
            <a:r>
              <a:rPr lang="en-US" altLang="ru-RU" b="1" baseline="0" dirty="0" smtClean="0">
                <a:solidFill>
                  <a:schemeClr val="accent2"/>
                </a:solidFill>
              </a:rPr>
              <a:t>           Maxwell construction</a:t>
            </a:r>
            <a:endParaRPr lang="ru-RU" altLang="ru-RU" b="1" baseline="0" dirty="0">
              <a:solidFill>
                <a:schemeClr val="accent2"/>
              </a:solidFill>
            </a:endParaRP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182697" y="5733256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580112" y="2349500"/>
            <a:ext cx="1008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baseline="0" dirty="0"/>
              <a:t>Gi~1</a:t>
            </a:r>
            <a:endParaRPr lang="ru-RU" altLang="ru-RU" baseline="0" dirty="0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5040362" y="285273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/>
              <a:t>SV</a:t>
            </a:r>
            <a:endParaRPr lang="ru-RU" altLang="ru-RU" b="1" baseline="0" dirty="0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7473022" y="3561135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/>
              <a:t>OL</a:t>
            </a:r>
            <a:endParaRPr lang="ru-RU" altLang="ru-RU" b="1" baseline="0" dirty="0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6175984" y="2730755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 baseline="0" dirty="0"/>
              <a:t>ITS</a:t>
            </a:r>
            <a:endParaRPr lang="ru-RU" altLang="ru-RU" sz="2000" b="1" baseline="0" dirty="0"/>
          </a:p>
        </p:txBody>
      </p:sp>
      <p:pic>
        <p:nvPicPr>
          <p:cNvPr id="206863" name="Picture 15" descr="vd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7" y="2108572"/>
            <a:ext cx="356393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3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Effects </a:t>
            </a:r>
            <a:r>
              <a:rPr lang="en-US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 </a:t>
            </a:r>
            <a:r>
              <a:rPr lang="en-US" alt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first-order </a:t>
            </a:r>
            <a:r>
              <a:rPr lang="en-US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alt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transition</a:t>
            </a:r>
          </a:p>
          <a:p>
            <a:r>
              <a:rPr lang="en-US" alt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(gas-liquid, T&lt;(15-20) MeV,  quark-hadron for T~100 MeV)</a:t>
            </a:r>
            <a:endParaRPr lang="en-US" alt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22105" y="3271416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           </a:t>
            </a:r>
            <a:r>
              <a:rPr lang="en-US" altLang="ru-RU" sz="2000" b="1" baseline="0" dirty="0" smtClean="0"/>
              <a:t>AS</a:t>
            </a:r>
            <a:endParaRPr lang="en-US" altLang="ru-RU" baseline="0" dirty="0">
              <a:solidFill>
                <a:srgbClr val="FF3300"/>
              </a:solidFill>
            </a:endParaRPr>
          </a:p>
          <a:p>
            <a:r>
              <a:rPr lang="en-US" altLang="ru-RU" baseline="0" dirty="0">
                <a:solidFill>
                  <a:srgbClr val="FF3300"/>
                </a:solidFill>
              </a:rPr>
              <a:t>region of instability</a:t>
            </a:r>
          </a:p>
          <a:p>
            <a:r>
              <a:rPr lang="en-US" altLang="ru-RU" baseline="0" dirty="0">
                <a:solidFill>
                  <a:srgbClr val="FF3300"/>
                </a:solidFill>
              </a:rPr>
              <a:t>   in ideal hydro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24654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non-ideal hydro </a:t>
            </a:r>
            <a:r>
              <a:rPr lang="en-US" b="1" dirty="0" err="1" smtClean="0"/>
              <a:t>spinodal</a:t>
            </a:r>
            <a:r>
              <a:rPr lang="en-US" b="1" dirty="0" smtClean="0"/>
              <a:t> instability appears earlier (after  crossing of ITS line), </a:t>
            </a:r>
          </a:p>
          <a:p>
            <a:r>
              <a:rPr lang="en-US" b="1" dirty="0" smtClean="0"/>
              <a:t>in ideal hydro – later (after crossing AS line)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0102" y="1844210"/>
                <a:ext cx="2988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    </m:t>
                    </m:r>
                    <m:r>
                      <a:rPr lang="en-US" sz="1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1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≃</m:t>
                    </m:r>
                    <m:r>
                      <a:rPr lang="en-US" sz="1400" b="1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𝒄𝒐𝒏𝒔𝒕</m:t>
                    </m:r>
                    <m:r>
                      <a:rPr lang="en-US" sz="1400" b="1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1400" b="1" dirty="0" smtClean="0">
                    <a:solidFill>
                      <a:srgbClr val="00B050"/>
                    </a:solidFill>
                  </a:rPr>
                  <a:t>trajectories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02" y="1844210"/>
                <a:ext cx="2988322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96336" y="298635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MC</a:t>
            </a:r>
            <a:endParaRPr lang="ru-RU" b="1" dirty="0"/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 flipH="1" flipV="1">
            <a:off x="6265886" y="2823933"/>
            <a:ext cx="574701" cy="288627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40"/>
          <p:cNvSpPr>
            <a:spLocks/>
          </p:cNvSpPr>
          <p:nvPr/>
        </p:nvSpPr>
        <p:spPr bwMode="auto">
          <a:xfrm flipH="1" flipV="1">
            <a:off x="5926604" y="3271416"/>
            <a:ext cx="539098" cy="356296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64896" cy="998984"/>
          </a:xfrm>
        </p:spPr>
        <p:txBody>
          <a:bodyPr/>
          <a:lstStyle/>
          <a:p>
            <a:r>
              <a:rPr lang="en-US" altLang="ru-RU" sz="3600" dirty="0" smtClean="0">
                <a:solidFill>
                  <a:schemeClr val="hlink"/>
                </a:solidFill>
              </a:rPr>
              <a:t>I order phase transition </a:t>
            </a:r>
            <a:r>
              <a:rPr lang="en-US" altLang="ru-RU" sz="3600" dirty="0">
                <a:solidFill>
                  <a:schemeClr val="hlink"/>
                </a:solidFill>
              </a:rPr>
              <a:t>i</a:t>
            </a:r>
            <a:r>
              <a:rPr lang="en-US" altLang="ru-RU" sz="3600" dirty="0" smtClean="0">
                <a:solidFill>
                  <a:schemeClr val="hlink"/>
                </a:solidFill>
              </a:rPr>
              <a:t>n </a:t>
            </a:r>
            <a:r>
              <a:rPr lang="en-US" altLang="ru-RU" sz="3600" dirty="0">
                <a:solidFill>
                  <a:schemeClr val="hlink"/>
                </a:solidFill>
              </a:rPr>
              <a:t>n</a:t>
            </a:r>
            <a:r>
              <a:rPr lang="en-US" altLang="ru-RU" sz="3600" dirty="0" smtClean="0">
                <a:solidFill>
                  <a:schemeClr val="hlink"/>
                </a:solidFill>
              </a:rPr>
              <a:t>on-ideal </a:t>
            </a:r>
            <a:br>
              <a:rPr lang="en-US" altLang="ru-RU" sz="3600" dirty="0" smtClean="0">
                <a:solidFill>
                  <a:schemeClr val="hlink"/>
                </a:solidFill>
              </a:rPr>
            </a:br>
            <a:r>
              <a:rPr lang="en-US" altLang="ru-RU" sz="3600" dirty="0" smtClean="0">
                <a:solidFill>
                  <a:schemeClr val="hlink"/>
                </a:solidFill>
              </a:rPr>
              <a:t>non-relativistic </a:t>
            </a:r>
            <a:r>
              <a:rPr lang="en-US" altLang="ru-RU" sz="3600" dirty="0">
                <a:solidFill>
                  <a:schemeClr val="hlink"/>
                </a:solidFill>
              </a:rPr>
              <a:t>hydrodynamics</a:t>
            </a:r>
            <a:endParaRPr lang="ru-RU" altLang="ru-RU" sz="3600" dirty="0">
              <a:solidFill>
                <a:schemeClr val="hlink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12" y="1557337"/>
            <a:ext cx="4740275" cy="3101975"/>
          </a:xfrm>
          <a:prstGeom prst="rect">
            <a:avLst/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3059113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116013" y="5436156"/>
            <a:ext cx="4506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 smtClean="0"/>
              <a:t>i</a:t>
            </a:r>
            <a:r>
              <a:rPr lang="en-US" altLang="ru-RU" baseline="0" dirty="0" smtClean="0"/>
              <a:t>n </a:t>
            </a:r>
            <a:r>
              <a:rPr lang="en-US" altLang="ru-RU" baseline="0" dirty="0"/>
              <a:t>collective processes u is  usually </a:t>
            </a:r>
            <a:r>
              <a:rPr lang="en-US" altLang="ru-RU" baseline="0" dirty="0" smtClean="0"/>
              <a:t>small </a:t>
            </a:r>
            <a:endParaRPr lang="en-US" altLang="ru-RU" baseline="0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 flipH="1">
            <a:off x="2706948" y="1916832"/>
            <a:ext cx="128677" cy="42845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 flipH="1">
            <a:off x="5227267" y="1916832"/>
            <a:ext cx="137121" cy="42845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4129385" y="2681758"/>
            <a:ext cx="137121" cy="4265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flipH="1">
            <a:off x="2339752" y="3207849"/>
            <a:ext cx="137121" cy="4265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5004048" y="3207849"/>
            <a:ext cx="137121" cy="4265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23000"/>
                <a:alpha val="52000"/>
              </a:srgbClr>
            </a:gs>
            <a:gs pos="24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6931006" y="4516571"/>
            <a:ext cx="2160588" cy="5762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1246041" y="3009784"/>
            <a:ext cx="21590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5272088" y="1144588"/>
            <a:ext cx="668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baseline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908" name="Text Box 20"/>
              <p:cNvSpPr txBox="1">
                <a:spLocks noChangeArrowheads="1"/>
              </p:cNvSpPr>
              <p:nvPr/>
            </p:nvSpPr>
            <p:spPr bwMode="auto">
              <a:xfrm>
                <a:off x="-29760" y="3789040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ru-RU" b="1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b="1" i="0" baseline="0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b="1" dirty="0" smtClean="0">
                    <a:solidFill>
                      <a:srgbClr val="0033CC"/>
                    </a:solidFill>
                  </a:rPr>
                  <a:t>Viscosity </a:t>
                </a:r>
                <a:r>
                  <a:rPr lang="en-US" altLang="ru-RU" b="1" dirty="0">
                    <a:solidFill>
                      <a:srgbClr val="0033CC"/>
                    </a:solidFill>
                  </a:rPr>
                  <a:t>and thermal cond.  are driving forces of first-order phase transition</a:t>
                </a:r>
              </a:p>
              <a:p>
                <a:endParaRPr lang="en-US" altLang="ru-RU" b="1" baseline="0" dirty="0" smtClean="0">
                  <a:solidFill>
                    <a:srgbClr val="0070C0"/>
                  </a:solidFill>
                </a:endParaRPr>
              </a:p>
              <a:p>
                <a:endParaRPr lang="en-US" altLang="ru-RU" b="1" dirty="0">
                  <a:solidFill>
                    <a:srgbClr val="0070C0"/>
                  </a:solidFill>
                </a:endParaRPr>
              </a:p>
              <a:p>
                <a:r>
                  <a:rPr lang="en-US" altLang="ru-RU" b="1" dirty="0">
                    <a:solidFill>
                      <a:srgbClr val="0070C0"/>
                    </a:solidFill>
                  </a:rPr>
                  <a:t>P</a:t>
                </a:r>
                <a:r>
                  <a:rPr lang="en-US" altLang="ru-RU" b="1" baseline="0" dirty="0" smtClean="0">
                    <a:solidFill>
                      <a:srgbClr val="0070C0"/>
                    </a:solidFill>
                  </a:rPr>
                  <a:t>rocesses  </a:t>
                </a:r>
                <a:r>
                  <a:rPr lang="en-US" altLang="ru-RU" b="1" baseline="0" dirty="0">
                    <a:solidFill>
                      <a:srgbClr val="0070C0"/>
                    </a:solidFill>
                  </a:rPr>
                  <a:t>in the vicinity of </a:t>
                </a:r>
                <a:r>
                  <a:rPr lang="en-US" altLang="ru-RU" b="1" baseline="0" dirty="0" smtClean="0">
                    <a:solidFill>
                      <a:srgbClr val="0070C0"/>
                    </a:solidFill>
                  </a:rPr>
                  <a:t>critical </a:t>
                </a:r>
                <a:r>
                  <a:rPr lang="en-US" altLang="ru-RU" b="1" baseline="0" dirty="0">
                    <a:solidFill>
                      <a:srgbClr val="0070C0"/>
                    </a:solidFill>
                  </a:rPr>
                  <a:t>point prove to be very </a:t>
                </a:r>
                <a:r>
                  <a:rPr lang="en-US" altLang="ru-RU" b="1" baseline="0" dirty="0" smtClean="0">
                    <a:solidFill>
                      <a:srgbClr val="0070C0"/>
                    </a:solidFill>
                  </a:rPr>
                  <a:t>slow</a:t>
                </a:r>
              </a:p>
              <a:p>
                <a:endParaRPr lang="en-US" altLang="ru-RU" baseline="0" dirty="0"/>
              </a:p>
              <a:p>
                <a:endParaRPr lang="en-US" altLang="ru-RU" b="1" baseline="0" dirty="0">
                  <a:solidFill>
                    <a:srgbClr val="0033CC"/>
                  </a:solidFill>
                </a:endParaRPr>
              </a:p>
              <a:p>
                <a:r>
                  <a:rPr lang="en-US" altLang="ru-RU" b="1" dirty="0" smtClean="0">
                    <a:solidFill>
                      <a:srgbClr val="0033CC"/>
                    </a:solidFill>
                  </a:rPr>
                  <a:t>Ideal hydro deals with incorrect  1-order phase tr.(AS) line rather than with ITS one</a:t>
                </a:r>
              </a:p>
              <a:p>
                <a:r>
                  <a:rPr lang="en-US" altLang="ru-RU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ru-RU" b="1" dirty="0" smtClean="0">
                    <a:solidFill>
                      <a:srgbClr val="0033CC"/>
                    </a:solidFill>
                  </a:rPr>
                  <a:t>nd yields incorrect time-scales of the transition </a:t>
                </a:r>
                <a:endParaRPr lang="en-US" altLang="ru-RU" baseline="0" dirty="0"/>
              </a:p>
            </p:txBody>
          </p:sp>
        </mc:Choice>
        <mc:Fallback xmlns="">
          <p:sp>
            <p:nvSpPr>
              <p:cNvPr id="16590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60" y="3789040"/>
                <a:ext cx="9144000" cy="2308324"/>
              </a:xfrm>
              <a:prstGeom prst="rect">
                <a:avLst/>
              </a:prstGeom>
              <a:blipFill rotWithShape="1">
                <a:blip r:embed="rId6"/>
                <a:stretch>
                  <a:fillRect l="-533" t="-1323" r="-400" b="-34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54111" y="654240"/>
            <a:ext cx="2645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aseline="0" dirty="0" smtClean="0"/>
              <a:t>neglecting </a:t>
            </a:r>
            <a:r>
              <a:rPr lang="en-US" altLang="ru-RU" baseline="0" dirty="0"/>
              <a:t>u</a:t>
            </a:r>
            <a:r>
              <a:rPr lang="en-US" altLang="ru-RU" sz="1400" baseline="30000" dirty="0"/>
              <a:t>2</a:t>
            </a:r>
            <a:r>
              <a:rPr lang="en-US" altLang="ru-RU" baseline="0" dirty="0"/>
              <a:t>     terms:</a:t>
            </a:r>
          </a:p>
        </p:txBody>
      </p:sp>
      <p:pic>
        <p:nvPicPr>
          <p:cNvPr id="16591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" y="2164342"/>
            <a:ext cx="11509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7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959245"/>
            <a:ext cx="6934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26" name="Text Box 38"/>
          <p:cNvSpPr txBox="1">
            <a:spLocks noChangeArrowheads="1"/>
          </p:cNvSpPr>
          <p:nvPr/>
        </p:nvSpPr>
        <p:spPr bwMode="auto">
          <a:xfrm>
            <a:off x="7792026" y="1406557"/>
            <a:ext cx="1225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/>
              <a:t>viscosities</a:t>
            </a:r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>
            <a:off x="6861175" y="1830833"/>
            <a:ext cx="93503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7164388" y="1589913"/>
            <a:ext cx="573617" cy="230489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5931" name="Picture 4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91" y="3225519"/>
            <a:ext cx="170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32" name="Picture 4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15" y="4652302"/>
            <a:ext cx="1712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40" name="Text Box 52"/>
          <p:cNvSpPr txBox="1">
            <a:spLocks noChangeArrowheads="1"/>
          </p:cNvSpPr>
          <p:nvPr/>
        </p:nvSpPr>
        <p:spPr bwMode="auto">
          <a:xfrm>
            <a:off x="1547813" y="-304800"/>
            <a:ext cx="23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400" b="1" baseline="0"/>
          </a:p>
        </p:txBody>
      </p:sp>
      <p:sp>
        <p:nvSpPr>
          <p:cNvPr id="2" name="Прямоугольник 1"/>
          <p:cNvSpPr/>
          <p:nvPr/>
        </p:nvSpPr>
        <p:spPr>
          <a:xfrm>
            <a:off x="248452" y="1157228"/>
            <a:ext cx="3311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/>
              <a:t>:</a:t>
            </a:r>
            <a:r>
              <a:rPr lang="en-US" altLang="ru-RU" dirty="0"/>
              <a:t>  </a:t>
            </a:r>
            <a:r>
              <a:rPr lang="en-US" altLang="ru-RU" sz="2000" dirty="0">
                <a:solidFill>
                  <a:schemeClr val="accent6"/>
                </a:solidFill>
              </a:rPr>
              <a:t>T </a:t>
            </a:r>
            <a:r>
              <a:rPr lang="en-US" altLang="ru-RU" sz="2000" b="1" dirty="0">
                <a:solidFill>
                  <a:schemeClr val="accent6"/>
                </a:solidFill>
              </a:rPr>
              <a:t>∂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s/ </a:t>
            </a:r>
            <a:r>
              <a:rPr lang="en-US" altLang="ru-RU" sz="2000" b="1" dirty="0">
                <a:solidFill>
                  <a:schemeClr val="accent6"/>
                </a:solidFill>
              </a:rPr>
              <a:t>∂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t = </a:t>
            </a:r>
            <a:r>
              <a:rPr lang="el-GR" altLang="ru-RU" sz="2000" dirty="0">
                <a:solidFill>
                  <a:schemeClr val="accent6"/>
                </a:solidFill>
                <a:cs typeface="Arial" charset="0"/>
              </a:rPr>
              <a:t>κ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l-GR" altLang="ru-RU" sz="2000" dirty="0">
                <a:solidFill>
                  <a:schemeClr val="accent6"/>
                </a:solidFill>
                <a:cs typeface="Arial" charset="0"/>
              </a:rPr>
              <a:t>Δ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T,</a:t>
            </a:r>
            <a:endParaRPr lang="el-GR" altLang="ru-RU" sz="2000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604" y="479132"/>
            <a:ext cx="6219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 err="1">
                <a:solidFill>
                  <a:schemeClr val="accent2"/>
                </a:solidFill>
              </a:rPr>
              <a:t>V.Skokov</a:t>
            </a:r>
            <a:r>
              <a:rPr lang="en-US" altLang="ru-RU" sz="1600" dirty="0">
                <a:solidFill>
                  <a:schemeClr val="accent2"/>
                </a:solidFill>
              </a:rPr>
              <a:t>, D.V. </a:t>
            </a:r>
            <a:r>
              <a:rPr lang="en-US" altLang="ru-RU" sz="1600" dirty="0" smtClean="0">
                <a:solidFill>
                  <a:schemeClr val="accent2"/>
                </a:solidFill>
              </a:rPr>
              <a:t>JETP Lett.90(2009); NPA828(2009</a:t>
            </a:r>
            <a:r>
              <a:rPr lang="en-US" altLang="ru-RU" sz="1600" dirty="0">
                <a:solidFill>
                  <a:schemeClr val="accent2"/>
                </a:solidFill>
              </a:rPr>
              <a:t>) </a:t>
            </a:r>
            <a:r>
              <a:rPr lang="en-US" altLang="ru-RU" sz="1600" dirty="0" smtClean="0">
                <a:solidFill>
                  <a:schemeClr val="accent2"/>
                </a:solidFill>
              </a:rPr>
              <a:t>401;846(2010)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6297" y="1171527"/>
            <a:ext cx="460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t </a:t>
            </a:r>
            <a:r>
              <a:rPr lang="en-US" altLang="ru-RU" sz="2400" baseline="-25000" dirty="0" err="1"/>
              <a:t>T</a:t>
            </a:r>
            <a:r>
              <a:rPr lang="en-US" altLang="ru-RU" dirty="0"/>
              <a:t> ~ R</a:t>
            </a:r>
            <a:r>
              <a:rPr lang="en-US" altLang="ru-RU" sz="2400" baseline="30000" dirty="0"/>
              <a:t>2</a:t>
            </a:r>
            <a:r>
              <a:rPr lang="en-US" altLang="ru-RU" dirty="0"/>
              <a:t>  c</a:t>
            </a:r>
            <a:r>
              <a:rPr lang="en-US" altLang="ru-RU" sz="2400" baseline="-25000" dirty="0"/>
              <a:t>v</a:t>
            </a:r>
            <a:r>
              <a:rPr lang="en-US" altLang="ru-RU" dirty="0"/>
              <a:t> / </a:t>
            </a:r>
            <a:r>
              <a:rPr lang="el-GR" altLang="ru-RU" dirty="0">
                <a:cs typeface="Arial" charset="0"/>
              </a:rPr>
              <a:t>κ</a:t>
            </a:r>
            <a:r>
              <a:rPr lang="en-US" altLang="ru-RU" dirty="0">
                <a:cs typeface="Arial" charset="0"/>
              </a:rPr>
              <a:t> , </a:t>
            </a:r>
            <a:r>
              <a:rPr lang="en-US" altLang="ru-RU" dirty="0">
                <a:solidFill>
                  <a:schemeClr val="accent2"/>
                </a:solidFill>
                <a:cs typeface="Arial" charset="0"/>
              </a:rPr>
              <a:t>c</a:t>
            </a:r>
            <a:r>
              <a:rPr lang="en-US" altLang="ru-RU" sz="2400" baseline="-25000" dirty="0">
                <a:solidFill>
                  <a:schemeClr val="accent2"/>
                </a:solidFill>
                <a:cs typeface="Arial" charset="0"/>
              </a:rPr>
              <a:t>v </a:t>
            </a:r>
            <a:r>
              <a:rPr lang="en-US" altLang="ru-RU" dirty="0">
                <a:solidFill>
                  <a:schemeClr val="accent2"/>
                </a:solidFill>
                <a:cs typeface="Arial" charset="0"/>
              </a:rPr>
              <a:t>   is specific heat density</a:t>
            </a:r>
            <a:endParaRPr lang="el-GR" altLang="ru-RU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18373" y="716404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aseline="0" dirty="0" smtClean="0">
                <a:solidFill>
                  <a:schemeClr val="accent2"/>
                </a:solidFill>
              </a:rPr>
              <a:t>heat transport time</a:t>
            </a:r>
            <a:endParaRPr lang="ru-RU" altLang="ru-RU" baseline="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8081" y="1589913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chemeClr val="accent6"/>
                </a:solidFill>
              </a:rPr>
              <a:t>R </a:t>
            </a:r>
            <a:r>
              <a:rPr lang="en-US" altLang="ru-RU" dirty="0">
                <a:solidFill>
                  <a:schemeClr val="accent6"/>
                </a:solidFill>
              </a:rPr>
              <a:t>(t) </a:t>
            </a:r>
            <a:r>
              <a:rPr lang="en-US" altLang="ru-RU" dirty="0" smtClean="0">
                <a:solidFill>
                  <a:schemeClr val="accent6"/>
                </a:solidFill>
              </a:rPr>
              <a:t>-- the </a:t>
            </a:r>
            <a:r>
              <a:rPr lang="en-US" altLang="ru-RU" dirty="0">
                <a:solidFill>
                  <a:schemeClr val="accent6"/>
                </a:solidFill>
              </a:rPr>
              <a:t>size of evolving seed</a:t>
            </a:r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01" y="2625069"/>
            <a:ext cx="880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rgbClr val="0033CC"/>
                </a:solidFill>
              </a:rPr>
              <a:t>typical time for  density  fluctuation:</a:t>
            </a:r>
            <a:r>
              <a:rPr lang="en-US" altLang="ru-RU" dirty="0" smtClean="0"/>
              <a:t>   t </a:t>
            </a:r>
            <a:r>
              <a:rPr lang="el-GR" altLang="ru-RU" sz="2400" b="1" baseline="-25000" dirty="0" smtClean="0">
                <a:cs typeface="Arial" charset="0"/>
              </a:rPr>
              <a:t>ρ</a:t>
            </a:r>
            <a:r>
              <a:rPr lang="en-US" altLang="ru-RU" baseline="-25000" dirty="0" smtClean="0"/>
              <a:t> </a:t>
            </a:r>
            <a:r>
              <a:rPr lang="en-US" altLang="ru-RU" dirty="0" smtClean="0"/>
              <a:t> </a:t>
            </a:r>
            <a:r>
              <a:rPr lang="en-US" altLang="ru-RU" dirty="0"/>
              <a:t>~ </a:t>
            </a:r>
            <a:r>
              <a:rPr lang="en-US" altLang="ru-RU" dirty="0" smtClean="0"/>
              <a:t>(4 </a:t>
            </a:r>
            <a:r>
              <a:rPr lang="el-GR" altLang="ru-RU" sz="2000" dirty="0" smtClean="0">
                <a:cs typeface="Arial" charset="0"/>
              </a:rPr>
              <a:t>η</a:t>
            </a:r>
            <a:r>
              <a:rPr lang="en-US" altLang="ru-RU" baseline="30000" dirty="0" smtClean="0">
                <a:cs typeface="Arial" charset="0"/>
              </a:rPr>
              <a:t> </a:t>
            </a:r>
            <a:r>
              <a:rPr lang="en-US" altLang="ru-RU" dirty="0" smtClean="0">
                <a:cs typeface="Arial" charset="0"/>
              </a:rPr>
              <a:t>/3 +</a:t>
            </a:r>
            <a:r>
              <a:rPr lang="el-GR" altLang="ru-RU" dirty="0">
                <a:cs typeface="Arial" charset="0"/>
              </a:rPr>
              <a:t>ζ</a:t>
            </a:r>
            <a:r>
              <a:rPr lang="en-US" altLang="ru-RU" dirty="0" smtClean="0">
                <a:cs typeface="Arial" charset="0"/>
              </a:rPr>
              <a:t>)/v</a:t>
            </a:r>
            <a:r>
              <a:rPr lang="en-US" altLang="ru-RU" baseline="30000" dirty="0" smtClean="0">
                <a:cs typeface="Arial" charset="0"/>
              </a:rPr>
              <a:t>2</a:t>
            </a:r>
            <a:endParaRPr lang="ru-RU" altLang="ru-RU" baseline="30000" dirty="0"/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 flipH="1">
            <a:off x="3705256" y="2606945"/>
            <a:ext cx="2378911" cy="5025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 flipH="1">
            <a:off x="2401110" y="1083117"/>
            <a:ext cx="1658788" cy="54833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452" y="37769"/>
            <a:ext cx="777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rgbClr val="0070C0"/>
                </a:solidFill>
              </a:rPr>
              <a:t>in vicinity </a:t>
            </a:r>
            <a:r>
              <a:rPr lang="en-US" altLang="ru-RU" sz="2400" b="1" dirty="0">
                <a:solidFill>
                  <a:srgbClr val="0070C0"/>
                </a:solidFill>
              </a:rPr>
              <a:t>of the  critical </a:t>
            </a:r>
            <a:r>
              <a:rPr lang="en-US" altLang="ru-RU" sz="2400" b="1" dirty="0" smtClean="0">
                <a:solidFill>
                  <a:srgbClr val="0070C0"/>
                </a:solidFill>
              </a:rPr>
              <a:t>point - analytical solutions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9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55" y="0"/>
            <a:ext cx="6562725" cy="675722"/>
          </a:xfrm>
        </p:spPr>
        <p:txBody>
          <a:bodyPr/>
          <a:lstStyle/>
          <a:p>
            <a:r>
              <a:rPr lang="en-US" altLang="ru-RU" sz="3200" dirty="0">
                <a:solidFill>
                  <a:schemeClr val="accent2"/>
                </a:solidFill>
              </a:rPr>
              <a:t>Instabilities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ru-RU" sz="3200" dirty="0">
                <a:solidFill>
                  <a:schemeClr val="accent2"/>
                </a:solidFill>
              </a:rPr>
              <a:t>in </a:t>
            </a:r>
            <a:r>
              <a:rPr lang="en-US" altLang="ru-RU" sz="3200" dirty="0" err="1">
                <a:solidFill>
                  <a:schemeClr val="accent2"/>
                </a:solidFill>
              </a:rPr>
              <a:t>spinodal</a:t>
            </a:r>
            <a:r>
              <a:rPr lang="en-US" altLang="ru-RU" sz="3200" dirty="0">
                <a:solidFill>
                  <a:schemeClr val="accent2"/>
                </a:solidFill>
              </a:rPr>
              <a:t> region</a:t>
            </a:r>
            <a:endParaRPr lang="ru-RU" altLang="ru-RU" sz="3200" dirty="0">
              <a:solidFill>
                <a:schemeClr val="accent2"/>
              </a:solidFill>
            </a:endParaRPr>
          </a:p>
        </p:txBody>
      </p:sp>
      <p:pic>
        <p:nvPicPr>
          <p:cNvPr id="210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581" y="1429174"/>
            <a:ext cx="3037912" cy="1070542"/>
          </a:xfrm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1" y="2499716"/>
            <a:ext cx="3921666" cy="2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606142" y="2718157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From equations of non-ideal hydro: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" y="3084869"/>
            <a:ext cx="4746994" cy="7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9" y="4041959"/>
            <a:ext cx="3605818" cy="3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505967" y="951707"/>
            <a:ext cx="6462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 dirty="0"/>
              <a:t>aerosol-like mixture of bubbles and droplets  (</a:t>
            </a:r>
            <a:r>
              <a:rPr lang="en-US" altLang="ru-RU" b="1" baseline="0" dirty="0">
                <a:solidFill>
                  <a:srgbClr val="FF3300"/>
                </a:solidFill>
              </a:rPr>
              <a:t>mixed phase</a:t>
            </a:r>
            <a:r>
              <a:rPr lang="en-US" altLang="ru-RU" baseline="0" dirty="0"/>
              <a:t>)</a:t>
            </a:r>
            <a:endParaRPr lang="ru-RU" altLang="ru-RU" baseline="0" dirty="0"/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95288" y="4607473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 smtClean="0"/>
              <a:t>sound velocities</a:t>
            </a:r>
            <a:endParaRPr lang="ru-RU" altLang="ru-RU" baseline="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7357"/>
            <a:ext cx="1170087" cy="2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75" y="4531664"/>
            <a:ext cx="4182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8363916" y="4604878"/>
            <a:ext cx="174272" cy="31388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9822" y="5809788"/>
                <a:ext cx="5277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Fastest growing bubbles (droplets):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∼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22" y="5809788"/>
                <a:ext cx="527734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04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60928" y="37491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the limit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8473" y="422772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unstable solution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65" y="590166"/>
            <a:ext cx="911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err="1">
                <a:solidFill>
                  <a:schemeClr val="accent2"/>
                </a:solidFill>
              </a:rPr>
              <a:t>Skokov</a:t>
            </a:r>
            <a:r>
              <a:rPr lang="en-US" altLang="ru-RU" dirty="0">
                <a:solidFill>
                  <a:schemeClr val="accent2"/>
                </a:solidFill>
              </a:rPr>
              <a:t>, D.V. </a:t>
            </a:r>
            <a:r>
              <a:rPr lang="en-US" altLang="ru-RU" dirty="0" err="1" smtClean="0">
                <a:solidFill>
                  <a:schemeClr val="accent2"/>
                </a:solidFill>
              </a:rPr>
              <a:t>Nucl</a:t>
            </a:r>
            <a:r>
              <a:rPr lang="en-US" altLang="ru-RU" dirty="0">
                <a:solidFill>
                  <a:schemeClr val="accent2"/>
                </a:solidFill>
              </a:rPr>
              <a:t>. Phys. </a:t>
            </a:r>
            <a:r>
              <a:rPr lang="en-US" altLang="ru-RU" dirty="0" smtClean="0">
                <a:solidFill>
                  <a:schemeClr val="accent2"/>
                </a:solidFill>
              </a:rPr>
              <a:t>A828(2009</a:t>
            </a:r>
            <a:r>
              <a:rPr lang="en-US" altLang="ru-RU" dirty="0">
                <a:solidFill>
                  <a:schemeClr val="accent2"/>
                </a:solidFill>
              </a:rPr>
              <a:t>); A846 (2010); </a:t>
            </a:r>
            <a:r>
              <a:rPr lang="en-US" altLang="ru-RU" dirty="0" err="1">
                <a:solidFill>
                  <a:schemeClr val="accent2"/>
                </a:solidFill>
              </a:rPr>
              <a:t>Randrup</a:t>
            </a:r>
            <a:r>
              <a:rPr lang="en-US" altLang="ru-RU" dirty="0">
                <a:solidFill>
                  <a:schemeClr val="accent2"/>
                </a:solidFill>
              </a:rPr>
              <a:t>, </a:t>
            </a:r>
            <a:r>
              <a:rPr lang="en-US" altLang="ru-RU" dirty="0" smtClean="0">
                <a:solidFill>
                  <a:schemeClr val="accent2"/>
                </a:solidFill>
              </a:rPr>
              <a:t>PRC79(2009</a:t>
            </a:r>
            <a:r>
              <a:rPr lang="en-US" altLang="ru-RU" dirty="0">
                <a:solidFill>
                  <a:schemeClr val="accent2"/>
                </a:solidFill>
              </a:rPr>
              <a:t>) 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9" name="Freeform 40"/>
          <p:cNvSpPr>
            <a:spLocks/>
          </p:cNvSpPr>
          <p:nvPr/>
        </p:nvSpPr>
        <p:spPr bwMode="auto">
          <a:xfrm flipV="1">
            <a:off x="2806354" y="3535898"/>
            <a:ext cx="573617" cy="288627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79971" y="368021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/>
              <a:t>u</a:t>
            </a:r>
            <a:r>
              <a:rPr lang="en-US" dirty="0" smtClean="0"/>
              <a:t>rface tension</a:t>
            </a:r>
            <a:endParaRPr lang="ru-RU" dirty="0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 flipH="1">
            <a:off x="8363916" y="5004404"/>
            <a:ext cx="141640" cy="31388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 flipH="1">
            <a:off x="5649652" y="5720288"/>
            <a:ext cx="1658788" cy="54833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163513" y="1046163"/>
            <a:ext cx="8816975" cy="5715000"/>
          </a:xfrm>
          <a:prstGeom prst="roundRect">
            <a:avLst>
              <a:gd name="adj" fmla="val 4139"/>
            </a:avLst>
          </a:prstGeom>
          <a:solidFill>
            <a:srgbClr val="C0C0C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 altLang="ru-RU" sz="3600" baseline="0">
              <a:latin typeface="Lucida Sans" pitchFamily="34" charset="0"/>
            </a:endParaRP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163513" y="127000"/>
            <a:ext cx="8816975" cy="815975"/>
          </a:xfrm>
          <a:prstGeom prst="roundRect">
            <a:avLst>
              <a:gd name="adj" fmla="val 16667"/>
            </a:avLst>
          </a:prstGeom>
          <a:solidFill>
            <a:srgbClr val="333366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31763" y="-33338"/>
            <a:ext cx="8804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12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ru-RU" sz="5400" baseline="0">
                <a:solidFill>
                  <a:srgbClr val="FFFFFF"/>
                </a:solidFill>
                <a:latin typeface="Monotype Corsiva" pitchFamily="66" charset="0"/>
              </a:rPr>
              <a:t>Spinodal instability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15975" y="1468438"/>
            <a:ext cx="78390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6118" name="Picture 6" descr="play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730375"/>
            <a:ext cx="4246563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849313" y="3363913"/>
            <a:ext cx="2376487" cy="1100137"/>
          </a:xfrm>
          <a:prstGeom prst="roundRect">
            <a:avLst>
              <a:gd name="adj" fmla="val 8134"/>
            </a:avLst>
          </a:prstGeom>
          <a:solidFill>
            <a:schemeClr val="hlink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Dynamics in spinodal region.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Blue – hadrons,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Red – quarks. </a:t>
            </a:r>
            <a:endParaRPr lang="el-GR" altLang="ru-RU" sz="1600" baseline="0">
              <a:latin typeface="Times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2184" y="5998550"/>
            <a:ext cx="83066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600" baseline="0" dirty="0" err="1" smtClean="0">
                <a:solidFill>
                  <a:schemeClr val="accent2"/>
                </a:solidFill>
              </a:rPr>
              <a:t>Skokov</a:t>
            </a:r>
            <a:r>
              <a:rPr lang="en-US" altLang="ru-RU" sz="1600" baseline="0" dirty="0">
                <a:solidFill>
                  <a:schemeClr val="accent2"/>
                </a:solidFill>
              </a:rPr>
              <a:t>, D.V. 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JETP </a:t>
            </a:r>
            <a:r>
              <a:rPr lang="en-US" altLang="ru-RU" sz="1600" baseline="0" dirty="0">
                <a:solidFill>
                  <a:schemeClr val="accent2"/>
                </a:solidFill>
              </a:rPr>
              <a:t>Lett. 90 (2009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); </a:t>
            </a:r>
            <a:r>
              <a:rPr lang="en-US" altLang="ru-RU" sz="1600" baseline="0" dirty="0" err="1">
                <a:solidFill>
                  <a:schemeClr val="accent2"/>
                </a:solidFill>
              </a:rPr>
              <a:t>Nucl</a:t>
            </a:r>
            <a:r>
              <a:rPr lang="en-US" altLang="ru-RU" sz="1600" baseline="0" dirty="0">
                <a:solidFill>
                  <a:schemeClr val="accent2"/>
                </a:solidFill>
              </a:rPr>
              <a:t>. Phys. A828 (2009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)</a:t>
            </a:r>
            <a:endParaRPr lang="ru-RU" altLang="ru-RU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34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117600"/>
            <a:ext cx="4535488" cy="5740400"/>
          </a:xfrm>
        </p:spPr>
      </p:pic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0" y="260350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baseline="0" dirty="0">
                <a:solidFill>
                  <a:schemeClr val="accent2"/>
                </a:solidFill>
              </a:rPr>
              <a:t>What one may  observe if system is in </a:t>
            </a:r>
            <a:r>
              <a:rPr lang="en-US" altLang="ru-RU" sz="2400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sz="2400" b="1" baseline="0" dirty="0">
                <a:solidFill>
                  <a:schemeClr val="accent2"/>
                </a:solidFill>
              </a:rPr>
              <a:t> region</a:t>
            </a:r>
            <a:endParaRPr lang="ru-RU" altLang="ru-RU" sz="2400" b="1" baseline="0" dirty="0">
              <a:solidFill>
                <a:schemeClr val="accent2"/>
              </a:solidFill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56485" y="1052736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dirty="0">
                <a:solidFill>
                  <a:srgbClr val="FF3300"/>
                </a:solidFill>
              </a:rPr>
              <a:t>i</a:t>
            </a:r>
            <a:r>
              <a:rPr lang="en-US" altLang="ru-RU" sz="2400" b="1" baseline="0" dirty="0" smtClean="0">
                <a:solidFill>
                  <a:srgbClr val="FF3300"/>
                </a:solidFill>
              </a:rPr>
              <a:t>s a structured </a:t>
            </a:r>
            <a:r>
              <a:rPr lang="en-US" altLang="ru-RU" sz="2400" b="1" baseline="0" dirty="0">
                <a:solidFill>
                  <a:srgbClr val="FF3300"/>
                </a:solidFill>
              </a:rPr>
              <a:t>phase !</a:t>
            </a:r>
            <a:endParaRPr lang="ru-RU" altLang="ru-RU" sz="2400" b="1" baseline="0" dirty="0">
              <a:solidFill>
                <a:srgbClr val="FF3300"/>
              </a:solidFill>
            </a:endParaRPr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 flipV="1">
            <a:off x="2987675" y="2636838"/>
            <a:ext cx="5040313" cy="288131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 flipH="1" flipV="1">
            <a:off x="1187450" y="5516563"/>
            <a:ext cx="1800225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1835150" y="50847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baseline="0"/>
              <a:t>a spine</a:t>
            </a:r>
            <a:endParaRPr lang="ru-RU" altLang="ru-RU" baseline="0"/>
          </a:p>
        </p:txBody>
      </p:sp>
    </p:spTree>
    <p:extLst>
      <p:ext uri="{BB962C8B-B14F-4D97-AF65-F5344CB8AC3E}">
        <p14:creationId xmlns:p14="http://schemas.microsoft.com/office/powerpoint/2010/main" val="13630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23000"/>
                <a:alpha val="52000"/>
              </a:srgbClr>
            </a:gs>
            <a:gs pos="24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9958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888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Normalized variance of the baryon number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                                          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78" y="2636912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</a:t>
            </a:r>
            <a:r>
              <a:rPr lang="en-US" sz="2000" b="1" dirty="0" smtClean="0">
                <a:solidFill>
                  <a:srgbClr val="0070C0"/>
                </a:solidFill>
              </a:rPr>
              <a:t>iverges on ITS line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35207"/>
            <a:ext cx="2761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Maslov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D.V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EPJA55(2019)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8" y="1325255"/>
            <a:ext cx="2457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Effects of crossing of the ITS line </a:t>
            </a:r>
            <a:r>
              <a:rPr lang="en-US" b="1" dirty="0" err="1" smtClean="0"/>
              <a:t>m.b</a:t>
            </a:r>
            <a:r>
              <a:rPr lang="en-US" b="1" dirty="0" smtClean="0"/>
              <a:t>.  easier to observe  than the vicinity </a:t>
            </a:r>
          </a:p>
          <a:p>
            <a:r>
              <a:rPr lang="en-US" b="1" dirty="0" smtClean="0"/>
              <a:t>of the critical point  (due to a critical slowing down effect in letter case)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59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23000"/>
                <a:alpha val="52000"/>
              </a:srgbClr>
            </a:gs>
            <a:gs pos="24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3" y="-13648"/>
            <a:ext cx="9091359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Specificity of P(n) isotherms in asymmetric matter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5" y="908720"/>
            <a:ext cx="381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74" y="4087317"/>
            <a:ext cx="909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Maxwell construction from horizontal line  is transformed into a curve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8967" y="4581128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 NS and hybrid stars  there is a region of structured pasta phase (at 1-order phase tr. 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dirty="0" smtClean="0">
                <a:solidFill>
                  <a:srgbClr val="0070C0"/>
                </a:solidFill>
              </a:rPr>
              <a:t>ccurs in presence of global charge neutrality). </a:t>
            </a:r>
            <a:r>
              <a:rPr lang="en-US" dirty="0" smtClean="0">
                <a:solidFill>
                  <a:srgbClr val="0070C0"/>
                </a:solidFill>
              </a:rPr>
              <a:t>Surface tension + screening effects within WZ cells are important </a:t>
            </a:r>
            <a:r>
              <a:rPr lang="en-US" sz="1600" dirty="0" smtClean="0">
                <a:solidFill>
                  <a:schemeClr val="tx1"/>
                </a:solidFill>
              </a:rPr>
              <a:t>[D.V.,</a:t>
            </a:r>
            <a:r>
              <a:rPr lang="en-US" sz="1600" dirty="0" err="1" smtClean="0">
                <a:solidFill>
                  <a:schemeClr val="tx1"/>
                </a:solidFill>
              </a:rPr>
              <a:t>Yasuhira,Tatsumi</a:t>
            </a:r>
            <a:r>
              <a:rPr lang="en-US" sz="1600" dirty="0" smtClean="0">
                <a:solidFill>
                  <a:schemeClr val="tx1"/>
                </a:solidFill>
              </a:rPr>
              <a:t> Phys.Lett.B541(2002), </a:t>
            </a:r>
            <a:r>
              <a:rPr lang="en-US" sz="1600" dirty="0" err="1" smtClean="0">
                <a:solidFill>
                  <a:schemeClr val="tx1"/>
                </a:solidFill>
              </a:rPr>
              <a:t>T.Maruyama</a:t>
            </a:r>
            <a:r>
              <a:rPr lang="en-US" sz="1600" dirty="0" smtClean="0">
                <a:solidFill>
                  <a:schemeClr val="tx1"/>
                </a:solidFill>
              </a:rPr>
              <a:t> et al. PRC 72(2005), </a:t>
            </a:r>
            <a:r>
              <a:rPr lang="en-US" sz="1600" dirty="0" err="1" smtClean="0">
                <a:solidFill>
                  <a:schemeClr val="tx1"/>
                </a:solidFill>
              </a:rPr>
              <a:t>Maslov</a:t>
            </a:r>
            <a:r>
              <a:rPr lang="en-US" sz="1600" dirty="0" smtClean="0">
                <a:solidFill>
                  <a:schemeClr val="tx1"/>
                </a:solidFill>
              </a:rPr>
              <a:t> et al. PRC100(2019)]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Now, a novel possibility is  the structured Coulomb pasta in HIC (in absence of global charge neutrality).</a:t>
            </a:r>
            <a:r>
              <a:rPr lang="en-US" dirty="0">
                <a:solidFill>
                  <a:srgbClr val="0070C0"/>
                </a:solidFill>
              </a:rPr>
              <a:t> Surface tension + </a:t>
            </a:r>
            <a:r>
              <a:rPr lang="en-US" dirty="0" smtClean="0">
                <a:solidFill>
                  <a:srgbClr val="0070C0"/>
                </a:solidFill>
              </a:rPr>
              <a:t>redistribution of charge </a:t>
            </a:r>
            <a:r>
              <a:rPr lang="en-US" dirty="0">
                <a:solidFill>
                  <a:srgbClr val="0070C0"/>
                </a:solidFill>
              </a:rPr>
              <a:t>within WZ cells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74" y="6309572"/>
            <a:ext cx="2808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Maslov</a:t>
            </a:r>
            <a:r>
              <a:rPr lang="en-US" sz="1600" dirty="0">
                <a:solidFill>
                  <a:schemeClr val="tx1"/>
                </a:solidFill>
              </a:rPr>
              <a:t>, D.V. EPJA </a:t>
            </a:r>
            <a:r>
              <a:rPr lang="en-US" sz="1600" dirty="0" smtClean="0">
                <a:solidFill>
                  <a:schemeClr val="tx1"/>
                </a:solidFill>
              </a:rPr>
              <a:t>55(2019)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6301748"/>
            <a:ext cx="561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Any features of pasta in </a:t>
            </a:r>
            <a:r>
              <a:rPr lang="en-US" b="1" smtClean="0"/>
              <a:t>dynamical problem HIC</a:t>
            </a:r>
            <a:r>
              <a:rPr lang="en-US" b="1" dirty="0" smtClean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31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5038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Pions</a:t>
            </a:r>
            <a:r>
              <a:rPr lang="en-US" sz="3200" b="1" dirty="0"/>
              <a:t> </a:t>
            </a:r>
            <a:r>
              <a:rPr lang="en-US" sz="3200" b="1" dirty="0" smtClean="0"/>
              <a:t>and </a:t>
            </a:r>
            <a:r>
              <a:rPr lang="en-US" sz="3200" b="1" dirty="0"/>
              <a:t>k</a:t>
            </a:r>
            <a:r>
              <a:rPr lang="en-US" sz="3200" b="1" dirty="0" smtClean="0"/>
              <a:t>aons in  dense baryon matter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</a:p>
          <a:p>
            <a:r>
              <a:rPr lang="en-US" sz="2400" b="1" dirty="0" smtClean="0"/>
              <a:t>          </a:t>
            </a:r>
          </a:p>
          <a:p>
            <a:r>
              <a:rPr lang="en-US" sz="2400" b="1" dirty="0" smtClean="0"/>
              <a:t>Their description is beyond RMF approximation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</a:rPr>
              <a:t> and p-wave </a:t>
            </a:r>
            <a:r>
              <a:rPr lang="en-US" sz="2400" b="1" dirty="0">
                <a:solidFill>
                  <a:schemeClr val="accent2"/>
                </a:solidFill>
              </a:rPr>
              <a:t>polarization for </a:t>
            </a:r>
            <a:r>
              <a:rPr lang="en-US" sz="2400" b="1" dirty="0" err="1">
                <a:solidFill>
                  <a:schemeClr val="accent2"/>
                </a:solidFill>
              </a:rPr>
              <a:t>pions</a:t>
            </a:r>
            <a:r>
              <a:rPr lang="en-US" sz="2400" b="1" dirty="0">
                <a:solidFill>
                  <a:schemeClr val="accent2"/>
                </a:solidFill>
              </a:rPr>
              <a:t> at arbitrary isospin composition </a:t>
            </a:r>
            <a:r>
              <a:rPr lang="en-US" sz="2400" b="1" dirty="0" smtClean="0">
                <a:solidFill>
                  <a:schemeClr val="accent2"/>
                </a:solidFill>
              </a:rPr>
              <a:t>N</a:t>
            </a:r>
            <a:r>
              <a:rPr lang="en-US" sz="2400" b="1" dirty="0">
                <a:solidFill>
                  <a:schemeClr val="accent2"/>
                </a:solidFill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</a:rPr>
              <a:t>Z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51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5" y="922337"/>
            <a:ext cx="4648200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“pion gap”</a:t>
            </a:r>
            <a:endParaRPr lang="en-US" altLang="ru-RU">
              <a:solidFill>
                <a:srgbClr val="990033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2" y="3913242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69" name="Text Box 9"/>
              <p:cNvSpPr txBox="1">
                <a:spLocks noChangeArrowheads="1"/>
              </p:cNvSpPr>
              <p:nvPr/>
            </p:nvSpPr>
            <p:spPr bwMode="auto">
              <a:xfrm>
                <a:off x="4419600" y="2195712"/>
                <a:ext cx="4648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altLang="ru-RU" i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pion propagator has a complex pole  for </a:t>
                </a:r>
                <a:r>
                  <a:rPr lang="en-GB" altLang="ru-RU" sz="2000" i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ru-RU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∼</m:t>
                    </m:r>
                    <m:r>
                      <a:rPr lang="en-US" altLang="ru-RU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  <m:r>
                      <a:rPr lang="en-US" altLang="ru-RU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000" b="0" i="0" baseline="-25000" smtClean="0">
                        <a:solidFill>
                          <a:srgbClr val="002060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altLang="ru-RU" sz="2000" i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endParaRPr lang="en-US" altLang="ru-RU" sz="2000" i="1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096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195712"/>
                <a:ext cx="46482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048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7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59" y="347714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469988" y="501745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 smtClean="0"/>
              <a:t> </a:t>
            </a:r>
            <a:endParaRPr lang="en-US" altLang="ru-RU" dirty="0"/>
          </a:p>
        </p:txBody>
      </p:sp>
      <p:pic>
        <p:nvPicPr>
          <p:cNvPr id="40972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71" y="4498707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07788" y="4871773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0000CC"/>
                </a:solidFill>
              </a:rPr>
              <a:t>pion condensation</a:t>
            </a:r>
            <a:endParaRPr lang="en-US" altLang="ru-RU" dirty="0">
              <a:solidFill>
                <a:srgbClr val="0000CC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743449" y="5037131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304602" y="4853775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>
                <a:solidFill>
                  <a:srgbClr val="990033"/>
                </a:solidFill>
              </a:rPr>
              <a:t>instability</a:t>
            </a:r>
            <a:endParaRPr lang="en-US" altLang="ru-RU" dirty="0">
              <a:solidFill>
                <a:srgbClr val="990033"/>
              </a:solidFill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443663" y="5055130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8186" y="548680"/>
            <a:ext cx="50183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1600" dirty="0" smtClean="0">
                <a:solidFill>
                  <a:schemeClr val="tx1"/>
                </a:solidFill>
              </a:rPr>
              <a:t>Migdal,Saperstein,Troitsky,D.V.,Phys.Rept.192(1990</a:t>
            </a:r>
            <a:r>
              <a:rPr lang="en-GB" altLang="ru-RU" sz="1600" dirty="0">
                <a:solidFill>
                  <a:schemeClr val="tx1"/>
                </a:solidFill>
              </a:rPr>
              <a:t>) </a:t>
            </a:r>
            <a:endParaRPr lang="en-US" altLang="ru-RU" sz="1600" dirty="0">
              <a:solidFill>
                <a:schemeClr val="tx1"/>
              </a:solidFill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2704531"/>
            <a:ext cx="318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2" y="3067334"/>
            <a:ext cx="2090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685799"/>
            <a:ext cx="4038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Pion softening  in  </a:t>
            </a:r>
            <a:r>
              <a:rPr lang="en-US" sz="2800" b="1" dirty="0"/>
              <a:t>dense </a:t>
            </a:r>
            <a:r>
              <a:rPr lang="en-US" sz="2800" b="1" dirty="0" smtClean="0"/>
              <a:t>baryonic </a:t>
            </a:r>
            <a:r>
              <a:rPr lang="en-US" sz="2800" b="1" dirty="0"/>
              <a:t>matter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0362" y="442543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n&gt;n </a:t>
            </a:r>
            <a:r>
              <a:rPr lang="en-US" baseline="-25000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~1.5-3 n</a:t>
            </a:r>
            <a:r>
              <a:rPr lang="en-US" baseline="-25000" dirty="0" smtClean="0">
                <a:solidFill>
                  <a:srgbClr val="002060"/>
                </a:solidFill>
              </a:rPr>
              <a:t>0</a:t>
            </a:r>
            <a:endParaRPr lang="ru-RU" baseline="-25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1983859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ISM (N=Z)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44519" y="5238486"/>
                <a:ext cx="4699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 HIC the lower collision energy,  the larger is expected the effect   of p-wave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𝑵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𝐩𝐨𝐥𝐚𝐫𝐢𝐳𝐚𝐭𝐢𝐨𝐧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19" y="5238486"/>
                <a:ext cx="4699481" cy="923330"/>
              </a:xfrm>
              <a:prstGeom prst="rect">
                <a:avLst/>
              </a:prstGeom>
              <a:blipFill rotWithShape="1">
                <a:blip r:embed="rId18"/>
                <a:stretch>
                  <a:fillRect l="-1038" t="-3289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83577" y="3412613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ffective pion gap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1904" y="6161816"/>
                <a:ext cx="4523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For N≠Z  for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π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+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baseline="0" smtClean="0">
                        <a:solidFill>
                          <a:srgbClr val="00206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-  spectra are </a:t>
                </a:r>
                <a:r>
                  <a:rPr lang="en-US" smtClean="0">
                    <a:solidFill>
                      <a:srgbClr val="002060"/>
                    </a:solidFill>
                  </a:rPr>
                  <a:t>different due to 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effects of 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0">
                        <a:solidFill>
                          <a:srgbClr val="002060"/>
                        </a:solidFill>
                        <a:latin typeface="Cambria Math"/>
                      </a:rPr>
                      <m:t>πN</m:t>
                    </m:r>
                    <m:r>
                      <a:rPr lang="en-US" b="0" i="0" baseline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interaction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                                      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04" y="6161816"/>
                <a:ext cx="4523591" cy="646331"/>
              </a:xfrm>
              <a:prstGeom prst="rect">
                <a:avLst/>
              </a:prstGeom>
              <a:blipFill rotWithShape="1">
                <a:blip r:embed="rId19"/>
                <a:stretch>
                  <a:fillRect l="-107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064478" y="3335296"/>
            <a:ext cx="1067361" cy="58849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85000"/>
                <a:lumOff val="15000"/>
                <a:alpha val="28000"/>
              </a:srgbClr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Existing constraints on hadronic </a:t>
            </a:r>
            <a:r>
              <a:rPr lang="en-US" sz="2400" b="1" dirty="0" err="1" smtClean="0"/>
              <a:t>EoS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81343"/>
                <a:ext cx="9036496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T = 0:</a:t>
                </a:r>
              </a:p>
              <a:p>
                <a:pPr algn="just"/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empirical constraints on global characteristics of atomic nuclei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constraints on the pressure of the nuclear mater from the description of particle transverse and elliptic flows in HIC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aximum NS mass: pulsars PSR J0348 with</a:t>
                </a:r>
              </a:p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          and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PSR J0740+6620  with                        (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Cromartie et al. arxiv:1904.06759)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ompact star cooling: most probably without (too rapid) Direct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Urca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processes                               </a:t>
                </a:r>
              </a:p>
              <a:p>
                <a:pPr lvl="1" algn="just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                           in the majority of the known pulsars          constraint on  the  </a:t>
                </a:r>
              </a:p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     density   dependence of the symmetry energy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yield a mass-radius relation comparable with the empirical constraints: </a:t>
                </a:r>
              </a:p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			e.g. for the neutron-star merger GW170817</a:t>
                </a:r>
              </a:p>
              <a:p>
                <a:pPr lvl="1" algn="just"/>
                <a:r>
                  <a:rPr lang="en-US" dirty="0" smtClean="0">
                    <a:solidFill>
                      <a:schemeClr val="tx1"/>
                    </a:solidFill>
                  </a:rPr>
                  <a:t>                                           expected </a:t>
                </a:r>
                <a:r>
                  <a:rPr lang="en-US" dirty="0">
                    <a:solidFill>
                      <a:schemeClr val="tx1"/>
                    </a:solidFill>
                  </a:rPr>
                  <a:t>results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from NICER 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0:</a:t>
                </a:r>
              </a:p>
              <a:p>
                <a:endParaRPr lang="en-US" dirty="0" smtClean="0">
                  <a:solidFill>
                    <a:schemeClr val="accent6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heavy-ion collision data,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supernova explosions and proto-neutron stars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not to contradict calculations based on lattice QCD for a high T, low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μ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B0F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1343"/>
                <a:ext cx="9036496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540" t="-452" r="-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9340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36414"/>
            <a:ext cx="1332485" cy="39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15" y="2492896"/>
            <a:ext cx="2190353" cy="2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93621" y="3616561"/>
            <a:ext cx="488156" cy="182732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FF0000"/>
                </a:solidFill>
              </a:rPr>
              <a:t>       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23000"/>
                <a:alpha val="52000"/>
              </a:srgbClr>
            </a:gs>
            <a:gs pos="24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94" y="0"/>
            <a:ext cx="8229600" cy="993775"/>
          </a:xfrm>
        </p:spPr>
        <p:txBody>
          <a:bodyPr/>
          <a:lstStyle/>
          <a:p>
            <a:r>
              <a:rPr lang="en-US" altLang="ru-RU" sz="4000">
                <a:solidFill>
                  <a:srgbClr val="008000"/>
                </a:solidFill>
              </a:rPr>
              <a:t>Antikaon spectra in nuclear matter</a:t>
            </a:r>
            <a:endParaRPr lang="ru-RU" altLang="ru-RU" sz="4000">
              <a:solidFill>
                <a:srgbClr val="008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649"/>
            <a:ext cx="91440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7313" y="5876029"/>
            <a:ext cx="7791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Possibility of S and/or P wave </a:t>
            </a:r>
            <a:r>
              <a:rPr lang="en-US" altLang="ru-RU" dirty="0" err="1"/>
              <a:t>antikaon</a:t>
            </a:r>
            <a:r>
              <a:rPr lang="en-US" altLang="ru-RU" dirty="0"/>
              <a:t> condensation in dense NS interiors </a:t>
            </a:r>
            <a:endParaRPr lang="ru-RU" altLang="ru-RU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" y="6242741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Kolomeitsev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Kampfer,D.V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Int.J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da-DK" dirty="0" smtClean="0">
                <a:solidFill>
                  <a:schemeClr val="tx1"/>
                </a:solidFill>
              </a:rPr>
              <a:t>Mod.Phys.E5(1996),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Kolomeitsev</a:t>
            </a:r>
            <a:r>
              <a:rPr lang="en-US" altLang="ru-RU" dirty="0">
                <a:solidFill>
                  <a:schemeClr val="tx1"/>
                </a:solidFill>
              </a:rPr>
              <a:t>, D.V. </a:t>
            </a:r>
            <a:r>
              <a:rPr lang="en-US" altLang="ru-RU" dirty="0" smtClean="0">
                <a:solidFill>
                  <a:schemeClr val="tx1"/>
                </a:solidFill>
              </a:rPr>
              <a:t>PRC68(2003)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11860" y="398348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dirty="0">
                <a:solidFill>
                  <a:schemeClr val="accent2"/>
                </a:solidFill>
              </a:rPr>
              <a:t>K</a:t>
            </a:r>
            <a:r>
              <a:rPr lang="en-US" altLang="ru-RU" b="1" baseline="30000" dirty="0">
                <a:solidFill>
                  <a:schemeClr val="accent2"/>
                </a:solidFill>
              </a:rPr>
              <a:t>- have short mean free path and radiate from freeze out</a:t>
            </a:r>
            <a:endParaRPr lang="ru-RU" altLang="ru-RU" b="1" baseline="30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894752"/>
            <a:ext cx="645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-wave and p-wave polarization effects for arbitrary N/Z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5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246188"/>
            <a:ext cx="43942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3197225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>
                <a:solidFill>
                  <a:srgbClr val="00FF00"/>
                </a:solidFill>
                <a:latin typeface="Times New Roman" pitchFamily="18" charset="0"/>
              </a:rPr>
              <a:t>intermediate cooling</a:t>
            </a:r>
            <a:endParaRPr lang="en-GB" altLang="ru-RU" sz="26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5600700" y="2670175"/>
            <a:ext cx="1511300" cy="1147763"/>
          </a:xfrm>
          <a:custGeom>
            <a:avLst/>
            <a:gdLst>
              <a:gd name="T0" fmla="*/ 2147483647 w 952"/>
              <a:gd name="T1" fmla="*/ 0 h 723"/>
              <a:gd name="T2" fmla="*/ 2147483647 w 952"/>
              <a:gd name="T3" fmla="*/ 2147483647 h 723"/>
              <a:gd name="T4" fmla="*/ 2147483647 w 952"/>
              <a:gd name="T5" fmla="*/ 2147483647 h 723"/>
              <a:gd name="T6" fmla="*/ 2147483647 w 952"/>
              <a:gd name="T7" fmla="*/ 2147483647 h 723"/>
              <a:gd name="T8" fmla="*/ 2147483647 w 952"/>
              <a:gd name="T9" fmla="*/ 2147483647 h 723"/>
              <a:gd name="T10" fmla="*/ 2147483647 w 952"/>
              <a:gd name="T11" fmla="*/ 2147483647 h 723"/>
              <a:gd name="T12" fmla="*/ 2147483647 w 952"/>
              <a:gd name="T13" fmla="*/ 2147483647 h 723"/>
              <a:gd name="T14" fmla="*/ 2147483647 w 952"/>
              <a:gd name="T15" fmla="*/ 2147483647 h 723"/>
              <a:gd name="T16" fmla="*/ 2147483647 w 952"/>
              <a:gd name="T17" fmla="*/ 2147483647 h 723"/>
              <a:gd name="T18" fmla="*/ 2147483647 w 952"/>
              <a:gd name="T19" fmla="*/ 2147483647 h 723"/>
              <a:gd name="T20" fmla="*/ 2147483647 w 952"/>
              <a:gd name="T21" fmla="*/ 2147483647 h 723"/>
              <a:gd name="T22" fmla="*/ 2147483647 w 952"/>
              <a:gd name="T23" fmla="*/ 2147483647 h 723"/>
              <a:gd name="T24" fmla="*/ 2147483647 w 952"/>
              <a:gd name="T25" fmla="*/ 2147483647 h 723"/>
              <a:gd name="T26" fmla="*/ 2147483647 w 952"/>
              <a:gd name="T27" fmla="*/ 2147483647 h 723"/>
              <a:gd name="T28" fmla="*/ 2147483647 w 952"/>
              <a:gd name="T29" fmla="*/ 2147483647 h 723"/>
              <a:gd name="T30" fmla="*/ 2147483647 w 952"/>
              <a:gd name="T31" fmla="*/ 2147483647 h 723"/>
              <a:gd name="T32" fmla="*/ 2147483647 w 952"/>
              <a:gd name="T33" fmla="*/ 2147483647 h 723"/>
              <a:gd name="T34" fmla="*/ 2147483647 w 952"/>
              <a:gd name="T35" fmla="*/ 2147483647 h 723"/>
              <a:gd name="T36" fmla="*/ 2147483647 w 952"/>
              <a:gd name="T37" fmla="*/ 2147483647 h 723"/>
              <a:gd name="T38" fmla="*/ 2147483647 w 952"/>
              <a:gd name="T39" fmla="*/ 2147483647 h 723"/>
              <a:gd name="T40" fmla="*/ 2147483647 w 952"/>
              <a:gd name="T41" fmla="*/ 2147483647 h 723"/>
              <a:gd name="T42" fmla="*/ 2147483647 w 952"/>
              <a:gd name="T43" fmla="*/ 0 h 7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52" h="723">
                <a:moveTo>
                  <a:pt x="147" y="0"/>
                </a:moveTo>
                <a:cubicBezTo>
                  <a:pt x="117" y="10"/>
                  <a:pt x="105" y="27"/>
                  <a:pt x="74" y="37"/>
                </a:cubicBezTo>
                <a:cubicBezTo>
                  <a:pt x="57" y="62"/>
                  <a:pt x="41" y="80"/>
                  <a:pt x="19" y="101"/>
                </a:cubicBezTo>
                <a:cubicBezTo>
                  <a:pt x="0" y="178"/>
                  <a:pt x="56" y="268"/>
                  <a:pt x="120" y="311"/>
                </a:cubicBezTo>
                <a:cubicBezTo>
                  <a:pt x="141" y="343"/>
                  <a:pt x="161" y="363"/>
                  <a:pt x="193" y="384"/>
                </a:cubicBezTo>
                <a:cubicBezTo>
                  <a:pt x="221" y="428"/>
                  <a:pt x="261" y="464"/>
                  <a:pt x="312" y="476"/>
                </a:cubicBezTo>
                <a:cubicBezTo>
                  <a:pt x="335" y="510"/>
                  <a:pt x="351" y="512"/>
                  <a:pt x="385" y="531"/>
                </a:cubicBezTo>
                <a:cubicBezTo>
                  <a:pt x="447" y="566"/>
                  <a:pt x="491" y="600"/>
                  <a:pt x="559" y="622"/>
                </a:cubicBezTo>
                <a:cubicBezTo>
                  <a:pt x="618" y="662"/>
                  <a:pt x="692" y="690"/>
                  <a:pt x="760" y="713"/>
                </a:cubicBezTo>
                <a:cubicBezTo>
                  <a:pt x="851" y="706"/>
                  <a:pt x="905" y="723"/>
                  <a:pt x="952" y="649"/>
                </a:cubicBezTo>
                <a:cubicBezTo>
                  <a:pt x="951" y="642"/>
                  <a:pt x="947" y="570"/>
                  <a:pt x="934" y="549"/>
                </a:cubicBezTo>
                <a:cubicBezTo>
                  <a:pt x="915" y="518"/>
                  <a:pt x="877" y="490"/>
                  <a:pt x="851" y="467"/>
                </a:cubicBezTo>
                <a:cubicBezTo>
                  <a:pt x="803" y="425"/>
                  <a:pt x="806" y="408"/>
                  <a:pt x="751" y="393"/>
                </a:cubicBezTo>
                <a:cubicBezTo>
                  <a:pt x="722" y="365"/>
                  <a:pt x="689" y="354"/>
                  <a:pt x="659" y="329"/>
                </a:cubicBezTo>
                <a:cubicBezTo>
                  <a:pt x="649" y="321"/>
                  <a:pt x="642" y="310"/>
                  <a:pt x="632" y="302"/>
                </a:cubicBezTo>
                <a:cubicBezTo>
                  <a:pt x="615" y="288"/>
                  <a:pt x="577" y="265"/>
                  <a:pt x="577" y="265"/>
                </a:cubicBezTo>
                <a:cubicBezTo>
                  <a:pt x="552" y="227"/>
                  <a:pt x="519" y="206"/>
                  <a:pt x="477" y="192"/>
                </a:cubicBezTo>
                <a:cubicBezTo>
                  <a:pt x="411" y="129"/>
                  <a:pt x="510" y="218"/>
                  <a:pt x="431" y="165"/>
                </a:cubicBezTo>
                <a:cubicBezTo>
                  <a:pt x="420" y="158"/>
                  <a:pt x="413" y="145"/>
                  <a:pt x="403" y="137"/>
                </a:cubicBezTo>
                <a:cubicBezTo>
                  <a:pt x="366" y="106"/>
                  <a:pt x="388" y="129"/>
                  <a:pt x="349" y="110"/>
                </a:cubicBezTo>
                <a:cubicBezTo>
                  <a:pt x="307" y="89"/>
                  <a:pt x="316" y="76"/>
                  <a:pt x="266" y="64"/>
                </a:cubicBezTo>
                <a:cubicBezTo>
                  <a:pt x="229" y="39"/>
                  <a:pt x="187" y="20"/>
                  <a:pt x="147" y="0"/>
                </a:cubicBez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264025"/>
            <a:ext cx="1935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>
                <a:solidFill>
                  <a:srgbClr val="FF0000"/>
                </a:solidFill>
                <a:latin typeface="Times New Roman" pitchFamily="18" charset="0"/>
              </a:rPr>
              <a:t>rapid cooling</a:t>
            </a:r>
            <a:endParaRPr lang="en-GB" altLang="ru-RU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4476751" y="2387997"/>
            <a:ext cx="3016250" cy="2615803"/>
          </a:xfrm>
          <a:custGeom>
            <a:avLst/>
            <a:gdLst>
              <a:gd name="T0" fmla="*/ 2147483647 w 1826"/>
              <a:gd name="T1" fmla="*/ 2147483647 h 1296"/>
              <a:gd name="T2" fmla="*/ 2147483647 w 1826"/>
              <a:gd name="T3" fmla="*/ 2147483647 h 1296"/>
              <a:gd name="T4" fmla="*/ 2147483647 w 1826"/>
              <a:gd name="T5" fmla="*/ 2147483647 h 1296"/>
              <a:gd name="T6" fmla="*/ 2147483647 w 1826"/>
              <a:gd name="T7" fmla="*/ 2147483647 h 1296"/>
              <a:gd name="T8" fmla="*/ 2147483647 w 1826"/>
              <a:gd name="T9" fmla="*/ 2147483647 h 1296"/>
              <a:gd name="T10" fmla="*/ 2147483647 w 1826"/>
              <a:gd name="T11" fmla="*/ 0 h 1296"/>
              <a:gd name="T12" fmla="*/ 2147483647 w 1826"/>
              <a:gd name="T13" fmla="*/ 2147483647 h 1296"/>
              <a:gd name="T14" fmla="*/ 2147483647 w 1826"/>
              <a:gd name="T15" fmla="*/ 2147483647 h 1296"/>
              <a:gd name="T16" fmla="*/ 2147483647 w 1826"/>
              <a:gd name="T17" fmla="*/ 2147483647 h 1296"/>
              <a:gd name="T18" fmla="*/ 2147483647 w 1826"/>
              <a:gd name="T19" fmla="*/ 2147483647 h 1296"/>
              <a:gd name="T20" fmla="*/ 2147483647 w 1826"/>
              <a:gd name="T21" fmla="*/ 2147483647 h 1296"/>
              <a:gd name="T22" fmla="*/ 2147483647 w 1826"/>
              <a:gd name="T23" fmla="*/ 2147483647 h 1296"/>
              <a:gd name="T24" fmla="*/ 2147483647 w 1826"/>
              <a:gd name="T25" fmla="*/ 2147483647 h 1296"/>
              <a:gd name="T26" fmla="*/ 2147483647 w 1826"/>
              <a:gd name="T27" fmla="*/ 2147483647 h 1296"/>
              <a:gd name="T28" fmla="*/ 2147483647 w 1826"/>
              <a:gd name="T29" fmla="*/ 2147483647 h 1296"/>
              <a:gd name="T30" fmla="*/ 2147483647 w 1826"/>
              <a:gd name="T31" fmla="*/ 2147483647 h 1296"/>
              <a:gd name="T32" fmla="*/ 2147483647 w 1826"/>
              <a:gd name="T33" fmla="*/ 2147483647 h 1296"/>
              <a:gd name="T34" fmla="*/ 2147483647 w 1826"/>
              <a:gd name="T35" fmla="*/ 2147483647 h 1296"/>
              <a:gd name="T36" fmla="*/ 2147483647 w 1826"/>
              <a:gd name="T37" fmla="*/ 2147483647 h 1296"/>
              <a:gd name="T38" fmla="*/ 2147483647 w 1826"/>
              <a:gd name="T39" fmla="*/ 2147483647 h 1296"/>
              <a:gd name="T40" fmla="*/ 2147483647 w 1826"/>
              <a:gd name="T41" fmla="*/ 2147483647 h 1296"/>
              <a:gd name="T42" fmla="*/ 2147483647 w 1826"/>
              <a:gd name="T43" fmla="*/ 2147483647 h 1296"/>
              <a:gd name="T44" fmla="*/ 2147483647 w 1826"/>
              <a:gd name="T45" fmla="*/ 2147483647 h 1296"/>
              <a:gd name="T46" fmla="*/ 2147483647 w 1826"/>
              <a:gd name="T47" fmla="*/ 2147483647 h 1296"/>
              <a:gd name="T48" fmla="*/ 2147483647 w 1826"/>
              <a:gd name="T49" fmla="*/ 2147483647 h 1296"/>
              <a:gd name="T50" fmla="*/ 2147483647 w 1826"/>
              <a:gd name="T51" fmla="*/ 2147483647 h 1296"/>
              <a:gd name="T52" fmla="*/ 2147483647 w 1826"/>
              <a:gd name="T53" fmla="*/ 2147483647 h 1296"/>
              <a:gd name="T54" fmla="*/ 2147483647 w 1826"/>
              <a:gd name="T55" fmla="*/ 2147483647 h 1296"/>
              <a:gd name="T56" fmla="*/ 2147483647 w 1826"/>
              <a:gd name="T57" fmla="*/ 2147483647 h 1296"/>
              <a:gd name="T58" fmla="*/ 2147483647 w 1826"/>
              <a:gd name="T59" fmla="*/ 2147483647 h 1296"/>
              <a:gd name="T60" fmla="*/ 2147483647 w 1826"/>
              <a:gd name="T61" fmla="*/ 2147483647 h 1296"/>
              <a:gd name="T62" fmla="*/ 2147483647 w 1826"/>
              <a:gd name="T63" fmla="*/ 2147483647 h 1296"/>
              <a:gd name="T64" fmla="*/ 2147483647 w 1826"/>
              <a:gd name="T65" fmla="*/ 2147483647 h 1296"/>
              <a:gd name="T66" fmla="*/ 2147483647 w 1826"/>
              <a:gd name="T67" fmla="*/ 2147483647 h 1296"/>
              <a:gd name="T68" fmla="*/ 2147483647 w 1826"/>
              <a:gd name="T69" fmla="*/ 2147483647 h 1296"/>
              <a:gd name="T70" fmla="*/ 2147483647 w 1826"/>
              <a:gd name="T71" fmla="*/ 2147483647 h 1296"/>
              <a:gd name="T72" fmla="*/ 2147483647 w 1826"/>
              <a:gd name="T73" fmla="*/ 2147483647 h 1296"/>
              <a:gd name="T74" fmla="*/ 2147483647 w 1826"/>
              <a:gd name="T75" fmla="*/ 2147483647 h 1296"/>
              <a:gd name="T76" fmla="*/ 2147483647 w 1826"/>
              <a:gd name="T77" fmla="*/ 2147483647 h 1296"/>
              <a:gd name="T78" fmla="*/ 2147483647 w 1826"/>
              <a:gd name="T79" fmla="*/ 2147483647 h 1296"/>
              <a:gd name="T80" fmla="*/ 2147483647 w 1826"/>
              <a:gd name="T81" fmla="*/ 2147483647 h 1296"/>
              <a:gd name="T82" fmla="*/ 2147483647 w 1826"/>
              <a:gd name="T83" fmla="*/ 2147483647 h 1296"/>
              <a:gd name="T84" fmla="*/ 2147483647 w 1826"/>
              <a:gd name="T85" fmla="*/ 2147483647 h 1296"/>
              <a:gd name="T86" fmla="*/ 2147483647 w 1826"/>
              <a:gd name="T87" fmla="*/ 2147483647 h 1296"/>
              <a:gd name="T88" fmla="*/ 2147483647 w 1826"/>
              <a:gd name="T89" fmla="*/ 2147483647 h 1296"/>
              <a:gd name="T90" fmla="*/ 2147483647 w 1826"/>
              <a:gd name="T91" fmla="*/ 2147483647 h 1296"/>
              <a:gd name="T92" fmla="*/ 2147483647 w 1826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26" h="1296">
                <a:moveTo>
                  <a:pt x="501" y="165"/>
                </a:moveTo>
                <a:cubicBezTo>
                  <a:pt x="495" y="159"/>
                  <a:pt x="490" y="151"/>
                  <a:pt x="482" y="146"/>
                </a:cubicBezTo>
                <a:cubicBezTo>
                  <a:pt x="474" y="141"/>
                  <a:pt x="462" y="143"/>
                  <a:pt x="455" y="137"/>
                </a:cubicBezTo>
                <a:cubicBezTo>
                  <a:pt x="447" y="130"/>
                  <a:pt x="444" y="118"/>
                  <a:pt x="437" y="110"/>
                </a:cubicBezTo>
                <a:cubicBezTo>
                  <a:pt x="425" y="95"/>
                  <a:pt x="363" y="38"/>
                  <a:pt x="345" y="27"/>
                </a:cubicBezTo>
                <a:cubicBezTo>
                  <a:pt x="325" y="15"/>
                  <a:pt x="302" y="10"/>
                  <a:pt x="281" y="0"/>
                </a:cubicBezTo>
                <a:cubicBezTo>
                  <a:pt x="217" y="3"/>
                  <a:pt x="153" y="4"/>
                  <a:pt x="89" y="9"/>
                </a:cubicBezTo>
                <a:cubicBezTo>
                  <a:pt x="59" y="11"/>
                  <a:pt x="25" y="73"/>
                  <a:pt x="25" y="73"/>
                </a:cubicBezTo>
                <a:cubicBezTo>
                  <a:pt x="0" y="150"/>
                  <a:pt x="59" y="266"/>
                  <a:pt x="135" y="293"/>
                </a:cubicBezTo>
                <a:cubicBezTo>
                  <a:pt x="176" y="355"/>
                  <a:pt x="126" y="292"/>
                  <a:pt x="181" y="329"/>
                </a:cubicBezTo>
                <a:cubicBezTo>
                  <a:pt x="227" y="360"/>
                  <a:pt x="271" y="421"/>
                  <a:pt x="327" y="439"/>
                </a:cubicBezTo>
                <a:cubicBezTo>
                  <a:pt x="352" y="447"/>
                  <a:pt x="395" y="458"/>
                  <a:pt x="418" y="475"/>
                </a:cubicBezTo>
                <a:cubicBezTo>
                  <a:pt x="478" y="518"/>
                  <a:pt x="540" y="587"/>
                  <a:pt x="610" y="613"/>
                </a:cubicBezTo>
                <a:cubicBezTo>
                  <a:pt x="640" y="642"/>
                  <a:pt x="672" y="673"/>
                  <a:pt x="711" y="686"/>
                </a:cubicBezTo>
                <a:cubicBezTo>
                  <a:pt x="744" y="708"/>
                  <a:pt x="765" y="738"/>
                  <a:pt x="802" y="750"/>
                </a:cubicBezTo>
                <a:cubicBezTo>
                  <a:pt x="852" y="798"/>
                  <a:pt x="918" y="834"/>
                  <a:pt x="976" y="869"/>
                </a:cubicBezTo>
                <a:cubicBezTo>
                  <a:pt x="1051" y="914"/>
                  <a:pt x="1121" y="988"/>
                  <a:pt x="1205" y="1015"/>
                </a:cubicBezTo>
                <a:cubicBezTo>
                  <a:pt x="1233" y="1057"/>
                  <a:pt x="1290" y="1078"/>
                  <a:pt x="1333" y="1106"/>
                </a:cubicBezTo>
                <a:cubicBezTo>
                  <a:pt x="1409" y="1155"/>
                  <a:pt x="1316" y="1119"/>
                  <a:pt x="1387" y="1143"/>
                </a:cubicBezTo>
                <a:cubicBezTo>
                  <a:pt x="1442" y="1195"/>
                  <a:pt x="1366" y="1129"/>
                  <a:pt x="1433" y="1170"/>
                </a:cubicBezTo>
                <a:cubicBezTo>
                  <a:pt x="1493" y="1207"/>
                  <a:pt x="1409" y="1171"/>
                  <a:pt x="1470" y="1207"/>
                </a:cubicBezTo>
                <a:cubicBezTo>
                  <a:pt x="1490" y="1219"/>
                  <a:pt x="1513" y="1224"/>
                  <a:pt x="1534" y="1234"/>
                </a:cubicBezTo>
                <a:cubicBezTo>
                  <a:pt x="1562" y="1264"/>
                  <a:pt x="1604" y="1267"/>
                  <a:pt x="1643" y="1280"/>
                </a:cubicBezTo>
                <a:cubicBezTo>
                  <a:pt x="1652" y="1283"/>
                  <a:pt x="1671" y="1289"/>
                  <a:pt x="1671" y="1289"/>
                </a:cubicBezTo>
                <a:cubicBezTo>
                  <a:pt x="1711" y="1285"/>
                  <a:pt x="1759" y="1296"/>
                  <a:pt x="1790" y="1271"/>
                </a:cubicBezTo>
                <a:cubicBezTo>
                  <a:pt x="1813" y="1252"/>
                  <a:pt x="1826" y="1189"/>
                  <a:pt x="1826" y="1189"/>
                </a:cubicBezTo>
                <a:cubicBezTo>
                  <a:pt x="1814" y="1138"/>
                  <a:pt x="1804" y="1097"/>
                  <a:pt x="1781" y="1051"/>
                </a:cubicBezTo>
                <a:cubicBezTo>
                  <a:pt x="1777" y="1042"/>
                  <a:pt x="1777" y="1031"/>
                  <a:pt x="1771" y="1024"/>
                </a:cubicBezTo>
                <a:cubicBezTo>
                  <a:pt x="1761" y="1013"/>
                  <a:pt x="1746" y="1007"/>
                  <a:pt x="1735" y="997"/>
                </a:cubicBezTo>
                <a:cubicBezTo>
                  <a:pt x="1690" y="959"/>
                  <a:pt x="1652" y="915"/>
                  <a:pt x="1607" y="878"/>
                </a:cubicBezTo>
                <a:cubicBezTo>
                  <a:pt x="1559" y="838"/>
                  <a:pt x="1521" y="779"/>
                  <a:pt x="1461" y="759"/>
                </a:cubicBezTo>
                <a:cubicBezTo>
                  <a:pt x="1431" y="730"/>
                  <a:pt x="1395" y="709"/>
                  <a:pt x="1360" y="686"/>
                </a:cubicBezTo>
                <a:cubicBezTo>
                  <a:pt x="1344" y="675"/>
                  <a:pt x="1321" y="678"/>
                  <a:pt x="1305" y="667"/>
                </a:cubicBezTo>
                <a:cubicBezTo>
                  <a:pt x="1255" y="634"/>
                  <a:pt x="1241" y="626"/>
                  <a:pt x="1186" y="613"/>
                </a:cubicBezTo>
                <a:cubicBezTo>
                  <a:pt x="1155" y="580"/>
                  <a:pt x="1176" y="597"/>
                  <a:pt x="1113" y="576"/>
                </a:cubicBezTo>
                <a:cubicBezTo>
                  <a:pt x="1104" y="573"/>
                  <a:pt x="1095" y="570"/>
                  <a:pt x="1086" y="567"/>
                </a:cubicBezTo>
                <a:cubicBezTo>
                  <a:pt x="1077" y="564"/>
                  <a:pt x="1058" y="558"/>
                  <a:pt x="1058" y="558"/>
                </a:cubicBezTo>
                <a:cubicBezTo>
                  <a:pt x="1029" y="527"/>
                  <a:pt x="991" y="533"/>
                  <a:pt x="958" y="512"/>
                </a:cubicBezTo>
                <a:cubicBezTo>
                  <a:pt x="930" y="494"/>
                  <a:pt x="916" y="476"/>
                  <a:pt x="885" y="466"/>
                </a:cubicBezTo>
                <a:cubicBezTo>
                  <a:pt x="858" y="440"/>
                  <a:pt x="828" y="413"/>
                  <a:pt x="793" y="402"/>
                </a:cubicBezTo>
                <a:cubicBezTo>
                  <a:pt x="764" y="380"/>
                  <a:pt x="739" y="368"/>
                  <a:pt x="711" y="347"/>
                </a:cubicBezTo>
                <a:cubicBezTo>
                  <a:pt x="693" y="334"/>
                  <a:pt x="674" y="323"/>
                  <a:pt x="656" y="311"/>
                </a:cubicBezTo>
                <a:cubicBezTo>
                  <a:pt x="647" y="305"/>
                  <a:pt x="629" y="293"/>
                  <a:pt x="629" y="293"/>
                </a:cubicBezTo>
                <a:cubicBezTo>
                  <a:pt x="623" y="284"/>
                  <a:pt x="619" y="272"/>
                  <a:pt x="610" y="265"/>
                </a:cubicBezTo>
                <a:cubicBezTo>
                  <a:pt x="587" y="245"/>
                  <a:pt x="561" y="229"/>
                  <a:pt x="537" y="210"/>
                </a:cubicBezTo>
                <a:cubicBezTo>
                  <a:pt x="532" y="206"/>
                  <a:pt x="495" y="185"/>
                  <a:pt x="491" y="174"/>
                </a:cubicBezTo>
                <a:cubicBezTo>
                  <a:pt x="490" y="170"/>
                  <a:pt x="498" y="168"/>
                  <a:pt x="501" y="1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-26301" y="6065734"/>
            <a:ext cx="8699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pion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softening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effect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included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data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are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described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within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one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cooling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scenario</a:t>
            </a:r>
            <a:r>
              <a:rPr lang="de-DE" altLang="ru-RU" sz="2400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  <a:endParaRPr lang="en-GB" altLang="ru-RU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23850" y="1633538"/>
            <a:ext cx="7331075" cy="2614613"/>
            <a:chOff x="240" y="1029"/>
            <a:chExt cx="4618" cy="1647"/>
          </a:xfrm>
        </p:grpSpPr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40" y="1390"/>
              <a:ext cx="118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ru-RU" sz="2600">
                  <a:solidFill>
                    <a:srgbClr val="0000FF"/>
                  </a:solidFill>
                  <a:latin typeface="Times New Roman" pitchFamily="18" charset="0"/>
                </a:rPr>
                <a:t>slow cooling</a:t>
              </a:r>
              <a:endParaRPr lang="en-GB" altLang="ru-RU" sz="2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8456" name="Group 10"/>
            <p:cNvGrpSpPr>
              <a:grpSpLocks/>
            </p:cNvGrpSpPr>
            <p:nvPr/>
          </p:nvGrpSpPr>
          <p:grpSpPr bwMode="auto">
            <a:xfrm>
              <a:off x="3120" y="1029"/>
              <a:ext cx="1738" cy="1647"/>
              <a:chOff x="3120" y="1029"/>
              <a:chExt cx="1738" cy="1647"/>
            </a:xfrm>
          </p:grpSpPr>
          <p:sp>
            <p:nvSpPr>
              <p:cNvPr id="18457" name="Freeform 11"/>
              <p:cNvSpPr>
                <a:spLocks/>
              </p:cNvSpPr>
              <p:nvPr/>
            </p:nvSpPr>
            <p:spPr bwMode="auto">
              <a:xfrm>
                <a:off x="4608" y="2400"/>
                <a:ext cx="250" cy="276"/>
              </a:xfrm>
              <a:custGeom>
                <a:avLst/>
                <a:gdLst>
                  <a:gd name="T0" fmla="*/ 130 w 250"/>
                  <a:gd name="T1" fmla="*/ 0 h 276"/>
                  <a:gd name="T2" fmla="*/ 76 w 250"/>
                  <a:gd name="T3" fmla="*/ 30 h 276"/>
                  <a:gd name="T4" fmla="*/ 22 w 250"/>
                  <a:gd name="T5" fmla="*/ 96 h 276"/>
                  <a:gd name="T6" fmla="*/ 118 w 250"/>
                  <a:gd name="T7" fmla="*/ 276 h 276"/>
                  <a:gd name="T8" fmla="*/ 202 w 250"/>
                  <a:gd name="T9" fmla="*/ 270 h 276"/>
                  <a:gd name="T10" fmla="*/ 220 w 250"/>
                  <a:gd name="T11" fmla="*/ 264 h 276"/>
                  <a:gd name="T12" fmla="*/ 250 w 250"/>
                  <a:gd name="T13" fmla="*/ 144 h 276"/>
                  <a:gd name="T14" fmla="*/ 202 w 250"/>
                  <a:gd name="T15" fmla="*/ 60 h 276"/>
                  <a:gd name="T16" fmla="*/ 148 w 250"/>
                  <a:gd name="T17" fmla="*/ 18 h 276"/>
                  <a:gd name="T18" fmla="*/ 130 w 250"/>
                  <a:gd name="T19" fmla="*/ 12 h 276"/>
                  <a:gd name="T20" fmla="*/ 130 w 250"/>
                  <a:gd name="T21" fmla="*/ 0 h 2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276">
                    <a:moveTo>
                      <a:pt x="130" y="0"/>
                    </a:moveTo>
                    <a:cubicBezTo>
                      <a:pt x="110" y="7"/>
                      <a:pt x="76" y="30"/>
                      <a:pt x="76" y="30"/>
                    </a:cubicBezTo>
                    <a:cubicBezTo>
                      <a:pt x="65" y="62"/>
                      <a:pt x="45" y="73"/>
                      <a:pt x="22" y="96"/>
                    </a:cubicBezTo>
                    <a:cubicBezTo>
                      <a:pt x="0" y="163"/>
                      <a:pt x="52" y="254"/>
                      <a:pt x="118" y="276"/>
                    </a:cubicBezTo>
                    <a:cubicBezTo>
                      <a:pt x="146" y="274"/>
                      <a:pt x="174" y="273"/>
                      <a:pt x="202" y="270"/>
                    </a:cubicBezTo>
                    <a:cubicBezTo>
                      <a:pt x="208" y="269"/>
                      <a:pt x="217" y="270"/>
                      <a:pt x="220" y="264"/>
                    </a:cubicBezTo>
                    <a:cubicBezTo>
                      <a:pt x="237" y="234"/>
                      <a:pt x="242" y="177"/>
                      <a:pt x="250" y="144"/>
                    </a:cubicBezTo>
                    <a:cubicBezTo>
                      <a:pt x="242" y="113"/>
                      <a:pt x="233" y="70"/>
                      <a:pt x="202" y="60"/>
                    </a:cubicBezTo>
                    <a:cubicBezTo>
                      <a:pt x="174" y="32"/>
                      <a:pt x="191" y="47"/>
                      <a:pt x="148" y="18"/>
                    </a:cubicBezTo>
                    <a:cubicBezTo>
                      <a:pt x="143" y="14"/>
                      <a:pt x="134" y="16"/>
                      <a:pt x="130" y="12"/>
                    </a:cubicBezTo>
                    <a:cubicBezTo>
                      <a:pt x="127" y="9"/>
                      <a:pt x="130" y="4"/>
                      <a:pt x="13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12"/>
              <p:cNvSpPr>
                <a:spLocks/>
              </p:cNvSpPr>
              <p:nvPr/>
            </p:nvSpPr>
            <p:spPr bwMode="auto">
              <a:xfrm>
                <a:off x="3120" y="1029"/>
                <a:ext cx="1043" cy="747"/>
              </a:xfrm>
              <a:custGeom>
                <a:avLst/>
                <a:gdLst>
                  <a:gd name="T0" fmla="*/ 104 w 790"/>
                  <a:gd name="T1" fmla="*/ 0 h 649"/>
                  <a:gd name="T2" fmla="*/ 40 w 790"/>
                  <a:gd name="T3" fmla="*/ 55 h 649"/>
                  <a:gd name="T4" fmla="*/ 4 w 790"/>
                  <a:gd name="T5" fmla="*/ 119 h 649"/>
                  <a:gd name="T6" fmla="*/ 40 w 790"/>
                  <a:gd name="T7" fmla="*/ 265 h 649"/>
                  <a:gd name="T8" fmla="*/ 113 w 790"/>
                  <a:gd name="T9" fmla="*/ 348 h 649"/>
                  <a:gd name="T10" fmla="*/ 187 w 790"/>
                  <a:gd name="T11" fmla="*/ 393 h 649"/>
                  <a:gd name="T12" fmla="*/ 315 w 790"/>
                  <a:gd name="T13" fmla="*/ 476 h 649"/>
                  <a:gd name="T14" fmla="*/ 561 w 790"/>
                  <a:gd name="T15" fmla="*/ 613 h 649"/>
                  <a:gd name="T16" fmla="*/ 644 w 790"/>
                  <a:gd name="T17" fmla="*/ 640 h 649"/>
                  <a:gd name="T18" fmla="*/ 671 w 790"/>
                  <a:gd name="T19" fmla="*/ 649 h 649"/>
                  <a:gd name="T20" fmla="*/ 726 w 790"/>
                  <a:gd name="T21" fmla="*/ 640 h 649"/>
                  <a:gd name="T22" fmla="*/ 772 w 790"/>
                  <a:gd name="T23" fmla="*/ 530 h 649"/>
                  <a:gd name="T24" fmla="*/ 790 w 790"/>
                  <a:gd name="T25" fmla="*/ 457 h 649"/>
                  <a:gd name="T26" fmla="*/ 708 w 790"/>
                  <a:gd name="T27" fmla="*/ 293 h 649"/>
                  <a:gd name="T28" fmla="*/ 607 w 790"/>
                  <a:gd name="T29" fmla="*/ 229 h 649"/>
                  <a:gd name="T30" fmla="*/ 589 w 790"/>
                  <a:gd name="T31" fmla="*/ 210 h 649"/>
                  <a:gd name="T32" fmla="*/ 534 w 790"/>
                  <a:gd name="T33" fmla="*/ 192 h 649"/>
                  <a:gd name="T34" fmla="*/ 415 w 790"/>
                  <a:gd name="T35" fmla="*/ 119 h 649"/>
                  <a:gd name="T36" fmla="*/ 360 w 790"/>
                  <a:gd name="T37" fmla="*/ 101 h 649"/>
                  <a:gd name="T38" fmla="*/ 333 w 790"/>
                  <a:gd name="T39" fmla="*/ 92 h 649"/>
                  <a:gd name="T40" fmla="*/ 223 w 790"/>
                  <a:gd name="T41" fmla="*/ 37 h 649"/>
                  <a:gd name="T42" fmla="*/ 104 w 790"/>
                  <a:gd name="T43" fmla="*/ 0 h 6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0" h="649">
                    <a:moveTo>
                      <a:pt x="104" y="0"/>
                    </a:moveTo>
                    <a:cubicBezTo>
                      <a:pt x="79" y="17"/>
                      <a:pt x="62" y="35"/>
                      <a:pt x="40" y="55"/>
                    </a:cubicBezTo>
                    <a:cubicBezTo>
                      <a:pt x="29" y="77"/>
                      <a:pt x="6" y="95"/>
                      <a:pt x="4" y="119"/>
                    </a:cubicBezTo>
                    <a:cubicBezTo>
                      <a:pt x="0" y="178"/>
                      <a:pt x="10" y="220"/>
                      <a:pt x="40" y="265"/>
                    </a:cubicBezTo>
                    <a:cubicBezTo>
                      <a:pt x="52" y="302"/>
                      <a:pt x="76" y="334"/>
                      <a:pt x="113" y="348"/>
                    </a:cubicBezTo>
                    <a:cubicBezTo>
                      <a:pt x="137" y="370"/>
                      <a:pt x="156" y="383"/>
                      <a:pt x="187" y="393"/>
                    </a:cubicBezTo>
                    <a:cubicBezTo>
                      <a:pt x="222" y="430"/>
                      <a:pt x="267" y="459"/>
                      <a:pt x="315" y="476"/>
                    </a:cubicBezTo>
                    <a:cubicBezTo>
                      <a:pt x="385" y="546"/>
                      <a:pt x="467" y="585"/>
                      <a:pt x="561" y="613"/>
                    </a:cubicBezTo>
                    <a:cubicBezTo>
                      <a:pt x="589" y="621"/>
                      <a:pt x="616" y="631"/>
                      <a:pt x="644" y="640"/>
                    </a:cubicBezTo>
                    <a:cubicBezTo>
                      <a:pt x="653" y="643"/>
                      <a:pt x="671" y="649"/>
                      <a:pt x="671" y="649"/>
                    </a:cubicBezTo>
                    <a:cubicBezTo>
                      <a:pt x="689" y="646"/>
                      <a:pt x="709" y="648"/>
                      <a:pt x="726" y="640"/>
                    </a:cubicBezTo>
                    <a:cubicBezTo>
                      <a:pt x="743" y="632"/>
                      <a:pt x="767" y="549"/>
                      <a:pt x="772" y="530"/>
                    </a:cubicBezTo>
                    <a:cubicBezTo>
                      <a:pt x="778" y="506"/>
                      <a:pt x="790" y="457"/>
                      <a:pt x="790" y="457"/>
                    </a:cubicBezTo>
                    <a:cubicBezTo>
                      <a:pt x="779" y="400"/>
                      <a:pt x="771" y="314"/>
                      <a:pt x="708" y="293"/>
                    </a:cubicBezTo>
                    <a:cubicBezTo>
                      <a:pt x="678" y="263"/>
                      <a:pt x="647" y="242"/>
                      <a:pt x="607" y="229"/>
                    </a:cubicBezTo>
                    <a:cubicBezTo>
                      <a:pt x="601" y="223"/>
                      <a:pt x="597" y="214"/>
                      <a:pt x="589" y="210"/>
                    </a:cubicBezTo>
                    <a:cubicBezTo>
                      <a:pt x="572" y="201"/>
                      <a:pt x="534" y="192"/>
                      <a:pt x="534" y="192"/>
                    </a:cubicBezTo>
                    <a:cubicBezTo>
                      <a:pt x="493" y="163"/>
                      <a:pt x="460" y="138"/>
                      <a:pt x="415" y="119"/>
                    </a:cubicBezTo>
                    <a:cubicBezTo>
                      <a:pt x="397" y="111"/>
                      <a:pt x="378" y="107"/>
                      <a:pt x="360" y="101"/>
                    </a:cubicBezTo>
                    <a:cubicBezTo>
                      <a:pt x="351" y="98"/>
                      <a:pt x="333" y="92"/>
                      <a:pt x="333" y="92"/>
                    </a:cubicBezTo>
                    <a:cubicBezTo>
                      <a:pt x="300" y="70"/>
                      <a:pt x="261" y="49"/>
                      <a:pt x="223" y="37"/>
                    </a:cubicBezTo>
                    <a:cubicBezTo>
                      <a:pt x="184" y="9"/>
                      <a:pt x="150" y="0"/>
                      <a:pt x="104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17525" y="1565275"/>
            <a:ext cx="225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400">
                <a:latin typeface="Times New Roman" pitchFamily="18" charset="0"/>
              </a:rPr>
              <a:t>3 groups+Cas A:</a:t>
            </a:r>
            <a:endParaRPr lang="en-GB" altLang="ru-RU" sz="2400">
              <a:latin typeface="Times New Roman" pitchFamily="18" charset="0"/>
            </a:endParaRP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762192" y="188912"/>
            <a:ext cx="7039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 smtClean="0">
                <a:solidFill>
                  <a:srgbClr val="008000"/>
                </a:solidFill>
              </a:rPr>
              <a:t>Pion softening in neutron </a:t>
            </a:r>
            <a:r>
              <a:rPr lang="en-US" altLang="ru-RU" dirty="0">
                <a:solidFill>
                  <a:srgbClr val="008000"/>
                </a:solidFill>
              </a:rPr>
              <a:t>star cooling 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734050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6551613" y="4554538"/>
            <a:ext cx="17287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>
            <a:off x="6732588" y="2276475"/>
            <a:ext cx="172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Line 19"/>
          <p:cNvSpPr>
            <a:spLocks noChangeShapeType="1"/>
          </p:cNvSpPr>
          <p:nvPr/>
        </p:nvSpPr>
        <p:spPr bwMode="auto">
          <a:xfrm>
            <a:off x="8027988" y="2276475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Rectangle 20"/>
          <p:cNvSpPr>
            <a:spLocks noChangeArrowheads="1"/>
          </p:cNvSpPr>
          <p:nvPr/>
        </p:nvSpPr>
        <p:spPr bwMode="auto">
          <a:xfrm>
            <a:off x="6772275" y="1633538"/>
            <a:ext cx="1584325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3300"/>
                </a:solidFill>
              </a:rPr>
              <a:t>&gt;10</a:t>
            </a:r>
            <a:r>
              <a:rPr lang="en-US" altLang="ru-RU" sz="1800" baseline="30000" dirty="0">
                <a:solidFill>
                  <a:srgbClr val="FF3300"/>
                </a:solidFill>
              </a:rPr>
              <a:t>3</a:t>
            </a:r>
            <a:r>
              <a:rPr lang="en-US" altLang="ru-RU" sz="1600" dirty="0">
                <a:solidFill>
                  <a:srgbClr val="FF3300"/>
                </a:solidFill>
              </a:rPr>
              <a:t> in emissivity</a:t>
            </a:r>
            <a:endParaRPr lang="ru-RU" altLang="ru-RU" sz="1600" dirty="0">
              <a:solidFill>
                <a:srgbClr val="FF3300"/>
              </a:solidFill>
            </a:endParaRPr>
          </a:p>
        </p:txBody>
      </p:sp>
      <p:sp>
        <p:nvSpPr>
          <p:cNvPr id="18449" name="Rectangle 21"/>
          <p:cNvSpPr>
            <a:spLocks noChangeArrowheads="1"/>
          </p:cNvSpPr>
          <p:nvPr/>
        </p:nvSpPr>
        <p:spPr bwMode="auto">
          <a:xfrm>
            <a:off x="4749800" y="2276475"/>
            <a:ext cx="1027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4895850" y="2636838"/>
            <a:ext cx="147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CaS A</a:t>
            </a:r>
            <a:endParaRPr lang="ru-RU" altLang="ru-RU" sz="1200"/>
          </a:p>
        </p:txBody>
      </p:sp>
      <p:pic>
        <p:nvPicPr>
          <p:cNvPr id="1845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547938"/>
            <a:ext cx="2127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" name="Oval 27"/>
          <p:cNvSpPr>
            <a:spLocks noChangeArrowheads="1"/>
          </p:cNvSpPr>
          <p:nvPr/>
        </p:nvSpPr>
        <p:spPr bwMode="auto">
          <a:xfrm>
            <a:off x="4749800" y="2370138"/>
            <a:ext cx="233363" cy="4492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6551613" y="2276475"/>
            <a:ext cx="1260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b="1" dirty="0">
                <a:solidFill>
                  <a:schemeClr val="tx2"/>
                </a:solidFill>
              </a:rPr>
              <a:t>XMMU-J17328</a:t>
            </a:r>
            <a:endParaRPr lang="ru-RU" altLang="ru-RU" sz="1000" b="1" dirty="0">
              <a:solidFill>
                <a:schemeClr val="tx2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 flipV="1">
            <a:off x="6226175" y="2316163"/>
            <a:ext cx="325438" cy="14366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149974" y="2206625"/>
            <a:ext cx="401639" cy="2984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3535362" y="1633538"/>
            <a:ext cx="3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∞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301" y="790734"/>
            <a:ext cx="929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Description in ``minimal cooling” scheme (</a:t>
            </a:r>
            <a:r>
              <a:rPr lang="en-US" dirty="0" err="1" smtClean="0">
                <a:solidFill>
                  <a:schemeClr val="tx1"/>
                </a:solidFill>
              </a:rPr>
              <a:t>D.Page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D.Yakovlev</a:t>
            </a:r>
            <a:r>
              <a:rPr lang="en-US" dirty="0" smtClean="0">
                <a:solidFill>
                  <a:schemeClr val="tx1"/>
                </a:solidFill>
              </a:rPr>
              <a:t> et al.) seems problematic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5628481" y="4873817"/>
            <a:ext cx="3515519" cy="107721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Very strong </a:t>
            </a:r>
            <a:r>
              <a:rPr lang="en-US" altLang="ru-RU" sz="1600" b="1" dirty="0" smtClean="0">
                <a:solidFill>
                  <a:srgbClr val="990000"/>
                </a:solidFill>
              </a:rPr>
              <a:t>density = NS mass  </a:t>
            </a:r>
            <a:endParaRPr lang="en-US" altLang="ru-RU" sz="1600" b="1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90000"/>
                </a:solidFill>
              </a:rPr>
              <a:t>d</a:t>
            </a:r>
            <a:r>
              <a:rPr lang="en-US" altLang="ru-RU" sz="1600" b="1" dirty="0" smtClean="0">
                <a:solidFill>
                  <a:srgbClr val="990000"/>
                </a:solidFill>
              </a:rPr>
              <a:t>ependence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990000"/>
                </a:solidFill>
              </a:rPr>
              <a:t>More massive NS cool more rapidly</a:t>
            </a:r>
            <a:endParaRPr lang="en-US" altLang="ru-RU" sz="1600" b="1" dirty="0">
              <a:solidFill>
                <a:srgbClr val="990000"/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4950" y="4512411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/>
              <a:t>emissivity: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3048000" y="4734981"/>
            <a:ext cx="3276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905000" y="4544896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FF"/>
                </a:solidFill>
              </a:rPr>
              <a:t>larger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6640335" y="4551625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FF"/>
                </a:solidFill>
              </a:rPr>
              <a:t>smaller</a:t>
            </a:r>
          </a:p>
        </p:txBody>
      </p:sp>
      <p:pic>
        <p:nvPicPr>
          <p:cNvPr id="59399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84" y="856489"/>
            <a:ext cx="2971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1" y="1012858"/>
            <a:ext cx="44323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7" y="4852038"/>
            <a:ext cx="40544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17296" y="5043094"/>
            <a:ext cx="180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Very </a:t>
            </a:r>
            <a:r>
              <a:rPr lang="en-US" altLang="ru-RU" sz="1800" dirty="0" smtClean="0">
                <a:solidFill>
                  <a:srgbClr val="FF0000"/>
                </a:solidFill>
              </a:rPr>
              <a:t>important!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pic>
        <p:nvPicPr>
          <p:cNvPr id="59405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7416"/>
            <a:ext cx="64770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5530829" y="2347416"/>
            <a:ext cx="314859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chemeClr val="accent2"/>
                </a:solidFill>
              </a:rPr>
              <a:t>Straight generalization of MU</a:t>
            </a:r>
            <a:endParaRPr lang="ru-RU" altLang="ru-RU" sz="1600" dirty="0">
              <a:solidFill>
                <a:schemeClr val="accent2"/>
              </a:solidFill>
            </a:endParaRP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5651500" y="2708275"/>
            <a:ext cx="1944688" cy="16065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812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</a:t>
            </a:r>
            <a:r>
              <a:rPr lang="en-US" dirty="0" err="1" smtClean="0">
                <a:solidFill>
                  <a:schemeClr val="accent6"/>
                </a:solidFill>
              </a:rPr>
              <a:t>Blaschke,Grigorian,D.V</a:t>
            </a:r>
            <a:r>
              <a:rPr lang="en-US" dirty="0" smtClean="0">
                <a:solidFill>
                  <a:schemeClr val="accent6"/>
                </a:solidFill>
              </a:rPr>
              <a:t>.; cf.  AA424(2004),EPJ A52(2016)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950" y="6078660"/>
            <a:ext cx="890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D.V.,</a:t>
            </a:r>
            <a:r>
              <a:rPr lang="en-US" dirty="0" err="1" smtClean="0">
                <a:solidFill>
                  <a:srgbClr val="002060"/>
                </a:solidFill>
              </a:rPr>
              <a:t>Senatorov</a:t>
            </a:r>
            <a:r>
              <a:rPr lang="en-US" dirty="0" smtClean="0">
                <a:solidFill>
                  <a:srgbClr val="002060"/>
                </a:solidFill>
              </a:rPr>
              <a:t> JETP 63(1986), PLB184(1987) </a:t>
            </a:r>
            <a:r>
              <a:rPr lang="en-US" dirty="0">
                <a:solidFill>
                  <a:schemeClr val="accent6"/>
                </a:solidFill>
              </a:rPr>
              <a:t>included in code in series of works by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9322" y="567563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ef</a:t>
            </a:r>
            <a:r>
              <a:rPr lang="en-US" dirty="0" smtClean="0">
                <a:solidFill>
                  <a:srgbClr val="002060"/>
                </a:solidFill>
              </a:rPr>
              <a:t>. pion </a:t>
            </a:r>
            <a:r>
              <a:rPr lang="en-US" dirty="0">
                <a:solidFill>
                  <a:srgbClr val="002060"/>
                </a:solidFill>
              </a:rPr>
              <a:t>gap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Freeform 40"/>
          <p:cNvSpPr>
            <a:spLocks/>
          </p:cNvSpPr>
          <p:nvPr/>
        </p:nvSpPr>
        <p:spPr bwMode="auto">
          <a:xfrm flipV="1">
            <a:off x="4409549" y="5675635"/>
            <a:ext cx="1168348" cy="297177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662" y="23023"/>
            <a:ext cx="892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        In-medium effects in direct  reactions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882" y="439471"/>
            <a:ext cx="604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sz="2000" baseline="-25000" dirty="0" smtClean="0">
                <a:solidFill>
                  <a:schemeClr val="tx1"/>
                </a:solidFill>
              </a:rPr>
              <a:t>ν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&gt;&gt;R, a similarity with </a:t>
            </a:r>
            <a:r>
              <a:rPr lang="en-US" sz="2000" dirty="0" err="1" smtClean="0">
                <a:solidFill>
                  <a:schemeClr val="tx1"/>
                </a:solidFill>
              </a:rPr>
              <a:t>dilepton</a:t>
            </a:r>
            <a:r>
              <a:rPr lang="en-US" sz="2000" dirty="0" smtClean="0">
                <a:solidFill>
                  <a:schemeClr val="tx1"/>
                </a:solidFill>
              </a:rPr>
              <a:t> production in HIC)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>
                <a:lumMod val="23000"/>
                <a:alpha val="52000"/>
              </a:srgbClr>
            </a:gs>
            <a:gs pos="24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54" y="0"/>
            <a:ext cx="911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dirty="0">
                <a:solidFill>
                  <a:schemeClr val="accent2"/>
                </a:solidFill>
                <a:latin typeface="Times New Roman" pitchFamily="18" charset="0"/>
              </a:rPr>
              <a:t>Cooling of NS </a:t>
            </a:r>
            <a:r>
              <a:rPr lang="en-US" alt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can </a:t>
            </a:r>
            <a:r>
              <a:rPr lang="en-US" altLang="ru-RU" sz="2400" dirty="0">
                <a:solidFill>
                  <a:schemeClr val="accent2"/>
                </a:solidFill>
                <a:latin typeface="Times New Roman" pitchFamily="18" charset="0"/>
              </a:rPr>
              <a:t>be explained taking into account pion </a:t>
            </a:r>
            <a:r>
              <a:rPr lang="en-US" alt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softening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" y="513020"/>
            <a:ext cx="88106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463" y="5399345"/>
            <a:ext cx="404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Fig. from Grigorian,D.V.,</a:t>
            </a:r>
            <a:r>
              <a:rPr lang="en-US" sz="1600" dirty="0" err="1" smtClean="0">
                <a:solidFill>
                  <a:srgbClr val="002060"/>
                </a:solidFill>
              </a:rPr>
              <a:t>Maslov</a:t>
            </a:r>
            <a:r>
              <a:rPr lang="en-US" sz="1600" dirty="0" smtClean="0">
                <a:solidFill>
                  <a:srgbClr val="002060"/>
                </a:solidFill>
              </a:rPr>
              <a:t>, NPA 2018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73115"/>
            <a:ext cx="91423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Absence </a:t>
            </a:r>
            <a:r>
              <a:rPr lang="en-US" altLang="ru-RU" sz="2000" b="1" dirty="0">
                <a:solidFill>
                  <a:schemeClr val="accent2"/>
                </a:solidFill>
                <a:latin typeface="Times New Roman" pitchFamily="18" charset="0"/>
              </a:rPr>
              <a:t>of too rapidly rotating young pulsars </a:t>
            </a:r>
            <a:r>
              <a:rPr lang="en-US" altLang="ru-RU" sz="2000" dirty="0" smtClean="0">
                <a:solidFill>
                  <a:schemeClr val="accent2"/>
                </a:solidFill>
                <a:latin typeface="Times New Roman" pitchFamily="18" charset="0"/>
              </a:rPr>
              <a:t>also can </a:t>
            </a:r>
            <a:r>
              <a:rPr lang="en-US" altLang="ru-RU" sz="2000" dirty="0">
                <a:solidFill>
                  <a:schemeClr val="accent2"/>
                </a:solidFill>
                <a:latin typeface="Times New Roman" pitchFamily="18" charset="0"/>
              </a:rPr>
              <a:t>be explained taking into account pion softening effect on neutrino emissivity and bulk </a:t>
            </a:r>
            <a:r>
              <a:rPr lang="en-US" altLang="ru-RU" sz="2000" dirty="0" smtClean="0">
                <a:solidFill>
                  <a:schemeClr val="accent2"/>
                </a:solidFill>
                <a:latin typeface="Times New Roman" pitchFamily="18" charset="0"/>
              </a:rPr>
              <a:t>viscosity</a:t>
            </a:r>
            <a:r>
              <a:rPr lang="en-US" altLang="ru-R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ru-RU" dirty="0" err="1" smtClean="0">
                <a:solidFill>
                  <a:schemeClr val="accent2"/>
                </a:solidFill>
                <a:latin typeface="Times New Roman" pitchFamily="18" charset="0"/>
              </a:rPr>
              <a:t>Kolomeitsev</a:t>
            </a:r>
            <a:r>
              <a:rPr lang="en-US" altLang="ru-RU" dirty="0" smtClean="0">
                <a:solidFill>
                  <a:schemeClr val="accent2"/>
                </a:solidFill>
                <a:latin typeface="Times New Roman" pitchFamily="18" charset="0"/>
              </a:rPr>
              <a:t>, D.V. PRC91(2015)</a:t>
            </a:r>
            <a:endParaRPr lang="ru-RU" dirty="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380312" y="2721040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34598" y="412698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Hyperon effect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5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249" y="1844824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rgbClr val="002060"/>
                </a:solidFill>
              </a:rPr>
              <a:t>   </a:t>
            </a:r>
            <a:r>
              <a:rPr lang="en-US" altLang="ru-RU" sz="2400" b="1" dirty="0" err="1" smtClean="0">
                <a:solidFill>
                  <a:srgbClr val="002060"/>
                </a:solidFill>
              </a:rPr>
              <a:t>EoS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</a:rPr>
              <a:t>of 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baryon-poor </a:t>
            </a:r>
            <a:r>
              <a:rPr lang="en-US" altLang="ru-RU" sz="2400" b="1" dirty="0">
                <a:solidFill>
                  <a:srgbClr val="002060"/>
                </a:solidFill>
              </a:rPr>
              <a:t>hadron </a:t>
            </a:r>
            <a:r>
              <a:rPr lang="en-US" altLang="ru-RU" sz="2400" b="1">
                <a:solidFill>
                  <a:srgbClr val="002060"/>
                </a:solidFill>
              </a:rPr>
              <a:t>matter </a:t>
            </a:r>
            <a:r>
              <a:rPr lang="en-US" altLang="ru-RU" sz="2400" b="1" smtClean="0">
                <a:solidFill>
                  <a:srgbClr val="002060"/>
                </a:solidFill>
              </a:rPr>
              <a:t>(hot, </a:t>
            </a:r>
            <a:r>
              <a:rPr lang="en-US" altLang="ru-RU" sz="2400" b="1" dirty="0">
                <a:solidFill>
                  <a:srgbClr val="002060"/>
                </a:solidFill>
              </a:rPr>
              <a:t>not </a:t>
            </a:r>
            <a:r>
              <a:rPr lang="en-US" altLang="ru-RU" sz="2400" b="1">
                <a:solidFill>
                  <a:srgbClr val="002060"/>
                </a:solidFill>
              </a:rPr>
              <a:t>too </a:t>
            </a:r>
            <a:r>
              <a:rPr lang="en-US" altLang="ru-RU" sz="2400" b="1" smtClean="0">
                <a:solidFill>
                  <a:srgbClr val="002060"/>
                </a:solidFill>
              </a:rPr>
              <a:t>dense)</a:t>
            </a:r>
            <a:endParaRPr lang="en-US" altLang="ru-RU" sz="2400" b="1" dirty="0" smtClean="0">
              <a:solidFill>
                <a:srgbClr val="002060"/>
              </a:solidFill>
            </a:endParaRPr>
          </a:p>
          <a:p>
            <a:r>
              <a:rPr lang="en-US" altLang="ru-RU" sz="24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altLang="ru-RU" sz="2400" b="1" dirty="0" smtClean="0">
                <a:solidFill>
                  <a:srgbClr val="00B0F0"/>
                </a:solidFill>
              </a:rPr>
              <a:t>blurred baryons</a:t>
            </a:r>
            <a:endParaRPr lang="en-US" altLang="ru-RU" sz="2400" b="1" dirty="0">
              <a:solidFill>
                <a:srgbClr val="00B0F0"/>
              </a:solidFill>
            </a:endParaRPr>
          </a:p>
          <a:p>
            <a:endParaRPr lang="en-US" alt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8" y="1268016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45" y="1063565"/>
            <a:ext cx="1594196" cy="5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07" y="392749"/>
            <a:ext cx="1597451" cy="6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45" y="1268016"/>
            <a:ext cx="2009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3" y="1067028"/>
            <a:ext cx="1190494" cy="53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8" y="1700808"/>
            <a:ext cx="6905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0" y="2259141"/>
            <a:ext cx="6610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1" y="4077072"/>
            <a:ext cx="8117314" cy="8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53058" y="1262543"/>
            <a:ext cx="704180" cy="205880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7" y="5031004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8" y="3091646"/>
            <a:ext cx="2756163" cy="8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0" y="6458123"/>
            <a:ext cx="4019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13" y="6477470"/>
            <a:ext cx="2543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3502" y="534014"/>
            <a:ext cx="37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Consider self-consistent model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19163" y="256575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other approximations!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2228" y="11219"/>
            <a:ext cx="851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 hadron liquid  with a small baryon chemical potential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401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Use </a:t>
            </a:r>
            <a:r>
              <a:rPr lang="en-US" b="1" dirty="0" smtClean="0">
                <a:solidFill>
                  <a:srgbClr val="002060"/>
                </a:solidFill>
              </a:rPr>
              <a:t>m* 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 &gt;&gt;m*</a:t>
            </a:r>
            <a:r>
              <a:rPr lang="el-GR" sz="2000" b="1" baseline="-25000" dirty="0" smtClean="0">
                <a:solidFill>
                  <a:srgbClr val="002060"/>
                </a:solidFill>
              </a:rPr>
              <a:t>π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 </a:t>
            </a:r>
            <a:endParaRPr lang="ru-RU" sz="2000" b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929"/>
            <a:ext cx="9144000" cy="463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" y="5237742"/>
            <a:ext cx="7410569" cy="3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4170" y="-13648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lurring of baryon vacuum</a:t>
            </a:r>
            <a:endParaRPr lang="ru-RU" sz="2400" b="1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70" y="5294892"/>
            <a:ext cx="1097277" cy="32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01" y="5351165"/>
            <a:ext cx="438400" cy="3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26" y="4794897"/>
            <a:ext cx="2085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870995" y="4253361"/>
            <a:ext cx="1800200" cy="72395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2" y="5726173"/>
            <a:ext cx="7029450" cy="3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" y="6033766"/>
            <a:ext cx="6353175" cy="3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48" y="574013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Interesting: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6888" y="5946628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-not quasiparticles,</a:t>
            </a:r>
          </a:p>
          <a:p>
            <a:r>
              <a:rPr lang="en-US" dirty="0" smtClean="0"/>
              <a:t>  not resonances !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48" y="6428395"/>
            <a:ext cx="6327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Would be interesting to study such a model on lattice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" y="650629"/>
            <a:ext cx="9137195" cy="45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638907" cy="8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2" y="1361088"/>
            <a:ext cx="2276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" y="5236975"/>
            <a:ext cx="913719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6" y="2213523"/>
            <a:ext cx="1190494" cy="4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059" y="63675"/>
                <a:ext cx="58758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Other baryons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l-GR" dirty="0" smtClean="0">
                    <a:solidFill>
                      <a:schemeClr val="accent6"/>
                    </a:solidFill>
                  </a:rPr>
                  <a:t>Λ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Σ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can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be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included in a similar way.</a:t>
                </a:r>
              </a:p>
              <a:p>
                <a:r>
                  <a:rPr lang="en-US" b="1" dirty="0" smtClean="0"/>
                  <a:t>Boson effective masses decrease as well</a:t>
                </a:r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9" y="63675"/>
                <a:ext cx="5875839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83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36" y="412504"/>
            <a:ext cx="4019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925332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quared effective pion mass may reach zero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3777"/>
            <a:ext cx="8915400" cy="27425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baryon-reach hadron matter (dense, not too hot)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</a:t>
            </a:r>
            <a:r>
              <a:rPr lang="en-US" altLang="ru-RU" sz="2400" dirty="0">
                <a:solidFill>
                  <a:srgbClr val="FF0000"/>
                </a:solidFill>
              </a:rPr>
              <a:t>q</a:t>
            </a:r>
            <a:r>
              <a:rPr lang="en-US" altLang="ru-RU" sz="2400" dirty="0" smtClean="0">
                <a:solidFill>
                  <a:srgbClr val="FF0000"/>
                </a:solidFill>
              </a:rPr>
              <a:t>uasiparticle</a:t>
            </a:r>
            <a:r>
              <a:rPr lang="en-US" altLang="ru-RU" sz="2400" dirty="0" smtClean="0"/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description, a cut-mechanism for </a:t>
            </a:r>
            <a:r>
              <a:rPr lang="en-US" altLang="ru-RU" sz="2400" dirty="0" err="1" smtClean="0">
                <a:solidFill>
                  <a:srgbClr val="FF0000"/>
                </a:solidFill>
              </a:rPr>
              <a:t>EoS</a:t>
            </a:r>
            <a:endParaRPr lang="en-US" altLang="ru-RU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/>
              <a:t>Effects of first-order  phase transition and </a:t>
            </a:r>
            <a:r>
              <a:rPr lang="en-US" altLang="ru-RU" sz="2400" dirty="0" smtClean="0"/>
              <a:t>CEP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</a:t>
            </a:r>
            <a:r>
              <a:rPr lang="en-US" altLang="ru-RU" sz="2400" dirty="0" smtClean="0">
                <a:solidFill>
                  <a:srgbClr val="FF0000"/>
                </a:solidFill>
              </a:rPr>
              <a:t>viscosity and thermal conductivity are necessary to describe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dynamics  of  first order phase transition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Pions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and kaons in</a:t>
            </a:r>
            <a:r>
              <a:rPr lang="en-US" altLang="ru-RU" sz="2400" i="1" dirty="0"/>
              <a:t> </a:t>
            </a:r>
            <a:r>
              <a:rPr lang="en-US" altLang="ru-RU" sz="2400" dirty="0"/>
              <a:t>baryon-reach hadron </a:t>
            </a:r>
            <a:r>
              <a:rPr lang="en-US" altLang="ru-RU" sz="2400" dirty="0" smtClean="0"/>
              <a:t>matter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 </a:t>
            </a:r>
            <a:r>
              <a:rPr lang="en-US" altLang="ru-RU" sz="2400" dirty="0" smtClean="0">
                <a:solidFill>
                  <a:srgbClr val="FF0000"/>
                </a:solidFill>
              </a:rPr>
              <a:t>p-wave polarization effects </a:t>
            </a:r>
            <a:r>
              <a:rPr lang="en-US" altLang="ru-RU" sz="24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baryon-poor hadron matter (hot, not too dense)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 </a:t>
            </a:r>
            <a:r>
              <a:rPr lang="en-US" altLang="ru-RU" sz="2400" dirty="0" smtClean="0">
                <a:solidFill>
                  <a:srgbClr val="FF0000"/>
                </a:solidFill>
              </a:rPr>
              <a:t>baryon blurs (not quasiparticles, not resonances)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>
                <a:solidFill>
                  <a:srgbClr val="FF0000"/>
                </a:solidFill>
              </a:rPr>
              <a:t>=================================================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There are  many other possible effects: </a:t>
            </a:r>
            <a:r>
              <a:rPr lang="en-US" altLang="ru-RU" sz="2400" dirty="0" smtClean="0">
                <a:solidFill>
                  <a:schemeClr val="accent2"/>
                </a:solidFill>
              </a:rPr>
              <a:t>possible pion and zero-sound condensation in peripheral HIC</a:t>
            </a:r>
            <a:r>
              <a:rPr lang="en-US" altLang="ru-RU" sz="2400" dirty="0" smtClean="0"/>
              <a:t>,</a:t>
            </a:r>
            <a:r>
              <a:rPr lang="en-US" altLang="ru-RU" sz="2400" dirty="0"/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instabilities in interpenetrating beams, </a:t>
            </a:r>
            <a:r>
              <a:rPr lang="en-US" altLang="ru-RU" sz="2400" dirty="0" smtClean="0">
                <a:solidFill>
                  <a:schemeClr val="accent2"/>
                </a:solidFill>
              </a:rPr>
              <a:t>BEC of </a:t>
            </a:r>
            <a:r>
              <a:rPr lang="en-US" altLang="ru-RU" sz="2400" dirty="0" err="1" smtClean="0">
                <a:solidFill>
                  <a:schemeClr val="accent2"/>
                </a:solidFill>
              </a:rPr>
              <a:t>pions</a:t>
            </a:r>
            <a:r>
              <a:rPr lang="en-US" altLang="ru-RU" sz="2400" dirty="0" smtClean="0">
                <a:solidFill>
                  <a:schemeClr val="accent2"/>
                </a:solidFill>
              </a:rPr>
              <a:t> at energies LHC, </a:t>
            </a:r>
            <a:r>
              <a:rPr lang="en-US" altLang="ru-RU" sz="2400" dirty="0" smtClean="0">
                <a:solidFill>
                  <a:srgbClr val="FF0000"/>
                </a:solidFill>
              </a:rPr>
              <a:t>etc. </a:t>
            </a:r>
            <a:endParaRPr lang="en-US" altLang="ru-RU" sz="2400" dirty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Key </a:t>
            </a:r>
            <a:r>
              <a:rPr lang="en-US" sz="2400" b="1" i="1" dirty="0">
                <a:solidFill>
                  <a:srgbClr val="002060"/>
                </a:solidFill>
              </a:rPr>
              <a:t>message </a:t>
            </a:r>
            <a:r>
              <a:rPr lang="en-US" sz="2400" b="1" i="1" dirty="0" smtClean="0">
                <a:solidFill>
                  <a:srgbClr val="002060"/>
                </a:solidFill>
              </a:rPr>
              <a:t>-- simultaneous analysis is required  </a:t>
            </a:r>
            <a:r>
              <a:rPr lang="en-US" sz="2400" b="1" i="1" dirty="0">
                <a:solidFill>
                  <a:srgbClr val="002060"/>
                </a:solidFill>
              </a:rPr>
              <a:t>of </a:t>
            </a:r>
            <a:r>
              <a:rPr lang="en-US" sz="2400" b="1" i="1" dirty="0" smtClean="0">
                <a:solidFill>
                  <a:srgbClr val="002060"/>
                </a:solidFill>
              </a:rPr>
              <a:t>relevant </a:t>
            </a:r>
            <a:r>
              <a:rPr lang="en-US" sz="2400" b="1" i="1" dirty="0">
                <a:solidFill>
                  <a:srgbClr val="002060"/>
                </a:solidFill>
              </a:rPr>
              <a:t>phenomena in different domains of nuclear </a:t>
            </a:r>
            <a:r>
              <a:rPr lang="en-US" sz="2400" b="1" i="1" dirty="0" smtClean="0">
                <a:solidFill>
                  <a:srgbClr val="002060"/>
                </a:solidFill>
              </a:rPr>
              <a:t>physics: hadron scattering, atomic </a:t>
            </a:r>
            <a:r>
              <a:rPr lang="en-US" sz="2400" b="1" i="1" dirty="0">
                <a:solidFill>
                  <a:srgbClr val="002060"/>
                </a:solidFill>
              </a:rPr>
              <a:t>nuclei, </a:t>
            </a:r>
            <a:r>
              <a:rPr lang="en-US" sz="2400" b="1" i="1" dirty="0" smtClean="0">
                <a:solidFill>
                  <a:srgbClr val="002060"/>
                </a:solidFill>
              </a:rPr>
              <a:t>compact </a:t>
            </a:r>
            <a:r>
              <a:rPr lang="en-US" sz="2400" b="1" i="1" dirty="0">
                <a:solidFill>
                  <a:srgbClr val="002060"/>
                </a:solidFill>
              </a:rPr>
              <a:t>stars,      </a:t>
            </a:r>
            <a:r>
              <a:rPr lang="en-US" sz="2400" b="1" i="1" dirty="0" smtClean="0">
                <a:solidFill>
                  <a:srgbClr val="002060"/>
                </a:solidFill>
              </a:rPr>
              <a:t>supernovas</a:t>
            </a:r>
            <a:r>
              <a:rPr lang="en-US" sz="2400" b="1" i="1" dirty="0">
                <a:solidFill>
                  <a:srgbClr val="002060"/>
                </a:solidFill>
              </a:rPr>
              <a:t>, </a:t>
            </a:r>
            <a:r>
              <a:rPr lang="en-US" sz="2400" b="1" i="1" dirty="0" smtClean="0">
                <a:solidFill>
                  <a:srgbClr val="002060"/>
                </a:solidFill>
              </a:rPr>
              <a:t>heavy-ion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collis</a:t>
            </a:r>
            <a:r>
              <a:rPr lang="en-US" sz="2400" b="1" i="1" smtClean="0">
                <a:solidFill>
                  <a:srgbClr val="002060"/>
                </a:solidFill>
              </a:rPr>
              <a:t>. </a:t>
            </a:r>
            <a:r>
              <a:rPr lang="en-US" sz="2400" b="1" i="1" dirty="0">
                <a:solidFill>
                  <a:srgbClr val="002060"/>
                </a:solidFill>
              </a:rPr>
              <a:t>in all </a:t>
            </a:r>
            <a:r>
              <a:rPr lang="en-US" sz="2400" b="1" i="1" dirty="0" smtClean="0">
                <a:solidFill>
                  <a:srgbClr val="002060"/>
                </a:solidFill>
              </a:rPr>
              <a:t>collision-energy </a:t>
            </a:r>
            <a:r>
              <a:rPr lang="en-US" sz="2400" b="1" i="1" dirty="0">
                <a:solidFill>
                  <a:srgbClr val="002060"/>
                </a:solidFill>
              </a:rPr>
              <a:t>regimes</a:t>
            </a:r>
            <a:endParaRPr lang="ru-RU" sz="24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61806" y="60325"/>
            <a:ext cx="26949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500" b="1" dirty="0" smtClean="0">
                <a:solidFill>
                  <a:srgbClr val="FF0000"/>
                </a:solidFill>
              </a:rPr>
              <a:t>Conclusion</a:t>
            </a:r>
            <a:r>
              <a:rPr lang="en-US" altLang="ru-RU" sz="2500" b="1" dirty="0" smtClean="0"/>
              <a:t>/Plan</a:t>
            </a:r>
            <a:endParaRPr lang="en-US" altLang="ru-RU" sz="2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38055" y="57246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Hadron description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73324"/>
            <a:ext cx="830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b="1" dirty="0" smtClean="0">
                <a:solidFill>
                  <a:srgbClr val="002060"/>
                </a:solidFill>
              </a:rPr>
              <a:t>                      </a:t>
            </a:r>
            <a:endParaRPr lang="en-US" altLang="ru-RU" sz="2400" b="1" dirty="0" smtClean="0">
              <a:solidFill>
                <a:srgbClr val="00B0F0"/>
              </a:solidFill>
            </a:endParaRPr>
          </a:p>
          <a:p>
            <a:endParaRPr lang="en-US" altLang="ru-RU" sz="2400" b="1" dirty="0" smtClean="0">
              <a:solidFill>
                <a:srgbClr val="002060"/>
              </a:solidFill>
            </a:endParaRPr>
          </a:p>
          <a:p>
            <a:r>
              <a:rPr lang="en-US" altLang="ru-RU" sz="2400" b="1" dirty="0" err="1" smtClean="0">
                <a:solidFill>
                  <a:srgbClr val="002060"/>
                </a:solidFill>
              </a:rPr>
              <a:t>EoS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</a:rPr>
              <a:t>of baryon-reach hadron matter (dense, not too hot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   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massive baryons are good quasiparticles</a:t>
            </a:r>
          </a:p>
          <a:p>
            <a:endParaRPr lang="en-US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D9FF8D"/>
            </a:gs>
            <a:gs pos="0">
              <a:srgbClr val="CCFF66">
                <a:alpha val="30000"/>
              </a:srgbClr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24" y="51116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Ordinary non-linear </a:t>
            </a:r>
            <a:r>
              <a:rPr lang="en-US" dirty="0" err="1" smtClean="0">
                <a:solidFill>
                  <a:srgbClr val="0070C0"/>
                </a:solidFill>
              </a:rPr>
              <a:t>Walecka</a:t>
            </a:r>
            <a:r>
              <a:rPr lang="en-US" dirty="0" smtClean="0">
                <a:solidFill>
                  <a:srgbClr val="0070C0"/>
                </a:solidFill>
              </a:rPr>
              <a:t> RMF models can only marginally  satisfy simultaneously both constraints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642151"/>
                <a:ext cx="9127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idea of  a quenching (“cut”)-mechanism (excluded volume-like effect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EoS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satisfying all necessary constraints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∼(2−4)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and stiffen it for higher n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2151"/>
                <a:ext cx="912781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3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4307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Most difficult </a:t>
            </a:r>
            <a:r>
              <a:rPr lang="en-US" dirty="0" smtClean="0">
                <a:solidFill>
                  <a:srgbClr val="C00000"/>
                </a:solidFill>
              </a:rPr>
              <a:t>is to </a:t>
            </a:r>
            <a:r>
              <a:rPr lang="en-US" dirty="0">
                <a:solidFill>
                  <a:srgbClr val="C00000"/>
                </a:solidFill>
              </a:rPr>
              <a:t>satisfy simultaneously the flow and the maximum NS </a:t>
            </a:r>
            <a:r>
              <a:rPr lang="en-US" dirty="0" smtClean="0">
                <a:solidFill>
                  <a:srgbClr val="C00000"/>
                </a:solidFill>
              </a:rPr>
              <a:t>mass constraints </a:t>
            </a:r>
            <a:r>
              <a:rPr lang="en-US" dirty="0">
                <a:solidFill>
                  <a:srgbClr val="C00000"/>
                </a:solidFill>
              </a:rPr>
              <a:t>constraints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70330"/>
            <a:ext cx="460343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946"/>
            <a:ext cx="4524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73" y="4573708"/>
            <a:ext cx="43924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5" y="6321847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3131840" y="1140849"/>
            <a:ext cx="676117" cy="44422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6978750" y="1140848"/>
            <a:ext cx="676117" cy="44422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9876" y="-4508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Nucleon </a:t>
            </a:r>
            <a:r>
              <a:rPr lang="en-US" sz="2400" b="1" dirty="0" err="1" smtClean="0">
                <a:solidFill>
                  <a:srgbClr val="002060"/>
                </a:solidFill>
              </a:rPr>
              <a:t>EoS</a:t>
            </a:r>
            <a:r>
              <a:rPr lang="en-US" sz="2400" b="1" dirty="0" smtClean="0">
                <a:solidFill>
                  <a:srgbClr val="002060"/>
                </a:solidFill>
              </a:rPr>
              <a:t>, T=0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051720" y="5472182"/>
            <a:ext cx="976312" cy="182732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221233" y="1602529"/>
            <a:ext cx="365944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651"/>
            <a:ext cx="5688632" cy="23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944"/>
            <a:ext cx="1420432" cy="3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219846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Quenching  </a:t>
            </a:r>
            <a:r>
              <a:rPr lang="en-US" sz="2000" dirty="0" smtClean="0">
                <a:solidFill>
                  <a:schemeClr val="tx1"/>
                </a:solidFill>
              </a:rPr>
              <a:t>(for </a:t>
            </a:r>
            <a:r>
              <a:rPr lang="en-US" sz="2000" dirty="0">
                <a:solidFill>
                  <a:schemeClr val="tx1"/>
                </a:solidFill>
              </a:rPr>
              <a:t>f&gt;f</a:t>
            </a:r>
            <a:r>
              <a:rPr lang="en-US" sz="2000" dirty="0" smtClean="0">
                <a:solidFill>
                  <a:schemeClr val="tx1"/>
                </a:solidFill>
              </a:rPr>
              <a:t>*) </a:t>
            </a:r>
            <a:r>
              <a:rPr lang="en-US" sz="2000" b="1" dirty="0" smtClean="0"/>
              <a:t>in scalar sector of RMF model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88" y="3338589"/>
            <a:ext cx="5801080" cy="28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0443"/>
            <a:ext cx="2952328" cy="287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7" y="719084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2406243" y="2738000"/>
            <a:ext cx="709365" cy="57429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6255531"/>
                <a:ext cx="9082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∗</m:t>
                    </m:r>
                    <m:r>
                      <a:rPr lang="en-US" b="1" i="0" baseline="0" smtClean="0">
                        <a:solidFill>
                          <a:srgbClr val="002060"/>
                        </a:solidFill>
                        <a:latin typeface="Cambria Math"/>
                      </a:rPr>
                      <m:t>𝐭𝐚𝐤𝐞𝐧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&gt;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en-US" b="1" dirty="0" err="1" smtClean="0">
                    <a:solidFill>
                      <a:srgbClr val="002060"/>
                    </a:solidFill>
                  </a:rPr>
                  <a:t>nly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marginally satisfy modern constraint  max M &gt; 2.07 M </a:t>
                </a:r>
                <a:r>
                  <a:rPr lang="en-US" b="1" baseline="-25000" dirty="0" smtClean="0">
                    <a:solidFill>
                      <a:srgbClr val="002060"/>
                    </a:solidFill>
                  </a:rPr>
                  <a:t>sol</a:t>
                </a:r>
                <a:endParaRPr lang="ru-RU" b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55531"/>
                <a:ext cx="908287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3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3" y="1124744"/>
            <a:ext cx="22574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5" y="487174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Hyperon and Delta puzzles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2" y="1391008"/>
            <a:ext cx="4461475" cy="28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22" y="4201602"/>
            <a:ext cx="429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255" y="1047638"/>
            <a:ext cx="347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non-linear </a:t>
            </a:r>
            <a:r>
              <a:rPr lang="en-US" dirty="0" err="1"/>
              <a:t>Walecka</a:t>
            </a:r>
            <a:r>
              <a:rPr lang="en-US" dirty="0"/>
              <a:t> RMF </a:t>
            </a:r>
            <a:r>
              <a:rPr lang="en-US" dirty="0" smtClean="0"/>
              <a:t>model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0098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solutions: H,</a:t>
            </a:r>
            <a:r>
              <a:rPr lang="el-GR" b="1" dirty="0" smtClean="0"/>
              <a:t>Δ</a:t>
            </a:r>
            <a:r>
              <a:rPr lang="en-US" b="1" dirty="0" smtClean="0"/>
              <a:t> extra high-density repulsion between hyperons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4970315"/>
                <a:ext cx="9144000" cy="24929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numCol="1" rtlCol="0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RMF: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Bednarek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et al. A&amp;A 543 (2012) + many more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Quark-meson couplings: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Motta et al. arxiv:1906.05459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RMF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-dependent  hadron effective masses &amp;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couplings</a:t>
                </a:r>
              </a:p>
              <a:p>
                <a:r>
                  <a:rPr lang="en-US" dirty="0" err="1" smtClean="0">
                    <a:solidFill>
                      <a:schemeClr val="tx2"/>
                    </a:solidFill>
                  </a:rPr>
                  <a:t>Kolomeitsev</a:t>
                </a:r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dirty="0" err="1">
                    <a:solidFill>
                      <a:schemeClr val="tx2"/>
                    </a:solidFill>
                  </a:rPr>
                  <a:t>Maslov</a:t>
                </a:r>
                <a:r>
                  <a:rPr lang="en-US" dirty="0">
                    <a:solidFill>
                      <a:schemeClr val="tx2"/>
                    </a:solidFill>
                  </a:rPr>
                  <a:t>, DV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PLB 748(2015), NPA 950(2016), 961(2017), 970(2018)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0315"/>
                <a:ext cx="9144000" cy="2492990"/>
              </a:xfrm>
              <a:prstGeom prst="rect">
                <a:avLst/>
              </a:prstGeom>
              <a:blipFill rotWithShape="1">
                <a:blip r:embed="rId5"/>
                <a:stretch>
                  <a:fillRect l="-466" t="-73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6" y="769351"/>
            <a:ext cx="5554929" cy="39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16632"/>
            <a:ext cx="915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RMF model </a:t>
            </a:r>
            <a:r>
              <a:rPr lang="en-US" sz="2400" b="1" dirty="0" smtClean="0">
                <a:solidFill>
                  <a:srgbClr val="0070C0"/>
                </a:solidFill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Calibri"/>
                <a:cs typeface="Calibri"/>
              </a:rPr>
              <a:t>Ϭ-field-</a:t>
            </a:r>
            <a:r>
              <a:rPr lang="en-US" sz="2400" b="1" dirty="0" smtClean="0">
                <a:solidFill>
                  <a:srgbClr val="0070C0"/>
                </a:solidFill>
              </a:rPr>
              <a:t>scaled all hadron masses </a:t>
            </a:r>
            <a:r>
              <a:rPr lang="en-US" sz="2400" b="1" dirty="0">
                <a:solidFill>
                  <a:srgbClr val="0070C0"/>
                </a:solidFill>
              </a:rPr>
              <a:t>&amp;</a:t>
            </a:r>
            <a:r>
              <a:rPr lang="en-US" sz="2400" b="1" dirty="0" smtClean="0">
                <a:solidFill>
                  <a:srgbClr val="0070C0"/>
                </a:solidFill>
              </a:rPr>
              <a:t> couplings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5" y="4963975"/>
            <a:ext cx="4968748" cy="8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614092" y="2658891"/>
            <a:ext cx="1549465" cy="28600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flipH="1">
            <a:off x="1697540" y="1628800"/>
            <a:ext cx="1080122" cy="2880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36" y="1171608"/>
            <a:ext cx="2160240" cy="2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0"/>
          <p:cNvSpPr>
            <a:spLocks noChangeArrowheads="1"/>
          </p:cNvSpPr>
          <p:nvPr/>
        </p:nvSpPr>
        <p:spPr bwMode="auto">
          <a:xfrm flipH="1">
            <a:off x="6156176" y="1111248"/>
            <a:ext cx="2443014" cy="44554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96614" y="3089538"/>
            <a:ext cx="3024336" cy="648395"/>
            <a:chOff x="396605" y="5841435"/>
            <a:chExt cx="3024336" cy="64839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05" y="5841435"/>
              <a:ext cx="3024336" cy="466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0"/>
            <p:cNvSpPr>
              <a:spLocks noChangeArrowheads="1"/>
            </p:cNvSpPr>
            <p:nvPr/>
          </p:nvSpPr>
          <p:spPr bwMode="auto">
            <a:xfrm flipH="1">
              <a:off x="424092" y="5841435"/>
              <a:ext cx="2635739" cy="648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0000"/>
                </a:solidFill>
              </a:endParaRPr>
            </a:p>
          </p:txBody>
        </p:sp>
      </p:grpSp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853090" y="4963975"/>
            <a:ext cx="2566782" cy="44554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925" y="5859783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vac. couplings follow  SU(6)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736"/>
            <a:ext cx="881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Scalings</a:t>
            </a:r>
            <a:r>
              <a:rPr lang="en-US" sz="2000" dirty="0" smtClean="0">
                <a:solidFill>
                  <a:srgbClr val="0070C0"/>
                </a:solidFill>
              </a:rPr>
              <a:t> with the ``quenching”  in </a:t>
            </a:r>
            <a:r>
              <a:rPr lang="el-GR" sz="2000" dirty="0" smtClean="0">
                <a:solidFill>
                  <a:srgbClr val="0070C0"/>
                </a:solidFill>
              </a:rPr>
              <a:t>ω</a:t>
            </a:r>
            <a:r>
              <a:rPr lang="en-US" sz="2000" dirty="0" smtClean="0">
                <a:solidFill>
                  <a:srgbClr val="0070C0"/>
                </a:solidFill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</a:rPr>
              <a:t>KVORcut</a:t>
            </a:r>
            <a:r>
              <a:rPr lang="en-US" sz="2000" dirty="0" smtClean="0">
                <a:solidFill>
                  <a:srgbClr val="0070C0"/>
                </a:solidFill>
              </a:rPr>
              <a:t>) and  </a:t>
            </a:r>
            <a:r>
              <a:rPr lang="el-GR" sz="2000" dirty="0" smtClean="0">
                <a:solidFill>
                  <a:srgbClr val="0070C0"/>
                </a:solidFill>
              </a:rPr>
              <a:t>ω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  <a:r>
              <a:rPr lang="el-GR" sz="2000" dirty="0" smtClean="0">
                <a:solidFill>
                  <a:srgbClr val="0070C0"/>
                </a:solidFill>
              </a:rPr>
              <a:t>ρ</a:t>
            </a:r>
            <a:r>
              <a:rPr lang="en-US" sz="2000" dirty="0" smtClean="0">
                <a:solidFill>
                  <a:srgbClr val="0070C0"/>
                </a:solidFill>
              </a:rPr>
              <a:t> (MKVOR) sectors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8" y="548680"/>
            <a:ext cx="8950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Maslov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Kolomeitsev</a:t>
            </a:r>
            <a:r>
              <a:rPr lang="en-US" sz="1600" dirty="0">
                <a:solidFill>
                  <a:schemeClr val="tx1"/>
                </a:solidFill>
              </a:rPr>
              <a:t>, D.V. </a:t>
            </a:r>
            <a:r>
              <a:rPr lang="en-US" sz="1600" dirty="0" smtClean="0">
                <a:solidFill>
                  <a:schemeClr val="tx1"/>
                </a:solidFill>
              </a:rPr>
              <a:t>NPA 950(2016),961(2017)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439"/>
            <a:ext cx="3223478" cy="29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69" y="1503882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53" y="3643484"/>
            <a:ext cx="3045347" cy="29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148065" y="1638969"/>
                <a:ext cx="3995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2060"/>
                    </a:solidFill>
                  </a:rPr>
                  <a:t>KVORcut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-</a:t>
                </a:r>
                <a:r>
                  <a:rPr lang="en-US" b="1" dirty="0">
                    <a:solidFill>
                      <a:srgbClr val="002060"/>
                    </a:solidFill>
                  </a:rPr>
                  <a:t>q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uenching 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∗</m:t>
                    </m:r>
                    <m:r>
                      <a:rPr lang="en-US" b="1">
                        <a:solidFill>
                          <a:srgbClr val="002060"/>
                        </a:solidFill>
                        <a:latin typeface="Cambria Math"/>
                      </a:rPr>
                      <m:t>𝐭𝐚𝐤𝐞𝐧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~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~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~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respectively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5" y="1638969"/>
                <a:ext cx="399593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22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2" y="3650344"/>
            <a:ext cx="3035259" cy="292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146" y="2852936"/>
            <a:ext cx="595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KVORcut02 is too stiff in ISM, KVORcut04 too soft in 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KVORcut03,MKVOR-based </a:t>
            </a:r>
            <a:r>
              <a:rPr lang="en-US" b="1" dirty="0" err="1" smtClean="0">
                <a:solidFill>
                  <a:srgbClr val="002060"/>
                </a:solidFill>
              </a:rPr>
              <a:t>EoS</a:t>
            </a:r>
            <a:r>
              <a:rPr lang="en-US" b="1" dirty="0" smtClean="0">
                <a:solidFill>
                  <a:srgbClr val="002060"/>
                </a:solidFill>
              </a:rPr>
              <a:t> are appropriate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57077" y="1996623"/>
            <a:ext cx="1343634" cy="28867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12160" y="1944485"/>
            <a:ext cx="1343634" cy="681629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  <a:lumMod val="64000"/>
                <a:lumOff val="36000"/>
                <a:alpha val="47000"/>
              </a:schemeClr>
            </a:gs>
            <a:gs pos="89000">
              <a:srgbClr val="CCFFCC"/>
            </a:gs>
            <a:gs pos="96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74846"/>
            <a:ext cx="591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Possible effects of Delta-isobars in HIC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690" y="1188006"/>
            <a:ext cx="463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Kolomeitsev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Maslov</a:t>
            </a:r>
            <a:r>
              <a:rPr lang="en-US" dirty="0">
                <a:solidFill>
                  <a:schemeClr val="tx1"/>
                </a:solidFill>
              </a:rPr>
              <a:t>, D.V</a:t>
            </a:r>
            <a:r>
              <a:rPr lang="en-US" dirty="0" smtClean="0">
                <a:solidFill>
                  <a:schemeClr val="tx1"/>
                </a:solidFill>
              </a:rPr>
              <a:t>. NPA961(2017)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31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possible 1-order phase tr. 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n models with a ``quenching in </a:t>
            </a:r>
            <a:r>
              <a:rPr lang="en-US" dirty="0" err="1" smtClean="0">
                <a:solidFill>
                  <a:schemeClr val="tx2"/>
                </a:solidFill>
              </a:rPr>
              <a:t>isovector</a:t>
            </a:r>
            <a:r>
              <a:rPr lang="en-US" dirty="0" smtClean="0">
                <a:solidFill>
                  <a:schemeClr val="tx2"/>
                </a:solidFill>
              </a:rPr>
              <a:t> sector”, if Delta potential were deep enough (for U</a:t>
            </a:r>
            <a:r>
              <a:rPr lang="el-GR" baseline="-25000" dirty="0" smtClean="0">
                <a:solidFill>
                  <a:schemeClr val="tx2"/>
                </a:solidFill>
              </a:rPr>
              <a:t>Δ</a:t>
            </a:r>
            <a:r>
              <a:rPr lang="en-US" dirty="0" smtClean="0">
                <a:solidFill>
                  <a:schemeClr val="tx2"/>
                </a:solidFill>
              </a:rPr>
              <a:t> &lt;-56 MeV)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Such models easier satisfy the  flow constraint at  n~4n </a:t>
            </a:r>
            <a:r>
              <a:rPr lang="en-US" baseline="-25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, not breaking NS max. mass constraint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0" y="1576738"/>
            <a:ext cx="3670523" cy="34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8922" y="4963857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Most realistic estimate: </a:t>
            </a:r>
            <a:r>
              <a:rPr lang="en-US" b="1" dirty="0">
                <a:solidFill>
                  <a:srgbClr val="0070C0"/>
                </a:solidFill>
              </a:rPr>
              <a:t>U</a:t>
            </a:r>
            <a:r>
              <a:rPr lang="el-GR" b="1" baseline="-25000" dirty="0">
                <a:solidFill>
                  <a:srgbClr val="0070C0"/>
                </a:solidFill>
              </a:rPr>
              <a:t>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~ -50 </a:t>
            </a:r>
            <a:r>
              <a:rPr lang="en-US" b="1" dirty="0">
                <a:solidFill>
                  <a:srgbClr val="0070C0"/>
                </a:solidFill>
              </a:rPr>
              <a:t>MeV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7333" y="645799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Signatures in HIC?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5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\delta\rho=\rho-\rho_{\rm r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97"/>
  <p:tag name="PICTUREFILESIZE" val="17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Blue{\beta =m_N^{*2}\, k\, f_{\pi NN}^2/\pi$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2"/>
  <p:tag name="PICTUREFILESIZE" val="18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\nonumber&#10;A_{\pi}(\om,\vec k)&amp;\approx&#10;\sum_{i=\pi, \Delta}\frac{2\,\pi\,\delta(\om-\om_i(\vec&#10;k))}{\left(2\om-\frac{\dsp&#10;\prt\Pi^R}{\dsp \prt\om}\right)\Big |_{\om=\om_i(\vec k)} }&#10;\nonumber\\&#10;&amp;+&#10;\frac{2\,\beta\, k\, \om }{\widetilde\om^4(k)+\beta^2\,&#10;k^2\,\om^2 }\,\theta(\om&lt;v_F\, k)&#10;\nonumber&#10;\end{align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7"/>
  <p:tag name="PICTUREFILESIZE" val="2016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6cm]{M0.eps}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73"/>
  <p:tag name="PICTUREFILESIZE" val="7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${\rm Log}(T_{\rm surface}/{\rm K})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6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 &#10;${\rm Log(Age/Year)}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7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$$\Red{\rm MU(FOPE):}&#10;\parbox{50mm}{\includegraphics[width=5cm]{murca.eps}}\qquad&#10;\phantom{x}\hspace{5mm}\parbox{1cm}{\includegraphics[clip=true,width=1cm]&#10;{dgreen-arrow.eps}}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49"/>
  <p:tag name="PICTUREFILESIZE" val="76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$$\parbox{5cm}{\includegraphics[width=5cm]{murca-from-pion.eps}}&#10;\quad+\quad&#10;\parbox{5cm}{\includegraphics[width=5cm]{murca-from-pion-loop.eps}}&#10;\quad+\quad&#10;\parbox{5cm}{\includegraphics[width=5cm]{murca-dressed.eps}}&#10;\quad+\dots&#10; 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40"/>
  <p:tag name="PICTUREFILESIZE" val="164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-\frac{\partial^2 \delta\rho}{\partial t^2}=\Delta\left[c\Delta&#10;\delta \rho +\lambda v^2 \delta \rho -\lambda (\delta \rho)^3&#10;+\epsilon -\rho_{\rm r}^{-1}\left(\frac43\,{\eta_{\rm r}}&#10;+{\zeta_{\rm r }} \right)\frac{\partial \delta\rho}{\partial&#10;t}\right]&#10;\nonumber&#10; \ee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546"/>
  <p:tag name="PICTUREFILESIZE" val="97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v\propto | T-T_{\rm cr}|^{1/2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33.875"/>
  <p:tag name="PICTUREFILESIZE" val="24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t_0\propto&#10; | T-T_{\rm cr}|^{-1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34.875"/>
  <p:tag name="PICTUREFILESIZE" val="2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14\pion-spec.eps"/>
  <p:tag name="FORMAT" val="bmp256"/>
  <p:tag name="RES" val="300"/>
  <p:tag name="BLEND" val="0"/>
  <p:tag name="TRANSPARENT" val="0"/>
  <p:tag name="TBUG" val="0"/>
  <p:tag name="ORIGWIDTH" val="194"/>
  <p:tag name="PICTUREFILESIZE" val="6539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\BrickRed{&#10;$\om \propto -i \widetilde{\omega}^{2}&#10;(k_{\rm min})/\beta$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6"/>
  <p:tag name="PICTUREFILESIZE" val="38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_{\rm min} \simeq p_{\rm F})&lt;0 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4"/>
  <p:tag name="PICTUREFILESIZE" val="28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Blue{D^{-1} (\om,k)\simeq D^{-1} (0,k)+i\beta\,\om}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1"/>
  <p:tag name="PICTUREFILESIZE" val="377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9722</TotalTime>
  <Words>1608</Words>
  <Application>Microsoft Office PowerPoint</Application>
  <PresentationFormat>Экран (4:3)</PresentationFormat>
  <Paragraphs>218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Pressure isotherms and constant entropy trajectories</vt:lpstr>
      <vt:lpstr>I order phase transition in non-ideal  non-relativistic hydrodynamics</vt:lpstr>
      <vt:lpstr>Презентация PowerPoint</vt:lpstr>
      <vt:lpstr>Instabilities in spinodal region</vt:lpstr>
      <vt:lpstr>Презентация PowerPoint</vt:lpstr>
      <vt:lpstr>Презентация PowerPoint</vt:lpstr>
      <vt:lpstr>Презентация PowerPoint</vt:lpstr>
      <vt:lpstr>Specificity of P(n) isotherms in asymmetric matter</vt:lpstr>
      <vt:lpstr>Презентация PowerPoint</vt:lpstr>
      <vt:lpstr>Презентация PowerPoint</vt:lpstr>
      <vt:lpstr>Antikaon spectra in nuclear matter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Chainik</dc:creator>
  <cp:lastModifiedBy>Dima</cp:lastModifiedBy>
  <cp:revision>796</cp:revision>
  <dcterms:created xsi:type="dcterms:W3CDTF">2013-10-16T07:54:16Z</dcterms:created>
  <dcterms:modified xsi:type="dcterms:W3CDTF">2019-09-16T17:30:09Z</dcterms:modified>
</cp:coreProperties>
</file>