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3"/>
  </p:notesMasterIdLst>
  <p:sldIdLst>
    <p:sldId id="256" r:id="rId2"/>
    <p:sldId id="257" r:id="rId3"/>
    <p:sldId id="259" r:id="rId4"/>
    <p:sldId id="260" r:id="rId5"/>
    <p:sldId id="269" r:id="rId6"/>
    <p:sldId id="271" r:id="rId7"/>
    <p:sldId id="274" r:id="rId8"/>
    <p:sldId id="306" r:id="rId9"/>
    <p:sldId id="307" r:id="rId10"/>
    <p:sldId id="309" r:id="rId11"/>
    <p:sldId id="275" r:id="rId12"/>
    <p:sldId id="312" r:id="rId13"/>
    <p:sldId id="281" r:id="rId14"/>
    <p:sldId id="276" r:id="rId15"/>
    <p:sldId id="277" r:id="rId16"/>
    <p:sldId id="283" r:id="rId17"/>
    <p:sldId id="278" r:id="rId18"/>
    <p:sldId id="279" r:id="rId19"/>
    <p:sldId id="280" r:id="rId20"/>
    <p:sldId id="284" r:id="rId21"/>
    <p:sldId id="285" r:id="rId22"/>
    <p:sldId id="286" r:id="rId23"/>
    <p:sldId id="288" r:id="rId24"/>
    <p:sldId id="322" r:id="rId25"/>
    <p:sldId id="296" r:id="rId26"/>
    <p:sldId id="314" r:id="rId27"/>
    <p:sldId id="316" r:id="rId28"/>
    <p:sldId id="321" r:id="rId29"/>
    <p:sldId id="317" r:id="rId30"/>
    <p:sldId id="325" r:id="rId31"/>
    <p:sldId id="300" r:id="rId32"/>
    <p:sldId id="319" r:id="rId33"/>
    <p:sldId id="310" r:id="rId34"/>
    <p:sldId id="311" r:id="rId35"/>
    <p:sldId id="326" r:id="rId36"/>
    <p:sldId id="328" r:id="rId37"/>
    <p:sldId id="318" r:id="rId38"/>
    <p:sldId id="320" r:id="rId39"/>
    <p:sldId id="323" r:id="rId40"/>
    <p:sldId id="324" r:id="rId41"/>
    <p:sldId id="327" r:id="rId42"/>
  </p:sldIdLst>
  <p:sldSz cx="9144000" cy="6858000" type="screen4x3"/>
  <p:notesSz cx="7772400" cy="10058400"/>
  <p:defaultTextStyle>
    <a:defPPr>
      <a:defRPr lang="en-GB"/>
    </a:defPPr>
    <a:lvl1pPr algn="l" defTabSz="457200" rtl="0" eaLnBrk="0" fontAlgn="base" hangingPunct="0">
      <a:lnSpc>
        <a:spcPct val="123000"/>
      </a:lnSpc>
      <a:spcBef>
        <a:spcPct val="0"/>
      </a:spcBef>
      <a:spcAft>
        <a:spcPct val="0"/>
      </a:spcAft>
      <a:buClr>
        <a:srgbClr val="000000"/>
      </a:buClr>
      <a:buSzPct val="100000"/>
      <a:buFont typeface="Times New Roman" pitchFamily="18" charset="0"/>
      <a:defRPr sz="2400" kern="1200">
        <a:solidFill>
          <a:schemeClr val="tx1"/>
        </a:solidFill>
        <a:latin typeface="Times New Roman" pitchFamily="18" charset="0"/>
        <a:ea typeface="+mn-ea"/>
        <a:cs typeface="+mn-cs"/>
      </a:defRPr>
    </a:lvl1pPr>
    <a:lvl2pPr marL="457200" algn="l" defTabSz="457200" rtl="0" eaLnBrk="0" fontAlgn="base" hangingPunct="0">
      <a:lnSpc>
        <a:spcPct val="123000"/>
      </a:lnSpc>
      <a:spcBef>
        <a:spcPct val="0"/>
      </a:spcBef>
      <a:spcAft>
        <a:spcPct val="0"/>
      </a:spcAft>
      <a:buClr>
        <a:srgbClr val="000000"/>
      </a:buClr>
      <a:buSzPct val="100000"/>
      <a:buFont typeface="Times New Roman" pitchFamily="18" charset="0"/>
      <a:defRPr sz="2400" kern="1200">
        <a:solidFill>
          <a:schemeClr val="tx1"/>
        </a:solidFill>
        <a:latin typeface="Times New Roman" pitchFamily="18" charset="0"/>
        <a:ea typeface="+mn-ea"/>
        <a:cs typeface="+mn-cs"/>
      </a:defRPr>
    </a:lvl2pPr>
    <a:lvl3pPr marL="914400" algn="l" defTabSz="457200" rtl="0" eaLnBrk="0" fontAlgn="base" hangingPunct="0">
      <a:lnSpc>
        <a:spcPct val="123000"/>
      </a:lnSpc>
      <a:spcBef>
        <a:spcPct val="0"/>
      </a:spcBef>
      <a:spcAft>
        <a:spcPct val="0"/>
      </a:spcAft>
      <a:buClr>
        <a:srgbClr val="000000"/>
      </a:buClr>
      <a:buSzPct val="100000"/>
      <a:buFont typeface="Times New Roman" pitchFamily="18" charset="0"/>
      <a:defRPr sz="2400" kern="1200">
        <a:solidFill>
          <a:schemeClr val="tx1"/>
        </a:solidFill>
        <a:latin typeface="Times New Roman" pitchFamily="18" charset="0"/>
        <a:ea typeface="+mn-ea"/>
        <a:cs typeface="+mn-cs"/>
      </a:defRPr>
    </a:lvl3pPr>
    <a:lvl4pPr marL="1371600" algn="l" defTabSz="457200" rtl="0" eaLnBrk="0" fontAlgn="base" hangingPunct="0">
      <a:lnSpc>
        <a:spcPct val="123000"/>
      </a:lnSpc>
      <a:spcBef>
        <a:spcPct val="0"/>
      </a:spcBef>
      <a:spcAft>
        <a:spcPct val="0"/>
      </a:spcAft>
      <a:buClr>
        <a:srgbClr val="000000"/>
      </a:buClr>
      <a:buSzPct val="100000"/>
      <a:buFont typeface="Times New Roman" pitchFamily="18" charset="0"/>
      <a:defRPr sz="2400" kern="1200">
        <a:solidFill>
          <a:schemeClr val="tx1"/>
        </a:solidFill>
        <a:latin typeface="Times New Roman" pitchFamily="18" charset="0"/>
        <a:ea typeface="+mn-ea"/>
        <a:cs typeface="+mn-cs"/>
      </a:defRPr>
    </a:lvl4pPr>
    <a:lvl5pPr marL="1828800" algn="l" defTabSz="457200" rtl="0" eaLnBrk="0" fontAlgn="base" hangingPunct="0">
      <a:lnSpc>
        <a:spcPct val="123000"/>
      </a:lnSpc>
      <a:spcBef>
        <a:spcPct val="0"/>
      </a:spcBef>
      <a:spcAft>
        <a:spcPct val="0"/>
      </a:spcAft>
      <a:buClr>
        <a:srgbClr val="000000"/>
      </a:buClr>
      <a:buSzPct val="100000"/>
      <a:buFont typeface="Times New Roman" pitchFamily="18" charset="0"/>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DE9208"/>
    <a:srgbClr val="0000FF"/>
    <a:srgbClr val="F6A20A"/>
    <a:srgbClr val="E6E6EA"/>
    <a:srgbClr val="90FEFE"/>
    <a:srgbClr val="0099CC"/>
    <a:srgbClr val="DBDBE1"/>
    <a:srgbClr val="CC00FF"/>
    <a:srgbClr val="FFFE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50" autoAdjust="0"/>
    <p:restoredTop sz="67771" autoAdjust="0"/>
  </p:normalViewPr>
  <p:slideViewPr>
    <p:cSldViewPr>
      <p:cViewPr varScale="1">
        <p:scale>
          <a:sx n="76" d="100"/>
          <a:sy n="76" d="100"/>
        </p:scale>
        <p:origin x="658" y="77"/>
      </p:cViewPr>
      <p:guideLst>
        <p:guide orient="horz" pos="2160"/>
        <p:guide pos="2880"/>
      </p:guideLst>
    </p:cSldViewPr>
  </p:slideViewPr>
  <p:outlineViewPr>
    <p:cViewPr varScale="1">
      <p:scale>
        <a:sx n="170" d="200"/>
        <a:sy n="170" d="200"/>
      </p:scale>
      <p:origin x="0" y="-528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783388" cy="985678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bg-BG" dirty="0"/>
          </a:p>
        </p:txBody>
      </p:sp>
      <p:sp>
        <p:nvSpPr>
          <p:cNvPr id="3074" name="Rectangle 2"/>
          <p:cNvSpPr>
            <a:spLocks noGrp="1" noRot="1" noChangeAspect="1" noChangeArrowheads="1"/>
          </p:cNvSpPr>
          <p:nvPr>
            <p:ph type="sldImg"/>
          </p:nvPr>
        </p:nvSpPr>
        <p:spPr bwMode="auto">
          <a:xfrm>
            <a:off x="927100" y="738188"/>
            <a:ext cx="4926013" cy="3694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5" name="Rectangle 3"/>
          <p:cNvSpPr>
            <a:spLocks noGrp="1" noChangeArrowheads="1"/>
          </p:cNvSpPr>
          <p:nvPr>
            <p:ph type="body"/>
          </p:nvPr>
        </p:nvSpPr>
        <p:spPr bwMode="auto">
          <a:xfrm>
            <a:off x="677863" y="4681538"/>
            <a:ext cx="5424487" cy="4433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bg-BG" smtClean="0"/>
          </a:p>
        </p:txBody>
      </p:sp>
    </p:spTree>
    <p:extLst>
      <p:ext uri="{BB962C8B-B14F-4D97-AF65-F5344CB8AC3E}">
        <p14:creationId xmlns:p14="http://schemas.microsoft.com/office/powerpoint/2010/main" val="82430877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Text Box 1"/>
          <p:cNvSpPr txBox="1">
            <a:spLocks noChangeArrowheads="1"/>
          </p:cNvSpPr>
          <p:nvPr/>
        </p:nvSpPr>
        <p:spPr bwMode="auto">
          <a:xfrm>
            <a:off x="901700" y="762000"/>
            <a:ext cx="4978400" cy="37338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bg-BG"/>
          </a:p>
        </p:txBody>
      </p:sp>
      <p:sp>
        <p:nvSpPr>
          <p:cNvPr id="83970" name="Text Box 2"/>
          <p:cNvSpPr txBox="1">
            <a:spLocks noGrp="1" noChangeArrowheads="1"/>
          </p:cNvSpPr>
          <p:nvPr>
            <p:ph type="body"/>
          </p:nvPr>
        </p:nvSpPr>
        <p:spPr bwMode="auto">
          <a:xfrm>
            <a:off x="914400" y="4724400"/>
            <a:ext cx="4953000" cy="4419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nSpc>
                <a:spcPct val="123000"/>
              </a:lnSpc>
              <a:spcBef>
                <a:spcPts val="9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bg-BG" sz="2400"/>
              <a:t>Tittle page and out line</a:t>
            </a:r>
          </a:p>
        </p:txBody>
      </p:sp>
    </p:spTree>
    <p:extLst>
      <p:ext uri="{BB962C8B-B14F-4D97-AF65-F5344CB8AC3E}">
        <p14:creationId xmlns:p14="http://schemas.microsoft.com/office/powerpoint/2010/main" val="2177460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91F4A5-13BE-0446-80F5-254163EEC6CB}" type="slidenum">
              <a:rPr lang="en-GB" sz="1200">
                <a:solidFill>
                  <a:prstClr val="black"/>
                </a:solidFill>
                <a:latin typeface="Arial" charset="0"/>
              </a:rPr>
              <a:pPr eaLnBrk="1" hangingPunct="1"/>
              <a:t>18</a:t>
            </a:fld>
            <a:endParaRPr lang="en-GB" sz="1200">
              <a:solidFill>
                <a:prstClr val="black"/>
              </a:solidFill>
              <a:latin typeface="Arial"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1601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91F4A5-13BE-0446-80F5-254163EEC6CB}" type="slidenum">
              <a:rPr lang="en-GB" sz="1200">
                <a:solidFill>
                  <a:prstClr val="black"/>
                </a:solidFill>
                <a:latin typeface="Arial" charset="0"/>
              </a:rPr>
              <a:pPr eaLnBrk="1" hangingPunct="1"/>
              <a:t>20</a:t>
            </a:fld>
            <a:endParaRPr lang="en-GB" sz="1200">
              <a:solidFill>
                <a:prstClr val="black"/>
              </a:solidFill>
              <a:latin typeface="Arial"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84962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2283488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2420237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24</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329325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25</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030019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BC09FA-3408-B543-91AF-4F8D36FD2FCE}" type="slidenum">
              <a:rPr lang="fr-FR" sz="1200">
                <a:solidFill>
                  <a:prstClr val="black"/>
                </a:solidFill>
                <a:latin typeface="Arial" charset="0"/>
              </a:rPr>
              <a:pPr eaLnBrk="1" hangingPunct="1"/>
              <a:t>30</a:t>
            </a:fld>
            <a:endParaRPr lang="fr-FR" sz="1200">
              <a:solidFill>
                <a:prstClr val="black"/>
              </a:solidFill>
              <a:latin typeface="Arial" charset="0"/>
            </a:endParaRPr>
          </a:p>
        </p:txBody>
      </p:sp>
      <p:sp>
        <p:nvSpPr>
          <p:cNvPr id="32770" name="Rectangle 2"/>
          <p:cNvSpPr>
            <a:spLocks noGrp="1" noRot="1" noChangeAspect="1" noChangeArrowheads="1" noTextEdit="1"/>
          </p:cNvSpPr>
          <p:nvPr>
            <p:ph type="sldImg"/>
          </p:nvPr>
        </p:nvSpPr>
        <p:spPr>
          <a:xfrm>
            <a:off x="1144588" y="687388"/>
            <a:ext cx="4570412" cy="3427412"/>
          </a:xfrm>
          <a:ln/>
        </p:spPr>
      </p:sp>
      <p:sp>
        <p:nvSpPr>
          <p:cNvPr id="32771" name="Rectangle 3"/>
          <p:cNvSpPr>
            <a:spLocks noGrp="1" noChangeArrowheads="1"/>
          </p:cNvSpPr>
          <p:nvPr>
            <p:ph type="body" idx="1"/>
          </p:nvPr>
        </p:nvSpPr>
        <p:spPr>
          <a:xfrm>
            <a:off x="685800" y="4341813"/>
            <a:ext cx="5486400" cy="4114800"/>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45074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91F4A5-13BE-0446-80F5-254163EEC6CB}" type="slidenum">
              <a:rPr lang="en-GB" sz="1200">
                <a:solidFill>
                  <a:prstClr val="black"/>
                </a:solidFill>
                <a:latin typeface="Arial" charset="0"/>
              </a:rPr>
              <a:pPr eaLnBrk="1" hangingPunct="1"/>
              <a:t>31</a:t>
            </a:fld>
            <a:endParaRPr lang="en-GB" sz="1200">
              <a:solidFill>
                <a:prstClr val="black"/>
              </a:solidFill>
              <a:latin typeface="Arial"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73116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078D9A-DD45-2345-A56B-1FAD0ABE52BF}" type="slidenum">
              <a:rPr lang="en-GB" sz="1200" b="1">
                <a:solidFill>
                  <a:prstClr val="black"/>
                </a:solidFill>
                <a:latin typeface="Arial" charset="0"/>
              </a:rPr>
              <a:pPr eaLnBrk="1" hangingPunct="1"/>
              <a:t>36</a:t>
            </a:fld>
            <a:endParaRPr lang="en-GB" sz="1200" b="1">
              <a:solidFill>
                <a:prstClr val="black"/>
              </a:solidFill>
              <a:latin typeface="Arial"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09653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41</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43736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スライド イメージ プレースホルダ 1"/>
          <p:cNvSpPr>
            <a:spLocks noGrp="1" noRot="1" noChangeAspect="1" noTextEdit="1"/>
          </p:cNvSpPr>
          <p:nvPr>
            <p:ph type="sldImg"/>
          </p:nvPr>
        </p:nvSpPr>
        <p:spPr>
          <a:ln/>
        </p:spPr>
      </p:sp>
      <p:sp>
        <p:nvSpPr>
          <p:cNvPr id="126979" name="ノート プレースホルダ 2"/>
          <p:cNvSpPr>
            <a:spLocks noGrp="1"/>
          </p:cNvSpPr>
          <p:nvPr>
            <p:ph type="body" idx="1"/>
          </p:nvPr>
        </p:nvSpPr>
        <p:spPr>
          <a:noFill/>
          <a:ln/>
        </p:spPr>
        <p:txBody>
          <a:bodyPr/>
          <a:lstStyle/>
          <a:p>
            <a:endParaRPr lang="ja-JP" altLang="en-US"/>
          </a:p>
        </p:txBody>
      </p:sp>
      <p:sp>
        <p:nvSpPr>
          <p:cNvPr id="126980" name="スライド番号プレースホルダ 3"/>
          <p:cNvSpPr>
            <a:spLocks noGrp="1"/>
          </p:cNvSpPr>
          <p:nvPr>
            <p:ph type="sldNum" sz="quarter" idx="5"/>
          </p:nvPr>
        </p:nvSpPr>
        <p:spPr>
          <a:xfrm>
            <a:off x="3884613" y="8685213"/>
            <a:ext cx="2971800" cy="458787"/>
          </a:xfrm>
          <a:prstGeom prst="rect">
            <a:avLst/>
          </a:prstGeom>
          <a:noFill/>
        </p:spPr>
        <p:txBody>
          <a:bodyPr/>
          <a:lstStyle/>
          <a:p>
            <a:fld id="{4A21C313-D062-43CB-B63F-5859D3E3FA1F}" type="slidenum">
              <a:rPr lang="en-US" altLang="ja-JP" smtClean="0">
                <a:solidFill>
                  <a:srgbClr val="000000"/>
                </a:solidFill>
              </a:rPr>
              <a:pPr/>
              <a:t>8</a:t>
            </a:fld>
            <a:endParaRPr lang="en-US" altLang="ja-JP">
              <a:solidFill>
                <a:srgbClr val="000000"/>
              </a:solidFill>
            </a:endParaRPr>
          </a:p>
        </p:txBody>
      </p:sp>
    </p:spTree>
    <p:extLst>
      <p:ext uri="{BB962C8B-B14F-4D97-AF65-F5344CB8AC3E}">
        <p14:creationId xmlns:p14="http://schemas.microsoft.com/office/powerpoint/2010/main" val="920286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a:xfrm>
            <a:off x="3884613" y="8685213"/>
            <a:ext cx="2971800" cy="458787"/>
          </a:xfrm>
          <a:prstGeom prst="rect">
            <a:avLst/>
          </a:prstGeom>
        </p:spPr>
        <p:txBody>
          <a:bodyPr/>
          <a:lstStyle/>
          <a:p>
            <a:fld id="{2E20471D-DF43-43B1-A3B1-66F3D30F3377}" type="slidenum">
              <a:rPr lang="en-US" altLang="ja-JP" smtClean="0">
                <a:solidFill>
                  <a:srgbClr val="000000"/>
                </a:solidFill>
              </a:rPr>
              <a:pPr/>
              <a:t>9</a:t>
            </a:fld>
            <a:endParaRPr lang="en-US" altLang="ja-JP">
              <a:solidFill>
                <a:srgbClr val="000000"/>
              </a:solidFill>
            </a:endParaRPr>
          </a:p>
        </p:txBody>
      </p:sp>
    </p:spTree>
    <p:extLst>
      <p:ext uri="{BB962C8B-B14F-4D97-AF65-F5344CB8AC3E}">
        <p14:creationId xmlns:p14="http://schemas.microsoft.com/office/powerpoint/2010/main" val="195268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428176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a:xfrm>
            <a:off x="3884613" y="8685213"/>
            <a:ext cx="2971800" cy="458787"/>
          </a:xfrm>
          <a:prstGeom prst="rect">
            <a:avLst/>
          </a:prstGeom>
        </p:spPr>
        <p:txBody>
          <a:bodyPr/>
          <a:lstStyle/>
          <a:p>
            <a:fld id="{2E20471D-DF43-43B1-A3B1-66F3D30F3377}" type="slidenum">
              <a:rPr lang="en-US" altLang="ja-JP" smtClean="0">
                <a:solidFill>
                  <a:srgbClr val="000000"/>
                </a:solidFill>
              </a:rPr>
              <a:pPr/>
              <a:t>12</a:t>
            </a:fld>
            <a:endParaRPr lang="en-US" altLang="ja-JP">
              <a:solidFill>
                <a:srgbClr val="000000"/>
              </a:solidFill>
            </a:endParaRPr>
          </a:p>
        </p:txBody>
      </p:sp>
    </p:spTree>
    <p:extLst>
      <p:ext uri="{BB962C8B-B14F-4D97-AF65-F5344CB8AC3E}">
        <p14:creationId xmlns:p14="http://schemas.microsoft.com/office/powerpoint/2010/main" val="2287341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4245407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506054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9A808C-3CCD-814E-9730-70EAB9D87D82}" type="slidenum">
              <a:rPr lang="en-GB" sz="1200">
                <a:solidFill>
                  <a:prstClr val="black"/>
                </a:solidFill>
                <a:latin typeface="Arial" charset="0"/>
              </a:rPr>
              <a:pPr eaLnBrk="1" hangingPunct="1"/>
              <a:t>16</a:t>
            </a:fld>
            <a:endParaRPr lang="en-GB" sz="1200">
              <a:solidFill>
                <a:prstClr val="black"/>
              </a:solidFill>
              <a:latin typeface="Arial" charset="0"/>
            </a:endParaRPr>
          </a:p>
        </p:txBody>
      </p:sp>
      <p:sp>
        <p:nvSpPr>
          <p:cNvPr id="40963" name="Rectangle 2"/>
          <p:cNvSpPr>
            <a:spLocks noGrp="1" noRot="1" noChangeAspect="1" noChangeArrowheads="1" noTextEdit="1"/>
          </p:cNvSpPr>
          <p:nvPr>
            <p:ph type="sldImg"/>
          </p:nvPr>
        </p:nvSpPr>
        <p:spPr>
          <a:xfrm>
            <a:off x="1163638" y="696913"/>
            <a:ext cx="4549775" cy="3413125"/>
          </a:xfrm>
          <a:ln/>
        </p:spPr>
      </p:sp>
      <p:sp>
        <p:nvSpPr>
          <p:cNvPr id="40964" name="Rectangle 3"/>
          <p:cNvSpPr>
            <a:spLocks noGrp="1" noChangeArrowheads="1"/>
          </p:cNvSpPr>
          <p:nvPr>
            <p:ph type="body" idx="1"/>
          </p:nvPr>
        </p:nvSpPr>
        <p:spPr>
          <a:xfrm>
            <a:off x="925513" y="4321175"/>
            <a:ext cx="5018087"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14546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A70DEC-622D-944A-AFBA-208A04BB7FCD}" type="slidenum">
              <a:rPr lang="en-GB" sz="1200">
                <a:solidFill>
                  <a:prstClr val="black"/>
                </a:solidFill>
                <a:latin typeface="Arial" charset="0"/>
              </a:rPr>
              <a:pPr eaLnBrk="1" hangingPunct="1"/>
              <a:t>17</a:t>
            </a:fld>
            <a:endParaRPr lang="en-GB" sz="1200">
              <a:solidFill>
                <a:prstClr val="black"/>
              </a:solidFill>
              <a:latin typeface="Arial"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1027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bg-B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bg-BG"/>
          </a:p>
        </p:txBody>
      </p:sp>
    </p:spTree>
    <p:extLst>
      <p:ext uri="{BB962C8B-B14F-4D97-AF65-F5344CB8AC3E}">
        <p14:creationId xmlns:p14="http://schemas.microsoft.com/office/powerpoint/2010/main" val="499916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4173555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2100" y="298450"/>
            <a:ext cx="2033588" cy="5938838"/>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539750" y="298450"/>
            <a:ext cx="5949950" cy="5938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1055629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76375" y="298450"/>
            <a:ext cx="6411913" cy="550863"/>
          </a:xfrm>
        </p:spPr>
        <p:txBody>
          <a:bodyPr/>
          <a:lstStyle/>
          <a:p>
            <a:r>
              <a:rPr lang="en-US" smtClean="0"/>
              <a:t>Click to edit Master title style</a:t>
            </a:r>
            <a:endParaRPr lang="bg-BG"/>
          </a:p>
        </p:txBody>
      </p:sp>
      <p:sp>
        <p:nvSpPr>
          <p:cNvPr id="3" name="Content Placeholder 2"/>
          <p:cNvSpPr>
            <a:spLocks noGrp="1"/>
          </p:cNvSpPr>
          <p:nvPr>
            <p:ph sz="half" idx="1"/>
          </p:nvPr>
        </p:nvSpPr>
        <p:spPr>
          <a:xfrm>
            <a:off x="539750" y="1268413"/>
            <a:ext cx="3990975" cy="4968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683125" y="1268413"/>
            <a:ext cx="3992563" cy="4968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3042539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76375" y="298450"/>
            <a:ext cx="6411913" cy="550863"/>
          </a:xfrm>
        </p:spPr>
        <p:txBody>
          <a:bodyPr/>
          <a:lstStyle/>
          <a:p>
            <a:r>
              <a:rPr lang="en-US" smtClean="0"/>
              <a:t>Click to edit Master title style</a:t>
            </a:r>
            <a:endParaRPr lang="bg-BG"/>
          </a:p>
        </p:txBody>
      </p:sp>
      <p:sp>
        <p:nvSpPr>
          <p:cNvPr id="3" name="Table Placeholder 2"/>
          <p:cNvSpPr>
            <a:spLocks noGrp="1"/>
          </p:cNvSpPr>
          <p:nvPr>
            <p:ph type="tbl" idx="1"/>
          </p:nvPr>
        </p:nvSpPr>
        <p:spPr>
          <a:xfrm>
            <a:off x="539750" y="1268413"/>
            <a:ext cx="8135938" cy="4968875"/>
          </a:xfrm>
        </p:spPr>
        <p:txBody>
          <a:bodyPr/>
          <a:lstStyle/>
          <a:p>
            <a:endParaRPr lang="bg-BG" dirty="0"/>
          </a:p>
        </p:txBody>
      </p:sp>
    </p:spTree>
    <p:extLst>
      <p:ext uri="{BB962C8B-B14F-4D97-AF65-F5344CB8AC3E}">
        <p14:creationId xmlns:p14="http://schemas.microsoft.com/office/powerpoint/2010/main" val="62934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298450"/>
            <a:ext cx="6411913" cy="550863"/>
          </a:xfrm>
        </p:spPr>
        <p:txBody>
          <a:bodyPr/>
          <a:lstStyle/>
          <a:p>
            <a:r>
              <a:rPr lang="en-US" smtClean="0"/>
              <a:t>Click to edit Master title style</a:t>
            </a:r>
            <a:endParaRPr lang="bg-BG"/>
          </a:p>
        </p:txBody>
      </p:sp>
      <p:sp>
        <p:nvSpPr>
          <p:cNvPr id="3" name="Content Placeholder 2"/>
          <p:cNvSpPr>
            <a:spLocks noGrp="1"/>
          </p:cNvSpPr>
          <p:nvPr>
            <p:ph sz="half" idx="1"/>
          </p:nvPr>
        </p:nvSpPr>
        <p:spPr>
          <a:xfrm>
            <a:off x="539750" y="1268413"/>
            <a:ext cx="3990975" cy="4968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quarter" idx="2"/>
          </p:nvPr>
        </p:nvSpPr>
        <p:spPr>
          <a:xfrm>
            <a:off x="4683125" y="1268413"/>
            <a:ext cx="3992563"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Content Placeholder 4"/>
          <p:cNvSpPr>
            <a:spLocks noGrp="1"/>
          </p:cNvSpPr>
          <p:nvPr>
            <p:ph sz="quarter" idx="3"/>
          </p:nvPr>
        </p:nvSpPr>
        <p:spPr>
          <a:xfrm>
            <a:off x="4683125" y="3829050"/>
            <a:ext cx="3992563" cy="24082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9162402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9595"/>
            <a:ext cx="9144000" cy="1143000"/>
          </a:xfrm>
        </p:spPr>
        <p:txBody>
          <a:bodyPr/>
          <a:lstStyle>
            <a:lvl1pPr>
              <a:defRPr>
                <a:latin typeface="Times New Roman"/>
                <a:cs typeface="Times New Roman"/>
              </a:defRPr>
            </a:lvl1pPr>
          </a:lstStyle>
          <a:p>
            <a:r>
              <a:rPr lang="en-GB" noProof="0" smtClean="0"/>
              <a:t>Cliquez et modifiez le titre</a:t>
            </a:r>
            <a:endParaRPr lang="en-GB" noProof="0"/>
          </a:p>
        </p:txBody>
      </p:sp>
    </p:spTree>
    <p:extLst>
      <p:ext uri="{BB962C8B-B14F-4D97-AF65-F5344CB8AC3E}">
        <p14:creationId xmlns:p14="http://schemas.microsoft.com/office/powerpoint/2010/main" val="227486078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9595"/>
            <a:ext cx="9144000" cy="1143000"/>
          </a:xfrm>
        </p:spPr>
        <p:txBody>
          <a:bodyPr/>
          <a:lstStyle>
            <a:lvl1pPr>
              <a:defRPr>
                <a:latin typeface="Times New Roman"/>
                <a:cs typeface="Times New Roman"/>
              </a:defRPr>
            </a:lvl1pPr>
          </a:lstStyle>
          <a:p>
            <a:r>
              <a:rPr lang="en-GB" noProof="0" smtClean="0"/>
              <a:t>Cliquez et modifiez le titre</a:t>
            </a:r>
            <a:endParaRPr lang="en-GB" noProof="0"/>
          </a:p>
        </p:txBody>
      </p:sp>
    </p:spTree>
    <p:extLst>
      <p:ext uri="{BB962C8B-B14F-4D97-AF65-F5344CB8AC3E}">
        <p14:creationId xmlns:p14="http://schemas.microsoft.com/office/powerpoint/2010/main" val="130744407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9595"/>
            <a:ext cx="9144000" cy="1143000"/>
          </a:xfrm>
        </p:spPr>
        <p:txBody>
          <a:bodyPr/>
          <a:lstStyle>
            <a:lvl1pPr>
              <a:defRPr>
                <a:latin typeface="Times New Roman"/>
                <a:cs typeface="Times New Roman"/>
              </a:defRPr>
            </a:lvl1pPr>
          </a:lstStyle>
          <a:p>
            <a:r>
              <a:rPr lang="en-GB" noProof="0" smtClean="0"/>
              <a:t>Cliquez et modifiez le titre</a:t>
            </a:r>
            <a:endParaRPr lang="en-GB" noProof="0"/>
          </a:p>
        </p:txBody>
      </p:sp>
    </p:spTree>
    <p:extLst>
      <p:ext uri="{BB962C8B-B14F-4D97-AF65-F5344CB8AC3E}">
        <p14:creationId xmlns:p14="http://schemas.microsoft.com/office/powerpoint/2010/main" val="131717541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9595"/>
            <a:ext cx="9144000" cy="1143000"/>
          </a:xfrm>
        </p:spPr>
        <p:txBody>
          <a:bodyPr/>
          <a:lstStyle>
            <a:lvl1pPr>
              <a:defRPr>
                <a:latin typeface="Times New Roman"/>
                <a:cs typeface="Times New Roman"/>
              </a:defRPr>
            </a:lvl1pPr>
          </a:lstStyle>
          <a:p>
            <a:r>
              <a:rPr lang="en-GB" noProof="0" smtClean="0"/>
              <a:t>Cliquez et modifiez le titre</a:t>
            </a:r>
            <a:endParaRPr lang="en-GB" noProof="0"/>
          </a:p>
        </p:txBody>
      </p:sp>
    </p:spTree>
    <p:extLst>
      <p:ext uri="{BB962C8B-B14F-4D97-AF65-F5344CB8AC3E}">
        <p14:creationId xmlns:p14="http://schemas.microsoft.com/office/powerpoint/2010/main" val="399213053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9595"/>
            <a:ext cx="9144000" cy="1143000"/>
          </a:xfrm>
        </p:spPr>
        <p:txBody>
          <a:bodyPr/>
          <a:lstStyle>
            <a:lvl1pPr>
              <a:defRPr>
                <a:latin typeface="Times New Roman"/>
                <a:cs typeface="Times New Roman"/>
              </a:defRPr>
            </a:lvl1pPr>
          </a:lstStyle>
          <a:p>
            <a:r>
              <a:rPr lang="en-GB" noProof="0" smtClean="0"/>
              <a:t>Cliquez et modifiez le titre</a:t>
            </a:r>
            <a:endParaRPr lang="en-GB" noProof="0"/>
          </a:p>
        </p:txBody>
      </p:sp>
    </p:spTree>
    <p:extLst>
      <p:ext uri="{BB962C8B-B14F-4D97-AF65-F5344CB8AC3E}">
        <p14:creationId xmlns:p14="http://schemas.microsoft.com/office/powerpoint/2010/main" val="382684525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412194700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9595"/>
            <a:ext cx="9144000" cy="1143000"/>
          </a:xfrm>
        </p:spPr>
        <p:txBody>
          <a:bodyPr/>
          <a:lstStyle>
            <a:lvl1pPr>
              <a:defRPr>
                <a:latin typeface="Times New Roman"/>
                <a:cs typeface="Times New Roman"/>
              </a:defRPr>
            </a:lvl1pPr>
          </a:lstStyle>
          <a:p>
            <a:r>
              <a:rPr lang="en-GB" noProof="0" smtClean="0"/>
              <a:t>Cliquez et modifiez le titre</a:t>
            </a:r>
            <a:endParaRPr lang="en-GB" noProof="0"/>
          </a:p>
        </p:txBody>
      </p:sp>
    </p:spTree>
    <p:extLst>
      <p:ext uri="{BB962C8B-B14F-4D97-AF65-F5344CB8AC3E}">
        <p14:creationId xmlns:p14="http://schemas.microsoft.com/office/powerpoint/2010/main" val="13028759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47990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539750" y="1268413"/>
            <a:ext cx="3990975"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83125" y="1268413"/>
            <a:ext cx="399256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2766547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val="3543145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Tree>
    <p:extLst>
      <p:ext uri="{BB962C8B-B14F-4D97-AF65-F5344CB8AC3E}">
        <p14:creationId xmlns:p14="http://schemas.microsoft.com/office/powerpoint/2010/main" val="37834839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7865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46834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g-BG"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7881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476375" y="295665"/>
            <a:ext cx="6411913" cy="556434"/>
          </a:xfrm>
          <a:prstGeom prst="rect">
            <a:avLst/>
          </a:prstGeom>
          <a:solidFill>
            <a:srgbClr val="FF9933">
              <a:alpha val="86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r>
              <a:rPr lang="en-GB" altLang="bg-BG" dirty="0" smtClean="0"/>
              <a:t>Click to edit the title text format</a:t>
            </a:r>
          </a:p>
        </p:txBody>
      </p:sp>
      <p:sp>
        <p:nvSpPr>
          <p:cNvPr id="1026" name="Rectangle 2"/>
          <p:cNvSpPr>
            <a:spLocks noGrp="1" noChangeArrowheads="1"/>
          </p:cNvSpPr>
          <p:nvPr>
            <p:ph type="body" idx="1"/>
          </p:nvPr>
        </p:nvSpPr>
        <p:spPr bwMode="auto">
          <a:xfrm>
            <a:off x="539750" y="1268413"/>
            <a:ext cx="8135938" cy="496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bg-BG" dirty="0" smtClean="0"/>
              <a:t>Click to edit the outline text format</a:t>
            </a:r>
          </a:p>
          <a:p>
            <a:pPr lvl="1"/>
            <a:r>
              <a:rPr lang="en-GB" altLang="bg-BG" dirty="0" smtClean="0"/>
              <a:t>Second Outline Level</a:t>
            </a:r>
          </a:p>
          <a:p>
            <a:pPr lvl="2"/>
            <a:r>
              <a:rPr lang="en-GB" altLang="bg-BG" dirty="0" smtClean="0"/>
              <a:t>Third Outline Level</a:t>
            </a:r>
          </a:p>
          <a:p>
            <a:pPr lvl="3"/>
            <a:r>
              <a:rPr lang="en-GB" altLang="bg-BG" dirty="0" smtClean="0"/>
              <a:t>Fourth Outline Level</a:t>
            </a:r>
          </a:p>
          <a:p>
            <a:pPr lvl="4"/>
            <a:r>
              <a:rPr lang="en-GB" altLang="bg-BG" dirty="0" smtClean="0"/>
              <a:t>Fifth Outline Level</a:t>
            </a:r>
          </a:p>
          <a:p>
            <a:pPr lvl="4"/>
            <a:r>
              <a:rPr lang="en-GB" altLang="bg-BG" dirty="0" smtClean="0"/>
              <a:t>Sixth Outline Level</a:t>
            </a:r>
          </a:p>
          <a:p>
            <a:pPr lvl="4"/>
            <a:r>
              <a:rPr lang="en-GB" altLang="bg-BG" dirty="0" smtClean="0"/>
              <a:t>Seventh Outline Level</a:t>
            </a:r>
          </a:p>
          <a:p>
            <a:pPr lvl="4"/>
            <a:r>
              <a:rPr lang="en-GB" altLang="bg-BG" dirty="0" smtClean="0"/>
              <a:t>Eighth Outline Level</a:t>
            </a:r>
          </a:p>
          <a:p>
            <a:pPr lvl="4"/>
            <a:r>
              <a:rPr lang="en-GB" altLang="bg-BG" dirty="0" smtClean="0"/>
              <a:t>Ninth Outline Level</a:t>
            </a:r>
          </a:p>
        </p:txBody>
      </p:sp>
      <p:sp>
        <p:nvSpPr>
          <p:cNvPr id="1028" name="Text Box 4"/>
          <p:cNvSpPr txBox="1">
            <a:spLocks noChangeArrowheads="1"/>
          </p:cNvSpPr>
          <p:nvPr/>
        </p:nvSpPr>
        <p:spPr bwMode="auto">
          <a:xfrm>
            <a:off x="8862584" y="6538554"/>
            <a:ext cx="208391" cy="2650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5pPr>
            <a:lvl6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6pPr>
            <a:lvl7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7pPr>
            <a:lvl8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8pPr>
            <a:lvl9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9pPr>
          </a:lstStyle>
          <a:p>
            <a:pPr algn="r"/>
            <a:fld id="{F9538833-B3B2-4080-8E0B-591D3DF44420}" type="slidenum">
              <a:rPr lang="en-GB" altLang="bg-BG" sz="1400" u="none">
                <a:solidFill>
                  <a:schemeClr val="accent2"/>
                </a:solidFill>
              </a:rPr>
              <a:pPr algn="r"/>
              <a:t>‹#›</a:t>
            </a:fld>
            <a:endParaRPr lang="en-GB" altLang="bg-BG" sz="1400" u="none" dirty="0">
              <a:solidFill>
                <a:schemeClr val="accent2"/>
              </a:solidFill>
            </a:endParaRPr>
          </a:p>
        </p:txBody>
      </p:sp>
      <p:pic>
        <p:nvPicPr>
          <p:cNvPr id="1040" name="Picture 16" descr="LOGOfinal"/>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42300" y="0"/>
            <a:ext cx="828675" cy="836613"/>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4" descr="LHEP-emblema-trans.gif"/>
          <p:cNvPicPr>
            <a:picLocks noChangeAspect="1"/>
          </p:cNvPicPr>
          <p:nvPr userDrawn="1"/>
        </p:nvPicPr>
        <p:blipFill>
          <a:blip r:embed="rId23"/>
          <a:srcRect/>
          <a:stretch>
            <a:fillRect/>
          </a:stretch>
        </p:blipFill>
        <p:spPr bwMode="auto">
          <a:xfrm>
            <a:off x="38100" y="44624"/>
            <a:ext cx="1084263" cy="608487"/>
          </a:xfrm>
          <a:prstGeom prst="rect">
            <a:avLst/>
          </a:prstGeom>
          <a:noFill/>
          <a:ln w="9525">
            <a:noFill/>
            <a:miter lim="800000"/>
            <a:headEnd/>
            <a:tailEnd/>
          </a:ln>
        </p:spPr>
      </p:pic>
      <p:sp>
        <p:nvSpPr>
          <p:cNvPr id="4" name="TextBox 3"/>
          <p:cNvSpPr txBox="1"/>
          <p:nvPr userDrawn="1"/>
        </p:nvSpPr>
        <p:spPr>
          <a:xfrm>
            <a:off x="8590" y="6538554"/>
            <a:ext cx="1395058" cy="319446"/>
          </a:xfrm>
          <a:prstGeom prst="rect">
            <a:avLst/>
          </a:prstGeom>
          <a:noFill/>
        </p:spPr>
        <p:txBody>
          <a:bodyPr wrap="square" rtlCol="0">
            <a:spAutoFit/>
          </a:bodyPr>
          <a:lstStyle/>
          <a:p>
            <a:r>
              <a:rPr lang="en-GB" sz="1200" dirty="0" smtClean="0">
                <a:solidFill>
                  <a:srgbClr val="0000FF"/>
                </a:solidFill>
              </a:rPr>
              <a:t>06 October</a:t>
            </a:r>
            <a:r>
              <a:rPr lang="en-GB" sz="1200" baseline="0" dirty="0" smtClean="0">
                <a:solidFill>
                  <a:srgbClr val="0000FF"/>
                </a:solidFill>
              </a:rPr>
              <a:t> 2016</a:t>
            </a:r>
            <a:endParaRPr lang="en-US" sz="1200" dirty="0">
              <a:solidFill>
                <a:srgbClr val="0000FF"/>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82" r:id="rId15"/>
    <p:sldLayoutId id="2147483679" r:id="rId16"/>
    <p:sldLayoutId id="2147483681" r:id="rId17"/>
    <p:sldLayoutId id="2147483684" r:id="rId18"/>
    <p:sldLayoutId id="2147483686" r:id="rId19"/>
    <p:sldLayoutId id="2147483688" r:id="rId20"/>
  </p:sldLayoutIdLst>
  <p:timing>
    <p:tnLst>
      <p:par>
        <p:cTn id="1" dur="indefinite" restart="never" nodeType="tmRoot"/>
      </p:par>
    </p:tnLst>
  </p:timing>
  <p:hf sldNum="0" hdr="0" ftr="0"/>
  <p:txStyles>
    <p:titleStyle>
      <a:lvl1pPr algn="ctr" defTabSz="457200" rtl="0" eaLnBrk="0" fontAlgn="base" hangingPunct="0">
        <a:lnSpc>
          <a:spcPct val="113000"/>
        </a:lnSpc>
        <a:spcBef>
          <a:spcPct val="0"/>
        </a:spcBef>
        <a:spcAft>
          <a:spcPct val="0"/>
        </a:spcAft>
        <a:buClr>
          <a:srgbClr val="3333CC"/>
        </a:buClr>
        <a:buSzPct val="100000"/>
        <a:buFont typeface="Comic Sans MS" pitchFamily="66" charset="0"/>
        <a:defRPr sz="3200">
          <a:solidFill>
            <a:srgbClr val="6600CC"/>
          </a:solidFill>
          <a:latin typeface="+mj-lt"/>
          <a:ea typeface="+mj-ea"/>
          <a:cs typeface="+mj-cs"/>
        </a:defRPr>
      </a:lvl1pPr>
      <a:lvl2pPr marL="4318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2pPr>
      <a:lvl3pPr marL="6477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3pPr>
      <a:lvl4pPr marL="8636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4pPr>
      <a:lvl5pPr marL="10795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5pPr>
      <a:lvl6pPr marL="15367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6pPr>
      <a:lvl7pPr marL="19939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7pPr>
      <a:lvl8pPr marL="24511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8pPr>
      <a:lvl9pPr marL="2908300" indent="-215900" algn="ctr" defTabSz="457200" rtl="0" eaLnBrk="0" fontAlgn="base" hangingPunct="0">
        <a:lnSpc>
          <a:spcPct val="113000"/>
        </a:lnSpc>
        <a:spcBef>
          <a:spcPct val="0"/>
        </a:spcBef>
        <a:spcAft>
          <a:spcPct val="0"/>
        </a:spcAft>
        <a:buClr>
          <a:srgbClr val="000000"/>
        </a:buClr>
        <a:buSzPct val="45000"/>
        <a:buFont typeface="Wingdings" pitchFamily="2" charset="2"/>
        <a:defRPr sz="3200">
          <a:solidFill>
            <a:srgbClr val="3333CC"/>
          </a:solidFill>
          <a:latin typeface="Comic Sans MS" pitchFamily="66" charset="0"/>
          <a:ea typeface="Arial Unicode MS" pitchFamily="34" charset="-128"/>
          <a:cs typeface="Arial Unicode MS" pitchFamily="34" charset="-128"/>
        </a:defRPr>
      </a:lvl9pPr>
    </p:titleStyle>
    <p:bodyStyle>
      <a:lvl1pPr marL="341313" indent="-341313" algn="l" defTabSz="457200" rtl="0" eaLnBrk="0" fontAlgn="base" hangingPunct="0">
        <a:lnSpc>
          <a:spcPct val="105000"/>
        </a:lnSpc>
        <a:spcBef>
          <a:spcPts val="800"/>
        </a:spcBef>
        <a:spcAft>
          <a:spcPct val="0"/>
        </a:spcAft>
        <a:buClr>
          <a:srgbClr val="3333CC"/>
        </a:buClr>
        <a:buSzPct val="100000"/>
        <a:buFont typeface="Helvetica" pitchFamily="34" charset="0"/>
        <a:buChar char="•"/>
        <a:defRPr sz="2200">
          <a:solidFill>
            <a:srgbClr val="000000"/>
          </a:solidFill>
          <a:latin typeface="+mj-lt"/>
          <a:ea typeface="+mn-ea"/>
          <a:cs typeface="+mn-cs"/>
        </a:defRPr>
      </a:lvl1pPr>
      <a:lvl2pPr marL="741363" indent="-284163" algn="l" defTabSz="457200" rtl="0" eaLnBrk="0" fontAlgn="base" hangingPunct="0">
        <a:lnSpc>
          <a:spcPct val="105000"/>
        </a:lnSpc>
        <a:spcBef>
          <a:spcPts val="700"/>
        </a:spcBef>
        <a:spcAft>
          <a:spcPct val="0"/>
        </a:spcAft>
        <a:buClr>
          <a:srgbClr val="3333CC"/>
        </a:buClr>
        <a:buSzPct val="100000"/>
        <a:buFont typeface="Helvetica" pitchFamily="34" charset="0"/>
        <a:buChar char="–"/>
        <a:defRPr sz="2000">
          <a:solidFill>
            <a:srgbClr val="000000"/>
          </a:solidFill>
          <a:latin typeface="+mj-lt"/>
        </a:defRPr>
      </a:lvl2pPr>
      <a:lvl3pPr marL="1143000" indent="-228600" algn="l" defTabSz="457200" rtl="0" eaLnBrk="0" fontAlgn="base" hangingPunct="0">
        <a:lnSpc>
          <a:spcPct val="105000"/>
        </a:lnSpc>
        <a:spcBef>
          <a:spcPts val="600"/>
        </a:spcBef>
        <a:spcAft>
          <a:spcPct val="0"/>
        </a:spcAft>
        <a:buClr>
          <a:srgbClr val="3333CC"/>
        </a:buClr>
        <a:buSzPct val="100000"/>
        <a:buFont typeface="Helvetica" pitchFamily="34" charset="0"/>
        <a:buChar char="•"/>
        <a:defRPr sz="2000">
          <a:solidFill>
            <a:srgbClr val="000000"/>
          </a:solidFill>
          <a:latin typeface="+mj-lt"/>
        </a:defRPr>
      </a:lvl3pPr>
      <a:lvl4pPr marL="1600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4pPr>
      <a:lvl5pPr marL="20574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5pPr>
      <a:lvl6pPr marL="25146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6pPr>
      <a:lvl7pPr marL="29718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7pPr>
      <a:lvl8pPr marL="34290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8pPr>
      <a:lvl9pPr marL="3886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jpeg"/><Relationship Id="rId7" Type="http://schemas.openxmlformats.org/officeDocument/2006/relationships/image" Target="../media/image45.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emf"/><Relationship Id="rId10" Type="http://schemas.openxmlformats.org/officeDocument/2006/relationships/image" Target="../media/image48.emf"/><Relationship Id="rId4" Type="http://schemas.openxmlformats.org/officeDocument/2006/relationships/image" Target="../media/image42.emf"/><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xml"/><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5.xml"/><Relationship Id="rId6" Type="http://schemas.openxmlformats.org/officeDocument/2006/relationships/image" Target="../media/image78.png"/><Relationship Id="rId5" Type="http://schemas.microsoft.com/office/2007/relationships/hdphoto" Target="../media/hdphoto1.wdp"/><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81.jpe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84.emf"/><Relationship Id="rId4" Type="http://schemas.openxmlformats.org/officeDocument/2006/relationships/image" Target="../media/image83.emf"/></Relationships>
</file>

<file path=ppt/slides/_rels/slide2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15.xml"/><Relationship Id="rId6" Type="http://schemas.openxmlformats.org/officeDocument/2006/relationships/image" Target="../media/image89.emf"/><Relationship Id="rId5" Type="http://schemas.openxmlformats.org/officeDocument/2006/relationships/image" Target="../media/image88.emf"/><Relationship Id="rId4" Type="http://schemas.openxmlformats.org/officeDocument/2006/relationships/image" Target="../media/image87.emf"/></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15.xml"/><Relationship Id="rId5" Type="http://schemas.openxmlformats.org/officeDocument/2006/relationships/image" Target="../media/image93.png"/><Relationship Id="rId4" Type="http://schemas.openxmlformats.org/officeDocument/2006/relationships/image" Target="../media/image92.emf"/></Relationships>
</file>

<file path=ppt/slides/_rels/slide2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8.jpeg"/><Relationship Id="rId1" Type="http://schemas.openxmlformats.org/officeDocument/2006/relationships/slideLayout" Target="../slideLayouts/slideLayout15.xml"/><Relationship Id="rId5" Type="http://schemas.openxmlformats.org/officeDocument/2006/relationships/image" Target="../media/image110.jpeg"/><Relationship Id="rId4"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png"/></Relationships>
</file>

<file path=ppt/slides/_rels/slide37.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5.xml"/><Relationship Id="rId4" Type="http://schemas.openxmlformats.org/officeDocument/2006/relationships/image" Target="../media/image120.png"/></Relationships>
</file>

<file path=ppt/slides/_rels/slide4.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image" Target="../media/image13.wmf"/><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image" Target="../media/image14.wmf"/></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5" Type="http://schemas.openxmlformats.org/officeDocument/2006/relationships/image" Target="../media/image21.gif"/><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3.xml"/><Relationship Id="rId7" Type="http://schemas.openxmlformats.org/officeDocument/2006/relationships/image" Target="../media/image32.w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wmf"/><Relationship Id="rId10" Type="http://schemas.openxmlformats.org/officeDocument/2006/relationships/image" Target="../media/image35.png"/><Relationship Id="rId4" Type="http://schemas.openxmlformats.org/officeDocument/2006/relationships/oleObject" Target="../embeddings/oleObject3.bin"/><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331640" y="152636"/>
            <a:ext cx="6373558" cy="2694713"/>
          </a:xfrm>
          <a:solidFill>
            <a:srgbClr val="FFC000"/>
          </a:solidFill>
          <a:ln/>
          <a:extLst/>
        </p:spPr>
        <p:txBody>
          <a:bodyPr lIns="90000" tIns="46800" rIns="90000" bIns="46800"/>
          <a:lstStyle/>
          <a:p>
            <a:pPr>
              <a:lnSpc>
                <a:spcPct val="132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t>A </a:t>
            </a:r>
            <a:r>
              <a:rPr lang="en-US" b="1" dirty="0" smtClean="0"/>
              <a:t>very </a:t>
            </a:r>
            <a:r>
              <a:rPr lang="en-US" b="1" dirty="0"/>
              <a:t>i</a:t>
            </a:r>
            <a:r>
              <a:rPr lang="en-US" b="1" dirty="0" smtClean="0"/>
              <a:t>ntense </a:t>
            </a:r>
            <a:r>
              <a:rPr lang="en-US" b="1" dirty="0"/>
              <a:t>n</a:t>
            </a:r>
            <a:r>
              <a:rPr lang="en-US" b="1" dirty="0" smtClean="0"/>
              <a:t>eutrino </a:t>
            </a:r>
            <a:r>
              <a:rPr lang="en-US" b="1" dirty="0"/>
              <a:t>s</a:t>
            </a:r>
            <a:r>
              <a:rPr lang="en-US" b="1" dirty="0" smtClean="0"/>
              <a:t>uper </a:t>
            </a:r>
            <a:r>
              <a:rPr lang="en-US" b="1" dirty="0"/>
              <a:t>b</a:t>
            </a:r>
            <a:r>
              <a:rPr lang="en-US" b="1" dirty="0" smtClean="0"/>
              <a:t>eam </a:t>
            </a:r>
            <a:r>
              <a:rPr lang="en-US" b="1" dirty="0"/>
              <a:t>e</a:t>
            </a:r>
            <a:r>
              <a:rPr lang="en-US" b="1" dirty="0" smtClean="0"/>
              <a:t>xperiment </a:t>
            </a:r>
            <a:r>
              <a:rPr lang="en-US" b="1" dirty="0"/>
              <a:t>for </a:t>
            </a:r>
            <a:r>
              <a:rPr lang="en-GB" b="1" dirty="0" err="1" smtClean="0"/>
              <a:t>leptonic</a:t>
            </a:r>
            <a:r>
              <a:rPr lang="en-US" b="1" dirty="0" smtClean="0"/>
              <a:t> </a:t>
            </a:r>
            <a:r>
              <a:rPr lang="en-US" b="1" dirty="0"/>
              <a:t>CP </a:t>
            </a:r>
            <a:r>
              <a:rPr lang="en-US" b="1" dirty="0" smtClean="0"/>
              <a:t>violation </a:t>
            </a:r>
            <a:r>
              <a:rPr lang="en-US" b="1" dirty="0"/>
              <a:t>d</a:t>
            </a:r>
            <a:r>
              <a:rPr lang="en-US" b="1" dirty="0" smtClean="0"/>
              <a:t>iscovery </a:t>
            </a:r>
            <a:r>
              <a:rPr lang="en-US" b="1" dirty="0"/>
              <a:t>based on the European </a:t>
            </a:r>
            <a:r>
              <a:rPr lang="en-US" b="1" dirty="0" smtClean="0"/>
              <a:t>Spallation </a:t>
            </a:r>
            <a:r>
              <a:rPr lang="en-US" b="1" dirty="0"/>
              <a:t>S</a:t>
            </a:r>
            <a:r>
              <a:rPr lang="en-US" b="1" dirty="0" smtClean="0"/>
              <a:t>ource </a:t>
            </a:r>
            <a:r>
              <a:rPr lang="en-US" b="1" dirty="0" err="1"/>
              <a:t>l</a:t>
            </a:r>
            <a:r>
              <a:rPr lang="en-US" b="1" dirty="0" err="1" smtClean="0"/>
              <a:t>inac</a:t>
            </a:r>
            <a:endParaRPr lang="en-GB" altLang="bg-BG" sz="2800" b="1" dirty="0"/>
          </a:p>
        </p:txBody>
      </p:sp>
      <p:sp>
        <p:nvSpPr>
          <p:cNvPr id="4099" name="Text Box 3"/>
          <p:cNvSpPr txBox="1">
            <a:spLocks noChangeArrowheads="1"/>
          </p:cNvSpPr>
          <p:nvPr/>
        </p:nvSpPr>
        <p:spPr bwMode="auto">
          <a:xfrm>
            <a:off x="1602194" y="5597590"/>
            <a:ext cx="5832450" cy="1224246"/>
          </a:xfrm>
          <a:prstGeom prst="rect">
            <a:avLst/>
          </a:prstGeom>
          <a:solidFill>
            <a:srgbClr val="99CC00">
              <a:alpha val="38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5pPr>
            <a:lvl6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6pPr>
            <a:lvl7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7pPr>
            <a:lvl8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8pPr>
            <a:lvl9pPr defTabSz="457200" eaLnBrk="0" fontAlgn="base" hangingPunct="0">
              <a:lnSpc>
                <a:spcPct val="12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defRPr>
            </a:lvl9pPr>
          </a:lstStyle>
          <a:p>
            <a:pPr algn="ctr">
              <a:lnSpc>
                <a:spcPct val="102000"/>
              </a:lnSpc>
            </a:pPr>
            <a:r>
              <a:rPr lang="en-US" altLang="bg-BG" b="1" dirty="0" smtClean="0">
                <a:latin typeface="Comic Sans MS" pitchFamily="66" charset="0"/>
              </a:rPr>
              <a:t>Roumen Tsenov</a:t>
            </a:r>
            <a:endParaRPr lang="en-GB" altLang="bg-BG" b="1" dirty="0">
              <a:latin typeface="Comic Sans MS" pitchFamily="66" charset="0"/>
            </a:endParaRPr>
          </a:p>
          <a:p>
            <a:pPr algn="ctr">
              <a:lnSpc>
                <a:spcPct val="102000"/>
              </a:lnSpc>
            </a:pPr>
            <a:r>
              <a:rPr lang="en-US" altLang="bg-BG" sz="1800" b="1" dirty="0" smtClean="0">
                <a:latin typeface="Comic Sans MS" pitchFamily="66" charset="0"/>
              </a:rPr>
              <a:t>LHEP-JINR and Department of Atomic Physics, University of Sofia</a:t>
            </a:r>
            <a:endParaRPr lang="bg-BG" altLang="bg-BG" sz="1800" b="1" dirty="0" smtClean="0">
              <a:latin typeface="Comic Sans MS" pitchFamily="66" charset="0"/>
            </a:endParaRPr>
          </a:p>
          <a:p>
            <a:pPr algn="ctr">
              <a:lnSpc>
                <a:spcPct val="102000"/>
              </a:lnSpc>
            </a:pPr>
            <a:r>
              <a:rPr lang="bg-BG" altLang="bg-BG" sz="1600" dirty="0" smtClean="0">
                <a:cs typeface="Times New Roman" panose="02020603050405020304" pitchFamily="18" charset="0"/>
              </a:rPr>
              <a:t>(</a:t>
            </a:r>
            <a:r>
              <a:rPr lang="en-US" altLang="bg-BG" sz="1600" dirty="0" smtClean="0">
                <a:cs typeface="Times New Roman" panose="02020603050405020304" pitchFamily="18" charset="0"/>
              </a:rPr>
              <a:t>on behalf of the ESS</a:t>
            </a:r>
            <a:r>
              <a:rPr lang="el-GR" altLang="bg-BG" sz="1600" dirty="0" smtClean="0">
                <a:cs typeface="Times New Roman" panose="02020603050405020304" pitchFamily="18" charset="0"/>
              </a:rPr>
              <a:t>ν</a:t>
            </a:r>
            <a:r>
              <a:rPr lang="en-US" altLang="bg-BG" sz="1600" dirty="0" smtClean="0">
                <a:cs typeface="Times New Roman" panose="02020603050405020304" pitchFamily="18" charset="0"/>
              </a:rPr>
              <a:t>SB Collaboration)</a:t>
            </a:r>
            <a:endParaRPr lang="en-GB" altLang="bg-BG" sz="1600" dirty="0">
              <a:cs typeface="Times New Roman" panose="02020603050405020304" pitchFamily="18" charset="0"/>
            </a:endParaRPr>
          </a:p>
        </p:txBody>
      </p:sp>
      <p:pic>
        <p:nvPicPr>
          <p:cNvPr id="4" name="Picture 2" descr="http://jinr.ru/60anniversary/60anniv_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981640"/>
            <a:ext cx="3096344" cy="248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2911708"/>
            <a:ext cx="2330633" cy="2555227"/>
          </a:xfrm>
          <a:prstGeom prst="rect">
            <a:avLst/>
          </a:prstGeom>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20000" contrast="20000"/>
          </a:blip>
          <a:stretch>
            <a:fillRect/>
          </a:stretch>
        </p:blipFill>
        <p:spPr>
          <a:xfrm>
            <a:off x="88642" y="1611982"/>
            <a:ext cx="8914685" cy="4573514"/>
          </a:xfrm>
          <a:prstGeom prst="rect">
            <a:avLst/>
          </a:prstGeom>
        </p:spPr>
      </p:pic>
      <p:sp>
        <p:nvSpPr>
          <p:cNvPr id="606211" name="Rectangle 3"/>
          <p:cNvSpPr>
            <a:spLocks noGrp="1" noChangeArrowheads="1"/>
          </p:cNvSpPr>
          <p:nvPr>
            <p:ph type="title"/>
          </p:nvPr>
        </p:nvSpPr>
        <p:spPr>
          <a:xfrm>
            <a:off x="1403648" y="187090"/>
            <a:ext cx="6411913" cy="486928"/>
          </a:xfrm>
          <a:solidFill>
            <a:srgbClr val="FF9900">
              <a:alpha val="86000"/>
            </a:srgbClr>
          </a:solidFill>
          <a:ln/>
          <a:extLs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71842" dir="2700000" algn="ctr" rotWithShape="0">
                    <a:srgbClr val="00CC00"/>
                  </a:outerShdw>
                </a:effectLst>
              </a14:hiddenEffects>
            </a:ext>
          </a:extLst>
        </p:spPr>
        <p:txBody>
          <a:bodyPr/>
          <a:lstStyle/>
          <a:p>
            <a:r>
              <a:rPr lang="en-US" sz="2800" dirty="0" smtClean="0">
                <a:solidFill>
                  <a:srgbClr val="7030A0"/>
                </a:solidFill>
              </a:rPr>
              <a:t>What have we measured up to now?</a:t>
            </a:r>
            <a:endParaRPr lang="en-GB" sz="2800" dirty="0">
              <a:solidFill>
                <a:srgbClr val="7030A0"/>
              </a:solidFill>
            </a:endParaRPr>
          </a:p>
        </p:txBody>
      </p:sp>
      <p:sp>
        <p:nvSpPr>
          <p:cNvPr id="606213" name="Rectangle 5"/>
          <p:cNvSpPr>
            <a:spLocks noChangeArrowheads="1"/>
          </p:cNvSpPr>
          <p:nvPr/>
        </p:nvSpPr>
        <p:spPr bwMode="auto">
          <a:xfrm>
            <a:off x="73585" y="946708"/>
            <a:ext cx="4282391" cy="392584"/>
          </a:xfrm>
          <a:prstGeom prst="rect">
            <a:avLst/>
          </a:prstGeom>
          <a:solidFill>
            <a:srgbClr val="FFFF00"/>
          </a:solidFill>
          <a:ln w="28575">
            <a:solidFill>
              <a:srgbClr val="DE9208"/>
            </a:solidFill>
          </a:ln>
          <a:effectLst/>
          <a:extLst/>
        </p:spPr>
        <p:txBody>
          <a:bodyPr/>
          <a:lstStyle/>
          <a:p>
            <a:pPr defTabSz="914400">
              <a:lnSpc>
                <a:spcPct val="100000"/>
              </a:lnSpc>
              <a:spcBef>
                <a:spcPct val="20000"/>
              </a:spcBef>
              <a:buClr>
                <a:srgbClr val="FF0000"/>
              </a:buClr>
              <a:buSzPct val="70000"/>
            </a:pPr>
            <a:r>
              <a:rPr lang="en-US" sz="2000" dirty="0" smtClean="0">
                <a:solidFill>
                  <a:srgbClr val="000000"/>
                </a:solidFill>
                <a:latin typeface="Arial" pitchFamily="34" charset="0"/>
              </a:rPr>
              <a:t>Global fit Aug 2016 (www.nu-fit.org)</a:t>
            </a:r>
            <a:endParaRPr lang="en-GB" sz="2000" dirty="0">
              <a:solidFill>
                <a:srgbClr val="000000"/>
              </a:solidFill>
              <a:latin typeface="Arial" pitchFamily="34" charset="0"/>
            </a:endParaRPr>
          </a:p>
          <a:p>
            <a:pPr marL="742950" lvl="1" indent="-285750" defTabSz="914400">
              <a:lnSpc>
                <a:spcPct val="100000"/>
              </a:lnSpc>
              <a:spcBef>
                <a:spcPct val="20000"/>
              </a:spcBef>
              <a:buClr>
                <a:srgbClr val="FF0000"/>
              </a:buClr>
              <a:buSzPct val="70000"/>
              <a:buFont typeface="Wingdings" pitchFamily="2" charset="2"/>
              <a:buChar char="§"/>
            </a:pPr>
            <a:endParaRPr lang="en-GB" sz="2000" dirty="0">
              <a:solidFill>
                <a:srgbClr val="000000"/>
              </a:solidFill>
              <a:latin typeface="Arial" pitchFamily="34" charset="0"/>
              <a:cs typeface="Arial" pitchFamily="34" charset="0"/>
              <a:sym typeface="Symbol" pitchFamily="18" charset="2"/>
            </a:endParaRPr>
          </a:p>
        </p:txBody>
      </p:sp>
      <p:sp>
        <p:nvSpPr>
          <p:cNvPr id="606217" name="Rectangle 9"/>
          <p:cNvSpPr>
            <a:spLocks noChangeArrowheads="1"/>
          </p:cNvSpPr>
          <p:nvPr/>
        </p:nvSpPr>
        <p:spPr bwMode="auto">
          <a:xfrm>
            <a:off x="4883076" y="1052737"/>
            <a:ext cx="4055034" cy="1224136"/>
          </a:xfrm>
          <a:prstGeom prst="rect">
            <a:avLst/>
          </a:prstGeom>
          <a:solidFill>
            <a:schemeClr val="accent1">
              <a:lumMod val="40000"/>
              <a:lumOff val="60000"/>
            </a:schemeClr>
          </a:solidFill>
          <a:ln>
            <a:noFill/>
          </a:ln>
          <a:effectLst/>
          <a:extLst/>
        </p:spPr>
        <p:txBody>
          <a:bodyPr/>
          <a:lstStyle/>
          <a:p>
            <a:pPr defTabSz="914400">
              <a:lnSpc>
                <a:spcPct val="100000"/>
              </a:lnSpc>
              <a:spcBef>
                <a:spcPct val="20000"/>
              </a:spcBef>
              <a:buClr>
                <a:srgbClr val="FF0000"/>
              </a:buClr>
              <a:buSzPct val="70000"/>
            </a:pPr>
            <a:r>
              <a:rPr lang="en-US" sz="1800" dirty="0" smtClean="0">
                <a:solidFill>
                  <a:srgbClr val="000000"/>
                </a:solidFill>
                <a:latin typeface="Arial" pitchFamily="34" charset="0"/>
              </a:rPr>
              <a:t>What is not know yet:</a:t>
            </a:r>
            <a:endParaRPr lang="en-GB" sz="1800" dirty="0" smtClean="0">
              <a:solidFill>
                <a:srgbClr val="000000"/>
              </a:solidFill>
              <a:latin typeface="Arial" pitchFamily="34" charset="0"/>
            </a:endParaRPr>
          </a:p>
          <a:p>
            <a:pPr lvl="1" defTabSz="914400">
              <a:lnSpc>
                <a:spcPct val="100000"/>
              </a:lnSpc>
              <a:spcBef>
                <a:spcPct val="20000"/>
              </a:spcBef>
              <a:buClr>
                <a:srgbClr val="FF0000"/>
              </a:buClr>
              <a:buSzPct val="70000"/>
            </a:pPr>
            <a:r>
              <a:rPr lang="bg-BG" sz="1800" dirty="0" smtClean="0">
                <a:solidFill>
                  <a:srgbClr val="000000"/>
                </a:solidFill>
                <a:latin typeface="Arial" pitchFamily="34" charset="0"/>
              </a:rPr>
              <a:t> - </a:t>
            </a:r>
            <a:r>
              <a:rPr lang="en-US" sz="1800" dirty="0" smtClean="0">
                <a:solidFill>
                  <a:srgbClr val="000000"/>
                </a:solidFill>
                <a:latin typeface="Arial" pitchFamily="34" charset="0"/>
              </a:rPr>
              <a:t>the mass hierarchy</a:t>
            </a:r>
            <a:r>
              <a:rPr lang="en-GB" sz="1800" dirty="0" smtClean="0">
                <a:solidFill>
                  <a:srgbClr val="000000"/>
                </a:solidFill>
                <a:latin typeface="Arial" pitchFamily="34" charset="0"/>
              </a:rPr>
              <a:t>:</a:t>
            </a:r>
            <a:r>
              <a:rPr lang="bg-BG" sz="1800" dirty="0" smtClean="0">
                <a:solidFill>
                  <a:srgbClr val="000000"/>
                </a:solidFill>
                <a:latin typeface="Arial" pitchFamily="34" charset="0"/>
              </a:rPr>
              <a:t> </a:t>
            </a:r>
            <a:r>
              <a:rPr lang="en-GB" sz="1800" dirty="0" smtClean="0">
                <a:solidFill>
                  <a:srgbClr val="000000"/>
                </a:solidFill>
                <a:latin typeface="Arial" pitchFamily="34" charset="0"/>
              </a:rPr>
              <a:t>sign</a:t>
            </a:r>
            <a:r>
              <a:rPr lang="bg-BG" sz="1800" dirty="0" smtClean="0">
                <a:solidFill>
                  <a:srgbClr val="000000"/>
                </a:solidFill>
                <a:latin typeface="Arial" pitchFamily="34" charset="0"/>
              </a:rPr>
              <a:t> </a:t>
            </a:r>
            <a:r>
              <a:rPr lang="en-GB" sz="1800" dirty="0" smtClean="0">
                <a:solidFill>
                  <a:srgbClr val="000000"/>
                </a:solidFill>
                <a:latin typeface="Symbol" pitchFamily="18" charset="2"/>
              </a:rPr>
              <a:t>D</a:t>
            </a:r>
            <a:r>
              <a:rPr lang="en-GB" sz="1800" dirty="0" smtClean="0">
                <a:solidFill>
                  <a:srgbClr val="000000"/>
                </a:solidFill>
                <a:latin typeface="Arial" pitchFamily="34" charset="0"/>
              </a:rPr>
              <a:t>m</a:t>
            </a:r>
            <a:r>
              <a:rPr lang="en-GB" sz="1800" baseline="-25000" dirty="0" smtClean="0">
                <a:solidFill>
                  <a:srgbClr val="000000"/>
                </a:solidFill>
                <a:latin typeface="Arial" pitchFamily="34" charset="0"/>
              </a:rPr>
              <a:t>13</a:t>
            </a:r>
            <a:r>
              <a:rPr lang="en-GB" sz="1800" baseline="30000" dirty="0" smtClean="0">
                <a:solidFill>
                  <a:srgbClr val="000000"/>
                </a:solidFill>
                <a:latin typeface="Arial" pitchFamily="34" charset="0"/>
              </a:rPr>
              <a:t>2</a:t>
            </a:r>
            <a:r>
              <a:rPr lang="en-GB" sz="1800" dirty="0" smtClean="0">
                <a:solidFill>
                  <a:srgbClr val="000000"/>
                </a:solidFill>
                <a:latin typeface="Arial" pitchFamily="34" charset="0"/>
              </a:rPr>
              <a:t> </a:t>
            </a:r>
            <a:endParaRPr lang="en-GB" sz="1800" dirty="0">
              <a:solidFill>
                <a:srgbClr val="000000"/>
              </a:solidFill>
              <a:latin typeface="Arial" pitchFamily="34" charset="0"/>
            </a:endParaRPr>
          </a:p>
          <a:p>
            <a:pPr lvl="1" defTabSz="914400">
              <a:lnSpc>
                <a:spcPct val="100000"/>
              </a:lnSpc>
              <a:spcBef>
                <a:spcPct val="20000"/>
              </a:spcBef>
              <a:buClr>
                <a:srgbClr val="FF0000"/>
              </a:buClr>
              <a:buSzPct val="70000"/>
            </a:pPr>
            <a:r>
              <a:rPr lang="bg-BG" sz="1800" dirty="0" smtClean="0">
                <a:solidFill>
                  <a:srgbClr val="000000"/>
                </a:solidFill>
                <a:latin typeface="Arial" pitchFamily="34" charset="0"/>
              </a:rPr>
              <a:t> - </a:t>
            </a:r>
            <a:r>
              <a:rPr lang="en-US" sz="1800" dirty="0" smtClean="0">
                <a:solidFill>
                  <a:srgbClr val="000000"/>
                </a:solidFill>
                <a:latin typeface="Arial" pitchFamily="34" charset="0"/>
              </a:rPr>
              <a:t>the </a:t>
            </a:r>
            <a:r>
              <a:rPr lang="en-GB" sz="1800" dirty="0" smtClean="0">
                <a:solidFill>
                  <a:srgbClr val="000000"/>
                </a:solidFill>
                <a:latin typeface="Arial" pitchFamily="34" charset="0"/>
              </a:rPr>
              <a:t>CP </a:t>
            </a:r>
            <a:r>
              <a:rPr lang="en-US" sz="1800" dirty="0" smtClean="0">
                <a:solidFill>
                  <a:srgbClr val="000000"/>
                </a:solidFill>
                <a:latin typeface="Arial" pitchFamily="34" charset="0"/>
              </a:rPr>
              <a:t>violating phase </a:t>
            </a:r>
            <a:r>
              <a:rPr lang="en-GB" b="1" i="1" dirty="0" smtClean="0">
                <a:solidFill>
                  <a:srgbClr val="000000"/>
                </a:solidFill>
                <a:latin typeface="Symbol" pitchFamily="18" charset="2"/>
              </a:rPr>
              <a:t>d</a:t>
            </a:r>
            <a:r>
              <a:rPr lang="en-GB" sz="2000" dirty="0" smtClean="0">
                <a:solidFill>
                  <a:srgbClr val="000000"/>
                </a:solidFill>
                <a:latin typeface="Arial" pitchFamily="34" charset="0"/>
              </a:rPr>
              <a:t> </a:t>
            </a:r>
            <a:r>
              <a:rPr lang="en-GB" sz="1800" dirty="0">
                <a:solidFill>
                  <a:srgbClr val="000000"/>
                </a:solidFill>
                <a:latin typeface="Arial" pitchFamily="34" charset="0"/>
              </a:rPr>
              <a:t>	 </a:t>
            </a:r>
          </a:p>
        </p:txBody>
      </p:sp>
      <p:pic>
        <p:nvPicPr>
          <p:cNvPr id="3" name="Picture 2"/>
          <p:cNvPicPr>
            <a:picLocks noChangeAspect="1"/>
          </p:cNvPicPr>
          <p:nvPr/>
        </p:nvPicPr>
        <p:blipFill>
          <a:blip r:embed="rId3"/>
          <a:stretch>
            <a:fillRect/>
          </a:stretch>
        </p:blipFill>
        <p:spPr>
          <a:xfrm>
            <a:off x="4355976" y="2625038"/>
            <a:ext cx="4721893" cy="3684281"/>
          </a:xfrm>
          <a:prstGeom prst="rect">
            <a:avLst/>
          </a:prstGeom>
        </p:spPr>
      </p:pic>
    </p:spTree>
    <p:extLst>
      <p:ext uri="{BB962C8B-B14F-4D97-AF65-F5344CB8AC3E}">
        <p14:creationId xmlns:p14="http://schemas.microsoft.com/office/powerpoint/2010/main" val="2839615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6217"/>
                                        </p:tgtEl>
                                        <p:attrNameLst>
                                          <p:attrName>style.visibility</p:attrName>
                                        </p:attrNameLst>
                                      </p:cBhvr>
                                      <p:to>
                                        <p:strVal val="visible"/>
                                      </p:to>
                                    </p:set>
                                    <p:anim calcmode="lin" valueType="num">
                                      <p:cBhvr additive="base">
                                        <p:cTn id="7" dur="500" fill="hold"/>
                                        <p:tgtEl>
                                          <p:spTgt spid="606217"/>
                                        </p:tgtEl>
                                        <p:attrNameLst>
                                          <p:attrName>ppt_x</p:attrName>
                                        </p:attrNameLst>
                                      </p:cBhvr>
                                      <p:tavLst>
                                        <p:tav tm="0">
                                          <p:val>
                                            <p:strVal val="#ppt_x"/>
                                          </p:val>
                                        </p:tav>
                                        <p:tav tm="100000">
                                          <p:val>
                                            <p:strVal val="#ppt_x"/>
                                          </p:val>
                                        </p:tav>
                                      </p:tavLst>
                                    </p:anim>
                                    <p:anim calcmode="lin" valueType="num">
                                      <p:cBhvr additive="base">
                                        <p:cTn id="8" dur="500" fill="hold"/>
                                        <p:tgtEl>
                                          <p:spTgt spid="6062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eq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345" y="1412776"/>
            <a:ext cx="8835832" cy="3545199"/>
          </a:xfrm>
          <a:prstGeom prst="rect">
            <a:avLst/>
          </a:prstGeom>
        </p:spPr>
      </p:pic>
      <p:sp>
        <p:nvSpPr>
          <p:cNvPr id="20484" name="Rectangle 2"/>
          <p:cNvSpPr>
            <a:spLocks noGrp="1" noChangeArrowheads="1"/>
          </p:cNvSpPr>
          <p:nvPr>
            <p:ph type="title"/>
          </p:nvPr>
        </p:nvSpPr>
        <p:spPr>
          <a:xfrm>
            <a:off x="1665628" y="92282"/>
            <a:ext cx="5689082" cy="1143000"/>
          </a:xfrm>
          <a:effectLst>
            <a:outerShdw blurRad="50800" dist="38100" dir="2700000" algn="tl" rotWithShape="0">
              <a:prstClr val="black">
                <a:alpha val="40000"/>
              </a:prstClr>
            </a:outerShdw>
          </a:effectLst>
        </p:spPr>
        <p:txBody>
          <a:bodyPr>
            <a:normAutofit/>
          </a:bodyPr>
          <a:lstStyle/>
          <a:p>
            <a:pPr defTabSz="914400" eaLnBrk="0" fontAlgn="base" hangingPunct="0">
              <a:spcAft>
                <a:spcPct val="0"/>
              </a:spcAft>
              <a:defRPr/>
            </a:pPr>
            <a:r>
              <a:rPr lang="en-US" b="0" dirty="0" smtClean="0">
                <a:solidFill>
                  <a:srgbClr val="0000FF"/>
                </a:solidFill>
                <a:latin typeface="Times New Roman"/>
                <a:cs typeface="Times New Roman"/>
              </a:rPr>
              <a:t>CP Violating observables</a:t>
            </a:r>
            <a:br>
              <a:rPr lang="en-US" b="0" dirty="0" smtClean="0">
                <a:solidFill>
                  <a:srgbClr val="0000FF"/>
                </a:solidFill>
                <a:latin typeface="Times New Roman"/>
                <a:cs typeface="Times New Roman"/>
              </a:rPr>
            </a:br>
            <a:r>
              <a:rPr lang="en-US" b="0" dirty="0" smtClean="0">
                <a:solidFill>
                  <a:srgbClr val="0000FF"/>
                </a:solidFill>
                <a:latin typeface="Times New Roman"/>
                <a:cs typeface="Times New Roman"/>
              </a:rPr>
              <a:t>(and mass hierarchy)</a:t>
            </a:r>
            <a:endParaRPr lang="en-US" b="0" dirty="0" smtClean="0">
              <a:solidFill>
                <a:srgbClr val="FF9900"/>
              </a:solidFill>
              <a:effectLst/>
              <a:latin typeface="Times New Roman"/>
              <a:cs typeface="Times New Roman"/>
            </a:endParaRPr>
          </a:p>
        </p:txBody>
      </p:sp>
      <p:cxnSp>
        <p:nvCxnSpPr>
          <p:cNvPr id="9" name="Connecteur droit avec flèche 8"/>
          <p:cNvCxnSpPr/>
          <p:nvPr/>
        </p:nvCxnSpPr>
        <p:spPr>
          <a:xfrm flipH="1" flipV="1">
            <a:off x="7354710" y="4765363"/>
            <a:ext cx="438472" cy="3775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7009759" y="5179222"/>
            <a:ext cx="2028418" cy="1455270"/>
          </a:xfrm>
          <a:prstGeom prst="rect">
            <a:avLst/>
          </a:prstGeom>
          <a:noFill/>
        </p:spPr>
        <p:txBody>
          <a:bodyPr wrap="square" rtlCol="0">
            <a:spAutoFit/>
          </a:bodyPr>
          <a:lstStyle/>
          <a:p>
            <a:r>
              <a:rPr lang="en-US" sz="1800" dirty="0" smtClean="0">
                <a:latin typeface="Times New Roman"/>
                <a:cs typeface="Times New Roman"/>
              </a:rPr>
              <a:t>matter effect</a:t>
            </a:r>
          </a:p>
          <a:p>
            <a:r>
              <a:rPr lang="en-US" sz="1800" dirty="0" smtClean="0">
                <a:latin typeface="Times New Roman"/>
                <a:cs typeface="Times New Roman"/>
              </a:rPr>
              <a:t>⇒ accessibility to mass hierarchy</a:t>
            </a:r>
          </a:p>
          <a:p>
            <a:r>
              <a:rPr lang="en-US" sz="1800" dirty="0" smtClean="0">
                <a:latin typeface="Times New Roman"/>
                <a:cs typeface="Times New Roman"/>
              </a:rPr>
              <a:t>⇒ long baseline</a:t>
            </a:r>
            <a:endParaRPr lang="en-US" sz="1800" dirty="0">
              <a:latin typeface="Times New Roman"/>
              <a:cs typeface="Times New Roman"/>
            </a:endParaRPr>
          </a:p>
        </p:txBody>
      </p:sp>
      <p:sp>
        <p:nvSpPr>
          <p:cNvPr id="8" name="ZoneTexte 7"/>
          <p:cNvSpPr txBox="1"/>
          <p:nvPr/>
        </p:nvSpPr>
        <p:spPr>
          <a:xfrm>
            <a:off x="6732340" y="2251378"/>
            <a:ext cx="2171620" cy="546625"/>
          </a:xfrm>
          <a:prstGeom prst="rect">
            <a:avLst/>
          </a:prstGeom>
          <a:noFill/>
        </p:spPr>
        <p:txBody>
          <a:bodyPr wrap="none" rtlCol="0">
            <a:spAutoFit/>
          </a:bodyPr>
          <a:lstStyle/>
          <a:p>
            <a:r>
              <a:rPr lang="en-US" sz="2400" dirty="0" smtClean="0">
                <a:solidFill>
                  <a:srgbClr val="008000"/>
                </a:solidFill>
              </a:rPr>
              <a:t>Non-CPV terms</a:t>
            </a:r>
            <a:endParaRPr lang="en-US" sz="2400" dirty="0">
              <a:solidFill>
                <a:srgbClr val="008000"/>
              </a:solidFill>
            </a:endParaRPr>
          </a:p>
        </p:txBody>
      </p:sp>
      <p:sp>
        <p:nvSpPr>
          <p:cNvPr id="12" name="ZoneTexte 11"/>
          <p:cNvSpPr txBox="1"/>
          <p:nvPr/>
        </p:nvSpPr>
        <p:spPr>
          <a:xfrm>
            <a:off x="7009759" y="3642721"/>
            <a:ext cx="1646605" cy="461665"/>
          </a:xfrm>
          <a:prstGeom prst="rect">
            <a:avLst/>
          </a:prstGeom>
          <a:noFill/>
        </p:spPr>
        <p:txBody>
          <a:bodyPr wrap="none" rtlCol="0">
            <a:spAutoFit/>
          </a:bodyPr>
          <a:lstStyle/>
          <a:p>
            <a:r>
              <a:rPr lang="en-US" sz="2400" dirty="0" smtClean="0">
                <a:solidFill>
                  <a:srgbClr val="008000"/>
                </a:solidFill>
              </a:rPr>
              <a:t>CP violating</a:t>
            </a:r>
            <a:endParaRPr lang="en-US" sz="2400" dirty="0">
              <a:solidFill>
                <a:srgbClr val="008000"/>
              </a:solidFill>
            </a:endParaRPr>
          </a:p>
        </p:txBody>
      </p:sp>
      <p:sp>
        <p:nvSpPr>
          <p:cNvPr id="13" name="ZoneTexte 12"/>
          <p:cNvSpPr txBox="1"/>
          <p:nvPr/>
        </p:nvSpPr>
        <p:spPr>
          <a:xfrm>
            <a:off x="3442362" y="5576460"/>
            <a:ext cx="3219365" cy="1015663"/>
          </a:xfrm>
          <a:prstGeom prst="rect">
            <a:avLst/>
          </a:prstGeom>
          <a:noFill/>
        </p:spPr>
        <p:txBody>
          <a:bodyPr wrap="square" rtlCol="0">
            <a:spAutoFit/>
          </a:bodyPr>
          <a:lstStyle/>
          <a:p>
            <a:r>
              <a:rPr lang="en-US" sz="2000" dirty="0" smtClean="0">
                <a:solidFill>
                  <a:srgbClr val="FF0000"/>
                </a:solidFill>
              </a:rPr>
              <a:t>≠0 ⇒ CP Violation</a:t>
            </a:r>
          </a:p>
          <a:p>
            <a:r>
              <a:rPr lang="en-US" sz="2000" dirty="0" smtClean="0">
                <a:solidFill>
                  <a:srgbClr val="FF0000"/>
                </a:solidFill>
              </a:rPr>
              <a:t>be careful, matter effects also create asymmetry</a:t>
            </a:r>
            <a:endParaRPr lang="en-US" sz="2000" dirty="0">
              <a:solidFill>
                <a:srgbClr val="FF0000"/>
              </a:solidFill>
            </a:endParaRPr>
          </a:p>
        </p:txBody>
      </p:sp>
      <p:sp>
        <p:nvSpPr>
          <p:cNvPr id="5" name="Ellipse 4"/>
          <p:cNvSpPr/>
          <p:nvPr/>
        </p:nvSpPr>
        <p:spPr>
          <a:xfrm>
            <a:off x="5481660" y="3412935"/>
            <a:ext cx="552174" cy="55217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ZoneTexte 10"/>
          <p:cNvSpPr txBox="1"/>
          <p:nvPr/>
        </p:nvSpPr>
        <p:spPr>
          <a:xfrm>
            <a:off x="5223588" y="1712391"/>
            <a:ext cx="1438139" cy="400110"/>
          </a:xfrm>
          <a:prstGeom prst="rect">
            <a:avLst/>
          </a:prstGeom>
          <a:noFill/>
        </p:spPr>
        <p:txBody>
          <a:bodyPr wrap="none" rtlCol="0">
            <a:spAutoFit/>
          </a:bodyPr>
          <a:lstStyle/>
          <a:p>
            <a:r>
              <a:rPr lang="en-US" sz="2000" dirty="0" smtClean="0">
                <a:solidFill>
                  <a:srgbClr val="0000FF"/>
                </a:solidFill>
                <a:latin typeface="Times New Roman"/>
                <a:cs typeface="Times New Roman"/>
              </a:rPr>
              <a:t>atmospheric</a:t>
            </a:r>
            <a:endParaRPr lang="en-US" sz="2000" dirty="0">
              <a:solidFill>
                <a:srgbClr val="0000FF"/>
              </a:solidFill>
              <a:latin typeface="Times New Roman"/>
              <a:cs typeface="Times New Roman"/>
            </a:endParaRPr>
          </a:p>
        </p:txBody>
      </p:sp>
      <p:sp>
        <p:nvSpPr>
          <p:cNvPr id="16" name="ZoneTexte 15"/>
          <p:cNvSpPr txBox="1"/>
          <p:nvPr/>
        </p:nvSpPr>
        <p:spPr>
          <a:xfrm>
            <a:off x="5433445" y="2512988"/>
            <a:ext cx="684803" cy="400110"/>
          </a:xfrm>
          <a:prstGeom prst="rect">
            <a:avLst/>
          </a:prstGeom>
          <a:noFill/>
        </p:spPr>
        <p:txBody>
          <a:bodyPr wrap="none" rtlCol="0">
            <a:spAutoFit/>
          </a:bodyPr>
          <a:lstStyle/>
          <a:p>
            <a:r>
              <a:rPr lang="en-US" sz="2000" dirty="0" smtClean="0">
                <a:solidFill>
                  <a:srgbClr val="0000FF"/>
                </a:solidFill>
                <a:latin typeface="Times New Roman"/>
                <a:cs typeface="Times New Roman"/>
              </a:rPr>
              <a:t>solar</a:t>
            </a:r>
            <a:endParaRPr lang="en-US" sz="2000" dirty="0">
              <a:solidFill>
                <a:srgbClr val="0000FF"/>
              </a:solidFill>
              <a:latin typeface="Times New Roman"/>
              <a:cs typeface="Times New Roman"/>
            </a:endParaRPr>
          </a:p>
        </p:txBody>
      </p:sp>
      <p:sp>
        <p:nvSpPr>
          <p:cNvPr id="17" name="ZoneTexte 16"/>
          <p:cNvSpPr txBox="1"/>
          <p:nvPr/>
        </p:nvSpPr>
        <p:spPr>
          <a:xfrm>
            <a:off x="7121084" y="3327441"/>
            <a:ext cx="1415772" cy="400110"/>
          </a:xfrm>
          <a:prstGeom prst="rect">
            <a:avLst/>
          </a:prstGeom>
          <a:noFill/>
        </p:spPr>
        <p:txBody>
          <a:bodyPr wrap="none" rtlCol="0">
            <a:spAutoFit/>
          </a:bodyPr>
          <a:lstStyle/>
          <a:p>
            <a:r>
              <a:rPr lang="en-US" sz="2000" dirty="0" smtClean="0">
                <a:solidFill>
                  <a:srgbClr val="0000FF"/>
                </a:solidFill>
                <a:latin typeface="Times New Roman"/>
                <a:cs typeface="Times New Roman"/>
              </a:rPr>
              <a:t>interference</a:t>
            </a:r>
            <a:endParaRPr lang="en-US" sz="2000" dirty="0">
              <a:solidFill>
                <a:srgbClr val="0000FF"/>
              </a:solidFill>
              <a:latin typeface="Times New Roman"/>
              <a:cs typeface="Times New Roman"/>
            </a:endParaRPr>
          </a:p>
        </p:txBody>
      </p:sp>
      <p:pic>
        <p:nvPicPr>
          <p:cNvPr id="20" name="Image 19" descr="eq2.png"/>
          <p:cNvPicPr>
            <a:picLocks noChangeAspect="1"/>
          </p:cNvPicPr>
          <p:nvPr/>
        </p:nvPicPr>
        <p:blipFill rotWithShape="1">
          <a:blip r:embed="rId4">
            <a:extLst>
              <a:ext uri="{28A0092B-C50C-407E-A947-70E740481C1C}">
                <a14:useLocalDpi xmlns:a14="http://schemas.microsoft.com/office/drawing/2010/main"/>
              </a:ext>
            </a:extLst>
          </a:blip>
          <a:srcRect l="16643"/>
          <a:stretch/>
        </p:blipFill>
        <p:spPr>
          <a:xfrm>
            <a:off x="971599" y="5224582"/>
            <a:ext cx="2499893" cy="1206928"/>
          </a:xfrm>
          <a:prstGeom prst="rect">
            <a:avLst/>
          </a:prstGeom>
        </p:spPr>
      </p:pic>
      <p:sp>
        <p:nvSpPr>
          <p:cNvPr id="2" name="TextBox 1"/>
          <p:cNvSpPr txBox="1"/>
          <p:nvPr/>
        </p:nvSpPr>
        <p:spPr>
          <a:xfrm>
            <a:off x="498393" y="5386279"/>
            <a:ext cx="473206" cy="698012"/>
          </a:xfrm>
          <a:prstGeom prst="rect">
            <a:avLst/>
          </a:prstGeom>
          <a:noFill/>
        </p:spPr>
        <p:txBody>
          <a:bodyPr wrap="none" rtlCol="0">
            <a:spAutoFit/>
          </a:bodyPr>
          <a:lstStyle/>
          <a:p>
            <a:r>
              <a:rPr lang="en-US" sz="3200" b="1" dirty="0" smtClean="0">
                <a:latin typeface="Bradley Hand ITC" panose="03070402050302030203" pitchFamily="66" charset="0"/>
              </a:rPr>
              <a:t>A</a:t>
            </a:r>
            <a:endParaRPr lang="en-US" sz="3200" b="1" dirty="0">
              <a:latin typeface="Bradley Hand ITC" panose="03070402050302030203" pitchFamily="66" charset="0"/>
            </a:endParaRPr>
          </a:p>
        </p:txBody>
      </p:sp>
    </p:spTree>
    <p:extLst>
      <p:ext uri="{BB962C8B-B14F-4D97-AF65-F5344CB8AC3E}">
        <p14:creationId xmlns:p14="http://schemas.microsoft.com/office/powerpoint/2010/main" val="4122300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294474"/>
            <a:ext cx="9024133" cy="4382537"/>
            <a:chOff x="-517171" y="1793502"/>
            <a:chExt cx="9188409" cy="4475125"/>
          </a:xfrm>
        </p:grpSpPr>
        <p:pic>
          <p:nvPicPr>
            <p:cNvPr id="60" name="Picture 2" descr="C:\Documents and Settings\All Users\Documents\My Documents\My Pictures\fig\fig-general\maps\世界地図.jpg"/>
            <p:cNvPicPr>
              <a:picLocks noChangeAspect="1" noChangeArrowheads="1"/>
            </p:cNvPicPr>
            <p:nvPr/>
          </p:nvPicPr>
          <p:blipFill rotWithShape="1">
            <a:blip r:embed="rId3" cstate="print"/>
            <a:srcRect l="1383" t="925" r="95145" b="-257"/>
            <a:stretch/>
          </p:blipFill>
          <p:spPr bwMode="auto">
            <a:xfrm>
              <a:off x="8353956" y="1793502"/>
              <a:ext cx="317282" cy="4470676"/>
            </a:xfrm>
            <a:prstGeom prst="rect">
              <a:avLst/>
            </a:prstGeom>
            <a:noFill/>
          </p:spPr>
        </p:pic>
        <p:pic>
          <p:nvPicPr>
            <p:cNvPr id="28" name="Picture 2" descr="C:\Documents and Settings\All Users\Documents\My Documents\My Pictures\fig\fig-general\maps\世界地図.jpg"/>
            <p:cNvPicPr>
              <a:picLocks noChangeAspect="1" noChangeArrowheads="1"/>
            </p:cNvPicPr>
            <p:nvPr/>
          </p:nvPicPr>
          <p:blipFill rotWithShape="1">
            <a:blip r:embed="rId3" cstate="print"/>
            <a:srcRect l="1383" t="925" r="1383" b="-257"/>
            <a:stretch/>
          </p:blipFill>
          <p:spPr bwMode="auto">
            <a:xfrm>
              <a:off x="-517171" y="1797951"/>
              <a:ext cx="8885898" cy="4470676"/>
            </a:xfrm>
            <a:prstGeom prst="rect">
              <a:avLst/>
            </a:prstGeom>
            <a:noFill/>
          </p:spPr>
        </p:pic>
      </p:grpSp>
      <p:sp>
        <p:nvSpPr>
          <p:cNvPr id="159" name="スライド番号プレースホルダ 4"/>
          <p:cNvSpPr txBox="1">
            <a:spLocks/>
          </p:cNvSpPr>
          <p:nvPr/>
        </p:nvSpPr>
        <p:spPr>
          <a:xfrm>
            <a:off x="6057900" y="5747445"/>
            <a:ext cx="1600200" cy="273844"/>
          </a:xfrm>
          <a:prstGeom prst="rect">
            <a:avLst/>
          </a:prstGeom>
          <a:ln>
            <a:noFill/>
          </a:ln>
        </p:spPr>
        <p:txBody>
          <a:bodyPr vert="horz" lIns="68580" tIns="34290" rIns="68580" bIns="34290" rtlCol="0" anchor="ctr"/>
          <a:lstStyle/>
          <a:p>
            <a:pPr algn="r">
              <a:defRPr/>
            </a:pPr>
            <a:fld id="{D2D8002D-B5B0-4BAC-B1F6-782DDCCE6D9C}" type="slidenum">
              <a:rPr lang="ja-JP" altLang="en-US" sz="900">
                <a:solidFill>
                  <a:srgbClr val="FFFFFF"/>
                </a:solidFill>
              </a:rPr>
              <a:pPr algn="r">
                <a:defRPr/>
              </a:pPr>
              <a:t>12</a:t>
            </a:fld>
            <a:endParaRPr lang="ja-JP" altLang="en-US" sz="900">
              <a:solidFill>
                <a:srgbClr val="FFFFFF"/>
              </a:solidFill>
            </a:endParaRPr>
          </a:p>
        </p:txBody>
      </p:sp>
      <p:sp>
        <p:nvSpPr>
          <p:cNvPr id="32" name="テキスト ボックス 31"/>
          <p:cNvSpPr txBox="1"/>
          <p:nvPr/>
        </p:nvSpPr>
        <p:spPr>
          <a:xfrm>
            <a:off x="119867" y="3794274"/>
            <a:ext cx="1694695" cy="489814"/>
          </a:xfrm>
          <a:prstGeom prst="rect">
            <a:avLst/>
          </a:prstGeom>
          <a:noFill/>
        </p:spPr>
        <p:txBody>
          <a:bodyPr wrap="none" rtlCol="0">
            <a:spAutoFit/>
          </a:bodyPr>
          <a:lstStyle/>
          <a:p>
            <a:r>
              <a:rPr lang="en-US" altLang="ja-JP" sz="2100" dirty="0">
                <a:solidFill>
                  <a:srgbClr val="FFFFFF"/>
                </a:solidFill>
                <a:effectLst>
                  <a:outerShdw blurRad="38100" dist="38100" dir="2700000" algn="tl">
                    <a:srgbClr val="000000">
                      <a:alpha val="43137"/>
                    </a:srgbClr>
                  </a:outerShdw>
                </a:effectLst>
              </a:rPr>
              <a:t>LBNF/DUNE</a:t>
            </a:r>
            <a:endParaRPr kumimoji="1" lang="ja-JP" altLang="en-US" sz="2100" dirty="0">
              <a:solidFill>
                <a:srgbClr val="FFFFFF"/>
              </a:solidFill>
              <a:effectLst>
                <a:outerShdw blurRad="38100" dist="38100" dir="2700000" algn="tl">
                  <a:srgbClr val="000000">
                    <a:alpha val="43137"/>
                  </a:srgbClr>
                </a:outerShdw>
              </a:effectLst>
            </a:endParaRPr>
          </a:p>
        </p:txBody>
      </p:sp>
      <p:pic>
        <p:nvPicPr>
          <p:cNvPr id="35" name="図 34"/>
          <p:cNvPicPr>
            <a:picLocks noChangeAspect="1"/>
          </p:cNvPicPr>
          <p:nvPr/>
        </p:nvPicPr>
        <p:blipFill>
          <a:blip r:embed="rId4"/>
          <a:stretch>
            <a:fillRect/>
          </a:stretch>
        </p:blipFill>
        <p:spPr>
          <a:xfrm>
            <a:off x="3000859" y="2515964"/>
            <a:ext cx="1360306" cy="1318374"/>
          </a:xfrm>
          <a:prstGeom prst="rect">
            <a:avLst/>
          </a:prstGeom>
        </p:spPr>
      </p:pic>
      <p:cxnSp>
        <p:nvCxnSpPr>
          <p:cNvPr id="36" name="直線矢印コネクタ 35"/>
          <p:cNvCxnSpPr/>
          <p:nvPr/>
        </p:nvCxnSpPr>
        <p:spPr>
          <a:xfrm flipV="1">
            <a:off x="4036872" y="2487000"/>
            <a:ext cx="632662" cy="8942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3153980" y="3278712"/>
            <a:ext cx="1082348" cy="553998"/>
          </a:xfrm>
          <a:prstGeom prst="rect">
            <a:avLst/>
          </a:prstGeom>
          <a:noFill/>
        </p:spPr>
        <p:txBody>
          <a:bodyPr wrap="none" rtlCol="0">
            <a:spAutoFit/>
          </a:bodyPr>
          <a:lstStyle/>
          <a:p>
            <a:pPr>
              <a:lnSpc>
                <a:spcPts val="1800"/>
              </a:lnSpc>
            </a:pPr>
            <a:r>
              <a:rPr kumimoji="1" lang="en-US" altLang="ja-JP" sz="1800" dirty="0">
                <a:solidFill>
                  <a:srgbClr val="000000"/>
                </a:solidFill>
                <a:effectLst>
                  <a:outerShdw blurRad="38100" dist="38100" dir="2700000" algn="tl">
                    <a:srgbClr val="000000">
                      <a:alpha val="43137"/>
                    </a:srgbClr>
                  </a:outerShdw>
                </a:effectLst>
              </a:rPr>
              <a:t>KM3NeT</a:t>
            </a:r>
          </a:p>
          <a:p>
            <a:pPr>
              <a:lnSpc>
                <a:spcPts val="1800"/>
              </a:lnSpc>
            </a:pPr>
            <a:r>
              <a:rPr kumimoji="1" lang="en-US" altLang="ja-JP" sz="1800" dirty="0">
                <a:solidFill>
                  <a:srgbClr val="000000"/>
                </a:solidFill>
                <a:effectLst>
                  <a:outerShdw blurRad="38100" dist="38100" dir="2700000" algn="tl">
                    <a:srgbClr val="000000">
                      <a:alpha val="43137"/>
                    </a:srgbClr>
                  </a:outerShdw>
                </a:effectLst>
              </a:rPr>
              <a:t>/</a:t>
            </a:r>
            <a:r>
              <a:rPr kumimoji="1" lang="en-US" altLang="ja-JP" sz="2100" dirty="0">
                <a:solidFill>
                  <a:srgbClr val="000000"/>
                </a:solidFill>
                <a:effectLst>
                  <a:outerShdw blurRad="38100" dist="38100" dir="2700000" algn="tl">
                    <a:srgbClr val="000000">
                      <a:alpha val="43137"/>
                    </a:srgbClr>
                  </a:outerShdw>
                </a:effectLst>
              </a:rPr>
              <a:t>ORCA</a:t>
            </a:r>
            <a:endParaRPr kumimoji="1" lang="ja-JP" altLang="en-US" sz="2100" dirty="0">
              <a:solidFill>
                <a:srgbClr val="000000"/>
              </a:solidFill>
              <a:effectLst>
                <a:outerShdw blurRad="38100" dist="38100" dir="2700000" algn="tl">
                  <a:srgbClr val="000000">
                    <a:alpha val="43137"/>
                  </a:srgbClr>
                </a:outerShdw>
              </a:effectLst>
            </a:endParaRPr>
          </a:p>
        </p:txBody>
      </p:sp>
      <p:grpSp>
        <p:nvGrpSpPr>
          <p:cNvPr id="39" name="グループ化 38"/>
          <p:cNvGrpSpPr/>
          <p:nvPr/>
        </p:nvGrpSpPr>
        <p:grpSpPr>
          <a:xfrm>
            <a:off x="3181540" y="3984590"/>
            <a:ext cx="1488477" cy="1375545"/>
            <a:chOff x="6308871" y="2839788"/>
            <a:chExt cx="2703071" cy="2420314"/>
          </a:xfrm>
        </p:grpSpPr>
        <p:pic>
          <p:nvPicPr>
            <p:cNvPr id="40" name="図 39"/>
            <p:cNvPicPr>
              <a:picLocks noChangeAspect="1"/>
            </p:cNvPicPr>
            <p:nvPr/>
          </p:nvPicPr>
          <p:blipFill>
            <a:blip r:embed="rId5"/>
            <a:stretch>
              <a:fillRect/>
            </a:stretch>
          </p:blipFill>
          <p:spPr>
            <a:xfrm>
              <a:off x="6308871" y="2986118"/>
              <a:ext cx="2703071" cy="2273984"/>
            </a:xfrm>
            <a:prstGeom prst="rect">
              <a:avLst/>
            </a:prstGeom>
          </p:spPr>
        </p:pic>
        <p:sp>
          <p:nvSpPr>
            <p:cNvPr id="41" name="テキスト ボックス 40"/>
            <p:cNvSpPr txBox="1"/>
            <p:nvPr/>
          </p:nvSpPr>
          <p:spPr>
            <a:xfrm>
              <a:off x="6734693" y="2839788"/>
              <a:ext cx="1825810" cy="861843"/>
            </a:xfrm>
            <a:prstGeom prst="rect">
              <a:avLst/>
            </a:prstGeom>
            <a:noFill/>
          </p:spPr>
          <p:txBody>
            <a:bodyPr wrap="none" rtlCol="0">
              <a:spAutoFit/>
            </a:bodyPr>
            <a:lstStyle/>
            <a:p>
              <a:r>
                <a:rPr lang="en-US" altLang="ja-JP" sz="2100" dirty="0">
                  <a:solidFill>
                    <a:srgbClr val="000000"/>
                  </a:solidFill>
                  <a:effectLst>
                    <a:outerShdw blurRad="38100" dist="38100" dir="2700000" algn="tl">
                      <a:srgbClr val="000000">
                        <a:alpha val="43137"/>
                      </a:srgbClr>
                    </a:outerShdw>
                  </a:effectLst>
                </a:rPr>
                <a:t>PINGU</a:t>
              </a:r>
              <a:endParaRPr kumimoji="1" lang="ja-JP" altLang="en-US" sz="2100" dirty="0">
                <a:solidFill>
                  <a:srgbClr val="000000"/>
                </a:solidFill>
                <a:effectLst>
                  <a:outerShdw blurRad="38100" dist="38100" dir="2700000" algn="tl">
                    <a:srgbClr val="000000">
                      <a:alpha val="43137"/>
                    </a:srgbClr>
                  </a:outerShdw>
                </a:effectLst>
              </a:endParaRPr>
            </a:p>
          </p:txBody>
        </p:sp>
      </p:grpSp>
      <p:cxnSp>
        <p:nvCxnSpPr>
          <p:cNvPr id="42" name="直線矢印コネクタ 41"/>
          <p:cNvCxnSpPr/>
          <p:nvPr/>
        </p:nvCxnSpPr>
        <p:spPr>
          <a:xfrm>
            <a:off x="3925779" y="5360135"/>
            <a:ext cx="588811" cy="16124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321"/>
          <a:stretch/>
        </p:blipFill>
        <p:spPr bwMode="auto">
          <a:xfrm>
            <a:off x="4925964" y="3761700"/>
            <a:ext cx="1669732" cy="82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直線矢印コネクタ 44"/>
          <p:cNvCxnSpPr>
            <a:stCxn id="44" idx="0"/>
          </p:cNvCxnSpPr>
          <p:nvPr/>
        </p:nvCxnSpPr>
        <p:spPr>
          <a:xfrm flipV="1">
            <a:off x="5760830" y="3004374"/>
            <a:ext cx="609129" cy="75732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5489846" y="4226106"/>
            <a:ext cx="662361" cy="489814"/>
          </a:xfrm>
          <a:prstGeom prst="rect">
            <a:avLst/>
          </a:prstGeom>
          <a:noFill/>
        </p:spPr>
        <p:txBody>
          <a:bodyPr wrap="none" rtlCol="0">
            <a:spAutoFit/>
          </a:bodyPr>
          <a:lstStyle/>
          <a:p>
            <a:r>
              <a:rPr kumimoji="1" lang="en-US" altLang="ja-JP" sz="2100" dirty="0">
                <a:solidFill>
                  <a:srgbClr val="000000"/>
                </a:solidFill>
                <a:effectLst>
                  <a:outerShdw blurRad="38100" dist="38100" dir="2700000" algn="tl">
                    <a:srgbClr val="000000">
                      <a:alpha val="43137"/>
                    </a:srgbClr>
                  </a:outerShdw>
                </a:effectLst>
              </a:rPr>
              <a:t>INO</a:t>
            </a:r>
            <a:endParaRPr kumimoji="1" lang="ja-JP" altLang="en-US" sz="2100" dirty="0">
              <a:solidFill>
                <a:srgbClr val="000000"/>
              </a:solidFill>
              <a:effectLst>
                <a:outerShdw blurRad="38100" dist="38100" dir="2700000" algn="tl">
                  <a:srgbClr val="000000">
                    <a:alpha val="43137"/>
                  </a:srgbClr>
                </a:outerShdw>
              </a:effectLst>
            </a:endParaRPr>
          </a:p>
        </p:txBody>
      </p:sp>
      <p:pic>
        <p:nvPicPr>
          <p:cNvPr id="49" name="図 48"/>
          <p:cNvPicPr>
            <a:picLocks noChangeAspect="1"/>
          </p:cNvPicPr>
          <p:nvPr/>
        </p:nvPicPr>
        <p:blipFill>
          <a:blip r:embed="rId7"/>
          <a:stretch>
            <a:fillRect/>
          </a:stretch>
        </p:blipFill>
        <p:spPr>
          <a:xfrm>
            <a:off x="6670696" y="3820994"/>
            <a:ext cx="1308113" cy="1280726"/>
          </a:xfrm>
          <a:prstGeom prst="rect">
            <a:avLst/>
          </a:prstGeom>
        </p:spPr>
      </p:pic>
      <p:pic>
        <p:nvPicPr>
          <p:cNvPr id="54" name="図 53"/>
          <p:cNvPicPr>
            <a:picLocks noChangeAspect="1"/>
          </p:cNvPicPr>
          <p:nvPr/>
        </p:nvPicPr>
        <p:blipFill>
          <a:blip r:embed="rId8"/>
          <a:stretch>
            <a:fillRect/>
          </a:stretch>
        </p:blipFill>
        <p:spPr>
          <a:xfrm>
            <a:off x="5787995" y="1419893"/>
            <a:ext cx="1470459" cy="1264495"/>
          </a:xfrm>
          <a:prstGeom prst="rect">
            <a:avLst/>
          </a:prstGeom>
        </p:spPr>
      </p:pic>
      <p:pic>
        <p:nvPicPr>
          <p:cNvPr id="57" name="図 56"/>
          <p:cNvPicPr>
            <a:picLocks noChangeAspect="1"/>
          </p:cNvPicPr>
          <p:nvPr/>
        </p:nvPicPr>
        <p:blipFill>
          <a:blip r:embed="rId9"/>
          <a:stretch>
            <a:fillRect/>
          </a:stretch>
        </p:blipFill>
        <p:spPr>
          <a:xfrm>
            <a:off x="7487048" y="2974613"/>
            <a:ext cx="1086466" cy="793871"/>
          </a:xfrm>
          <a:prstGeom prst="rect">
            <a:avLst/>
          </a:prstGeom>
        </p:spPr>
      </p:pic>
      <p:cxnSp>
        <p:nvCxnSpPr>
          <p:cNvPr id="62" name="直線矢印コネクタ 61"/>
          <p:cNvCxnSpPr/>
          <p:nvPr/>
        </p:nvCxnSpPr>
        <p:spPr>
          <a:xfrm flipH="1" flipV="1">
            <a:off x="7124158" y="2875628"/>
            <a:ext cx="180988" cy="9332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6863528" y="2225878"/>
            <a:ext cx="623520" cy="34987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flipH="1" flipV="1">
            <a:off x="7740352" y="2575753"/>
            <a:ext cx="105331" cy="41532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6723312" y="3788382"/>
            <a:ext cx="870751" cy="489814"/>
          </a:xfrm>
          <a:prstGeom prst="rect">
            <a:avLst/>
          </a:prstGeom>
          <a:noFill/>
        </p:spPr>
        <p:txBody>
          <a:bodyPr wrap="none" rtlCol="0">
            <a:spAutoFit/>
          </a:bodyPr>
          <a:lstStyle/>
          <a:p>
            <a:r>
              <a:rPr lang="en-US" altLang="ja-JP" sz="2100" dirty="0">
                <a:solidFill>
                  <a:srgbClr val="000000"/>
                </a:solidFill>
                <a:effectLst>
                  <a:outerShdw blurRad="38100" dist="38100" dir="2700000" algn="tl">
                    <a:srgbClr val="000000">
                      <a:alpha val="43137"/>
                    </a:srgbClr>
                  </a:outerShdw>
                </a:effectLst>
              </a:rPr>
              <a:t>JUNO</a:t>
            </a:r>
            <a:endParaRPr kumimoji="1" lang="ja-JP" altLang="en-US" sz="2100" dirty="0">
              <a:solidFill>
                <a:srgbClr val="000000"/>
              </a:solidFill>
              <a:effectLst>
                <a:outerShdw blurRad="38100" dist="38100" dir="2700000" algn="tl">
                  <a:srgbClr val="000000">
                    <a:alpha val="43137"/>
                  </a:srgbClr>
                </a:outerShdw>
              </a:effectLst>
            </a:endParaRPr>
          </a:p>
        </p:txBody>
      </p:sp>
      <p:sp>
        <p:nvSpPr>
          <p:cNvPr id="71" name="テキスト ボックス 70"/>
          <p:cNvSpPr txBox="1"/>
          <p:nvPr/>
        </p:nvSpPr>
        <p:spPr>
          <a:xfrm>
            <a:off x="682686" y="4366774"/>
            <a:ext cx="1276311" cy="489814"/>
          </a:xfrm>
          <a:prstGeom prst="rect">
            <a:avLst/>
          </a:prstGeom>
          <a:noFill/>
        </p:spPr>
        <p:txBody>
          <a:bodyPr wrap="none" rtlCol="0">
            <a:spAutoFit/>
          </a:bodyPr>
          <a:lstStyle/>
          <a:p>
            <a:r>
              <a:rPr kumimoji="1" lang="en-US" altLang="ja-JP" sz="2100" dirty="0">
                <a:solidFill>
                  <a:srgbClr val="000000"/>
                </a:solidFill>
                <a:effectLst>
                  <a:outerShdw blurRad="38100" dist="38100" dir="2700000" algn="tl">
                    <a:srgbClr val="000000">
                      <a:alpha val="43137"/>
                    </a:srgbClr>
                  </a:outerShdw>
                </a:effectLst>
              </a:rPr>
              <a:t>RENO-50</a:t>
            </a:r>
            <a:endParaRPr kumimoji="1" lang="ja-JP" altLang="en-US" sz="2100" dirty="0">
              <a:solidFill>
                <a:srgbClr val="000000"/>
              </a:solidFill>
              <a:effectLst>
                <a:outerShdw blurRad="38100" dist="38100" dir="2700000" algn="tl">
                  <a:srgbClr val="000000">
                    <a:alpha val="43137"/>
                  </a:srgbClr>
                </a:outerShdw>
              </a:effectLst>
            </a:endParaRPr>
          </a:p>
        </p:txBody>
      </p:sp>
      <p:sp>
        <p:nvSpPr>
          <p:cNvPr id="72" name="テキスト ボックス 71"/>
          <p:cNvSpPr txBox="1"/>
          <p:nvPr/>
        </p:nvSpPr>
        <p:spPr>
          <a:xfrm>
            <a:off x="7207527" y="1611133"/>
            <a:ext cx="1276311" cy="489814"/>
          </a:xfrm>
          <a:prstGeom prst="rect">
            <a:avLst/>
          </a:prstGeom>
          <a:noFill/>
        </p:spPr>
        <p:txBody>
          <a:bodyPr wrap="none" rtlCol="0">
            <a:spAutoFit/>
          </a:bodyPr>
          <a:lstStyle/>
          <a:p>
            <a:r>
              <a:rPr kumimoji="1" lang="en-US" altLang="ja-JP" sz="2100" dirty="0">
                <a:solidFill>
                  <a:srgbClr val="FFFFFF"/>
                </a:solidFill>
                <a:effectLst>
                  <a:outerShdw blurRad="38100" dist="38100" dir="2700000" algn="tl">
                    <a:srgbClr val="000000">
                      <a:alpha val="43137"/>
                    </a:srgbClr>
                  </a:outerShdw>
                </a:effectLst>
              </a:rPr>
              <a:t>RENO-50</a:t>
            </a:r>
            <a:endParaRPr kumimoji="1" lang="ja-JP" altLang="en-US" sz="2100" dirty="0">
              <a:solidFill>
                <a:srgbClr val="FFFFFF"/>
              </a:solidFill>
              <a:effectLst>
                <a:outerShdw blurRad="38100" dist="38100" dir="2700000" algn="tl">
                  <a:srgbClr val="000000">
                    <a:alpha val="43137"/>
                  </a:srgbClr>
                </a:outerShdw>
              </a:effectLst>
            </a:endParaRPr>
          </a:p>
        </p:txBody>
      </p:sp>
      <p:sp>
        <p:nvSpPr>
          <p:cNvPr id="74" name="テキスト ボックス 73"/>
          <p:cNvSpPr txBox="1"/>
          <p:nvPr/>
        </p:nvSpPr>
        <p:spPr>
          <a:xfrm>
            <a:off x="7895337" y="2619291"/>
            <a:ext cx="1136273" cy="489814"/>
          </a:xfrm>
          <a:prstGeom prst="rect">
            <a:avLst/>
          </a:prstGeom>
          <a:noFill/>
        </p:spPr>
        <p:txBody>
          <a:bodyPr wrap="none" rtlCol="0">
            <a:spAutoFit/>
          </a:bodyPr>
          <a:lstStyle/>
          <a:p>
            <a:r>
              <a:rPr lang="en-US" altLang="ja-JP" sz="2100" dirty="0">
                <a:solidFill>
                  <a:srgbClr val="FFFFFF"/>
                </a:solidFill>
                <a:effectLst>
                  <a:outerShdw blurRad="38100" dist="38100" dir="2700000" algn="tl">
                    <a:srgbClr val="000000">
                      <a:alpha val="43137"/>
                    </a:srgbClr>
                  </a:outerShdw>
                </a:effectLst>
              </a:rPr>
              <a:t>Hyper-K</a:t>
            </a:r>
            <a:endParaRPr kumimoji="1" lang="ja-JP" altLang="en-US" sz="2100" dirty="0">
              <a:solidFill>
                <a:srgbClr val="FFFFFF"/>
              </a:solidFill>
              <a:effectLst>
                <a:outerShdw blurRad="38100" dist="38100" dir="2700000" algn="tl">
                  <a:srgbClr val="000000">
                    <a:alpha val="43137"/>
                  </a:srgbClr>
                </a:outerShdw>
              </a:effectLst>
            </a:endParaRPr>
          </a:p>
        </p:txBody>
      </p:sp>
      <p:sp>
        <p:nvSpPr>
          <p:cNvPr id="3" name="Title 2"/>
          <p:cNvSpPr>
            <a:spLocks noGrp="1"/>
          </p:cNvSpPr>
          <p:nvPr>
            <p:ph type="title"/>
          </p:nvPr>
        </p:nvSpPr>
        <p:spPr>
          <a:xfrm>
            <a:off x="1476375" y="121770"/>
            <a:ext cx="6411913" cy="904222"/>
          </a:xfrm>
        </p:spPr>
        <p:txBody>
          <a:bodyPr/>
          <a:lstStyle/>
          <a:p>
            <a:r>
              <a:rPr lang="en-US" dirty="0" smtClean="0"/>
              <a:t>Future neutrino experiments</a:t>
            </a:r>
            <a:r>
              <a:rPr lang="bg-BG" dirty="0" smtClean="0"/>
              <a:t/>
            </a:r>
            <a:br>
              <a:rPr lang="bg-BG" dirty="0" smtClean="0"/>
            </a:br>
            <a:r>
              <a:rPr lang="bg-BG" sz="2000" i="1" dirty="0" smtClean="0"/>
              <a:t>(</a:t>
            </a:r>
            <a:r>
              <a:rPr lang="en-US" sz="2000" i="1" dirty="0" smtClean="0"/>
              <a:t>in construction / approved / in preparation</a:t>
            </a:r>
            <a:r>
              <a:rPr lang="bg-BG" sz="2000" i="1" dirty="0" smtClean="0"/>
              <a:t>)</a:t>
            </a:r>
            <a:endParaRPr lang="en-US" i="1" dirty="0"/>
          </a:p>
        </p:txBody>
      </p:sp>
      <p:pic>
        <p:nvPicPr>
          <p:cNvPr id="43" name="Picture 42"/>
          <p:cNvPicPr>
            <a:picLocks noChangeAspect="1"/>
          </p:cNvPicPr>
          <p:nvPr/>
        </p:nvPicPr>
        <p:blipFill rotWithShape="1">
          <a:blip r:embed="rId10"/>
          <a:srcRect t="1340" r="59825" b="59119"/>
          <a:stretch/>
        </p:blipFill>
        <p:spPr>
          <a:xfrm>
            <a:off x="190123" y="2575753"/>
            <a:ext cx="1972848" cy="1301240"/>
          </a:xfrm>
          <a:prstGeom prst="rect">
            <a:avLst/>
          </a:prstGeom>
        </p:spPr>
      </p:pic>
      <p:cxnSp>
        <p:nvCxnSpPr>
          <p:cNvPr id="5" name="直線矢印コネクタ 4"/>
          <p:cNvCxnSpPr/>
          <p:nvPr/>
        </p:nvCxnSpPr>
        <p:spPr>
          <a:xfrm flipV="1">
            <a:off x="979027" y="2302728"/>
            <a:ext cx="1121677" cy="79234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3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title"/>
          </p:nvPr>
        </p:nvSpPr>
        <p:spPr>
          <a:xfrm>
            <a:off x="1862600" y="256359"/>
            <a:ext cx="5608791" cy="867323"/>
          </a:xfrm>
          <a:ln/>
        </p:spPr>
        <p:txBody>
          <a:bodyPr rIns="132080">
            <a:normAutofit fontScale="90000"/>
          </a:bodyPr>
          <a:lstStyle/>
          <a:p>
            <a:r>
              <a:rPr lang="en-US" sz="2800" dirty="0">
                <a:solidFill>
                  <a:srgbClr val="0000FF"/>
                </a:solidFill>
                <a:latin typeface="Times New Roman" charset="0"/>
                <a:cs typeface="Times New Roman" charset="0"/>
                <a:sym typeface="Times New Roman" charset="0"/>
              </a:rPr>
              <a:t>How can we produce </a:t>
            </a:r>
            <a:r>
              <a:rPr lang="en-US" sz="2800" dirty="0" smtClean="0">
                <a:solidFill>
                  <a:srgbClr val="0000FF"/>
                </a:solidFill>
                <a:latin typeface="Times New Roman" charset="0"/>
                <a:cs typeface="Times New Roman" charset="0"/>
                <a:sym typeface="Times New Roman" charset="0"/>
              </a:rPr>
              <a:t/>
            </a:r>
            <a:br>
              <a:rPr lang="en-US" sz="2800" dirty="0" smtClean="0">
                <a:solidFill>
                  <a:srgbClr val="0000FF"/>
                </a:solidFill>
                <a:latin typeface="Times New Roman" charset="0"/>
                <a:cs typeface="Times New Roman" charset="0"/>
                <a:sym typeface="Times New Roman" charset="0"/>
              </a:rPr>
            </a:br>
            <a:r>
              <a:rPr lang="en-US" sz="2800" dirty="0" smtClean="0">
                <a:solidFill>
                  <a:srgbClr val="0000FF"/>
                </a:solidFill>
                <a:latin typeface="Times New Roman" charset="0"/>
                <a:cs typeface="Times New Roman" charset="0"/>
                <a:sym typeface="Times New Roman" charset="0"/>
              </a:rPr>
              <a:t>a "conventional" neutrino </a:t>
            </a:r>
            <a:r>
              <a:rPr lang="en-US" sz="2800" dirty="0">
                <a:solidFill>
                  <a:srgbClr val="0000FF"/>
                </a:solidFill>
                <a:latin typeface="Times New Roman" charset="0"/>
                <a:cs typeface="Times New Roman" charset="0"/>
                <a:sym typeface="Times New Roman" charset="0"/>
              </a:rPr>
              <a:t>beam?</a:t>
            </a:r>
            <a:endParaRPr lang="en-US" sz="2800" dirty="0">
              <a:solidFill>
                <a:srgbClr val="0000FF"/>
              </a:solidFill>
              <a:latin typeface="Times New Roman" charset="0"/>
              <a:ea typeface="ヒラギノ明朝 ProN W3" charset="0"/>
              <a:cs typeface="ヒラギノ明朝 ProN W3" charset="0"/>
              <a:sym typeface="Times New Roman" charset="0"/>
            </a:endParaRPr>
          </a:p>
        </p:txBody>
      </p:sp>
      <p:grpSp>
        <p:nvGrpSpPr>
          <p:cNvPr id="43014" name="Group 6"/>
          <p:cNvGrpSpPr>
            <a:grpSpLocks/>
          </p:cNvGrpSpPr>
          <p:nvPr/>
        </p:nvGrpSpPr>
        <p:grpSpPr bwMode="auto">
          <a:xfrm>
            <a:off x="173038" y="2211399"/>
            <a:ext cx="511175" cy="611187"/>
            <a:chOff x="0" y="0"/>
            <a:chExt cx="322" cy="385"/>
          </a:xfrm>
        </p:grpSpPr>
        <p:sp>
          <p:nvSpPr>
            <p:cNvPr id="43012" name="Rectangle 4"/>
            <p:cNvSpPr>
              <a:spLocks/>
            </p:cNvSpPr>
            <p:nvPr/>
          </p:nvSpPr>
          <p:spPr bwMode="auto">
            <a:xfrm>
              <a:off x="0" y="0"/>
              <a:ext cx="23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flat">
                  <a:solidFill>
                    <a:srgbClr val="808080"/>
                  </a:solidFill>
                  <a:miter lim="800000"/>
                  <a:headEnd type="none" w="med" len="med"/>
                  <a:tailEnd type="none" w="med" len="med"/>
                </a14:hiddenLine>
              </a:ext>
            </a:extLst>
          </p:spPr>
          <p:txBody>
            <a:bodyPr wrap="none" lIns="0" tIns="0" rIns="40639" bIns="0">
              <a:spAutoFit/>
            </a:bodyPr>
            <a:lstStyle/>
            <a:p>
              <a:pPr marL="39688" algn="ctr" eaLnBrk="1" fontAlgn="auto" hangingPunct="1">
                <a:lnSpc>
                  <a:spcPct val="100000"/>
                </a:lnSpc>
                <a:spcBef>
                  <a:spcPts val="738"/>
                </a:spcBef>
                <a:spcAft>
                  <a:spcPts val="0"/>
                </a:spcAft>
                <a:buClrTx/>
                <a:buSzTx/>
                <a:buFontTx/>
                <a:buNone/>
              </a:pPr>
              <a:r>
                <a:rPr lang="en-US" sz="3200">
                  <a:solidFill>
                    <a:prstClr val="black"/>
                  </a:solidFill>
                  <a:latin typeface="Calibri"/>
                  <a:ea typeface="ＭＳ Ｐゴシック" charset="0"/>
                  <a:cs typeface="Arial" charset="0"/>
                </a:rPr>
                <a:t>p</a:t>
              </a:r>
            </a:p>
          </p:txBody>
        </p:sp>
        <p:sp>
          <p:nvSpPr>
            <p:cNvPr id="43013" name="Line 5"/>
            <p:cNvSpPr>
              <a:spLocks noChangeShapeType="1"/>
            </p:cNvSpPr>
            <p:nvPr/>
          </p:nvSpPr>
          <p:spPr bwMode="auto">
            <a:xfrm>
              <a:off x="34" y="384"/>
              <a:ext cx="288" cy="1"/>
            </a:xfrm>
            <a:prstGeom prst="line">
              <a:avLst/>
            </a:prstGeom>
            <a:noFill/>
            <a:ln w="57150" cap="flat">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grpSp>
      <p:grpSp>
        <p:nvGrpSpPr>
          <p:cNvPr id="43021" name="Group 13"/>
          <p:cNvGrpSpPr>
            <a:grpSpLocks/>
          </p:cNvGrpSpPr>
          <p:nvPr/>
        </p:nvGrpSpPr>
        <p:grpSpPr bwMode="auto">
          <a:xfrm>
            <a:off x="838200" y="2516199"/>
            <a:ext cx="1371600" cy="762000"/>
            <a:chOff x="0" y="0"/>
            <a:chExt cx="864" cy="480"/>
          </a:xfrm>
        </p:grpSpPr>
        <p:sp>
          <p:nvSpPr>
            <p:cNvPr id="43015" name="Oval 7"/>
            <p:cNvSpPr>
              <a:spLocks/>
            </p:cNvSpPr>
            <p:nvPr/>
          </p:nvSpPr>
          <p:spPr bwMode="auto">
            <a:xfrm>
              <a:off x="0" y="96"/>
              <a:ext cx="144" cy="240"/>
            </a:xfrm>
            <a:prstGeom prst="ellipse">
              <a:avLst/>
            </a:prstGeom>
            <a:solidFill>
              <a:srgbClr val="000000"/>
            </a:solidFill>
            <a:ln w="38100" cap="flat">
              <a:solidFill>
                <a:schemeClr val="tx1"/>
              </a:solidFill>
              <a:prstDash val="solid"/>
              <a:round/>
              <a:headEnd type="none" w="med" len="med"/>
              <a:tailEnd type="none" w="med" len="med"/>
            </a:ln>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16" name="Rectangle 8"/>
            <p:cNvSpPr>
              <a:spLocks/>
            </p:cNvSpPr>
            <p:nvPr/>
          </p:nvSpPr>
          <p:spPr bwMode="auto">
            <a:xfrm>
              <a:off x="96" y="96"/>
              <a:ext cx="432" cy="240"/>
            </a:xfrm>
            <a:prstGeom prst="rect">
              <a:avLst/>
            </a:prstGeom>
            <a:solidFill>
              <a:srgbClr val="000000"/>
            </a:solidFill>
            <a:ln w="38100" cap="flat">
              <a:solidFill>
                <a:schemeClr val="tx1"/>
              </a:solidFill>
              <a:prstDash val="solid"/>
              <a:miter lim="800000"/>
              <a:headEnd type="none" w="med" len="med"/>
              <a:tailEnd type="none" w="med" len="med"/>
            </a:ln>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17" name="Oval 9"/>
            <p:cNvSpPr>
              <a:spLocks/>
            </p:cNvSpPr>
            <p:nvPr/>
          </p:nvSpPr>
          <p:spPr bwMode="auto">
            <a:xfrm>
              <a:off x="480" y="96"/>
              <a:ext cx="144" cy="240"/>
            </a:xfrm>
            <a:prstGeom prst="ellipse">
              <a:avLst/>
            </a:prstGeom>
            <a:solidFill>
              <a:srgbClr val="000000"/>
            </a:solidFill>
            <a:ln w="38100" cap="flat">
              <a:solidFill>
                <a:srgbClr val="FFFFFF"/>
              </a:solidFill>
              <a:prstDash val="solid"/>
              <a:round/>
              <a:headEnd type="none" w="med" len="med"/>
              <a:tailEnd type="none" w="med" len="med"/>
            </a:ln>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18" name="Line 10"/>
            <p:cNvSpPr>
              <a:spLocks noChangeShapeType="1"/>
            </p:cNvSpPr>
            <p:nvPr/>
          </p:nvSpPr>
          <p:spPr bwMode="auto">
            <a:xfrm>
              <a:off x="672" y="240"/>
              <a:ext cx="192" cy="1"/>
            </a:xfrm>
            <a:prstGeom prst="line">
              <a:avLst/>
            </a:prstGeom>
            <a:noFill/>
            <a:ln w="38100" cap="flat">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19" name="Line 11"/>
            <p:cNvSpPr>
              <a:spLocks noChangeShapeType="1"/>
            </p:cNvSpPr>
            <p:nvPr/>
          </p:nvSpPr>
          <p:spPr bwMode="auto">
            <a:xfrm rot="10800000" flipH="1">
              <a:off x="672" y="0"/>
              <a:ext cx="144" cy="96"/>
            </a:xfrm>
            <a:prstGeom prst="line">
              <a:avLst/>
            </a:prstGeom>
            <a:noFill/>
            <a:ln w="38100" cap="flat">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20" name="Line 12"/>
            <p:cNvSpPr>
              <a:spLocks noChangeShapeType="1"/>
            </p:cNvSpPr>
            <p:nvPr/>
          </p:nvSpPr>
          <p:spPr bwMode="auto">
            <a:xfrm>
              <a:off x="672" y="384"/>
              <a:ext cx="144" cy="96"/>
            </a:xfrm>
            <a:prstGeom prst="line">
              <a:avLst/>
            </a:prstGeom>
            <a:noFill/>
            <a:ln w="38100" cap="flat">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grpSp>
      <p:grpSp>
        <p:nvGrpSpPr>
          <p:cNvPr id="43033" name="Group 25"/>
          <p:cNvGrpSpPr>
            <a:grpSpLocks/>
          </p:cNvGrpSpPr>
          <p:nvPr/>
        </p:nvGrpSpPr>
        <p:grpSpPr bwMode="auto">
          <a:xfrm>
            <a:off x="2517775" y="2428886"/>
            <a:ext cx="1601788" cy="915988"/>
            <a:chOff x="0" y="0"/>
            <a:chExt cx="1009" cy="577"/>
          </a:xfrm>
        </p:grpSpPr>
        <p:sp>
          <p:nvSpPr>
            <p:cNvPr id="43022" name="Line 14"/>
            <p:cNvSpPr>
              <a:spLocks noChangeShapeType="1"/>
            </p:cNvSpPr>
            <p:nvPr/>
          </p:nvSpPr>
          <p:spPr bwMode="auto">
            <a:xfrm>
              <a:off x="0" y="240"/>
              <a:ext cx="384" cy="1"/>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23" name="Line 15"/>
            <p:cNvSpPr>
              <a:spLocks noChangeShapeType="1"/>
            </p:cNvSpPr>
            <p:nvPr/>
          </p:nvSpPr>
          <p:spPr bwMode="auto">
            <a:xfrm>
              <a:off x="0" y="336"/>
              <a:ext cx="384" cy="1"/>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24" name="Line 16"/>
            <p:cNvSpPr>
              <a:spLocks noChangeShapeType="1"/>
            </p:cNvSpPr>
            <p:nvPr/>
          </p:nvSpPr>
          <p:spPr bwMode="auto">
            <a:xfrm rot="10800000" flipH="1">
              <a:off x="384" y="48"/>
              <a:ext cx="624" cy="192"/>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25" name="Line 17"/>
            <p:cNvSpPr>
              <a:spLocks noChangeShapeType="1"/>
            </p:cNvSpPr>
            <p:nvPr/>
          </p:nvSpPr>
          <p:spPr bwMode="auto">
            <a:xfrm>
              <a:off x="384" y="336"/>
              <a:ext cx="624" cy="192"/>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26" name="Line 18"/>
            <p:cNvSpPr>
              <a:spLocks noChangeShapeType="1"/>
            </p:cNvSpPr>
            <p:nvPr/>
          </p:nvSpPr>
          <p:spPr bwMode="auto">
            <a:xfrm rot="10800000" flipH="1">
              <a:off x="0" y="0"/>
              <a:ext cx="1" cy="240"/>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27" name="Line 19"/>
            <p:cNvSpPr>
              <a:spLocks noChangeShapeType="1"/>
            </p:cNvSpPr>
            <p:nvPr/>
          </p:nvSpPr>
          <p:spPr bwMode="auto">
            <a:xfrm rot="10800000" flipH="1">
              <a:off x="0" y="336"/>
              <a:ext cx="1" cy="240"/>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28" name="Line 20"/>
            <p:cNvSpPr>
              <a:spLocks noChangeShapeType="1"/>
            </p:cNvSpPr>
            <p:nvPr/>
          </p:nvSpPr>
          <p:spPr bwMode="auto">
            <a:xfrm>
              <a:off x="0" y="0"/>
              <a:ext cx="1008" cy="1"/>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29" name="Line 21"/>
            <p:cNvSpPr>
              <a:spLocks noChangeShapeType="1"/>
            </p:cNvSpPr>
            <p:nvPr/>
          </p:nvSpPr>
          <p:spPr bwMode="auto">
            <a:xfrm>
              <a:off x="1008" y="0"/>
              <a:ext cx="1" cy="4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30" name="Line 22"/>
            <p:cNvSpPr>
              <a:spLocks noChangeShapeType="1"/>
            </p:cNvSpPr>
            <p:nvPr/>
          </p:nvSpPr>
          <p:spPr bwMode="auto">
            <a:xfrm>
              <a:off x="0" y="576"/>
              <a:ext cx="1008" cy="1"/>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31" name="Line 23"/>
            <p:cNvSpPr>
              <a:spLocks noChangeShapeType="1"/>
            </p:cNvSpPr>
            <p:nvPr/>
          </p:nvSpPr>
          <p:spPr bwMode="auto">
            <a:xfrm>
              <a:off x="1008" y="528"/>
              <a:ext cx="1" cy="4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32" name="Line 24"/>
            <p:cNvSpPr>
              <a:spLocks noChangeShapeType="1"/>
            </p:cNvSpPr>
            <p:nvPr/>
          </p:nvSpPr>
          <p:spPr bwMode="auto">
            <a:xfrm>
              <a:off x="0" y="288"/>
              <a:ext cx="384" cy="1"/>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grpSp>
      <p:sp>
        <p:nvSpPr>
          <p:cNvPr id="43034" name="Freeform 26"/>
          <p:cNvSpPr>
            <a:spLocks/>
          </p:cNvSpPr>
          <p:nvPr/>
        </p:nvSpPr>
        <p:spPr bwMode="auto">
          <a:xfrm>
            <a:off x="2746375" y="2651136"/>
            <a:ext cx="1447800" cy="233363"/>
          </a:xfrm>
          <a:custGeom>
            <a:avLst/>
            <a:gdLst>
              <a:gd name="T0" fmla="*/ 0 w 21600"/>
              <a:gd name="T1" fmla="+- 0 21600 632"/>
              <a:gd name="T2" fmla="*/ 21600 h 20968"/>
              <a:gd name="T3" fmla="*/ 2274 w 21600"/>
              <a:gd name="T4" fmla="+- 0 7958 632"/>
              <a:gd name="T5" fmla="*/ 7958 h 20968"/>
              <a:gd name="T6" fmla="*/ 6821 w 21600"/>
              <a:gd name="T7" fmla="+- 0 1137 632"/>
              <a:gd name="T8" fmla="*/ 1137 h 20968"/>
              <a:gd name="T9" fmla="*/ 12505 w 21600"/>
              <a:gd name="T10" fmla="+- 0 1137 632"/>
              <a:gd name="T11" fmla="*/ 1137 h 20968"/>
              <a:gd name="T12" fmla="*/ 21600 w 21600"/>
              <a:gd name="T13" fmla="+- 0 1137 632"/>
              <a:gd name="T14" fmla="*/ 1137 h 20968"/>
            </a:gdLst>
            <a:ahLst/>
            <a:cxnLst>
              <a:cxn ang="0">
                <a:pos x="T0" y="T2"/>
              </a:cxn>
              <a:cxn ang="0">
                <a:pos x="T3" y="T5"/>
              </a:cxn>
              <a:cxn ang="0">
                <a:pos x="T6" y="T8"/>
              </a:cxn>
              <a:cxn ang="0">
                <a:pos x="T9" y="T11"/>
              </a:cxn>
              <a:cxn ang="0">
                <a:pos x="T12" y="T14"/>
              </a:cxn>
            </a:cxnLst>
            <a:rect l="0" t="0" r="r" b="b"/>
            <a:pathLst>
              <a:path w="21600" h="20968">
                <a:moveTo>
                  <a:pt x="0" y="20968"/>
                </a:moveTo>
                <a:cubicBezTo>
                  <a:pt x="568" y="15852"/>
                  <a:pt x="1137" y="10736"/>
                  <a:pt x="2274" y="7326"/>
                </a:cubicBezTo>
                <a:cubicBezTo>
                  <a:pt x="3411" y="3915"/>
                  <a:pt x="5116" y="1642"/>
                  <a:pt x="6821" y="505"/>
                </a:cubicBezTo>
                <a:cubicBezTo>
                  <a:pt x="8526" y="-632"/>
                  <a:pt x="10042" y="505"/>
                  <a:pt x="12505" y="505"/>
                </a:cubicBezTo>
                <a:cubicBezTo>
                  <a:pt x="14968" y="505"/>
                  <a:pt x="18284" y="505"/>
                  <a:pt x="21600" y="505"/>
                </a:cubicBezTo>
              </a:path>
            </a:pathLst>
          </a:cu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grpSp>
        <p:nvGrpSpPr>
          <p:cNvPr id="43039" name="Group 31"/>
          <p:cNvGrpSpPr>
            <a:grpSpLocks/>
          </p:cNvGrpSpPr>
          <p:nvPr/>
        </p:nvGrpSpPr>
        <p:grpSpPr bwMode="auto">
          <a:xfrm>
            <a:off x="4870450" y="2536836"/>
            <a:ext cx="1143000" cy="611188"/>
            <a:chOff x="0" y="0"/>
            <a:chExt cx="720" cy="385"/>
          </a:xfrm>
        </p:grpSpPr>
        <p:sp>
          <p:nvSpPr>
            <p:cNvPr id="43035" name="Line 27"/>
            <p:cNvSpPr>
              <a:spLocks noChangeShapeType="1"/>
            </p:cNvSpPr>
            <p:nvPr/>
          </p:nvSpPr>
          <p:spPr bwMode="auto">
            <a:xfrm>
              <a:off x="144" y="0"/>
              <a:ext cx="432" cy="1"/>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36" name="Oval 28"/>
            <p:cNvSpPr>
              <a:spLocks/>
            </p:cNvSpPr>
            <p:nvPr/>
          </p:nvSpPr>
          <p:spPr bwMode="auto">
            <a:xfrm>
              <a:off x="0" y="0"/>
              <a:ext cx="288" cy="384"/>
            </a:xfrm>
            <a:prstGeom prst="ellips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37" name="Oval 29"/>
            <p:cNvSpPr>
              <a:spLocks/>
            </p:cNvSpPr>
            <p:nvPr/>
          </p:nvSpPr>
          <p:spPr bwMode="auto">
            <a:xfrm>
              <a:off x="432" y="0"/>
              <a:ext cx="288" cy="384"/>
            </a:xfrm>
            <a:prstGeom prst="ellips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38" name="Line 30"/>
            <p:cNvSpPr>
              <a:spLocks noChangeShapeType="1"/>
            </p:cNvSpPr>
            <p:nvPr/>
          </p:nvSpPr>
          <p:spPr bwMode="auto">
            <a:xfrm>
              <a:off x="144" y="384"/>
              <a:ext cx="432" cy="1"/>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grpSp>
      <p:sp>
        <p:nvSpPr>
          <p:cNvPr id="43040" name="Rectangle 32"/>
          <p:cNvSpPr>
            <a:spLocks/>
          </p:cNvSpPr>
          <p:nvPr/>
        </p:nvSpPr>
        <p:spPr bwMode="auto">
          <a:xfrm>
            <a:off x="4281488" y="2303474"/>
            <a:ext cx="3778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flat">
                <a:solidFill>
                  <a:srgbClr val="808080"/>
                </a:solidFill>
                <a:miter lim="800000"/>
                <a:headEnd type="none" w="med" len="med"/>
                <a:tailEnd type="none" w="med" len="med"/>
              </a14:hiddenLine>
            </a:ext>
          </a:extLst>
        </p:spPr>
        <p:txBody>
          <a:bodyPr wrap="none" lIns="0" tIns="0" rIns="40639" bIns="0">
            <a:spAutoFit/>
          </a:bodyPr>
          <a:lstStyle/>
          <a:p>
            <a:pPr marL="39688" algn="ctr" eaLnBrk="1" fontAlgn="auto" hangingPunct="1">
              <a:lnSpc>
                <a:spcPct val="100000"/>
              </a:lnSpc>
              <a:spcBef>
                <a:spcPts val="638"/>
              </a:spcBef>
              <a:spcAft>
                <a:spcPts val="0"/>
              </a:spcAft>
              <a:buClrTx/>
              <a:buSzTx/>
              <a:buFontTx/>
              <a:buNone/>
            </a:pPr>
            <a:r>
              <a:rPr lang="en-US" sz="3200">
                <a:solidFill>
                  <a:prstClr val="black"/>
                </a:solidFill>
                <a:latin typeface="Symbol" charset="0"/>
                <a:ea typeface="ＭＳ Ｐゴシック" charset="0"/>
                <a:cs typeface="Symbol" charset="0"/>
                <a:sym typeface="Symbol" charset="0"/>
              </a:rPr>
              <a:t>π</a:t>
            </a:r>
          </a:p>
        </p:txBody>
      </p:sp>
      <p:sp>
        <p:nvSpPr>
          <p:cNvPr id="43041" name="Line 33"/>
          <p:cNvSpPr>
            <a:spLocks noChangeShapeType="1"/>
          </p:cNvSpPr>
          <p:nvPr/>
        </p:nvSpPr>
        <p:spPr bwMode="auto">
          <a:xfrm>
            <a:off x="4337050" y="2917836"/>
            <a:ext cx="457200" cy="1588"/>
          </a:xfrm>
          <a:prstGeom prst="line">
            <a:avLst/>
          </a:prstGeom>
          <a:noFill/>
          <a:ln w="57150" cap="flat">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42" name="Rectangle 34"/>
          <p:cNvSpPr>
            <a:spLocks/>
          </p:cNvSpPr>
          <p:nvPr/>
        </p:nvSpPr>
        <p:spPr bwMode="auto">
          <a:xfrm>
            <a:off x="6040438" y="2303474"/>
            <a:ext cx="3651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flat">
                <a:solidFill>
                  <a:srgbClr val="808080"/>
                </a:solidFill>
                <a:miter lim="800000"/>
                <a:headEnd type="none" w="med" len="med"/>
                <a:tailEnd type="none" w="med" len="med"/>
              </a14:hiddenLine>
            </a:ext>
          </a:extLst>
        </p:spPr>
        <p:txBody>
          <a:bodyPr wrap="none" lIns="0" tIns="0" rIns="40639" bIns="0">
            <a:spAutoFit/>
          </a:bodyPr>
          <a:lstStyle/>
          <a:p>
            <a:pPr marL="39688" algn="ctr" eaLnBrk="1" fontAlgn="auto" hangingPunct="1">
              <a:lnSpc>
                <a:spcPct val="100000"/>
              </a:lnSpc>
              <a:spcBef>
                <a:spcPts val="638"/>
              </a:spcBef>
              <a:spcAft>
                <a:spcPts val="0"/>
              </a:spcAft>
              <a:buClrTx/>
              <a:buSzTx/>
              <a:buFontTx/>
              <a:buNone/>
            </a:pPr>
            <a:r>
              <a:rPr lang="en-US" sz="3200">
                <a:solidFill>
                  <a:prstClr val="black"/>
                </a:solidFill>
                <a:latin typeface="Symbol" charset="0"/>
                <a:ea typeface="ＭＳ Ｐゴシック" charset="0"/>
                <a:cs typeface="Symbol" charset="0"/>
                <a:sym typeface="Symbol" charset="0"/>
              </a:rPr>
              <a:t>ν</a:t>
            </a:r>
          </a:p>
        </p:txBody>
      </p:sp>
      <p:sp>
        <p:nvSpPr>
          <p:cNvPr id="43043" name="Line 35"/>
          <p:cNvSpPr>
            <a:spLocks noChangeShapeType="1"/>
          </p:cNvSpPr>
          <p:nvPr/>
        </p:nvSpPr>
        <p:spPr bwMode="auto">
          <a:xfrm>
            <a:off x="5861050" y="2917836"/>
            <a:ext cx="457200" cy="1588"/>
          </a:xfrm>
          <a:prstGeom prst="line">
            <a:avLst/>
          </a:prstGeom>
          <a:noFill/>
          <a:ln w="57150" cap="flat">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grpSp>
        <p:nvGrpSpPr>
          <p:cNvPr id="43047" name="Group 39"/>
          <p:cNvGrpSpPr>
            <a:grpSpLocks/>
          </p:cNvGrpSpPr>
          <p:nvPr/>
        </p:nvGrpSpPr>
        <p:grpSpPr bwMode="auto">
          <a:xfrm>
            <a:off x="6773863" y="1711336"/>
            <a:ext cx="1295400" cy="534988"/>
            <a:chOff x="0" y="0"/>
            <a:chExt cx="816" cy="337"/>
          </a:xfrm>
        </p:grpSpPr>
        <p:sp>
          <p:nvSpPr>
            <p:cNvPr id="43044" name="Line 36"/>
            <p:cNvSpPr>
              <a:spLocks noChangeShapeType="1"/>
            </p:cNvSpPr>
            <p:nvPr/>
          </p:nvSpPr>
          <p:spPr bwMode="auto">
            <a:xfrm rot="10800000" flipH="1">
              <a:off x="0" y="0"/>
              <a:ext cx="1" cy="336"/>
            </a:xfrm>
            <a:prstGeom prst="line">
              <a:avLst/>
            </a:prstGeom>
            <a:noFill/>
            <a:ln w="19050" cap="flat">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45" name="Line 37"/>
            <p:cNvSpPr>
              <a:spLocks noChangeShapeType="1"/>
            </p:cNvSpPr>
            <p:nvPr/>
          </p:nvSpPr>
          <p:spPr bwMode="auto">
            <a:xfrm>
              <a:off x="0" y="336"/>
              <a:ext cx="816" cy="1"/>
            </a:xfrm>
            <a:prstGeom prst="line">
              <a:avLst/>
            </a:prstGeom>
            <a:noFill/>
            <a:ln w="19050" cap="flat">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46" name="Freeform 38"/>
            <p:cNvSpPr>
              <a:spLocks/>
            </p:cNvSpPr>
            <p:nvPr/>
          </p:nvSpPr>
          <p:spPr bwMode="auto">
            <a:xfrm>
              <a:off x="0" y="46"/>
              <a:ext cx="612" cy="285"/>
            </a:xfrm>
            <a:custGeom>
              <a:avLst/>
              <a:gdLst>
                <a:gd name="T0" fmla="*/ 0 w 21600"/>
                <a:gd name="T1" fmla="+- 0 21600 923"/>
                <a:gd name="T2" fmla="*/ 21600 h 20677"/>
                <a:gd name="T3" fmla="*/ 2880 w 21600"/>
                <a:gd name="T4" fmla="+- 0 14264 923"/>
                <a:gd name="T5" fmla="*/ 14264 h 20677"/>
                <a:gd name="T6" fmla="*/ 4320 w 21600"/>
                <a:gd name="T7" fmla="+- 0 2038 923"/>
                <a:gd name="T8" fmla="*/ 2038 h 20677"/>
                <a:gd name="T9" fmla="*/ 5760 w 21600"/>
                <a:gd name="T10" fmla="+- 0 2038 923"/>
                <a:gd name="T11" fmla="*/ 2038 h 20677"/>
                <a:gd name="T12" fmla="*/ 7200 w 21600"/>
                <a:gd name="T13" fmla="+- 0 6928 923"/>
                <a:gd name="T14" fmla="*/ 6928 h 20677"/>
                <a:gd name="T15" fmla="*/ 8640 w 21600"/>
                <a:gd name="T16" fmla="+- 0 14264 923"/>
                <a:gd name="T17" fmla="*/ 14264 h 20677"/>
                <a:gd name="T18" fmla="*/ 12960 w 21600"/>
                <a:gd name="T19" fmla="+- 0 19155 923"/>
                <a:gd name="T20" fmla="*/ 19155 h 20677"/>
                <a:gd name="T21" fmla="*/ 21600 w 21600"/>
                <a:gd name="T22" fmla="+- 0 21600 923"/>
                <a:gd name="T23" fmla="*/ 21600 h 20677"/>
              </a:gdLst>
              <a:ahLst/>
              <a:cxnLst>
                <a:cxn ang="0">
                  <a:pos x="T0" y="T2"/>
                </a:cxn>
                <a:cxn ang="0">
                  <a:pos x="T3" y="T5"/>
                </a:cxn>
                <a:cxn ang="0">
                  <a:pos x="T6" y="T8"/>
                </a:cxn>
                <a:cxn ang="0">
                  <a:pos x="T9" y="T11"/>
                </a:cxn>
                <a:cxn ang="0">
                  <a:pos x="T12" y="T14"/>
                </a:cxn>
                <a:cxn ang="0">
                  <a:pos x="T15" y="T17"/>
                </a:cxn>
                <a:cxn ang="0">
                  <a:pos x="T18" y="T20"/>
                </a:cxn>
                <a:cxn ang="0">
                  <a:pos x="T21" y="T23"/>
                </a:cxn>
              </a:cxnLst>
              <a:rect l="0" t="0" r="r" b="b"/>
              <a:pathLst>
                <a:path w="21600" h="20677">
                  <a:moveTo>
                    <a:pt x="0" y="20677"/>
                  </a:moveTo>
                  <a:cubicBezTo>
                    <a:pt x="1080" y="18639"/>
                    <a:pt x="2160" y="16602"/>
                    <a:pt x="2880" y="13341"/>
                  </a:cubicBezTo>
                  <a:cubicBezTo>
                    <a:pt x="3600" y="10081"/>
                    <a:pt x="3840" y="3152"/>
                    <a:pt x="4320" y="1115"/>
                  </a:cubicBezTo>
                  <a:cubicBezTo>
                    <a:pt x="4800" y="-923"/>
                    <a:pt x="5280" y="300"/>
                    <a:pt x="5760" y="1115"/>
                  </a:cubicBezTo>
                  <a:cubicBezTo>
                    <a:pt x="6240" y="1930"/>
                    <a:pt x="6720" y="3968"/>
                    <a:pt x="7200" y="6005"/>
                  </a:cubicBezTo>
                  <a:cubicBezTo>
                    <a:pt x="7680" y="8043"/>
                    <a:pt x="7680" y="11303"/>
                    <a:pt x="8640" y="13341"/>
                  </a:cubicBezTo>
                  <a:cubicBezTo>
                    <a:pt x="9600" y="15379"/>
                    <a:pt x="10800" y="17009"/>
                    <a:pt x="12960" y="18232"/>
                  </a:cubicBezTo>
                  <a:cubicBezTo>
                    <a:pt x="15120" y="19454"/>
                    <a:pt x="18360" y="20066"/>
                    <a:pt x="21600" y="20677"/>
                  </a:cubicBezTo>
                </a:path>
              </a:pathLst>
            </a:cu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grpSp>
      <p:sp>
        <p:nvSpPr>
          <p:cNvPr id="43048" name="Rectangle 40"/>
          <p:cNvSpPr>
            <a:spLocks/>
          </p:cNvSpPr>
          <p:nvPr/>
        </p:nvSpPr>
        <p:spPr bwMode="auto">
          <a:xfrm>
            <a:off x="4618038" y="1770074"/>
            <a:ext cx="1778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eaLnBrk="1" fontAlgn="auto" hangingPunct="1">
              <a:lnSpc>
                <a:spcPct val="100000"/>
              </a:lnSpc>
              <a:spcBef>
                <a:spcPts val="0"/>
              </a:spcBef>
              <a:spcAft>
                <a:spcPts val="0"/>
              </a:spcAft>
              <a:buClrTx/>
              <a:buSzTx/>
              <a:buFontTx/>
              <a:buNone/>
            </a:pPr>
            <a:r>
              <a:rPr lang="en-US" sz="1800">
                <a:solidFill>
                  <a:srgbClr val="99CC00"/>
                </a:solidFill>
                <a:latin typeface="Comic Sans MS" charset="0"/>
                <a:ea typeface="ＭＳ Ｐゴシック" charset="0"/>
                <a:cs typeface="Comic Sans MS" charset="0"/>
                <a:sym typeface="Comic Sans MS" charset="0"/>
              </a:rPr>
              <a:t>decay tunnel</a:t>
            </a:r>
          </a:p>
        </p:txBody>
      </p:sp>
      <p:sp>
        <p:nvSpPr>
          <p:cNvPr id="43049" name="Rectangle 41"/>
          <p:cNvSpPr>
            <a:spLocks/>
          </p:cNvSpPr>
          <p:nvPr/>
        </p:nvSpPr>
        <p:spPr bwMode="auto">
          <a:xfrm>
            <a:off x="61913" y="1606561"/>
            <a:ext cx="1397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eaLnBrk="1" fontAlgn="auto" hangingPunct="1">
              <a:lnSpc>
                <a:spcPct val="100000"/>
              </a:lnSpc>
              <a:spcBef>
                <a:spcPts val="0"/>
              </a:spcBef>
              <a:spcAft>
                <a:spcPts val="0"/>
              </a:spcAft>
              <a:buClrTx/>
              <a:buSzTx/>
              <a:buFontTx/>
              <a:buNone/>
            </a:pPr>
            <a:r>
              <a:rPr lang="en-US" sz="1800">
                <a:solidFill>
                  <a:srgbClr val="009900"/>
                </a:solidFill>
                <a:latin typeface="Comic Sans MS" charset="0"/>
                <a:ea typeface="ＭＳ Ｐゴシック" charset="0"/>
                <a:cs typeface="Comic Sans MS" charset="0"/>
                <a:sym typeface="Comic Sans MS" charset="0"/>
              </a:rPr>
              <a:t>proton beam</a:t>
            </a:r>
          </a:p>
        </p:txBody>
      </p:sp>
      <p:sp>
        <p:nvSpPr>
          <p:cNvPr id="43050" name="Rectangle 42"/>
          <p:cNvSpPr>
            <a:spLocks/>
          </p:cNvSpPr>
          <p:nvPr/>
        </p:nvSpPr>
        <p:spPr bwMode="auto">
          <a:xfrm>
            <a:off x="823913" y="3224224"/>
            <a:ext cx="10731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eaLnBrk="1" fontAlgn="auto" hangingPunct="1">
              <a:lnSpc>
                <a:spcPct val="100000"/>
              </a:lnSpc>
              <a:spcBef>
                <a:spcPts val="0"/>
              </a:spcBef>
              <a:spcAft>
                <a:spcPts val="0"/>
              </a:spcAft>
              <a:buClrTx/>
              <a:buSzTx/>
              <a:buFontTx/>
              <a:buNone/>
            </a:pPr>
            <a:r>
              <a:rPr lang="en-US" sz="1800">
                <a:solidFill>
                  <a:prstClr val="black"/>
                </a:solidFill>
                <a:latin typeface="Comic Sans MS" charset="0"/>
                <a:ea typeface="ＭＳ Ｐゴシック" charset="0"/>
                <a:cs typeface="Comic Sans MS" charset="0"/>
                <a:sym typeface="Comic Sans MS" charset="0"/>
              </a:rPr>
              <a:t>target</a:t>
            </a:r>
          </a:p>
        </p:txBody>
      </p:sp>
      <p:sp>
        <p:nvSpPr>
          <p:cNvPr id="43051" name="Rectangle 43"/>
          <p:cNvSpPr>
            <a:spLocks/>
          </p:cNvSpPr>
          <p:nvPr/>
        </p:nvSpPr>
        <p:spPr bwMode="auto">
          <a:xfrm>
            <a:off x="1563688" y="2074874"/>
            <a:ext cx="9985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eaLnBrk="1" fontAlgn="auto" hangingPunct="1">
              <a:lnSpc>
                <a:spcPct val="100000"/>
              </a:lnSpc>
              <a:spcBef>
                <a:spcPts val="0"/>
              </a:spcBef>
              <a:spcAft>
                <a:spcPts val="0"/>
              </a:spcAft>
              <a:buClrTx/>
              <a:buSzTx/>
              <a:buFontTx/>
              <a:buNone/>
            </a:pPr>
            <a:r>
              <a:rPr lang="en-US" sz="1800">
                <a:solidFill>
                  <a:srgbClr val="FF9900"/>
                </a:solidFill>
                <a:latin typeface="Comic Sans MS" charset="0"/>
                <a:ea typeface="ＭＳ Ｐゴシック" charset="0"/>
                <a:cs typeface="Comic Sans MS" charset="0"/>
                <a:sym typeface="Comic Sans MS" charset="0"/>
              </a:rPr>
              <a:t>hadrons</a:t>
            </a:r>
          </a:p>
        </p:txBody>
      </p:sp>
      <p:sp>
        <p:nvSpPr>
          <p:cNvPr id="43052" name="Rectangle 44"/>
          <p:cNvSpPr>
            <a:spLocks/>
          </p:cNvSpPr>
          <p:nvPr/>
        </p:nvSpPr>
        <p:spPr bwMode="auto">
          <a:xfrm>
            <a:off x="2297113" y="3348049"/>
            <a:ext cx="208121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gn="ctr" eaLnBrk="1" fontAlgn="auto" hangingPunct="1">
              <a:lnSpc>
                <a:spcPct val="100000"/>
              </a:lnSpc>
              <a:spcBef>
                <a:spcPts val="0"/>
              </a:spcBef>
              <a:spcAft>
                <a:spcPts val="0"/>
              </a:spcAft>
              <a:buClrTx/>
              <a:buSzTx/>
              <a:buFontTx/>
              <a:buNone/>
            </a:pPr>
            <a:r>
              <a:rPr lang="en-US" sz="1800">
                <a:solidFill>
                  <a:srgbClr val="0000FF"/>
                </a:solidFill>
                <a:latin typeface="Comic Sans MS" charset="0"/>
                <a:ea typeface="ＭＳ Ｐゴシック" charset="0"/>
                <a:cs typeface="Comic Sans MS" charset="0"/>
                <a:sym typeface="Comic Sans MS" charset="0"/>
              </a:rPr>
              <a:t>hadronic collector</a:t>
            </a:r>
          </a:p>
          <a:p>
            <a:pPr marL="39688" algn="ctr" eaLnBrk="1" fontAlgn="auto" hangingPunct="1">
              <a:lnSpc>
                <a:spcPct val="100000"/>
              </a:lnSpc>
              <a:spcBef>
                <a:spcPts val="0"/>
              </a:spcBef>
              <a:spcAft>
                <a:spcPts val="0"/>
              </a:spcAft>
              <a:buClrTx/>
              <a:buSzTx/>
              <a:buFontTx/>
              <a:buNone/>
            </a:pPr>
            <a:r>
              <a:rPr lang="en-US" sz="1800">
                <a:solidFill>
                  <a:srgbClr val="0000FF"/>
                </a:solidFill>
                <a:latin typeface="Comic Sans MS" charset="0"/>
                <a:ea typeface="ＭＳ Ｐゴシック" charset="0"/>
                <a:cs typeface="Comic Sans MS" charset="0"/>
                <a:sym typeface="Comic Sans MS" charset="0"/>
              </a:rPr>
              <a:t>(focusing)</a:t>
            </a:r>
          </a:p>
        </p:txBody>
      </p:sp>
      <p:grpSp>
        <p:nvGrpSpPr>
          <p:cNvPr id="43062" name="Group 54"/>
          <p:cNvGrpSpPr>
            <a:grpSpLocks/>
          </p:cNvGrpSpPr>
          <p:nvPr/>
        </p:nvGrpSpPr>
        <p:grpSpPr bwMode="auto">
          <a:xfrm>
            <a:off x="6734175" y="2335224"/>
            <a:ext cx="915988" cy="1066800"/>
            <a:chOff x="0" y="0"/>
            <a:chExt cx="577" cy="672"/>
          </a:xfrm>
        </p:grpSpPr>
        <p:sp>
          <p:nvSpPr>
            <p:cNvPr id="43053" name="Oval 45"/>
            <p:cNvSpPr>
              <a:spLocks/>
            </p:cNvSpPr>
            <p:nvPr/>
          </p:nvSpPr>
          <p:spPr bwMode="auto">
            <a:xfrm>
              <a:off x="119" y="0"/>
              <a:ext cx="457" cy="177"/>
            </a:xfrm>
            <a:prstGeom prst="ellips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54" name="Oval 46"/>
            <p:cNvSpPr>
              <a:spLocks/>
            </p:cNvSpPr>
            <p:nvPr/>
          </p:nvSpPr>
          <p:spPr bwMode="auto">
            <a:xfrm>
              <a:off x="119" y="495"/>
              <a:ext cx="457" cy="177"/>
            </a:xfrm>
            <a:prstGeom prst="ellips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55" name="Line 47"/>
            <p:cNvSpPr>
              <a:spLocks noChangeShapeType="1"/>
            </p:cNvSpPr>
            <p:nvPr/>
          </p:nvSpPr>
          <p:spPr bwMode="auto">
            <a:xfrm rot="10800000" flipH="1">
              <a:off x="119" y="91"/>
              <a:ext cx="1" cy="495"/>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56" name="Line 48"/>
            <p:cNvSpPr>
              <a:spLocks noChangeShapeType="1"/>
            </p:cNvSpPr>
            <p:nvPr/>
          </p:nvSpPr>
          <p:spPr bwMode="auto">
            <a:xfrm rot="10800000" flipH="1">
              <a:off x="576" y="91"/>
              <a:ext cx="1" cy="495"/>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57" name="Line 49"/>
            <p:cNvSpPr>
              <a:spLocks noChangeShapeType="1"/>
            </p:cNvSpPr>
            <p:nvPr/>
          </p:nvSpPr>
          <p:spPr bwMode="auto">
            <a:xfrm>
              <a:off x="0" y="360"/>
              <a:ext cx="210" cy="1"/>
            </a:xfrm>
            <a:prstGeom prst="line">
              <a:avLst/>
            </a:prstGeom>
            <a:noFill/>
            <a:ln w="9525" cap="flat">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58" name="Line 50"/>
            <p:cNvSpPr>
              <a:spLocks noChangeShapeType="1"/>
            </p:cNvSpPr>
            <p:nvPr/>
          </p:nvSpPr>
          <p:spPr bwMode="auto">
            <a:xfrm rot="10800000" flipH="1">
              <a:off x="216" y="247"/>
              <a:ext cx="161" cy="108"/>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59" name="Line 51"/>
            <p:cNvSpPr>
              <a:spLocks noChangeShapeType="1"/>
            </p:cNvSpPr>
            <p:nvPr/>
          </p:nvSpPr>
          <p:spPr bwMode="auto">
            <a:xfrm>
              <a:off x="216" y="360"/>
              <a:ext cx="199" cy="27"/>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60" name="Line 52"/>
            <p:cNvSpPr>
              <a:spLocks noChangeShapeType="1"/>
            </p:cNvSpPr>
            <p:nvPr/>
          </p:nvSpPr>
          <p:spPr bwMode="auto">
            <a:xfrm>
              <a:off x="221" y="360"/>
              <a:ext cx="113" cy="76"/>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61" name="Line 53"/>
            <p:cNvSpPr>
              <a:spLocks noChangeShapeType="1"/>
            </p:cNvSpPr>
            <p:nvPr/>
          </p:nvSpPr>
          <p:spPr bwMode="auto">
            <a:xfrm>
              <a:off x="334" y="436"/>
              <a:ext cx="118"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grpSp>
      <p:sp>
        <p:nvSpPr>
          <p:cNvPr id="43063" name="Rectangle 55"/>
          <p:cNvSpPr>
            <a:spLocks/>
          </p:cNvSpPr>
          <p:nvPr/>
        </p:nvSpPr>
        <p:spPr bwMode="auto">
          <a:xfrm>
            <a:off x="6643688" y="3473461"/>
            <a:ext cx="113188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eaLnBrk="1" fontAlgn="auto" hangingPunct="1">
              <a:lnSpc>
                <a:spcPct val="100000"/>
              </a:lnSpc>
              <a:spcBef>
                <a:spcPts val="0"/>
              </a:spcBef>
              <a:spcAft>
                <a:spcPts val="0"/>
              </a:spcAft>
              <a:buClrTx/>
              <a:buSzTx/>
              <a:buFontTx/>
              <a:buNone/>
            </a:pPr>
            <a:r>
              <a:rPr lang="en-US" sz="1800">
                <a:solidFill>
                  <a:srgbClr val="990000"/>
                </a:solidFill>
                <a:latin typeface="Comic Sans MS" charset="0"/>
                <a:ea typeface="ＭＳ Ｐゴシック" charset="0"/>
                <a:cs typeface="Comic Sans MS" charset="0"/>
                <a:sym typeface="Comic Sans MS" charset="0"/>
              </a:rPr>
              <a:t>Detector</a:t>
            </a:r>
          </a:p>
        </p:txBody>
      </p:sp>
      <p:grpSp>
        <p:nvGrpSpPr>
          <p:cNvPr id="43067" name="Group 59"/>
          <p:cNvGrpSpPr>
            <a:grpSpLocks/>
          </p:cNvGrpSpPr>
          <p:nvPr/>
        </p:nvGrpSpPr>
        <p:grpSpPr bwMode="auto">
          <a:xfrm>
            <a:off x="8159750" y="2495561"/>
            <a:ext cx="847725" cy="844550"/>
            <a:chOff x="0" y="0"/>
            <a:chExt cx="534" cy="532"/>
          </a:xfrm>
        </p:grpSpPr>
        <p:sp>
          <p:nvSpPr>
            <p:cNvPr id="43064" name="Freeform 56"/>
            <p:cNvSpPr>
              <a:spLocks/>
            </p:cNvSpPr>
            <p:nvPr/>
          </p:nvSpPr>
          <p:spPr bwMode="auto">
            <a:xfrm>
              <a:off x="281" y="0"/>
              <a:ext cx="247" cy="528"/>
            </a:xfrm>
            <a:custGeom>
              <a:avLst/>
              <a:gdLst>
                <a:gd name="T0" fmla="*/ 0 w 21600"/>
                <a:gd name="T1" fmla="*/ 0 h 21600"/>
                <a:gd name="T2" fmla="*/ 21600 w 21600"/>
                <a:gd name="T3" fmla="*/ 245 h 21600"/>
                <a:gd name="T4" fmla="*/ 21600 w 21600"/>
                <a:gd name="T5" fmla="*/ 21600 h 21600"/>
              </a:gdLst>
              <a:ahLst/>
              <a:cxnLst>
                <a:cxn ang="0">
                  <a:pos x="T0" y="T1"/>
                </a:cxn>
                <a:cxn ang="0">
                  <a:pos x="T2" y="T3"/>
                </a:cxn>
                <a:cxn ang="0">
                  <a:pos x="T4" y="T5"/>
                </a:cxn>
              </a:cxnLst>
              <a:rect l="0" t="0" r="r" b="b"/>
              <a:pathLst>
                <a:path w="21600" h="21600">
                  <a:moveTo>
                    <a:pt x="0" y="0"/>
                  </a:moveTo>
                  <a:lnTo>
                    <a:pt x="21600" y="245"/>
                  </a:lnTo>
                  <a:lnTo>
                    <a:pt x="21600" y="21600"/>
                  </a:lnTo>
                </a:path>
              </a:pathLst>
            </a:custGeom>
            <a:solidFill>
              <a:srgbClr val="808080"/>
            </a:solidFill>
            <a:ln w="9525" cap="flat">
              <a:solidFill>
                <a:schemeClr val="tx1"/>
              </a:solidFill>
              <a:prstDash val="solid"/>
              <a:round/>
              <a:headEnd type="none" w="med" len="med"/>
              <a:tailEnd type="none" w="med" len="med"/>
            </a:ln>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65" name="Freeform 57"/>
            <p:cNvSpPr>
              <a:spLocks/>
            </p:cNvSpPr>
            <p:nvPr/>
          </p:nvSpPr>
          <p:spPr bwMode="auto">
            <a:xfrm>
              <a:off x="246" y="4"/>
              <a:ext cx="288" cy="528"/>
            </a:xfrm>
            <a:custGeom>
              <a:avLst/>
              <a:gdLst>
                <a:gd name="T0" fmla="+- 0 3456 384"/>
                <a:gd name="T1" fmla="*/ T0 w 21216"/>
                <a:gd name="T2" fmla="*/ 0 h 21600"/>
                <a:gd name="T3" fmla="+- 0 6048 384"/>
                <a:gd name="T4" fmla="*/ T3 w 21216"/>
                <a:gd name="T5" fmla="*/ 1543 h 21600"/>
                <a:gd name="T6" fmla="+- 0 3456 384"/>
                <a:gd name="T7" fmla="*/ T6 w 21216"/>
                <a:gd name="T8" fmla="*/ 3086 h 21600"/>
                <a:gd name="T9" fmla="+- 0 6048 384"/>
                <a:gd name="T10" fmla="*/ T9 w 21216"/>
                <a:gd name="T11" fmla="*/ 6171 h 21600"/>
                <a:gd name="T12" fmla="+- 0 3456 384"/>
                <a:gd name="T13" fmla="*/ T12 w 21216"/>
                <a:gd name="T14" fmla="*/ 7714 h 21600"/>
                <a:gd name="T15" fmla="+- 0 8640 384"/>
                <a:gd name="T16" fmla="*/ T15 w 21216"/>
                <a:gd name="T17" fmla="*/ 9257 h 21600"/>
                <a:gd name="T18" fmla="+- 0 864 384"/>
                <a:gd name="T19" fmla="*/ T18 w 21216"/>
                <a:gd name="T20" fmla="*/ 12343 h 21600"/>
                <a:gd name="T21" fmla="+- 0 3456 384"/>
                <a:gd name="T22" fmla="*/ T21 w 21216"/>
                <a:gd name="T23" fmla="*/ 15429 h 21600"/>
                <a:gd name="T24" fmla="+- 0 21600 384"/>
                <a:gd name="T25" fmla="*/ T24 w 21216"/>
                <a:gd name="T26" fmla="*/ 21600 h 2160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Lst>
              <a:rect l="0" t="0" r="r" b="b"/>
              <a:pathLst>
                <a:path w="21216" h="21600">
                  <a:moveTo>
                    <a:pt x="3072" y="0"/>
                  </a:moveTo>
                  <a:cubicBezTo>
                    <a:pt x="4368" y="514"/>
                    <a:pt x="5664" y="1029"/>
                    <a:pt x="5664" y="1543"/>
                  </a:cubicBezTo>
                  <a:cubicBezTo>
                    <a:pt x="5664" y="2057"/>
                    <a:pt x="3072" y="2314"/>
                    <a:pt x="3072" y="3086"/>
                  </a:cubicBezTo>
                  <a:cubicBezTo>
                    <a:pt x="3072" y="3857"/>
                    <a:pt x="5664" y="5400"/>
                    <a:pt x="5664" y="6171"/>
                  </a:cubicBezTo>
                  <a:cubicBezTo>
                    <a:pt x="5664" y="6943"/>
                    <a:pt x="2640" y="7200"/>
                    <a:pt x="3072" y="7714"/>
                  </a:cubicBezTo>
                  <a:cubicBezTo>
                    <a:pt x="3504" y="8229"/>
                    <a:pt x="8688" y="8486"/>
                    <a:pt x="8256" y="9257"/>
                  </a:cubicBezTo>
                  <a:cubicBezTo>
                    <a:pt x="7824" y="10029"/>
                    <a:pt x="1344" y="11314"/>
                    <a:pt x="480" y="12343"/>
                  </a:cubicBezTo>
                  <a:cubicBezTo>
                    <a:pt x="-384" y="13371"/>
                    <a:pt x="-384" y="13886"/>
                    <a:pt x="3072" y="15429"/>
                  </a:cubicBezTo>
                  <a:cubicBezTo>
                    <a:pt x="6528" y="16971"/>
                    <a:pt x="13872" y="19286"/>
                    <a:pt x="21216" y="21600"/>
                  </a:cubicBezTo>
                </a:path>
              </a:pathLst>
            </a:custGeom>
            <a:solidFill>
              <a:srgbClr val="808080"/>
            </a:solidFill>
            <a:ln w="38100" cap="flat">
              <a:solidFill>
                <a:schemeClr val="tx1"/>
              </a:solidFill>
              <a:prstDash val="solid"/>
              <a:round/>
              <a:headEnd type="none" w="med" len="med"/>
              <a:tailEnd type="none" w="med" len="med"/>
            </a:ln>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43066" name="Rectangle 58"/>
            <p:cNvSpPr>
              <a:spLocks/>
            </p:cNvSpPr>
            <p:nvPr/>
          </p:nvSpPr>
          <p:spPr bwMode="auto">
            <a:xfrm>
              <a:off x="0" y="4"/>
              <a:ext cx="528" cy="528"/>
            </a:xfrm>
            <a:prstGeom prst="rect">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grpSp>
      <p:sp>
        <p:nvSpPr>
          <p:cNvPr id="43068" name="Rectangle 60"/>
          <p:cNvSpPr>
            <a:spLocks/>
          </p:cNvSpPr>
          <p:nvPr/>
        </p:nvSpPr>
        <p:spPr bwMode="auto">
          <a:xfrm>
            <a:off x="7989888" y="2054236"/>
            <a:ext cx="1130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eaLnBrk="1" fontAlgn="auto" hangingPunct="1">
              <a:lnSpc>
                <a:spcPct val="100000"/>
              </a:lnSpc>
              <a:spcBef>
                <a:spcPts val="0"/>
              </a:spcBef>
              <a:spcAft>
                <a:spcPts val="0"/>
              </a:spcAft>
              <a:buClrTx/>
              <a:buSzTx/>
              <a:buFontTx/>
              <a:buNone/>
            </a:pPr>
            <a:r>
              <a:rPr lang="en-US" sz="1800">
                <a:solidFill>
                  <a:srgbClr val="CC0099"/>
                </a:solidFill>
                <a:latin typeface="Comic Sans MS" charset="0"/>
                <a:ea typeface="ＭＳ Ｐゴシック" charset="0"/>
                <a:cs typeface="Comic Sans MS" charset="0"/>
                <a:sym typeface="Comic Sans MS" charset="0"/>
              </a:rPr>
              <a:t>physics</a:t>
            </a:r>
          </a:p>
        </p:txBody>
      </p:sp>
      <p:pic>
        <p:nvPicPr>
          <p:cNvPr id="43069" name="Picture 6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99000" y="3276611"/>
            <a:ext cx="1524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3070" name="Rectangle 62"/>
          <p:cNvSpPr>
            <a:spLocks/>
          </p:cNvSpPr>
          <p:nvPr/>
        </p:nvSpPr>
        <p:spPr bwMode="auto">
          <a:xfrm>
            <a:off x="227013" y="4040477"/>
            <a:ext cx="8445500" cy="78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190500" indent="-190500" eaLnBrk="1" fontAlgn="auto" hangingPunct="1">
              <a:lnSpc>
                <a:spcPct val="100000"/>
              </a:lnSpc>
              <a:spcBef>
                <a:spcPts val="0"/>
              </a:spcBef>
              <a:spcAft>
                <a:spcPts val="0"/>
              </a:spcAft>
              <a:buClr>
                <a:srgbClr val="008000"/>
              </a:buClr>
              <a:buSzPct val="125000"/>
              <a:buFont typeface="Times New Roman" charset="0"/>
              <a:buChar char="•"/>
              <a:tabLst>
                <a:tab pos="633413" algn="l"/>
                <a:tab pos="360363" algn="l"/>
                <a:tab pos="633413" algn="l"/>
                <a:tab pos="360363" algn="l"/>
                <a:tab pos="633413" algn="l"/>
                <a:tab pos="177800" algn="l"/>
                <a:tab pos="360363" algn="l"/>
                <a:tab pos="633413" algn="l"/>
              </a:tabLst>
            </a:pPr>
            <a:r>
              <a:rPr lang="en-US" sz="2000" dirty="0" smtClean="0">
                <a:solidFill>
                  <a:srgbClr val="008000"/>
                </a:solidFill>
                <a:latin typeface="Times New Roman" charset="0"/>
                <a:ea typeface="ＭＳ Ｐゴシック" charset="0"/>
                <a:cs typeface="Times New Roman" charset="0"/>
                <a:sym typeface="Times New Roman" charset="0"/>
              </a:rPr>
              <a:t>Maximum proton power up to now: ~700 kW</a:t>
            </a:r>
            <a:endParaRPr lang="en-US" sz="2000" dirty="0">
              <a:solidFill>
                <a:srgbClr val="008000"/>
              </a:solidFill>
              <a:latin typeface="Times New Roman" charset="0"/>
              <a:ea typeface="ＭＳ Ｐゴシック" charset="0"/>
              <a:cs typeface="Times New Roman" charset="0"/>
              <a:sym typeface="Times New Roman" charset="0"/>
            </a:endParaRPr>
          </a:p>
          <a:p>
            <a:pPr marL="190500" indent="-190500" eaLnBrk="1" fontAlgn="auto" hangingPunct="1">
              <a:lnSpc>
                <a:spcPct val="100000"/>
              </a:lnSpc>
              <a:spcBef>
                <a:spcPts val="0"/>
              </a:spcBef>
              <a:spcAft>
                <a:spcPts val="0"/>
              </a:spcAft>
              <a:buClr>
                <a:srgbClr val="0000FF"/>
              </a:buClr>
              <a:buSzPct val="125000"/>
              <a:buFont typeface="Times New Roman" charset="0"/>
              <a:buChar char="•"/>
              <a:tabLst>
                <a:tab pos="633413" algn="l"/>
                <a:tab pos="360363" algn="l"/>
                <a:tab pos="633413" algn="l"/>
                <a:tab pos="360363" algn="l"/>
                <a:tab pos="633413" algn="l"/>
                <a:tab pos="177800" algn="l"/>
                <a:tab pos="360363" algn="l"/>
                <a:tab pos="633413" algn="l"/>
              </a:tabLst>
            </a:pPr>
            <a:r>
              <a:rPr lang="en-US" sz="2000" dirty="0" smtClean="0">
                <a:solidFill>
                  <a:srgbClr val="0000FF"/>
                </a:solidFill>
                <a:latin typeface="Times New Roman" charset="0"/>
                <a:ea typeface="ＭＳ Ｐゴシック" charset="0"/>
                <a:cs typeface="Times New Roman" charset="0"/>
                <a:sym typeface="Times New Roman" charset="0"/>
              </a:rPr>
              <a:t>For CP violation neutrino experiments power of few MW is needed.</a:t>
            </a:r>
            <a:endParaRPr lang="en-US" sz="2000" dirty="0">
              <a:solidFill>
                <a:srgbClr val="0000FF"/>
              </a:solidFill>
              <a:latin typeface="Times New Roman" charset="0"/>
              <a:ea typeface="ＭＳ Ｐゴシック" charset="0"/>
              <a:cs typeface="Times New Roman" charset="0"/>
              <a:sym typeface="Times New Roman" charset="0"/>
            </a:endParaRPr>
          </a:p>
        </p:txBody>
      </p:sp>
      <p:sp>
        <p:nvSpPr>
          <p:cNvPr id="43071" name="Rectangle 63"/>
          <p:cNvSpPr>
            <a:spLocks/>
          </p:cNvSpPr>
          <p:nvPr/>
        </p:nvSpPr>
        <p:spPr bwMode="auto">
          <a:xfrm>
            <a:off x="2565400" y="2971811"/>
            <a:ext cx="512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eaLnBrk="1" fontAlgn="auto" hangingPunct="1">
              <a:lnSpc>
                <a:spcPct val="100000"/>
              </a:lnSpc>
              <a:spcBef>
                <a:spcPts val="0"/>
              </a:spcBef>
              <a:spcAft>
                <a:spcPts val="0"/>
              </a:spcAft>
              <a:buClrTx/>
              <a:buSzTx/>
              <a:buFontTx/>
              <a:buNone/>
            </a:pPr>
            <a:r>
              <a:rPr lang="en-US" sz="1800">
                <a:solidFill>
                  <a:prstClr val="black"/>
                </a:solidFill>
                <a:latin typeface="Times New Roman" charset="0"/>
                <a:ea typeface="ＭＳ Ｐゴシック" charset="0"/>
                <a:cs typeface="Apple Symbols" charset="0"/>
                <a:sym typeface="Times New Roman" charset="0"/>
              </a:rPr>
              <a:t>⨂B</a:t>
            </a:r>
          </a:p>
        </p:txBody>
      </p:sp>
      <p:sp>
        <p:nvSpPr>
          <p:cNvPr id="43072" name="Line 64"/>
          <p:cNvSpPr>
            <a:spLocks noChangeShapeType="1"/>
          </p:cNvSpPr>
          <p:nvPr/>
        </p:nvSpPr>
        <p:spPr bwMode="auto">
          <a:xfrm>
            <a:off x="2928938" y="3340111"/>
            <a:ext cx="411162" cy="0"/>
          </a:xfrm>
          <a:prstGeom prst="line">
            <a:avLst/>
          </a:prstGeom>
          <a:noFill/>
          <a:ln w="1905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800">
              <a:solidFill>
                <a:prstClr val="black"/>
              </a:solidFill>
              <a:latin typeface="Calibri"/>
            </a:endParaRPr>
          </a:p>
        </p:txBody>
      </p:sp>
      <p:sp>
        <p:nvSpPr>
          <p:cNvPr id="5" name="Flèche droite rayée 4"/>
          <p:cNvSpPr/>
          <p:nvPr/>
        </p:nvSpPr>
        <p:spPr>
          <a:xfrm>
            <a:off x="990600" y="4865215"/>
            <a:ext cx="609600" cy="214796"/>
          </a:xfrm>
          <a:prstGeom prst="striped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buClrTx/>
              <a:buSzTx/>
              <a:buFontTx/>
              <a:buNone/>
            </a:pPr>
            <a:endParaRPr lang="en-GB" sz="1800">
              <a:solidFill>
                <a:prstClr val="white"/>
              </a:solidFill>
            </a:endParaRPr>
          </a:p>
        </p:txBody>
      </p:sp>
      <p:sp>
        <p:nvSpPr>
          <p:cNvPr id="6" name="ZoneTexte 5"/>
          <p:cNvSpPr txBox="1"/>
          <p:nvPr/>
        </p:nvSpPr>
        <p:spPr>
          <a:xfrm>
            <a:off x="1761852" y="4740738"/>
            <a:ext cx="5339923" cy="2062103"/>
          </a:xfrm>
          <a:prstGeom prst="rect">
            <a:avLst/>
          </a:prstGeom>
          <a:noFill/>
        </p:spPr>
        <p:txBody>
          <a:bodyPr wrap="none" rtlCol="0">
            <a:spAutoFit/>
          </a:bodyPr>
          <a:lstStyle/>
          <a:p>
            <a:pPr eaLnBrk="1" fontAlgn="auto" hangingPunct="1">
              <a:lnSpc>
                <a:spcPct val="100000"/>
              </a:lnSpc>
              <a:spcBef>
                <a:spcPts val="0"/>
              </a:spcBef>
              <a:spcAft>
                <a:spcPts val="0"/>
              </a:spcAft>
              <a:buClrTx/>
              <a:buSzTx/>
              <a:buFontTx/>
              <a:buNone/>
            </a:pPr>
            <a:r>
              <a:rPr lang="en-GB" sz="2000" b="1" dirty="0" smtClean="0">
                <a:solidFill>
                  <a:prstClr val="black"/>
                </a:solidFill>
                <a:latin typeface="Times New Roman"/>
                <a:cs typeface="Times New Roman"/>
              </a:rPr>
              <a:t>Super Beams</a:t>
            </a:r>
          </a:p>
          <a:p>
            <a:pPr eaLnBrk="1" fontAlgn="auto" hangingPunct="1">
              <a:lnSpc>
                <a:spcPct val="100000"/>
              </a:lnSpc>
              <a:spcBef>
                <a:spcPts val="0"/>
              </a:spcBef>
              <a:spcAft>
                <a:spcPts val="0"/>
              </a:spcAft>
              <a:buClrTx/>
              <a:buSzTx/>
              <a:buFontTx/>
              <a:buNone/>
            </a:pPr>
            <a:r>
              <a:rPr lang="en-GB" sz="1800" dirty="0" smtClean="0">
                <a:solidFill>
                  <a:prstClr val="black"/>
                </a:solidFill>
                <a:latin typeface="Times New Roman"/>
                <a:cs typeface="Times New Roman"/>
              </a:rPr>
              <a:t>Challenges:</a:t>
            </a:r>
          </a:p>
          <a:p>
            <a:pPr marL="285750" indent="-285750" eaLnBrk="1" fontAlgn="auto" hangingPunct="1">
              <a:lnSpc>
                <a:spcPct val="100000"/>
              </a:lnSpc>
              <a:spcBef>
                <a:spcPts val="0"/>
              </a:spcBef>
              <a:spcAft>
                <a:spcPts val="0"/>
              </a:spcAft>
              <a:buClrTx/>
              <a:buSzTx/>
              <a:buFont typeface="Arial"/>
              <a:buChar char="•"/>
            </a:pPr>
            <a:r>
              <a:rPr lang="en-GB" sz="1800" dirty="0" smtClean="0">
                <a:solidFill>
                  <a:prstClr val="black"/>
                </a:solidFill>
                <a:latin typeface="Times New Roman"/>
                <a:cs typeface="Times New Roman"/>
              </a:rPr>
              <a:t>high repetition rate (pulsing the whole system faster)</a:t>
            </a:r>
          </a:p>
          <a:p>
            <a:pPr marL="285750" indent="-285750" eaLnBrk="1" fontAlgn="auto" hangingPunct="1">
              <a:lnSpc>
                <a:spcPct val="100000"/>
              </a:lnSpc>
              <a:spcBef>
                <a:spcPts val="0"/>
              </a:spcBef>
              <a:spcAft>
                <a:spcPts val="0"/>
              </a:spcAft>
              <a:buClrTx/>
              <a:buSzTx/>
              <a:buFont typeface="Arial"/>
              <a:buChar char="•"/>
            </a:pPr>
            <a:r>
              <a:rPr lang="en-GB" sz="1800" dirty="0" smtClean="0">
                <a:solidFill>
                  <a:prstClr val="black"/>
                </a:solidFill>
                <a:latin typeface="Times New Roman"/>
                <a:cs typeface="Times New Roman"/>
              </a:rPr>
              <a:t>targets able to afford the proton beam intensity</a:t>
            </a:r>
          </a:p>
          <a:p>
            <a:pPr marL="285750" indent="-285750" eaLnBrk="1" fontAlgn="auto" hangingPunct="1">
              <a:lnSpc>
                <a:spcPct val="100000"/>
              </a:lnSpc>
              <a:spcBef>
                <a:spcPts val="0"/>
              </a:spcBef>
              <a:spcAft>
                <a:spcPts val="0"/>
              </a:spcAft>
              <a:buClrTx/>
              <a:buSzTx/>
              <a:buFont typeface="Arial"/>
              <a:buChar char="•"/>
            </a:pPr>
            <a:r>
              <a:rPr lang="en-GB" sz="1800" dirty="0" smtClean="0">
                <a:solidFill>
                  <a:prstClr val="black"/>
                </a:solidFill>
                <a:latin typeface="Times New Roman"/>
                <a:cs typeface="Times New Roman"/>
              </a:rPr>
              <a:t>power dissipation</a:t>
            </a:r>
          </a:p>
          <a:p>
            <a:pPr marL="285750" indent="-285750" eaLnBrk="1" fontAlgn="auto" hangingPunct="1">
              <a:lnSpc>
                <a:spcPct val="100000"/>
              </a:lnSpc>
              <a:spcBef>
                <a:spcPts val="0"/>
              </a:spcBef>
              <a:spcAft>
                <a:spcPts val="0"/>
              </a:spcAft>
              <a:buClrTx/>
              <a:buSzTx/>
              <a:buFont typeface="Arial"/>
              <a:buChar char="•"/>
            </a:pPr>
            <a:r>
              <a:rPr lang="en-GB" sz="1800" dirty="0" smtClean="0">
                <a:solidFill>
                  <a:prstClr val="black"/>
                </a:solidFill>
                <a:latin typeface="Times New Roman"/>
                <a:cs typeface="Times New Roman"/>
              </a:rPr>
              <a:t>radiations</a:t>
            </a:r>
          </a:p>
          <a:p>
            <a:pPr marL="285750" indent="-285750" eaLnBrk="1" fontAlgn="auto" hangingPunct="1">
              <a:lnSpc>
                <a:spcPct val="100000"/>
              </a:lnSpc>
              <a:spcBef>
                <a:spcPts val="0"/>
              </a:spcBef>
              <a:spcAft>
                <a:spcPts val="0"/>
              </a:spcAft>
              <a:buClrTx/>
              <a:buSzTx/>
              <a:buFont typeface="Arial"/>
              <a:buChar char="•"/>
            </a:pPr>
            <a:r>
              <a:rPr lang="en-GB" sz="1800" dirty="0" smtClean="0">
                <a:solidFill>
                  <a:prstClr val="black"/>
                </a:solidFill>
                <a:latin typeface="Times New Roman"/>
                <a:cs typeface="Times New Roman"/>
              </a:rPr>
              <a:t>… </a:t>
            </a:r>
            <a:endParaRPr lang="en-GB" sz="1800" dirty="0">
              <a:solidFill>
                <a:prstClr val="black"/>
              </a:solidFill>
              <a:latin typeface="Times New Roman"/>
              <a:cs typeface="Times New Roman"/>
            </a:endParaRPr>
          </a:p>
        </p:txBody>
      </p:sp>
    </p:spTree>
    <p:extLst>
      <p:ext uri="{BB962C8B-B14F-4D97-AF65-F5344CB8AC3E}">
        <p14:creationId xmlns:p14="http://schemas.microsoft.com/office/powerpoint/2010/main" val="2455521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4315" y="3581409"/>
            <a:ext cx="3124200" cy="2213958"/>
          </a:xfrm>
          <a:prstGeom prst="rect">
            <a:avLst/>
          </a:prstGeom>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1325" y="3607846"/>
            <a:ext cx="3124200" cy="2167902"/>
          </a:xfrm>
          <a:prstGeom prst="rect">
            <a:avLst/>
          </a:prstGeom>
        </p:spPr>
      </p:pic>
      <p:pic>
        <p:nvPicPr>
          <p:cNvPr id="4" name="Imag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725" y="783363"/>
            <a:ext cx="4024544" cy="2505848"/>
          </a:xfrm>
          <a:prstGeom prst="rect">
            <a:avLst/>
          </a:prstGeom>
        </p:spPr>
      </p:pic>
      <p:pic>
        <p:nvPicPr>
          <p:cNvPr id="3" name="Imag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06598" y="778891"/>
            <a:ext cx="3961047" cy="2503440"/>
          </a:xfrm>
          <a:prstGeom prst="rect">
            <a:avLst/>
          </a:prstGeom>
        </p:spPr>
      </p:pic>
      <p:sp>
        <p:nvSpPr>
          <p:cNvPr id="20484" name="Rectangle 2"/>
          <p:cNvSpPr>
            <a:spLocks noGrp="1" noChangeArrowheads="1"/>
          </p:cNvSpPr>
          <p:nvPr>
            <p:ph type="title"/>
          </p:nvPr>
        </p:nvSpPr>
        <p:spPr>
          <a:xfrm>
            <a:off x="1274957" y="28618"/>
            <a:ext cx="6681420" cy="626990"/>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US" sz="3200" dirty="0" smtClean="0">
                <a:solidFill>
                  <a:srgbClr val="0000FF"/>
                </a:solidFill>
                <a:latin typeface="Times New Roman"/>
                <a:cs typeface="Times New Roman"/>
              </a:rPr>
              <a:t>Neutrino Oscillations with "large" </a:t>
            </a:r>
            <a:r>
              <a:rPr lang="el-GR" sz="3200" dirty="0" smtClean="0">
                <a:solidFill>
                  <a:srgbClr val="0000FF"/>
                </a:solidFill>
                <a:latin typeface="Times New Roman"/>
                <a:cs typeface="Times New Roman"/>
              </a:rPr>
              <a:t>θ</a:t>
            </a:r>
            <a:r>
              <a:rPr lang="en-US" sz="3200" baseline="-25000" dirty="0" smtClean="0">
                <a:solidFill>
                  <a:srgbClr val="0000FF"/>
                </a:solidFill>
                <a:latin typeface="Times New Roman"/>
                <a:cs typeface="Times New Roman"/>
              </a:rPr>
              <a:t>13</a:t>
            </a:r>
            <a:endParaRPr lang="en-US" sz="3200" baseline="-25000" dirty="0" smtClean="0">
              <a:solidFill>
                <a:srgbClr val="0000FF"/>
              </a:solidFill>
              <a:effectLst/>
              <a:latin typeface="Times New Roman"/>
              <a:cs typeface="Times New Roman"/>
            </a:endParaRPr>
          </a:p>
        </p:txBody>
      </p:sp>
      <p:sp>
        <p:nvSpPr>
          <p:cNvPr id="19" name="ZoneTexte 18"/>
          <p:cNvSpPr txBox="1"/>
          <p:nvPr/>
        </p:nvSpPr>
        <p:spPr>
          <a:xfrm rot="16200000">
            <a:off x="-581099" y="1247937"/>
            <a:ext cx="1402948" cy="546625"/>
          </a:xfrm>
          <a:prstGeom prst="rect">
            <a:avLst/>
          </a:prstGeom>
          <a:noFill/>
        </p:spPr>
        <p:txBody>
          <a:bodyPr wrap="none" rtlCol="0">
            <a:spAutoFit/>
          </a:bodyPr>
          <a:lstStyle/>
          <a:p>
            <a:r>
              <a:rPr lang="en-US" sz="2400" i="1" dirty="0" smtClean="0">
                <a:latin typeface="Times New Roman"/>
                <a:cs typeface="Times New Roman"/>
              </a:rPr>
              <a:t>P(</a:t>
            </a:r>
            <a:r>
              <a:rPr lang="el-GR" sz="2400" i="1" dirty="0" smtClean="0">
                <a:latin typeface="Times New Roman"/>
                <a:cs typeface="Times New Roman"/>
              </a:rPr>
              <a:t>ν</a:t>
            </a:r>
            <a:r>
              <a:rPr lang="el-GR" sz="2400" i="1" baseline="-25000" dirty="0" smtClean="0">
                <a:latin typeface="Times New Roman"/>
                <a:cs typeface="Times New Roman"/>
              </a:rPr>
              <a:t>μ</a:t>
            </a:r>
            <a:r>
              <a:rPr lang="fr-CH" sz="2400" i="1" dirty="0" smtClean="0">
                <a:latin typeface="Times New Roman"/>
                <a:cs typeface="Times New Roman"/>
              </a:rPr>
              <a:t>→</a:t>
            </a:r>
            <a:r>
              <a:rPr lang="el-GR" sz="2400" i="1" dirty="0" smtClean="0">
                <a:latin typeface="Times New Roman"/>
                <a:cs typeface="Times New Roman"/>
              </a:rPr>
              <a:t>ν</a:t>
            </a:r>
            <a:r>
              <a:rPr lang="en-US" sz="2400" i="1" baseline="-25000" dirty="0" smtClean="0">
                <a:latin typeface="Times New Roman"/>
                <a:cs typeface="Times New Roman"/>
              </a:rPr>
              <a:t>e </a:t>
            </a:r>
            <a:r>
              <a:rPr lang="en-US" sz="2400" i="1" dirty="0" smtClean="0">
                <a:latin typeface="Times New Roman"/>
                <a:cs typeface="Times New Roman"/>
              </a:rPr>
              <a:t>)</a:t>
            </a:r>
            <a:endParaRPr lang="en-US" sz="2400" i="1" dirty="0">
              <a:latin typeface="Times New Roman"/>
              <a:cs typeface="Times New Roman"/>
            </a:endParaRPr>
          </a:p>
        </p:txBody>
      </p:sp>
      <p:sp>
        <p:nvSpPr>
          <p:cNvPr id="20" name="ZoneTexte 19"/>
          <p:cNvSpPr txBox="1"/>
          <p:nvPr/>
        </p:nvSpPr>
        <p:spPr>
          <a:xfrm>
            <a:off x="3923928" y="3115231"/>
            <a:ext cx="596725" cy="369332"/>
          </a:xfrm>
          <a:prstGeom prst="rect">
            <a:avLst/>
          </a:prstGeom>
          <a:noFill/>
        </p:spPr>
        <p:txBody>
          <a:bodyPr wrap="none" rtlCol="0">
            <a:spAutoFit/>
          </a:bodyPr>
          <a:lstStyle/>
          <a:p>
            <a:r>
              <a:rPr lang="en-US" i="1" dirty="0" smtClean="0">
                <a:latin typeface="Times New Roman"/>
                <a:cs typeface="Times New Roman"/>
              </a:rPr>
              <a:t>L/E</a:t>
            </a:r>
            <a:endParaRPr lang="en-US" i="1" dirty="0">
              <a:latin typeface="Times New Roman"/>
              <a:cs typeface="Times New Roman"/>
            </a:endParaRPr>
          </a:p>
        </p:txBody>
      </p:sp>
      <p:cxnSp>
        <p:nvCxnSpPr>
          <p:cNvPr id="22" name="Connecteur droit avec flèche 21"/>
          <p:cNvCxnSpPr/>
          <p:nvPr/>
        </p:nvCxnSpPr>
        <p:spPr>
          <a:xfrm>
            <a:off x="2187216" y="1649390"/>
            <a:ext cx="357194" cy="10745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954159" y="1035806"/>
            <a:ext cx="2470316" cy="369332"/>
          </a:xfrm>
          <a:prstGeom prst="rect">
            <a:avLst/>
          </a:prstGeom>
          <a:noFill/>
        </p:spPr>
        <p:txBody>
          <a:bodyPr wrap="none" rtlCol="0">
            <a:spAutoFit/>
          </a:bodyPr>
          <a:lstStyle/>
          <a:p>
            <a:r>
              <a:rPr lang="en-US" i="1" dirty="0" smtClean="0">
                <a:latin typeface="Times New Roman"/>
                <a:cs typeface="Times New Roman"/>
              </a:rPr>
              <a:t>1</a:t>
            </a:r>
            <a:r>
              <a:rPr lang="en-US" i="1" baseline="30000" dirty="0" smtClean="0">
                <a:latin typeface="Times New Roman"/>
                <a:cs typeface="Times New Roman"/>
              </a:rPr>
              <a:t>st</a:t>
            </a:r>
            <a:r>
              <a:rPr lang="en-US" i="1" dirty="0" smtClean="0">
                <a:latin typeface="Times New Roman"/>
                <a:cs typeface="Times New Roman"/>
              </a:rPr>
              <a:t> oscillation maximum</a:t>
            </a:r>
            <a:endParaRPr lang="en-US" i="1" dirty="0">
              <a:latin typeface="Times New Roman"/>
              <a:cs typeface="Times New Roman"/>
            </a:endParaRPr>
          </a:p>
        </p:txBody>
      </p:sp>
      <p:cxnSp>
        <p:nvCxnSpPr>
          <p:cNvPr id="13" name="Connecteur droit avec flèche 12"/>
          <p:cNvCxnSpPr/>
          <p:nvPr/>
        </p:nvCxnSpPr>
        <p:spPr>
          <a:xfrm>
            <a:off x="7081940" y="1226165"/>
            <a:ext cx="572036" cy="9382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5416657" y="786922"/>
            <a:ext cx="2521562" cy="369332"/>
          </a:xfrm>
          <a:prstGeom prst="rect">
            <a:avLst/>
          </a:prstGeom>
          <a:noFill/>
        </p:spPr>
        <p:txBody>
          <a:bodyPr wrap="none" rtlCol="0">
            <a:spAutoFit/>
          </a:bodyPr>
          <a:lstStyle/>
          <a:p>
            <a:r>
              <a:rPr lang="en-US" i="1" dirty="0" smtClean="0">
                <a:latin typeface="Times New Roman"/>
                <a:cs typeface="Times New Roman"/>
              </a:rPr>
              <a:t>2</a:t>
            </a:r>
            <a:r>
              <a:rPr lang="en-US" i="1" baseline="30000" dirty="0" smtClean="0">
                <a:latin typeface="Times New Roman"/>
                <a:cs typeface="Times New Roman"/>
              </a:rPr>
              <a:t>nd</a:t>
            </a:r>
            <a:r>
              <a:rPr lang="en-US" i="1" dirty="0" smtClean="0">
                <a:latin typeface="Times New Roman"/>
                <a:cs typeface="Times New Roman"/>
              </a:rPr>
              <a:t> oscillation maximum</a:t>
            </a:r>
            <a:endParaRPr lang="en-US" i="1" dirty="0">
              <a:latin typeface="Times New Roman"/>
              <a:cs typeface="Times New Roman"/>
            </a:endParaRPr>
          </a:p>
        </p:txBody>
      </p:sp>
      <p:sp>
        <p:nvSpPr>
          <p:cNvPr id="5" name="ZoneTexte 4"/>
          <p:cNvSpPr txBox="1"/>
          <p:nvPr/>
        </p:nvSpPr>
        <p:spPr>
          <a:xfrm>
            <a:off x="956858" y="2081775"/>
            <a:ext cx="1090354" cy="584776"/>
          </a:xfrm>
          <a:prstGeom prst="rect">
            <a:avLst/>
          </a:prstGeom>
          <a:noFill/>
        </p:spPr>
        <p:txBody>
          <a:bodyPr wrap="none" rtlCol="0">
            <a:spAutoFit/>
          </a:bodyPr>
          <a:lstStyle/>
          <a:p>
            <a:pPr algn="ctr"/>
            <a:r>
              <a:rPr lang="el-GR" dirty="0" smtClean="0">
                <a:latin typeface="Times New Roman"/>
                <a:cs typeface="Times New Roman"/>
              </a:rPr>
              <a:t>θ</a:t>
            </a:r>
            <a:r>
              <a:rPr lang="en-US" baseline="-25000" dirty="0" smtClean="0">
                <a:latin typeface="Times New Roman"/>
                <a:cs typeface="Times New Roman"/>
              </a:rPr>
              <a:t>13</a:t>
            </a:r>
            <a:r>
              <a:rPr lang="en-US" dirty="0" smtClean="0">
                <a:latin typeface="Times New Roman"/>
                <a:cs typeface="Times New Roman"/>
              </a:rPr>
              <a:t>=1º</a:t>
            </a:r>
          </a:p>
          <a:p>
            <a:pPr algn="ctr"/>
            <a:r>
              <a:rPr lang="en-US" sz="1400" dirty="0" smtClean="0">
                <a:latin typeface="Times New Roman"/>
                <a:cs typeface="Times New Roman"/>
              </a:rPr>
              <a:t>("small" </a:t>
            </a:r>
            <a:r>
              <a:rPr lang="el-GR" sz="1400" dirty="0" smtClean="0">
                <a:latin typeface="Times New Roman"/>
                <a:cs typeface="Times New Roman"/>
              </a:rPr>
              <a:t>θ</a:t>
            </a:r>
            <a:r>
              <a:rPr lang="en-US" sz="1400" baseline="-25000" dirty="0" smtClean="0">
                <a:latin typeface="Times New Roman"/>
                <a:cs typeface="Times New Roman"/>
              </a:rPr>
              <a:t>13</a:t>
            </a:r>
            <a:r>
              <a:rPr lang="en-US" sz="1400" dirty="0" smtClean="0">
                <a:latin typeface="Times New Roman"/>
                <a:cs typeface="Times New Roman"/>
              </a:rPr>
              <a:t>)</a:t>
            </a:r>
            <a:endParaRPr lang="en-US" sz="1400" dirty="0">
              <a:latin typeface="Times New Roman"/>
              <a:cs typeface="Times New Roman"/>
            </a:endParaRPr>
          </a:p>
        </p:txBody>
      </p:sp>
      <p:sp>
        <p:nvSpPr>
          <p:cNvPr id="17" name="ZoneTexte 16"/>
          <p:cNvSpPr txBox="1"/>
          <p:nvPr/>
        </p:nvSpPr>
        <p:spPr>
          <a:xfrm>
            <a:off x="5280749" y="1947282"/>
            <a:ext cx="1056954" cy="584776"/>
          </a:xfrm>
          <a:prstGeom prst="rect">
            <a:avLst/>
          </a:prstGeom>
          <a:noFill/>
        </p:spPr>
        <p:txBody>
          <a:bodyPr wrap="none" rtlCol="0">
            <a:spAutoFit/>
          </a:bodyPr>
          <a:lstStyle/>
          <a:p>
            <a:pPr algn="ctr"/>
            <a:r>
              <a:rPr lang="el-GR" dirty="0" smtClean="0">
                <a:latin typeface="Times New Roman"/>
                <a:cs typeface="Times New Roman"/>
              </a:rPr>
              <a:t>θ</a:t>
            </a:r>
            <a:r>
              <a:rPr lang="en-US" baseline="-25000" dirty="0" smtClean="0">
                <a:latin typeface="Times New Roman"/>
                <a:cs typeface="Times New Roman"/>
              </a:rPr>
              <a:t>13</a:t>
            </a:r>
            <a:r>
              <a:rPr lang="en-US" dirty="0" smtClean="0">
                <a:latin typeface="Times New Roman"/>
                <a:cs typeface="Times New Roman"/>
              </a:rPr>
              <a:t>=8.8º</a:t>
            </a:r>
          </a:p>
          <a:p>
            <a:pPr algn="ctr"/>
            <a:r>
              <a:rPr lang="en-US" sz="1400" dirty="0">
                <a:latin typeface="Times New Roman"/>
                <a:cs typeface="Times New Roman"/>
              </a:rPr>
              <a:t>(</a:t>
            </a:r>
            <a:r>
              <a:rPr lang="en-US" sz="1400" dirty="0" smtClean="0">
                <a:latin typeface="Times New Roman"/>
                <a:cs typeface="Times New Roman"/>
              </a:rPr>
              <a:t>"large" </a:t>
            </a:r>
            <a:r>
              <a:rPr lang="el-GR" sz="1400" dirty="0">
                <a:latin typeface="Times New Roman"/>
                <a:cs typeface="Times New Roman"/>
              </a:rPr>
              <a:t>θ</a:t>
            </a:r>
            <a:r>
              <a:rPr lang="en-US" sz="1400" baseline="-25000" dirty="0">
                <a:latin typeface="Times New Roman"/>
                <a:cs typeface="Times New Roman"/>
              </a:rPr>
              <a:t>13</a:t>
            </a:r>
            <a:r>
              <a:rPr lang="en-US" sz="1400" dirty="0" smtClean="0">
                <a:latin typeface="Times New Roman"/>
                <a:cs typeface="Times New Roman"/>
              </a:rPr>
              <a:t>)</a:t>
            </a:r>
            <a:endParaRPr lang="en-US" sz="1400" dirty="0">
              <a:latin typeface="Times New Roman"/>
              <a:cs typeface="Times New Roman"/>
            </a:endParaRPr>
          </a:p>
        </p:txBody>
      </p:sp>
      <p:sp>
        <p:nvSpPr>
          <p:cNvPr id="21" name="ZoneTexte 20"/>
          <p:cNvSpPr txBox="1"/>
          <p:nvPr/>
        </p:nvSpPr>
        <p:spPr>
          <a:xfrm>
            <a:off x="36983" y="4255142"/>
            <a:ext cx="1528880" cy="1303690"/>
          </a:xfrm>
          <a:prstGeom prst="rect">
            <a:avLst/>
          </a:prstGeom>
          <a:noFill/>
        </p:spPr>
        <p:txBody>
          <a:bodyPr wrap="square" rtlCol="0">
            <a:spAutoFit/>
          </a:bodyPr>
          <a:lstStyle/>
          <a:p>
            <a:r>
              <a:rPr lang="en-US" sz="1600" dirty="0" smtClean="0">
                <a:latin typeface="Times New Roman"/>
                <a:cs typeface="Times New Roman"/>
              </a:rPr>
              <a:t>for small </a:t>
            </a:r>
            <a:r>
              <a:rPr lang="el-GR" sz="1600" dirty="0" smtClean="0">
                <a:latin typeface="Times New Roman"/>
                <a:cs typeface="Times New Roman"/>
              </a:rPr>
              <a:t>θ</a:t>
            </a:r>
            <a:r>
              <a:rPr lang="el-GR" sz="1600" baseline="-25000" dirty="0" smtClean="0">
                <a:latin typeface="Times New Roman"/>
                <a:cs typeface="Times New Roman"/>
              </a:rPr>
              <a:t>13</a:t>
            </a:r>
            <a:r>
              <a:rPr lang="en-US" sz="1600" dirty="0" smtClean="0">
                <a:latin typeface="Times New Roman"/>
                <a:cs typeface="Times New Roman"/>
              </a:rPr>
              <a:t> 1</a:t>
            </a:r>
            <a:r>
              <a:rPr lang="en-US" sz="1600" baseline="30000" dirty="0" smtClean="0">
                <a:latin typeface="Times New Roman"/>
                <a:cs typeface="Times New Roman"/>
              </a:rPr>
              <a:t>st</a:t>
            </a:r>
            <a:r>
              <a:rPr lang="en-US" sz="1600" dirty="0" smtClean="0">
                <a:latin typeface="Times New Roman"/>
                <a:cs typeface="Times New Roman"/>
              </a:rPr>
              <a:t> oscillation maximum is better</a:t>
            </a:r>
            <a:endParaRPr lang="en-US" sz="1600" dirty="0">
              <a:latin typeface="Times New Roman"/>
              <a:cs typeface="Times New Roman"/>
            </a:endParaRPr>
          </a:p>
        </p:txBody>
      </p:sp>
      <p:sp>
        <p:nvSpPr>
          <p:cNvPr id="23" name="Flèche vers la droite 22"/>
          <p:cNvSpPr/>
          <p:nvPr/>
        </p:nvSpPr>
        <p:spPr>
          <a:xfrm rot="5400000">
            <a:off x="2087963" y="4036691"/>
            <a:ext cx="433831" cy="929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lèche vers la droite 24"/>
          <p:cNvSpPr/>
          <p:nvPr/>
        </p:nvSpPr>
        <p:spPr>
          <a:xfrm rot="5400000">
            <a:off x="5153255" y="4036691"/>
            <a:ext cx="433831" cy="929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lèche vers la droite 25"/>
          <p:cNvSpPr/>
          <p:nvPr/>
        </p:nvSpPr>
        <p:spPr>
          <a:xfrm rot="16200000">
            <a:off x="6235187" y="5512346"/>
            <a:ext cx="433831" cy="929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ZoneTexte 26"/>
          <p:cNvSpPr txBox="1"/>
          <p:nvPr/>
        </p:nvSpPr>
        <p:spPr>
          <a:xfrm>
            <a:off x="7522531" y="3899319"/>
            <a:ext cx="1606543" cy="1909369"/>
          </a:xfrm>
          <a:prstGeom prst="rect">
            <a:avLst/>
          </a:prstGeom>
          <a:noFill/>
        </p:spPr>
        <p:txBody>
          <a:bodyPr wrap="square" rtlCol="0">
            <a:spAutoFit/>
          </a:bodyPr>
          <a:lstStyle/>
          <a:p>
            <a:r>
              <a:rPr lang="en-US" sz="1600" dirty="0" smtClean="0">
                <a:latin typeface="Times New Roman"/>
                <a:cs typeface="Times New Roman"/>
              </a:rPr>
              <a:t>for "large" </a:t>
            </a:r>
            <a:r>
              <a:rPr lang="el-GR" sz="1600" dirty="0" smtClean="0">
                <a:latin typeface="Times New Roman"/>
                <a:cs typeface="Times New Roman"/>
              </a:rPr>
              <a:t>θ</a:t>
            </a:r>
            <a:r>
              <a:rPr lang="el-GR" sz="1600" baseline="-25000" dirty="0" smtClean="0">
                <a:latin typeface="Times New Roman"/>
                <a:cs typeface="Times New Roman"/>
              </a:rPr>
              <a:t>13</a:t>
            </a:r>
            <a:r>
              <a:rPr lang="en-US" sz="1600" dirty="0" smtClean="0">
                <a:latin typeface="Times New Roman"/>
                <a:cs typeface="Times New Roman"/>
              </a:rPr>
              <a:t> 1</a:t>
            </a:r>
            <a:r>
              <a:rPr lang="en-US" sz="1600" baseline="30000" dirty="0" smtClean="0">
                <a:latin typeface="Times New Roman"/>
                <a:cs typeface="Times New Roman"/>
              </a:rPr>
              <a:t>st</a:t>
            </a:r>
            <a:r>
              <a:rPr lang="en-US" sz="1600" dirty="0" smtClean="0">
                <a:latin typeface="Times New Roman"/>
                <a:cs typeface="Times New Roman"/>
              </a:rPr>
              <a:t> oscillation maximum is dominated by atmospheric term, </a:t>
            </a:r>
            <a:endParaRPr lang="en-US" sz="1600" dirty="0">
              <a:latin typeface="Times New Roman"/>
              <a:cs typeface="Times New Roman"/>
            </a:endParaRPr>
          </a:p>
        </p:txBody>
      </p:sp>
      <p:sp>
        <p:nvSpPr>
          <p:cNvPr id="10" name="ZoneTexte 9"/>
          <p:cNvSpPr txBox="1"/>
          <p:nvPr/>
        </p:nvSpPr>
        <p:spPr>
          <a:xfrm>
            <a:off x="2474022" y="5314064"/>
            <a:ext cx="1300356" cy="307777"/>
          </a:xfrm>
          <a:prstGeom prst="rect">
            <a:avLst/>
          </a:prstGeom>
          <a:noFill/>
        </p:spPr>
        <p:txBody>
          <a:bodyPr wrap="none" rtlCol="0">
            <a:spAutoFit/>
          </a:bodyPr>
          <a:lstStyle/>
          <a:p>
            <a:r>
              <a:rPr lang="en-US" sz="1400" dirty="0" smtClean="0">
                <a:solidFill>
                  <a:srgbClr val="0000FF"/>
                </a:solidFill>
                <a:latin typeface="Times New Roman"/>
                <a:cs typeface="Times New Roman"/>
              </a:rPr>
              <a:t>CP interference</a:t>
            </a:r>
            <a:endParaRPr lang="en-US" sz="1400" dirty="0">
              <a:solidFill>
                <a:srgbClr val="0000FF"/>
              </a:solidFill>
              <a:latin typeface="Times New Roman"/>
              <a:cs typeface="Times New Roman"/>
            </a:endParaRPr>
          </a:p>
        </p:txBody>
      </p:sp>
      <p:sp>
        <p:nvSpPr>
          <p:cNvPr id="29" name="ZoneTexte 28"/>
          <p:cNvSpPr txBox="1"/>
          <p:nvPr/>
        </p:nvSpPr>
        <p:spPr>
          <a:xfrm>
            <a:off x="5223848" y="5160175"/>
            <a:ext cx="1300356" cy="307777"/>
          </a:xfrm>
          <a:prstGeom prst="rect">
            <a:avLst/>
          </a:prstGeom>
          <a:noFill/>
        </p:spPr>
        <p:txBody>
          <a:bodyPr wrap="none" rtlCol="0">
            <a:spAutoFit/>
          </a:bodyPr>
          <a:lstStyle/>
          <a:p>
            <a:r>
              <a:rPr lang="en-US" sz="1400" dirty="0" smtClean="0">
                <a:solidFill>
                  <a:srgbClr val="0000FF"/>
                </a:solidFill>
                <a:latin typeface="Times New Roman"/>
                <a:cs typeface="Times New Roman"/>
              </a:rPr>
              <a:t>CP interference</a:t>
            </a:r>
            <a:endParaRPr lang="en-US" sz="1400" dirty="0">
              <a:solidFill>
                <a:srgbClr val="0000FF"/>
              </a:solidFill>
              <a:latin typeface="Times New Roman"/>
              <a:cs typeface="Times New Roman"/>
            </a:endParaRPr>
          </a:p>
        </p:txBody>
      </p:sp>
      <p:sp>
        <p:nvSpPr>
          <p:cNvPr id="30" name="ZoneTexte 29"/>
          <p:cNvSpPr txBox="1"/>
          <p:nvPr/>
        </p:nvSpPr>
        <p:spPr>
          <a:xfrm>
            <a:off x="2378009" y="3495703"/>
            <a:ext cx="543739" cy="307777"/>
          </a:xfrm>
          <a:prstGeom prst="rect">
            <a:avLst/>
          </a:prstGeom>
          <a:noFill/>
        </p:spPr>
        <p:txBody>
          <a:bodyPr wrap="none" rtlCol="0">
            <a:spAutoFit/>
          </a:bodyPr>
          <a:lstStyle/>
          <a:p>
            <a:r>
              <a:rPr lang="en-US" sz="1400" dirty="0" smtClean="0">
                <a:solidFill>
                  <a:srgbClr val="008000"/>
                </a:solidFill>
                <a:latin typeface="Times New Roman"/>
                <a:cs typeface="Times New Roman"/>
              </a:rPr>
              <a:t>solar</a:t>
            </a:r>
            <a:endParaRPr lang="en-US" sz="1400" dirty="0">
              <a:solidFill>
                <a:srgbClr val="008000"/>
              </a:solidFill>
              <a:latin typeface="Times New Roman"/>
              <a:cs typeface="Times New Roman"/>
            </a:endParaRPr>
          </a:p>
        </p:txBody>
      </p:sp>
      <p:sp>
        <p:nvSpPr>
          <p:cNvPr id="31" name="ZoneTexte 30"/>
          <p:cNvSpPr txBox="1"/>
          <p:nvPr/>
        </p:nvSpPr>
        <p:spPr>
          <a:xfrm>
            <a:off x="6106290" y="4268745"/>
            <a:ext cx="543739" cy="307777"/>
          </a:xfrm>
          <a:prstGeom prst="rect">
            <a:avLst/>
          </a:prstGeom>
          <a:noFill/>
        </p:spPr>
        <p:txBody>
          <a:bodyPr wrap="none" rtlCol="0">
            <a:spAutoFit/>
          </a:bodyPr>
          <a:lstStyle/>
          <a:p>
            <a:r>
              <a:rPr lang="en-US" sz="1400" dirty="0" smtClean="0">
                <a:solidFill>
                  <a:srgbClr val="008000"/>
                </a:solidFill>
                <a:latin typeface="Times New Roman"/>
                <a:cs typeface="Times New Roman"/>
              </a:rPr>
              <a:t>solar</a:t>
            </a:r>
            <a:endParaRPr lang="en-US" sz="1400" dirty="0">
              <a:solidFill>
                <a:srgbClr val="008000"/>
              </a:solidFill>
              <a:latin typeface="Times New Roman"/>
              <a:cs typeface="Times New Roman"/>
            </a:endParaRPr>
          </a:p>
        </p:txBody>
      </p:sp>
      <p:sp>
        <p:nvSpPr>
          <p:cNvPr id="32" name="ZoneTexte 31"/>
          <p:cNvSpPr txBox="1"/>
          <p:nvPr/>
        </p:nvSpPr>
        <p:spPr>
          <a:xfrm>
            <a:off x="2712281" y="4268745"/>
            <a:ext cx="1062097" cy="307777"/>
          </a:xfrm>
          <a:prstGeom prst="rect">
            <a:avLst/>
          </a:prstGeom>
          <a:noFill/>
        </p:spPr>
        <p:txBody>
          <a:bodyPr wrap="none" rtlCol="0">
            <a:spAutoFit/>
          </a:bodyPr>
          <a:lstStyle/>
          <a:p>
            <a:r>
              <a:rPr lang="en-US" sz="1400" dirty="0" smtClean="0">
                <a:solidFill>
                  <a:srgbClr val="FF0000"/>
                </a:solidFill>
                <a:latin typeface="Times New Roman"/>
                <a:cs typeface="Times New Roman"/>
              </a:rPr>
              <a:t>atmospheric</a:t>
            </a:r>
            <a:endParaRPr lang="en-US" sz="1400" dirty="0">
              <a:solidFill>
                <a:srgbClr val="FF0000"/>
              </a:solidFill>
              <a:latin typeface="Times New Roman"/>
              <a:cs typeface="Times New Roman"/>
            </a:endParaRPr>
          </a:p>
        </p:txBody>
      </p:sp>
      <p:sp>
        <p:nvSpPr>
          <p:cNvPr id="33" name="ZoneTexte 32"/>
          <p:cNvSpPr txBox="1"/>
          <p:nvPr/>
        </p:nvSpPr>
        <p:spPr>
          <a:xfrm>
            <a:off x="5825025" y="3814494"/>
            <a:ext cx="1062097" cy="307777"/>
          </a:xfrm>
          <a:prstGeom prst="rect">
            <a:avLst/>
          </a:prstGeom>
          <a:noFill/>
        </p:spPr>
        <p:txBody>
          <a:bodyPr wrap="none" rtlCol="0">
            <a:spAutoFit/>
          </a:bodyPr>
          <a:lstStyle/>
          <a:p>
            <a:r>
              <a:rPr lang="en-US" sz="1400" dirty="0" smtClean="0">
                <a:solidFill>
                  <a:srgbClr val="FF0000"/>
                </a:solidFill>
                <a:latin typeface="Times New Roman"/>
                <a:cs typeface="Times New Roman"/>
              </a:rPr>
              <a:t>atmospheric</a:t>
            </a:r>
            <a:endParaRPr lang="en-US" sz="1400" dirty="0">
              <a:solidFill>
                <a:srgbClr val="FF0000"/>
              </a:solidFill>
              <a:latin typeface="Times New Roman"/>
              <a:cs typeface="Times New Roman"/>
            </a:endParaRPr>
          </a:p>
        </p:txBody>
      </p:sp>
      <p:sp>
        <p:nvSpPr>
          <p:cNvPr id="34" name="ZoneTexte 33"/>
          <p:cNvSpPr txBox="1"/>
          <p:nvPr/>
        </p:nvSpPr>
        <p:spPr>
          <a:xfrm>
            <a:off x="1707729" y="5406416"/>
            <a:ext cx="766293" cy="369332"/>
          </a:xfrm>
          <a:prstGeom prst="rect">
            <a:avLst/>
          </a:prstGeom>
          <a:noFill/>
        </p:spPr>
        <p:txBody>
          <a:bodyPr wrap="none" rtlCol="0">
            <a:spAutoFit/>
          </a:bodyPr>
          <a:lstStyle/>
          <a:p>
            <a:r>
              <a:rPr lang="el-GR" dirty="0" smtClean="0">
                <a:latin typeface="Times New Roman"/>
                <a:cs typeface="Times New Roman"/>
              </a:rPr>
              <a:t>θ</a:t>
            </a:r>
            <a:r>
              <a:rPr lang="en-US" baseline="-25000" dirty="0" smtClean="0">
                <a:latin typeface="Times New Roman"/>
                <a:cs typeface="Times New Roman"/>
              </a:rPr>
              <a:t>13</a:t>
            </a:r>
            <a:r>
              <a:rPr lang="en-US" dirty="0" smtClean="0">
                <a:latin typeface="Times New Roman"/>
                <a:cs typeface="Times New Roman"/>
              </a:rPr>
              <a:t>=1º</a:t>
            </a:r>
            <a:endParaRPr lang="en-US" dirty="0">
              <a:latin typeface="Times New Roman"/>
              <a:cs typeface="Times New Roman"/>
            </a:endParaRPr>
          </a:p>
        </p:txBody>
      </p:sp>
      <p:sp>
        <p:nvSpPr>
          <p:cNvPr id="35" name="ZoneTexte 34"/>
          <p:cNvSpPr txBox="1"/>
          <p:nvPr/>
        </p:nvSpPr>
        <p:spPr>
          <a:xfrm>
            <a:off x="4676744" y="5437175"/>
            <a:ext cx="939417" cy="369332"/>
          </a:xfrm>
          <a:prstGeom prst="rect">
            <a:avLst/>
          </a:prstGeom>
          <a:noFill/>
        </p:spPr>
        <p:txBody>
          <a:bodyPr wrap="none" rtlCol="0">
            <a:spAutoFit/>
          </a:bodyPr>
          <a:lstStyle/>
          <a:p>
            <a:r>
              <a:rPr lang="el-GR" dirty="0" smtClean="0">
                <a:latin typeface="Times New Roman"/>
                <a:cs typeface="Times New Roman"/>
              </a:rPr>
              <a:t>θ</a:t>
            </a:r>
            <a:r>
              <a:rPr lang="en-US" baseline="-25000" dirty="0" smtClean="0">
                <a:latin typeface="Times New Roman"/>
                <a:cs typeface="Times New Roman"/>
              </a:rPr>
              <a:t>13</a:t>
            </a:r>
            <a:r>
              <a:rPr lang="en-US" dirty="0" smtClean="0">
                <a:latin typeface="Times New Roman"/>
                <a:cs typeface="Times New Roman"/>
              </a:rPr>
              <a:t>=8.8º</a:t>
            </a:r>
            <a:endParaRPr lang="en-US" dirty="0">
              <a:latin typeface="Times New Roman"/>
              <a:cs typeface="Times New Roman"/>
            </a:endParaRPr>
          </a:p>
        </p:txBody>
      </p:sp>
      <p:sp>
        <p:nvSpPr>
          <p:cNvPr id="36" name="Rectangle 35"/>
          <p:cNvSpPr/>
          <p:nvPr/>
        </p:nvSpPr>
        <p:spPr>
          <a:xfrm>
            <a:off x="3912214" y="2072069"/>
            <a:ext cx="888385" cy="1000851"/>
          </a:xfrm>
          <a:prstGeom prst="rect">
            <a:avLst/>
          </a:prstGeom>
        </p:spPr>
        <p:txBody>
          <a:bodyPr wrap="none">
            <a:spAutoFit/>
          </a:bodyPr>
          <a:lstStyle/>
          <a:p>
            <a:pPr defTabSz="914400" fontAlgn="base">
              <a:spcBef>
                <a:spcPct val="0"/>
              </a:spcBef>
              <a:spcAft>
                <a:spcPct val="0"/>
              </a:spcAft>
            </a:pPr>
            <a:r>
              <a:rPr lang="en-US" sz="1600" dirty="0" err="1">
                <a:solidFill>
                  <a:srgbClr val="FF0000"/>
                </a:solidFill>
                <a:latin typeface="Symbol" charset="0"/>
              </a:rPr>
              <a:t>d</a:t>
            </a:r>
            <a:r>
              <a:rPr lang="en-US" sz="1600" baseline="-25000" dirty="0" err="1">
                <a:solidFill>
                  <a:srgbClr val="FF0000"/>
                </a:solidFill>
              </a:rPr>
              <a:t>CP</a:t>
            </a:r>
            <a:r>
              <a:rPr lang="en-US" sz="1600" dirty="0" smtClean="0">
                <a:solidFill>
                  <a:srgbClr val="FF0000"/>
                </a:solidFill>
              </a:rPr>
              <a:t>=-90</a:t>
            </a:r>
          </a:p>
          <a:p>
            <a:pPr defTabSz="914400" fontAlgn="base">
              <a:spcBef>
                <a:spcPct val="0"/>
              </a:spcBef>
              <a:spcAft>
                <a:spcPct val="0"/>
              </a:spcAft>
            </a:pPr>
            <a:r>
              <a:rPr lang="en-US" sz="1600" dirty="0" err="1" smtClean="0">
                <a:solidFill>
                  <a:srgbClr val="008000"/>
                </a:solidFill>
                <a:latin typeface="Symbol" charset="0"/>
              </a:rPr>
              <a:t>d</a:t>
            </a:r>
            <a:r>
              <a:rPr lang="en-US" sz="1600" baseline="-25000" dirty="0" err="1" smtClean="0">
                <a:solidFill>
                  <a:srgbClr val="008000"/>
                </a:solidFill>
              </a:rPr>
              <a:t>CP</a:t>
            </a:r>
            <a:r>
              <a:rPr lang="en-US" sz="1600" dirty="0">
                <a:solidFill>
                  <a:srgbClr val="008000"/>
                </a:solidFill>
              </a:rPr>
              <a:t>=0</a:t>
            </a:r>
          </a:p>
          <a:p>
            <a:pPr defTabSz="914400" fontAlgn="base">
              <a:spcBef>
                <a:spcPct val="0"/>
              </a:spcBef>
              <a:spcAft>
                <a:spcPct val="0"/>
              </a:spcAft>
            </a:pPr>
            <a:r>
              <a:rPr lang="en-US" sz="1600" dirty="0" err="1">
                <a:solidFill>
                  <a:srgbClr val="0000FF"/>
                </a:solidFill>
                <a:latin typeface="Symbol" charset="0"/>
              </a:rPr>
              <a:t>d</a:t>
            </a:r>
            <a:r>
              <a:rPr lang="en-US" sz="1600" baseline="-25000" dirty="0" err="1">
                <a:solidFill>
                  <a:srgbClr val="0000FF"/>
                </a:solidFill>
              </a:rPr>
              <a:t>CP</a:t>
            </a:r>
            <a:r>
              <a:rPr lang="en-US" sz="1600" dirty="0" smtClean="0">
                <a:solidFill>
                  <a:srgbClr val="0000FF"/>
                </a:solidFill>
              </a:rPr>
              <a:t>=+90</a:t>
            </a:r>
            <a:endParaRPr lang="en-US" sz="1600" dirty="0">
              <a:solidFill>
                <a:srgbClr val="0000FF"/>
              </a:solidFill>
            </a:endParaRPr>
          </a:p>
        </p:txBody>
      </p:sp>
      <p:sp>
        <p:nvSpPr>
          <p:cNvPr id="12" name="Rectangle 11"/>
          <p:cNvSpPr/>
          <p:nvPr/>
        </p:nvSpPr>
        <p:spPr>
          <a:xfrm>
            <a:off x="5351337" y="6060420"/>
            <a:ext cx="3608680" cy="400110"/>
          </a:xfrm>
          <a:prstGeom prst="rect">
            <a:avLst/>
          </a:prstGeom>
        </p:spPr>
        <p:txBody>
          <a:bodyPr wrap="none">
            <a:spAutoFit/>
          </a:bodyPr>
          <a:lstStyle/>
          <a:p>
            <a:r>
              <a:rPr lang="en-US" sz="2000" dirty="0">
                <a:solidFill>
                  <a:srgbClr val="0000FF"/>
                </a:solidFill>
                <a:latin typeface="Times New Roman"/>
                <a:cs typeface="Times New Roman"/>
              </a:rPr>
              <a:t>2</a:t>
            </a:r>
            <a:r>
              <a:rPr lang="en-US" sz="2000" baseline="30000" dirty="0">
                <a:solidFill>
                  <a:srgbClr val="0000FF"/>
                </a:solidFill>
                <a:latin typeface="Times New Roman"/>
                <a:cs typeface="Times New Roman"/>
              </a:rPr>
              <a:t>nd</a:t>
            </a:r>
            <a:r>
              <a:rPr lang="en-US" sz="2000" dirty="0">
                <a:solidFill>
                  <a:srgbClr val="0000FF"/>
                </a:solidFill>
                <a:latin typeface="Times New Roman"/>
                <a:cs typeface="Times New Roman"/>
              </a:rPr>
              <a:t> oscillation maximum is better</a:t>
            </a:r>
          </a:p>
        </p:txBody>
      </p:sp>
      <p:sp>
        <p:nvSpPr>
          <p:cNvPr id="15" name="Flèche droite rayée 14"/>
          <p:cNvSpPr/>
          <p:nvPr/>
        </p:nvSpPr>
        <p:spPr>
          <a:xfrm>
            <a:off x="4222314" y="6149361"/>
            <a:ext cx="908859" cy="269348"/>
          </a:xfrm>
          <a:prstGeom prst="striped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ZoneTexte 36"/>
          <p:cNvSpPr txBox="1"/>
          <p:nvPr/>
        </p:nvSpPr>
        <p:spPr>
          <a:xfrm>
            <a:off x="8242999" y="3115231"/>
            <a:ext cx="596725" cy="369332"/>
          </a:xfrm>
          <a:prstGeom prst="rect">
            <a:avLst/>
          </a:prstGeom>
          <a:noFill/>
        </p:spPr>
        <p:txBody>
          <a:bodyPr wrap="none" rtlCol="0">
            <a:spAutoFit/>
          </a:bodyPr>
          <a:lstStyle/>
          <a:p>
            <a:r>
              <a:rPr lang="en-US" i="1" dirty="0" smtClean="0">
                <a:latin typeface="Times New Roman"/>
                <a:cs typeface="Times New Roman"/>
              </a:rPr>
              <a:t>L/E</a:t>
            </a:r>
            <a:endParaRPr lang="en-US" i="1" dirty="0">
              <a:latin typeface="Times New Roman"/>
              <a:cs typeface="Times New Roman"/>
            </a:endParaRPr>
          </a:p>
        </p:txBody>
      </p:sp>
      <p:sp>
        <p:nvSpPr>
          <p:cNvPr id="38" name="ZoneTexte 37"/>
          <p:cNvSpPr txBox="1"/>
          <p:nvPr/>
        </p:nvSpPr>
        <p:spPr>
          <a:xfrm>
            <a:off x="3923928" y="4744058"/>
            <a:ext cx="596725" cy="369332"/>
          </a:xfrm>
          <a:prstGeom prst="rect">
            <a:avLst/>
          </a:prstGeom>
          <a:noFill/>
        </p:spPr>
        <p:txBody>
          <a:bodyPr wrap="none" rtlCol="0">
            <a:spAutoFit/>
          </a:bodyPr>
          <a:lstStyle/>
          <a:p>
            <a:r>
              <a:rPr lang="en-US" i="1" dirty="0" smtClean="0">
                <a:latin typeface="Times New Roman"/>
                <a:cs typeface="Times New Roman"/>
              </a:rPr>
              <a:t>L/E</a:t>
            </a:r>
            <a:endParaRPr lang="en-US" i="1" dirty="0">
              <a:latin typeface="Times New Roman"/>
              <a:cs typeface="Times New Roman"/>
            </a:endParaRPr>
          </a:p>
        </p:txBody>
      </p:sp>
      <p:sp>
        <p:nvSpPr>
          <p:cNvPr id="39" name="ZoneTexte 38"/>
          <p:cNvSpPr txBox="1"/>
          <p:nvPr/>
        </p:nvSpPr>
        <p:spPr>
          <a:xfrm>
            <a:off x="6925806" y="4744058"/>
            <a:ext cx="596725" cy="369332"/>
          </a:xfrm>
          <a:prstGeom prst="rect">
            <a:avLst/>
          </a:prstGeom>
          <a:noFill/>
        </p:spPr>
        <p:txBody>
          <a:bodyPr wrap="none" rtlCol="0">
            <a:spAutoFit/>
          </a:bodyPr>
          <a:lstStyle/>
          <a:p>
            <a:r>
              <a:rPr lang="en-US" i="1" dirty="0" smtClean="0">
                <a:latin typeface="Times New Roman"/>
                <a:cs typeface="Times New Roman"/>
              </a:rPr>
              <a:t>L/E</a:t>
            </a:r>
            <a:endParaRPr lang="en-US" i="1" dirty="0">
              <a:latin typeface="Times New Roman"/>
              <a:cs typeface="Times New Roman"/>
            </a:endParaRPr>
          </a:p>
        </p:txBody>
      </p:sp>
    </p:spTree>
    <p:extLst>
      <p:ext uri="{BB962C8B-B14F-4D97-AF65-F5344CB8AC3E}">
        <p14:creationId xmlns:p14="http://schemas.microsoft.com/office/powerpoint/2010/main" val="2115611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147526" y="123508"/>
            <a:ext cx="7096836" cy="653083"/>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US" sz="3600" dirty="0" smtClean="0">
                <a:solidFill>
                  <a:srgbClr val="0000FF"/>
                </a:solidFill>
              </a:rPr>
              <a:t>Neutrino </a:t>
            </a:r>
            <a:r>
              <a:rPr lang="en-US" sz="3600" dirty="0">
                <a:solidFill>
                  <a:srgbClr val="0000FF"/>
                </a:solidFill>
              </a:rPr>
              <a:t>o</a:t>
            </a:r>
            <a:r>
              <a:rPr lang="en-US" sz="3600" dirty="0" smtClean="0">
                <a:solidFill>
                  <a:srgbClr val="0000FF"/>
                </a:solidFill>
              </a:rPr>
              <a:t>scillations </a:t>
            </a:r>
            <a:r>
              <a:rPr lang="en-US" sz="3600" dirty="0">
                <a:solidFill>
                  <a:srgbClr val="0000FF"/>
                </a:solidFill>
              </a:rPr>
              <a:t>with "large" </a:t>
            </a:r>
            <a:r>
              <a:rPr lang="el-GR" sz="3600" dirty="0">
                <a:solidFill>
                  <a:srgbClr val="0000FF"/>
                </a:solidFill>
              </a:rPr>
              <a:t>θ</a:t>
            </a:r>
            <a:r>
              <a:rPr lang="en-US" sz="3600" baseline="-25000" dirty="0">
                <a:solidFill>
                  <a:srgbClr val="0000FF"/>
                </a:solidFill>
              </a:rPr>
              <a:t>13</a:t>
            </a:r>
            <a:endParaRPr lang="en-US" sz="3600" dirty="0" smtClean="0">
              <a:solidFill>
                <a:srgbClr val="0000FF"/>
              </a:solidFill>
              <a:effectLst/>
            </a:endParaRPr>
          </a:p>
        </p:txBody>
      </p:sp>
      <p:sp>
        <p:nvSpPr>
          <p:cNvPr id="12" name="Rectangle 11"/>
          <p:cNvSpPr/>
          <p:nvPr/>
        </p:nvSpPr>
        <p:spPr>
          <a:xfrm>
            <a:off x="5351337" y="6060420"/>
            <a:ext cx="3608680" cy="400110"/>
          </a:xfrm>
          <a:prstGeom prst="rect">
            <a:avLst/>
          </a:prstGeom>
        </p:spPr>
        <p:txBody>
          <a:bodyPr wrap="none">
            <a:spAutoFit/>
          </a:bodyPr>
          <a:lstStyle/>
          <a:p>
            <a:r>
              <a:rPr lang="en-US" sz="2000" dirty="0">
                <a:solidFill>
                  <a:srgbClr val="0000FF"/>
                </a:solidFill>
                <a:latin typeface="Times New Roman"/>
                <a:cs typeface="Times New Roman"/>
              </a:rPr>
              <a:t>2</a:t>
            </a:r>
            <a:r>
              <a:rPr lang="en-US" sz="2000" baseline="30000" dirty="0">
                <a:solidFill>
                  <a:srgbClr val="0000FF"/>
                </a:solidFill>
                <a:latin typeface="Times New Roman"/>
                <a:cs typeface="Times New Roman"/>
              </a:rPr>
              <a:t>nd</a:t>
            </a:r>
            <a:r>
              <a:rPr lang="en-US" sz="2000" dirty="0">
                <a:solidFill>
                  <a:srgbClr val="0000FF"/>
                </a:solidFill>
                <a:latin typeface="Times New Roman"/>
                <a:cs typeface="Times New Roman"/>
              </a:rPr>
              <a:t> oscillation maximum is better</a:t>
            </a:r>
          </a:p>
        </p:txBody>
      </p:sp>
      <p:sp>
        <p:nvSpPr>
          <p:cNvPr id="15" name="Flèche droite rayée 14"/>
          <p:cNvSpPr/>
          <p:nvPr/>
        </p:nvSpPr>
        <p:spPr>
          <a:xfrm>
            <a:off x="4222314" y="6149361"/>
            <a:ext cx="908859" cy="269348"/>
          </a:xfrm>
          <a:prstGeom prst="striped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Image 15"/>
          <p:cNvPicPr>
            <a:picLocks noChangeAspect="1"/>
          </p:cNvPicPr>
          <p:nvPr/>
        </p:nvPicPr>
        <p:blipFill>
          <a:blip r:embed="rId3"/>
          <a:stretch>
            <a:fillRect/>
          </a:stretch>
        </p:blipFill>
        <p:spPr>
          <a:xfrm>
            <a:off x="251836" y="957918"/>
            <a:ext cx="4220685" cy="4017441"/>
          </a:xfrm>
          <a:prstGeom prst="rect">
            <a:avLst/>
          </a:prstGeom>
        </p:spPr>
      </p:pic>
      <p:pic>
        <p:nvPicPr>
          <p:cNvPr id="18" name="Image 17"/>
          <p:cNvPicPr>
            <a:picLocks noChangeAspect="1"/>
          </p:cNvPicPr>
          <p:nvPr/>
        </p:nvPicPr>
        <p:blipFill>
          <a:blip r:embed="rId4"/>
          <a:stretch>
            <a:fillRect/>
          </a:stretch>
        </p:blipFill>
        <p:spPr>
          <a:xfrm>
            <a:off x="4670581" y="957918"/>
            <a:ext cx="4151580" cy="4017441"/>
          </a:xfrm>
          <a:prstGeom prst="rect">
            <a:avLst/>
          </a:prstGeom>
        </p:spPr>
      </p:pic>
      <p:cxnSp>
        <p:nvCxnSpPr>
          <p:cNvPr id="40" name="Connecteur droit avec flèche 39"/>
          <p:cNvCxnSpPr/>
          <p:nvPr/>
        </p:nvCxnSpPr>
        <p:spPr>
          <a:xfrm>
            <a:off x="3899360" y="1144287"/>
            <a:ext cx="0" cy="32862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Connecteur droit avec flèche 41"/>
          <p:cNvCxnSpPr/>
          <p:nvPr/>
        </p:nvCxnSpPr>
        <p:spPr>
          <a:xfrm>
            <a:off x="8244362" y="1144287"/>
            <a:ext cx="0" cy="32862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3" name="ZoneTexte 42"/>
          <p:cNvSpPr txBox="1"/>
          <p:nvPr/>
        </p:nvSpPr>
        <p:spPr>
          <a:xfrm>
            <a:off x="902422" y="5046374"/>
            <a:ext cx="5685802" cy="1000915"/>
          </a:xfrm>
          <a:prstGeom prst="rect">
            <a:avLst/>
          </a:prstGeom>
          <a:solidFill>
            <a:schemeClr val="accent1">
              <a:lumMod val="60000"/>
              <a:lumOff val="40000"/>
            </a:schemeClr>
          </a:solidFill>
        </p:spPr>
        <p:txBody>
          <a:bodyPr wrap="square" rtlCol="0">
            <a:spAutoFit/>
          </a:bodyPr>
          <a:lstStyle/>
          <a:p>
            <a:pPr marL="285750" indent="-285750">
              <a:buFont typeface="Arial"/>
              <a:buChar char="•"/>
            </a:pPr>
            <a:r>
              <a:rPr lang="en-GB" dirty="0" smtClean="0">
                <a:latin typeface="Times New Roman"/>
                <a:cs typeface="Times New Roman"/>
              </a:rPr>
              <a:t>at the 1</a:t>
            </a:r>
            <a:r>
              <a:rPr lang="en-GB" baseline="30000" dirty="0" smtClean="0">
                <a:latin typeface="Times New Roman"/>
                <a:cs typeface="Times New Roman"/>
              </a:rPr>
              <a:t>st</a:t>
            </a:r>
            <a:r>
              <a:rPr lang="en-GB" dirty="0" smtClean="0">
                <a:latin typeface="Times New Roman"/>
                <a:cs typeface="Times New Roman"/>
              </a:rPr>
              <a:t> oscillation max.: A=0.3sin</a:t>
            </a:r>
            <a:r>
              <a:rPr lang="el-GR" dirty="0" smtClean="0">
                <a:latin typeface="Times New Roman"/>
                <a:cs typeface="Times New Roman"/>
              </a:rPr>
              <a:t>δ</a:t>
            </a:r>
            <a:r>
              <a:rPr lang="en-US" baseline="-25000" dirty="0" smtClean="0">
                <a:latin typeface="Times New Roman"/>
                <a:cs typeface="Times New Roman"/>
              </a:rPr>
              <a:t>CP</a:t>
            </a:r>
          </a:p>
          <a:p>
            <a:pPr marL="285750" indent="-285750">
              <a:buFont typeface="Arial"/>
              <a:buChar char="•"/>
            </a:pPr>
            <a:r>
              <a:rPr lang="en-GB" dirty="0">
                <a:latin typeface="Times New Roman"/>
                <a:cs typeface="Times New Roman"/>
              </a:rPr>
              <a:t>at the </a:t>
            </a:r>
            <a:r>
              <a:rPr lang="en-GB" dirty="0" smtClean="0">
                <a:latin typeface="Times New Roman"/>
                <a:cs typeface="Times New Roman"/>
              </a:rPr>
              <a:t>2</a:t>
            </a:r>
            <a:r>
              <a:rPr lang="en-GB" baseline="30000" dirty="0" smtClean="0">
                <a:latin typeface="Times New Roman"/>
                <a:cs typeface="Times New Roman"/>
              </a:rPr>
              <a:t>nd</a:t>
            </a:r>
            <a:r>
              <a:rPr lang="en-GB" dirty="0" smtClean="0">
                <a:latin typeface="Times New Roman"/>
                <a:cs typeface="Times New Roman"/>
              </a:rPr>
              <a:t> oscillation </a:t>
            </a:r>
            <a:r>
              <a:rPr lang="en-GB" dirty="0">
                <a:latin typeface="Times New Roman"/>
                <a:cs typeface="Times New Roman"/>
              </a:rPr>
              <a:t>max.: A=</a:t>
            </a:r>
            <a:r>
              <a:rPr lang="en-GB" dirty="0" smtClean="0">
                <a:latin typeface="Times New Roman"/>
                <a:cs typeface="Times New Roman"/>
              </a:rPr>
              <a:t>0.75sin</a:t>
            </a:r>
            <a:r>
              <a:rPr lang="el-GR" dirty="0" smtClean="0">
                <a:latin typeface="Times New Roman"/>
                <a:cs typeface="Times New Roman"/>
              </a:rPr>
              <a:t>δ</a:t>
            </a:r>
            <a:r>
              <a:rPr lang="en-US" baseline="-25000" dirty="0" smtClean="0">
                <a:latin typeface="Times New Roman"/>
                <a:cs typeface="Times New Roman"/>
              </a:rPr>
              <a:t>CP</a:t>
            </a:r>
            <a:endParaRPr lang="en-US" baseline="-25000" dirty="0">
              <a:latin typeface="Times New Roman"/>
              <a:cs typeface="Times New Roman"/>
            </a:endParaRPr>
          </a:p>
        </p:txBody>
      </p:sp>
    </p:spTree>
    <p:extLst>
      <p:ext uri="{BB962C8B-B14F-4D97-AF65-F5344CB8AC3E}">
        <p14:creationId xmlns:p14="http://schemas.microsoft.com/office/powerpoint/2010/main" val="1119744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10"/>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28556" y="1922822"/>
            <a:ext cx="1602846" cy="89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96259" name="Rectangle 3"/>
          <p:cNvSpPr>
            <a:spLocks noGrp="1" noChangeArrowheads="1"/>
          </p:cNvSpPr>
          <p:nvPr>
            <p:ph type="title"/>
          </p:nvPr>
        </p:nvSpPr>
        <p:spPr>
          <a:xfrm>
            <a:off x="1667762" y="39561"/>
            <a:ext cx="5260464" cy="996750"/>
          </a:xfrm>
        </p:spPr>
        <p:txBody>
          <a:bodyPr>
            <a:normAutofit fontScale="90000"/>
          </a:bodyPr>
          <a:lstStyle/>
          <a:p>
            <a:pPr eaLnBrk="1" hangingPunct="1"/>
            <a:r>
              <a:rPr lang="en-US" sz="4000" dirty="0" smtClean="0">
                <a:latin typeface="Times New Roman" charset="0"/>
                <a:ea typeface="ＭＳ Ｐゴシック" charset="0"/>
                <a:cs typeface="Times New Roman" charset="0"/>
              </a:rPr>
              <a:t>The EURO</a:t>
            </a:r>
            <a:r>
              <a:rPr lang="el-GR" sz="4000" dirty="0" smtClean="0">
                <a:latin typeface="Times New Roman" charset="0"/>
                <a:ea typeface="ＭＳ Ｐゴシック" charset="0"/>
                <a:cs typeface="Times New Roman" charset="0"/>
              </a:rPr>
              <a:t>ν</a:t>
            </a:r>
            <a:r>
              <a:rPr lang="en-US" sz="4000" dirty="0" smtClean="0">
                <a:latin typeface="Times New Roman" charset="0"/>
                <a:ea typeface="ＭＳ Ｐゴシック" charset="0"/>
                <a:cs typeface="Times New Roman" charset="0"/>
              </a:rPr>
              <a:t> project</a:t>
            </a:r>
            <a:r>
              <a:rPr lang="en-US" sz="4000" dirty="0">
                <a:latin typeface="Times New Roman" charset="0"/>
                <a:ea typeface="ＭＳ Ｐゴシック" charset="0"/>
                <a:cs typeface="Times New Roman" charset="0"/>
              </a:rPr>
              <a:t/>
            </a:r>
            <a:br>
              <a:rPr lang="en-US" sz="4000" dirty="0">
                <a:latin typeface="Times New Roman" charset="0"/>
                <a:ea typeface="ＭＳ Ｐゴシック" charset="0"/>
                <a:cs typeface="Times New Roman" charset="0"/>
              </a:rPr>
            </a:br>
            <a:r>
              <a:rPr lang="en-US" sz="2400" dirty="0" smtClean="0">
                <a:latin typeface="Times New Roman" charset="0"/>
                <a:ea typeface="ＭＳ Ｐゴシック" charset="0"/>
                <a:cs typeface="Times New Roman" charset="0"/>
              </a:rPr>
              <a:t>(FP7 design study, 2008 - 2011)</a:t>
            </a:r>
            <a:endParaRPr lang="en-US" sz="2800" dirty="0">
              <a:latin typeface="Times New Roman" charset="0"/>
              <a:ea typeface="ＭＳ Ｐゴシック" charset="0"/>
              <a:cs typeface="Times New Roman" charset="0"/>
            </a:endParaRPr>
          </a:p>
        </p:txBody>
      </p:sp>
      <p:sp>
        <p:nvSpPr>
          <p:cNvPr id="7" name="Espace réservé de la date 6"/>
          <p:cNvSpPr>
            <a:spLocks noGrp="1"/>
          </p:cNvSpPr>
          <p:nvPr>
            <p:ph type="dt" sz="half" idx="4294967295"/>
          </p:nvPr>
        </p:nvSpPr>
        <p:spPr>
          <a:xfrm>
            <a:off x="2433" y="6165304"/>
            <a:ext cx="2133600" cy="263815"/>
          </a:xfrm>
          <a:prstGeom prst="rect">
            <a:avLst/>
          </a:prstGeom>
        </p:spPr>
        <p:txBody>
          <a:bodyPr/>
          <a:lstStyle/>
          <a:p>
            <a:pPr>
              <a:defRPr/>
            </a:pPr>
            <a:r>
              <a:rPr lang="en-US" smtClean="0">
                <a:solidFill>
                  <a:prstClr val="black">
                    <a:tint val="75000"/>
                  </a:prstClr>
                </a:solidFill>
              </a:rPr>
              <a:t>Lund 2014</a:t>
            </a:r>
            <a:endParaRPr lang="en-GB">
              <a:solidFill>
                <a:prstClr val="black">
                  <a:tint val="75000"/>
                </a:prstClr>
              </a:solidFill>
            </a:endParaRPr>
          </a:p>
        </p:txBody>
      </p:sp>
      <p:sp>
        <p:nvSpPr>
          <p:cNvPr id="40044" name="Text Box 183"/>
          <p:cNvSpPr txBox="1">
            <a:spLocks noChangeArrowheads="1"/>
          </p:cNvSpPr>
          <p:nvPr/>
        </p:nvSpPr>
        <p:spPr bwMode="auto">
          <a:xfrm>
            <a:off x="18475" y="1006345"/>
            <a:ext cx="1951037"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lnSpc>
                <a:spcPct val="100000"/>
              </a:lnSpc>
              <a:spcBef>
                <a:spcPts val="0"/>
              </a:spcBef>
              <a:spcAft>
                <a:spcPts val="0"/>
              </a:spcAft>
              <a:buClrTx/>
              <a:buSzTx/>
              <a:buFontTx/>
              <a:buNone/>
            </a:pPr>
            <a:r>
              <a:rPr lang="en-US" sz="1800" dirty="0">
                <a:solidFill>
                  <a:srgbClr val="FFFFFF"/>
                </a:solidFill>
                <a:latin typeface="Comic Sans MS" charset="0"/>
              </a:rPr>
              <a:t>SPL Super-Beam</a:t>
            </a:r>
          </a:p>
        </p:txBody>
      </p:sp>
      <p:sp>
        <p:nvSpPr>
          <p:cNvPr id="40045" name="Text Box 184"/>
          <p:cNvSpPr txBox="1">
            <a:spLocks noChangeArrowheads="1"/>
          </p:cNvSpPr>
          <p:nvPr/>
        </p:nvSpPr>
        <p:spPr bwMode="auto">
          <a:xfrm>
            <a:off x="18475" y="2973266"/>
            <a:ext cx="2030412"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lnSpc>
                <a:spcPct val="100000"/>
              </a:lnSpc>
              <a:spcBef>
                <a:spcPts val="0"/>
              </a:spcBef>
              <a:spcAft>
                <a:spcPts val="0"/>
              </a:spcAft>
              <a:buClrTx/>
              <a:buSzTx/>
              <a:buFontTx/>
              <a:buNone/>
            </a:pPr>
            <a:r>
              <a:rPr lang="en-US" sz="1800" dirty="0">
                <a:solidFill>
                  <a:srgbClr val="FFFFFF"/>
                </a:solidFill>
                <a:latin typeface="Comic Sans MS" charset="0"/>
              </a:rPr>
              <a:t>Neutrino Factory</a:t>
            </a:r>
          </a:p>
        </p:txBody>
      </p:sp>
      <p:sp>
        <p:nvSpPr>
          <p:cNvPr id="40046" name="Text Box 185"/>
          <p:cNvSpPr txBox="1">
            <a:spLocks noChangeArrowheads="1"/>
          </p:cNvSpPr>
          <p:nvPr/>
        </p:nvSpPr>
        <p:spPr bwMode="auto">
          <a:xfrm>
            <a:off x="18475" y="4799581"/>
            <a:ext cx="1349375" cy="369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lnSpc>
                <a:spcPct val="100000"/>
              </a:lnSpc>
              <a:spcBef>
                <a:spcPts val="0"/>
              </a:spcBef>
              <a:spcAft>
                <a:spcPts val="0"/>
              </a:spcAft>
              <a:buClrTx/>
              <a:buSzTx/>
              <a:buFontTx/>
              <a:buNone/>
            </a:pPr>
            <a:r>
              <a:rPr lang="en-US" sz="1800" dirty="0">
                <a:solidFill>
                  <a:srgbClr val="FFFFFF"/>
                </a:solidFill>
                <a:latin typeface="Comic Sans MS" charset="0"/>
              </a:rPr>
              <a:t>Beta-Beam</a:t>
            </a:r>
          </a:p>
        </p:txBody>
      </p:sp>
      <p:pic>
        <p:nvPicPr>
          <p:cNvPr id="2" name="Image 1" descr="euro-nu.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1732" y="-10446"/>
            <a:ext cx="1282267" cy="871017"/>
          </a:xfrm>
          <a:prstGeom prst="rect">
            <a:avLst/>
          </a:prstGeom>
        </p:spPr>
      </p:pic>
      <p:pic>
        <p:nvPicPr>
          <p:cNvPr id="182" name="Imag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1" y="1396774"/>
            <a:ext cx="4260499" cy="154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 y="3339978"/>
            <a:ext cx="3883807" cy="1392488"/>
          </a:xfrm>
          <a:prstGeom prst="rect">
            <a:avLst/>
          </a:prstGeom>
        </p:spPr>
      </p:pic>
      <p:pic>
        <p:nvPicPr>
          <p:cNvPr id="6" name="Imag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424" y="5169469"/>
            <a:ext cx="3975709" cy="1419201"/>
          </a:xfrm>
          <a:prstGeom prst="rect">
            <a:avLst/>
          </a:prstGeom>
        </p:spPr>
      </p:pic>
      <p:grpSp>
        <p:nvGrpSpPr>
          <p:cNvPr id="13" name="Grouper 12"/>
          <p:cNvGrpSpPr/>
          <p:nvPr/>
        </p:nvGrpSpPr>
        <p:grpSpPr>
          <a:xfrm>
            <a:off x="5381908" y="733455"/>
            <a:ext cx="3619654" cy="2157965"/>
            <a:chOff x="421315" y="1035100"/>
            <a:chExt cx="3754437" cy="2238325"/>
          </a:xfrm>
        </p:grpSpPr>
        <p:sp>
          <p:nvSpPr>
            <p:cNvPr id="14" name="Text Box 56"/>
            <p:cNvSpPr txBox="1">
              <a:spLocks noChangeArrowheads="1"/>
            </p:cNvSpPr>
            <p:nvPr/>
          </p:nvSpPr>
          <p:spPr bwMode="auto">
            <a:xfrm rot="10800000" flipV="1">
              <a:off x="2743200" y="1035100"/>
              <a:ext cx="292100" cy="32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lnSpc>
                  <a:spcPct val="100000"/>
                </a:lnSpc>
                <a:spcBef>
                  <a:spcPts val="0"/>
                </a:spcBef>
                <a:spcAft>
                  <a:spcPts val="0"/>
                </a:spcAft>
                <a:buClrTx/>
                <a:buSzTx/>
                <a:buFontTx/>
                <a:buNone/>
              </a:pPr>
              <a:r>
                <a:rPr lang="en-US" sz="1400">
                  <a:solidFill>
                    <a:srgbClr val="008000"/>
                  </a:solidFill>
                  <a:latin typeface="Comic Sans MS" charset="0"/>
                </a:rPr>
                <a:t>p</a:t>
              </a:r>
            </a:p>
          </p:txBody>
        </p:sp>
        <p:grpSp>
          <p:nvGrpSpPr>
            <p:cNvPr id="15" name="Grouper 14"/>
            <p:cNvGrpSpPr/>
            <p:nvPr/>
          </p:nvGrpSpPr>
          <p:grpSpPr>
            <a:xfrm>
              <a:off x="421315" y="1144430"/>
              <a:ext cx="3754437" cy="2128995"/>
              <a:chOff x="176213" y="1144430"/>
              <a:chExt cx="3754437" cy="2128995"/>
            </a:xfrm>
          </p:grpSpPr>
          <p:sp>
            <p:nvSpPr>
              <p:cNvPr id="16" name="Line 33"/>
              <p:cNvSpPr>
                <a:spLocks noChangeShapeType="1"/>
              </p:cNvSpPr>
              <p:nvPr/>
            </p:nvSpPr>
            <p:spPr bwMode="auto">
              <a:xfrm flipV="1">
                <a:off x="3016250" y="1922463"/>
                <a:ext cx="768350" cy="361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600">
                  <a:solidFill>
                    <a:prstClr val="black"/>
                  </a:solidFill>
                  <a:latin typeface="Calibri"/>
                </a:endParaRPr>
              </a:p>
            </p:txBody>
          </p:sp>
          <p:sp>
            <p:nvSpPr>
              <p:cNvPr id="17" name="Line 34"/>
              <p:cNvSpPr>
                <a:spLocks noChangeShapeType="1"/>
              </p:cNvSpPr>
              <p:nvPr/>
            </p:nvSpPr>
            <p:spPr bwMode="auto">
              <a:xfrm flipV="1">
                <a:off x="176213" y="2284413"/>
                <a:ext cx="2840037" cy="989012"/>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600">
                  <a:solidFill>
                    <a:prstClr val="black"/>
                  </a:solidFill>
                  <a:latin typeface="Calibri"/>
                </a:endParaRPr>
              </a:p>
            </p:txBody>
          </p:sp>
          <p:sp>
            <p:nvSpPr>
              <p:cNvPr id="18" name="Freeform 35"/>
              <p:cNvSpPr>
                <a:spLocks/>
              </p:cNvSpPr>
              <p:nvPr/>
            </p:nvSpPr>
            <p:spPr bwMode="auto">
              <a:xfrm>
                <a:off x="2790825" y="2138363"/>
                <a:ext cx="276225" cy="349250"/>
              </a:xfrm>
              <a:custGeom>
                <a:avLst/>
                <a:gdLst>
                  <a:gd name="T0" fmla="*/ 2147483647 w 174"/>
                  <a:gd name="T1" fmla="*/ 2147483647 h 220"/>
                  <a:gd name="T2" fmla="*/ 2147483647 w 174"/>
                  <a:gd name="T3" fmla="*/ 2147483647 h 220"/>
                  <a:gd name="T4" fmla="*/ 2147483647 w 174"/>
                  <a:gd name="T5" fmla="*/ 2147483647 h 220"/>
                  <a:gd name="T6" fmla="*/ 2147483647 w 174"/>
                  <a:gd name="T7" fmla="*/ 2147483647 h 220"/>
                  <a:gd name="T8" fmla="*/ 2147483647 w 174"/>
                  <a:gd name="T9" fmla="*/ 2147483647 h 220"/>
                  <a:gd name="T10" fmla="*/ 2147483647 w 174"/>
                  <a:gd name="T11" fmla="*/ 2147483647 h 220"/>
                  <a:gd name="T12" fmla="*/ 2147483647 w 174"/>
                  <a:gd name="T13" fmla="*/ 2147483647 h 220"/>
                  <a:gd name="T14" fmla="*/ 2147483647 w 174"/>
                  <a:gd name="T15" fmla="*/ 2147483647 h 220"/>
                  <a:gd name="T16" fmla="*/ 2147483647 w 174"/>
                  <a:gd name="T17" fmla="*/ 2147483647 h 220"/>
                  <a:gd name="T18" fmla="*/ 2147483647 w 174"/>
                  <a:gd name="T19" fmla="*/ 2147483647 h 220"/>
                  <a:gd name="T20" fmla="*/ 2147483647 w 174"/>
                  <a:gd name="T21" fmla="*/ 2147483647 h 220"/>
                  <a:gd name="T22" fmla="*/ 2147483647 w 174"/>
                  <a:gd name="T23" fmla="*/ 2147483647 h 220"/>
                  <a:gd name="T24" fmla="*/ 2147483647 w 174"/>
                  <a:gd name="T25" fmla="*/ 2147483647 h 220"/>
                  <a:gd name="T26" fmla="*/ 2147483647 w 174"/>
                  <a:gd name="T27" fmla="*/ 2147483647 h 220"/>
                  <a:gd name="T28" fmla="*/ 2147483647 w 174"/>
                  <a:gd name="T29" fmla="*/ 2147483647 h 220"/>
                  <a:gd name="T30" fmla="*/ 2147483647 w 174"/>
                  <a:gd name="T31" fmla="*/ 2147483647 h 220"/>
                  <a:gd name="T32" fmla="*/ 2147483647 w 174"/>
                  <a:gd name="T33" fmla="*/ 2147483647 h 220"/>
                  <a:gd name="T34" fmla="*/ 2147483647 w 174"/>
                  <a:gd name="T35" fmla="*/ 2147483647 h 220"/>
                  <a:gd name="T36" fmla="*/ 2147483647 w 174"/>
                  <a:gd name="T37" fmla="*/ 2147483647 h 220"/>
                  <a:gd name="T38" fmla="*/ 2147483647 w 174"/>
                  <a:gd name="T39" fmla="*/ 0 h 220"/>
                  <a:gd name="T40" fmla="*/ 2147483647 w 174"/>
                  <a:gd name="T41" fmla="*/ 0 h 220"/>
                  <a:gd name="T42" fmla="*/ 2147483647 w 174"/>
                  <a:gd name="T43" fmla="*/ 2147483647 h 220"/>
                  <a:gd name="T44" fmla="*/ 2147483647 w 174"/>
                  <a:gd name="T45" fmla="*/ 2147483647 h 220"/>
                  <a:gd name="T46" fmla="*/ 2147483647 w 174"/>
                  <a:gd name="T47" fmla="*/ 2147483647 h 220"/>
                  <a:gd name="T48" fmla="*/ 2147483647 w 174"/>
                  <a:gd name="T49" fmla="*/ 2147483647 h 220"/>
                  <a:gd name="T50" fmla="*/ 2147483647 w 174"/>
                  <a:gd name="T51" fmla="*/ 2147483647 h 220"/>
                  <a:gd name="T52" fmla="*/ 2147483647 w 174"/>
                  <a:gd name="T53" fmla="*/ 2147483647 h 220"/>
                  <a:gd name="T54" fmla="*/ 2147483647 w 174"/>
                  <a:gd name="T55" fmla="*/ 2147483647 h 220"/>
                  <a:gd name="T56" fmla="*/ 2147483647 w 174"/>
                  <a:gd name="T57" fmla="*/ 2147483647 h 220"/>
                  <a:gd name="T58" fmla="*/ 2147483647 w 174"/>
                  <a:gd name="T59" fmla="*/ 2147483647 h 220"/>
                  <a:gd name="T60" fmla="*/ 2147483647 w 174"/>
                  <a:gd name="T61" fmla="*/ 2147483647 h 220"/>
                  <a:gd name="T62" fmla="*/ 2147483647 w 174"/>
                  <a:gd name="T63" fmla="*/ 2147483647 h 220"/>
                  <a:gd name="T64" fmla="*/ 2147483647 w 174"/>
                  <a:gd name="T65" fmla="*/ 2147483647 h 220"/>
                  <a:gd name="T66" fmla="*/ 2147483647 w 174"/>
                  <a:gd name="T67" fmla="*/ 2147483647 h 220"/>
                  <a:gd name="T68" fmla="*/ 2147483647 w 174"/>
                  <a:gd name="T69" fmla="*/ 2147483647 h 220"/>
                  <a:gd name="T70" fmla="*/ 2147483647 w 174"/>
                  <a:gd name="T71" fmla="*/ 2147483647 h 220"/>
                  <a:gd name="T72" fmla="*/ 2147483647 w 174"/>
                  <a:gd name="T73" fmla="*/ 2147483647 h 220"/>
                  <a:gd name="T74" fmla="*/ 0 w 174"/>
                  <a:gd name="T75" fmla="*/ 2147483647 h 220"/>
                  <a:gd name="T76" fmla="*/ 2147483647 w 174"/>
                  <a:gd name="T77" fmla="*/ 2147483647 h 2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4"/>
                  <a:gd name="T118" fmla="*/ 0 h 220"/>
                  <a:gd name="T119" fmla="*/ 174 w 174"/>
                  <a:gd name="T120" fmla="*/ 220 h 2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4" h="220">
                    <a:moveTo>
                      <a:pt x="64" y="220"/>
                    </a:moveTo>
                    <a:lnTo>
                      <a:pt x="64" y="220"/>
                    </a:lnTo>
                    <a:lnTo>
                      <a:pt x="78" y="214"/>
                    </a:lnTo>
                    <a:lnTo>
                      <a:pt x="90" y="206"/>
                    </a:lnTo>
                    <a:lnTo>
                      <a:pt x="100" y="198"/>
                    </a:lnTo>
                    <a:lnTo>
                      <a:pt x="110" y="190"/>
                    </a:lnTo>
                    <a:lnTo>
                      <a:pt x="116" y="180"/>
                    </a:lnTo>
                    <a:lnTo>
                      <a:pt x="120" y="170"/>
                    </a:lnTo>
                    <a:lnTo>
                      <a:pt x="128" y="150"/>
                    </a:lnTo>
                    <a:lnTo>
                      <a:pt x="130" y="132"/>
                    </a:lnTo>
                    <a:lnTo>
                      <a:pt x="130" y="118"/>
                    </a:lnTo>
                    <a:lnTo>
                      <a:pt x="128" y="102"/>
                    </a:lnTo>
                    <a:lnTo>
                      <a:pt x="132" y="112"/>
                    </a:lnTo>
                    <a:lnTo>
                      <a:pt x="140" y="134"/>
                    </a:lnTo>
                    <a:lnTo>
                      <a:pt x="146" y="146"/>
                    </a:lnTo>
                    <a:lnTo>
                      <a:pt x="154" y="160"/>
                    </a:lnTo>
                    <a:lnTo>
                      <a:pt x="162" y="172"/>
                    </a:lnTo>
                    <a:lnTo>
                      <a:pt x="174" y="182"/>
                    </a:lnTo>
                    <a:lnTo>
                      <a:pt x="110" y="0"/>
                    </a:lnTo>
                    <a:lnTo>
                      <a:pt x="108" y="16"/>
                    </a:lnTo>
                    <a:lnTo>
                      <a:pt x="108" y="30"/>
                    </a:lnTo>
                    <a:lnTo>
                      <a:pt x="110" y="46"/>
                    </a:lnTo>
                    <a:lnTo>
                      <a:pt x="114" y="60"/>
                    </a:lnTo>
                    <a:lnTo>
                      <a:pt x="120" y="82"/>
                    </a:lnTo>
                    <a:lnTo>
                      <a:pt x="124" y="90"/>
                    </a:lnTo>
                    <a:lnTo>
                      <a:pt x="116" y="78"/>
                    </a:lnTo>
                    <a:lnTo>
                      <a:pt x="108" y="66"/>
                    </a:lnTo>
                    <a:lnTo>
                      <a:pt x="94" y="54"/>
                    </a:lnTo>
                    <a:lnTo>
                      <a:pt x="76" y="42"/>
                    </a:lnTo>
                    <a:lnTo>
                      <a:pt x="66" y="38"/>
                    </a:lnTo>
                    <a:lnTo>
                      <a:pt x="56" y="34"/>
                    </a:lnTo>
                    <a:lnTo>
                      <a:pt x="44" y="32"/>
                    </a:lnTo>
                    <a:lnTo>
                      <a:pt x="30" y="32"/>
                    </a:lnTo>
                    <a:lnTo>
                      <a:pt x="16" y="34"/>
                    </a:lnTo>
                    <a:lnTo>
                      <a:pt x="0" y="38"/>
                    </a:lnTo>
                    <a:lnTo>
                      <a:pt x="64" y="220"/>
                    </a:lnTo>
                    <a:close/>
                  </a:path>
                </a:pathLst>
              </a:custGeom>
              <a:solidFill>
                <a:srgbClr val="33F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600">
                  <a:solidFill>
                    <a:prstClr val="black"/>
                  </a:solidFill>
                  <a:latin typeface="Calibri"/>
                </a:endParaRPr>
              </a:p>
            </p:txBody>
          </p:sp>
          <p:sp>
            <p:nvSpPr>
              <p:cNvPr id="19" name="Freeform 36"/>
              <p:cNvSpPr>
                <a:spLocks/>
              </p:cNvSpPr>
              <p:nvPr/>
            </p:nvSpPr>
            <p:spPr bwMode="auto">
              <a:xfrm>
                <a:off x="2790825" y="2138363"/>
                <a:ext cx="276225" cy="349250"/>
              </a:xfrm>
              <a:custGeom>
                <a:avLst/>
                <a:gdLst>
                  <a:gd name="T0" fmla="*/ 2147483647 w 174"/>
                  <a:gd name="T1" fmla="*/ 2147483647 h 220"/>
                  <a:gd name="T2" fmla="*/ 2147483647 w 174"/>
                  <a:gd name="T3" fmla="*/ 2147483647 h 220"/>
                  <a:gd name="T4" fmla="*/ 2147483647 w 174"/>
                  <a:gd name="T5" fmla="*/ 2147483647 h 220"/>
                  <a:gd name="T6" fmla="*/ 2147483647 w 174"/>
                  <a:gd name="T7" fmla="*/ 2147483647 h 220"/>
                  <a:gd name="T8" fmla="*/ 2147483647 w 174"/>
                  <a:gd name="T9" fmla="*/ 2147483647 h 220"/>
                  <a:gd name="T10" fmla="*/ 2147483647 w 174"/>
                  <a:gd name="T11" fmla="*/ 2147483647 h 220"/>
                  <a:gd name="T12" fmla="*/ 2147483647 w 174"/>
                  <a:gd name="T13" fmla="*/ 2147483647 h 220"/>
                  <a:gd name="T14" fmla="*/ 2147483647 w 174"/>
                  <a:gd name="T15" fmla="*/ 2147483647 h 220"/>
                  <a:gd name="T16" fmla="*/ 2147483647 w 174"/>
                  <a:gd name="T17" fmla="*/ 2147483647 h 220"/>
                  <a:gd name="T18" fmla="*/ 2147483647 w 174"/>
                  <a:gd name="T19" fmla="*/ 2147483647 h 220"/>
                  <a:gd name="T20" fmla="*/ 2147483647 w 174"/>
                  <a:gd name="T21" fmla="*/ 2147483647 h 220"/>
                  <a:gd name="T22" fmla="*/ 2147483647 w 174"/>
                  <a:gd name="T23" fmla="*/ 2147483647 h 220"/>
                  <a:gd name="T24" fmla="*/ 2147483647 w 174"/>
                  <a:gd name="T25" fmla="*/ 2147483647 h 220"/>
                  <a:gd name="T26" fmla="*/ 2147483647 w 174"/>
                  <a:gd name="T27" fmla="*/ 2147483647 h 220"/>
                  <a:gd name="T28" fmla="*/ 2147483647 w 174"/>
                  <a:gd name="T29" fmla="*/ 2147483647 h 220"/>
                  <a:gd name="T30" fmla="*/ 2147483647 w 174"/>
                  <a:gd name="T31" fmla="*/ 2147483647 h 220"/>
                  <a:gd name="T32" fmla="*/ 2147483647 w 174"/>
                  <a:gd name="T33" fmla="*/ 2147483647 h 220"/>
                  <a:gd name="T34" fmla="*/ 2147483647 w 174"/>
                  <a:gd name="T35" fmla="*/ 2147483647 h 220"/>
                  <a:gd name="T36" fmla="*/ 2147483647 w 174"/>
                  <a:gd name="T37" fmla="*/ 2147483647 h 220"/>
                  <a:gd name="T38" fmla="*/ 2147483647 w 174"/>
                  <a:gd name="T39" fmla="*/ 0 h 220"/>
                  <a:gd name="T40" fmla="*/ 2147483647 w 174"/>
                  <a:gd name="T41" fmla="*/ 0 h 220"/>
                  <a:gd name="T42" fmla="*/ 2147483647 w 174"/>
                  <a:gd name="T43" fmla="*/ 2147483647 h 220"/>
                  <a:gd name="T44" fmla="*/ 2147483647 w 174"/>
                  <a:gd name="T45" fmla="*/ 2147483647 h 220"/>
                  <a:gd name="T46" fmla="*/ 2147483647 w 174"/>
                  <a:gd name="T47" fmla="*/ 2147483647 h 220"/>
                  <a:gd name="T48" fmla="*/ 2147483647 w 174"/>
                  <a:gd name="T49" fmla="*/ 2147483647 h 220"/>
                  <a:gd name="T50" fmla="*/ 2147483647 w 174"/>
                  <a:gd name="T51" fmla="*/ 2147483647 h 220"/>
                  <a:gd name="T52" fmla="*/ 2147483647 w 174"/>
                  <a:gd name="T53" fmla="*/ 2147483647 h 220"/>
                  <a:gd name="T54" fmla="*/ 2147483647 w 174"/>
                  <a:gd name="T55" fmla="*/ 2147483647 h 220"/>
                  <a:gd name="T56" fmla="*/ 2147483647 w 174"/>
                  <a:gd name="T57" fmla="*/ 2147483647 h 220"/>
                  <a:gd name="T58" fmla="*/ 2147483647 w 174"/>
                  <a:gd name="T59" fmla="*/ 2147483647 h 220"/>
                  <a:gd name="T60" fmla="*/ 2147483647 w 174"/>
                  <a:gd name="T61" fmla="*/ 2147483647 h 220"/>
                  <a:gd name="T62" fmla="*/ 2147483647 w 174"/>
                  <a:gd name="T63" fmla="*/ 2147483647 h 220"/>
                  <a:gd name="T64" fmla="*/ 2147483647 w 174"/>
                  <a:gd name="T65" fmla="*/ 2147483647 h 220"/>
                  <a:gd name="T66" fmla="*/ 2147483647 w 174"/>
                  <a:gd name="T67" fmla="*/ 2147483647 h 220"/>
                  <a:gd name="T68" fmla="*/ 2147483647 w 174"/>
                  <a:gd name="T69" fmla="*/ 2147483647 h 220"/>
                  <a:gd name="T70" fmla="*/ 2147483647 w 174"/>
                  <a:gd name="T71" fmla="*/ 2147483647 h 220"/>
                  <a:gd name="T72" fmla="*/ 2147483647 w 174"/>
                  <a:gd name="T73" fmla="*/ 2147483647 h 220"/>
                  <a:gd name="T74" fmla="*/ 0 w 174"/>
                  <a:gd name="T75" fmla="*/ 2147483647 h 220"/>
                  <a:gd name="T76" fmla="*/ 2147483647 w 174"/>
                  <a:gd name="T77" fmla="*/ 2147483647 h 2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4"/>
                  <a:gd name="T118" fmla="*/ 0 h 220"/>
                  <a:gd name="T119" fmla="*/ 174 w 174"/>
                  <a:gd name="T120" fmla="*/ 220 h 2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4" h="220">
                    <a:moveTo>
                      <a:pt x="64" y="220"/>
                    </a:moveTo>
                    <a:lnTo>
                      <a:pt x="64" y="220"/>
                    </a:lnTo>
                    <a:lnTo>
                      <a:pt x="78" y="214"/>
                    </a:lnTo>
                    <a:lnTo>
                      <a:pt x="90" y="206"/>
                    </a:lnTo>
                    <a:lnTo>
                      <a:pt x="100" y="198"/>
                    </a:lnTo>
                    <a:lnTo>
                      <a:pt x="110" y="190"/>
                    </a:lnTo>
                    <a:lnTo>
                      <a:pt x="116" y="180"/>
                    </a:lnTo>
                    <a:lnTo>
                      <a:pt x="120" y="170"/>
                    </a:lnTo>
                    <a:lnTo>
                      <a:pt x="128" y="150"/>
                    </a:lnTo>
                    <a:lnTo>
                      <a:pt x="130" y="132"/>
                    </a:lnTo>
                    <a:lnTo>
                      <a:pt x="130" y="118"/>
                    </a:lnTo>
                    <a:lnTo>
                      <a:pt x="128" y="102"/>
                    </a:lnTo>
                    <a:lnTo>
                      <a:pt x="132" y="112"/>
                    </a:lnTo>
                    <a:lnTo>
                      <a:pt x="140" y="134"/>
                    </a:lnTo>
                    <a:lnTo>
                      <a:pt x="146" y="146"/>
                    </a:lnTo>
                    <a:lnTo>
                      <a:pt x="154" y="160"/>
                    </a:lnTo>
                    <a:lnTo>
                      <a:pt x="162" y="172"/>
                    </a:lnTo>
                    <a:lnTo>
                      <a:pt x="174" y="182"/>
                    </a:lnTo>
                    <a:lnTo>
                      <a:pt x="110" y="0"/>
                    </a:lnTo>
                    <a:lnTo>
                      <a:pt x="108" y="16"/>
                    </a:lnTo>
                    <a:lnTo>
                      <a:pt x="108" y="30"/>
                    </a:lnTo>
                    <a:lnTo>
                      <a:pt x="110" y="46"/>
                    </a:lnTo>
                    <a:lnTo>
                      <a:pt x="114" y="60"/>
                    </a:lnTo>
                    <a:lnTo>
                      <a:pt x="120" y="82"/>
                    </a:lnTo>
                    <a:lnTo>
                      <a:pt x="124" y="90"/>
                    </a:lnTo>
                    <a:lnTo>
                      <a:pt x="116" y="78"/>
                    </a:lnTo>
                    <a:lnTo>
                      <a:pt x="108" y="66"/>
                    </a:lnTo>
                    <a:lnTo>
                      <a:pt x="94" y="54"/>
                    </a:lnTo>
                    <a:lnTo>
                      <a:pt x="76" y="42"/>
                    </a:lnTo>
                    <a:lnTo>
                      <a:pt x="66" y="38"/>
                    </a:lnTo>
                    <a:lnTo>
                      <a:pt x="56" y="34"/>
                    </a:lnTo>
                    <a:lnTo>
                      <a:pt x="44" y="32"/>
                    </a:lnTo>
                    <a:lnTo>
                      <a:pt x="30" y="32"/>
                    </a:lnTo>
                    <a:lnTo>
                      <a:pt x="16" y="34"/>
                    </a:lnTo>
                    <a:lnTo>
                      <a:pt x="0" y="38"/>
                    </a:lnTo>
                    <a:lnTo>
                      <a:pt x="64" y="2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600">
                  <a:solidFill>
                    <a:prstClr val="black"/>
                  </a:solidFill>
                  <a:latin typeface="Calibri"/>
                </a:endParaRPr>
              </a:p>
            </p:txBody>
          </p:sp>
          <p:sp>
            <p:nvSpPr>
              <p:cNvPr id="20" name="Freeform 37"/>
              <p:cNvSpPr>
                <a:spLocks/>
              </p:cNvSpPr>
              <p:nvPr/>
            </p:nvSpPr>
            <p:spPr bwMode="auto">
              <a:xfrm>
                <a:off x="2790825" y="2138363"/>
                <a:ext cx="276225" cy="349250"/>
              </a:xfrm>
              <a:custGeom>
                <a:avLst/>
                <a:gdLst>
                  <a:gd name="T0" fmla="*/ 2147483647 w 174"/>
                  <a:gd name="T1" fmla="*/ 2147483647 h 220"/>
                  <a:gd name="T2" fmla="*/ 2147483647 w 174"/>
                  <a:gd name="T3" fmla="*/ 2147483647 h 220"/>
                  <a:gd name="T4" fmla="*/ 2147483647 w 174"/>
                  <a:gd name="T5" fmla="*/ 2147483647 h 220"/>
                  <a:gd name="T6" fmla="*/ 2147483647 w 174"/>
                  <a:gd name="T7" fmla="*/ 2147483647 h 220"/>
                  <a:gd name="T8" fmla="*/ 2147483647 w 174"/>
                  <a:gd name="T9" fmla="*/ 2147483647 h 220"/>
                  <a:gd name="T10" fmla="*/ 2147483647 w 174"/>
                  <a:gd name="T11" fmla="*/ 2147483647 h 220"/>
                  <a:gd name="T12" fmla="*/ 2147483647 w 174"/>
                  <a:gd name="T13" fmla="*/ 2147483647 h 220"/>
                  <a:gd name="T14" fmla="*/ 2147483647 w 174"/>
                  <a:gd name="T15" fmla="*/ 2147483647 h 220"/>
                  <a:gd name="T16" fmla="*/ 2147483647 w 174"/>
                  <a:gd name="T17" fmla="*/ 2147483647 h 220"/>
                  <a:gd name="T18" fmla="*/ 2147483647 w 174"/>
                  <a:gd name="T19" fmla="*/ 2147483647 h 220"/>
                  <a:gd name="T20" fmla="*/ 2147483647 w 174"/>
                  <a:gd name="T21" fmla="*/ 2147483647 h 220"/>
                  <a:gd name="T22" fmla="*/ 2147483647 w 174"/>
                  <a:gd name="T23" fmla="*/ 2147483647 h 220"/>
                  <a:gd name="T24" fmla="*/ 2147483647 w 174"/>
                  <a:gd name="T25" fmla="*/ 2147483647 h 220"/>
                  <a:gd name="T26" fmla="*/ 2147483647 w 174"/>
                  <a:gd name="T27" fmla="*/ 2147483647 h 220"/>
                  <a:gd name="T28" fmla="*/ 2147483647 w 174"/>
                  <a:gd name="T29" fmla="*/ 2147483647 h 220"/>
                  <a:gd name="T30" fmla="*/ 2147483647 w 174"/>
                  <a:gd name="T31" fmla="*/ 2147483647 h 220"/>
                  <a:gd name="T32" fmla="*/ 2147483647 w 174"/>
                  <a:gd name="T33" fmla="*/ 2147483647 h 220"/>
                  <a:gd name="T34" fmla="*/ 2147483647 w 174"/>
                  <a:gd name="T35" fmla="*/ 2147483647 h 220"/>
                  <a:gd name="T36" fmla="*/ 2147483647 w 174"/>
                  <a:gd name="T37" fmla="*/ 2147483647 h 220"/>
                  <a:gd name="T38" fmla="*/ 2147483647 w 174"/>
                  <a:gd name="T39" fmla="*/ 0 h 220"/>
                  <a:gd name="T40" fmla="*/ 2147483647 w 174"/>
                  <a:gd name="T41" fmla="*/ 0 h 220"/>
                  <a:gd name="T42" fmla="*/ 2147483647 w 174"/>
                  <a:gd name="T43" fmla="*/ 2147483647 h 220"/>
                  <a:gd name="T44" fmla="*/ 2147483647 w 174"/>
                  <a:gd name="T45" fmla="*/ 2147483647 h 220"/>
                  <a:gd name="T46" fmla="*/ 2147483647 w 174"/>
                  <a:gd name="T47" fmla="*/ 2147483647 h 220"/>
                  <a:gd name="T48" fmla="*/ 2147483647 w 174"/>
                  <a:gd name="T49" fmla="*/ 2147483647 h 220"/>
                  <a:gd name="T50" fmla="*/ 2147483647 w 174"/>
                  <a:gd name="T51" fmla="*/ 2147483647 h 220"/>
                  <a:gd name="T52" fmla="*/ 2147483647 w 174"/>
                  <a:gd name="T53" fmla="*/ 2147483647 h 220"/>
                  <a:gd name="T54" fmla="*/ 2147483647 w 174"/>
                  <a:gd name="T55" fmla="*/ 2147483647 h 220"/>
                  <a:gd name="T56" fmla="*/ 2147483647 w 174"/>
                  <a:gd name="T57" fmla="*/ 2147483647 h 220"/>
                  <a:gd name="T58" fmla="*/ 2147483647 w 174"/>
                  <a:gd name="T59" fmla="*/ 2147483647 h 220"/>
                  <a:gd name="T60" fmla="*/ 2147483647 w 174"/>
                  <a:gd name="T61" fmla="*/ 2147483647 h 220"/>
                  <a:gd name="T62" fmla="*/ 2147483647 w 174"/>
                  <a:gd name="T63" fmla="*/ 2147483647 h 220"/>
                  <a:gd name="T64" fmla="*/ 2147483647 w 174"/>
                  <a:gd name="T65" fmla="*/ 2147483647 h 220"/>
                  <a:gd name="T66" fmla="*/ 2147483647 w 174"/>
                  <a:gd name="T67" fmla="*/ 2147483647 h 220"/>
                  <a:gd name="T68" fmla="*/ 2147483647 w 174"/>
                  <a:gd name="T69" fmla="*/ 2147483647 h 220"/>
                  <a:gd name="T70" fmla="*/ 2147483647 w 174"/>
                  <a:gd name="T71" fmla="*/ 2147483647 h 220"/>
                  <a:gd name="T72" fmla="*/ 2147483647 w 174"/>
                  <a:gd name="T73" fmla="*/ 2147483647 h 220"/>
                  <a:gd name="T74" fmla="*/ 0 w 174"/>
                  <a:gd name="T75" fmla="*/ 2147483647 h 220"/>
                  <a:gd name="T76" fmla="*/ 2147483647 w 174"/>
                  <a:gd name="T77" fmla="*/ 2147483647 h 2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4"/>
                  <a:gd name="T118" fmla="*/ 0 h 220"/>
                  <a:gd name="T119" fmla="*/ 174 w 174"/>
                  <a:gd name="T120" fmla="*/ 220 h 2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4" h="220">
                    <a:moveTo>
                      <a:pt x="64" y="220"/>
                    </a:moveTo>
                    <a:lnTo>
                      <a:pt x="64" y="220"/>
                    </a:lnTo>
                    <a:lnTo>
                      <a:pt x="78" y="214"/>
                    </a:lnTo>
                    <a:lnTo>
                      <a:pt x="90" y="206"/>
                    </a:lnTo>
                    <a:lnTo>
                      <a:pt x="100" y="198"/>
                    </a:lnTo>
                    <a:lnTo>
                      <a:pt x="110" y="190"/>
                    </a:lnTo>
                    <a:lnTo>
                      <a:pt x="116" y="180"/>
                    </a:lnTo>
                    <a:lnTo>
                      <a:pt x="120" y="170"/>
                    </a:lnTo>
                    <a:lnTo>
                      <a:pt x="128" y="150"/>
                    </a:lnTo>
                    <a:lnTo>
                      <a:pt x="130" y="132"/>
                    </a:lnTo>
                    <a:lnTo>
                      <a:pt x="130" y="118"/>
                    </a:lnTo>
                    <a:lnTo>
                      <a:pt x="128" y="102"/>
                    </a:lnTo>
                    <a:lnTo>
                      <a:pt x="132" y="112"/>
                    </a:lnTo>
                    <a:lnTo>
                      <a:pt x="140" y="134"/>
                    </a:lnTo>
                    <a:lnTo>
                      <a:pt x="146" y="146"/>
                    </a:lnTo>
                    <a:lnTo>
                      <a:pt x="154" y="160"/>
                    </a:lnTo>
                    <a:lnTo>
                      <a:pt x="162" y="172"/>
                    </a:lnTo>
                    <a:lnTo>
                      <a:pt x="174" y="182"/>
                    </a:lnTo>
                    <a:lnTo>
                      <a:pt x="110" y="0"/>
                    </a:lnTo>
                    <a:lnTo>
                      <a:pt x="108" y="16"/>
                    </a:lnTo>
                    <a:lnTo>
                      <a:pt x="108" y="30"/>
                    </a:lnTo>
                    <a:lnTo>
                      <a:pt x="110" y="46"/>
                    </a:lnTo>
                    <a:lnTo>
                      <a:pt x="114" y="60"/>
                    </a:lnTo>
                    <a:lnTo>
                      <a:pt x="120" y="82"/>
                    </a:lnTo>
                    <a:lnTo>
                      <a:pt x="124" y="90"/>
                    </a:lnTo>
                    <a:lnTo>
                      <a:pt x="116" y="78"/>
                    </a:lnTo>
                    <a:lnTo>
                      <a:pt x="108" y="66"/>
                    </a:lnTo>
                    <a:lnTo>
                      <a:pt x="94" y="54"/>
                    </a:lnTo>
                    <a:lnTo>
                      <a:pt x="76" y="42"/>
                    </a:lnTo>
                    <a:lnTo>
                      <a:pt x="66" y="38"/>
                    </a:lnTo>
                    <a:lnTo>
                      <a:pt x="56" y="34"/>
                    </a:lnTo>
                    <a:lnTo>
                      <a:pt x="44" y="32"/>
                    </a:lnTo>
                    <a:lnTo>
                      <a:pt x="30" y="32"/>
                    </a:lnTo>
                    <a:lnTo>
                      <a:pt x="16" y="34"/>
                    </a:lnTo>
                    <a:lnTo>
                      <a:pt x="0" y="38"/>
                    </a:lnTo>
                    <a:lnTo>
                      <a:pt x="64" y="2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600">
                  <a:solidFill>
                    <a:prstClr val="black"/>
                  </a:solidFill>
                  <a:latin typeface="Calibri"/>
                </a:endParaRPr>
              </a:p>
            </p:txBody>
          </p:sp>
          <p:sp>
            <p:nvSpPr>
              <p:cNvPr id="21" name="Freeform 38"/>
              <p:cNvSpPr>
                <a:spLocks/>
              </p:cNvSpPr>
              <p:nvPr/>
            </p:nvSpPr>
            <p:spPr bwMode="auto">
              <a:xfrm>
                <a:off x="2981325" y="2259013"/>
                <a:ext cx="69850" cy="47625"/>
              </a:xfrm>
              <a:custGeom>
                <a:avLst/>
                <a:gdLst>
                  <a:gd name="T0" fmla="*/ 2147483647 w 44"/>
                  <a:gd name="T1" fmla="*/ 2147483647 h 30"/>
                  <a:gd name="T2" fmla="*/ 2147483647 w 44"/>
                  <a:gd name="T3" fmla="*/ 2147483647 h 30"/>
                  <a:gd name="T4" fmla="*/ 0 w 44"/>
                  <a:gd name="T5" fmla="*/ 2147483647 h 30"/>
                  <a:gd name="T6" fmla="*/ 2147483647 w 44"/>
                  <a:gd name="T7" fmla="*/ 0 h 30"/>
                  <a:gd name="T8" fmla="*/ 2147483647 w 44"/>
                  <a:gd name="T9" fmla="*/ 2147483647 h 30"/>
                  <a:gd name="T10" fmla="*/ 0 60000 65536"/>
                  <a:gd name="T11" fmla="*/ 0 60000 65536"/>
                  <a:gd name="T12" fmla="*/ 0 60000 65536"/>
                  <a:gd name="T13" fmla="*/ 0 60000 65536"/>
                  <a:gd name="T14" fmla="*/ 0 60000 65536"/>
                  <a:gd name="T15" fmla="*/ 0 w 44"/>
                  <a:gd name="T16" fmla="*/ 0 h 30"/>
                  <a:gd name="T17" fmla="*/ 44 w 44"/>
                  <a:gd name="T18" fmla="*/ 30 h 30"/>
                </a:gdLst>
                <a:ahLst/>
                <a:cxnLst>
                  <a:cxn ang="T10">
                    <a:pos x="T0" y="T1"/>
                  </a:cxn>
                  <a:cxn ang="T11">
                    <a:pos x="T2" y="T3"/>
                  </a:cxn>
                  <a:cxn ang="T12">
                    <a:pos x="T4" y="T5"/>
                  </a:cxn>
                  <a:cxn ang="T13">
                    <a:pos x="T6" y="T7"/>
                  </a:cxn>
                  <a:cxn ang="T14">
                    <a:pos x="T8" y="T9"/>
                  </a:cxn>
                </a:cxnLst>
                <a:rect l="T15" t="T16" r="T17" b="T18"/>
                <a:pathLst>
                  <a:path w="44" h="30">
                    <a:moveTo>
                      <a:pt x="44" y="18"/>
                    </a:moveTo>
                    <a:lnTo>
                      <a:pt x="8" y="30"/>
                    </a:lnTo>
                    <a:lnTo>
                      <a:pt x="0" y="12"/>
                    </a:lnTo>
                    <a:lnTo>
                      <a:pt x="38" y="0"/>
                    </a:lnTo>
                    <a:lnTo>
                      <a:pt x="44"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600">
                  <a:solidFill>
                    <a:prstClr val="black"/>
                  </a:solidFill>
                  <a:latin typeface="Calibri"/>
                </a:endParaRPr>
              </a:p>
            </p:txBody>
          </p:sp>
          <p:sp>
            <p:nvSpPr>
              <p:cNvPr id="22" name="Freeform 39"/>
              <p:cNvSpPr>
                <a:spLocks/>
              </p:cNvSpPr>
              <p:nvPr/>
            </p:nvSpPr>
            <p:spPr bwMode="auto">
              <a:xfrm>
                <a:off x="2981325" y="2259013"/>
                <a:ext cx="69850" cy="47625"/>
              </a:xfrm>
              <a:custGeom>
                <a:avLst/>
                <a:gdLst>
                  <a:gd name="T0" fmla="*/ 2147483647 w 44"/>
                  <a:gd name="T1" fmla="*/ 2147483647 h 30"/>
                  <a:gd name="T2" fmla="*/ 2147483647 w 44"/>
                  <a:gd name="T3" fmla="*/ 2147483647 h 30"/>
                  <a:gd name="T4" fmla="*/ 0 w 44"/>
                  <a:gd name="T5" fmla="*/ 2147483647 h 30"/>
                  <a:gd name="T6" fmla="*/ 2147483647 w 44"/>
                  <a:gd name="T7" fmla="*/ 0 h 30"/>
                  <a:gd name="T8" fmla="*/ 2147483647 w 44"/>
                  <a:gd name="T9" fmla="*/ 2147483647 h 30"/>
                  <a:gd name="T10" fmla="*/ 0 60000 65536"/>
                  <a:gd name="T11" fmla="*/ 0 60000 65536"/>
                  <a:gd name="T12" fmla="*/ 0 60000 65536"/>
                  <a:gd name="T13" fmla="*/ 0 60000 65536"/>
                  <a:gd name="T14" fmla="*/ 0 60000 65536"/>
                  <a:gd name="T15" fmla="*/ 0 w 44"/>
                  <a:gd name="T16" fmla="*/ 0 h 30"/>
                  <a:gd name="T17" fmla="*/ 44 w 44"/>
                  <a:gd name="T18" fmla="*/ 30 h 30"/>
                </a:gdLst>
                <a:ahLst/>
                <a:cxnLst>
                  <a:cxn ang="T10">
                    <a:pos x="T0" y="T1"/>
                  </a:cxn>
                  <a:cxn ang="T11">
                    <a:pos x="T2" y="T3"/>
                  </a:cxn>
                  <a:cxn ang="T12">
                    <a:pos x="T4" y="T5"/>
                  </a:cxn>
                  <a:cxn ang="T13">
                    <a:pos x="T6" y="T7"/>
                  </a:cxn>
                  <a:cxn ang="T14">
                    <a:pos x="T8" y="T9"/>
                  </a:cxn>
                </a:cxnLst>
                <a:rect l="T15" t="T16" r="T17" b="T18"/>
                <a:pathLst>
                  <a:path w="44" h="30">
                    <a:moveTo>
                      <a:pt x="44" y="18"/>
                    </a:moveTo>
                    <a:lnTo>
                      <a:pt x="8" y="30"/>
                    </a:lnTo>
                    <a:lnTo>
                      <a:pt x="0" y="12"/>
                    </a:lnTo>
                    <a:lnTo>
                      <a:pt x="38" y="0"/>
                    </a:lnTo>
                    <a:lnTo>
                      <a:pt x="44"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600">
                  <a:solidFill>
                    <a:prstClr val="black"/>
                  </a:solidFill>
                  <a:latin typeface="Calibri"/>
                </a:endParaRPr>
              </a:p>
            </p:txBody>
          </p:sp>
          <p:sp>
            <p:nvSpPr>
              <p:cNvPr id="23" name="Freeform 40"/>
              <p:cNvSpPr>
                <a:spLocks/>
              </p:cNvSpPr>
              <p:nvPr/>
            </p:nvSpPr>
            <p:spPr bwMode="auto">
              <a:xfrm>
                <a:off x="2981325" y="2259013"/>
                <a:ext cx="69850" cy="47625"/>
              </a:xfrm>
              <a:custGeom>
                <a:avLst/>
                <a:gdLst>
                  <a:gd name="T0" fmla="*/ 2147483647 w 44"/>
                  <a:gd name="T1" fmla="*/ 2147483647 h 30"/>
                  <a:gd name="T2" fmla="*/ 2147483647 w 44"/>
                  <a:gd name="T3" fmla="*/ 2147483647 h 30"/>
                  <a:gd name="T4" fmla="*/ 0 w 44"/>
                  <a:gd name="T5" fmla="*/ 2147483647 h 30"/>
                  <a:gd name="T6" fmla="*/ 2147483647 w 44"/>
                  <a:gd name="T7" fmla="*/ 0 h 30"/>
                  <a:gd name="T8" fmla="*/ 2147483647 w 44"/>
                  <a:gd name="T9" fmla="*/ 2147483647 h 30"/>
                  <a:gd name="T10" fmla="*/ 0 60000 65536"/>
                  <a:gd name="T11" fmla="*/ 0 60000 65536"/>
                  <a:gd name="T12" fmla="*/ 0 60000 65536"/>
                  <a:gd name="T13" fmla="*/ 0 60000 65536"/>
                  <a:gd name="T14" fmla="*/ 0 60000 65536"/>
                  <a:gd name="T15" fmla="*/ 0 w 44"/>
                  <a:gd name="T16" fmla="*/ 0 h 30"/>
                  <a:gd name="T17" fmla="*/ 44 w 44"/>
                  <a:gd name="T18" fmla="*/ 30 h 30"/>
                </a:gdLst>
                <a:ahLst/>
                <a:cxnLst>
                  <a:cxn ang="T10">
                    <a:pos x="T0" y="T1"/>
                  </a:cxn>
                  <a:cxn ang="T11">
                    <a:pos x="T2" y="T3"/>
                  </a:cxn>
                  <a:cxn ang="T12">
                    <a:pos x="T4" y="T5"/>
                  </a:cxn>
                  <a:cxn ang="T13">
                    <a:pos x="T6" y="T7"/>
                  </a:cxn>
                  <a:cxn ang="T14">
                    <a:pos x="T8" y="T9"/>
                  </a:cxn>
                </a:cxnLst>
                <a:rect l="T15" t="T16" r="T17" b="T18"/>
                <a:pathLst>
                  <a:path w="44" h="30">
                    <a:moveTo>
                      <a:pt x="44" y="18"/>
                    </a:moveTo>
                    <a:lnTo>
                      <a:pt x="8" y="30"/>
                    </a:lnTo>
                    <a:lnTo>
                      <a:pt x="0" y="12"/>
                    </a:lnTo>
                    <a:lnTo>
                      <a:pt x="38" y="0"/>
                    </a:lnTo>
                    <a:lnTo>
                      <a:pt x="44" y="1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600">
                  <a:solidFill>
                    <a:prstClr val="black"/>
                  </a:solidFill>
                  <a:latin typeface="Calibri"/>
                </a:endParaRPr>
              </a:p>
            </p:txBody>
          </p:sp>
          <p:sp>
            <p:nvSpPr>
              <p:cNvPr id="24" name="Freeform 41"/>
              <p:cNvSpPr>
                <a:spLocks/>
              </p:cNvSpPr>
              <p:nvPr/>
            </p:nvSpPr>
            <p:spPr bwMode="auto">
              <a:xfrm>
                <a:off x="3343275" y="1373188"/>
                <a:ext cx="587375" cy="587375"/>
              </a:xfrm>
              <a:custGeom>
                <a:avLst/>
                <a:gdLst>
                  <a:gd name="T0" fmla="*/ 2147483647 w 370"/>
                  <a:gd name="T1" fmla="*/ 2147483647 h 370"/>
                  <a:gd name="T2" fmla="*/ 2147483647 w 370"/>
                  <a:gd name="T3" fmla="*/ 2147483647 h 370"/>
                  <a:gd name="T4" fmla="*/ 2147483647 w 370"/>
                  <a:gd name="T5" fmla="*/ 2147483647 h 370"/>
                  <a:gd name="T6" fmla="*/ 2147483647 w 370"/>
                  <a:gd name="T7" fmla="*/ 2147483647 h 370"/>
                  <a:gd name="T8" fmla="*/ 2147483647 w 370"/>
                  <a:gd name="T9" fmla="*/ 2147483647 h 370"/>
                  <a:gd name="T10" fmla="*/ 2147483647 w 370"/>
                  <a:gd name="T11" fmla="*/ 2147483647 h 370"/>
                  <a:gd name="T12" fmla="*/ 2147483647 w 370"/>
                  <a:gd name="T13" fmla="*/ 2147483647 h 370"/>
                  <a:gd name="T14" fmla="*/ 2147483647 w 370"/>
                  <a:gd name="T15" fmla="*/ 2147483647 h 370"/>
                  <a:gd name="T16" fmla="*/ 2147483647 w 370"/>
                  <a:gd name="T17" fmla="*/ 2147483647 h 370"/>
                  <a:gd name="T18" fmla="*/ 2147483647 w 370"/>
                  <a:gd name="T19" fmla="*/ 2147483647 h 370"/>
                  <a:gd name="T20" fmla="*/ 2147483647 w 370"/>
                  <a:gd name="T21" fmla="*/ 2147483647 h 370"/>
                  <a:gd name="T22" fmla="*/ 2147483647 w 370"/>
                  <a:gd name="T23" fmla="*/ 2147483647 h 370"/>
                  <a:gd name="T24" fmla="*/ 2147483647 w 370"/>
                  <a:gd name="T25" fmla="*/ 2147483647 h 370"/>
                  <a:gd name="T26" fmla="*/ 2147483647 w 370"/>
                  <a:gd name="T27" fmla="*/ 2147483647 h 370"/>
                  <a:gd name="T28" fmla="*/ 2147483647 w 370"/>
                  <a:gd name="T29" fmla="*/ 2147483647 h 370"/>
                  <a:gd name="T30" fmla="*/ 2147483647 w 370"/>
                  <a:gd name="T31" fmla="*/ 2147483647 h 370"/>
                  <a:gd name="T32" fmla="*/ 0 w 370"/>
                  <a:gd name="T33" fmla="*/ 2147483647 h 370"/>
                  <a:gd name="T34" fmla="*/ 0 w 370"/>
                  <a:gd name="T35" fmla="*/ 2147483647 h 370"/>
                  <a:gd name="T36" fmla="*/ 2147483647 w 370"/>
                  <a:gd name="T37" fmla="*/ 2147483647 h 370"/>
                  <a:gd name="T38" fmla="*/ 2147483647 w 370"/>
                  <a:gd name="T39" fmla="*/ 2147483647 h 370"/>
                  <a:gd name="T40" fmla="*/ 2147483647 w 370"/>
                  <a:gd name="T41" fmla="*/ 2147483647 h 370"/>
                  <a:gd name="T42" fmla="*/ 2147483647 w 370"/>
                  <a:gd name="T43" fmla="*/ 2147483647 h 370"/>
                  <a:gd name="T44" fmla="*/ 2147483647 w 370"/>
                  <a:gd name="T45" fmla="*/ 2147483647 h 370"/>
                  <a:gd name="T46" fmla="*/ 2147483647 w 370"/>
                  <a:gd name="T47" fmla="*/ 2147483647 h 370"/>
                  <a:gd name="T48" fmla="*/ 2147483647 w 370"/>
                  <a:gd name="T49" fmla="*/ 2147483647 h 370"/>
                  <a:gd name="T50" fmla="*/ 2147483647 w 370"/>
                  <a:gd name="T51" fmla="*/ 0 h 370"/>
                  <a:gd name="T52" fmla="*/ 2147483647 w 370"/>
                  <a:gd name="T53" fmla="*/ 0 h 370"/>
                  <a:gd name="T54" fmla="*/ 2147483647 w 370"/>
                  <a:gd name="T55" fmla="*/ 2147483647 h 370"/>
                  <a:gd name="T56" fmla="*/ 2147483647 w 370"/>
                  <a:gd name="T57" fmla="*/ 2147483647 h 370"/>
                  <a:gd name="T58" fmla="*/ 2147483647 w 370"/>
                  <a:gd name="T59" fmla="*/ 2147483647 h 370"/>
                  <a:gd name="T60" fmla="*/ 2147483647 w 370"/>
                  <a:gd name="T61" fmla="*/ 2147483647 h 370"/>
                  <a:gd name="T62" fmla="*/ 2147483647 w 370"/>
                  <a:gd name="T63" fmla="*/ 2147483647 h 370"/>
                  <a:gd name="T64" fmla="*/ 2147483647 w 370"/>
                  <a:gd name="T65" fmla="*/ 2147483647 h 370"/>
                  <a:gd name="T66" fmla="*/ 2147483647 w 370"/>
                  <a:gd name="T67" fmla="*/ 2147483647 h 370"/>
                  <a:gd name="T68" fmla="*/ 2147483647 w 370"/>
                  <a:gd name="T69" fmla="*/ 2147483647 h 3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0"/>
                  <a:gd name="T106" fmla="*/ 0 h 370"/>
                  <a:gd name="T107" fmla="*/ 370 w 370"/>
                  <a:gd name="T108" fmla="*/ 370 h 3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0" h="370">
                    <a:moveTo>
                      <a:pt x="370" y="184"/>
                    </a:moveTo>
                    <a:lnTo>
                      <a:pt x="370" y="184"/>
                    </a:lnTo>
                    <a:lnTo>
                      <a:pt x="368" y="204"/>
                    </a:lnTo>
                    <a:lnTo>
                      <a:pt x="366" y="222"/>
                    </a:lnTo>
                    <a:lnTo>
                      <a:pt x="362" y="240"/>
                    </a:lnTo>
                    <a:lnTo>
                      <a:pt x="356" y="256"/>
                    </a:lnTo>
                    <a:lnTo>
                      <a:pt x="348" y="274"/>
                    </a:lnTo>
                    <a:lnTo>
                      <a:pt x="338" y="288"/>
                    </a:lnTo>
                    <a:lnTo>
                      <a:pt x="328" y="302"/>
                    </a:lnTo>
                    <a:lnTo>
                      <a:pt x="316" y="316"/>
                    </a:lnTo>
                    <a:lnTo>
                      <a:pt x="302" y="328"/>
                    </a:lnTo>
                    <a:lnTo>
                      <a:pt x="288" y="338"/>
                    </a:lnTo>
                    <a:lnTo>
                      <a:pt x="274" y="348"/>
                    </a:lnTo>
                    <a:lnTo>
                      <a:pt x="256" y="356"/>
                    </a:lnTo>
                    <a:lnTo>
                      <a:pt x="240" y="362"/>
                    </a:lnTo>
                    <a:lnTo>
                      <a:pt x="222" y="366"/>
                    </a:lnTo>
                    <a:lnTo>
                      <a:pt x="204" y="368"/>
                    </a:lnTo>
                    <a:lnTo>
                      <a:pt x="184" y="370"/>
                    </a:lnTo>
                    <a:lnTo>
                      <a:pt x="166" y="368"/>
                    </a:lnTo>
                    <a:lnTo>
                      <a:pt x="148" y="366"/>
                    </a:lnTo>
                    <a:lnTo>
                      <a:pt x="130" y="362"/>
                    </a:lnTo>
                    <a:lnTo>
                      <a:pt x="112" y="356"/>
                    </a:lnTo>
                    <a:lnTo>
                      <a:pt x="96" y="348"/>
                    </a:lnTo>
                    <a:lnTo>
                      <a:pt x="82" y="338"/>
                    </a:lnTo>
                    <a:lnTo>
                      <a:pt x="68" y="328"/>
                    </a:lnTo>
                    <a:lnTo>
                      <a:pt x="54" y="316"/>
                    </a:lnTo>
                    <a:lnTo>
                      <a:pt x="42" y="302"/>
                    </a:lnTo>
                    <a:lnTo>
                      <a:pt x="32" y="288"/>
                    </a:lnTo>
                    <a:lnTo>
                      <a:pt x="22" y="274"/>
                    </a:lnTo>
                    <a:lnTo>
                      <a:pt x="14" y="256"/>
                    </a:lnTo>
                    <a:lnTo>
                      <a:pt x="8" y="240"/>
                    </a:lnTo>
                    <a:lnTo>
                      <a:pt x="4" y="222"/>
                    </a:lnTo>
                    <a:lnTo>
                      <a:pt x="0" y="204"/>
                    </a:lnTo>
                    <a:lnTo>
                      <a:pt x="0" y="184"/>
                    </a:lnTo>
                    <a:lnTo>
                      <a:pt x="0" y="166"/>
                    </a:lnTo>
                    <a:lnTo>
                      <a:pt x="4" y="148"/>
                    </a:lnTo>
                    <a:lnTo>
                      <a:pt x="8" y="130"/>
                    </a:lnTo>
                    <a:lnTo>
                      <a:pt x="14" y="112"/>
                    </a:lnTo>
                    <a:lnTo>
                      <a:pt x="22" y="96"/>
                    </a:lnTo>
                    <a:lnTo>
                      <a:pt x="32" y="82"/>
                    </a:lnTo>
                    <a:lnTo>
                      <a:pt x="42" y="68"/>
                    </a:lnTo>
                    <a:lnTo>
                      <a:pt x="54" y="54"/>
                    </a:lnTo>
                    <a:lnTo>
                      <a:pt x="68" y="42"/>
                    </a:lnTo>
                    <a:lnTo>
                      <a:pt x="82" y="32"/>
                    </a:lnTo>
                    <a:lnTo>
                      <a:pt x="96" y="22"/>
                    </a:lnTo>
                    <a:lnTo>
                      <a:pt x="112" y="14"/>
                    </a:lnTo>
                    <a:lnTo>
                      <a:pt x="130" y="8"/>
                    </a:lnTo>
                    <a:lnTo>
                      <a:pt x="148" y="4"/>
                    </a:lnTo>
                    <a:lnTo>
                      <a:pt x="166" y="0"/>
                    </a:lnTo>
                    <a:lnTo>
                      <a:pt x="184" y="0"/>
                    </a:lnTo>
                    <a:lnTo>
                      <a:pt x="204" y="0"/>
                    </a:lnTo>
                    <a:lnTo>
                      <a:pt x="222" y="4"/>
                    </a:lnTo>
                    <a:lnTo>
                      <a:pt x="240" y="8"/>
                    </a:lnTo>
                    <a:lnTo>
                      <a:pt x="256" y="14"/>
                    </a:lnTo>
                    <a:lnTo>
                      <a:pt x="274" y="22"/>
                    </a:lnTo>
                    <a:lnTo>
                      <a:pt x="288" y="32"/>
                    </a:lnTo>
                    <a:lnTo>
                      <a:pt x="302" y="42"/>
                    </a:lnTo>
                    <a:lnTo>
                      <a:pt x="316" y="54"/>
                    </a:lnTo>
                    <a:lnTo>
                      <a:pt x="328" y="68"/>
                    </a:lnTo>
                    <a:lnTo>
                      <a:pt x="338" y="82"/>
                    </a:lnTo>
                    <a:lnTo>
                      <a:pt x="348" y="96"/>
                    </a:lnTo>
                    <a:lnTo>
                      <a:pt x="356" y="112"/>
                    </a:lnTo>
                    <a:lnTo>
                      <a:pt x="362" y="130"/>
                    </a:lnTo>
                    <a:lnTo>
                      <a:pt x="366" y="148"/>
                    </a:lnTo>
                    <a:lnTo>
                      <a:pt x="368" y="166"/>
                    </a:lnTo>
                    <a:lnTo>
                      <a:pt x="370" y="184"/>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600">
                  <a:solidFill>
                    <a:prstClr val="black"/>
                  </a:solidFill>
                  <a:latin typeface="Calibri"/>
                </a:endParaRPr>
              </a:p>
            </p:txBody>
          </p:sp>
          <p:sp>
            <p:nvSpPr>
              <p:cNvPr id="25" name="Line 42"/>
              <p:cNvSpPr>
                <a:spLocks noChangeShapeType="1"/>
              </p:cNvSpPr>
              <p:nvPr/>
            </p:nvSpPr>
            <p:spPr bwMode="auto">
              <a:xfrm flipH="1">
                <a:off x="2114550" y="1370013"/>
                <a:ext cx="1530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600">
                  <a:solidFill>
                    <a:prstClr val="black"/>
                  </a:solidFill>
                  <a:latin typeface="Calibri"/>
                </a:endParaRPr>
              </a:p>
            </p:txBody>
          </p:sp>
          <p:sp>
            <p:nvSpPr>
              <p:cNvPr id="26" name="Rectangle 43"/>
              <p:cNvSpPr>
                <a:spLocks noChangeArrowheads="1"/>
              </p:cNvSpPr>
              <p:nvPr/>
            </p:nvSpPr>
            <p:spPr bwMode="auto">
              <a:xfrm>
                <a:off x="1108075" y="1319213"/>
                <a:ext cx="1184275" cy="101600"/>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lnSpc>
                    <a:spcPct val="100000"/>
                  </a:lnSpc>
                  <a:spcBef>
                    <a:spcPts val="0"/>
                  </a:spcBef>
                  <a:spcAft>
                    <a:spcPts val="0"/>
                  </a:spcAft>
                  <a:buClrTx/>
                  <a:buSzTx/>
                  <a:buFontTx/>
                  <a:buNone/>
                </a:pPr>
                <a:endParaRPr lang="fr-FR" sz="1600">
                  <a:solidFill>
                    <a:prstClr val="black"/>
                  </a:solidFill>
                  <a:latin typeface="Calibri"/>
                </a:endParaRPr>
              </a:p>
            </p:txBody>
          </p:sp>
          <p:sp>
            <p:nvSpPr>
              <p:cNvPr id="27" name="Rectangle 44"/>
              <p:cNvSpPr>
                <a:spLocks noChangeArrowheads="1"/>
              </p:cNvSpPr>
              <p:nvPr/>
            </p:nvSpPr>
            <p:spPr bwMode="auto">
              <a:xfrm>
                <a:off x="1108075" y="1319213"/>
                <a:ext cx="1184275" cy="101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600">
                  <a:solidFill>
                    <a:prstClr val="black"/>
                  </a:solidFill>
                  <a:latin typeface="Calibri"/>
                </a:endParaRPr>
              </a:p>
            </p:txBody>
          </p:sp>
          <p:sp>
            <p:nvSpPr>
              <p:cNvPr id="28" name="Rectangle 45"/>
              <p:cNvSpPr>
                <a:spLocks noChangeArrowheads="1"/>
              </p:cNvSpPr>
              <p:nvPr/>
            </p:nvSpPr>
            <p:spPr bwMode="auto">
              <a:xfrm>
                <a:off x="1067854" y="1144430"/>
                <a:ext cx="1223742" cy="1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1050" b="1" dirty="0">
                    <a:solidFill>
                      <a:srgbClr val="0000FF"/>
                    </a:solidFill>
                    <a:latin typeface="Calibri"/>
                  </a:rPr>
                  <a:t>SPL 3.5-5 GeV, 4 MW</a:t>
                </a:r>
                <a:endParaRPr lang="en-US" sz="1600" b="1" dirty="0">
                  <a:solidFill>
                    <a:srgbClr val="0000FF"/>
                  </a:solidFill>
                  <a:latin typeface="Calibri"/>
                </a:endParaRPr>
              </a:p>
            </p:txBody>
          </p:sp>
          <p:sp>
            <p:nvSpPr>
              <p:cNvPr id="29" name="Rectangle 46"/>
              <p:cNvSpPr>
                <a:spLocks noChangeArrowheads="1"/>
              </p:cNvSpPr>
              <p:nvPr/>
            </p:nvSpPr>
            <p:spPr bwMode="auto">
              <a:xfrm>
                <a:off x="3143250" y="2236788"/>
                <a:ext cx="365669" cy="1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1050">
                    <a:solidFill>
                      <a:srgbClr val="000000"/>
                    </a:solidFill>
                    <a:latin typeface="Calibri"/>
                  </a:rPr>
                  <a:t>Target</a:t>
                </a:r>
                <a:endParaRPr lang="en-US" sz="1600">
                  <a:solidFill>
                    <a:prstClr val="black"/>
                  </a:solidFill>
                  <a:latin typeface="Calibri"/>
                </a:endParaRPr>
              </a:p>
            </p:txBody>
          </p:sp>
          <p:sp>
            <p:nvSpPr>
              <p:cNvPr id="30" name="Rectangle 47"/>
              <p:cNvSpPr>
                <a:spLocks noChangeArrowheads="1"/>
              </p:cNvSpPr>
              <p:nvPr/>
            </p:nvSpPr>
            <p:spPr bwMode="auto">
              <a:xfrm>
                <a:off x="897630" y="2981105"/>
                <a:ext cx="2088343" cy="1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1050" dirty="0">
                    <a:solidFill>
                      <a:srgbClr val="000000"/>
                    </a:solidFill>
                    <a:latin typeface="Calibri"/>
                  </a:rPr>
                  <a:t>~300 MeV </a:t>
                </a:r>
                <a:r>
                  <a:rPr lang="en-US" sz="1050" dirty="0">
                    <a:solidFill>
                      <a:srgbClr val="000000"/>
                    </a:solidFill>
                    <a:latin typeface="Symbol" charset="0"/>
                  </a:rPr>
                  <a:t> n</a:t>
                </a:r>
                <a:r>
                  <a:rPr lang="en-US" sz="1050" baseline="-25000" dirty="0">
                    <a:solidFill>
                      <a:srgbClr val="000000"/>
                    </a:solidFill>
                    <a:latin typeface="Symbol" charset="0"/>
                  </a:rPr>
                  <a:t>m</a:t>
                </a:r>
                <a:r>
                  <a:rPr lang="en-US" sz="1050" dirty="0">
                    <a:solidFill>
                      <a:srgbClr val="000000"/>
                    </a:solidFill>
                    <a:latin typeface="Calibri"/>
                  </a:rPr>
                  <a:t> beam to far detector</a:t>
                </a:r>
                <a:endParaRPr lang="en-US" sz="1600" dirty="0">
                  <a:solidFill>
                    <a:prstClr val="black"/>
                  </a:solidFill>
                  <a:latin typeface="Calibri"/>
                </a:endParaRPr>
              </a:p>
            </p:txBody>
          </p:sp>
          <p:sp>
            <p:nvSpPr>
              <p:cNvPr id="31" name="Rectangle 48"/>
              <p:cNvSpPr>
                <a:spLocks noChangeArrowheads="1"/>
              </p:cNvSpPr>
              <p:nvPr/>
            </p:nvSpPr>
            <p:spPr bwMode="auto">
              <a:xfrm>
                <a:off x="1852613" y="2790825"/>
                <a:ext cx="732089" cy="1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1050">
                    <a:solidFill>
                      <a:srgbClr val="000000"/>
                    </a:solidFill>
                    <a:latin typeface="Calibri"/>
                  </a:rPr>
                  <a:t>decay tunnel</a:t>
                </a:r>
                <a:endParaRPr lang="en-US" sz="1600">
                  <a:solidFill>
                    <a:prstClr val="black"/>
                  </a:solidFill>
                  <a:latin typeface="Calibri"/>
                </a:endParaRPr>
              </a:p>
            </p:txBody>
          </p:sp>
          <p:sp>
            <p:nvSpPr>
              <p:cNvPr id="32" name="Rectangle 49"/>
              <p:cNvSpPr>
                <a:spLocks noChangeArrowheads="1"/>
              </p:cNvSpPr>
              <p:nvPr/>
            </p:nvSpPr>
            <p:spPr bwMode="auto">
              <a:xfrm>
                <a:off x="2566988" y="1391570"/>
                <a:ext cx="744886" cy="273746"/>
              </a:xfrm>
              <a:prstGeom prst="rect">
                <a:avLst/>
              </a:prstGeom>
              <a:noFill/>
              <a:ln w="9525">
                <a:noFill/>
                <a:miter lim="800000"/>
                <a:headEnd/>
                <a:tailEnd/>
              </a:ln>
            </p:spPr>
            <p:txBody>
              <a:bodyPr wrap="none" lIns="0" tIns="0" rIns="0" bIns="0">
                <a:spAutoFit/>
              </a:bodyPr>
              <a:lstStyle/>
              <a:p>
                <a:pPr eaLnBrk="1" fontAlgn="auto" hangingPunct="1">
                  <a:lnSpc>
                    <a:spcPct val="80000"/>
                  </a:lnSpc>
                  <a:spcBef>
                    <a:spcPts val="0"/>
                  </a:spcBef>
                  <a:spcAft>
                    <a:spcPts val="0"/>
                  </a:spcAft>
                  <a:buClrTx/>
                  <a:buSzTx/>
                  <a:buFontTx/>
                  <a:buNone/>
                  <a:defRPr/>
                </a:pPr>
                <a:r>
                  <a:rPr lang="en-US" sz="1050" dirty="0">
                    <a:solidFill>
                      <a:srgbClr val="000000"/>
                    </a:solidFill>
                    <a:latin typeface="Times New Roman" pitchFamily="-109" charset="0"/>
                  </a:rPr>
                  <a:t>Accumulator</a:t>
                </a:r>
              </a:p>
              <a:p>
                <a:pPr eaLnBrk="1" fontAlgn="auto" hangingPunct="1">
                  <a:lnSpc>
                    <a:spcPct val="80000"/>
                  </a:lnSpc>
                  <a:spcBef>
                    <a:spcPts val="0"/>
                  </a:spcBef>
                  <a:spcAft>
                    <a:spcPts val="0"/>
                  </a:spcAft>
                  <a:buClrTx/>
                  <a:buSzTx/>
                  <a:buFontTx/>
                  <a:buNone/>
                  <a:defRPr/>
                </a:pPr>
                <a:r>
                  <a:rPr lang="en-US" sz="1050" dirty="0" smtClean="0">
                    <a:solidFill>
                      <a:srgbClr val="000000"/>
                    </a:solidFill>
                    <a:latin typeface="Times New Roman" pitchFamily="-109" charset="0"/>
                  </a:rPr>
                  <a:t>ring</a:t>
                </a:r>
                <a:endParaRPr lang="en-US" sz="1050" strike="sngStrike" dirty="0">
                  <a:solidFill>
                    <a:srgbClr val="000000"/>
                  </a:solidFill>
                  <a:latin typeface="Times New Roman" pitchFamily="-109" charset="0"/>
                </a:endParaRPr>
              </a:p>
            </p:txBody>
          </p:sp>
          <p:sp>
            <p:nvSpPr>
              <p:cNvPr id="33" name="Rectangle 50"/>
              <p:cNvSpPr>
                <a:spLocks noChangeArrowheads="1"/>
              </p:cNvSpPr>
              <p:nvPr/>
            </p:nvSpPr>
            <p:spPr bwMode="auto">
              <a:xfrm>
                <a:off x="2085975" y="1935163"/>
                <a:ext cx="738362" cy="4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90000"/>
                  </a:lnSpc>
                  <a:spcBef>
                    <a:spcPts val="0"/>
                  </a:spcBef>
                  <a:spcAft>
                    <a:spcPts val="0"/>
                  </a:spcAft>
                  <a:buClrTx/>
                  <a:buSzTx/>
                  <a:buFontTx/>
                  <a:buNone/>
                </a:pPr>
                <a:r>
                  <a:rPr lang="en-US" sz="1050">
                    <a:solidFill>
                      <a:srgbClr val="000000"/>
                    </a:solidFill>
                    <a:latin typeface="Calibri"/>
                  </a:rPr>
                  <a:t>Magnetic</a:t>
                </a:r>
              </a:p>
              <a:p>
                <a:pPr eaLnBrk="1" fontAlgn="auto" hangingPunct="1">
                  <a:lnSpc>
                    <a:spcPct val="90000"/>
                  </a:lnSpc>
                  <a:spcBef>
                    <a:spcPts val="0"/>
                  </a:spcBef>
                  <a:spcAft>
                    <a:spcPts val="0"/>
                  </a:spcAft>
                  <a:buClrTx/>
                  <a:buSzTx/>
                  <a:buFontTx/>
                  <a:buNone/>
                </a:pPr>
                <a:r>
                  <a:rPr lang="en-US" sz="1050">
                    <a:solidFill>
                      <a:srgbClr val="000000"/>
                    </a:solidFill>
                    <a:latin typeface="Calibri"/>
                  </a:rPr>
                  <a:t>horn capture</a:t>
                </a:r>
              </a:p>
              <a:p>
                <a:pPr eaLnBrk="1" fontAlgn="auto" hangingPunct="1">
                  <a:lnSpc>
                    <a:spcPct val="90000"/>
                  </a:lnSpc>
                  <a:spcBef>
                    <a:spcPts val="0"/>
                  </a:spcBef>
                  <a:spcAft>
                    <a:spcPts val="0"/>
                  </a:spcAft>
                  <a:buClrTx/>
                  <a:buSzTx/>
                  <a:buFontTx/>
                  <a:buNone/>
                </a:pPr>
                <a:r>
                  <a:rPr lang="en-US" sz="1050">
                    <a:solidFill>
                      <a:srgbClr val="000000"/>
                    </a:solidFill>
                    <a:latin typeface="Calibri"/>
                  </a:rPr>
                  <a:t>(collector)</a:t>
                </a:r>
                <a:endParaRPr lang="en-US" sz="1600">
                  <a:solidFill>
                    <a:prstClr val="black"/>
                  </a:solidFill>
                  <a:latin typeface="Calibri"/>
                </a:endParaRPr>
              </a:p>
            </p:txBody>
          </p:sp>
          <p:sp>
            <p:nvSpPr>
              <p:cNvPr id="34" name="Rectangle 52"/>
              <p:cNvSpPr>
                <a:spLocks noChangeArrowheads="1"/>
              </p:cNvSpPr>
              <p:nvPr/>
            </p:nvSpPr>
            <p:spPr bwMode="auto">
              <a:xfrm>
                <a:off x="1300163" y="1462088"/>
                <a:ext cx="784791" cy="3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fontAlgn="auto" hangingPunct="1">
                  <a:lnSpc>
                    <a:spcPct val="100000"/>
                  </a:lnSpc>
                  <a:spcBef>
                    <a:spcPts val="0"/>
                  </a:spcBef>
                  <a:spcAft>
                    <a:spcPts val="0"/>
                  </a:spcAft>
                  <a:buClrTx/>
                  <a:buSzTx/>
                  <a:buFontTx/>
                  <a:buNone/>
                </a:pPr>
                <a:r>
                  <a:rPr lang="en-US" sz="1050" b="1" dirty="0">
                    <a:solidFill>
                      <a:srgbClr val="FF0000"/>
                    </a:solidFill>
                    <a:latin typeface="Calibri"/>
                  </a:rPr>
                  <a:t>proton </a:t>
                </a:r>
                <a:r>
                  <a:rPr lang="en-US" sz="1050" b="1" dirty="0" smtClean="0">
                    <a:solidFill>
                      <a:srgbClr val="FF0000"/>
                    </a:solidFill>
                    <a:latin typeface="Calibri"/>
                  </a:rPr>
                  <a:t>driver</a:t>
                </a:r>
              </a:p>
              <a:p>
                <a:pPr algn="ctr" eaLnBrk="1" fontAlgn="auto" hangingPunct="1">
                  <a:lnSpc>
                    <a:spcPct val="100000"/>
                  </a:lnSpc>
                  <a:spcBef>
                    <a:spcPts val="0"/>
                  </a:spcBef>
                  <a:spcAft>
                    <a:spcPts val="0"/>
                  </a:spcAft>
                  <a:buClrTx/>
                  <a:buSzTx/>
                  <a:buFontTx/>
                  <a:buNone/>
                </a:pPr>
                <a:r>
                  <a:rPr lang="en-US" sz="1050" b="1" dirty="0" smtClean="0">
                    <a:solidFill>
                      <a:srgbClr val="FF0000"/>
                    </a:solidFill>
                    <a:latin typeface="Calibri"/>
                  </a:rPr>
                  <a:t>50 Hz</a:t>
                </a:r>
                <a:endParaRPr lang="en-US" sz="1600" b="1" dirty="0">
                  <a:solidFill>
                    <a:srgbClr val="FF0000"/>
                  </a:solidFill>
                  <a:latin typeface="Calibri"/>
                </a:endParaRPr>
              </a:p>
            </p:txBody>
          </p:sp>
          <p:sp>
            <p:nvSpPr>
              <p:cNvPr id="35" name="Rectangle 53"/>
              <p:cNvSpPr>
                <a:spLocks noChangeArrowheads="1"/>
              </p:cNvSpPr>
              <p:nvPr/>
            </p:nvSpPr>
            <p:spPr bwMode="auto">
              <a:xfrm rot="-1211666">
                <a:off x="1543050" y="2606675"/>
                <a:ext cx="701675" cy="138113"/>
              </a:xfrm>
              <a:prstGeom prst="rect">
                <a:avLst/>
              </a:prstGeom>
              <a:solidFill>
                <a:srgbClr val="FF9900"/>
              </a:solidFill>
              <a:ln w="9525">
                <a:solidFill>
                  <a:schemeClr val="tx1"/>
                </a:solidFill>
                <a:miter lim="800000"/>
                <a:headEnd/>
                <a:tailEnd/>
              </a:ln>
            </p:spPr>
            <p:txBody>
              <a:bodyPr wrap="none" anchor="ctr"/>
              <a:lstStyle/>
              <a:p>
                <a:pPr eaLnBrk="1" fontAlgn="auto" hangingPunct="1">
                  <a:lnSpc>
                    <a:spcPct val="100000"/>
                  </a:lnSpc>
                  <a:spcBef>
                    <a:spcPts val="0"/>
                  </a:spcBef>
                  <a:spcAft>
                    <a:spcPts val="0"/>
                  </a:spcAft>
                  <a:buClrTx/>
                  <a:buSzTx/>
                  <a:buFontTx/>
                  <a:buNone/>
                </a:pPr>
                <a:endParaRPr lang="fr-FR" sz="1600">
                  <a:solidFill>
                    <a:prstClr val="black"/>
                  </a:solidFill>
                  <a:latin typeface="Calibri"/>
                </a:endParaRPr>
              </a:p>
            </p:txBody>
          </p:sp>
          <p:sp>
            <p:nvSpPr>
              <p:cNvPr id="36" name="Text Box 54"/>
              <p:cNvSpPr txBox="1">
                <a:spLocks noChangeArrowheads="1"/>
              </p:cNvSpPr>
              <p:nvPr/>
            </p:nvSpPr>
            <p:spPr bwMode="auto">
              <a:xfrm>
                <a:off x="2352675" y="2508250"/>
                <a:ext cx="879325" cy="3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lnSpc>
                    <a:spcPct val="100000"/>
                  </a:lnSpc>
                  <a:spcBef>
                    <a:spcPts val="0"/>
                  </a:spcBef>
                  <a:spcAft>
                    <a:spcPts val="0"/>
                  </a:spcAft>
                  <a:buClrTx/>
                  <a:buSzTx/>
                  <a:buFontTx/>
                  <a:buNone/>
                </a:pPr>
                <a:r>
                  <a:rPr lang="en-US" sz="1400">
                    <a:solidFill>
                      <a:srgbClr val="008000"/>
                    </a:solidFill>
                    <a:latin typeface="Comic Sans MS" charset="0"/>
                  </a:rPr>
                  <a:t>hadrons</a:t>
                </a:r>
              </a:p>
            </p:txBody>
          </p:sp>
          <p:sp>
            <p:nvSpPr>
              <p:cNvPr id="37" name="Text Box 55"/>
              <p:cNvSpPr txBox="1">
                <a:spLocks noChangeArrowheads="1"/>
              </p:cNvSpPr>
              <p:nvPr/>
            </p:nvSpPr>
            <p:spPr bwMode="auto">
              <a:xfrm>
                <a:off x="833438" y="2541588"/>
                <a:ext cx="562212" cy="38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lnSpc>
                    <a:spcPct val="100000"/>
                  </a:lnSpc>
                  <a:spcBef>
                    <a:spcPts val="0"/>
                  </a:spcBef>
                  <a:spcAft>
                    <a:spcPts val="0"/>
                  </a:spcAft>
                  <a:buClrTx/>
                  <a:buSzTx/>
                  <a:buFontTx/>
                  <a:buNone/>
                </a:pPr>
                <a:r>
                  <a:rPr lang="en-US" sz="1800">
                    <a:solidFill>
                      <a:srgbClr val="008000"/>
                    </a:solidFill>
                    <a:latin typeface="Symbol" charset="0"/>
                  </a:rPr>
                  <a:t>n, m</a:t>
                </a:r>
              </a:p>
            </p:txBody>
          </p:sp>
          <p:sp>
            <p:nvSpPr>
              <p:cNvPr id="38" name="Text Box 57"/>
              <p:cNvSpPr txBox="1">
                <a:spLocks noChangeArrowheads="1"/>
              </p:cNvSpPr>
              <p:nvPr/>
            </p:nvSpPr>
            <p:spPr bwMode="auto">
              <a:xfrm>
                <a:off x="3436938" y="1974850"/>
                <a:ext cx="291109" cy="3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lnSpc>
                    <a:spcPct val="100000"/>
                  </a:lnSpc>
                  <a:spcBef>
                    <a:spcPts val="0"/>
                  </a:spcBef>
                  <a:spcAft>
                    <a:spcPts val="0"/>
                  </a:spcAft>
                  <a:buClrTx/>
                  <a:buSzTx/>
                  <a:buFontTx/>
                  <a:buNone/>
                </a:pPr>
                <a:r>
                  <a:rPr lang="en-US" sz="1400">
                    <a:solidFill>
                      <a:srgbClr val="008000"/>
                    </a:solidFill>
                    <a:latin typeface="Comic Sans MS" charset="0"/>
                  </a:rPr>
                  <a:t>p</a:t>
                </a:r>
              </a:p>
            </p:txBody>
          </p:sp>
        </p:grpSp>
      </p:grpSp>
      <p:grpSp>
        <p:nvGrpSpPr>
          <p:cNvPr id="40" name="Grouper 39"/>
          <p:cNvGrpSpPr/>
          <p:nvPr/>
        </p:nvGrpSpPr>
        <p:grpSpPr>
          <a:xfrm>
            <a:off x="5471313" y="2836200"/>
            <a:ext cx="3440594" cy="2188182"/>
            <a:chOff x="101296" y="1135814"/>
            <a:chExt cx="8649392" cy="5500926"/>
          </a:xfrm>
        </p:grpSpPr>
        <p:grpSp>
          <p:nvGrpSpPr>
            <p:cNvPr id="41" name="Grouper 40"/>
            <p:cNvGrpSpPr/>
            <p:nvPr/>
          </p:nvGrpSpPr>
          <p:grpSpPr>
            <a:xfrm>
              <a:off x="101296" y="1135814"/>
              <a:ext cx="8649392" cy="5500926"/>
              <a:chOff x="3598865" y="586948"/>
              <a:chExt cx="6722688" cy="4275565"/>
            </a:xfrm>
          </p:grpSpPr>
          <p:sp>
            <p:nvSpPr>
              <p:cNvPr id="46" name="Line 103"/>
              <p:cNvSpPr>
                <a:spLocks noChangeShapeType="1"/>
              </p:cNvSpPr>
              <p:nvPr/>
            </p:nvSpPr>
            <p:spPr bwMode="auto">
              <a:xfrm flipV="1">
                <a:off x="8285163" y="1390650"/>
                <a:ext cx="614362"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200">
                  <a:solidFill>
                    <a:prstClr val="black"/>
                  </a:solidFill>
                  <a:latin typeface="Calibri"/>
                </a:endParaRPr>
              </a:p>
            </p:txBody>
          </p:sp>
          <p:sp>
            <p:nvSpPr>
              <p:cNvPr id="47" name="Line 104"/>
              <p:cNvSpPr>
                <a:spLocks noChangeShapeType="1"/>
              </p:cNvSpPr>
              <p:nvPr/>
            </p:nvSpPr>
            <p:spPr bwMode="auto">
              <a:xfrm flipV="1">
                <a:off x="5419725" y="1679575"/>
                <a:ext cx="2865438" cy="995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200">
                  <a:solidFill>
                    <a:prstClr val="black"/>
                  </a:solidFill>
                  <a:latin typeface="Calibri"/>
                </a:endParaRPr>
              </a:p>
            </p:txBody>
          </p:sp>
          <p:sp>
            <p:nvSpPr>
              <p:cNvPr id="48" name="Line 105"/>
              <p:cNvSpPr>
                <a:spLocks noChangeShapeType="1"/>
              </p:cNvSpPr>
              <p:nvPr/>
            </p:nvSpPr>
            <p:spPr bwMode="auto">
              <a:xfrm flipV="1">
                <a:off x="4843463" y="2665413"/>
                <a:ext cx="606425" cy="2111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200">
                  <a:solidFill>
                    <a:prstClr val="black"/>
                  </a:solidFill>
                  <a:latin typeface="Calibri"/>
                </a:endParaRPr>
              </a:p>
            </p:txBody>
          </p:sp>
          <p:sp>
            <p:nvSpPr>
              <p:cNvPr id="49" name="Line 106"/>
              <p:cNvSpPr>
                <a:spLocks noChangeShapeType="1"/>
              </p:cNvSpPr>
              <p:nvPr/>
            </p:nvSpPr>
            <p:spPr bwMode="auto">
              <a:xfrm flipH="1">
                <a:off x="3862388" y="3043238"/>
                <a:ext cx="496887" cy="1714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200">
                  <a:solidFill>
                    <a:prstClr val="black"/>
                  </a:solidFill>
                  <a:latin typeface="Calibri"/>
                </a:endParaRPr>
              </a:p>
            </p:txBody>
          </p:sp>
          <p:sp>
            <p:nvSpPr>
              <p:cNvPr id="50" name="Freeform 107"/>
              <p:cNvSpPr>
                <a:spLocks/>
              </p:cNvSpPr>
              <p:nvPr/>
            </p:nvSpPr>
            <p:spPr bwMode="auto">
              <a:xfrm>
                <a:off x="6111875" y="2192338"/>
                <a:ext cx="601663" cy="276225"/>
              </a:xfrm>
              <a:custGeom>
                <a:avLst/>
                <a:gdLst>
                  <a:gd name="T0" fmla="*/ 2147483647 w 474"/>
                  <a:gd name="T1" fmla="*/ 2147483647 h 218"/>
                  <a:gd name="T2" fmla="*/ 2147483647 w 474"/>
                  <a:gd name="T3" fmla="*/ 2147483647 h 218"/>
                  <a:gd name="T4" fmla="*/ 0 w 474"/>
                  <a:gd name="T5" fmla="*/ 2147483647 h 218"/>
                  <a:gd name="T6" fmla="*/ 2147483647 w 474"/>
                  <a:gd name="T7" fmla="*/ 0 h 218"/>
                  <a:gd name="T8" fmla="*/ 2147483647 w 474"/>
                  <a:gd name="T9" fmla="*/ 2147483647 h 218"/>
                  <a:gd name="T10" fmla="*/ 0 60000 65536"/>
                  <a:gd name="T11" fmla="*/ 0 60000 65536"/>
                  <a:gd name="T12" fmla="*/ 0 60000 65536"/>
                  <a:gd name="T13" fmla="*/ 0 60000 65536"/>
                  <a:gd name="T14" fmla="*/ 0 60000 65536"/>
                  <a:gd name="T15" fmla="*/ 0 w 474"/>
                  <a:gd name="T16" fmla="*/ 0 h 218"/>
                  <a:gd name="T17" fmla="*/ 474 w 474"/>
                  <a:gd name="T18" fmla="*/ 218 h 218"/>
                </a:gdLst>
                <a:ahLst/>
                <a:cxnLst>
                  <a:cxn ang="T10">
                    <a:pos x="T0" y="T1"/>
                  </a:cxn>
                  <a:cxn ang="T11">
                    <a:pos x="T2" y="T3"/>
                  </a:cxn>
                  <a:cxn ang="T12">
                    <a:pos x="T4" y="T5"/>
                  </a:cxn>
                  <a:cxn ang="T13">
                    <a:pos x="T6" y="T7"/>
                  </a:cxn>
                  <a:cxn ang="T14">
                    <a:pos x="T8" y="T9"/>
                  </a:cxn>
                </a:cxnLst>
                <a:rect l="T15" t="T16" r="T17" b="T18"/>
                <a:pathLst>
                  <a:path w="474" h="218">
                    <a:moveTo>
                      <a:pt x="474" y="60"/>
                    </a:moveTo>
                    <a:lnTo>
                      <a:pt x="20" y="218"/>
                    </a:lnTo>
                    <a:lnTo>
                      <a:pt x="0" y="158"/>
                    </a:lnTo>
                    <a:lnTo>
                      <a:pt x="452" y="0"/>
                    </a:lnTo>
                    <a:lnTo>
                      <a:pt x="474" y="60"/>
                    </a:lnTo>
                    <a:close/>
                  </a:path>
                </a:pathLst>
              </a:custGeom>
              <a:solidFill>
                <a:srgbClr val="0019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51" name="Freeform 108"/>
              <p:cNvSpPr>
                <a:spLocks/>
              </p:cNvSpPr>
              <p:nvPr/>
            </p:nvSpPr>
            <p:spPr bwMode="auto">
              <a:xfrm>
                <a:off x="6111875" y="2192338"/>
                <a:ext cx="601663" cy="276225"/>
              </a:xfrm>
              <a:custGeom>
                <a:avLst/>
                <a:gdLst>
                  <a:gd name="T0" fmla="*/ 2147483647 w 474"/>
                  <a:gd name="T1" fmla="*/ 2147483647 h 218"/>
                  <a:gd name="T2" fmla="*/ 2147483647 w 474"/>
                  <a:gd name="T3" fmla="*/ 2147483647 h 218"/>
                  <a:gd name="T4" fmla="*/ 0 w 474"/>
                  <a:gd name="T5" fmla="*/ 2147483647 h 218"/>
                  <a:gd name="T6" fmla="*/ 2147483647 w 474"/>
                  <a:gd name="T7" fmla="*/ 0 h 218"/>
                  <a:gd name="T8" fmla="*/ 2147483647 w 474"/>
                  <a:gd name="T9" fmla="*/ 2147483647 h 218"/>
                  <a:gd name="T10" fmla="*/ 0 60000 65536"/>
                  <a:gd name="T11" fmla="*/ 0 60000 65536"/>
                  <a:gd name="T12" fmla="*/ 0 60000 65536"/>
                  <a:gd name="T13" fmla="*/ 0 60000 65536"/>
                  <a:gd name="T14" fmla="*/ 0 60000 65536"/>
                  <a:gd name="T15" fmla="*/ 0 w 474"/>
                  <a:gd name="T16" fmla="*/ 0 h 218"/>
                  <a:gd name="T17" fmla="*/ 474 w 474"/>
                  <a:gd name="T18" fmla="*/ 218 h 218"/>
                </a:gdLst>
                <a:ahLst/>
                <a:cxnLst>
                  <a:cxn ang="T10">
                    <a:pos x="T0" y="T1"/>
                  </a:cxn>
                  <a:cxn ang="T11">
                    <a:pos x="T2" y="T3"/>
                  </a:cxn>
                  <a:cxn ang="T12">
                    <a:pos x="T4" y="T5"/>
                  </a:cxn>
                  <a:cxn ang="T13">
                    <a:pos x="T6" y="T7"/>
                  </a:cxn>
                  <a:cxn ang="T14">
                    <a:pos x="T8" y="T9"/>
                  </a:cxn>
                </a:cxnLst>
                <a:rect l="T15" t="T16" r="T17" b="T18"/>
                <a:pathLst>
                  <a:path w="474" h="218">
                    <a:moveTo>
                      <a:pt x="474" y="60"/>
                    </a:moveTo>
                    <a:lnTo>
                      <a:pt x="20" y="218"/>
                    </a:lnTo>
                    <a:lnTo>
                      <a:pt x="0" y="158"/>
                    </a:lnTo>
                    <a:lnTo>
                      <a:pt x="452" y="0"/>
                    </a:lnTo>
                    <a:lnTo>
                      <a:pt x="474" y="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52" name="Freeform 109"/>
              <p:cNvSpPr>
                <a:spLocks/>
              </p:cNvSpPr>
              <p:nvPr/>
            </p:nvSpPr>
            <p:spPr bwMode="auto">
              <a:xfrm>
                <a:off x="6111875" y="2192338"/>
                <a:ext cx="601663" cy="276225"/>
              </a:xfrm>
              <a:custGeom>
                <a:avLst/>
                <a:gdLst>
                  <a:gd name="T0" fmla="*/ 2147483647 w 474"/>
                  <a:gd name="T1" fmla="*/ 2147483647 h 218"/>
                  <a:gd name="T2" fmla="*/ 2147483647 w 474"/>
                  <a:gd name="T3" fmla="*/ 2147483647 h 218"/>
                  <a:gd name="T4" fmla="*/ 0 w 474"/>
                  <a:gd name="T5" fmla="*/ 2147483647 h 218"/>
                  <a:gd name="T6" fmla="*/ 2147483647 w 474"/>
                  <a:gd name="T7" fmla="*/ 0 h 218"/>
                  <a:gd name="T8" fmla="*/ 2147483647 w 474"/>
                  <a:gd name="T9" fmla="*/ 2147483647 h 218"/>
                  <a:gd name="T10" fmla="*/ 0 60000 65536"/>
                  <a:gd name="T11" fmla="*/ 0 60000 65536"/>
                  <a:gd name="T12" fmla="*/ 0 60000 65536"/>
                  <a:gd name="T13" fmla="*/ 0 60000 65536"/>
                  <a:gd name="T14" fmla="*/ 0 60000 65536"/>
                  <a:gd name="T15" fmla="*/ 0 w 474"/>
                  <a:gd name="T16" fmla="*/ 0 h 218"/>
                  <a:gd name="T17" fmla="*/ 474 w 474"/>
                  <a:gd name="T18" fmla="*/ 218 h 218"/>
                </a:gdLst>
                <a:ahLst/>
                <a:cxnLst>
                  <a:cxn ang="T10">
                    <a:pos x="T0" y="T1"/>
                  </a:cxn>
                  <a:cxn ang="T11">
                    <a:pos x="T2" y="T3"/>
                  </a:cxn>
                  <a:cxn ang="T12">
                    <a:pos x="T4" y="T5"/>
                  </a:cxn>
                  <a:cxn ang="T13">
                    <a:pos x="T6" y="T7"/>
                  </a:cxn>
                  <a:cxn ang="T14">
                    <a:pos x="T8" y="T9"/>
                  </a:cxn>
                </a:cxnLst>
                <a:rect l="T15" t="T16" r="T17" b="T18"/>
                <a:pathLst>
                  <a:path w="474" h="218">
                    <a:moveTo>
                      <a:pt x="474" y="60"/>
                    </a:moveTo>
                    <a:lnTo>
                      <a:pt x="20" y="218"/>
                    </a:lnTo>
                    <a:lnTo>
                      <a:pt x="0" y="158"/>
                    </a:lnTo>
                    <a:lnTo>
                      <a:pt x="452" y="0"/>
                    </a:lnTo>
                    <a:lnTo>
                      <a:pt x="474" y="6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53" name="Freeform 110"/>
              <p:cNvSpPr>
                <a:spLocks/>
              </p:cNvSpPr>
              <p:nvPr/>
            </p:nvSpPr>
            <p:spPr bwMode="auto">
              <a:xfrm>
                <a:off x="6796088" y="2044700"/>
                <a:ext cx="142875" cy="254000"/>
              </a:xfrm>
              <a:custGeom>
                <a:avLst/>
                <a:gdLst>
                  <a:gd name="T0" fmla="*/ 2147483647 w 112"/>
                  <a:gd name="T1" fmla="*/ 2147483647 h 200"/>
                  <a:gd name="T2" fmla="*/ 2147483647 w 112"/>
                  <a:gd name="T3" fmla="*/ 2147483647 h 200"/>
                  <a:gd name="T4" fmla="*/ 0 w 112"/>
                  <a:gd name="T5" fmla="*/ 2147483647 h 200"/>
                  <a:gd name="T6" fmla="*/ 2147483647 w 112"/>
                  <a:gd name="T7" fmla="*/ 0 h 200"/>
                  <a:gd name="T8" fmla="*/ 2147483647 w 112"/>
                  <a:gd name="T9" fmla="*/ 2147483647 h 200"/>
                  <a:gd name="T10" fmla="*/ 0 60000 65536"/>
                  <a:gd name="T11" fmla="*/ 0 60000 65536"/>
                  <a:gd name="T12" fmla="*/ 0 60000 65536"/>
                  <a:gd name="T13" fmla="*/ 0 60000 65536"/>
                  <a:gd name="T14" fmla="*/ 0 60000 65536"/>
                  <a:gd name="T15" fmla="*/ 0 w 112"/>
                  <a:gd name="T16" fmla="*/ 0 h 200"/>
                  <a:gd name="T17" fmla="*/ 112 w 112"/>
                  <a:gd name="T18" fmla="*/ 200 h 200"/>
                </a:gdLst>
                <a:ahLst/>
                <a:cxnLst>
                  <a:cxn ang="T10">
                    <a:pos x="T0" y="T1"/>
                  </a:cxn>
                  <a:cxn ang="T11">
                    <a:pos x="T2" y="T3"/>
                  </a:cxn>
                  <a:cxn ang="T12">
                    <a:pos x="T4" y="T5"/>
                  </a:cxn>
                  <a:cxn ang="T13">
                    <a:pos x="T6" y="T7"/>
                  </a:cxn>
                  <a:cxn ang="T14">
                    <a:pos x="T8" y="T9"/>
                  </a:cxn>
                </a:cxnLst>
                <a:rect l="T15" t="T16" r="T17" b="T18"/>
                <a:pathLst>
                  <a:path w="112" h="200">
                    <a:moveTo>
                      <a:pt x="112" y="182"/>
                    </a:moveTo>
                    <a:lnTo>
                      <a:pt x="64" y="200"/>
                    </a:lnTo>
                    <a:lnTo>
                      <a:pt x="0" y="18"/>
                    </a:lnTo>
                    <a:lnTo>
                      <a:pt x="48" y="0"/>
                    </a:lnTo>
                    <a:lnTo>
                      <a:pt x="112" y="182"/>
                    </a:lnTo>
                    <a:close/>
                  </a:path>
                </a:pathLst>
              </a:custGeom>
              <a:solidFill>
                <a:srgbClr val="D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54" name="Freeform 111"/>
              <p:cNvSpPr>
                <a:spLocks/>
              </p:cNvSpPr>
              <p:nvPr/>
            </p:nvSpPr>
            <p:spPr bwMode="auto">
              <a:xfrm>
                <a:off x="6796088" y="2044700"/>
                <a:ext cx="142875" cy="254000"/>
              </a:xfrm>
              <a:custGeom>
                <a:avLst/>
                <a:gdLst>
                  <a:gd name="T0" fmla="*/ 2147483647 w 112"/>
                  <a:gd name="T1" fmla="*/ 2147483647 h 200"/>
                  <a:gd name="T2" fmla="*/ 2147483647 w 112"/>
                  <a:gd name="T3" fmla="*/ 2147483647 h 200"/>
                  <a:gd name="T4" fmla="*/ 0 w 112"/>
                  <a:gd name="T5" fmla="*/ 2147483647 h 200"/>
                  <a:gd name="T6" fmla="*/ 2147483647 w 112"/>
                  <a:gd name="T7" fmla="*/ 0 h 200"/>
                  <a:gd name="T8" fmla="*/ 2147483647 w 112"/>
                  <a:gd name="T9" fmla="*/ 2147483647 h 200"/>
                  <a:gd name="T10" fmla="*/ 0 60000 65536"/>
                  <a:gd name="T11" fmla="*/ 0 60000 65536"/>
                  <a:gd name="T12" fmla="*/ 0 60000 65536"/>
                  <a:gd name="T13" fmla="*/ 0 60000 65536"/>
                  <a:gd name="T14" fmla="*/ 0 60000 65536"/>
                  <a:gd name="T15" fmla="*/ 0 w 112"/>
                  <a:gd name="T16" fmla="*/ 0 h 200"/>
                  <a:gd name="T17" fmla="*/ 112 w 112"/>
                  <a:gd name="T18" fmla="*/ 200 h 200"/>
                </a:gdLst>
                <a:ahLst/>
                <a:cxnLst>
                  <a:cxn ang="T10">
                    <a:pos x="T0" y="T1"/>
                  </a:cxn>
                  <a:cxn ang="T11">
                    <a:pos x="T2" y="T3"/>
                  </a:cxn>
                  <a:cxn ang="T12">
                    <a:pos x="T4" y="T5"/>
                  </a:cxn>
                  <a:cxn ang="T13">
                    <a:pos x="T6" y="T7"/>
                  </a:cxn>
                  <a:cxn ang="T14">
                    <a:pos x="T8" y="T9"/>
                  </a:cxn>
                </a:cxnLst>
                <a:rect l="T15" t="T16" r="T17" b="T18"/>
                <a:pathLst>
                  <a:path w="112" h="200">
                    <a:moveTo>
                      <a:pt x="112" y="182"/>
                    </a:moveTo>
                    <a:lnTo>
                      <a:pt x="64" y="200"/>
                    </a:lnTo>
                    <a:lnTo>
                      <a:pt x="0" y="18"/>
                    </a:lnTo>
                    <a:lnTo>
                      <a:pt x="48" y="0"/>
                    </a:lnTo>
                    <a:lnTo>
                      <a:pt x="112" y="1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55" name="Freeform 112"/>
              <p:cNvSpPr>
                <a:spLocks/>
              </p:cNvSpPr>
              <p:nvPr/>
            </p:nvSpPr>
            <p:spPr bwMode="auto">
              <a:xfrm>
                <a:off x="6796088" y="2044700"/>
                <a:ext cx="142875" cy="254000"/>
              </a:xfrm>
              <a:custGeom>
                <a:avLst/>
                <a:gdLst>
                  <a:gd name="T0" fmla="*/ 2147483647 w 112"/>
                  <a:gd name="T1" fmla="*/ 2147483647 h 200"/>
                  <a:gd name="T2" fmla="*/ 2147483647 w 112"/>
                  <a:gd name="T3" fmla="*/ 2147483647 h 200"/>
                  <a:gd name="T4" fmla="*/ 0 w 112"/>
                  <a:gd name="T5" fmla="*/ 2147483647 h 200"/>
                  <a:gd name="T6" fmla="*/ 2147483647 w 112"/>
                  <a:gd name="T7" fmla="*/ 0 h 200"/>
                  <a:gd name="T8" fmla="*/ 2147483647 w 112"/>
                  <a:gd name="T9" fmla="*/ 2147483647 h 200"/>
                  <a:gd name="T10" fmla="*/ 0 60000 65536"/>
                  <a:gd name="T11" fmla="*/ 0 60000 65536"/>
                  <a:gd name="T12" fmla="*/ 0 60000 65536"/>
                  <a:gd name="T13" fmla="*/ 0 60000 65536"/>
                  <a:gd name="T14" fmla="*/ 0 60000 65536"/>
                  <a:gd name="T15" fmla="*/ 0 w 112"/>
                  <a:gd name="T16" fmla="*/ 0 h 200"/>
                  <a:gd name="T17" fmla="*/ 112 w 112"/>
                  <a:gd name="T18" fmla="*/ 200 h 200"/>
                </a:gdLst>
                <a:ahLst/>
                <a:cxnLst>
                  <a:cxn ang="T10">
                    <a:pos x="T0" y="T1"/>
                  </a:cxn>
                  <a:cxn ang="T11">
                    <a:pos x="T2" y="T3"/>
                  </a:cxn>
                  <a:cxn ang="T12">
                    <a:pos x="T4" y="T5"/>
                  </a:cxn>
                  <a:cxn ang="T13">
                    <a:pos x="T6" y="T7"/>
                  </a:cxn>
                  <a:cxn ang="T14">
                    <a:pos x="T8" y="T9"/>
                  </a:cxn>
                </a:cxnLst>
                <a:rect l="T15" t="T16" r="T17" b="T18"/>
                <a:pathLst>
                  <a:path w="112" h="200">
                    <a:moveTo>
                      <a:pt x="112" y="182"/>
                    </a:moveTo>
                    <a:lnTo>
                      <a:pt x="64" y="200"/>
                    </a:lnTo>
                    <a:lnTo>
                      <a:pt x="0" y="18"/>
                    </a:lnTo>
                    <a:lnTo>
                      <a:pt x="48" y="0"/>
                    </a:lnTo>
                    <a:lnTo>
                      <a:pt x="112" y="182"/>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56" name="Freeform 113"/>
              <p:cNvSpPr>
                <a:spLocks/>
              </p:cNvSpPr>
              <p:nvPr/>
            </p:nvSpPr>
            <p:spPr bwMode="auto">
              <a:xfrm>
                <a:off x="6872288" y="2019300"/>
                <a:ext cx="142875" cy="250825"/>
              </a:xfrm>
              <a:custGeom>
                <a:avLst/>
                <a:gdLst>
                  <a:gd name="T0" fmla="*/ 2147483647 w 112"/>
                  <a:gd name="T1" fmla="*/ 2147483647 h 198"/>
                  <a:gd name="T2" fmla="*/ 2147483647 w 112"/>
                  <a:gd name="T3" fmla="*/ 2147483647 h 198"/>
                  <a:gd name="T4" fmla="*/ 0 w 112"/>
                  <a:gd name="T5" fmla="*/ 2147483647 h 198"/>
                  <a:gd name="T6" fmla="*/ 2147483647 w 112"/>
                  <a:gd name="T7" fmla="*/ 0 h 198"/>
                  <a:gd name="T8" fmla="*/ 2147483647 w 112"/>
                  <a:gd name="T9" fmla="*/ 2147483647 h 198"/>
                  <a:gd name="T10" fmla="*/ 0 60000 65536"/>
                  <a:gd name="T11" fmla="*/ 0 60000 65536"/>
                  <a:gd name="T12" fmla="*/ 0 60000 65536"/>
                  <a:gd name="T13" fmla="*/ 0 60000 65536"/>
                  <a:gd name="T14" fmla="*/ 0 60000 65536"/>
                  <a:gd name="T15" fmla="*/ 0 w 112"/>
                  <a:gd name="T16" fmla="*/ 0 h 198"/>
                  <a:gd name="T17" fmla="*/ 112 w 112"/>
                  <a:gd name="T18" fmla="*/ 198 h 198"/>
                </a:gdLst>
                <a:ahLst/>
                <a:cxnLst>
                  <a:cxn ang="T10">
                    <a:pos x="T0" y="T1"/>
                  </a:cxn>
                  <a:cxn ang="T11">
                    <a:pos x="T2" y="T3"/>
                  </a:cxn>
                  <a:cxn ang="T12">
                    <a:pos x="T4" y="T5"/>
                  </a:cxn>
                  <a:cxn ang="T13">
                    <a:pos x="T6" y="T7"/>
                  </a:cxn>
                  <a:cxn ang="T14">
                    <a:pos x="T8" y="T9"/>
                  </a:cxn>
                </a:cxnLst>
                <a:rect l="T15" t="T16" r="T17" b="T18"/>
                <a:pathLst>
                  <a:path w="112" h="198">
                    <a:moveTo>
                      <a:pt x="112" y="182"/>
                    </a:moveTo>
                    <a:lnTo>
                      <a:pt x="64" y="198"/>
                    </a:lnTo>
                    <a:lnTo>
                      <a:pt x="0" y="16"/>
                    </a:lnTo>
                    <a:lnTo>
                      <a:pt x="48" y="0"/>
                    </a:lnTo>
                    <a:lnTo>
                      <a:pt x="112" y="182"/>
                    </a:lnTo>
                    <a:close/>
                  </a:path>
                </a:pathLst>
              </a:custGeom>
              <a:solidFill>
                <a:srgbClr val="D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57" name="Freeform 114"/>
              <p:cNvSpPr>
                <a:spLocks/>
              </p:cNvSpPr>
              <p:nvPr/>
            </p:nvSpPr>
            <p:spPr bwMode="auto">
              <a:xfrm>
                <a:off x="6872288" y="2019300"/>
                <a:ext cx="142875" cy="250825"/>
              </a:xfrm>
              <a:custGeom>
                <a:avLst/>
                <a:gdLst>
                  <a:gd name="T0" fmla="*/ 2147483647 w 112"/>
                  <a:gd name="T1" fmla="*/ 2147483647 h 198"/>
                  <a:gd name="T2" fmla="*/ 2147483647 w 112"/>
                  <a:gd name="T3" fmla="*/ 2147483647 h 198"/>
                  <a:gd name="T4" fmla="*/ 0 w 112"/>
                  <a:gd name="T5" fmla="*/ 2147483647 h 198"/>
                  <a:gd name="T6" fmla="*/ 2147483647 w 112"/>
                  <a:gd name="T7" fmla="*/ 0 h 198"/>
                  <a:gd name="T8" fmla="*/ 2147483647 w 112"/>
                  <a:gd name="T9" fmla="*/ 2147483647 h 198"/>
                  <a:gd name="T10" fmla="*/ 0 60000 65536"/>
                  <a:gd name="T11" fmla="*/ 0 60000 65536"/>
                  <a:gd name="T12" fmla="*/ 0 60000 65536"/>
                  <a:gd name="T13" fmla="*/ 0 60000 65536"/>
                  <a:gd name="T14" fmla="*/ 0 60000 65536"/>
                  <a:gd name="T15" fmla="*/ 0 w 112"/>
                  <a:gd name="T16" fmla="*/ 0 h 198"/>
                  <a:gd name="T17" fmla="*/ 112 w 112"/>
                  <a:gd name="T18" fmla="*/ 198 h 198"/>
                </a:gdLst>
                <a:ahLst/>
                <a:cxnLst>
                  <a:cxn ang="T10">
                    <a:pos x="T0" y="T1"/>
                  </a:cxn>
                  <a:cxn ang="T11">
                    <a:pos x="T2" y="T3"/>
                  </a:cxn>
                  <a:cxn ang="T12">
                    <a:pos x="T4" y="T5"/>
                  </a:cxn>
                  <a:cxn ang="T13">
                    <a:pos x="T6" y="T7"/>
                  </a:cxn>
                  <a:cxn ang="T14">
                    <a:pos x="T8" y="T9"/>
                  </a:cxn>
                </a:cxnLst>
                <a:rect l="T15" t="T16" r="T17" b="T18"/>
                <a:pathLst>
                  <a:path w="112" h="198">
                    <a:moveTo>
                      <a:pt x="112" y="182"/>
                    </a:moveTo>
                    <a:lnTo>
                      <a:pt x="64" y="198"/>
                    </a:lnTo>
                    <a:lnTo>
                      <a:pt x="0" y="16"/>
                    </a:lnTo>
                    <a:lnTo>
                      <a:pt x="48" y="0"/>
                    </a:lnTo>
                    <a:lnTo>
                      <a:pt x="112" y="1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58" name="Freeform 115"/>
              <p:cNvSpPr>
                <a:spLocks/>
              </p:cNvSpPr>
              <p:nvPr/>
            </p:nvSpPr>
            <p:spPr bwMode="auto">
              <a:xfrm>
                <a:off x="6872288" y="2019300"/>
                <a:ext cx="142875" cy="250825"/>
              </a:xfrm>
              <a:custGeom>
                <a:avLst/>
                <a:gdLst>
                  <a:gd name="T0" fmla="*/ 2147483647 w 112"/>
                  <a:gd name="T1" fmla="*/ 2147483647 h 198"/>
                  <a:gd name="T2" fmla="*/ 2147483647 w 112"/>
                  <a:gd name="T3" fmla="*/ 2147483647 h 198"/>
                  <a:gd name="T4" fmla="*/ 0 w 112"/>
                  <a:gd name="T5" fmla="*/ 2147483647 h 198"/>
                  <a:gd name="T6" fmla="*/ 2147483647 w 112"/>
                  <a:gd name="T7" fmla="*/ 0 h 198"/>
                  <a:gd name="T8" fmla="*/ 2147483647 w 112"/>
                  <a:gd name="T9" fmla="*/ 2147483647 h 198"/>
                  <a:gd name="T10" fmla="*/ 0 60000 65536"/>
                  <a:gd name="T11" fmla="*/ 0 60000 65536"/>
                  <a:gd name="T12" fmla="*/ 0 60000 65536"/>
                  <a:gd name="T13" fmla="*/ 0 60000 65536"/>
                  <a:gd name="T14" fmla="*/ 0 60000 65536"/>
                  <a:gd name="T15" fmla="*/ 0 w 112"/>
                  <a:gd name="T16" fmla="*/ 0 h 198"/>
                  <a:gd name="T17" fmla="*/ 112 w 112"/>
                  <a:gd name="T18" fmla="*/ 198 h 198"/>
                </a:gdLst>
                <a:ahLst/>
                <a:cxnLst>
                  <a:cxn ang="T10">
                    <a:pos x="T0" y="T1"/>
                  </a:cxn>
                  <a:cxn ang="T11">
                    <a:pos x="T2" y="T3"/>
                  </a:cxn>
                  <a:cxn ang="T12">
                    <a:pos x="T4" y="T5"/>
                  </a:cxn>
                  <a:cxn ang="T13">
                    <a:pos x="T6" y="T7"/>
                  </a:cxn>
                  <a:cxn ang="T14">
                    <a:pos x="T8" y="T9"/>
                  </a:cxn>
                </a:cxnLst>
                <a:rect l="T15" t="T16" r="T17" b="T18"/>
                <a:pathLst>
                  <a:path w="112" h="198">
                    <a:moveTo>
                      <a:pt x="112" y="182"/>
                    </a:moveTo>
                    <a:lnTo>
                      <a:pt x="64" y="198"/>
                    </a:lnTo>
                    <a:lnTo>
                      <a:pt x="0" y="16"/>
                    </a:lnTo>
                    <a:lnTo>
                      <a:pt x="48" y="0"/>
                    </a:lnTo>
                    <a:lnTo>
                      <a:pt x="112" y="182"/>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59" name="Freeform 116"/>
              <p:cNvSpPr>
                <a:spLocks/>
              </p:cNvSpPr>
              <p:nvPr/>
            </p:nvSpPr>
            <p:spPr bwMode="auto">
              <a:xfrm>
                <a:off x="6951663" y="1990725"/>
                <a:ext cx="139700" cy="254000"/>
              </a:xfrm>
              <a:custGeom>
                <a:avLst/>
                <a:gdLst>
                  <a:gd name="T0" fmla="*/ 2147483647 w 110"/>
                  <a:gd name="T1" fmla="*/ 2147483647 h 200"/>
                  <a:gd name="T2" fmla="*/ 2147483647 w 110"/>
                  <a:gd name="T3" fmla="*/ 2147483647 h 200"/>
                  <a:gd name="T4" fmla="*/ 0 w 110"/>
                  <a:gd name="T5" fmla="*/ 2147483647 h 200"/>
                  <a:gd name="T6" fmla="*/ 2147483647 w 110"/>
                  <a:gd name="T7" fmla="*/ 0 h 200"/>
                  <a:gd name="T8" fmla="*/ 2147483647 w 110"/>
                  <a:gd name="T9" fmla="*/ 2147483647 h 200"/>
                  <a:gd name="T10" fmla="*/ 0 60000 65536"/>
                  <a:gd name="T11" fmla="*/ 0 60000 65536"/>
                  <a:gd name="T12" fmla="*/ 0 60000 65536"/>
                  <a:gd name="T13" fmla="*/ 0 60000 65536"/>
                  <a:gd name="T14" fmla="*/ 0 60000 65536"/>
                  <a:gd name="T15" fmla="*/ 0 w 110"/>
                  <a:gd name="T16" fmla="*/ 0 h 200"/>
                  <a:gd name="T17" fmla="*/ 110 w 110"/>
                  <a:gd name="T18" fmla="*/ 200 h 200"/>
                </a:gdLst>
                <a:ahLst/>
                <a:cxnLst>
                  <a:cxn ang="T10">
                    <a:pos x="T0" y="T1"/>
                  </a:cxn>
                  <a:cxn ang="T11">
                    <a:pos x="T2" y="T3"/>
                  </a:cxn>
                  <a:cxn ang="T12">
                    <a:pos x="T4" y="T5"/>
                  </a:cxn>
                  <a:cxn ang="T13">
                    <a:pos x="T6" y="T7"/>
                  </a:cxn>
                  <a:cxn ang="T14">
                    <a:pos x="T8" y="T9"/>
                  </a:cxn>
                </a:cxnLst>
                <a:rect l="T15" t="T16" r="T17" b="T18"/>
                <a:pathLst>
                  <a:path w="110" h="200">
                    <a:moveTo>
                      <a:pt x="110" y="182"/>
                    </a:moveTo>
                    <a:lnTo>
                      <a:pt x="62" y="200"/>
                    </a:lnTo>
                    <a:lnTo>
                      <a:pt x="0" y="18"/>
                    </a:lnTo>
                    <a:lnTo>
                      <a:pt x="48" y="0"/>
                    </a:lnTo>
                    <a:lnTo>
                      <a:pt x="110" y="182"/>
                    </a:lnTo>
                    <a:close/>
                  </a:path>
                </a:pathLst>
              </a:custGeom>
              <a:solidFill>
                <a:srgbClr val="D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60" name="Freeform 117"/>
              <p:cNvSpPr>
                <a:spLocks/>
              </p:cNvSpPr>
              <p:nvPr/>
            </p:nvSpPr>
            <p:spPr bwMode="auto">
              <a:xfrm>
                <a:off x="6951663" y="1990725"/>
                <a:ext cx="139700" cy="254000"/>
              </a:xfrm>
              <a:custGeom>
                <a:avLst/>
                <a:gdLst>
                  <a:gd name="T0" fmla="*/ 2147483647 w 110"/>
                  <a:gd name="T1" fmla="*/ 2147483647 h 200"/>
                  <a:gd name="T2" fmla="*/ 2147483647 w 110"/>
                  <a:gd name="T3" fmla="*/ 2147483647 h 200"/>
                  <a:gd name="T4" fmla="*/ 0 w 110"/>
                  <a:gd name="T5" fmla="*/ 2147483647 h 200"/>
                  <a:gd name="T6" fmla="*/ 2147483647 w 110"/>
                  <a:gd name="T7" fmla="*/ 0 h 200"/>
                  <a:gd name="T8" fmla="*/ 2147483647 w 110"/>
                  <a:gd name="T9" fmla="*/ 2147483647 h 200"/>
                  <a:gd name="T10" fmla="*/ 0 60000 65536"/>
                  <a:gd name="T11" fmla="*/ 0 60000 65536"/>
                  <a:gd name="T12" fmla="*/ 0 60000 65536"/>
                  <a:gd name="T13" fmla="*/ 0 60000 65536"/>
                  <a:gd name="T14" fmla="*/ 0 60000 65536"/>
                  <a:gd name="T15" fmla="*/ 0 w 110"/>
                  <a:gd name="T16" fmla="*/ 0 h 200"/>
                  <a:gd name="T17" fmla="*/ 110 w 110"/>
                  <a:gd name="T18" fmla="*/ 200 h 200"/>
                </a:gdLst>
                <a:ahLst/>
                <a:cxnLst>
                  <a:cxn ang="T10">
                    <a:pos x="T0" y="T1"/>
                  </a:cxn>
                  <a:cxn ang="T11">
                    <a:pos x="T2" y="T3"/>
                  </a:cxn>
                  <a:cxn ang="T12">
                    <a:pos x="T4" y="T5"/>
                  </a:cxn>
                  <a:cxn ang="T13">
                    <a:pos x="T6" y="T7"/>
                  </a:cxn>
                  <a:cxn ang="T14">
                    <a:pos x="T8" y="T9"/>
                  </a:cxn>
                </a:cxnLst>
                <a:rect l="T15" t="T16" r="T17" b="T18"/>
                <a:pathLst>
                  <a:path w="110" h="200">
                    <a:moveTo>
                      <a:pt x="110" y="182"/>
                    </a:moveTo>
                    <a:lnTo>
                      <a:pt x="62" y="200"/>
                    </a:lnTo>
                    <a:lnTo>
                      <a:pt x="0" y="18"/>
                    </a:lnTo>
                    <a:lnTo>
                      <a:pt x="48" y="0"/>
                    </a:lnTo>
                    <a:lnTo>
                      <a:pt x="110" y="1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61" name="Freeform 118"/>
              <p:cNvSpPr>
                <a:spLocks/>
              </p:cNvSpPr>
              <p:nvPr/>
            </p:nvSpPr>
            <p:spPr bwMode="auto">
              <a:xfrm>
                <a:off x="6951663" y="1990725"/>
                <a:ext cx="139700" cy="254000"/>
              </a:xfrm>
              <a:custGeom>
                <a:avLst/>
                <a:gdLst>
                  <a:gd name="T0" fmla="*/ 2147483647 w 110"/>
                  <a:gd name="T1" fmla="*/ 2147483647 h 200"/>
                  <a:gd name="T2" fmla="*/ 2147483647 w 110"/>
                  <a:gd name="T3" fmla="*/ 2147483647 h 200"/>
                  <a:gd name="T4" fmla="*/ 0 w 110"/>
                  <a:gd name="T5" fmla="*/ 2147483647 h 200"/>
                  <a:gd name="T6" fmla="*/ 2147483647 w 110"/>
                  <a:gd name="T7" fmla="*/ 0 h 200"/>
                  <a:gd name="T8" fmla="*/ 2147483647 w 110"/>
                  <a:gd name="T9" fmla="*/ 2147483647 h 200"/>
                  <a:gd name="T10" fmla="*/ 0 60000 65536"/>
                  <a:gd name="T11" fmla="*/ 0 60000 65536"/>
                  <a:gd name="T12" fmla="*/ 0 60000 65536"/>
                  <a:gd name="T13" fmla="*/ 0 60000 65536"/>
                  <a:gd name="T14" fmla="*/ 0 60000 65536"/>
                  <a:gd name="T15" fmla="*/ 0 w 110"/>
                  <a:gd name="T16" fmla="*/ 0 h 200"/>
                  <a:gd name="T17" fmla="*/ 110 w 110"/>
                  <a:gd name="T18" fmla="*/ 200 h 200"/>
                </a:gdLst>
                <a:ahLst/>
                <a:cxnLst>
                  <a:cxn ang="T10">
                    <a:pos x="T0" y="T1"/>
                  </a:cxn>
                  <a:cxn ang="T11">
                    <a:pos x="T2" y="T3"/>
                  </a:cxn>
                  <a:cxn ang="T12">
                    <a:pos x="T4" y="T5"/>
                  </a:cxn>
                  <a:cxn ang="T13">
                    <a:pos x="T6" y="T7"/>
                  </a:cxn>
                  <a:cxn ang="T14">
                    <a:pos x="T8" y="T9"/>
                  </a:cxn>
                </a:cxnLst>
                <a:rect l="T15" t="T16" r="T17" b="T18"/>
                <a:pathLst>
                  <a:path w="110" h="200">
                    <a:moveTo>
                      <a:pt x="110" y="182"/>
                    </a:moveTo>
                    <a:lnTo>
                      <a:pt x="62" y="200"/>
                    </a:lnTo>
                    <a:lnTo>
                      <a:pt x="0" y="18"/>
                    </a:lnTo>
                    <a:lnTo>
                      <a:pt x="48" y="0"/>
                    </a:lnTo>
                    <a:lnTo>
                      <a:pt x="110" y="182"/>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62" name="Freeform 119"/>
              <p:cNvSpPr>
                <a:spLocks/>
              </p:cNvSpPr>
              <p:nvPr/>
            </p:nvSpPr>
            <p:spPr bwMode="auto">
              <a:xfrm>
                <a:off x="7027863" y="1965325"/>
                <a:ext cx="141287" cy="250825"/>
              </a:xfrm>
              <a:custGeom>
                <a:avLst/>
                <a:gdLst>
                  <a:gd name="T0" fmla="*/ 2147483647 w 112"/>
                  <a:gd name="T1" fmla="*/ 2147483647 h 198"/>
                  <a:gd name="T2" fmla="*/ 2147483647 w 112"/>
                  <a:gd name="T3" fmla="*/ 2147483647 h 198"/>
                  <a:gd name="T4" fmla="*/ 0 w 112"/>
                  <a:gd name="T5" fmla="*/ 2147483647 h 198"/>
                  <a:gd name="T6" fmla="*/ 2147483647 w 112"/>
                  <a:gd name="T7" fmla="*/ 0 h 198"/>
                  <a:gd name="T8" fmla="*/ 2147483647 w 112"/>
                  <a:gd name="T9" fmla="*/ 2147483647 h 198"/>
                  <a:gd name="T10" fmla="*/ 0 60000 65536"/>
                  <a:gd name="T11" fmla="*/ 0 60000 65536"/>
                  <a:gd name="T12" fmla="*/ 0 60000 65536"/>
                  <a:gd name="T13" fmla="*/ 0 60000 65536"/>
                  <a:gd name="T14" fmla="*/ 0 60000 65536"/>
                  <a:gd name="T15" fmla="*/ 0 w 112"/>
                  <a:gd name="T16" fmla="*/ 0 h 198"/>
                  <a:gd name="T17" fmla="*/ 112 w 112"/>
                  <a:gd name="T18" fmla="*/ 198 h 198"/>
                </a:gdLst>
                <a:ahLst/>
                <a:cxnLst>
                  <a:cxn ang="T10">
                    <a:pos x="T0" y="T1"/>
                  </a:cxn>
                  <a:cxn ang="T11">
                    <a:pos x="T2" y="T3"/>
                  </a:cxn>
                  <a:cxn ang="T12">
                    <a:pos x="T4" y="T5"/>
                  </a:cxn>
                  <a:cxn ang="T13">
                    <a:pos x="T6" y="T7"/>
                  </a:cxn>
                  <a:cxn ang="T14">
                    <a:pos x="T8" y="T9"/>
                  </a:cxn>
                </a:cxnLst>
                <a:rect l="T15" t="T16" r="T17" b="T18"/>
                <a:pathLst>
                  <a:path w="112" h="198">
                    <a:moveTo>
                      <a:pt x="112" y="182"/>
                    </a:moveTo>
                    <a:lnTo>
                      <a:pt x="62" y="198"/>
                    </a:lnTo>
                    <a:lnTo>
                      <a:pt x="0" y="16"/>
                    </a:lnTo>
                    <a:lnTo>
                      <a:pt x="48" y="0"/>
                    </a:lnTo>
                    <a:lnTo>
                      <a:pt x="112" y="182"/>
                    </a:lnTo>
                    <a:close/>
                  </a:path>
                </a:pathLst>
              </a:custGeom>
              <a:solidFill>
                <a:srgbClr val="D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63" name="Freeform 120"/>
              <p:cNvSpPr>
                <a:spLocks/>
              </p:cNvSpPr>
              <p:nvPr/>
            </p:nvSpPr>
            <p:spPr bwMode="auto">
              <a:xfrm>
                <a:off x="7027863" y="1965325"/>
                <a:ext cx="141287" cy="250825"/>
              </a:xfrm>
              <a:custGeom>
                <a:avLst/>
                <a:gdLst>
                  <a:gd name="T0" fmla="*/ 2147483647 w 112"/>
                  <a:gd name="T1" fmla="*/ 2147483647 h 198"/>
                  <a:gd name="T2" fmla="*/ 2147483647 w 112"/>
                  <a:gd name="T3" fmla="*/ 2147483647 h 198"/>
                  <a:gd name="T4" fmla="*/ 0 w 112"/>
                  <a:gd name="T5" fmla="*/ 2147483647 h 198"/>
                  <a:gd name="T6" fmla="*/ 2147483647 w 112"/>
                  <a:gd name="T7" fmla="*/ 0 h 198"/>
                  <a:gd name="T8" fmla="*/ 2147483647 w 112"/>
                  <a:gd name="T9" fmla="*/ 2147483647 h 198"/>
                  <a:gd name="T10" fmla="*/ 0 60000 65536"/>
                  <a:gd name="T11" fmla="*/ 0 60000 65536"/>
                  <a:gd name="T12" fmla="*/ 0 60000 65536"/>
                  <a:gd name="T13" fmla="*/ 0 60000 65536"/>
                  <a:gd name="T14" fmla="*/ 0 60000 65536"/>
                  <a:gd name="T15" fmla="*/ 0 w 112"/>
                  <a:gd name="T16" fmla="*/ 0 h 198"/>
                  <a:gd name="T17" fmla="*/ 112 w 112"/>
                  <a:gd name="T18" fmla="*/ 198 h 198"/>
                </a:gdLst>
                <a:ahLst/>
                <a:cxnLst>
                  <a:cxn ang="T10">
                    <a:pos x="T0" y="T1"/>
                  </a:cxn>
                  <a:cxn ang="T11">
                    <a:pos x="T2" y="T3"/>
                  </a:cxn>
                  <a:cxn ang="T12">
                    <a:pos x="T4" y="T5"/>
                  </a:cxn>
                  <a:cxn ang="T13">
                    <a:pos x="T6" y="T7"/>
                  </a:cxn>
                  <a:cxn ang="T14">
                    <a:pos x="T8" y="T9"/>
                  </a:cxn>
                </a:cxnLst>
                <a:rect l="T15" t="T16" r="T17" b="T18"/>
                <a:pathLst>
                  <a:path w="112" h="198">
                    <a:moveTo>
                      <a:pt x="112" y="182"/>
                    </a:moveTo>
                    <a:lnTo>
                      <a:pt x="62" y="198"/>
                    </a:lnTo>
                    <a:lnTo>
                      <a:pt x="0" y="16"/>
                    </a:lnTo>
                    <a:lnTo>
                      <a:pt x="48" y="0"/>
                    </a:lnTo>
                    <a:lnTo>
                      <a:pt x="112" y="1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64" name="Freeform 121"/>
              <p:cNvSpPr>
                <a:spLocks/>
              </p:cNvSpPr>
              <p:nvPr/>
            </p:nvSpPr>
            <p:spPr bwMode="auto">
              <a:xfrm>
                <a:off x="7027863" y="1965325"/>
                <a:ext cx="141287" cy="250825"/>
              </a:xfrm>
              <a:custGeom>
                <a:avLst/>
                <a:gdLst>
                  <a:gd name="T0" fmla="*/ 2147483647 w 112"/>
                  <a:gd name="T1" fmla="*/ 2147483647 h 198"/>
                  <a:gd name="T2" fmla="*/ 2147483647 w 112"/>
                  <a:gd name="T3" fmla="*/ 2147483647 h 198"/>
                  <a:gd name="T4" fmla="*/ 0 w 112"/>
                  <a:gd name="T5" fmla="*/ 2147483647 h 198"/>
                  <a:gd name="T6" fmla="*/ 2147483647 w 112"/>
                  <a:gd name="T7" fmla="*/ 0 h 198"/>
                  <a:gd name="T8" fmla="*/ 2147483647 w 112"/>
                  <a:gd name="T9" fmla="*/ 2147483647 h 198"/>
                  <a:gd name="T10" fmla="*/ 0 60000 65536"/>
                  <a:gd name="T11" fmla="*/ 0 60000 65536"/>
                  <a:gd name="T12" fmla="*/ 0 60000 65536"/>
                  <a:gd name="T13" fmla="*/ 0 60000 65536"/>
                  <a:gd name="T14" fmla="*/ 0 60000 65536"/>
                  <a:gd name="T15" fmla="*/ 0 w 112"/>
                  <a:gd name="T16" fmla="*/ 0 h 198"/>
                  <a:gd name="T17" fmla="*/ 112 w 112"/>
                  <a:gd name="T18" fmla="*/ 198 h 198"/>
                </a:gdLst>
                <a:ahLst/>
                <a:cxnLst>
                  <a:cxn ang="T10">
                    <a:pos x="T0" y="T1"/>
                  </a:cxn>
                  <a:cxn ang="T11">
                    <a:pos x="T2" y="T3"/>
                  </a:cxn>
                  <a:cxn ang="T12">
                    <a:pos x="T4" y="T5"/>
                  </a:cxn>
                  <a:cxn ang="T13">
                    <a:pos x="T6" y="T7"/>
                  </a:cxn>
                  <a:cxn ang="T14">
                    <a:pos x="T8" y="T9"/>
                  </a:cxn>
                </a:cxnLst>
                <a:rect l="T15" t="T16" r="T17" b="T18"/>
                <a:pathLst>
                  <a:path w="112" h="198">
                    <a:moveTo>
                      <a:pt x="112" y="182"/>
                    </a:moveTo>
                    <a:lnTo>
                      <a:pt x="62" y="198"/>
                    </a:lnTo>
                    <a:lnTo>
                      <a:pt x="0" y="16"/>
                    </a:lnTo>
                    <a:lnTo>
                      <a:pt x="48" y="0"/>
                    </a:lnTo>
                    <a:lnTo>
                      <a:pt x="112" y="182"/>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65" name="Freeform 122"/>
              <p:cNvSpPr>
                <a:spLocks/>
              </p:cNvSpPr>
              <p:nvPr/>
            </p:nvSpPr>
            <p:spPr bwMode="auto">
              <a:xfrm>
                <a:off x="6718300" y="2071688"/>
                <a:ext cx="141288" cy="252412"/>
              </a:xfrm>
              <a:custGeom>
                <a:avLst/>
                <a:gdLst>
                  <a:gd name="T0" fmla="*/ 2147483647 w 112"/>
                  <a:gd name="T1" fmla="*/ 2147483647 h 198"/>
                  <a:gd name="T2" fmla="*/ 2147483647 w 112"/>
                  <a:gd name="T3" fmla="*/ 2147483647 h 198"/>
                  <a:gd name="T4" fmla="*/ 0 w 112"/>
                  <a:gd name="T5" fmla="*/ 2147483647 h 198"/>
                  <a:gd name="T6" fmla="*/ 2147483647 w 112"/>
                  <a:gd name="T7" fmla="*/ 0 h 198"/>
                  <a:gd name="T8" fmla="*/ 2147483647 w 112"/>
                  <a:gd name="T9" fmla="*/ 2147483647 h 198"/>
                  <a:gd name="T10" fmla="*/ 0 60000 65536"/>
                  <a:gd name="T11" fmla="*/ 0 60000 65536"/>
                  <a:gd name="T12" fmla="*/ 0 60000 65536"/>
                  <a:gd name="T13" fmla="*/ 0 60000 65536"/>
                  <a:gd name="T14" fmla="*/ 0 60000 65536"/>
                  <a:gd name="T15" fmla="*/ 0 w 112"/>
                  <a:gd name="T16" fmla="*/ 0 h 198"/>
                  <a:gd name="T17" fmla="*/ 112 w 112"/>
                  <a:gd name="T18" fmla="*/ 198 h 198"/>
                </a:gdLst>
                <a:ahLst/>
                <a:cxnLst>
                  <a:cxn ang="T10">
                    <a:pos x="T0" y="T1"/>
                  </a:cxn>
                  <a:cxn ang="T11">
                    <a:pos x="T2" y="T3"/>
                  </a:cxn>
                  <a:cxn ang="T12">
                    <a:pos x="T4" y="T5"/>
                  </a:cxn>
                  <a:cxn ang="T13">
                    <a:pos x="T6" y="T7"/>
                  </a:cxn>
                  <a:cxn ang="T14">
                    <a:pos x="T8" y="T9"/>
                  </a:cxn>
                </a:cxnLst>
                <a:rect l="T15" t="T16" r="T17" b="T18"/>
                <a:pathLst>
                  <a:path w="112" h="198">
                    <a:moveTo>
                      <a:pt x="112" y="182"/>
                    </a:moveTo>
                    <a:lnTo>
                      <a:pt x="64" y="198"/>
                    </a:lnTo>
                    <a:lnTo>
                      <a:pt x="0" y="18"/>
                    </a:lnTo>
                    <a:lnTo>
                      <a:pt x="50" y="0"/>
                    </a:lnTo>
                    <a:lnTo>
                      <a:pt x="112" y="182"/>
                    </a:lnTo>
                    <a:close/>
                  </a:path>
                </a:pathLst>
              </a:custGeom>
              <a:solidFill>
                <a:srgbClr val="D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66" name="Freeform 123"/>
              <p:cNvSpPr>
                <a:spLocks/>
              </p:cNvSpPr>
              <p:nvPr/>
            </p:nvSpPr>
            <p:spPr bwMode="auto">
              <a:xfrm>
                <a:off x="6718300" y="2071688"/>
                <a:ext cx="141288" cy="252412"/>
              </a:xfrm>
              <a:custGeom>
                <a:avLst/>
                <a:gdLst>
                  <a:gd name="T0" fmla="*/ 2147483647 w 112"/>
                  <a:gd name="T1" fmla="*/ 2147483647 h 198"/>
                  <a:gd name="T2" fmla="*/ 2147483647 w 112"/>
                  <a:gd name="T3" fmla="*/ 2147483647 h 198"/>
                  <a:gd name="T4" fmla="*/ 0 w 112"/>
                  <a:gd name="T5" fmla="*/ 2147483647 h 198"/>
                  <a:gd name="T6" fmla="*/ 2147483647 w 112"/>
                  <a:gd name="T7" fmla="*/ 0 h 198"/>
                  <a:gd name="T8" fmla="*/ 2147483647 w 112"/>
                  <a:gd name="T9" fmla="*/ 2147483647 h 198"/>
                  <a:gd name="T10" fmla="*/ 0 60000 65536"/>
                  <a:gd name="T11" fmla="*/ 0 60000 65536"/>
                  <a:gd name="T12" fmla="*/ 0 60000 65536"/>
                  <a:gd name="T13" fmla="*/ 0 60000 65536"/>
                  <a:gd name="T14" fmla="*/ 0 60000 65536"/>
                  <a:gd name="T15" fmla="*/ 0 w 112"/>
                  <a:gd name="T16" fmla="*/ 0 h 198"/>
                  <a:gd name="T17" fmla="*/ 112 w 112"/>
                  <a:gd name="T18" fmla="*/ 198 h 198"/>
                </a:gdLst>
                <a:ahLst/>
                <a:cxnLst>
                  <a:cxn ang="T10">
                    <a:pos x="T0" y="T1"/>
                  </a:cxn>
                  <a:cxn ang="T11">
                    <a:pos x="T2" y="T3"/>
                  </a:cxn>
                  <a:cxn ang="T12">
                    <a:pos x="T4" y="T5"/>
                  </a:cxn>
                  <a:cxn ang="T13">
                    <a:pos x="T6" y="T7"/>
                  </a:cxn>
                  <a:cxn ang="T14">
                    <a:pos x="T8" y="T9"/>
                  </a:cxn>
                </a:cxnLst>
                <a:rect l="T15" t="T16" r="T17" b="T18"/>
                <a:pathLst>
                  <a:path w="112" h="198">
                    <a:moveTo>
                      <a:pt x="112" y="182"/>
                    </a:moveTo>
                    <a:lnTo>
                      <a:pt x="64" y="198"/>
                    </a:lnTo>
                    <a:lnTo>
                      <a:pt x="0" y="18"/>
                    </a:lnTo>
                    <a:lnTo>
                      <a:pt x="50" y="0"/>
                    </a:lnTo>
                    <a:lnTo>
                      <a:pt x="112" y="1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67" name="Freeform 124"/>
              <p:cNvSpPr>
                <a:spLocks/>
              </p:cNvSpPr>
              <p:nvPr/>
            </p:nvSpPr>
            <p:spPr bwMode="auto">
              <a:xfrm>
                <a:off x="6718300" y="2071688"/>
                <a:ext cx="141288" cy="252412"/>
              </a:xfrm>
              <a:custGeom>
                <a:avLst/>
                <a:gdLst>
                  <a:gd name="T0" fmla="*/ 2147483647 w 112"/>
                  <a:gd name="T1" fmla="*/ 2147483647 h 198"/>
                  <a:gd name="T2" fmla="*/ 2147483647 w 112"/>
                  <a:gd name="T3" fmla="*/ 2147483647 h 198"/>
                  <a:gd name="T4" fmla="*/ 0 w 112"/>
                  <a:gd name="T5" fmla="*/ 2147483647 h 198"/>
                  <a:gd name="T6" fmla="*/ 2147483647 w 112"/>
                  <a:gd name="T7" fmla="*/ 0 h 198"/>
                  <a:gd name="T8" fmla="*/ 2147483647 w 112"/>
                  <a:gd name="T9" fmla="*/ 2147483647 h 198"/>
                  <a:gd name="T10" fmla="*/ 0 60000 65536"/>
                  <a:gd name="T11" fmla="*/ 0 60000 65536"/>
                  <a:gd name="T12" fmla="*/ 0 60000 65536"/>
                  <a:gd name="T13" fmla="*/ 0 60000 65536"/>
                  <a:gd name="T14" fmla="*/ 0 60000 65536"/>
                  <a:gd name="T15" fmla="*/ 0 w 112"/>
                  <a:gd name="T16" fmla="*/ 0 h 198"/>
                  <a:gd name="T17" fmla="*/ 112 w 112"/>
                  <a:gd name="T18" fmla="*/ 198 h 198"/>
                </a:gdLst>
                <a:ahLst/>
                <a:cxnLst>
                  <a:cxn ang="T10">
                    <a:pos x="T0" y="T1"/>
                  </a:cxn>
                  <a:cxn ang="T11">
                    <a:pos x="T2" y="T3"/>
                  </a:cxn>
                  <a:cxn ang="T12">
                    <a:pos x="T4" y="T5"/>
                  </a:cxn>
                  <a:cxn ang="T13">
                    <a:pos x="T6" y="T7"/>
                  </a:cxn>
                  <a:cxn ang="T14">
                    <a:pos x="T8" y="T9"/>
                  </a:cxn>
                </a:cxnLst>
                <a:rect l="T15" t="T16" r="T17" b="T18"/>
                <a:pathLst>
                  <a:path w="112" h="198">
                    <a:moveTo>
                      <a:pt x="112" y="182"/>
                    </a:moveTo>
                    <a:lnTo>
                      <a:pt x="64" y="198"/>
                    </a:lnTo>
                    <a:lnTo>
                      <a:pt x="0" y="18"/>
                    </a:lnTo>
                    <a:lnTo>
                      <a:pt x="50" y="0"/>
                    </a:lnTo>
                    <a:lnTo>
                      <a:pt x="112" y="182"/>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68" name="Freeform 125"/>
              <p:cNvSpPr>
                <a:spLocks/>
              </p:cNvSpPr>
              <p:nvPr/>
            </p:nvSpPr>
            <p:spPr bwMode="auto">
              <a:xfrm>
                <a:off x="7165975" y="1865313"/>
                <a:ext cx="454025" cy="257175"/>
              </a:xfrm>
              <a:custGeom>
                <a:avLst/>
                <a:gdLst>
                  <a:gd name="T0" fmla="*/ 2147483647 w 358"/>
                  <a:gd name="T1" fmla="*/ 2147483647 h 204"/>
                  <a:gd name="T2" fmla="*/ 2147483647 w 358"/>
                  <a:gd name="T3" fmla="*/ 2147483647 h 204"/>
                  <a:gd name="T4" fmla="*/ 0 w 358"/>
                  <a:gd name="T5" fmla="*/ 2147483647 h 204"/>
                  <a:gd name="T6" fmla="*/ 2147483647 w 358"/>
                  <a:gd name="T7" fmla="*/ 0 h 204"/>
                  <a:gd name="T8" fmla="*/ 2147483647 w 358"/>
                  <a:gd name="T9" fmla="*/ 2147483647 h 204"/>
                  <a:gd name="T10" fmla="*/ 0 60000 65536"/>
                  <a:gd name="T11" fmla="*/ 0 60000 65536"/>
                  <a:gd name="T12" fmla="*/ 0 60000 65536"/>
                  <a:gd name="T13" fmla="*/ 0 60000 65536"/>
                  <a:gd name="T14" fmla="*/ 0 60000 65536"/>
                  <a:gd name="T15" fmla="*/ 0 w 358"/>
                  <a:gd name="T16" fmla="*/ 0 h 204"/>
                  <a:gd name="T17" fmla="*/ 358 w 358"/>
                  <a:gd name="T18" fmla="*/ 204 h 204"/>
                </a:gdLst>
                <a:ahLst/>
                <a:cxnLst>
                  <a:cxn ang="T10">
                    <a:pos x="T0" y="T1"/>
                  </a:cxn>
                  <a:cxn ang="T11">
                    <a:pos x="T2" y="T3"/>
                  </a:cxn>
                  <a:cxn ang="T12">
                    <a:pos x="T4" y="T5"/>
                  </a:cxn>
                  <a:cxn ang="T13">
                    <a:pos x="T6" y="T7"/>
                  </a:cxn>
                  <a:cxn ang="T14">
                    <a:pos x="T8" y="T9"/>
                  </a:cxn>
                </a:cxnLst>
                <a:rect l="T15" t="T16" r="T17" b="T18"/>
                <a:pathLst>
                  <a:path w="358" h="204">
                    <a:moveTo>
                      <a:pt x="358" y="92"/>
                    </a:moveTo>
                    <a:lnTo>
                      <a:pt x="32" y="204"/>
                    </a:lnTo>
                    <a:lnTo>
                      <a:pt x="0" y="114"/>
                    </a:lnTo>
                    <a:lnTo>
                      <a:pt x="326" y="0"/>
                    </a:lnTo>
                    <a:lnTo>
                      <a:pt x="358" y="92"/>
                    </a:lnTo>
                    <a:close/>
                  </a:path>
                </a:pathLst>
              </a:custGeom>
              <a:solidFill>
                <a:srgbClr val="FF7F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69" name="Freeform 126"/>
              <p:cNvSpPr>
                <a:spLocks/>
              </p:cNvSpPr>
              <p:nvPr/>
            </p:nvSpPr>
            <p:spPr bwMode="auto">
              <a:xfrm>
                <a:off x="7165975" y="1865313"/>
                <a:ext cx="454025" cy="257175"/>
              </a:xfrm>
              <a:custGeom>
                <a:avLst/>
                <a:gdLst>
                  <a:gd name="T0" fmla="*/ 2147483647 w 358"/>
                  <a:gd name="T1" fmla="*/ 2147483647 h 204"/>
                  <a:gd name="T2" fmla="*/ 2147483647 w 358"/>
                  <a:gd name="T3" fmla="*/ 2147483647 h 204"/>
                  <a:gd name="T4" fmla="*/ 0 w 358"/>
                  <a:gd name="T5" fmla="*/ 2147483647 h 204"/>
                  <a:gd name="T6" fmla="*/ 2147483647 w 358"/>
                  <a:gd name="T7" fmla="*/ 0 h 204"/>
                  <a:gd name="T8" fmla="*/ 2147483647 w 358"/>
                  <a:gd name="T9" fmla="*/ 2147483647 h 204"/>
                  <a:gd name="T10" fmla="*/ 0 60000 65536"/>
                  <a:gd name="T11" fmla="*/ 0 60000 65536"/>
                  <a:gd name="T12" fmla="*/ 0 60000 65536"/>
                  <a:gd name="T13" fmla="*/ 0 60000 65536"/>
                  <a:gd name="T14" fmla="*/ 0 60000 65536"/>
                  <a:gd name="T15" fmla="*/ 0 w 358"/>
                  <a:gd name="T16" fmla="*/ 0 h 204"/>
                  <a:gd name="T17" fmla="*/ 358 w 358"/>
                  <a:gd name="T18" fmla="*/ 204 h 204"/>
                </a:gdLst>
                <a:ahLst/>
                <a:cxnLst>
                  <a:cxn ang="T10">
                    <a:pos x="T0" y="T1"/>
                  </a:cxn>
                  <a:cxn ang="T11">
                    <a:pos x="T2" y="T3"/>
                  </a:cxn>
                  <a:cxn ang="T12">
                    <a:pos x="T4" y="T5"/>
                  </a:cxn>
                  <a:cxn ang="T13">
                    <a:pos x="T6" y="T7"/>
                  </a:cxn>
                  <a:cxn ang="T14">
                    <a:pos x="T8" y="T9"/>
                  </a:cxn>
                </a:cxnLst>
                <a:rect l="T15" t="T16" r="T17" b="T18"/>
                <a:pathLst>
                  <a:path w="358" h="204">
                    <a:moveTo>
                      <a:pt x="358" y="92"/>
                    </a:moveTo>
                    <a:lnTo>
                      <a:pt x="32" y="204"/>
                    </a:lnTo>
                    <a:lnTo>
                      <a:pt x="0" y="114"/>
                    </a:lnTo>
                    <a:lnTo>
                      <a:pt x="326" y="0"/>
                    </a:lnTo>
                    <a:lnTo>
                      <a:pt x="358"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70" name="Freeform 127"/>
              <p:cNvSpPr>
                <a:spLocks/>
              </p:cNvSpPr>
              <p:nvPr/>
            </p:nvSpPr>
            <p:spPr bwMode="auto">
              <a:xfrm>
                <a:off x="7165975" y="1865313"/>
                <a:ext cx="454025" cy="257175"/>
              </a:xfrm>
              <a:custGeom>
                <a:avLst/>
                <a:gdLst>
                  <a:gd name="T0" fmla="*/ 2147483647 w 358"/>
                  <a:gd name="T1" fmla="*/ 2147483647 h 204"/>
                  <a:gd name="T2" fmla="*/ 2147483647 w 358"/>
                  <a:gd name="T3" fmla="*/ 2147483647 h 204"/>
                  <a:gd name="T4" fmla="*/ 0 w 358"/>
                  <a:gd name="T5" fmla="*/ 2147483647 h 204"/>
                  <a:gd name="T6" fmla="*/ 2147483647 w 358"/>
                  <a:gd name="T7" fmla="*/ 0 h 204"/>
                  <a:gd name="T8" fmla="*/ 2147483647 w 358"/>
                  <a:gd name="T9" fmla="*/ 2147483647 h 204"/>
                  <a:gd name="T10" fmla="*/ 0 60000 65536"/>
                  <a:gd name="T11" fmla="*/ 0 60000 65536"/>
                  <a:gd name="T12" fmla="*/ 0 60000 65536"/>
                  <a:gd name="T13" fmla="*/ 0 60000 65536"/>
                  <a:gd name="T14" fmla="*/ 0 60000 65536"/>
                  <a:gd name="T15" fmla="*/ 0 w 358"/>
                  <a:gd name="T16" fmla="*/ 0 h 204"/>
                  <a:gd name="T17" fmla="*/ 358 w 358"/>
                  <a:gd name="T18" fmla="*/ 204 h 204"/>
                </a:gdLst>
                <a:ahLst/>
                <a:cxnLst>
                  <a:cxn ang="T10">
                    <a:pos x="T0" y="T1"/>
                  </a:cxn>
                  <a:cxn ang="T11">
                    <a:pos x="T2" y="T3"/>
                  </a:cxn>
                  <a:cxn ang="T12">
                    <a:pos x="T4" y="T5"/>
                  </a:cxn>
                  <a:cxn ang="T13">
                    <a:pos x="T6" y="T7"/>
                  </a:cxn>
                  <a:cxn ang="T14">
                    <a:pos x="T8" y="T9"/>
                  </a:cxn>
                </a:cxnLst>
                <a:rect l="T15" t="T16" r="T17" b="T18"/>
                <a:pathLst>
                  <a:path w="358" h="204">
                    <a:moveTo>
                      <a:pt x="358" y="92"/>
                    </a:moveTo>
                    <a:lnTo>
                      <a:pt x="32" y="204"/>
                    </a:lnTo>
                    <a:lnTo>
                      <a:pt x="0" y="114"/>
                    </a:lnTo>
                    <a:lnTo>
                      <a:pt x="326" y="0"/>
                    </a:lnTo>
                    <a:lnTo>
                      <a:pt x="358" y="92"/>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71" name="Freeform 128"/>
              <p:cNvSpPr>
                <a:spLocks/>
              </p:cNvSpPr>
              <p:nvPr/>
            </p:nvSpPr>
            <p:spPr bwMode="auto">
              <a:xfrm>
                <a:off x="8105775" y="1563688"/>
                <a:ext cx="220663" cy="277812"/>
              </a:xfrm>
              <a:custGeom>
                <a:avLst/>
                <a:gdLst>
                  <a:gd name="T0" fmla="*/ 2147483647 w 174"/>
                  <a:gd name="T1" fmla="*/ 2147483647 h 220"/>
                  <a:gd name="T2" fmla="*/ 2147483647 w 174"/>
                  <a:gd name="T3" fmla="*/ 2147483647 h 220"/>
                  <a:gd name="T4" fmla="*/ 2147483647 w 174"/>
                  <a:gd name="T5" fmla="*/ 2147483647 h 220"/>
                  <a:gd name="T6" fmla="*/ 2147483647 w 174"/>
                  <a:gd name="T7" fmla="*/ 2147483647 h 220"/>
                  <a:gd name="T8" fmla="*/ 2147483647 w 174"/>
                  <a:gd name="T9" fmla="*/ 2147483647 h 220"/>
                  <a:gd name="T10" fmla="*/ 2147483647 w 174"/>
                  <a:gd name="T11" fmla="*/ 2147483647 h 220"/>
                  <a:gd name="T12" fmla="*/ 2147483647 w 174"/>
                  <a:gd name="T13" fmla="*/ 2147483647 h 220"/>
                  <a:gd name="T14" fmla="*/ 2147483647 w 174"/>
                  <a:gd name="T15" fmla="*/ 2147483647 h 220"/>
                  <a:gd name="T16" fmla="*/ 2147483647 w 174"/>
                  <a:gd name="T17" fmla="*/ 2147483647 h 220"/>
                  <a:gd name="T18" fmla="*/ 2147483647 w 174"/>
                  <a:gd name="T19" fmla="*/ 2147483647 h 220"/>
                  <a:gd name="T20" fmla="*/ 2147483647 w 174"/>
                  <a:gd name="T21" fmla="*/ 2147483647 h 220"/>
                  <a:gd name="T22" fmla="*/ 2147483647 w 174"/>
                  <a:gd name="T23" fmla="*/ 2147483647 h 220"/>
                  <a:gd name="T24" fmla="*/ 2147483647 w 174"/>
                  <a:gd name="T25" fmla="*/ 2147483647 h 220"/>
                  <a:gd name="T26" fmla="*/ 2147483647 w 174"/>
                  <a:gd name="T27" fmla="*/ 2147483647 h 220"/>
                  <a:gd name="T28" fmla="*/ 2147483647 w 174"/>
                  <a:gd name="T29" fmla="*/ 2147483647 h 220"/>
                  <a:gd name="T30" fmla="*/ 2147483647 w 174"/>
                  <a:gd name="T31" fmla="*/ 2147483647 h 220"/>
                  <a:gd name="T32" fmla="*/ 2147483647 w 174"/>
                  <a:gd name="T33" fmla="*/ 2147483647 h 220"/>
                  <a:gd name="T34" fmla="*/ 2147483647 w 174"/>
                  <a:gd name="T35" fmla="*/ 2147483647 h 220"/>
                  <a:gd name="T36" fmla="*/ 2147483647 w 174"/>
                  <a:gd name="T37" fmla="*/ 2147483647 h 220"/>
                  <a:gd name="T38" fmla="*/ 2147483647 w 174"/>
                  <a:gd name="T39" fmla="*/ 0 h 220"/>
                  <a:gd name="T40" fmla="*/ 2147483647 w 174"/>
                  <a:gd name="T41" fmla="*/ 0 h 220"/>
                  <a:gd name="T42" fmla="*/ 2147483647 w 174"/>
                  <a:gd name="T43" fmla="*/ 2147483647 h 220"/>
                  <a:gd name="T44" fmla="*/ 2147483647 w 174"/>
                  <a:gd name="T45" fmla="*/ 2147483647 h 220"/>
                  <a:gd name="T46" fmla="*/ 2147483647 w 174"/>
                  <a:gd name="T47" fmla="*/ 2147483647 h 220"/>
                  <a:gd name="T48" fmla="*/ 2147483647 w 174"/>
                  <a:gd name="T49" fmla="*/ 2147483647 h 220"/>
                  <a:gd name="T50" fmla="*/ 2147483647 w 174"/>
                  <a:gd name="T51" fmla="*/ 2147483647 h 220"/>
                  <a:gd name="T52" fmla="*/ 2147483647 w 174"/>
                  <a:gd name="T53" fmla="*/ 2147483647 h 220"/>
                  <a:gd name="T54" fmla="*/ 2147483647 w 174"/>
                  <a:gd name="T55" fmla="*/ 2147483647 h 220"/>
                  <a:gd name="T56" fmla="*/ 2147483647 w 174"/>
                  <a:gd name="T57" fmla="*/ 2147483647 h 220"/>
                  <a:gd name="T58" fmla="*/ 2147483647 w 174"/>
                  <a:gd name="T59" fmla="*/ 2147483647 h 220"/>
                  <a:gd name="T60" fmla="*/ 2147483647 w 174"/>
                  <a:gd name="T61" fmla="*/ 2147483647 h 220"/>
                  <a:gd name="T62" fmla="*/ 2147483647 w 174"/>
                  <a:gd name="T63" fmla="*/ 2147483647 h 220"/>
                  <a:gd name="T64" fmla="*/ 2147483647 w 174"/>
                  <a:gd name="T65" fmla="*/ 2147483647 h 220"/>
                  <a:gd name="T66" fmla="*/ 2147483647 w 174"/>
                  <a:gd name="T67" fmla="*/ 2147483647 h 220"/>
                  <a:gd name="T68" fmla="*/ 2147483647 w 174"/>
                  <a:gd name="T69" fmla="*/ 2147483647 h 220"/>
                  <a:gd name="T70" fmla="*/ 2147483647 w 174"/>
                  <a:gd name="T71" fmla="*/ 2147483647 h 220"/>
                  <a:gd name="T72" fmla="*/ 2147483647 w 174"/>
                  <a:gd name="T73" fmla="*/ 2147483647 h 220"/>
                  <a:gd name="T74" fmla="*/ 0 w 174"/>
                  <a:gd name="T75" fmla="*/ 2147483647 h 220"/>
                  <a:gd name="T76" fmla="*/ 2147483647 w 174"/>
                  <a:gd name="T77" fmla="*/ 2147483647 h 2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4"/>
                  <a:gd name="T118" fmla="*/ 0 h 220"/>
                  <a:gd name="T119" fmla="*/ 174 w 174"/>
                  <a:gd name="T120" fmla="*/ 220 h 2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4" h="220">
                    <a:moveTo>
                      <a:pt x="64" y="220"/>
                    </a:moveTo>
                    <a:lnTo>
                      <a:pt x="64" y="220"/>
                    </a:lnTo>
                    <a:lnTo>
                      <a:pt x="78" y="214"/>
                    </a:lnTo>
                    <a:lnTo>
                      <a:pt x="90" y="206"/>
                    </a:lnTo>
                    <a:lnTo>
                      <a:pt x="100" y="198"/>
                    </a:lnTo>
                    <a:lnTo>
                      <a:pt x="110" y="190"/>
                    </a:lnTo>
                    <a:lnTo>
                      <a:pt x="116" y="180"/>
                    </a:lnTo>
                    <a:lnTo>
                      <a:pt x="120" y="170"/>
                    </a:lnTo>
                    <a:lnTo>
                      <a:pt x="128" y="150"/>
                    </a:lnTo>
                    <a:lnTo>
                      <a:pt x="130" y="132"/>
                    </a:lnTo>
                    <a:lnTo>
                      <a:pt x="130" y="118"/>
                    </a:lnTo>
                    <a:lnTo>
                      <a:pt x="128" y="102"/>
                    </a:lnTo>
                    <a:lnTo>
                      <a:pt x="132" y="112"/>
                    </a:lnTo>
                    <a:lnTo>
                      <a:pt x="140" y="134"/>
                    </a:lnTo>
                    <a:lnTo>
                      <a:pt x="146" y="146"/>
                    </a:lnTo>
                    <a:lnTo>
                      <a:pt x="154" y="160"/>
                    </a:lnTo>
                    <a:lnTo>
                      <a:pt x="162" y="172"/>
                    </a:lnTo>
                    <a:lnTo>
                      <a:pt x="174" y="182"/>
                    </a:lnTo>
                    <a:lnTo>
                      <a:pt x="110" y="0"/>
                    </a:lnTo>
                    <a:lnTo>
                      <a:pt x="108" y="16"/>
                    </a:lnTo>
                    <a:lnTo>
                      <a:pt x="108" y="30"/>
                    </a:lnTo>
                    <a:lnTo>
                      <a:pt x="110" y="46"/>
                    </a:lnTo>
                    <a:lnTo>
                      <a:pt x="114" y="60"/>
                    </a:lnTo>
                    <a:lnTo>
                      <a:pt x="120" y="82"/>
                    </a:lnTo>
                    <a:lnTo>
                      <a:pt x="124" y="90"/>
                    </a:lnTo>
                    <a:lnTo>
                      <a:pt x="116" y="78"/>
                    </a:lnTo>
                    <a:lnTo>
                      <a:pt x="108" y="66"/>
                    </a:lnTo>
                    <a:lnTo>
                      <a:pt x="94" y="54"/>
                    </a:lnTo>
                    <a:lnTo>
                      <a:pt x="76" y="42"/>
                    </a:lnTo>
                    <a:lnTo>
                      <a:pt x="66" y="38"/>
                    </a:lnTo>
                    <a:lnTo>
                      <a:pt x="56" y="34"/>
                    </a:lnTo>
                    <a:lnTo>
                      <a:pt x="44" y="32"/>
                    </a:lnTo>
                    <a:lnTo>
                      <a:pt x="30" y="32"/>
                    </a:lnTo>
                    <a:lnTo>
                      <a:pt x="16" y="34"/>
                    </a:lnTo>
                    <a:lnTo>
                      <a:pt x="0" y="38"/>
                    </a:lnTo>
                    <a:lnTo>
                      <a:pt x="64" y="220"/>
                    </a:lnTo>
                    <a:close/>
                  </a:path>
                </a:pathLst>
              </a:custGeom>
              <a:solidFill>
                <a:srgbClr val="33F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72" name="Freeform 129"/>
              <p:cNvSpPr>
                <a:spLocks/>
              </p:cNvSpPr>
              <p:nvPr/>
            </p:nvSpPr>
            <p:spPr bwMode="auto">
              <a:xfrm>
                <a:off x="8105775" y="1563688"/>
                <a:ext cx="220663" cy="277812"/>
              </a:xfrm>
              <a:custGeom>
                <a:avLst/>
                <a:gdLst>
                  <a:gd name="T0" fmla="*/ 2147483647 w 174"/>
                  <a:gd name="T1" fmla="*/ 2147483647 h 220"/>
                  <a:gd name="T2" fmla="*/ 2147483647 w 174"/>
                  <a:gd name="T3" fmla="*/ 2147483647 h 220"/>
                  <a:gd name="T4" fmla="*/ 2147483647 w 174"/>
                  <a:gd name="T5" fmla="*/ 2147483647 h 220"/>
                  <a:gd name="T6" fmla="*/ 2147483647 w 174"/>
                  <a:gd name="T7" fmla="*/ 2147483647 h 220"/>
                  <a:gd name="T8" fmla="*/ 2147483647 w 174"/>
                  <a:gd name="T9" fmla="*/ 2147483647 h 220"/>
                  <a:gd name="T10" fmla="*/ 2147483647 w 174"/>
                  <a:gd name="T11" fmla="*/ 2147483647 h 220"/>
                  <a:gd name="T12" fmla="*/ 2147483647 w 174"/>
                  <a:gd name="T13" fmla="*/ 2147483647 h 220"/>
                  <a:gd name="T14" fmla="*/ 2147483647 w 174"/>
                  <a:gd name="T15" fmla="*/ 2147483647 h 220"/>
                  <a:gd name="T16" fmla="*/ 2147483647 w 174"/>
                  <a:gd name="T17" fmla="*/ 2147483647 h 220"/>
                  <a:gd name="T18" fmla="*/ 2147483647 w 174"/>
                  <a:gd name="T19" fmla="*/ 2147483647 h 220"/>
                  <a:gd name="T20" fmla="*/ 2147483647 w 174"/>
                  <a:gd name="T21" fmla="*/ 2147483647 h 220"/>
                  <a:gd name="T22" fmla="*/ 2147483647 w 174"/>
                  <a:gd name="T23" fmla="*/ 2147483647 h 220"/>
                  <a:gd name="T24" fmla="*/ 2147483647 w 174"/>
                  <a:gd name="T25" fmla="*/ 2147483647 h 220"/>
                  <a:gd name="T26" fmla="*/ 2147483647 w 174"/>
                  <a:gd name="T27" fmla="*/ 2147483647 h 220"/>
                  <a:gd name="T28" fmla="*/ 2147483647 w 174"/>
                  <a:gd name="T29" fmla="*/ 2147483647 h 220"/>
                  <a:gd name="T30" fmla="*/ 2147483647 w 174"/>
                  <a:gd name="T31" fmla="*/ 2147483647 h 220"/>
                  <a:gd name="T32" fmla="*/ 2147483647 w 174"/>
                  <a:gd name="T33" fmla="*/ 2147483647 h 220"/>
                  <a:gd name="T34" fmla="*/ 2147483647 w 174"/>
                  <a:gd name="T35" fmla="*/ 2147483647 h 220"/>
                  <a:gd name="T36" fmla="*/ 2147483647 w 174"/>
                  <a:gd name="T37" fmla="*/ 2147483647 h 220"/>
                  <a:gd name="T38" fmla="*/ 2147483647 w 174"/>
                  <a:gd name="T39" fmla="*/ 0 h 220"/>
                  <a:gd name="T40" fmla="*/ 2147483647 w 174"/>
                  <a:gd name="T41" fmla="*/ 0 h 220"/>
                  <a:gd name="T42" fmla="*/ 2147483647 w 174"/>
                  <a:gd name="T43" fmla="*/ 2147483647 h 220"/>
                  <a:gd name="T44" fmla="*/ 2147483647 w 174"/>
                  <a:gd name="T45" fmla="*/ 2147483647 h 220"/>
                  <a:gd name="T46" fmla="*/ 2147483647 w 174"/>
                  <a:gd name="T47" fmla="*/ 2147483647 h 220"/>
                  <a:gd name="T48" fmla="*/ 2147483647 w 174"/>
                  <a:gd name="T49" fmla="*/ 2147483647 h 220"/>
                  <a:gd name="T50" fmla="*/ 2147483647 w 174"/>
                  <a:gd name="T51" fmla="*/ 2147483647 h 220"/>
                  <a:gd name="T52" fmla="*/ 2147483647 w 174"/>
                  <a:gd name="T53" fmla="*/ 2147483647 h 220"/>
                  <a:gd name="T54" fmla="*/ 2147483647 w 174"/>
                  <a:gd name="T55" fmla="*/ 2147483647 h 220"/>
                  <a:gd name="T56" fmla="*/ 2147483647 w 174"/>
                  <a:gd name="T57" fmla="*/ 2147483647 h 220"/>
                  <a:gd name="T58" fmla="*/ 2147483647 w 174"/>
                  <a:gd name="T59" fmla="*/ 2147483647 h 220"/>
                  <a:gd name="T60" fmla="*/ 2147483647 w 174"/>
                  <a:gd name="T61" fmla="*/ 2147483647 h 220"/>
                  <a:gd name="T62" fmla="*/ 2147483647 w 174"/>
                  <a:gd name="T63" fmla="*/ 2147483647 h 220"/>
                  <a:gd name="T64" fmla="*/ 2147483647 w 174"/>
                  <a:gd name="T65" fmla="*/ 2147483647 h 220"/>
                  <a:gd name="T66" fmla="*/ 2147483647 w 174"/>
                  <a:gd name="T67" fmla="*/ 2147483647 h 220"/>
                  <a:gd name="T68" fmla="*/ 2147483647 w 174"/>
                  <a:gd name="T69" fmla="*/ 2147483647 h 220"/>
                  <a:gd name="T70" fmla="*/ 2147483647 w 174"/>
                  <a:gd name="T71" fmla="*/ 2147483647 h 220"/>
                  <a:gd name="T72" fmla="*/ 2147483647 w 174"/>
                  <a:gd name="T73" fmla="*/ 2147483647 h 220"/>
                  <a:gd name="T74" fmla="*/ 0 w 174"/>
                  <a:gd name="T75" fmla="*/ 2147483647 h 220"/>
                  <a:gd name="T76" fmla="*/ 2147483647 w 174"/>
                  <a:gd name="T77" fmla="*/ 2147483647 h 2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4"/>
                  <a:gd name="T118" fmla="*/ 0 h 220"/>
                  <a:gd name="T119" fmla="*/ 174 w 174"/>
                  <a:gd name="T120" fmla="*/ 220 h 2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4" h="220">
                    <a:moveTo>
                      <a:pt x="64" y="220"/>
                    </a:moveTo>
                    <a:lnTo>
                      <a:pt x="64" y="220"/>
                    </a:lnTo>
                    <a:lnTo>
                      <a:pt x="78" y="214"/>
                    </a:lnTo>
                    <a:lnTo>
                      <a:pt x="90" y="206"/>
                    </a:lnTo>
                    <a:lnTo>
                      <a:pt x="100" y="198"/>
                    </a:lnTo>
                    <a:lnTo>
                      <a:pt x="110" y="190"/>
                    </a:lnTo>
                    <a:lnTo>
                      <a:pt x="116" y="180"/>
                    </a:lnTo>
                    <a:lnTo>
                      <a:pt x="120" y="170"/>
                    </a:lnTo>
                    <a:lnTo>
                      <a:pt x="128" y="150"/>
                    </a:lnTo>
                    <a:lnTo>
                      <a:pt x="130" y="132"/>
                    </a:lnTo>
                    <a:lnTo>
                      <a:pt x="130" y="118"/>
                    </a:lnTo>
                    <a:lnTo>
                      <a:pt x="128" y="102"/>
                    </a:lnTo>
                    <a:lnTo>
                      <a:pt x="132" y="112"/>
                    </a:lnTo>
                    <a:lnTo>
                      <a:pt x="140" y="134"/>
                    </a:lnTo>
                    <a:lnTo>
                      <a:pt x="146" y="146"/>
                    </a:lnTo>
                    <a:lnTo>
                      <a:pt x="154" y="160"/>
                    </a:lnTo>
                    <a:lnTo>
                      <a:pt x="162" y="172"/>
                    </a:lnTo>
                    <a:lnTo>
                      <a:pt x="174" y="182"/>
                    </a:lnTo>
                    <a:lnTo>
                      <a:pt x="110" y="0"/>
                    </a:lnTo>
                    <a:lnTo>
                      <a:pt x="108" y="16"/>
                    </a:lnTo>
                    <a:lnTo>
                      <a:pt x="108" y="30"/>
                    </a:lnTo>
                    <a:lnTo>
                      <a:pt x="110" y="46"/>
                    </a:lnTo>
                    <a:lnTo>
                      <a:pt x="114" y="60"/>
                    </a:lnTo>
                    <a:lnTo>
                      <a:pt x="120" y="82"/>
                    </a:lnTo>
                    <a:lnTo>
                      <a:pt x="124" y="90"/>
                    </a:lnTo>
                    <a:lnTo>
                      <a:pt x="116" y="78"/>
                    </a:lnTo>
                    <a:lnTo>
                      <a:pt x="108" y="66"/>
                    </a:lnTo>
                    <a:lnTo>
                      <a:pt x="94" y="54"/>
                    </a:lnTo>
                    <a:lnTo>
                      <a:pt x="76" y="42"/>
                    </a:lnTo>
                    <a:lnTo>
                      <a:pt x="66" y="38"/>
                    </a:lnTo>
                    <a:lnTo>
                      <a:pt x="56" y="34"/>
                    </a:lnTo>
                    <a:lnTo>
                      <a:pt x="44" y="32"/>
                    </a:lnTo>
                    <a:lnTo>
                      <a:pt x="30" y="32"/>
                    </a:lnTo>
                    <a:lnTo>
                      <a:pt x="16" y="34"/>
                    </a:lnTo>
                    <a:lnTo>
                      <a:pt x="0" y="38"/>
                    </a:lnTo>
                    <a:lnTo>
                      <a:pt x="64" y="2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73" name="Freeform 130"/>
              <p:cNvSpPr>
                <a:spLocks/>
              </p:cNvSpPr>
              <p:nvPr/>
            </p:nvSpPr>
            <p:spPr bwMode="auto">
              <a:xfrm>
                <a:off x="8105775" y="1563688"/>
                <a:ext cx="220663" cy="277812"/>
              </a:xfrm>
              <a:custGeom>
                <a:avLst/>
                <a:gdLst>
                  <a:gd name="T0" fmla="*/ 2147483647 w 174"/>
                  <a:gd name="T1" fmla="*/ 2147483647 h 220"/>
                  <a:gd name="T2" fmla="*/ 2147483647 w 174"/>
                  <a:gd name="T3" fmla="*/ 2147483647 h 220"/>
                  <a:gd name="T4" fmla="*/ 2147483647 w 174"/>
                  <a:gd name="T5" fmla="*/ 2147483647 h 220"/>
                  <a:gd name="T6" fmla="*/ 2147483647 w 174"/>
                  <a:gd name="T7" fmla="*/ 2147483647 h 220"/>
                  <a:gd name="T8" fmla="*/ 2147483647 w 174"/>
                  <a:gd name="T9" fmla="*/ 2147483647 h 220"/>
                  <a:gd name="T10" fmla="*/ 2147483647 w 174"/>
                  <a:gd name="T11" fmla="*/ 2147483647 h 220"/>
                  <a:gd name="T12" fmla="*/ 2147483647 w 174"/>
                  <a:gd name="T13" fmla="*/ 2147483647 h 220"/>
                  <a:gd name="T14" fmla="*/ 2147483647 w 174"/>
                  <a:gd name="T15" fmla="*/ 2147483647 h 220"/>
                  <a:gd name="T16" fmla="*/ 2147483647 w 174"/>
                  <a:gd name="T17" fmla="*/ 2147483647 h 220"/>
                  <a:gd name="T18" fmla="*/ 2147483647 w 174"/>
                  <a:gd name="T19" fmla="*/ 2147483647 h 220"/>
                  <a:gd name="T20" fmla="*/ 2147483647 w 174"/>
                  <a:gd name="T21" fmla="*/ 2147483647 h 220"/>
                  <a:gd name="T22" fmla="*/ 2147483647 w 174"/>
                  <a:gd name="T23" fmla="*/ 2147483647 h 220"/>
                  <a:gd name="T24" fmla="*/ 2147483647 w 174"/>
                  <a:gd name="T25" fmla="*/ 2147483647 h 220"/>
                  <a:gd name="T26" fmla="*/ 2147483647 w 174"/>
                  <a:gd name="T27" fmla="*/ 2147483647 h 220"/>
                  <a:gd name="T28" fmla="*/ 2147483647 w 174"/>
                  <a:gd name="T29" fmla="*/ 2147483647 h 220"/>
                  <a:gd name="T30" fmla="*/ 2147483647 w 174"/>
                  <a:gd name="T31" fmla="*/ 2147483647 h 220"/>
                  <a:gd name="T32" fmla="*/ 2147483647 w 174"/>
                  <a:gd name="T33" fmla="*/ 2147483647 h 220"/>
                  <a:gd name="T34" fmla="*/ 2147483647 w 174"/>
                  <a:gd name="T35" fmla="*/ 2147483647 h 220"/>
                  <a:gd name="T36" fmla="*/ 2147483647 w 174"/>
                  <a:gd name="T37" fmla="*/ 2147483647 h 220"/>
                  <a:gd name="T38" fmla="*/ 2147483647 w 174"/>
                  <a:gd name="T39" fmla="*/ 0 h 220"/>
                  <a:gd name="T40" fmla="*/ 2147483647 w 174"/>
                  <a:gd name="T41" fmla="*/ 0 h 220"/>
                  <a:gd name="T42" fmla="*/ 2147483647 w 174"/>
                  <a:gd name="T43" fmla="*/ 2147483647 h 220"/>
                  <a:gd name="T44" fmla="*/ 2147483647 w 174"/>
                  <a:gd name="T45" fmla="*/ 2147483647 h 220"/>
                  <a:gd name="T46" fmla="*/ 2147483647 w 174"/>
                  <a:gd name="T47" fmla="*/ 2147483647 h 220"/>
                  <a:gd name="T48" fmla="*/ 2147483647 w 174"/>
                  <a:gd name="T49" fmla="*/ 2147483647 h 220"/>
                  <a:gd name="T50" fmla="*/ 2147483647 w 174"/>
                  <a:gd name="T51" fmla="*/ 2147483647 h 220"/>
                  <a:gd name="T52" fmla="*/ 2147483647 w 174"/>
                  <a:gd name="T53" fmla="*/ 2147483647 h 220"/>
                  <a:gd name="T54" fmla="*/ 2147483647 w 174"/>
                  <a:gd name="T55" fmla="*/ 2147483647 h 220"/>
                  <a:gd name="T56" fmla="*/ 2147483647 w 174"/>
                  <a:gd name="T57" fmla="*/ 2147483647 h 220"/>
                  <a:gd name="T58" fmla="*/ 2147483647 w 174"/>
                  <a:gd name="T59" fmla="*/ 2147483647 h 220"/>
                  <a:gd name="T60" fmla="*/ 2147483647 w 174"/>
                  <a:gd name="T61" fmla="*/ 2147483647 h 220"/>
                  <a:gd name="T62" fmla="*/ 2147483647 w 174"/>
                  <a:gd name="T63" fmla="*/ 2147483647 h 220"/>
                  <a:gd name="T64" fmla="*/ 2147483647 w 174"/>
                  <a:gd name="T65" fmla="*/ 2147483647 h 220"/>
                  <a:gd name="T66" fmla="*/ 2147483647 w 174"/>
                  <a:gd name="T67" fmla="*/ 2147483647 h 220"/>
                  <a:gd name="T68" fmla="*/ 2147483647 w 174"/>
                  <a:gd name="T69" fmla="*/ 2147483647 h 220"/>
                  <a:gd name="T70" fmla="*/ 2147483647 w 174"/>
                  <a:gd name="T71" fmla="*/ 2147483647 h 220"/>
                  <a:gd name="T72" fmla="*/ 2147483647 w 174"/>
                  <a:gd name="T73" fmla="*/ 2147483647 h 220"/>
                  <a:gd name="T74" fmla="*/ 0 w 174"/>
                  <a:gd name="T75" fmla="*/ 2147483647 h 220"/>
                  <a:gd name="T76" fmla="*/ 2147483647 w 174"/>
                  <a:gd name="T77" fmla="*/ 2147483647 h 2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4"/>
                  <a:gd name="T118" fmla="*/ 0 h 220"/>
                  <a:gd name="T119" fmla="*/ 174 w 174"/>
                  <a:gd name="T120" fmla="*/ 220 h 2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4" h="220">
                    <a:moveTo>
                      <a:pt x="64" y="220"/>
                    </a:moveTo>
                    <a:lnTo>
                      <a:pt x="64" y="220"/>
                    </a:lnTo>
                    <a:lnTo>
                      <a:pt x="78" y="214"/>
                    </a:lnTo>
                    <a:lnTo>
                      <a:pt x="90" y="206"/>
                    </a:lnTo>
                    <a:lnTo>
                      <a:pt x="100" y="198"/>
                    </a:lnTo>
                    <a:lnTo>
                      <a:pt x="110" y="190"/>
                    </a:lnTo>
                    <a:lnTo>
                      <a:pt x="116" y="180"/>
                    </a:lnTo>
                    <a:lnTo>
                      <a:pt x="120" y="170"/>
                    </a:lnTo>
                    <a:lnTo>
                      <a:pt x="128" y="150"/>
                    </a:lnTo>
                    <a:lnTo>
                      <a:pt x="130" y="132"/>
                    </a:lnTo>
                    <a:lnTo>
                      <a:pt x="130" y="118"/>
                    </a:lnTo>
                    <a:lnTo>
                      <a:pt x="128" y="102"/>
                    </a:lnTo>
                    <a:lnTo>
                      <a:pt x="132" y="112"/>
                    </a:lnTo>
                    <a:lnTo>
                      <a:pt x="140" y="134"/>
                    </a:lnTo>
                    <a:lnTo>
                      <a:pt x="146" y="146"/>
                    </a:lnTo>
                    <a:lnTo>
                      <a:pt x="154" y="160"/>
                    </a:lnTo>
                    <a:lnTo>
                      <a:pt x="162" y="172"/>
                    </a:lnTo>
                    <a:lnTo>
                      <a:pt x="174" y="182"/>
                    </a:lnTo>
                    <a:lnTo>
                      <a:pt x="110" y="0"/>
                    </a:lnTo>
                    <a:lnTo>
                      <a:pt x="108" y="16"/>
                    </a:lnTo>
                    <a:lnTo>
                      <a:pt x="108" y="30"/>
                    </a:lnTo>
                    <a:lnTo>
                      <a:pt x="110" y="46"/>
                    </a:lnTo>
                    <a:lnTo>
                      <a:pt x="114" y="60"/>
                    </a:lnTo>
                    <a:lnTo>
                      <a:pt x="120" y="82"/>
                    </a:lnTo>
                    <a:lnTo>
                      <a:pt x="124" y="90"/>
                    </a:lnTo>
                    <a:lnTo>
                      <a:pt x="116" y="78"/>
                    </a:lnTo>
                    <a:lnTo>
                      <a:pt x="108" y="66"/>
                    </a:lnTo>
                    <a:lnTo>
                      <a:pt x="94" y="54"/>
                    </a:lnTo>
                    <a:lnTo>
                      <a:pt x="76" y="42"/>
                    </a:lnTo>
                    <a:lnTo>
                      <a:pt x="66" y="38"/>
                    </a:lnTo>
                    <a:lnTo>
                      <a:pt x="56" y="34"/>
                    </a:lnTo>
                    <a:lnTo>
                      <a:pt x="44" y="32"/>
                    </a:lnTo>
                    <a:lnTo>
                      <a:pt x="30" y="32"/>
                    </a:lnTo>
                    <a:lnTo>
                      <a:pt x="16" y="34"/>
                    </a:lnTo>
                    <a:lnTo>
                      <a:pt x="0" y="38"/>
                    </a:lnTo>
                    <a:lnTo>
                      <a:pt x="64" y="2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74" name="Freeform 131"/>
              <p:cNvSpPr>
                <a:spLocks/>
              </p:cNvSpPr>
              <p:nvPr/>
            </p:nvSpPr>
            <p:spPr bwMode="auto">
              <a:xfrm>
                <a:off x="8256588" y="1658938"/>
                <a:ext cx="57150" cy="38100"/>
              </a:xfrm>
              <a:custGeom>
                <a:avLst/>
                <a:gdLst>
                  <a:gd name="T0" fmla="*/ 2147483647 w 44"/>
                  <a:gd name="T1" fmla="*/ 2147483647 h 30"/>
                  <a:gd name="T2" fmla="*/ 2147483647 w 44"/>
                  <a:gd name="T3" fmla="*/ 2147483647 h 30"/>
                  <a:gd name="T4" fmla="*/ 0 w 44"/>
                  <a:gd name="T5" fmla="*/ 2147483647 h 30"/>
                  <a:gd name="T6" fmla="*/ 2147483647 w 44"/>
                  <a:gd name="T7" fmla="*/ 0 h 30"/>
                  <a:gd name="T8" fmla="*/ 2147483647 w 44"/>
                  <a:gd name="T9" fmla="*/ 2147483647 h 30"/>
                  <a:gd name="T10" fmla="*/ 0 60000 65536"/>
                  <a:gd name="T11" fmla="*/ 0 60000 65536"/>
                  <a:gd name="T12" fmla="*/ 0 60000 65536"/>
                  <a:gd name="T13" fmla="*/ 0 60000 65536"/>
                  <a:gd name="T14" fmla="*/ 0 60000 65536"/>
                  <a:gd name="T15" fmla="*/ 0 w 44"/>
                  <a:gd name="T16" fmla="*/ 0 h 30"/>
                  <a:gd name="T17" fmla="*/ 44 w 44"/>
                  <a:gd name="T18" fmla="*/ 30 h 30"/>
                </a:gdLst>
                <a:ahLst/>
                <a:cxnLst>
                  <a:cxn ang="T10">
                    <a:pos x="T0" y="T1"/>
                  </a:cxn>
                  <a:cxn ang="T11">
                    <a:pos x="T2" y="T3"/>
                  </a:cxn>
                  <a:cxn ang="T12">
                    <a:pos x="T4" y="T5"/>
                  </a:cxn>
                  <a:cxn ang="T13">
                    <a:pos x="T6" y="T7"/>
                  </a:cxn>
                  <a:cxn ang="T14">
                    <a:pos x="T8" y="T9"/>
                  </a:cxn>
                </a:cxnLst>
                <a:rect l="T15" t="T16" r="T17" b="T18"/>
                <a:pathLst>
                  <a:path w="44" h="30">
                    <a:moveTo>
                      <a:pt x="44" y="18"/>
                    </a:moveTo>
                    <a:lnTo>
                      <a:pt x="8" y="30"/>
                    </a:lnTo>
                    <a:lnTo>
                      <a:pt x="0" y="12"/>
                    </a:lnTo>
                    <a:lnTo>
                      <a:pt x="38" y="0"/>
                    </a:lnTo>
                    <a:lnTo>
                      <a:pt x="44"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75" name="Freeform 132"/>
              <p:cNvSpPr>
                <a:spLocks/>
              </p:cNvSpPr>
              <p:nvPr/>
            </p:nvSpPr>
            <p:spPr bwMode="auto">
              <a:xfrm>
                <a:off x="8256588" y="1658938"/>
                <a:ext cx="57150" cy="38100"/>
              </a:xfrm>
              <a:custGeom>
                <a:avLst/>
                <a:gdLst>
                  <a:gd name="T0" fmla="*/ 2147483647 w 44"/>
                  <a:gd name="T1" fmla="*/ 2147483647 h 30"/>
                  <a:gd name="T2" fmla="*/ 2147483647 w 44"/>
                  <a:gd name="T3" fmla="*/ 2147483647 h 30"/>
                  <a:gd name="T4" fmla="*/ 0 w 44"/>
                  <a:gd name="T5" fmla="*/ 2147483647 h 30"/>
                  <a:gd name="T6" fmla="*/ 2147483647 w 44"/>
                  <a:gd name="T7" fmla="*/ 0 h 30"/>
                  <a:gd name="T8" fmla="*/ 2147483647 w 44"/>
                  <a:gd name="T9" fmla="*/ 2147483647 h 30"/>
                  <a:gd name="T10" fmla="*/ 0 60000 65536"/>
                  <a:gd name="T11" fmla="*/ 0 60000 65536"/>
                  <a:gd name="T12" fmla="*/ 0 60000 65536"/>
                  <a:gd name="T13" fmla="*/ 0 60000 65536"/>
                  <a:gd name="T14" fmla="*/ 0 60000 65536"/>
                  <a:gd name="T15" fmla="*/ 0 w 44"/>
                  <a:gd name="T16" fmla="*/ 0 h 30"/>
                  <a:gd name="T17" fmla="*/ 44 w 44"/>
                  <a:gd name="T18" fmla="*/ 30 h 30"/>
                </a:gdLst>
                <a:ahLst/>
                <a:cxnLst>
                  <a:cxn ang="T10">
                    <a:pos x="T0" y="T1"/>
                  </a:cxn>
                  <a:cxn ang="T11">
                    <a:pos x="T2" y="T3"/>
                  </a:cxn>
                  <a:cxn ang="T12">
                    <a:pos x="T4" y="T5"/>
                  </a:cxn>
                  <a:cxn ang="T13">
                    <a:pos x="T6" y="T7"/>
                  </a:cxn>
                  <a:cxn ang="T14">
                    <a:pos x="T8" y="T9"/>
                  </a:cxn>
                </a:cxnLst>
                <a:rect l="T15" t="T16" r="T17" b="T18"/>
                <a:pathLst>
                  <a:path w="44" h="30">
                    <a:moveTo>
                      <a:pt x="44" y="18"/>
                    </a:moveTo>
                    <a:lnTo>
                      <a:pt x="8" y="30"/>
                    </a:lnTo>
                    <a:lnTo>
                      <a:pt x="0" y="12"/>
                    </a:lnTo>
                    <a:lnTo>
                      <a:pt x="38" y="0"/>
                    </a:lnTo>
                    <a:lnTo>
                      <a:pt x="44"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76" name="Freeform 133"/>
              <p:cNvSpPr>
                <a:spLocks/>
              </p:cNvSpPr>
              <p:nvPr/>
            </p:nvSpPr>
            <p:spPr bwMode="auto">
              <a:xfrm>
                <a:off x="8256588" y="1658938"/>
                <a:ext cx="57150" cy="38100"/>
              </a:xfrm>
              <a:custGeom>
                <a:avLst/>
                <a:gdLst>
                  <a:gd name="T0" fmla="*/ 2147483647 w 44"/>
                  <a:gd name="T1" fmla="*/ 2147483647 h 30"/>
                  <a:gd name="T2" fmla="*/ 2147483647 w 44"/>
                  <a:gd name="T3" fmla="*/ 2147483647 h 30"/>
                  <a:gd name="T4" fmla="*/ 0 w 44"/>
                  <a:gd name="T5" fmla="*/ 2147483647 h 30"/>
                  <a:gd name="T6" fmla="*/ 2147483647 w 44"/>
                  <a:gd name="T7" fmla="*/ 0 h 30"/>
                  <a:gd name="T8" fmla="*/ 2147483647 w 44"/>
                  <a:gd name="T9" fmla="*/ 2147483647 h 30"/>
                  <a:gd name="T10" fmla="*/ 0 60000 65536"/>
                  <a:gd name="T11" fmla="*/ 0 60000 65536"/>
                  <a:gd name="T12" fmla="*/ 0 60000 65536"/>
                  <a:gd name="T13" fmla="*/ 0 60000 65536"/>
                  <a:gd name="T14" fmla="*/ 0 60000 65536"/>
                  <a:gd name="T15" fmla="*/ 0 w 44"/>
                  <a:gd name="T16" fmla="*/ 0 h 30"/>
                  <a:gd name="T17" fmla="*/ 44 w 44"/>
                  <a:gd name="T18" fmla="*/ 30 h 30"/>
                </a:gdLst>
                <a:ahLst/>
                <a:cxnLst>
                  <a:cxn ang="T10">
                    <a:pos x="T0" y="T1"/>
                  </a:cxn>
                  <a:cxn ang="T11">
                    <a:pos x="T2" y="T3"/>
                  </a:cxn>
                  <a:cxn ang="T12">
                    <a:pos x="T4" y="T5"/>
                  </a:cxn>
                  <a:cxn ang="T13">
                    <a:pos x="T6" y="T7"/>
                  </a:cxn>
                  <a:cxn ang="T14">
                    <a:pos x="T8" y="T9"/>
                  </a:cxn>
                </a:cxnLst>
                <a:rect l="T15" t="T16" r="T17" b="T18"/>
                <a:pathLst>
                  <a:path w="44" h="30">
                    <a:moveTo>
                      <a:pt x="44" y="18"/>
                    </a:moveTo>
                    <a:lnTo>
                      <a:pt x="8" y="30"/>
                    </a:lnTo>
                    <a:lnTo>
                      <a:pt x="0" y="12"/>
                    </a:lnTo>
                    <a:lnTo>
                      <a:pt x="38" y="0"/>
                    </a:lnTo>
                    <a:lnTo>
                      <a:pt x="44" y="1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77" name="Freeform 134"/>
              <p:cNvSpPr>
                <a:spLocks/>
              </p:cNvSpPr>
              <p:nvPr/>
            </p:nvSpPr>
            <p:spPr bwMode="auto">
              <a:xfrm>
                <a:off x="8545513" y="952500"/>
                <a:ext cx="469900" cy="468313"/>
              </a:xfrm>
              <a:custGeom>
                <a:avLst/>
                <a:gdLst>
                  <a:gd name="T0" fmla="*/ 2147483647 w 370"/>
                  <a:gd name="T1" fmla="*/ 2147483647 h 370"/>
                  <a:gd name="T2" fmla="*/ 2147483647 w 370"/>
                  <a:gd name="T3" fmla="*/ 2147483647 h 370"/>
                  <a:gd name="T4" fmla="*/ 2147483647 w 370"/>
                  <a:gd name="T5" fmla="*/ 2147483647 h 370"/>
                  <a:gd name="T6" fmla="*/ 2147483647 w 370"/>
                  <a:gd name="T7" fmla="*/ 2147483647 h 370"/>
                  <a:gd name="T8" fmla="*/ 2147483647 w 370"/>
                  <a:gd name="T9" fmla="*/ 2147483647 h 370"/>
                  <a:gd name="T10" fmla="*/ 2147483647 w 370"/>
                  <a:gd name="T11" fmla="*/ 2147483647 h 370"/>
                  <a:gd name="T12" fmla="*/ 2147483647 w 370"/>
                  <a:gd name="T13" fmla="*/ 2147483647 h 370"/>
                  <a:gd name="T14" fmla="*/ 2147483647 w 370"/>
                  <a:gd name="T15" fmla="*/ 2147483647 h 370"/>
                  <a:gd name="T16" fmla="*/ 2147483647 w 370"/>
                  <a:gd name="T17" fmla="*/ 2147483647 h 370"/>
                  <a:gd name="T18" fmla="*/ 2147483647 w 370"/>
                  <a:gd name="T19" fmla="*/ 2147483647 h 370"/>
                  <a:gd name="T20" fmla="*/ 2147483647 w 370"/>
                  <a:gd name="T21" fmla="*/ 2147483647 h 370"/>
                  <a:gd name="T22" fmla="*/ 2147483647 w 370"/>
                  <a:gd name="T23" fmla="*/ 2147483647 h 370"/>
                  <a:gd name="T24" fmla="*/ 2147483647 w 370"/>
                  <a:gd name="T25" fmla="*/ 2147483647 h 370"/>
                  <a:gd name="T26" fmla="*/ 2147483647 w 370"/>
                  <a:gd name="T27" fmla="*/ 2147483647 h 370"/>
                  <a:gd name="T28" fmla="*/ 2147483647 w 370"/>
                  <a:gd name="T29" fmla="*/ 2147483647 h 370"/>
                  <a:gd name="T30" fmla="*/ 2147483647 w 370"/>
                  <a:gd name="T31" fmla="*/ 2147483647 h 370"/>
                  <a:gd name="T32" fmla="*/ 0 w 370"/>
                  <a:gd name="T33" fmla="*/ 2147483647 h 370"/>
                  <a:gd name="T34" fmla="*/ 0 w 370"/>
                  <a:gd name="T35" fmla="*/ 2147483647 h 370"/>
                  <a:gd name="T36" fmla="*/ 2147483647 w 370"/>
                  <a:gd name="T37" fmla="*/ 2147483647 h 370"/>
                  <a:gd name="T38" fmla="*/ 2147483647 w 370"/>
                  <a:gd name="T39" fmla="*/ 2147483647 h 370"/>
                  <a:gd name="T40" fmla="*/ 2147483647 w 370"/>
                  <a:gd name="T41" fmla="*/ 2147483647 h 370"/>
                  <a:gd name="T42" fmla="*/ 2147483647 w 370"/>
                  <a:gd name="T43" fmla="*/ 2147483647 h 370"/>
                  <a:gd name="T44" fmla="*/ 2147483647 w 370"/>
                  <a:gd name="T45" fmla="*/ 2147483647 h 370"/>
                  <a:gd name="T46" fmla="*/ 2147483647 w 370"/>
                  <a:gd name="T47" fmla="*/ 2147483647 h 370"/>
                  <a:gd name="T48" fmla="*/ 2147483647 w 370"/>
                  <a:gd name="T49" fmla="*/ 2147483647 h 370"/>
                  <a:gd name="T50" fmla="*/ 2147483647 w 370"/>
                  <a:gd name="T51" fmla="*/ 0 h 370"/>
                  <a:gd name="T52" fmla="*/ 2147483647 w 370"/>
                  <a:gd name="T53" fmla="*/ 0 h 370"/>
                  <a:gd name="T54" fmla="*/ 2147483647 w 370"/>
                  <a:gd name="T55" fmla="*/ 2147483647 h 370"/>
                  <a:gd name="T56" fmla="*/ 2147483647 w 370"/>
                  <a:gd name="T57" fmla="*/ 2147483647 h 370"/>
                  <a:gd name="T58" fmla="*/ 2147483647 w 370"/>
                  <a:gd name="T59" fmla="*/ 2147483647 h 370"/>
                  <a:gd name="T60" fmla="*/ 2147483647 w 370"/>
                  <a:gd name="T61" fmla="*/ 2147483647 h 370"/>
                  <a:gd name="T62" fmla="*/ 2147483647 w 370"/>
                  <a:gd name="T63" fmla="*/ 2147483647 h 370"/>
                  <a:gd name="T64" fmla="*/ 2147483647 w 370"/>
                  <a:gd name="T65" fmla="*/ 2147483647 h 370"/>
                  <a:gd name="T66" fmla="*/ 2147483647 w 370"/>
                  <a:gd name="T67" fmla="*/ 2147483647 h 370"/>
                  <a:gd name="T68" fmla="*/ 2147483647 w 370"/>
                  <a:gd name="T69" fmla="*/ 2147483647 h 3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0"/>
                  <a:gd name="T106" fmla="*/ 0 h 370"/>
                  <a:gd name="T107" fmla="*/ 370 w 370"/>
                  <a:gd name="T108" fmla="*/ 370 h 3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0" h="370">
                    <a:moveTo>
                      <a:pt x="370" y="184"/>
                    </a:moveTo>
                    <a:lnTo>
                      <a:pt x="370" y="184"/>
                    </a:lnTo>
                    <a:lnTo>
                      <a:pt x="368" y="204"/>
                    </a:lnTo>
                    <a:lnTo>
                      <a:pt x="366" y="222"/>
                    </a:lnTo>
                    <a:lnTo>
                      <a:pt x="362" y="240"/>
                    </a:lnTo>
                    <a:lnTo>
                      <a:pt x="356" y="256"/>
                    </a:lnTo>
                    <a:lnTo>
                      <a:pt x="348" y="274"/>
                    </a:lnTo>
                    <a:lnTo>
                      <a:pt x="338" y="288"/>
                    </a:lnTo>
                    <a:lnTo>
                      <a:pt x="328" y="302"/>
                    </a:lnTo>
                    <a:lnTo>
                      <a:pt x="316" y="316"/>
                    </a:lnTo>
                    <a:lnTo>
                      <a:pt x="302" y="328"/>
                    </a:lnTo>
                    <a:lnTo>
                      <a:pt x="288" y="338"/>
                    </a:lnTo>
                    <a:lnTo>
                      <a:pt x="274" y="348"/>
                    </a:lnTo>
                    <a:lnTo>
                      <a:pt x="256" y="356"/>
                    </a:lnTo>
                    <a:lnTo>
                      <a:pt x="240" y="362"/>
                    </a:lnTo>
                    <a:lnTo>
                      <a:pt x="222" y="366"/>
                    </a:lnTo>
                    <a:lnTo>
                      <a:pt x="204" y="368"/>
                    </a:lnTo>
                    <a:lnTo>
                      <a:pt x="184" y="370"/>
                    </a:lnTo>
                    <a:lnTo>
                      <a:pt x="166" y="368"/>
                    </a:lnTo>
                    <a:lnTo>
                      <a:pt x="148" y="366"/>
                    </a:lnTo>
                    <a:lnTo>
                      <a:pt x="130" y="362"/>
                    </a:lnTo>
                    <a:lnTo>
                      <a:pt x="112" y="356"/>
                    </a:lnTo>
                    <a:lnTo>
                      <a:pt x="96" y="348"/>
                    </a:lnTo>
                    <a:lnTo>
                      <a:pt x="82" y="338"/>
                    </a:lnTo>
                    <a:lnTo>
                      <a:pt x="68" y="328"/>
                    </a:lnTo>
                    <a:lnTo>
                      <a:pt x="54" y="316"/>
                    </a:lnTo>
                    <a:lnTo>
                      <a:pt x="42" y="302"/>
                    </a:lnTo>
                    <a:lnTo>
                      <a:pt x="32" y="288"/>
                    </a:lnTo>
                    <a:lnTo>
                      <a:pt x="22" y="274"/>
                    </a:lnTo>
                    <a:lnTo>
                      <a:pt x="14" y="256"/>
                    </a:lnTo>
                    <a:lnTo>
                      <a:pt x="8" y="240"/>
                    </a:lnTo>
                    <a:lnTo>
                      <a:pt x="4" y="222"/>
                    </a:lnTo>
                    <a:lnTo>
                      <a:pt x="0" y="204"/>
                    </a:lnTo>
                    <a:lnTo>
                      <a:pt x="0" y="184"/>
                    </a:lnTo>
                    <a:lnTo>
                      <a:pt x="0" y="166"/>
                    </a:lnTo>
                    <a:lnTo>
                      <a:pt x="4" y="148"/>
                    </a:lnTo>
                    <a:lnTo>
                      <a:pt x="8" y="130"/>
                    </a:lnTo>
                    <a:lnTo>
                      <a:pt x="14" y="112"/>
                    </a:lnTo>
                    <a:lnTo>
                      <a:pt x="22" y="96"/>
                    </a:lnTo>
                    <a:lnTo>
                      <a:pt x="32" y="82"/>
                    </a:lnTo>
                    <a:lnTo>
                      <a:pt x="42" y="68"/>
                    </a:lnTo>
                    <a:lnTo>
                      <a:pt x="54" y="54"/>
                    </a:lnTo>
                    <a:lnTo>
                      <a:pt x="68" y="42"/>
                    </a:lnTo>
                    <a:lnTo>
                      <a:pt x="82" y="32"/>
                    </a:lnTo>
                    <a:lnTo>
                      <a:pt x="96" y="22"/>
                    </a:lnTo>
                    <a:lnTo>
                      <a:pt x="112" y="14"/>
                    </a:lnTo>
                    <a:lnTo>
                      <a:pt x="130" y="8"/>
                    </a:lnTo>
                    <a:lnTo>
                      <a:pt x="148" y="4"/>
                    </a:lnTo>
                    <a:lnTo>
                      <a:pt x="166" y="0"/>
                    </a:lnTo>
                    <a:lnTo>
                      <a:pt x="184" y="0"/>
                    </a:lnTo>
                    <a:lnTo>
                      <a:pt x="204" y="0"/>
                    </a:lnTo>
                    <a:lnTo>
                      <a:pt x="222" y="4"/>
                    </a:lnTo>
                    <a:lnTo>
                      <a:pt x="240" y="8"/>
                    </a:lnTo>
                    <a:lnTo>
                      <a:pt x="256" y="14"/>
                    </a:lnTo>
                    <a:lnTo>
                      <a:pt x="274" y="22"/>
                    </a:lnTo>
                    <a:lnTo>
                      <a:pt x="288" y="32"/>
                    </a:lnTo>
                    <a:lnTo>
                      <a:pt x="302" y="42"/>
                    </a:lnTo>
                    <a:lnTo>
                      <a:pt x="316" y="54"/>
                    </a:lnTo>
                    <a:lnTo>
                      <a:pt x="328" y="68"/>
                    </a:lnTo>
                    <a:lnTo>
                      <a:pt x="338" y="82"/>
                    </a:lnTo>
                    <a:lnTo>
                      <a:pt x="348" y="96"/>
                    </a:lnTo>
                    <a:lnTo>
                      <a:pt x="356" y="112"/>
                    </a:lnTo>
                    <a:lnTo>
                      <a:pt x="362" y="130"/>
                    </a:lnTo>
                    <a:lnTo>
                      <a:pt x="366" y="148"/>
                    </a:lnTo>
                    <a:lnTo>
                      <a:pt x="368" y="166"/>
                    </a:lnTo>
                    <a:lnTo>
                      <a:pt x="370" y="184"/>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78" name="Line 135"/>
              <p:cNvSpPr>
                <a:spLocks noChangeShapeType="1"/>
              </p:cNvSpPr>
              <p:nvPr/>
            </p:nvSpPr>
            <p:spPr bwMode="auto">
              <a:xfrm flipH="1">
                <a:off x="7564438" y="949325"/>
                <a:ext cx="12223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200">
                  <a:solidFill>
                    <a:prstClr val="black"/>
                  </a:solidFill>
                  <a:latin typeface="Calibri"/>
                </a:endParaRPr>
              </a:p>
            </p:txBody>
          </p:sp>
          <p:sp>
            <p:nvSpPr>
              <p:cNvPr id="79" name="Rectangle 136"/>
              <p:cNvSpPr>
                <a:spLocks noChangeArrowheads="1"/>
              </p:cNvSpPr>
              <p:nvPr/>
            </p:nvSpPr>
            <p:spPr bwMode="auto">
              <a:xfrm>
                <a:off x="6761163" y="909638"/>
                <a:ext cx="946150" cy="80962"/>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80" name="Rectangle 137"/>
              <p:cNvSpPr>
                <a:spLocks noChangeArrowheads="1"/>
              </p:cNvSpPr>
              <p:nvPr/>
            </p:nvSpPr>
            <p:spPr bwMode="auto">
              <a:xfrm>
                <a:off x="6761163" y="909638"/>
                <a:ext cx="946150" cy="80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81" name="Line 138"/>
              <p:cNvSpPr>
                <a:spLocks noChangeShapeType="1"/>
              </p:cNvSpPr>
              <p:nvPr/>
            </p:nvSpPr>
            <p:spPr bwMode="auto">
              <a:xfrm>
                <a:off x="5767388" y="4008438"/>
                <a:ext cx="2241550" cy="420687"/>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200">
                  <a:solidFill>
                    <a:prstClr val="black"/>
                  </a:solidFill>
                  <a:latin typeface="Calibri"/>
                </a:endParaRPr>
              </a:p>
            </p:txBody>
          </p:sp>
          <p:sp>
            <p:nvSpPr>
              <p:cNvPr id="82" name="Line 139"/>
              <p:cNvSpPr>
                <a:spLocks noChangeShapeType="1"/>
              </p:cNvSpPr>
              <p:nvPr/>
            </p:nvSpPr>
            <p:spPr bwMode="auto">
              <a:xfrm>
                <a:off x="3916363" y="3656013"/>
                <a:ext cx="1011237" cy="193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200">
                  <a:solidFill>
                    <a:prstClr val="black"/>
                  </a:solidFill>
                  <a:latin typeface="Calibri"/>
                </a:endParaRPr>
              </a:p>
            </p:txBody>
          </p:sp>
          <p:sp>
            <p:nvSpPr>
              <p:cNvPr id="83" name="Line 140"/>
              <p:cNvSpPr>
                <a:spLocks noChangeShapeType="1"/>
              </p:cNvSpPr>
              <p:nvPr/>
            </p:nvSpPr>
            <p:spPr bwMode="auto">
              <a:xfrm flipH="1">
                <a:off x="4948238" y="4611688"/>
                <a:ext cx="239712" cy="250825"/>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200">
                  <a:solidFill>
                    <a:prstClr val="black"/>
                  </a:solidFill>
                  <a:latin typeface="Calibri"/>
                </a:endParaRPr>
              </a:p>
            </p:txBody>
          </p:sp>
          <p:sp>
            <p:nvSpPr>
              <p:cNvPr id="84" name="Freeform 141"/>
              <p:cNvSpPr>
                <a:spLocks/>
              </p:cNvSpPr>
              <p:nvPr/>
            </p:nvSpPr>
            <p:spPr bwMode="auto">
              <a:xfrm>
                <a:off x="5751513" y="4008438"/>
                <a:ext cx="42862" cy="68262"/>
              </a:xfrm>
              <a:custGeom>
                <a:avLst/>
                <a:gdLst>
                  <a:gd name="T0" fmla="*/ 0 w 34"/>
                  <a:gd name="T1" fmla="*/ 0 h 54"/>
                  <a:gd name="T2" fmla="*/ 0 w 34"/>
                  <a:gd name="T3" fmla="*/ 0 h 54"/>
                  <a:gd name="T4" fmla="*/ 2147483647 w 34"/>
                  <a:gd name="T5" fmla="*/ 2147483647 h 54"/>
                  <a:gd name="T6" fmla="*/ 2147483647 w 34"/>
                  <a:gd name="T7" fmla="*/ 2147483647 h 54"/>
                  <a:gd name="T8" fmla="*/ 2147483647 w 34"/>
                  <a:gd name="T9" fmla="*/ 2147483647 h 54"/>
                  <a:gd name="T10" fmla="*/ 2147483647 w 34"/>
                  <a:gd name="T11" fmla="*/ 2147483647 h 54"/>
                  <a:gd name="T12" fmla="*/ 2147483647 w 34"/>
                  <a:gd name="T13" fmla="*/ 2147483647 h 54"/>
                  <a:gd name="T14" fmla="*/ 2147483647 w 34"/>
                  <a:gd name="T15" fmla="*/ 2147483647 h 54"/>
                  <a:gd name="T16" fmla="*/ 2147483647 w 34"/>
                  <a:gd name="T17" fmla="*/ 2147483647 h 54"/>
                  <a:gd name="T18" fmla="*/ 2147483647 w 34"/>
                  <a:gd name="T19" fmla="*/ 2147483647 h 54"/>
                  <a:gd name="T20" fmla="*/ 2147483647 w 34"/>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54"/>
                  <a:gd name="T35" fmla="*/ 34 w 34"/>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54">
                    <a:moveTo>
                      <a:pt x="0" y="0"/>
                    </a:moveTo>
                    <a:lnTo>
                      <a:pt x="0" y="0"/>
                    </a:lnTo>
                    <a:lnTo>
                      <a:pt x="8" y="2"/>
                    </a:lnTo>
                    <a:lnTo>
                      <a:pt x="20" y="8"/>
                    </a:lnTo>
                    <a:lnTo>
                      <a:pt x="26" y="14"/>
                    </a:lnTo>
                    <a:lnTo>
                      <a:pt x="30" y="20"/>
                    </a:lnTo>
                    <a:lnTo>
                      <a:pt x="34" y="28"/>
                    </a:lnTo>
                    <a:lnTo>
                      <a:pt x="34" y="36"/>
                    </a:lnTo>
                    <a:lnTo>
                      <a:pt x="34" y="46"/>
                    </a:lnTo>
                    <a:lnTo>
                      <a:pt x="30" y="54"/>
                    </a:lnTo>
                  </a:path>
                </a:pathLst>
              </a:custGeom>
              <a:noFill/>
              <a:ln w="31750">
                <a:solidFill>
                  <a:srgbClr val="00CC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85" name="Freeform 142"/>
              <p:cNvSpPr>
                <a:spLocks/>
              </p:cNvSpPr>
              <p:nvPr/>
            </p:nvSpPr>
            <p:spPr bwMode="auto">
              <a:xfrm>
                <a:off x="5072063" y="4637088"/>
                <a:ext cx="79375" cy="30162"/>
              </a:xfrm>
              <a:custGeom>
                <a:avLst/>
                <a:gdLst>
                  <a:gd name="T0" fmla="*/ 0 w 62"/>
                  <a:gd name="T1" fmla="*/ 0 h 24"/>
                  <a:gd name="T2" fmla="*/ 0 w 62"/>
                  <a:gd name="T3" fmla="*/ 0 h 24"/>
                  <a:gd name="T4" fmla="*/ 2147483647 w 62"/>
                  <a:gd name="T5" fmla="*/ 2147483647 h 24"/>
                  <a:gd name="T6" fmla="*/ 2147483647 w 62"/>
                  <a:gd name="T7" fmla="*/ 2147483647 h 24"/>
                  <a:gd name="T8" fmla="*/ 2147483647 w 62"/>
                  <a:gd name="T9" fmla="*/ 2147483647 h 24"/>
                  <a:gd name="T10" fmla="*/ 2147483647 w 62"/>
                  <a:gd name="T11" fmla="*/ 2147483647 h 24"/>
                  <a:gd name="T12" fmla="*/ 2147483647 w 62"/>
                  <a:gd name="T13" fmla="*/ 2147483647 h 24"/>
                  <a:gd name="T14" fmla="*/ 2147483647 w 62"/>
                  <a:gd name="T15" fmla="*/ 2147483647 h 24"/>
                  <a:gd name="T16" fmla="*/ 2147483647 w 62"/>
                  <a:gd name="T17" fmla="*/ 2147483647 h 24"/>
                  <a:gd name="T18" fmla="*/ 2147483647 w 62"/>
                  <a:gd name="T19" fmla="*/ 2147483647 h 24"/>
                  <a:gd name="T20" fmla="*/ 2147483647 w 62"/>
                  <a:gd name="T21" fmla="*/ 2147483647 h 24"/>
                  <a:gd name="T22" fmla="*/ 2147483647 w 62"/>
                  <a:gd name="T23" fmla="*/ 2147483647 h 24"/>
                  <a:gd name="T24" fmla="*/ 2147483647 w 62"/>
                  <a:gd name="T25" fmla="*/ 214748364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
                  <a:gd name="T40" fmla="*/ 0 h 24"/>
                  <a:gd name="T41" fmla="*/ 62 w 62"/>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 h="24">
                    <a:moveTo>
                      <a:pt x="0" y="0"/>
                    </a:moveTo>
                    <a:lnTo>
                      <a:pt x="0" y="0"/>
                    </a:lnTo>
                    <a:lnTo>
                      <a:pt x="4" y="8"/>
                    </a:lnTo>
                    <a:lnTo>
                      <a:pt x="8" y="12"/>
                    </a:lnTo>
                    <a:lnTo>
                      <a:pt x="14" y="18"/>
                    </a:lnTo>
                    <a:lnTo>
                      <a:pt x="20" y="22"/>
                    </a:lnTo>
                    <a:lnTo>
                      <a:pt x="26" y="24"/>
                    </a:lnTo>
                    <a:lnTo>
                      <a:pt x="32" y="24"/>
                    </a:lnTo>
                    <a:lnTo>
                      <a:pt x="40" y="24"/>
                    </a:lnTo>
                    <a:lnTo>
                      <a:pt x="46" y="24"/>
                    </a:lnTo>
                    <a:lnTo>
                      <a:pt x="56" y="20"/>
                    </a:lnTo>
                    <a:lnTo>
                      <a:pt x="62" y="14"/>
                    </a:lnTo>
                  </a:path>
                </a:pathLst>
              </a:custGeom>
              <a:noFill/>
              <a:ln w="31750">
                <a:solidFill>
                  <a:srgbClr val="00CC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86" name="Line 143"/>
              <p:cNvSpPr>
                <a:spLocks noChangeShapeType="1"/>
              </p:cNvSpPr>
              <p:nvPr/>
            </p:nvSpPr>
            <p:spPr bwMode="auto">
              <a:xfrm flipH="1" flipV="1">
                <a:off x="4953000" y="4270375"/>
                <a:ext cx="119063" cy="366713"/>
              </a:xfrm>
              <a:prstGeom prst="line">
                <a:avLst/>
              </a:prstGeom>
              <a:noFill/>
              <a:ln w="31750">
                <a:solidFill>
                  <a:srgbClr val="00CC00"/>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200">
                  <a:solidFill>
                    <a:prstClr val="black"/>
                  </a:solidFill>
                  <a:latin typeface="Calibri"/>
                </a:endParaRPr>
              </a:p>
            </p:txBody>
          </p:sp>
          <p:sp>
            <p:nvSpPr>
              <p:cNvPr id="87" name="Line 144"/>
              <p:cNvSpPr>
                <a:spLocks noChangeShapeType="1"/>
              </p:cNvSpPr>
              <p:nvPr/>
            </p:nvSpPr>
            <p:spPr bwMode="auto">
              <a:xfrm flipH="1">
                <a:off x="5135563" y="4075113"/>
                <a:ext cx="657225" cy="595312"/>
              </a:xfrm>
              <a:prstGeom prst="line">
                <a:avLst/>
              </a:prstGeom>
              <a:noFill/>
              <a:ln w="31750">
                <a:solidFill>
                  <a:srgbClr val="00CC00"/>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200">
                  <a:solidFill>
                    <a:prstClr val="black"/>
                  </a:solidFill>
                  <a:latin typeface="Calibri"/>
                </a:endParaRPr>
              </a:p>
            </p:txBody>
          </p:sp>
          <p:sp>
            <p:nvSpPr>
              <p:cNvPr id="88" name="Freeform 145"/>
              <p:cNvSpPr>
                <a:spLocks/>
              </p:cNvSpPr>
              <p:nvPr/>
            </p:nvSpPr>
            <p:spPr bwMode="auto">
              <a:xfrm>
                <a:off x="4829175" y="3841750"/>
                <a:ext cx="55563" cy="60325"/>
              </a:xfrm>
              <a:custGeom>
                <a:avLst/>
                <a:gdLst>
                  <a:gd name="T0" fmla="*/ 2147483647 w 44"/>
                  <a:gd name="T1" fmla="*/ 2147483647 h 48"/>
                  <a:gd name="T2" fmla="*/ 2147483647 w 44"/>
                  <a:gd name="T3" fmla="*/ 2147483647 h 48"/>
                  <a:gd name="T4" fmla="*/ 0 w 44"/>
                  <a:gd name="T5" fmla="*/ 2147483647 h 48"/>
                  <a:gd name="T6" fmla="*/ 0 w 44"/>
                  <a:gd name="T7" fmla="*/ 2147483647 h 48"/>
                  <a:gd name="T8" fmla="*/ 2147483647 w 44"/>
                  <a:gd name="T9" fmla="*/ 2147483647 h 48"/>
                  <a:gd name="T10" fmla="*/ 2147483647 w 44"/>
                  <a:gd name="T11" fmla="*/ 2147483647 h 48"/>
                  <a:gd name="T12" fmla="*/ 2147483647 w 44"/>
                  <a:gd name="T13" fmla="*/ 2147483647 h 48"/>
                  <a:gd name="T14" fmla="*/ 2147483647 w 44"/>
                  <a:gd name="T15" fmla="*/ 2147483647 h 48"/>
                  <a:gd name="T16" fmla="*/ 2147483647 w 44"/>
                  <a:gd name="T17" fmla="*/ 2147483647 h 48"/>
                  <a:gd name="T18" fmla="*/ 2147483647 w 44"/>
                  <a:gd name="T19" fmla="*/ 2147483647 h 48"/>
                  <a:gd name="T20" fmla="*/ 2147483647 w 44"/>
                  <a:gd name="T21" fmla="*/ 2147483647 h 48"/>
                  <a:gd name="T22" fmla="*/ 2147483647 w 44"/>
                  <a:gd name="T23" fmla="*/ 0 h 48"/>
                  <a:gd name="T24" fmla="*/ 2147483647 w 44"/>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48"/>
                  <a:gd name="T41" fmla="*/ 44 w 44"/>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48">
                    <a:moveTo>
                      <a:pt x="2" y="48"/>
                    </a:moveTo>
                    <a:lnTo>
                      <a:pt x="2" y="48"/>
                    </a:lnTo>
                    <a:lnTo>
                      <a:pt x="0" y="40"/>
                    </a:lnTo>
                    <a:lnTo>
                      <a:pt x="0" y="34"/>
                    </a:lnTo>
                    <a:lnTo>
                      <a:pt x="2" y="26"/>
                    </a:lnTo>
                    <a:lnTo>
                      <a:pt x="4" y="20"/>
                    </a:lnTo>
                    <a:lnTo>
                      <a:pt x="8" y="14"/>
                    </a:lnTo>
                    <a:lnTo>
                      <a:pt x="14" y="10"/>
                    </a:lnTo>
                    <a:lnTo>
                      <a:pt x="20" y="6"/>
                    </a:lnTo>
                    <a:lnTo>
                      <a:pt x="26" y="2"/>
                    </a:lnTo>
                    <a:lnTo>
                      <a:pt x="34" y="0"/>
                    </a:lnTo>
                    <a:lnTo>
                      <a:pt x="44" y="0"/>
                    </a:lnTo>
                  </a:path>
                </a:pathLst>
              </a:custGeom>
              <a:noFill/>
              <a:ln w="31750">
                <a:solidFill>
                  <a:srgbClr val="00CC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89" name="Line 146"/>
              <p:cNvSpPr>
                <a:spLocks noChangeShapeType="1"/>
              </p:cNvSpPr>
              <p:nvPr/>
            </p:nvSpPr>
            <p:spPr bwMode="auto">
              <a:xfrm>
                <a:off x="4830763" y="3902075"/>
                <a:ext cx="122237" cy="368300"/>
              </a:xfrm>
              <a:prstGeom prst="line">
                <a:avLst/>
              </a:prstGeom>
              <a:noFill/>
              <a:ln w="31750">
                <a:solidFill>
                  <a:srgbClr val="00CC00"/>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200">
                  <a:solidFill>
                    <a:prstClr val="black"/>
                  </a:solidFill>
                  <a:latin typeface="Calibri"/>
                </a:endParaRPr>
              </a:p>
            </p:txBody>
          </p:sp>
          <p:sp>
            <p:nvSpPr>
              <p:cNvPr id="90" name="Line 147"/>
              <p:cNvSpPr>
                <a:spLocks noChangeShapeType="1"/>
              </p:cNvSpPr>
              <p:nvPr/>
            </p:nvSpPr>
            <p:spPr bwMode="auto">
              <a:xfrm flipH="1" flipV="1">
                <a:off x="4884738" y="3841750"/>
                <a:ext cx="871537" cy="165100"/>
              </a:xfrm>
              <a:prstGeom prst="line">
                <a:avLst/>
              </a:prstGeom>
              <a:noFill/>
              <a:ln w="31750">
                <a:solidFill>
                  <a:srgbClr val="00CC00"/>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200">
                  <a:solidFill>
                    <a:prstClr val="black"/>
                  </a:solidFill>
                  <a:latin typeface="Calibri"/>
                </a:endParaRPr>
              </a:p>
            </p:txBody>
          </p:sp>
          <p:sp>
            <p:nvSpPr>
              <p:cNvPr id="91" name="Freeform 148"/>
              <p:cNvSpPr>
                <a:spLocks/>
              </p:cNvSpPr>
              <p:nvPr/>
            </p:nvSpPr>
            <p:spPr bwMode="auto">
              <a:xfrm>
                <a:off x="4037013" y="2830513"/>
                <a:ext cx="931862" cy="323850"/>
              </a:xfrm>
              <a:custGeom>
                <a:avLst/>
                <a:gdLst>
                  <a:gd name="T0" fmla="*/ 0 w 734"/>
                  <a:gd name="T1" fmla="*/ 2147483647 h 256"/>
                  <a:gd name="T2" fmla="*/ 2147483647 w 734"/>
                  <a:gd name="T3" fmla="*/ 0 h 256"/>
                  <a:gd name="T4" fmla="*/ 0 w 734"/>
                  <a:gd name="T5" fmla="*/ 2147483647 h 256"/>
                  <a:gd name="T6" fmla="*/ 0 60000 65536"/>
                  <a:gd name="T7" fmla="*/ 0 60000 65536"/>
                  <a:gd name="T8" fmla="*/ 0 60000 65536"/>
                  <a:gd name="T9" fmla="*/ 0 w 734"/>
                  <a:gd name="T10" fmla="*/ 0 h 256"/>
                  <a:gd name="T11" fmla="*/ 734 w 734"/>
                  <a:gd name="T12" fmla="*/ 256 h 256"/>
                </a:gdLst>
                <a:ahLst/>
                <a:cxnLst>
                  <a:cxn ang="T6">
                    <a:pos x="T0" y="T1"/>
                  </a:cxn>
                  <a:cxn ang="T7">
                    <a:pos x="T2" y="T3"/>
                  </a:cxn>
                  <a:cxn ang="T8">
                    <a:pos x="T4" y="T5"/>
                  </a:cxn>
                </a:cxnLst>
                <a:rect l="T9" t="T10" r="T11" b="T12"/>
                <a:pathLst>
                  <a:path w="734" h="256">
                    <a:moveTo>
                      <a:pt x="0" y="256"/>
                    </a:moveTo>
                    <a:lnTo>
                      <a:pt x="734" y="0"/>
                    </a:lnTo>
                    <a:lnTo>
                      <a:pt x="0" y="256"/>
                    </a:lnTo>
                    <a:close/>
                  </a:path>
                </a:pathLst>
              </a:custGeom>
              <a:solidFill>
                <a:srgbClr val="3F1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92" name="Line 149"/>
              <p:cNvSpPr>
                <a:spLocks noChangeShapeType="1"/>
              </p:cNvSpPr>
              <p:nvPr/>
            </p:nvSpPr>
            <p:spPr bwMode="auto">
              <a:xfrm flipV="1">
                <a:off x="4037013" y="2830513"/>
                <a:ext cx="931862" cy="3238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en-US" sz="1200">
                  <a:solidFill>
                    <a:prstClr val="black"/>
                  </a:solidFill>
                  <a:latin typeface="Calibri"/>
                </a:endParaRPr>
              </a:p>
            </p:txBody>
          </p:sp>
          <p:sp>
            <p:nvSpPr>
              <p:cNvPr id="93" name="Line 150"/>
              <p:cNvSpPr>
                <a:spLocks noChangeShapeType="1"/>
              </p:cNvSpPr>
              <p:nvPr/>
            </p:nvSpPr>
            <p:spPr bwMode="auto">
              <a:xfrm flipV="1">
                <a:off x="4037013" y="2830513"/>
                <a:ext cx="931862" cy="323850"/>
              </a:xfrm>
              <a:prstGeom prst="line">
                <a:avLst/>
              </a:prstGeom>
              <a:noFill/>
              <a:ln w="47625">
                <a:solidFill>
                  <a:srgbClr val="3F19FF"/>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200">
                  <a:solidFill>
                    <a:prstClr val="black"/>
                  </a:solidFill>
                  <a:latin typeface="Calibri"/>
                </a:endParaRPr>
              </a:p>
            </p:txBody>
          </p:sp>
          <p:sp>
            <p:nvSpPr>
              <p:cNvPr id="94" name="Freeform 151"/>
              <p:cNvSpPr>
                <a:spLocks/>
              </p:cNvSpPr>
              <p:nvPr/>
            </p:nvSpPr>
            <p:spPr bwMode="auto">
              <a:xfrm>
                <a:off x="4024313" y="2787650"/>
                <a:ext cx="962025" cy="414338"/>
              </a:xfrm>
              <a:custGeom>
                <a:avLst/>
                <a:gdLst>
                  <a:gd name="T0" fmla="*/ 2147483647 w 758"/>
                  <a:gd name="T1" fmla="*/ 2147483647 h 328"/>
                  <a:gd name="T2" fmla="*/ 2147483647 w 758"/>
                  <a:gd name="T3" fmla="*/ 2147483647 h 328"/>
                  <a:gd name="T4" fmla="*/ 0 w 758"/>
                  <a:gd name="T5" fmla="*/ 2147483647 h 328"/>
                  <a:gd name="T6" fmla="*/ 2147483647 w 758"/>
                  <a:gd name="T7" fmla="*/ 0 h 328"/>
                  <a:gd name="T8" fmla="*/ 2147483647 w 758"/>
                  <a:gd name="T9" fmla="*/ 2147483647 h 328"/>
                  <a:gd name="T10" fmla="*/ 0 60000 65536"/>
                  <a:gd name="T11" fmla="*/ 0 60000 65536"/>
                  <a:gd name="T12" fmla="*/ 0 60000 65536"/>
                  <a:gd name="T13" fmla="*/ 0 60000 65536"/>
                  <a:gd name="T14" fmla="*/ 0 60000 65536"/>
                  <a:gd name="T15" fmla="*/ 0 w 758"/>
                  <a:gd name="T16" fmla="*/ 0 h 328"/>
                  <a:gd name="T17" fmla="*/ 758 w 758"/>
                  <a:gd name="T18" fmla="*/ 328 h 328"/>
                </a:gdLst>
                <a:ahLst/>
                <a:cxnLst>
                  <a:cxn ang="T10">
                    <a:pos x="T0" y="T1"/>
                  </a:cxn>
                  <a:cxn ang="T11">
                    <a:pos x="T2" y="T3"/>
                  </a:cxn>
                  <a:cxn ang="T12">
                    <a:pos x="T4" y="T5"/>
                  </a:cxn>
                  <a:cxn ang="T13">
                    <a:pos x="T6" y="T7"/>
                  </a:cxn>
                  <a:cxn ang="T14">
                    <a:pos x="T8" y="T9"/>
                  </a:cxn>
                </a:cxnLst>
                <a:rect l="T15" t="T16" r="T17" b="T18"/>
                <a:pathLst>
                  <a:path w="758" h="328">
                    <a:moveTo>
                      <a:pt x="758" y="72"/>
                    </a:moveTo>
                    <a:lnTo>
                      <a:pt x="26" y="328"/>
                    </a:lnTo>
                    <a:lnTo>
                      <a:pt x="0" y="254"/>
                    </a:lnTo>
                    <a:lnTo>
                      <a:pt x="732" y="0"/>
                    </a:lnTo>
                    <a:lnTo>
                      <a:pt x="758" y="72"/>
                    </a:lnTo>
                    <a:close/>
                  </a:path>
                </a:pathLst>
              </a:custGeom>
              <a:solidFill>
                <a:srgbClr val="0019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95" name="Freeform 152"/>
              <p:cNvSpPr>
                <a:spLocks/>
              </p:cNvSpPr>
              <p:nvPr/>
            </p:nvSpPr>
            <p:spPr bwMode="auto">
              <a:xfrm>
                <a:off x="4024313" y="2787650"/>
                <a:ext cx="962025" cy="414338"/>
              </a:xfrm>
              <a:custGeom>
                <a:avLst/>
                <a:gdLst>
                  <a:gd name="T0" fmla="*/ 2147483647 w 758"/>
                  <a:gd name="T1" fmla="*/ 2147483647 h 328"/>
                  <a:gd name="T2" fmla="*/ 2147483647 w 758"/>
                  <a:gd name="T3" fmla="*/ 2147483647 h 328"/>
                  <a:gd name="T4" fmla="*/ 0 w 758"/>
                  <a:gd name="T5" fmla="*/ 2147483647 h 328"/>
                  <a:gd name="T6" fmla="*/ 2147483647 w 758"/>
                  <a:gd name="T7" fmla="*/ 0 h 328"/>
                  <a:gd name="T8" fmla="*/ 2147483647 w 758"/>
                  <a:gd name="T9" fmla="*/ 2147483647 h 328"/>
                  <a:gd name="T10" fmla="*/ 0 60000 65536"/>
                  <a:gd name="T11" fmla="*/ 0 60000 65536"/>
                  <a:gd name="T12" fmla="*/ 0 60000 65536"/>
                  <a:gd name="T13" fmla="*/ 0 60000 65536"/>
                  <a:gd name="T14" fmla="*/ 0 60000 65536"/>
                  <a:gd name="T15" fmla="*/ 0 w 758"/>
                  <a:gd name="T16" fmla="*/ 0 h 328"/>
                  <a:gd name="T17" fmla="*/ 758 w 758"/>
                  <a:gd name="T18" fmla="*/ 328 h 328"/>
                </a:gdLst>
                <a:ahLst/>
                <a:cxnLst>
                  <a:cxn ang="T10">
                    <a:pos x="T0" y="T1"/>
                  </a:cxn>
                  <a:cxn ang="T11">
                    <a:pos x="T2" y="T3"/>
                  </a:cxn>
                  <a:cxn ang="T12">
                    <a:pos x="T4" y="T5"/>
                  </a:cxn>
                  <a:cxn ang="T13">
                    <a:pos x="T6" y="T7"/>
                  </a:cxn>
                  <a:cxn ang="T14">
                    <a:pos x="T8" y="T9"/>
                  </a:cxn>
                </a:cxnLst>
                <a:rect l="T15" t="T16" r="T17" b="T18"/>
                <a:pathLst>
                  <a:path w="758" h="328">
                    <a:moveTo>
                      <a:pt x="758" y="72"/>
                    </a:moveTo>
                    <a:lnTo>
                      <a:pt x="26" y="328"/>
                    </a:lnTo>
                    <a:lnTo>
                      <a:pt x="0" y="254"/>
                    </a:lnTo>
                    <a:lnTo>
                      <a:pt x="732" y="0"/>
                    </a:lnTo>
                    <a:lnTo>
                      <a:pt x="758"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96" name="Freeform 153"/>
              <p:cNvSpPr>
                <a:spLocks/>
              </p:cNvSpPr>
              <p:nvPr/>
            </p:nvSpPr>
            <p:spPr bwMode="auto">
              <a:xfrm>
                <a:off x="4024313" y="2787650"/>
                <a:ext cx="962025" cy="414338"/>
              </a:xfrm>
              <a:custGeom>
                <a:avLst/>
                <a:gdLst>
                  <a:gd name="T0" fmla="*/ 2147483647 w 758"/>
                  <a:gd name="T1" fmla="*/ 2147483647 h 328"/>
                  <a:gd name="T2" fmla="*/ 2147483647 w 758"/>
                  <a:gd name="T3" fmla="*/ 2147483647 h 328"/>
                  <a:gd name="T4" fmla="*/ 0 w 758"/>
                  <a:gd name="T5" fmla="*/ 2147483647 h 328"/>
                  <a:gd name="T6" fmla="*/ 2147483647 w 758"/>
                  <a:gd name="T7" fmla="*/ 0 h 328"/>
                  <a:gd name="T8" fmla="*/ 2147483647 w 758"/>
                  <a:gd name="T9" fmla="*/ 2147483647 h 328"/>
                  <a:gd name="T10" fmla="*/ 0 60000 65536"/>
                  <a:gd name="T11" fmla="*/ 0 60000 65536"/>
                  <a:gd name="T12" fmla="*/ 0 60000 65536"/>
                  <a:gd name="T13" fmla="*/ 0 60000 65536"/>
                  <a:gd name="T14" fmla="*/ 0 60000 65536"/>
                  <a:gd name="T15" fmla="*/ 0 w 758"/>
                  <a:gd name="T16" fmla="*/ 0 h 328"/>
                  <a:gd name="T17" fmla="*/ 758 w 758"/>
                  <a:gd name="T18" fmla="*/ 328 h 328"/>
                </a:gdLst>
                <a:ahLst/>
                <a:cxnLst>
                  <a:cxn ang="T10">
                    <a:pos x="T0" y="T1"/>
                  </a:cxn>
                  <a:cxn ang="T11">
                    <a:pos x="T2" y="T3"/>
                  </a:cxn>
                  <a:cxn ang="T12">
                    <a:pos x="T4" y="T5"/>
                  </a:cxn>
                  <a:cxn ang="T13">
                    <a:pos x="T6" y="T7"/>
                  </a:cxn>
                  <a:cxn ang="T14">
                    <a:pos x="T8" y="T9"/>
                  </a:cxn>
                </a:cxnLst>
                <a:rect l="T15" t="T16" r="T17" b="T18"/>
                <a:pathLst>
                  <a:path w="758" h="328">
                    <a:moveTo>
                      <a:pt x="758" y="72"/>
                    </a:moveTo>
                    <a:lnTo>
                      <a:pt x="26" y="328"/>
                    </a:lnTo>
                    <a:lnTo>
                      <a:pt x="0" y="254"/>
                    </a:lnTo>
                    <a:lnTo>
                      <a:pt x="732" y="0"/>
                    </a:lnTo>
                    <a:lnTo>
                      <a:pt x="758" y="72"/>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97" name="Freeform 154"/>
              <p:cNvSpPr>
                <a:spLocks/>
              </p:cNvSpPr>
              <p:nvPr/>
            </p:nvSpPr>
            <p:spPr bwMode="auto">
              <a:xfrm>
                <a:off x="3721100" y="3214688"/>
                <a:ext cx="204788" cy="444500"/>
              </a:xfrm>
              <a:custGeom>
                <a:avLst/>
                <a:gdLst>
                  <a:gd name="T0" fmla="*/ 2147483647 w 162"/>
                  <a:gd name="T1" fmla="*/ 2147483647 h 350"/>
                  <a:gd name="T2" fmla="*/ 2147483647 w 162"/>
                  <a:gd name="T3" fmla="*/ 2147483647 h 350"/>
                  <a:gd name="T4" fmla="*/ 2147483647 w 162"/>
                  <a:gd name="T5" fmla="*/ 2147483647 h 350"/>
                  <a:gd name="T6" fmla="*/ 2147483647 w 162"/>
                  <a:gd name="T7" fmla="*/ 2147483647 h 350"/>
                  <a:gd name="T8" fmla="*/ 2147483647 w 162"/>
                  <a:gd name="T9" fmla="*/ 2147483647 h 350"/>
                  <a:gd name="T10" fmla="*/ 2147483647 w 162"/>
                  <a:gd name="T11" fmla="*/ 2147483647 h 350"/>
                  <a:gd name="T12" fmla="*/ 2147483647 w 162"/>
                  <a:gd name="T13" fmla="*/ 2147483647 h 350"/>
                  <a:gd name="T14" fmla="*/ 2147483647 w 162"/>
                  <a:gd name="T15" fmla="*/ 2147483647 h 350"/>
                  <a:gd name="T16" fmla="*/ 2147483647 w 162"/>
                  <a:gd name="T17" fmla="*/ 2147483647 h 350"/>
                  <a:gd name="T18" fmla="*/ 2147483647 w 162"/>
                  <a:gd name="T19" fmla="*/ 2147483647 h 350"/>
                  <a:gd name="T20" fmla="*/ 2147483647 w 162"/>
                  <a:gd name="T21" fmla="*/ 2147483647 h 350"/>
                  <a:gd name="T22" fmla="*/ 2147483647 w 162"/>
                  <a:gd name="T23" fmla="*/ 2147483647 h 350"/>
                  <a:gd name="T24" fmla="*/ 2147483647 w 162"/>
                  <a:gd name="T25" fmla="*/ 2147483647 h 350"/>
                  <a:gd name="T26" fmla="*/ 2147483647 w 162"/>
                  <a:gd name="T27" fmla="*/ 2147483647 h 350"/>
                  <a:gd name="T28" fmla="*/ 2147483647 w 162"/>
                  <a:gd name="T29" fmla="*/ 2147483647 h 350"/>
                  <a:gd name="T30" fmla="*/ 2147483647 w 162"/>
                  <a:gd name="T31" fmla="*/ 2147483647 h 350"/>
                  <a:gd name="T32" fmla="*/ 2147483647 w 162"/>
                  <a:gd name="T33" fmla="*/ 2147483647 h 350"/>
                  <a:gd name="T34" fmla="*/ 0 w 162"/>
                  <a:gd name="T35" fmla="*/ 2147483647 h 350"/>
                  <a:gd name="T36" fmla="*/ 0 w 162"/>
                  <a:gd name="T37" fmla="*/ 2147483647 h 350"/>
                  <a:gd name="T38" fmla="*/ 2147483647 w 162"/>
                  <a:gd name="T39" fmla="*/ 2147483647 h 350"/>
                  <a:gd name="T40" fmla="*/ 2147483647 w 162"/>
                  <a:gd name="T41" fmla="*/ 2147483647 h 350"/>
                  <a:gd name="T42" fmla="*/ 2147483647 w 162"/>
                  <a:gd name="T43" fmla="*/ 2147483647 h 350"/>
                  <a:gd name="T44" fmla="*/ 2147483647 w 162"/>
                  <a:gd name="T45" fmla="*/ 2147483647 h 350"/>
                  <a:gd name="T46" fmla="*/ 2147483647 w 162"/>
                  <a:gd name="T47" fmla="*/ 2147483647 h 350"/>
                  <a:gd name="T48" fmla="*/ 2147483647 w 162"/>
                  <a:gd name="T49" fmla="*/ 2147483647 h 350"/>
                  <a:gd name="T50" fmla="*/ 2147483647 w 162"/>
                  <a:gd name="T51" fmla="*/ 2147483647 h 350"/>
                  <a:gd name="T52" fmla="*/ 2147483647 w 162"/>
                  <a:gd name="T53" fmla="*/ 0 h 3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2"/>
                  <a:gd name="T82" fmla="*/ 0 h 350"/>
                  <a:gd name="T83" fmla="*/ 162 w 162"/>
                  <a:gd name="T84" fmla="*/ 350 h 3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2" h="350">
                    <a:moveTo>
                      <a:pt x="162" y="350"/>
                    </a:moveTo>
                    <a:lnTo>
                      <a:pt x="162" y="350"/>
                    </a:lnTo>
                    <a:lnTo>
                      <a:pt x="144" y="348"/>
                    </a:lnTo>
                    <a:lnTo>
                      <a:pt x="128" y="342"/>
                    </a:lnTo>
                    <a:lnTo>
                      <a:pt x="112" y="338"/>
                    </a:lnTo>
                    <a:lnTo>
                      <a:pt x="98" y="330"/>
                    </a:lnTo>
                    <a:lnTo>
                      <a:pt x="84" y="322"/>
                    </a:lnTo>
                    <a:lnTo>
                      <a:pt x="70" y="312"/>
                    </a:lnTo>
                    <a:lnTo>
                      <a:pt x="58" y="302"/>
                    </a:lnTo>
                    <a:lnTo>
                      <a:pt x="46" y="290"/>
                    </a:lnTo>
                    <a:lnTo>
                      <a:pt x="36" y="278"/>
                    </a:lnTo>
                    <a:lnTo>
                      <a:pt x="28" y="264"/>
                    </a:lnTo>
                    <a:lnTo>
                      <a:pt x="20" y="250"/>
                    </a:lnTo>
                    <a:lnTo>
                      <a:pt x="12" y="236"/>
                    </a:lnTo>
                    <a:lnTo>
                      <a:pt x="8" y="220"/>
                    </a:lnTo>
                    <a:lnTo>
                      <a:pt x="4" y="204"/>
                    </a:lnTo>
                    <a:lnTo>
                      <a:pt x="2" y="186"/>
                    </a:lnTo>
                    <a:lnTo>
                      <a:pt x="0" y="168"/>
                    </a:lnTo>
                    <a:lnTo>
                      <a:pt x="2" y="140"/>
                    </a:lnTo>
                    <a:lnTo>
                      <a:pt x="8" y="114"/>
                    </a:lnTo>
                    <a:lnTo>
                      <a:pt x="18" y="88"/>
                    </a:lnTo>
                    <a:lnTo>
                      <a:pt x="32" y="66"/>
                    </a:lnTo>
                    <a:lnTo>
                      <a:pt x="48" y="46"/>
                    </a:lnTo>
                    <a:lnTo>
                      <a:pt x="68" y="26"/>
                    </a:lnTo>
                    <a:lnTo>
                      <a:pt x="90" y="12"/>
                    </a:lnTo>
                    <a:lnTo>
                      <a:pt x="114"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98" name="Freeform 155"/>
              <p:cNvSpPr>
                <a:spLocks/>
              </p:cNvSpPr>
              <p:nvPr/>
            </p:nvSpPr>
            <p:spPr bwMode="auto">
              <a:xfrm>
                <a:off x="4808538" y="2341563"/>
                <a:ext cx="336550" cy="493712"/>
              </a:xfrm>
              <a:custGeom>
                <a:avLst/>
                <a:gdLst>
                  <a:gd name="T0" fmla="*/ 2147483647 w 266"/>
                  <a:gd name="T1" fmla="*/ 2147483647 h 390"/>
                  <a:gd name="T2" fmla="*/ 2147483647 w 266"/>
                  <a:gd name="T3" fmla="*/ 2147483647 h 390"/>
                  <a:gd name="T4" fmla="*/ 2147483647 w 266"/>
                  <a:gd name="T5" fmla="*/ 2147483647 h 390"/>
                  <a:gd name="T6" fmla="*/ 2147483647 w 266"/>
                  <a:gd name="T7" fmla="*/ 2147483647 h 390"/>
                  <a:gd name="T8" fmla="*/ 2147483647 w 266"/>
                  <a:gd name="T9" fmla="*/ 2147483647 h 390"/>
                  <a:gd name="T10" fmla="*/ 2147483647 w 266"/>
                  <a:gd name="T11" fmla="*/ 2147483647 h 390"/>
                  <a:gd name="T12" fmla="*/ 2147483647 w 266"/>
                  <a:gd name="T13" fmla="*/ 2147483647 h 390"/>
                  <a:gd name="T14" fmla="*/ 2147483647 w 266"/>
                  <a:gd name="T15" fmla="*/ 2147483647 h 390"/>
                  <a:gd name="T16" fmla="*/ 2147483647 w 266"/>
                  <a:gd name="T17" fmla="*/ 2147483647 h 390"/>
                  <a:gd name="T18" fmla="*/ 2147483647 w 266"/>
                  <a:gd name="T19" fmla="*/ 2147483647 h 390"/>
                  <a:gd name="T20" fmla="*/ 2147483647 w 266"/>
                  <a:gd name="T21" fmla="*/ 2147483647 h 390"/>
                  <a:gd name="T22" fmla="*/ 2147483647 w 266"/>
                  <a:gd name="T23" fmla="*/ 2147483647 h 390"/>
                  <a:gd name="T24" fmla="*/ 2147483647 w 266"/>
                  <a:gd name="T25" fmla="*/ 2147483647 h 390"/>
                  <a:gd name="T26" fmla="*/ 2147483647 w 266"/>
                  <a:gd name="T27" fmla="*/ 2147483647 h 390"/>
                  <a:gd name="T28" fmla="*/ 2147483647 w 266"/>
                  <a:gd name="T29" fmla="*/ 2147483647 h 390"/>
                  <a:gd name="T30" fmla="*/ 2147483647 w 266"/>
                  <a:gd name="T31" fmla="*/ 2147483647 h 390"/>
                  <a:gd name="T32" fmla="*/ 2147483647 w 266"/>
                  <a:gd name="T33" fmla="*/ 2147483647 h 390"/>
                  <a:gd name="T34" fmla="*/ 2147483647 w 266"/>
                  <a:gd name="T35" fmla="*/ 2147483647 h 390"/>
                  <a:gd name="T36" fmla="*/ 2147483647 w 266"/>
                  <a:gd name="T37" fmla="*/ 2147483647 h 390"/>
                  <a:gd name="T38" fmla="*/ 2147483647 w 266"/>
                  <a:gd name="T39" fmla="*/ 2147483647 h 390"/>
                  <a:gd name="T40" fmla="*/ 2147483647 w 266"/>
                  <a:gd name="T41" fmla="*/ 2147483647 h 390"/>
                  <a:gd name="T42" fmla="*/ 2147483647 w 266"/>
                  <a:gd name="T43" fmla="*/ 2147483647 h 390"/>
                  <a:gd name="T44" fmla="*/ 2147483647 w 266"/>
                  <a:gd name="T45" fmla="*/ 2147483647 h 390"/>
                  <a:gd name="T46" fmla="*/ 2147483647 w 266"/>
                  <a:gd name="T47" fmla="*/ 2147483647 h 390"/>
                  <a:gd name="T48" fmla="*/ 2147483647 w 266"/>
                  <a:gd name="T49" fmla="*/ 2147483647 h 390"/>
                  <a:gd name="T50" fmla="*/ 2147483647 w 266"/>
                  <a:gd name="T51" fmla="*/ 2147483647 h 390"/>
                  <a:gd name="T52" fmla="*/ 2147483647 w 266"/>
                  <a:gd name="T53" fmla="*/ 2147483647 h 390"/>
                  <a:gd name="T54" fmla="*/ 2147483647 w 266"/>
                  <a:gd name="T55" fmla="*/ 2147483647 h 390"/>
                  <a:gd name="T56" fmla="*/ 2147483647 w 266"/>
                  <a:gd name="T57" fmla="*/ 2147483647 h 390"/>
                  <a:gd name="T58" fmla="*/ 2147483647 w 266"/>
                  <a:gd name="T59" fmla="*/ 2147483647 h 390"/>
                  <a:gd name="T60" fmla="*/ 2147483647 w 266"/>
                  <a:gd name="T61" fmla="*/ 0 h 390"/>
                  <a:gd name="T62" fmla="*/ 2147483647 w 266"/>
                  <a:gd name="T63" fmla="*/ 0 h 390"/>
                  <a:gd name="T64" fmla="*/ 2147483647 w 266"/>
                  <a:gd name="T65" fmla="*/ 0 h 390"/>
                  <a:gd name="T66" fmla="*/ 2147483647 w 266"/>
                  <a:gd name="T67" fmla="*/ 2147483647 h 390"/>
                  <a:gd name="T68" fmla="*/ 0 w 266"/>
                  <a:gd name="T69" fmla="*/ 2147483647 h 39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6"/>
                  <a:gd name="T106" fmla="*/ 0 h 390"/>
                  <a:gd name="T107" fmla="*/ 266 w 266"/>
                  <a:gd name="T108" fmla="*/ 390 h 39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6" h="390">
                    <a:moveTo>
                      <a:pt x="130" y="390"/>
                    </a:moveTo>
                    <a:lnTo>
                      <a:pt x="130" y="390"/>
                    </a:lnTo>
                    <a:lnTo>
                      <a:pt x="150" y="382"/>
                    </a:lnTo>
                    <a:lnTo>
                      <a:pt x="166" y="372"/>
                    </a:lnTo>
                    <a:lnTo>
                      <a:pt x="184" y="362"/>
                    </a:lnTo>
                    <a:lnTo>
                      <a:pt x="198" y="348"/>
                    </a:lnTo>
                    <a:lnTo>
                      <a:pt x="212" y="336"/>
                    </a:lnTo>
                    <a:lnTo>
                      <a:pt x="224" y="320"/>
                    </a:lnTo>
                    <a:lnTo>
                      <a:pt x="236" y="304"/>
                    </a:lnTo>
                    <a:lnTo>
                      <a:pt x="244" y="288"/>
                    </a:lnTo>
                    <a:lnTo>
                      <a:pt x="252" y="270"/>
                    </a:lnTo>
                    <a:lnTo>
                      <a:pt x="258" y="252"/>
                    </a:lnTo>
                    <a:lnTo>
                      <a:pt x="262" y="232"/>
                    </a:lnTo>
                    <a:lnTo>
                      <a:pt x="264" y="214"/>
                    </a:lnTo>
                    <a:lnTo>
                      <a:pt x="266" y="194"/>
                    </a:lnTo>
                    <a:lnTo>
                      <a:pt x="264" y="174"/>
                    </a:lnTo>
                    <a:lnTo>
                      <a:pt x="260" y="154"/>
                    </a:lnTo>
                    <a:lnTo>
                      <a:pt x="254" y="134"/>
                    </a:lnTo>
                    <a:lnTo>
                      <a:pt x="246" y="116"/>
                    </a:lnTo>
                    <a:lnTo>
                      <a:pt x="238" y="98"/>
                    </a:lnTo>
                    <a:lnTo>
                      <a:pt x="226" y="80"/>
                    </a:lnTo>
                    <a:lnTo>
                      <a:pt x="214" y="66"/>
                    </a:lnTo>
                    <a:lnTo>
                      <a:pt x="200" y="52"/>
                    </a:lnTo>
                    <a:lnTo>
                      <a:pt x="186" y="40"/>
                    </a:lnTo>
                    <a:lnTo>
                      <a:pt x="170" y="28"/>
                    </a:lnTo>
                    <a:lnTo>
                      <a:pt x="152" y="20"/>
                    </a:lnTo>
                    <a:lnTo>
                      <a:pt x="134" y="12"/>
                    </a:lnTo>
                    <a:lnTo>
                      <a:pt x="116" y="6"/>
                    </a:lnTo>
                    <a:lnTo>
                      <a:pt x="98" y="2"/>
                    </a:lnTo>
                    <a:lnTo>
                      <a:pt x="78" y="0"/>
                    </a:lnTo>
                    <a:lnTo>
                      <a:pt x="58" y="0"/>
                    </a:lnTo>
                    <a:lnTo>
                      <a:pt x="38" y="0"/>
                    </a:lnTo>
                    <a:lnTo>
                      <a:pt x="18" y="4"/>
                    </a:lnTo>
                    <a:lnTo>
                      <a:pt x="0" y="1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99" name="Freeform 156"/>
              <p:cNvSpPr>
                <a:spLocks/>
              </p:cNvSpPr>
              <p:nvPr/>
            </p:nvSpPr>
            <p:spPr bwMode="auto">
              <a:xfrm>
                <a:off x="3705225" y="2674938"/>
                <a:ext cx="336550" cy="495300"/>
              </a:xfrm>
              <a:custGeom>
                <a:avLst/>
                <a:gdLst>
                  <a:gd name="T0" fmla="*/ 2147483647 w 266"/>
                  <a:gd name="T1" fmla="*/ 0 h 390"/>
                  <a:gd name="T2" fmla="*/ 2147483647 w 266"/>
                  <a:gd name="T3" fmla="*/ 0 h 390"/>
                  <a:gd name="T4" fmla="*/ 2147483647 w 266"/>
                  <a:gd name="T5" fmla="*/ 2147483647 h 390"/>
                  <a:gd name="T6" fmla="*/ 2147483647 w 266"/>
                  <a:gd name="T7" fmla="*/ 2147483647 h 390"/>
                  <a:gd name="T8" fmla="*/ 2147483647 w 266"/>
                  <a:gd name="T9" fmla="*/ 2147483647 h 390"/>
                  <a:gd name="T10" fmla="*/ 2147483647 w 266"/>
                  <a:gd name="T11" fmla="*/ 2147483647 h 390"/>
                  <a:gd name="T12" fmla="*/ 2147483647 w 266"/>
                  <a:gd name="T13" fmla="*/ 2147483647 h 390"/>
                  <a:gd name="T14" fmla="*/ 2147483647 w 266"/>
                  <a:gd name="T15" fmla="*/ 2147483647 h 390"/>
                  <a:gd name="T16" fmla="*/ 2147483647 w 266"/>
                  <a:gd name="T17" fmla="*/ 2147483647 h 390"/>
                  <a:gd name="T18" fmla="*/ 2147483647 w 266"/>
                  <a:gd name="T19" fmla="*/ 2147483647 h 390"/>
                  <a:gd name="T20" fmla="*/ 2147483647 w 266"/>
                  <a:gd name="T21" fmla="*/ 2147483647 h 390"/>
                  <a:gd name="T22" fmla="*/ 2147483647 w 266"/>
                  <a:gd name="T23" fmla="*/ 2147483647 h 390"/>
                  <a:gd name="T24" fmla="*/ 2147483647 w 266"/>
                  <a:gd name="T25" fmla="*/ 2147483647 h 390"/>
                  <a:gd name="T26" fmla="*/ 0 w 266"/>
                  <a:gd name="T27" fmla="*/ 2147483647 h 390"/>
                  <a:gd name="T28" fmla="*/ 0 w 266"/>
                  <a:gd name="T29" fmla="*/ 2147483647 h 390"/>
                  <a:gd name="T30" fmla="*/ 2147483647 w 266"/>
                  <a:gd name="T31" fmla="*/ 2147483647 h 390"/>
                  <a:gd name="T32" fmla="*/ 2147483647 w 266"/>
                  <a:gd name="T33" fmla="*/ 2147483647 h 390"/>
                  <a:gd name="T34" fmla="*/ 2147483647 w 266"/>
                  <a:gd name="T35" fmla="*/ 2147483647 h 390"/>
                  <a:gd name="T36" fmla="*/ 2147483647 w 266"/>
                  <a:gd name="T37" fmla="*/ 2147483647 h 390"/>
                  <a:gd name="T38" fmla="*/ 2147483647 w 266"/>
                  <a:gd name="T39" fmla="*/ 2147483647 h 390"/>
                  <a:gd name="T40" fmla="*/ 2147483647 w 266"/>
                  <a:gd name="T41" fmla="*/ 2147483647 h 390"/>
                  <a:gd name="T42" fmla="*/ 2147483647 w 266"/>
                  <a:gd name="T43" fmla="*/ 2147483647 h 390"/>
                  <a:gd name="T44" fmla="*/ 2147483647 w 266"/>
                  <a:gd name="T45" fmla="*/ 2147483647 h 390"/>
                  <a:gd name="T46" fmla="*/ 2147483647 w 266"/>
                  <a:gd name="T47" fmla="*/ 2147483647 h 390"/>
                  <a:gd name="T48" fmla="*/ 2147483647 w 266"/>
                  <a:gd name="T49" fmla="*/ 2147483647 h 390"/>
                  <a:gd name="T50" fmla="*/ 2147483647 w 266"/>
                  <a:gd name="T51" fmla="*/ 2147483647 h 390"/>
                  <a:gd name="T52" fmla="*/ 2147483647 w 266"/>
                  <a:gd name="T53" fmla="*/ 2147483647 h 390"/>
                  <a:gd name="T54" fmla="*/ 2147483647 w 266"/>
                  <a:gd name="T55" fmla="*/ 2147483647 h 390"/>
                  <a:gd name="T56" fmla="*/ 2147483647 w 266"/>
                  <a:gd name="T57" fmla="*/ 2147483647 h 390"/>
                  <a:gd name="T58" fmla="*/ 2147483647 w 266"/>
                  <a:gd name="T59" fmla="*/ 2147483647 h 390"/>
                  <a:gd name="T60" fmla="*/ 2147483647 w 266"/>
                  <a:gd name="T61" fmla="*/ 2147483647 h 390"/>
                  <a:gd name="T62" fmla="*/ 2147483647 w 266"/>
                  <a:gd name="T63" fmla="*/ 2147483647 h 390"/>
                  <a:gd name="T64" fmla="*/ 2147483647 w 266"/>
                  <a:gd name="T65" fmla="*/ 2147483647 h 390"/>
                  <a:gd name="T66" fmla="*/ 2147483647 w 266"/>
                  <a:gd name="T67" fmla="*/ 2147483647 h 390"/>
                  <a:gd name="T68" fmla="*/ 2147483647 w 266"/>
                  <a:gd name="T69" fmla="*/ 2147483647 h 39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6"/>
                  <a:gd name="T106" fmla="*/ 0 h 390"/>
                  <a:gd name="T107" fmla="*/ 266 w 266"/>
                  <a:gd name="T108" fmla="*/ 390 h 39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6" h="390">
                    <a:moveTo>
                      <a:pt x="136" y="0"/>
                    </a:moveTo>
                    <a:lnTo>
                      <a:pt x="136" y="0"/>
                    </a:lnTo>
                    <a:lnTo>
                      <a:pt x="116" y="8"/>
                    </a:lnTo>
                    <a:lnTo>
                      <a:pt x="98" y="18"/>
                    </a:lnTo>
                    <a:lnTo>
                      <a:pt x="82" y="28"/>
                    </a:lnTo>
                    <a:lnTo>
                      <a:pt x="66" y="40"/>
                    </a:lnTo>
                    <a:lnTo>
                      <a:pt x="54" y="54"/>
                    </a:lnTo>
                    <a:lnTo>
                      <a:pt x="40" y="68"/>
                    </a:lnTo>
                    <a:lnTo>
                      <a:pt x="30" y="84"/>
                    </a:lnTo>
                    <a:lnTo>
                      <a:pt x="20" y="102"/>
                    </a:lnTo>
                    <a:lnTo>
                      <a:pt x="14" y="120"/>
                    </a:lnTo>
                    <a:lnTo>
                      <a:pt x="8" y="138"/>
                    </a:lnTo>
                    <a:lnTo>
                      <a:pt x="4" y="156"/>
                    </a:lnTo>
                    <a:lnTo>
                      <a:pt x="0" y="176"/>
                    </a:lnTo>
                    <a:lnTo>
                      <a:pt x="0" y="196"/>
                    </a:lnTo>
                    <a:lnTo>
                      <a:pt x="2" y="216"/>
                    </a:lnTo>
                    <a:lnTo>
                      <a:pt x="6" y="236"/>
                    </a:lnTo>
                    <a:lnTo>
                      <a:pt x="12" y="254"/>
                    </a:lnTo>
                    <a:lnTo>
                      <a:pt x="20" y="274"/>
                    </a:lnTo>
                    <a:lnTo>
                      <a:pt x="28" y="292"/>
                    </a:lnTo>
                    <a:lnTo>
                      <a:pt x="40" y="308"/>
                    </a:lnTo>
                    <a:lnTo>
                      <a:pt x="52" y="324"/>
                    </a:lnTo>
                    <a:lnTo>
                      <a:pt x="66" y="338"/>
                    </a:lnTo>
                    <a:lnTo>
                      <a:pt x="80" y="350"/>
                    </a:lnTo>
                    <a:lnTo>
                      <a:pt x="96" y="360"/>
                    </a:lnTo>
                    <a:lnTo>
                      <a:pt x="114" y="370"/>
                    </a:lnTo>
                    <a:lnTo>
                      <a:pt x="130" y="378"/>
                    </a:lnTo>
                    <a:lnTo>
                      <a:pt x="150" y="384"/>
                    </a:lnTo>
                    <a:lnTo>
                      <a:pt x="168" y="388"/>
                    </a:lnTo>
                    <a:lnTo>
                      <a:pt x="188" y="390"/>
                    </a:lnTo>
                    <a:lnTo>
                      <a:pt x="206" y="390"/>
                    </a:lnTo>
                    <a:lnTo>
                      <a:pt x="226" y="388"/>
                    </a:lnTo>
                    <a:lnTo>
                      <a:pt x="246" y="384"/>
                    </a:lnTo>
                    <a:lnTo>
                      <a:pt x="266" y="378"/>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100" name="Freeform 157"/>
              <p:cNvSpPr>
                <a:spLocks/>
              </p:cNvSpPr>
              <p:nvPr/>
            </p:nvSpPr>
            <p:spPr bwMode="auto">
              <a:xfrm>
                <a:off x="3862388" y="2308225"/>
                <a:ext cx="960437" cy="412750"/>
              </a:xfrm>
              <a:custGeom>
                <a:avLst/>
                <a:gdLst>
                  <a:gd name="T0" fmla="*/ 2147483647 w 758"/>
                  <a:gd name="T1" fmla="*/ 2147483647 h 326"/>
                  <a:gd name="T2" fmla="*/ 2147483647 w 758"/>
                  <a:gd name="T3" fmla="*/ 2147483647 h 326"/>
                  <a:gd name="T4" fmla="*/ 0 w 758"/>
                  <a:gd name="T5" fmla="*/ 2147483647 h 326"/>
                  <a:gd name="T6" fmla="*/ 2147483647 w 758"/>
                  <a:gd name="T7" fmla="*/ 0 h 326"/>
                  <a:gd name="T8" fmla="*/ 2147483647 w 758"/>
                  <a:gd name="T9" fmla="*/ 2147483647 h 326"/>
                  <a:gd name="T10" fmla="*/ 0 60000 65536"/>
                  <a:gd name="T11" fmla="*/ 0 60000 65536"/>
                  <a:gd name="T12" fmla="*/ 0 60000 65536"/>
                  <a:gd name="T13" fmla="*/ 0 60000 65536"/>
                  <a:gd name="T14" fmla="*/ 0 60000 65536"/>
                  <a:gd name="T15" fmla="*/ 0 w 758"/>
                  <a:gd name="T16" fmla="*/ 0 h 326"/>
                  <a:gd name="T17" fmla="*/ 758 w 758"/>
                  <a:gd name="T18" fmla="*/ 326 h 326"/>
                </a:gdLst>
                <a:ahLst/>
                <a:cxnLst>
                  <a:cxn ang="T10">
                    <a:pos x="T0" y="T1"/>
                  </a:cxn>
                  <a:cxn ang="T11">
                    <a:pos x="T2" y="T3"/>
                  </a:cxn>
                  <a:cxn ang="T12">
                    <a:pos x="T4" y="T5"/>
                  </a:cxn>
                  <a:cxn ang="T13">
                    <a:pos x="T6" y="T7"/>
                  </a:cxn>
                  <a:cxn ang="T14">
                    <a:pos x="T8" y="T9"/>
                  </a:cxn>
                </a:cxnLst>
                <a:rect l="T15" t="T16" r="T17" b="T18"/>
                <a:pathLst>
                  <a:path w="758" h="326">
                    <a:moveTo>
                      <a:pt x="758" y="72"/>
                    </a:moveTo>
                    <a:lnTo>
                      <a:pt x="26" y="326"/>
                    </a:lnTo>
                    <a:lnTo>
                      <a:pt x="0" y="254"/>
                    </a:lnTo>
                    <a:lnTo>
                      <a:pt x="732" y="0"/>
                    </a:lnTo>
                    <a:lnTo>
                      <a:pt x="758" y="72"/>
                    </a:lnTo>
                    <a:close/>
                  </a:path>
                </a:pathLst>
              </a:custGeom>
              <a:solidFill>
                <a:srgbClr val="0019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101" name="Freeform 158"/>
              <p:cNvSpPr>
                <a:spLocks/>
              </p:cNvSpPr>
              <p:nvPr/>
            </p:nvSpPr>
            <p:spPr bwMode="auto">
              <a:xfrm>
                <a:off x="3862388" y="2308225"/>
                <a:ext cx="960437" cy="412750"/>
              </a:xfrm>
              <a:custGeom>
                <a:avLst/>
                <a:gdLst>
                  <a:gd name="T0" fmla="*/ 2147483647 w 758"/>
                  <a:gd name="T1" fmla="*/ 2147483647 h 326"/>
                  <a:gd name="T2" fmla="*/ 2147483647 w 758"/>
                  <a:gd name="T3" fmla="*/ 2147483647 h 326"/>
                  <a:gd name="T4" fmla="*/ 0 w 758"/>
                  <a:gd name="T5" fmla="*/ 2147483647 h 326"/>
                  <a:gd name="T6" fmla="*/ 2147483647 w 758"/>
                  <a:gd name="T7" fmla="*/ 0 h 326"/>
                  <a:gd name="T8" fmla="*/ 2147483647 w 758"/>
                  <a:gd name="T9" fmla="*/ 2147483647 h 326"/>
                  <a:gd name="T10" fmla="*/ 0 60000 65536"/>
                  <a:gd name="T11" fmla="*/ 0 60000 65536"/>
                  <a:gd name="T12" fmla="*/ 0 60000 65536"/>
                  <a:gd name="T13" fmla="*/ 0 60000 65536"/>
                  <a:gd name="T14" fmla="*/ 0 60000 65536"/>
                  <a:gd name="T15" fmla="*/ 0 w 758"/>
                  <a:gd name="T16" fmla="*/ 0 h 326"/>
                  <a:gd name="T17" fmla="*/ 758 w 758"/>
                  <a:gd name="T18" fmla="*/ 326 h 326"/>
                </a:gdLst>
                <a:ahLst/>
                <a:cxnLst>
                  <a:cxn ang="T10">
                    <a:pos x="T0" y="T1"/>
                  </a:cxn>
                  <a:cxn ang="T11">
                    <a:pos x="T2" y="T3"/>
                  </a:cxn>
                  <a:cxn ang="T12">
                    <a:pos x="T4" y="T5"/>
                  </a:cxn>
                  <a:cxn ang="T13">
                    <a:pos x="T6" y="T7"/>
                  </a:cxn>
                  <a:cxn ang="T14">
                    <a:pos x="T8" y="T9"/>
                  </a:cxn>
                </a:cxnLst>
                <a:rect l="T15" t="T16" r="T17" b="T18"/>
                <a:pathLst>
                  <a:path w="758" h="326">
                    <a:moveTo>
                      <a:pt x="758" y="72"/>
                    </a:moveTo>
                    <a:lnTo>
                      <a:pt x="26" y="326"/>
                    </a:lnTo>
                    <a:lnTo>
                      <a:pt x="0" y="254"/>
                    </a:lnTo>
                    <a:lnTo>
                      <a:pt x="732" y="0"/>
                    </a:lnTo>
                    <a:lnTo>
                      <a:pt x="758"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102" name="Freeform 159"/>
              <p:cNvSpPr>
                <a:spLocks/>
              </p:cNvSpPr>
              <p:nvPr/>
            </p:nvSpPr>
            <p:spPr bwMode="auto">
              <a:xfrm>
                <a:off x="3862388" y="2308225"/>
                <a:ext cx="960437" cy="412750"/>
              </a:xfrm>
              <a:custGeom>
                <a:avLst/>
                <a:gdLst>
                  <a:gd name="T0" fmla="*/ 2147483647 w 758"/>
                  <a:gd name="T1" fmla="*/ 2147483647 h 326"/>
                  <a:gd name="T2" fmla="*/ 2147483647 w 758"/>
                  <a:gd name="T3" fmla="*/ 2147483647 h 326"/>
                  <a:gd name="T4" fmla="*/ 0 w 758"/>
                  <a:gd name="T5" fmla="*/ 2147483647 h 326"/>
                  <a:gd name="T6" fmla="*/ 2147483647 w 758"/>
                  <a:gd name="T7" fmla="*/ 0 h 326"/>
                  <a:gd name="T8" fmla="*/ 2147483647 w 758"/>
                  <a:gd name="T9" fmla="*/ 2147483647 h 326"/>
                  <a:gd name="T10" fmla="*/ 0 60000 65536"/>
                  <a:gd name="T11" fmla="*/ 0 60000 65536"/>
                  <a:gd name="T12" fmla="*/ 0 60000 65536"/>
                  <a:gd name="T13" fmla="*/ 0 60000 65536"/>
                  <a:gd name="T14" fmla="*/ 0 60000 65536"/>
                  <a:gd name="T15" fmla="*/ 0 w 758"/>
                  <a:gd name="T16" fmla="*/ 0 h 326"/>
                  <a:gd name="T17" fmla="*/ 758 w 758"/>
                  <a:gd name="T18" fmla="*/ 326 h 326"/>
                </a:gdLst>
                <a:ahLst/>
                <a:cxnLst>
                  <a:cxn ang="T10">
                    <a:pos x="T0" y="T1"/>
                  </a:cxn>
                  <a:cxn ang="T11">
                    <a:pos x="T2" y="T3"/>
                  </a:cxn>
                  <a:cxn ang="T12">
                    <a:pos x="T4" y="T5"/>
                  </a:cxn>
                  <a:cxn ang="T13">
                    <a:pos x="T6" y="T7"/>
                  </a:cxn>
                  <a:cxn ang="T14">
                    <a:pos x="T8" y="T9"/>
                  </a:cxn>
                </a:cxnLst>
                <a:rect l="T15" t="T16" r="T17" b="T18"/>
                <a:pathLst>
                  <a:path w="758" h="326">
                    <a:moveTo>
                      <a:pt x="758" y="72"/>
                    </a:moveTo>
                    <a:lnTo>
                      <a:pt x="26" y="326"/>
                    </a:lnTo>
                    <a:lnTo>
                      <a:pt x="0" y="254"/>
                    </a:lnTo>
                    <a:lnTo>
                      <a:pt x="732" y="0"/>
                    </a:lnTo>
                    <a:lnTo>
                      <a:pt x="758" y="72"/>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103" name="Freeform 160"/>
              <p:cNvSpPr>
                <a:spLocks/>
              </p:cNvSpPr>
              <p:nvPr/>
            </p:nvSpPr>
            <p:spPr bwMode="auto">
              <a:xfrm>
                <a:off x="5391150" y="2495550"/>
                <a:ext cx="482600" cy="207963"/>
              </a:xfrm>
              <a:custGeom>
                <a:avLst/>
                <a:gdLst>
                  <a:gd name="T0" fmla="*/ 2147483647 w 380"/>
                  <a:gd name="T1" fmla="*/ 2147483647 h 164"/>
                  <a:gd name="T2" fmla="*/ 2147483647 w 380"/>
                  <a:gd name="T3" fmla="*/ 2147483647 h 164"/>
                  <a:gd name="T4" fmla="*/ 0 w 380"/>
                  <a:gd name="T5" fmla="*/ 2147483647 h 164"/>
                  <a:gd name="T6" fmla="*/ 2147483647 w 380"/>
                  <a:gd name="T7" fmla="*/ 0 h 164"/>
                  <a:gd name="T8" fmla="*/ 2147483647 w 380"/>
                  <a:gd name="T9" fmla="*/ 2147483647 h 164"/>
                  <a:gd name="T10" fmla="*/ 0 60000 65536"/>
                  <a:gd name="T11" fmla="*/ 0 60000 65536"/>
                  <a:gd name="T12" fmla="*/ 0 60000 65536"/>
                  <a:gd name="T13" fmla="*/ 0 60000 65536"/>
                  <a:gd name="T14" fmla="*/ 0 60000 65536"/>
                  <a:gd name="T15" fmla="*/ 0 w 380"/>
                  <a:gd name="T16" fmla="*/ 0 h 164"/>
                  <a:gd name="T17" fmla="*/ 380 w 380"/>
                  <a:gd name="T18" fmla="*/ 164 h 164"/>
                </a:gdLst>
                <a:ahLst/>
                <a:cxnLst>
                  <a:cxn ang="T10">
                    <a:pos x="T0" y="T1"/>
                  </a:cxn>
                  <a:cxn ang="T11">
                    <a:pos x="T2" y="T3"/>
                  </a:cxn>
                  <a:cxn ang="T12">
                    <a:pos x="T4" y="T5"/>
                  </a:cxn>
                  <a:cxn ang="T13">
                    <a:pos x="T6" y="T7"/>
                  </a:cxn>
                  <a:cxn ang="T14">
                    <a:pos x="T8" y="T9"/>
                  </a:cxn>
                </a:cxnLst>
                <a:rect l="T15" t="T16" r="T17" b="T18"/>
                <a:pathLst>
                  <a:path w="380" h="164">
                    <a:moveTo>
                      <a:pt x="380" y="36"/>
                    </a:moveTo>
                    <a:lnTo>
                      <a:pt x="14" y="164"/>
                    </a:lnTo>
                    <a:lnTo>
                      <a:pt x="0" y="128"/>
                    </a:lnTo>
                    <a:lnTo>
                      <a:pt x="366" y="0"/>
                    </a:lnTo>
                    <a:lnTo>
                      <a:pt x="380" y="36"/>
                    </a:lnTo>
                    <a:close/>
                  </a:path>
                </a:pathLst>
              </a:custGeom>
              <a:solidFill>
                <a:srgbClr val="0019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104" name="Freeform 161"/>
              <p:cNvSpPr>
                <a:spLocks/>
              </p:cNvSpPr>
              <p:nvPr/>
            </p:nvSpPr>
            <p:spPr bwMode="auto">
              <a:xfrm>
                <a:off x="5391150" y="2495550"/>
                <a:ext cx="482600" cy="207963"/>
              </a:xfrm>
              <a:custGeom>
                <a:avLst/>
                <a:gdLst>
                  <a:gd name="T0" fmla="*/ 2147483647 w 380"/>
                  <a:gd name="T1" fmla="*/ 2147483647 h 164"/>
                  <a:gd name="T2" fmla="*/ 2147483647 w 380"/>
                  <a:gd name="T3" fmla="*/ 2147483647 h 164"/>
                  <a:gd name="T4" fmla="*/ 0 w 380"/>
                  <a:gd name="T5" fmla="*/ 2147483647 h 164"/>
                  <a:gd name="T6" fmla="*/ 2147483647 w 380"/>
                  <a:gd name="T7" fmla="*/ 0 h 164"/>
                  <a:gd name="T8" fmla="*/ 2147483647 w 380"/>
                  <a:gd name="T9" fmla="*/ 2147483647 h 164"/>
                  <a:gd name="T10" fmla="*/ 0 60000 65536"/>
                  <a:gd name="T11" fmla="*/ 0 60000 65536"/>
                  <a:gd name="T12" fmla="*/ 0 60000 65536"/>
                  <a:gd name="T13" fmla="*/ 0 60000 65536"/>
                  <a:gd name="T14" fmla="*/ 0 60000 65536"/>
                  <a:gd name="T15" fmla="*/ 0 w 380"/>
                  <a:gd name="T16" fmla="*/ 0 h 164"/>
                  <a:gd name="T17" fmla="*/ 380 w 380"/>
                  <a:gd name="T18" fmla="*/ 164 h 164"/>
                </a:gdLst>
                <a:ahLst/>
                <a:cxnLst>
                  <a:cxn ang="T10">
                    <a:pos x="T0" y="T1"/>
                  </a:cxn>
                  <a:cxn ang="T11">
                    <a:pos x="T2" y="T3"/>
                  </a:cxn>
                  <a:cxn ang="T12">
                    <a:pos x="T4" y="T5"/>
                  </a:cxn>
                  <a:cxn ang="T13">
                    <a:pos x="T6" y="T7"/>
                  </a:cxn>
                  <a:cxn ang="T14">
                    <a:pos x="T8" y="T9"/>
                  </a:cxn>
                </a:cxnLst>
                <a:rect l="T15" t="T16" r="T17" b="T18"/>
                <a:pathLst>
                  <a:path w="380" h="164">
                    <a:moveTo>
                      <a:pt x="380" y="36"/>
                    </a:moveTo>
                    <a:lnTo>
                      <a:pt x="14" y="164"/>
                    </a:lnTo>
                    <a:lnTo>
                      <a:pt x="0" y="128"/>
                    </a:lnTo>
                    <a:lnTo>
                      <a:pt x="366" y="0"/>
                    </a:lnTo>
                    <a:lnTo>
                      <a:pt x="380"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105" name="Freeform 162"/>
              <p:cNvSpPr>
                <a:spLocks/>
              </p:cNvSpPr>
              <p:nvPr/>
            </p:nvSpPr>
            <p:spPr bwMode="auto">
              <a:xfrm>
                <a:off x="5391150" y="2495550"/>
                <a:ext cx="482600" cy="207963"/>
              </a:xfrm>
              <a:custGeom>
                <a:avLst/>
                <a:gdLst>
                  <a:gd name="T0" fmla="*/ 2147483647 w 380"/>
                  <a:gd name="T1" fmla="*/ 2147483647 h 164"/>
                  <a:gd name="T2" fmla="*/ 2147483647 w 380"/>
                  <a:gd name="T3" fmla="*/ 2147483647 h 164"/>
                  <a:gd name="T4" fmla="*/ 0 w 380"/>
                  <a:gd name="T5" fmla="*/ 2147483647 h 164"/>
                  <a:gd name="T6" fmla="*/ 2147483647 w 380"/>
                  <a:gd name="T7" fmla="*/ 0 h 164"/>
                  <a:gd name="T8" fmla="*/ 2147483647 w 380"/>
                  <a:gd name="T9" fmla="*/ 2147483647 h 164"/>
                  <a:gd name="T10" fmla="*/ 0 60000 65536"/>
                  <a:gd name="T11" fmla="*/ 0 60000 65536"/>
                  <a:gd name="T12" fmla="*/ 0 60000 65536"/>
                  <a:gd name="T13" fmla="*/ 0 60000 65536"/>
                  <a:gd name="T14" fmla="*/ 0 60000 65536"/>
                  <a:gd name="T15" fmla="*/ 0 w 380"/>
                  <a:gd name="T16" fmla="*/ 0 h 164"/>
                  <a:gd name="T17" fmla="*/ 380 w 380"/>
                  <a:gd name="T18" fmla="*/ 164 h 164"/>
                </a:gdLst>
                <a:ahLst/>
                <a:cxnLst>
                  <a:cxn ang="T10">
                    <a:pos x="T0" y="T1"/>
                  </a:cxn>
                  <a:cxn ang="T11">
                    <a:pos x="T2" y="T3"/>
                  </a:cxn>
                  <a:cxn ang="T12">
                    <a:pos x="T4" y="T5"/>
                  </a:cxn>
                  <a:cxn ang="T13">
                    <a:pos x="T6" y="T7"/>
                  </a:cxn>
                  <a:cxn ang="T14">
                    <a:pos x="T8" y="T9"/>
                  </a:cxn>
                </a:cxnLst>
                <a:rect l="T15" t="T16" r="T17" b="T18"/>
                <a:pathLst>
                  <a:path w="380" h="164">
                    <a:moveTo>
                      <a:pt x="380" y="36"/>
                    </a:moveTo>
                    <a:lnTo>
                      <a:pt x="14" y="164"/>
                    </a:lnTo>
                    <a:lnTo>
                      <a:pt x="0" y="128"/>
                    </a:lnTo>
                    <a:lnTo>
                      <a:pt x="366" y="0"/>
                    </a:lnTo>
                    <a:lnTo>
                      <a:pt x="380" y="36"/>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106" name="Freeform 163"/>
              <p:cNvSpPr>
                <a:spLocks/>
              </p:cNvSpPr>
              <p:nvPr/>
            </p:nvSpPr>
            <p:spPr bwMode="auto">
              <a:xfrm>
                <a:off x="5784850" y="2273300"/>
                <a:ext cx="166688" cy="244475"/>
              </a:xfrm>
              <a:custGeom>
                <a:avLst/>
                <a:gdLst>
                  <a:gd name="T0" fmla="*/ 2147483647 w 132"/>
                  <a:gd name="T1" fmla="*/ 2147483647 h 194"/>
                  <a:gd name="T2" fmla="*/ 2147483647 w 132"/>
                  <a:gd name="T3" fmla="*/ 2147483647 h 194"/>
                  <a:gd name="T4" fmla="*/ 2147483647 w 132"/>
                  <a:gd name="T5" fmla="*/ 2147483647 h 194"/>
                  <a:gd name="T6" fmla="*/ 2147483647 w 132"/>
                  <a:gd name="T7" fmla="*/ 2147483647 h 194"/>
                  <a:gd name="T8" fmla="*/ 2147483647 w 132"/>
                  <a:gd name="T9" fmla="*/ 2147483647 h 194"/>
                  <a:gd name="T10" fmla="*/ 2147483647 w 132"/>
                  <a:gd name="T11" fmla="*/ 2147483647 h 194"/>
                  <a:gd name="T12" fmla="*/ 2147483647 w 132"/>
                  <a:gd name="T13" fmla="*/ 2147483647 h 194"/>
                  <a:gd name="T14" fmla="*/ 2147483647 w 132"/>
                  <a:gd name="T15" fmla="*/ 2147483647 h 194"/>
                  <a:gd name="T16" fmla="*/ 2147483647 w 132"/>
                  <a:gd name="T17" fmla="*/ 2147483647 h 194"/>
                  <a:gd name="T18" fmla="*/ 2147483647 w 132"/>
                  <a:gd name="T19" fmla="*/ 2147483647 h 194"/>
                  <a:gd name="T20" fmla="*/ 2147483647 w 132"/>
                  <a:gd name="T21" fmla="*/ 2147483647 h 194"/>
                  <a:gd name="T22" fmla="*/ 2147483647 w 132"/>
                  <a:gd name="T23" fmla="*/ 2147483647 h 194"/>
                  <a:gd name="T24" fmla="*/ 2147483647 w 132"/>
                  <a:gd name="T25" fmla="*/ 2147483647 h 194"/>
                  <a:gd name="T26" fmla="*/ 2147483647 w 132"/>
                  <a:gd name="T27" fmla="*/ 2147483647 h 194"/>
                  <a:gd name="T28" fmla="*/ 2147483647 w 132"/>
                  <a:gd name="T29" fmla="*/ 2147483647 h 194"/>
                  <a:gd name="T30" fmla="*/ 2147483647 w 132"/>
                  <a:gd name="T31" fmla="*/ 2147483647 h 194"/>
                  <a:gd name="T32" fmla="*/ 2147483647 w 132"/>
                  <a:gd name="T33" fmla="*/ 0 h 194"/>
                  <a:gd name="T34" fmla="*/ 2147483647 w 132"/>
                  <a:gd name="T35" fmla="*/ 0 h 194"/>
                  <a:gd name="T36" fmla="*/ 0 w 132"/>
                  <a:gd name="T37" fmla="*/ 2147483647 h 1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2"/>
                  <a:gd name="T58" fmla="*/ 0 h 194"/>
                  <a:gd name="T59" fmla="*/ 132 w 132"/>
                  <a:gd name="T60" fmla="*/ 194 h 1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2" h="194">
                    <a:moveTo>
                      <a:pt x="64" y="194"/>
                    </a:moveTo>
                    <a:lnTo>
                      <a:pt x="64" y="194"/>
                    </a:lnTo>
                    <a:lnTo>
                      <a:pt x="84" y="186"/>
                    </a:lnTo>
                    <a:lnTo>
                      <a:pt x="98" y="174"/>
                    </a:lnTo>
                    <a:lnTo>
                      <a:pt x="112" y="160"/>
                    </a:lnTo>
                    <a:lnTo>
                      <a:pt x="122" y="144"/>
                    </a:lnTo>
                    <a:lnTo>
                      <a:pt x="128" y="126"/>
                    </a:lnTo>
                    <a:lnTo>
                      <a:pt x="132" y="106"/>
                    </a:lnTo>
                    <a:lnTo>
                      <a:pt x="132" y="88"/>
                    </a:lnTo>
                    <a:lnTo>
                      <a:pt x="126" y="68"/>
                    </a:lnTo>
                    <a:lnTo>
                      <a:pt x="118" y="48"/>
                    </a:lnTo>
                    <a:lnTo>
                      <a:pt x="106" y="34"/>
                    </a:lnTo>
                    <a:lnTo>
                      <a:pt x="92" y="20"/>
                    </a:lnTo>
                    <a:lnTo>
                      <a:pt x="76" y="10"/>
                    </a:lnTo>
                    <a:lnTo>
                      <a:pt x="58" y="4"/>
                    </a:lnTo>
                    <a:lnTo>
                      <a:pt x="38" y="0"/>
                    </a:lnTo>
                    <a:lnTo>
                      <a:pt x="18" y="0"/>
                    </a:lnTo>
                    <a:lnTo>
                      <a:pt x="0" y="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107" name="Freeform 164"/>
              <p:cNvSpPr>
                <a:spLocks/>
              </p:cNvSpPr>
              <p:nvPr/>
            </p:nvSpPr>
            <p:spPr bwMode="auto">
              <a:xfrm>
                <a:off x="5233988" y="2439988"/>
                <a:ext cx="168275" cy="246062"/>
              </a:xfrm>
              <a:custGeom>
                <a:avLst/>
                <a:gdLst>
                  <a:gd name="T0" fmla="*/ 2147483647 w 132"/>
                  <a:gd name="T1" fmla="*/ 0 h 194"/>
                  <a:gd name="T2" fmla="*/ 2147483647 w 132"/>
                  <a:gd name="T3" fmla="*/ 0 h 194"/>
                  <a:gd name="T4" fmla="*/ 2147483647 w 132"/>
                  <a:gd name="T5" fmla="*/ 2147483647 h 194"/>
                  <a:gd name="T6" fmla="*/ 2147483647 w 132"/>
                  <a:gd name="T7" fmla="*/ 2147483647 h 194"/>
                  <a:gd name="T8" fmla="*/ 2147483647 w 132"/>
                  <a:gd name="T9" fmla="*/ 2147483647 h 194"/>
                  <a:gd name="T10" fmla="*/ 2147483647 w 132"/>
                  <a:gd name="T11" fmla="*/ 2147483647 h 194"/>
                  <a:gd name="T12" fmla="*/ 2147483647 w 132"/>
                  <a:gd name="T13" fmla="*/ 2147483647 h 194"/>
                  <a:gd name="T14" fmla="*/ 0 w 132"/>
                  <a:gd name="T15" fmla="*/ 2147483647 h 194"/>
                  <a:gd name="T16" fmla="*/ 0 w 132"/>
                  <a:gd name="T17" fmla="*/ 2147483647 h 194"/>
                  <a:gd name="T18" fmla="*/ 2147483647 w 132"/>
                  <a:gd name="T19" fmla="*/ 2147483647 h 194"/>
                  <a:gd name="T20" fmla="*/ 2147483647 w 132"/>
                  <a:gd name="T21" fmla="*/ 2147483647 h 194"/>
                  <a:gd name="T22" fmla="*/ 2147483647 w 132"/>
                  <a:gd name="T23" fmla="*/ 2147483647 h 194"/>
                  <a:gd name="T24" fmla="*/ 2147483647 w 132"/>
                  <a:gd name="T25" fmla="*/ 2147483647 h 194"/>
                  <a:gd name="T26" fmla="*/ 2147483647 w 132"/>
                  <a:gd name="T27" fmla="*/ 2147483647 h 194"/>
                  <a:gd name="T28" fmla="*/ 2147483647 w 132"/>
                  <a:gd name="T29" fmla="*/ 2147483647 h 194"/>
                  <a:gd name="T30" fmla="*/ 2147483647 w 132"/>
                  <a:gd name="T31" fmla="*/ 2147483647 h 194"/>
                  <a:gd name="T32" fmla="*/ 2147483647 w 132"/>
                  <a:gd name="T33" fmla="*/ 2147483647 h 194"/>
                  <a:gd name="T34" fmla="*/ 2147483647 w 132"/>
                  <a:gd name="T35" fmla="*/ 2147483647 h 194"/>
                  <a:gd name="T36" fmla="*/ 2147483647 w 132"/>
                  <a:gd name="T37" fmla="*/ 2147483647 h 1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2"/>
                  <a:gd name="T58" fmla="*/ 0 h 194"/>
                  <a:gd name="T59" fmla="*/ 132 w 132"/>
                  <a:gd name="T60" fmla="*/ 194 h 1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2" h="194">
                    <a:moveTo>
                      <a:pt x="66" y="0"/>
                    </a:moveTo>
                    <a:lnTo>
                      <a:pt x="66" y="0"/>
                    </a:lnTo>
                    <a:lnTo>
                      <a:pt x="48" y="8"/>
                    </a:lnTo>
                    <a:lnTo>
                      <a:pt x="32" y="20"/>
                    </a:lnTo>
                    <a:lnTo>
                      <a:pt x="18" y="34"/>
                    </a:lnTo>
                    <a:lnTo>
                      <a:pt x="8" y="52"/>
                    </a:lnTo>
                    <a:lnTo>
                      <a:pt x="2" y="70"/>
                    </a:lnTo>
                    <a:lnTo>
                      <a:pt x="0" y="88"/>
                    </a:lnTo>
                    <a:lnTo>
                      <a:pt x="0" y="108"/>
                    </a:lnTo>
                    <a:lnTo>
                      <a:pt x="4" y="128"/>
                    </a:lnTo>
                    <a:lnTo>
                      <a:pt x="12" y="146"/>
                    </a:lnTo>
                    <a:lnTo>
                      <a:pt x="24" y="162"/>
                    </a:lnTo>
                    <a:lnTo>
                      <a:pt x="38" y="174"/>
                    </a:lnTo>
                    <a:lnTo>
                      <a:pt x="56" y="186"/>
                    </a:lnTo>
                    <a:lnTo>
                      <a:pt x="74" y="192"/>
                    </a:lnTo>
                    <a:lnTo>
                      <a:pt x="92" y="194"/>
                    </a:lnTo>
                    <a:lnTo>
                      <a:pt x="112" y="194"/>
                    </a:lnTo>
                    <a:lnTo>
                      <a:pt x="132" y="19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108" name="Freeform 165"/>
              <p:cNvSpPr>
                <a:spLocks/>
              </p:cNvSpPr>
              <p:nvPr/>
            </p:nvSpPr>
            <p:spPr bwMode="auto">
              <a:xfrm>
                <a:off x="5310188" y="2254250"/>
                <a:ext cx="482600" cy="207963"/>
              </a:xfrm>
              <a:custGeom>
                <a:avLst/>
                <a:gdLst>
                  <a:gd name="T0" fmla="*/ 2147483647 w 380"/>
                  <a:gd name="T1" fmla="*/ 2147483647 h 164"/>
                  <a:gd name="T2" fmla="*/ 2147483647 w 380"/>
                  <a:gd name="T3" fmla="*/ 2147483647 h 164"/>
                  <a:gd name="T4" fmla="*/ 0 w 380"/>
                  <a:gd name="T5" fmla="*/ 2147483647 h 164"/>
                  <a:gd name="T6" fmla="*/ 2147483647 w 380"/>
                  <a:gd name="T7" fmla="*/ 0 h 164"/>
                  <a:gd name="T8" fmla="*/ 2147483647 w 380"/>
                  <a:gd name="T9" fmla="*/ 2147483647 h 164"/>
                  <a:gd name="T10" fmla="*/ 0 60000 65536"/>
                  <a:gd name="T11" fmla="*/ 0 60000 65536"/>
                  <a:gd name="T12" fmla="*/ 0 60000 65536"/>
                  <a:gd name="T13" fmla="*/ 0 60000 65536"/>
                  <a:gd name="T14" fmla="*/ 0 60000 65536"/>
                  <a:gd name="T15" fmla="*/ 0 w 380"/>
                  <a:gd name="T16" fmla="*/ 0 h 164"/>
                  <a:gd name="T17" fmla="*/ 380 w 380"/>
                  <a:gd name="T18" fmla="*/ 164 h 164"/>
                </a:gdLst>
                <a:ahLst/>
                <a:cxnLst>
                  <a:cxn ang="T10">
                    <a:pos x="T0" y="T1"/>
                  </a:cxn>
                  <a:cxn ang="T11">
                    <a:pos x="T2" y="T3"/>
                  </a:cxn>
                  <a:cxn ang="T12">
                    <a:pos x="T4" y="T5"/>
                  </a:cxn>
                  <a:cxn ang="T13">
                    <a:pos x="T6" y="T7"/>
                  </a:cxn>
                  <a:cxn ang="T14">
                    <a:pos x="T8" y="T9"/>
                  </a:cxn>
                </a:cxnLst>
                <a:rect l="T15" t="T16" r="T17" b="T18"/>
                <a:pathLst>
                  <a:path w="380" h="164">
                    <a:moveTo>
                      <a:pt x="380" y="36"/>
                    </a:moveTo>
                    <a:lnTo>
                      <a:pt x="14" y="164"/>
                    </a:lnTo>
                    <a:lnTo>
                      <a:pt x="0" y="128"/>
                    </a:lnTo>
                    <a:lnTo>
                      <a:pt x="366" y="0"/>
                    </a:lnTo>
                    <a:lnTo>
                      <a:pt x="380" y="36"/>
                    </a:lnTo>
                    <a:close/>
                  </a:path>
                </a:pathLst>
              </a:custGeom>
              <a:solidFill>
                <a:srgbClr val="0019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109" name="Freeform 166"/>
              <p:cNvSpPr>
                <a:spLocks/>
              </p:cNvSpPr>
              <p:nvPr/>
            </p:nvSpPr>
            <p:spPr bwMode="auto">
              <a:xfrm>
                <a:off x="5310188" y="2254250"/>
                <a:ext cx="482600" cy="207963"/>
              </a:xfrm>
              <a:custGeom>
                <a:avLst/>
                <a:gdLst>
                  <a:gd name="T0" fmla="*/ 2147483647 w 380"/>
                  <a:gd name="T1" fmla="*/ 2147483647 h 164"/>
                  <a:gd name="T2" fmla="*/ 2147483647 w 380"/>
                  <a:gd name="T3" fmla="*/ 2147483647 h 164"/>
                  <a:gd name="T4" fmla="*/ 0 w 380"/>
                  <a:gd name="T5" fmla="*/ 2147483647 h 164"/>
                  <a:gd name="T6" fmla="*/ 2147483647 w 380"/>
                  <a:gd name="T7" fmla="*/ 0 h 164"/>
                  <a:gd name="T8" fmla="*/ 2147483647 w 380"/>
                  <a:gd name="T9" fmla="*/ 2147483647 h 164"/>
                  <a:gd name="T10" fmla="*/ 0 60000 65536"/>
                  <a:gd name="T11" fmla="*/ 0 60000 65536"/>
                  <a:gd name="T12" fmla="*/ 0 60000 65536"/>
                  <a:gd name="T13" fmla="*/ 0 60000 65536"/>
                  <a:gd name="T14" fmla="*/ 0 60000 65536"/>
                  <a:gd name="T15" fmla="*/ 0 w 380"/>
                  <a:gd name="T16" fmla="*/ 0 h 164"/>
                  <a:gd name="T17" fmla="*/ 380 w 380"/>
                  <a:gd name="T18" fmla="*/ 164 h 164"/>
                </a:gdLst>
                <a:ahLst/>
                <a:cxnLst>
                  <a:cxn ang="T10">
                    <a:pos x="T0" y="T1"/>
                  </a:cxn>
                  <a:cxn ang="T11">
                    <a:pos x="T2" y="T3"/>
                  </a:cxn>
                  <a:cxn ang="T12">
                    <a:pos x="T4" y="T5"/>
                  </a:cxn>
                  <a:cxn ang="T13">
                    <a:pos x="T6" y="T7"/>
                  </a:cxn>
                  <a:cxn ang="T14">
                    <a:pos x="T8" y="T9"/>
                  </a:cxn>
                </a:cxnLst>
                <a:rect l="T15" t="T16" r="T17" b="T18"/>
                <a:pathLst>
                  <a:path w="380" h="164">
                    <a:moveTo>
                      <a:pt x="380" y="36"/>
                    </a:moveTo>
                    <a:lnTo>
                      <a:pt x="14" y="164"/>
                    </a:lnTo>
                    <a:lnTo>
                      <a:pt x="0" y="128"/>
                    </a:lnTo>
                    <a:lnTo>
                      <a:pt x="366" y="0"/>
                    </a:lnTo>
                    <a:lnTo>
                      <a:pt x="380"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110" name="Freeform 167"/>
              <p:cNvSpPr>
                <a:spLocks/>
              </p:cNvSpPr>
              <p:nvPr/>
            </p:nvSpPr>
            <p:spPr bwMode="auto">
              <a:xfrm>
                <a:off x="5310188" y="2254250"/>
                <a:ext cx="482600" cy="207963"/>
              </a:xfrm>
              <a:custGeom>
                <a:avLst/>
                <a:gdLst>
                  <a:gd name="T0" fmla="*/ 2147483647 w 380"/>
                  <a:gd name="T1" fmla="*/ 2147483647 h 164"/>
                  <a:gd name="T2" fmla="*/ 2147483647 w 380"/>
                  <a:gd name="T3" fmla="*/ 2147483647 h 164"/>
                  <a:gd name="T4" fmla="*/ 0 w 380"/>
                  <a:gd name="T5" fmla="*/ 2147483647 h 164"/>
                  <a:gd name="T6" fmla="*/ 2147483647 w 380"/>
                  <a:gd name="T7" fmla="*/ 0 h 164"/>
                  <a:gd name="T8" fmla="*/ 2147483647 w 380"/>
                  <a:gd name="T9" fmla="*/ 2147483647 h 164"/>
                  <a:gd name="T10" fmla="*/ 0 60000 65536"/>
                  <a:gd name="T11" fmla="*/ 0 60000 65536"/>
                  <a:gd name="T12" fmla="*/ 0 60000 65536"/>
                  <a:gd name="T13" fmla="*/ 0 60000 65536"/>
                  <a:gd name="T14" fmla="*/ 0 60000 65536"/>
                  <a:gd name="T15" fmla="*/ 0 w 380"/>
                  <a:gd name="T16" fmla="*/ 0 h 164"/>
                  <a:gd name="T17" fmla="*/ 380 w 380"/>
                  <a:gd name="T18" fmla="*/ 164 h 164"/>
                </a:gdLst>
                <a:ahLst/>
                <a:cxnLst>
                  <a:cxn ang="T10">
                    <a:pos x="T0" y="T1"/>
                  </a:cxn>
                  <a:cxn ang="T11">
                    <a:pos x="T2" y="T3"/>
                  </a:cxn>
                  <a:cxn ang="T12">
                    <a:pos x="T4" y="T5"/>
                  </a:cxn>
                  <a:cxn ang="T13">
                    <a:pos x="T6" y="T7"/>
                  </a:cxn>
                  <a:cxn ang="T14">
                    <a:pos x="T8" y="T9"/>
                  </a:cxn>
                </a:cxnLst>
                <a:rect l="T15" t="T16" r="T17" b="T18"/>
                <a:pathLst>
                  <a:path w="380" h="164">
                    <a:moveTo>
                      <a:pt x="380" y="36"/>
                    </a:moveTo>
                    <a:lnTo>
                      <a:pt x="14" y="164"/>
                    </a:lnTo>
                    <a:lnTo>
                      <a:pt x="0" y="128"/>
                    </a:lnTo>
                    <a:lnTo>
                      <a:pt x="366" y="0"/>
                    </a:lnTo>
                    <a:lnTo>
                      <a:pt x="380" y="36"/>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200">
                  <a:solidFill>
                    <a:prstClr val="black"/>
                  </a:solidFill>
                  <a:latin typeface="Calibri"/>
                </a:endParaRPr>
              </a:p>
            </p:txBody>
          </p:sp>
          <p:sp>
            <p:nvSpPr>
              <p:cNvPr id="111" name="Rectangle 168"/>
              <p:cNvSpPr>
                <a:spLocks noChangeArrowheads="1"/>
              </p:cNvSpPr>
              <p:nvPr/>
            </p:nvSpPr>
            <p:spPr bwMode="auto">
              <a:xfrm>
                <a:off x="6791325" y="586948"/>
                <a:ext cx="1328035" cy="27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900" dirty="0">
                    <a:solidFill>
                      <a:srgbClr val="000000"/>
                    </a:solidFill>
                    <a:latin typeface="Calibri"/>
                  </a:rPr>
                  <a:t>5 GeV?, 4 MW</a:t>
                </a:r>
                <a:endParaRPr lang="en-US" sz="1200" dirty="0">
                  <a:solidFill>
                    <a:prstClr val="black"/>
                  </a:solidFill>
                  <a:latin typeface="Calibri"/>
                </a:endParaRPr>
              </a:p>
            </p:txBody>
          </p:sp>
          <p:sp>
            <p:nvSpPr>
              <p:cNvPr id="112" name="Rectangle 169"/>
              <p:cNvSpPr>
                <a:spLocks noChangeArrowheads="1"/>
              </p:cNvSpPr>
              <p:nvPr/>
            </p:nvSpPr>
            <p:spPr bwMode="auto">
              <a:xfrm>
                <a:off x="8386760" y="1639889"/>
                <a:ext cx="601376" cy="27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900">
                    <a:solidFill>
                      <a:srgbClr val="000000"/>
                    </a:solidFill>
                    <a:latin typeface="Calibri"/>
                  </a:rPr>
                  <a:t>Target</a:t>
                </a:r>
                <a:endParaRPr lang="en-US" sz="1200">
                  <a:solidFill>
                    <a:prstClr val="black"/>
                  </a:solidFill>
                  <a:latin typeface="Calibri"/>
                </a:endParaRPr>
              </a:p>
            </p:txBody>
          </p:sp>
          <p:sp>
            <p:nvSpPr>
              <p:cNvPr id="113" name="Rectangle 170"/>
              <p:cNvSpPr>
                <a:spLocks noChangeArrowheads="1"/>
              </p:cNvSpPr>
              <p:nvPr/>
            </p:nvSpPr>
            <p:spPr bwMode="auto">
              <a:xfrm>
                <a:off x="6261101" y="2430464"/>
                <a:ext cx="1353093" cy="27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900">
                    <a:solidFill>
                      <a:srgbClr val="000000"/>
                    </a:solidFill>
                    <a:latin typeface="Calibri"/>
                  </a:rPr>
                  <a:t>Linac </a:t>
                </a:r>
                <a:r>
                  <a:rPr lang="en-US" sz="900">
                    <a:solidFill>
                      <a:srgbClr val="000000"/>
                    </a:solidFill>
                    <a:latin typeface="Calibri"/>
                    <a:sym typeface="Symbol" charset="0"/>
                  </a:rPr>
                  <a:t> </a:t>
                </a:r>
                <a:r>
                  <a:rPr lang="en-US" sz="900">
                    <a:solidFill>
                      <a:srgbClr val="000000"/>
                    </a:solidFill>
                    <a:latin typeface="Calibri"/>
                  </a:rPr>
                  <a:t>2 GeV</a:t>
                </a:r>
                <a:endParaRPr lang="en-US" sz="1200">
                  <a:solidFill>
                    <a:prstClr val="black"/>
                  </a:solidFill>
                  <a:latin typeface="Calibri"/>
                </a:endParaRPr>
              </a:p>
            </p:txBody>
          </p:sp>
          <p:sp>
            <p:nvSpPr>
              <p:cNvPr id="114" name="Rectangle 171"/>
              <p:cNvSpPr>
                <a:spLocks noChangeArrowheads="1"/>
              </p:cNvSpPr>
              <p:nvPr/>
            </p:nvSpPr>
            <p:spPr bwMode="auto">
              <a:xfrm>
                <a:off x="3598865" y="1703487"/>
                <a:ext cx="1728955" cy="54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900" dirty="0">
                    <a:solidFill>
                      <a:srgbClr val="000000"/>
                    </a:solidFill>
                    <a:latin typeface="Calibri"/>
                  </a:rPr>
                  <a:t>Recirculating</a:t>
                </a:r>
              </a:p>
              <a:p>
                <a:pPr eaLnBrk="1" fontAlgn="auto" hangingPunct="1">
                  <a:lnSpc>
                    <a:spcPct val="100000"/>
                  </a:lnSpc>
                  <a:spcBef>
                    <a:spcPts val="0"/>
                  </a:spcBef>
                  <a:spcAft>
                    <a:spcPts val="0"/>
                  </a:spcAft>
                  <a:buClrTx/>
                  <a:buSzTx/>
                  <a:buFontTx/>
                  <a:buNone/>
                </a:pPr>
                <a:r>
                  <a:rPr lang="en-US" sz="900" dirty="0" err="1">
                    <a:solidFill>
                      <a:srgbClr val="000000"/>
                    </a:solidFill>
                    <a:latin typeface="Calibri"/>
                  </a:rPr>
                  <a:t>Linacs</a:t>
                </a:r>
                <a:r>
                  <a:rPr lang="en-US" sz="900" dirty="0">
                    <a:solidFill>
                      <a:srgbClr val="000000"/>
                    </a:solidFill>
                    <a:latin typeface="Calibri"/>
                  </a:rPr>
                  <a:t> 2 </a:t>
                </a:r>
                <a:r>
                  <a:rPr lang="en-US" sz="900" dirty="0">
                    <a:solidFill>
                      <a:srgbClr val="000000"/>
                    </a:solidFill>
                    <a:latin typeface="Calibri"/>
                    <a:sym typeface="Symbol" charset="0"/>
                  </a:rPr>
                  <a:t> 50 GeV</a:t>
                </a:r>
                <a:endParaRPr lang="en-US" sz="1200" dirty="0">
                  <a:solidFill>
                    <a:prstClr val="black"/>
                  </a:solidFill>
                  <a:latin typeface="Calibri"/>
                  <a:sym typeface="Symbol" charset="0"/>
                </a:endParaRPr>
              </a:p>
            </p:txBody>
          </p:sp>
          <p:sp>
            <p:nvSpPr>
              <p:cNvPr id="115" name="Rectangle 172"/>
              <p:cNvSpPr>
                <a:spLocks noChangeArrowheads="1"/>
              </p:cNvSpPr>
              <p:nvPr/>
            </p:nvSpPr>
            <p:spPr bwMode="auto">
              <a:xfrm>
                <a:off x="5008326" y="3230628"/>
                <a:ext cx="2180719" cy="54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900" dirty="0">
                    <a:solidFill>
                      <a:srgbClr val="000000"/>
                    </a:solidFill>
                    <a:latin typeface="Calibri"/>
                  </a:rPr>
                  <a:t>Decay ring – 50 GeV</a:t>
                </a:r>
              </a:p>
              <a:p>
                <a:pPr eaLnBrk="1" fontAlgn="auto" hangingPunct="1">
                  <a:lnSpc>
                    <a:spcPct val="100000"/>
                  </a:lnSpc>
                  <a:spcBef>
                    <a:spcPts val="0"/>
                  </a:spcBef>
                  <a:spcAft>
                    <a:spcPts val="0"/>
                  </a:spcAft>
                  <a:buClrTx/>
                  <a:buSzTx/>
                  <a:buFontTx/>
                  <a:buNone/>
                </a:pPr>
                <a:r>
                  <a:rPr lang="en-US" sz="900" dirty="0">
                    <a:solidFill>
                      <a:srgbClr val="000000"/>
                    </a:solidFill>
                    <a:latin typeface="Calibri"/>
                    <a:sym typeface="Symbol" charset="0"/>
                  </a:rPr>
                  <a:t></a:t>
                </a:r>
                <a:r>
                  <a:rPr lang="en-US" sz="900" dirty="0">
                    <a:solidFill>
                      <a:srgbClr val="000000"/>
                    </a:solidFill>
                    <a:latin typeface="Calibri"/>
                  </a:rPr>
                  <a:t>2000 m circumference</a:t>
                </a:r>
                <a:endParaRPr lang="en-US" sz="1200" dirty="0">
                  <a:solidFill>
                    <a:prstClr val="black"/>
                  </a:solidFill>
                  <a:latin typeface="Calibri"/>
                </a:endParaRPr>
              </a:p>
            </p:txBody>
          </p:sp>
          <p:sp>
            <p:nvSpPr>
              <p:cNvPr id="116" name="Rectangle 173"/>
              <p:cNvSpPr>
                <a:spLocks noChangeArrowheads="1"/>
              </p:cNvSpPr>
              <p:nvPr/>
            </p:nvSpPr>
            <p:spPr bwMode="auto">
              <a:xfrm>
                <a:off x="6010113" y="1562132"/>
                <a:ext cx="906136" cy="49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90000"/>
                  </a:lnSpc>
                  <a:spcBef>
                    <a:spcPts val="0"/>
                  </a:spcBef>
                  <a:spcAft>
                    <a:spcPts val="0"/>
                  </a:spcAft>
                  <a:buClrTx/>
                  <a:buSzTx/>
                  <a:buFontTx/>
                  <a:buNone/>
                </a:pPr>
                <a:r>
                  <a:rPr lang="en-US" sz="900" dirty="0">
                    <a:solidFill>
                      <a:srgbClr val="000000"/>
                    </a:solidFill>
                    <a:latin typeface="Calibri"/>
                  </a:rPr>
                  <a:t>Ionization</a:t>
                </a:r>
              </a:p>
              <a:p>
                <a:pPr eaLnBrk="1" fontAlgn="auto" hangingPunct="1">
                  <a:lnSpc>
                    <a:spcPct val="90000"/>
                  </a:lnSpc>
                  <a:spcBef>
                    <a:spcPts val="0"/>
                  </a:spcBef>
                  <a:spcAft>
                    <a:spcPts val="0"/>
                  </a:spcAft>
                  <a:buClrTx/>
                  <a:buSzTx/>
                  <a:buFontTx/>
                  <a:buNone/>
                </a:pPr>
                <a:r>
                  <a:rPr lang="en-US" sz="900" dirty="0">
                    <a:solidFill>
                      <a:srgbClr val="000000"/>
                    </a:solidFill>
                    <a:latin typeface="Calibri"/>
                  </a:rPr>
                  <a:t>cooling</a:t>
                </a:r>
                <a:endParaRPr lang="en-US" sz="1200" dirty="0">
                  <a:solidFill>
                    <a:prstClr val="black"/>
                  </a:solidFill>
                  <a:latin typeface="Calibri"/>
                </a:endParaRPr>
              </a:p>
            </p:txBody>
          </p:sp>
          <p:sp>
            <p:nvSpPr>
              <p:cNvPr id="117" name="Rectangle 174"/>
              <p:cNvSpPr>
                <a:spLocks noChangeArrowheads="1"/>
              </p:cNvSpPr>
              <p:nvPr/>
            </p:nvSpPr>
            <p:spPr bwMode="auto">
              <a:xfrm>
                <a:off x="7350124" y="2089151"/>
                <a:ext cx="1338558" cy="27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900">
                    <a:solidFill>
                      <a:srgbClr val="000000"/>
                    </a:solidFill>
                    <a:latin typeface="Calibri"/>
                  </a:rPr>
                  <a:t>Phase rotation</a:t>
                </a:r>
                <a:endParaRPr lang="en-US" sz="1200">
                  <a:solidFill>
                    <a:prstClr val="black"/>
                  </a:solidFill>
                  <a:latin typeface="Calibri"/>
                </a:endParaRPr>
              </a:p>
            </p:txBody>
          </p:sp>
          <p:sp>
            <p:nvSpPr>
              <p:cNvPr id="118" name="Rectangle 175"/>
              <p:cNvSpPr>
                <a:spLocks noChangeArrowheads="1"/>
              </p:cNvSpPr>
              <p:nvPr/>
            </p:nvSpPr>
            <p:spPr bwMode="auto">
              <a:xfrm>
                <a:off x="6318250" y="3812291"/>
                <a:ext cx="2104813" cy="27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900" dirty="0">
                    <a:solidFill>
                      <a:srgbClr val="000000"/>
                    </a:solidFill>
                    <a:latin typeface="Symbol" charset="0"/>
                  </a:rPr>
                  <a:t>n</a:t>
                </a:r>
                <a:r>
                  <a:rPr lang="en-US" sz="900" dirty="0">
                    <a:solidFill>
                      <a:srgbClr val="000000"/>
                    </a:solidFill>
                    <a:latin typeface="Calibri"/>
                  </a:rPr>
                  <a:t> beam to far detector</a:t>
                </a:r>
                <a:endParaRPr lang="en-US" sz="1200" dirty="0">
                  <a:solidFill>
                    <a:prstClr val="black"/>
                  </a:solidFill>
                  <a:latin typeface="Calibri"/>
                </a:endParaRPr>
              </a:p>
            </p:txBody>
          </p:sp>
          <p:sp>
            <p:nvSpPr>
              <p:cNvPr id="119" name="Rectangle 176"/>
              <p:cNvSpPr>
                <a:spLocks noChangeArrowheads="1"/>
              </p:cNvSpPr>
              <p:nvPr/>
            </p:nvSpPr>
            <p:spPr bwMode="auto">
              <a:xfrm>
                <a:off x="7864476" y="1816100"/>
                <a:ext cx="407975" cy="27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900">
                    <a:solidFill>
                      <a:srgbClr val="000000"/>
                    </a:solidFill>
                    <a:latin typeface="Calibri"/>
                  </a:rPr>
                  <a:t>Drift</a:t>
                </a:r>
                <a:endParaRPr lang="en-US" sz="1200">
                  <a:solidFill>
                    <a:prstClr val="black"/>
                  </a:solidFill>
                  <a:latin typeface="Calibri"/>
                </a:endParaRPr>
              </a:p>
            </p:txBody>
          </p:sp>
          <p:sp>
            <p:nvSpPr>
              <p:cNvPr id="120" name="Rectangle 177"/>
              <p:cNvSpPr>
                <a:spLocks noChangeArrowheads="1"/>
              </p:cNvSpPr>
              <p:nvPr/>
            </p:nvSpPr>
            <p:spPr bwMode="auto">
              <a:xfrm>
                <a:off x="9143861" y="881308"/>
                <a:ext cx="1177692" cy="65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80000"/>
                  </a:lnSpc>
                  <a:spcBef>
                    <a:spcPts val="0"/>
                  </a:spcBef>
                  <a:spcAft>
                    <a:spcPts val="0"/>
                  </a:spcAft>
                  <a:buClrTx/>
                  <a:buSzTx/>
                  <a:buFontTx/>
                  <a:buNone/>
                </a:pPr>
                <a:r>
                  <a:rPr lang="en-US" sz="900" dirty="0">
                    <a:solidFill>
                      <a:srgbClr val="000000"/>
                    </a:solidFill>
                    <a:latin typeface="Calibri"/>
                  </a:rPr>
                  <a:t>Accumulator</a:t>
                </a:r>
              </a:p>
              <a:p>
                <a:pPr eaLnBrk="1" fontAlgn="auto" hangingPunct="1">
                  <a:lnSpc>
                    <a:spcPct val="80000"/>
                  </a:lnSpc>
                  <a:spcBef>
                    <a:spcPts val="0"/>
                  </a:spcBef>
                  <a:spcAft>
                    <a:spcPts val="0"/>
                  </a:spcAft>
                  <a:buClrTx/>
                  <a:buSzTx/>
                  <a:buFontTx/>
                  <a:buNone/>
                </a:pPr>
                <a:r>
                  <a:rPr lang="en-US" sz="900" dirty="0">
                    <a:solidFill>
                      <a:srgbClr val="000000"/>
                    </a:solidFill>
                    <a:latin typeface="Calibri"/>
                  </a:rPr>
                  <a:t>ring + bunch</a:t>
                </a:r>
              </a:p>
              <a:p>
                <a:pPr eaLnBrk="1" fontAlgn="auto" hangingPunct="1">
                  <a:lnSpc>
                    <a:spcPct val="80000"/>
                  </a:lnSpc>
                  <a:spcBef>
                    <a:spcPts val="0"/>
                  </a:spcBef>
                  <a:spcAft>
                    <a:spcPts val="0"/>
                  </a:spcAft>
                  <a:buClrTx/>
                  <a:buSzTx/>
                  <a:buFontTx/>
                  <a:buNone/>
                </a:pPr>
                <a:r>
                  <a:rPr lang="en-US" sz="900" dirty="0">
                    <a:solidFill>
                      <a:srgbClr val="000000"/>
                    </a:solidFill>
                    <a:latin typeface="Calibri"/>
                  </a:rPr>
                  <a:t>compressor</a:t>
                </a:r>
                <a:endParaRPr lang="en-US" sz="1200" dirty="0">
                  <a:solidFill>
                    <a:prstClr val="black"/>
                  </a:solidFill>
                  <a:latin typeface="Calibri"/>
                </a:endParaRPr>
              </a:p>
            </p:txBody>
          </p:sp>
          <p:sp>
            <p:nvSpPr>
              <p:cNvPr id="121" name="Rectangle 178"/>
              <p:cNvSpPr>
                <a:spLocks noChangeArrowheads="1"/>
              </p:cNvSpPr>
              <p:nvPr/>
            </p:nvSpPr>
            <p:spPr bwMode="auto">
              <a:xfrm>
                <a:off x="7279399" y="1249394"/>
                <a:ext cx="858677" cy="49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90000"/>
                  </a:lnSpc>
                  <a:spcBef>
                    <a:spcPts val="0"/>
                  </a:spcBef>
                  <a:spcAft>
                    <a:spcPts val="0"/>
                  </a:spcAft>
                  <a:buClrTx/>
                  <a:buSzTx/>
                  <a:buFontTx/>
                  <a:buNone/>
                </a:pPr>
                <a:r>
                  <a:rPr lang="en-US" sz="900" dirty="0">
                    <a:solidFill>
                      <a:srgbClr val="000000"/>
                    </a:solidFill>
                    <a:latin typeface="Calibri"/>
                  </a:rPr>
                  <a:t>Magnetic</a:t>
                </a:r>
              </a:p>
              <a:p>
                <a:pPr eaLnBrk="1" fontAlgn="auto" hangingPunct="1">
                  <a:lnSpc>
                    <a:spcPct val="90000"/>
                  </a:lnSpc>
                  <a:spcBef>
                    <a:spcPts val="0"/>
                  </a:spcBef>
                  <a:spcAft>
                    <a:spcPts val="0"/>
                  </a:spcAft>
                  <a:buClrTx/>
                  <a:buSzTx/>
                  <a:buFontTx/>
                  <a:buNone/>
                </a:pPr>
                <a:r>
                  <a:rPr lang="en-US" sz="900" dirty="0">
                    <a:solidFill>
                      <a:srgbClr val="000000"/>
                    </a:solidFill>
                    <a:latin typeface="Calibri"/>
                  </a:rPr>
                  <a:t>capture</a:t>
                </a:r>
                <a:endParaRPr lang="en-US" sz="1200" dirty="0">
                  <a:solidFill>
                    <a:prstClr val="black"/>
                  </a:solidFill>
                  <a:latin typeface="Calibri"/>
                </a:endParaRPr>
              </a:p>
            </p:txBody>
          </p:sp>
          <p:sp>
            <p:nvSpPr>
              <p:cNvPr id="122" name="Rectangle 179"/>
              <p:cNvSpPr>
                <a:spLocks noChangeArrowheads="1"/>
              </p:cNvSpPr>
              <p:nvPr/>
            </p:nvSpPr>
            <p:spPr bwMode="auto">
              <a:xfrm>
                <a:off x="5313562" y="4527370"/>
                <a:ext cx="2264025" cy="27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900" dirty="0">
                    <a:solidFill>
                      <a:srgbClr val="000000"/>
                    </a:solidFill>
                    <a:latin typeface="Symbol" charset="0"/>
                  </a:rPr>
                  <a:t>n</a:t>
                </a:r>
                <a:r>
                  <a:rPr lang="en-US" sz="900" dirty="0">
                    <a:solidFill>
                      <a:srgbClr val="000000"/>
                    </a:solidFill>
                    <a:latin typeface="Calibri"/>
                  </a:rPr>
                  <a:t> beam to near detector</a:t>
                </a:r>
                <a:endParaRPr lang="en-US" sz="1200" dirty="0">
                  <a:solidFill>
                    <a:prstClr val="black"/>
                  </a:solidFill>
                  <a:latin typeface="Calibri"/>
                </a:endParaRPr>
              </a:p>
            </p:txBody>
          </p:sp>
          <p:sp>
            <p:nvSpPr>
              <p:cNvPr id="123" name="Rectangle 52"/>
              <p:cNvSpPr>
                <a:spLocks noChangeArrowheads="1"/>
              </p:cNvSpPr>
              <p:nvPr/>
            </p:nvSpPr>
            <p:spPr bwMode="auto">
              <a:xfrm>
                <a:off x="6638762" y="976100"/>
                <a:ext cx="1277921" cy="27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900" b="1" dirty="0">
                    <a:solidFill>
                      <a:srgbClr val="FF0000"/>
                    </a:solidFill>
                    <a:latin typeface="Calibri"/>
                  </a:rPr>
                  <a:t>proton driver</a:t>
                </a:r>
                <a:endParaRPr lang="en-US" sz="1200" b="1" dirty="0">
                  <a:solidFill>
                    <a:srgbClr val="FF0000"/>
                  </a:solidFill>
                  <a:latin typeface="Calibri"/>
                </a:endParaRPr>
              </a:p>
            </p:txBody>
          </p:sp>
        </p:grpSp>
        <p:grpSp>
          <p:nvGrpSpPr>
            <p:cNvPr id="42" name="Group 17"/>
            <p:cNvGrpSpPr>
              <a:grpSpLocks/>
            </p:cNvGrpSpPr>
            <p:nvPr/>
          </p:nvGrpSpPr>
          <p:grpSpPr bwMode="auto">
            <a:xfrm>
              <a:off x="5946848" y="5840953"/>
              <a:ext cx="469900" cy="630237"/>
              <a:chOff x="0" y="0"/>
              <a:chExt cx="296" cy="397"/>
            </a:xfrm>
          </p:grpSpPr>
          <p:sp>
            <p:nvSpPr>
              <p:cNvPr id="44" name="AutoShape 15"/>
              <p:cNvSpPr>
                <a:spLocks/>
              </p:cNvSpPr>
              <p:nvPr/>
            </p:nvSpPr>
            <p:spPr bwMode="auto">
              <a:xfrm>
                <a:off x="0" y="0"/>
                <a:ext cx="296" cy="397"/>
              </a:xfrm>
              <a:custGeom>
                <a:avLst/>
                <a:gdLst/>
                <a:ahLst/>
                <a:cxnLst/>
                <a:rect l="0" t="0" r="r" b="b"/>
                <a:pathLst>
                  <a:path w="21600" h="21600">
                    <a:moveTo>
                      <a:pt x="10800" y="0"/>
                    </a:moveTo>
                    <a:cubicBezTo>
                      <a:pt x="4835" y="0"/>
                      <a:pt x="0" y="1518"/>
                      <a:pt x="0" y="3391"/>
                    </a:cubicBezTo>
                    <a:lnTo>
                      <a:pt x="0" y="18209"/>
                    </a:lnTo>
                    <a:cubicBezTo>
                      <a:pt x="0" y="20082"/>
                      <a:pt x="4835" y="21600"/>
                      <a:pt x="10800" y="21600"/>
                    </a:cubicBezTo>
                    <a:cubicBezTo>
                      <a:pt x="16765" y="21600"/>
                      <a:pt x="21600" y="20082"/>
                      <a:pt x="21600" y="18209"/>
                    </a:cubicBezTo>
                    <a:lnTo>
                      <a:pt x="21600" y="3391"/>
                    </a:lnTo>
                    <a:cubicBezTo>
                      <a:pt x="21600" y="1518"/>
                      <a:pt x="16765" y="0"/>
                      <a:pt x="10800" y="0"/>
                    </a:cubicBezTo>
                    <a:close/>
                    <a:moveTo>
                      <a:pt x="10800" y="0"/>
                    </a:moveTo>
                  </a:path>
                </a:pathLst>
              </a:custGeom>
              <a:solidFill>
                <a:srgbClr val="FF9900"/>
              </a:solidFill>
              <a:ln w="9525" cap="flat">
                <a:solidFill>
                  <a:srgbClr val="333399"/>
                </a:solidFill>
                <a:prstDash val="solid"/>
                <a:round/>
                <a:headEnd type="none" w="med" len="med"/>
                <a:tailEnd type="none" w="med" len="med"/>
              </a:ln>
            </p:spPr>
            <p:txBody>
              <a:bodyPr lIns="0" tIns="0" rIns="0" bIns="0"/>
              <a:lstStyle/>
              <a:p>
                <a:pPr eaLnBrk="1" fontAlgn="auto" hangingPunct="1">
                  <a:lnSpc>
                    <a:spcPct val="100000"/>
                  </a:lnSpc>
                  <a:spcBef>
                    <a:spcPts val="0"/>
                  </a:spcBef>
                  <a:spcAft>
                    <a:spcPts val="0"/>
                  </a:spcAft>
                  <a:buClrTx/>
                  <a:buSzTx/>
                  <a:buFontTx/>
                  <a:buNone/>
                </a:pPr>
                <a:endParaRPr lang="en-US" sz="1100">
                  <a:solidFill>
                    <a:prstClr val="black"/>
                  </a:solidFill>
                  <a:latin typeface="Calibri"/>
                </a:endParaRPr>
              </a:p>
            </p:txBody>
          </p:sp>
          <p:sp>
            <p:nvSpPr>
              <p:cNvPr id="45" name="AutoShape 16"/>
              <p:cNvSpPr>
                <a:spLocks/>
              </p:cNvSpPr>
              <p:nvPr/>
            </p:nvSpPr>
            <p:spPr bwMode="auto">
              <a:xfrm>
                <a:off x="0" y="62"/>
                <a:ext cx="296" cy="62"/>
              </a:xfrm>
              <a:custGeom>
                <a:avLst/>
                <a:gdLst/>
                <a:ahLst/>
                <a:cxnLst/>
                <a:rect l="0" t="0" r="r" b="b"/>
                <a:pathLst>
                  <a:path w="21600" h="21600">
                    <a:moveTo>
                      <a:pt x="0" y="0"/>
                    </a:moveTo>
                    <a:cubicBezTo>
                      <a:pt x="0" y="11929"/>
                      <a:pt x="4835" y="21600"/>
                      <a:pt x="10800" y="21600"/>
                    </a:cubicBezTo>
                    <a:cubicBezTo>
                      <a:pt x="16765" y="21600"/>
                      <a:pt x="21600" y="11929"/>
                      <a:pt x="21600" y="0"/>
                    </a:cubicBezTo>
                  </a:path>
                </a:pathLst>
              </a:custGeom>
              <a:noFill/>
              <a:ln w="9525" cap="flat">
                <a:solidFill>
                  <a:srgbClr val="333399"/>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eaLnBrk="1" fontAlgn="auto" hangingPunct="1">
                  <a:lnSpc>
                    <a:spcPct val="100000"/>
                  </a:lnSpc>
                  <a:spcBef>
                    <a:spcPts val="0"/>
                  </a:spcBef>
                  <a:spcAft>
                    <a:spcPts val="0"/>
                  </a:spcAft>
                  <a:buClrTx/>
                  <a:buSzTx/>
                  <a:buFontTx/>
                  <a:buNone/>
                </a:pPr>
                <a:endParaRPr lang="en-US" sz="1100">
                  <a:solidFill>
                    <a:prstClr val="black"/>
                  </a:solidFill>
                  <a:latin typeface="Calibri"/>
                </a:endParaRPr>
              </a:p>
            </p:txBody>
          </p:sp>
        </p:grpSp>
        <p:sp>
          <p:nvSpPr>
            <p:cNvPr id="43" name="Rectangle 18"/>
            <p:cNvSpPr>
              <a:spLocks/>
            </p:cNvSpPr>
            <p:nvPr/>
          </p:nvSpPr>
          <p:spPr bwMode="auto">
            <a:xfrm>
              <a:off x="6489774" y="5439031"/>
              <a:ext cx="2128723" cy="1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40639" bIns="0">
              <a:spAutoFit/>
            </a:bodyPr>
            <a:lstStyle/>
            <a:p>
              <a:pPr marL="39688" eaLnBrk="1" fontAlgn="auto" hangingPunct="1">
                <a:lnSpc>
                  <a:spcPct val="100000"/>
                </a:lnSpc>
                <a:spcBef>
                  <a:spcPts val="0"/>
                </a:spcBef>
                <a:spcAft>
                  <a:spcPts val="0"/>
                </a:spcAft>
                <a:buClrTx/>
                <a:buSzTx/>
                <a:buFontTx/>
                <a:buNone/>
              </a:pPr>
              <a:r>
                <a:rPr lang="en-US" sz="1000" dirty="0">
                  <a:solidFill>
                    <a:srgbClr val="0066FF"/>
                  </a:solidFill>
                  <a:latin typeface="Comic Sans MS" charset="0"/>
                  <a:ea typeface="ＭＳ Ｐゴシック" charset="0"/>
                  <a:cs typeface="Comic Sans MS" charset="0"/>
                  <a:sym typeface="Comic Sans MS" charset="0"/>
                </a:rPr>
                <a:t>magnetized detector needed</a:t>
              </a:r>
            </a:p>
          </p:txBody>
        </p:sp>
      </p:grpSp>
      <p:grpSp>
        <p:nvGrpSpPr>
          <p:cNvPr id="124" name="Grouper 123"/>
          <p:cNvGrpSpPr/>
          <p:nvPr/>
        </p:nvGrpSpPr>
        <p:grpSpPr>
          <a:xfrm>
            <a:off x="5613937" y="5006309"/>
            <a:ext cx="3170946" cy="1846175"/>
            <a:chOff x="209550" y="3916363"/>
            <a:chExt cx="4605315" cy="2681287"/>
          </a:xfrm>
        </p:grpSpPr>
        <p:grpSp>
          <p:nvGrpSpPr>
            <p:cNvPr id="125" name="Group 181"/>
            <p:cNvGrpSpPr>
              <a:grpSpLocks/>
            </p:cNvGrpSpPr>
            <p:nvPr/>
          </p:nvGrpSpPr>
          <p:grpSpPr bwMode="auto">
            <a:xfrm>
              <a:off x="209550" y="3970338"/>
              <a:ext cx="4605315" cy="2627312"/>
              <a:chOff x="302" y="2413"/>
              <a:chExt cx="3109" cy="1774"/>
            </a:xfrm>
          </p:grpSpPr>
          <p:sp>
            <p:nvSpPr>
              <p:cNvPr id="127" name="Rectangle 61"/>
              <p:cNvSpPr>
                <a:spLocks noChangeArrowheads="1"/>
              </p:cNvSpPr>
              <p:nvPr/>
            </p:nvSpPr>
            <p:spPr bwMode="auto">
              <a:xfrm>
                <a:off x="873" y="3503"/>
                <a:ext cx="69" cy="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28" name="Rectangle 62"/>
              <p:cNvSpPr>
                <a:spLocks noChangeArrowheads="1"/>
              </p:cNvSpPr>
              <p:nvPr/>
            </p:nvSpPr>
            <p:spPr bwMode="auto">
              <a:xfrm>
                <a:off x="883" y="3505"/>
                <a:ext cx="69" cy="101"/>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29" name="Freeform 63"/>
              <p:cNvSpPr>
                <a:spLocks/>
              </p:cNvSpPr>
              <p:nvPr/>
            </p:nvSpPr>
            <p:spPr bwMode="auto">
              <a:xfrm>
                <a:off x="838" y="3919"/>
                <a:ext cx="109" cy="113"/>
              </a:xfrm>
              <a:custGeom>
                <a:avLst/>
                <a:gdLst>
                  <a:gd name="T0" fmla="*/ 1 w 168"/>
                  <a:gd name="T1" fmla="*/ 0 h 174"/>
                  <a:gd name="T2" fmla="*/ 1 w 168"/>
                  <a:gd name="T3" fmla="*/ 0 h 174"/>
                  <a:gd name="T4" fmla="*/ 1 w 168"/>
                  <a:gd name="T5" fmla="*/ 1 h 174"/>
                  <a:gd name="T6" fmla="*/ 1 w 168"/>
                  <a:gd name="T7" fmla="*/ 1 h 174"/>
                  <a:gd name="T8" fmla="*/ 1 w 168"/>
                  <a:gd name="T9" fmla="*/ 1 h 174"/>
                  <a:gd name="T10" fmla="*/ 1 w 168"/>
                  <a:gd name="T11" fmla="*/ 1 h 174"/>
                  <a:gd name="T12" fmla="*/ 1 w 168"/>
                  <a:gd name="T13" fmla="*/ 1 h 174"/>
                  <a:gd name="T14" fmla="*/ 1 w 168"/>
                  <a:gd name="T15" fmla="*/ 1 h 174"/>
                  <a:gd name="T16" fmla="*/ 1 w 168"/>
                  <a:gd name="T17" fmla="*/ 1 h 174"/>
                  <a:gd name="T18" fmla="*/ 0 w 168"/>
                  <a:gd name="T19" fmla="*/ 1 h 174"/>
                  <a:gd name="T20" fmla="*/ 0 w 168"/>
                  <a:gd name="T21" fmla="*/ 1 h 174"/>
                  <a:gd name="T22" fmla="*/ 1 w 168"/>
                  <a:gd name="T23" fmla="*/ 1 h 174"/>
                  <a:gd name="T24" fmla="*/ 1 w 168"/>
                  <a:gd name="T25" fmla="*/ 2 h 174"/>
                  <a:gd name="T26" fmla="*/ 1 w 168"/>
                  <a:gd name="T27" fmla="*/ 2 h 174"/>
                  <a:gd name="T28" fmla="*/ 1 w 168"/>
                  <a:gd name="T29" fmla="*/ 2 h 174"/>
                  <a:gd name="T30" fmla="*/ 1 w 168"/>
                  <a:gd name="T31" fmla="*/ 2 h 174"/>
                  <a:gd name="T32" fmla="*/ 1 w 168"/>
                  <a:gd name="T33" fmla="*/ 2 h 174"/>
                  <a:gd name="T34" fmla="*/ 1 w 168"/>
                  <a:gd name="T35" fmla="*/ 2 h 174"/>
                  <a:gd name="T36" fmla="*/ 1 w 168"/>
                  <a:gd name="T37" fmla="*/ 2 h 174"/>
                  <a:gd name="T38" fmla="*/ 1 w 168"/>
                  <a:gd name="T39" fmla="*/ 2 h 174"/>
                  <a:gd name="T40" fmla="*/ 1 w 168"/>
                  <a:gd name="T41" fmla="*/ 2 h 174"/>
                  <a:gd name="T42" fmla="*/ 2 w 168"/>
                  <a:gd name="T43" fmla="*/ 2 h 174"/>
                  <a:gd name="T44" fmla="*/ 2 w 168"/>
                  <a:gd name="T45" fmla="*/ 2 h 174"/>
                  <a:gd name="T46" fmla="*/ 2 w 168"/>
                  <a:gd name="T47" fmla="*/ 2 h 174"/>
                  <a:gd name="T48" fmla="*/ 2 w 168"/>
                  <a:gd name="T49" fmla="*/ 2 h 174"/>
                  <a:gd name="T50" fmla="*/ 2 w 168"/>
                  <a:gd name="T51" fmla="*/ 2 h 174"/>
                  <a:gd name="T52" fmla="*/ 2 w 168"/>
                  <a:gd name="T53" fmla="*/ 1 h 174"/>
                  <a:gd name="T54" fmla="*/ 2 w 168"/>
                  <a:gd name="T55" fmla="*/ 1 h 174"/>
                  <a:gd name="T56" fmla="*/ 2 w 168"/>
                  <a:gd name="T57" fmla="*/ 1 h 174"/>
                  <a:gd name="T58" fmla="*/ 2 w 168"/>
                  <a:gd name="T59" fmla="*/ 1 h 174"/>
                  <a:gd name="T60" fmla="*/ 2 w 168"/>
                  <a:gd name="T61" fmla="*/ 1 h 174"/>
                  <a:gd name="T62" fmla="*/ 2 w 168"/>
                  <a:gd name="T63" fmla="*/ 1 h 174"/>
                  <a:gd name="T64" fmla="*/ 2 w 168"/>
                  <a:gd name="T65" fmla="*/ 1 h 174"/>
                  <a:gd name="T66" fmla="*/ 2 w 168"/>
                  <a:gd name="T67" fmla="*/ 1 h 174"/>
                  <a:gd name="T68" fmla="*/ 2 w 168"/>
                  <a:gd name="T69" fmla="*/ 1 h 174"/>
                  <a:gd name="T70" fmla="*/ 1 w 168"/>
                  <a:gd name="T71" fmla="*/ 1 h 174"/>
                  <a:gd name="T72" fmla="*/ 1 w 168"/>
                  <a:gd name="T73" fmla="*/ 0 h 1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8"/>
                  <a:gd name="T112" fmla="*/ 0 h 174"/>
                  <a:gd name="T113" fmla="*/ 168 w 168"/>
                  <a:gd name="T114" fmla="*/ 174 h 1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8" h="174">
                    <a:moveTo>
                      <a:pt x="84" y="0"/>
                    </a:moveTo>
                    <a:lnTo>
                      <a:pt x="84" y="0"/>
                    </a:lnTo>
                    <a:lnTo>
                      <a:pt x="68" y="2"/>
                    </a:lnTo>
                    <a:lnTo>
                      <a:pt x="52" y="6"/>
                    </a:lnTo>
                    <a:lnTo>
                      <a:pt x="38" y="14"/>
                    </a:lnTo>
                    <a:lnTo>
                      <a:pt x="26" y="26"/>
                    </a:lnTo>
                    <a:lnTo>
                      <a:pt x="16" y="38"/>
                    </a:lnTo>
                    <a:lnTo>
                      <a:pt x="8" y="54"/>
                    </a:lnTo>
                    <a:lnTo>
                      <a:pt x="2" y="70"/>
                    </a:lnTo>
                    <a:lnTo>
                      <a:pt x="0" y="88"/>
                    </a:lnTo>
                    <a:lnTo>
                      <a:pt x="2" y="104"/>
                    </a:lnTo>
                    <a:lnTo>
                      <a:pt x="8" y="120"/>
                    </a:lnTo>
                    <a:lnTo>
                      <a:pt x="16" y="136"/>
                    </a:lnTo>
                    <a:lnTo>
                      <a:pt x="26" y="148"/>
                    </a:lnTo>
                    <a:lnTo>
                      <a:pt x="38" y="160"/>
                    </a:lnTo>
                    <a:lnTo>
                      <a:pt x="52" y="168"/>
                    </a:lnTo>
                    <a:lnTo>
                      <a:pt x="68" y="172"/>
                    </a:lnTo>
                    <a:lnTo>
                      <a:pt x="84" y="174"/>
                    </a:lnTo>
                    <a:lnTo>
                      <a:pt x="102" y="172"/>
                    </a:lnTo>
                    <a:lnTo>
                      <a:pt x="116" y="168"/>
                    </a:lnTo>
                    <a:lnTo>
                      <a:pt x="130" y="160"/>
                    </a:lnTo>
                    <a:lnTo>
                      <a:pt x="144" y="148"/>
                    </a:lnTo>
                    <a:lnTo>
                      <a:pt x="154" y="136"/>
                    </a:lnTo>
                    <a:lnTo>
                      <a:pt x="160" y="120"/>
                    </a:lnTo>
                    <a:lnTo>
                      <a:pt x="166" y="104"/>
                    </a:lnTo>
                    <a:lnTo>
                      <a:pt x="168" y="88"/>
                    </a:lnTo>
                    <a:lnTo>
                      <a:pt x="166" y="70"/>
                    </a:lnTo>
                    <a:lnTo>
                      <a:pt x="160" y="54"/>
                    </a:lnTo>
                    <a:lnTo>
                      <a:pt x="154" y="38"/>
                    </a:lnTo>
                    <a:lnTo>
                      <a:pt x="144" y="26"/>
                    </a:lnTo>
                    <a:lnTo>
                      <a:pt x="130" y="14"/>
                    </a:lnTo>
                    <a:lnTo>
                      <a:pt x="116" y="6"/>
                    </a:lnTo>
                    <a:lnTo>
                      <a:pt x="102" y="2"/>
                    </a:ln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30" name="Freeform 64"/>
              <p:cNvSpPr>
                <a:spLocks/>
              </p:cNvSpPr>
              <p:nvPr/>
            </p:nvSpPr>
            <p:spPr bwMode="auto">
              <a:xfrm>
                <a:off x="838" y="3919"/>
                <a:ext cx="109" cy="113"/>
              </a:xfrm>
              <a:custGeom>
                <a:avLst/>
                <a:gdLst>
                  <a:gd name="T0" fmla="*/ 1 w 168"/>
                  <a:gd name="T1" fmla="*/ 0 h 174"/>
                  <a:gd name="T2" fmla="*/ 1 w 168"/>
                  <a:gd name="T3" fmla="*/ 0 h 174"/>
                  <a:gd name="T4" fmla="*/ 1 w 168"/>
                  <a:gd name="T5" fmla="*/ 1 h 174"/>
                  <a:gd name="T6" fmla="*/ 1 w 168"/>
                  <a:gd name="T7" fmla="*/ 1 h 174"/>
                  <a:gd name="T8" fmla="*/ 1 w 168"/>
                  <a:gd name="T9" fmla="*/ 1 h 174"/>
                  <a:gd name="T10" fmla="*/ 1 w 168"/>
                  <a:gd name="T11" fmla="*/ 1 h 174"/>
                  <a:gd name="T12" fmla="*/ 1 w 168"/>
                  <a:gd name="T13" fmla="*/ 1 h 174"/>
                  <a:gd name="T14" fmla="*/ 1 w 168"/>
                  <a:gd name="T15" fmla="*/ 1 h 174"/>
                  <a:gd name="T16" fmla="*/ 1 w 168"/>
                  <a:gd name="T17" fmla="*/ 1 h 174"/>
                  <a:gd name="T18" fmla="*/ 0 w 168"/>
                  <a:gd name="T19" fmla="*/ 1 h 174"/>
                  <a:gd name="T20" fmla="*/ 0 w 168"/>
                  <a:gd name="T21" fmla="*/ 1 h 174"/>
                  <a:gd name="T22" fmla="*/ 1 w 168"/>
                  <a:gd name="T23" fmla="*/ 1 h 174"/>
                  <a:gd name="T24" fmla="*/ 1 w 168"/>
                  <a:gd name="T25" fmla="*/ 2 h 174"/>
                  <a:gd name="T26" fmla="*/ 1 w 168"/>
                  <a:gd name="T27" fmla="*/ 2 h 174"/>
                  <a:gd name="T28" fmla="*/ 1 w 168"/>
                  <a:gd name="T29" fmla="*/ 2 h 174"/>
                  <a:gd name="T30" fmla="*/ 1 w 168"/>
                  <a:gd name="T31" fmla="*/ 2 h 174"/>
                  <a:gd name="T32" fmla="*/ 1 w 168"/>
                  <a:gd name="T33" fmla="*/ 2 h 174"/>
                  <a:gd name="T34" fmla="*/ 1 w 168"/>
                  <a:gd name="T35" fmla="*/ 2 h 174"/>
                  <a:gd name="T36" fmla="*/ 1 w 168"/>
                  <a:gd name="T37" fmla="*/ 2 h 174"/>
                  <a:gd name="T38" fmla="*/ 1 w 168"/>
                  <a:gd name="T39" fmla="*/ 2 h 174"/>
                  <a:gd name="T40" fmla="*/ 1 w 168"/>
                  <a:gd name="T41" fmla="*/ 2 h 174"/>
                  <a:gd name="T42" fmla="*/ 2 w 168"/>
                  <a:gd name="T43" fmla="*/ 2 h 174"/>
                  <a:gd name="T44" fmla="*/ 2 w 168"/>
                  <a:gd name="T45" fmla="*/ 2 h 174"/>
                  <a:gd name="T46" fmla="*/ 2 w 168"/>
                  <a:gd name="T47" fmla="*/ 2 h 174"/>
                  <a:gd name="T48" fmla="*/ 2 w 168"/>
                  <a:gd name="T49" fmla="*/ 2 h 174"/>
                  <a:gd name="T50" fmla="*/ 2 w 168"/>
                  <a:gd name="T51" fmla="*/ 2 h 174"/>
                  <a:gd name="T52" fmla="*/ 2 w 168"/>
                  <a:gd name="T53" fmla="*/ 1 h 174"/>
                  <a:gd name="T54" fmla="*/ 2 w 168"/>
                  <a:gd name="T55" fmla="*/ 1 h 174"/>
                  <a:gd name="T56" fmla="*/ 2 w 168"/>
                  <a:gd name="T57" fmla="*/ 1 h 174"/>
                  <a:gd name="T58" fmla="*/ 2 w 168"/>
                  <a:gd name="T59" fmla="*/ 1 h 174"/>
                  <a:gd name="T60" fmla="*/ 2 w 168"/>
                  <a:gd name="T61" fmla="*/ 1 h 174"/>
                  <a:gd name="T62" fmla="*/ 2 w 168"/>
                  <a:gd name="T63" fmla="*/ 1 h 174"/>
                  <a:gd name="T64" fmla="*/ 2 w 168"/>
                  <a:gd name="T65" fmla="*/ 1 h 174"/>
                  <a:gd name="T66" fmla="*/ 2 w 168"/>
                  <a:gd name="T67" fmla="*/ 1 h 174"/>
                  <a:gd name="T68" fmla="*/ 2 w 168"/>
                  <a:gd name="T69" fmla="*/ 1 h 174"/>
                  <a:gd name="T70" fmla="*/ 1 w 168"/>
                  <a:gd name="T71" fmla="*/ 1 h 174"/>
                  <a:gd name="T72" fmla="*/ 1 w 168"/>
                  <a:gd name="T73" fmla="*/ 0 h 1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8"/>
                  <a:gd name="T112" fmla="*/ 0 h 174"/>
                  <a:gd name="T113" fmla="*/ 168 w 168"/>
                  <a:gd name="T114" fmla="*/ 174 h 1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8" h="174">
                    <a:moveTo>
                      <a:pt x="84" y="0"/>
                    </a:moveTo>
                    <a:lnTo>
                      <a:pt x="84" y="0"/>
                    </a:lnTo>
                    <a:lnTo>
                      <a:pt x="68" y="2"/>
                    </a:lnTo>
                    <a:lnTo>
                      <a:pt x="52" y="6"/>
                    </a:lnTo>
                    <a:lnTo>
                      <a:pt x="38" y="14"/>
                    </a:lnTo>
                    <a:lnTo>
                      <a:pt x="26" y="26"/>
                    </a:lnTo>
                    <a:lnTo>
                      <a:pt x="16" y="38"/>
                    </a:lnTo>
                    <a:lnTo>
                      <a:pt x="8" y="54"/>
                    </a:lnTo>
                    <a:lnTo>
                      <a:pt x="2" y="70"/>
                    </a:lnTo>
                    <a:lnTo>
                      <a:pt x="0" y="88"/>
                    </a:lnTo>
                    <a:lnTo>
                      <a:pt x="2" y="104"/>
                    </a:lnTo>
                    <a:lnTo>
                      <a:pt x="8" y="120"/>
                    </a:lnTo>
                    <a:lnTo>
                      <a:pt x="16" y="136"/>
                    </a:lnTo>
                    <a:lnTo>
                      <a:pt x="26" y="148"/>
                    </a:lnTo>
                    <a:lnTo>
                      <a:pt x="38" y="160"/>
                    </a:lnTo>
                    <a:lnTo>
                      <a:pt x="52" y="168"/>
                    </a:lnTo>
                    <a:lnTo>
                      <a:pt x="68" y="172"/>
                    </a:lnTo>
                    <a:lnTo>
                      <a:pt x="84" y="174"/>
                    </a:lnTo>
                    <a:lnTo>
                      <a:pt x="102" y="172"/>
                    </a:lnTo>
                    <a:lnTo>
                      <a:pt x="116" y="168"/>
                    </a:lnTo>
                    <a:lnTo>
                      <a:pt x="130" y="160"/>
                    </a:lnTo>
                    <a:lnTo>
                      <a:pt x="144" y="148"/>
                    </a:lnTo>
                    <a:lnTo>
                      <a:pt x="154" y="136"/>
                    </a:lnTo>
                    <a:lnTo>
                      <a:pt x="160" y="120"/>
                    </a:lnTo>
                    <a:lnTo>
                      <a:pt x="166" y="104"/>
                    </a:lnTo>
                    <a:lnTo>
                      <a:pt x="168" y="88"/>
                    </a:lnTo>
                    <a:lnTo>
                      <a:pt x="166" y="70"/>
                    </a:lnTo>
                    <a:lnTo>
                      <a:pt x="160" y="54"/>
                    </a:lnTo>
                    <a:lnTo>
                      <a:pt x="154" y="38"/>
                    </a:lnTo>
                    <a:lnTo>
                      <a:pt x="144" y="26"/>
                    </a:lnTo>
                    <a:lnTo>
                      <a:pt x="130" y="14"/>
                    </a:lnTo>
                    <a:lnTo>
                      <a:pt x="116" y="6"/>
                    </a:lnTo>
                    <a:lnTo>
                      <a:pt x="102" y="2"/>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31" name="Freeform 65"/>
              <p:cNvSpPr>
                <a:spLocks/>
              </p:cNvSpPr>
              <p:nvPr/>
            </p:nvSpPr>
            <p:spPr bwMode="auto">
              <a:xfrm>
                <a:off x="838" y="3919"/>
                <a:ext cx="109" cy="113"/>
              </a:xfrm>
              <a:custGeom>
                <a:avLst/>
                <a:gdLst>
                  <a:gd name="T0" fmla="*/ 1 w 168"/>
                  <a:gd name="T1" fmla="*/ 0 h 174"/>
                  <a:gd name="T2" fmla="*/ 1 w 168"/>
                  <a:gd name="T3" fmla="*/ 0 h 174"/>
                  <a:gd name="T4" fmla="*/ 1 w 168"/>
                  <a:gd name="T5" fmla="*/ 1 h 174"/>
                  <a:gd name="T6" fmla="*/ 1 w 168"/>
                  <a:gd name="T7" fmla="*/ 1 h 174"/>
                  <a:gd name="T8" fmla="*/ 1 w 168"/>
                  <a:gd name="T9" fmla="*/ 1 h 174"/>
                  <a:gd name="T10" fmla="*/ 1 w 168"/>
                  <a:gd name="T11" fmla="*/ 1 h 174"/>
                  <a:gd name="T12" fmla="*/ 1 w 168"/>
                  <a:gd name="T13" fmla="*/ 1 h 174"/>
                  <a:gd name="T14" fmla="*/ 1 w 168"/>
                  <a:gd name="T15" fmla="*/ 1 h 174"/>
                  <a:gd name="T16" fmla="*/ 1 w 168"/>
                  <a:gd name="T17" fmla="*/ 1 h 174"/>
                  <a:gd name="T18" fmla="*/ 0 w 168"/>
                  <a:gd name="T19" fmla="*/ 1 h 174"/>
                  <a:gd name="T20" fmla="*/ 0 w 168"/>
                  <a:gd name="T21" fmla="*/ 1 h 174"/>
                  <a:gd name="T22" fmla="*/ 1 w 168"/>
                  <a:gd name="T23" fmla="*/ 1 h 174"/>
                  <a:gd name="T24" fmla="*/ 1 w 168"/>
                  <a:gd name="T25" fmla="*/ 2 h 174"/>
                  <a:gd name="T26" fmla="*/ 1 w 168"/>
                  <a:gd name="T27" fmla="*/ 2 h 174"/>
                  <a:gd name="T28" fmla="*/ 1 w 168"/>
                  <a:gd name="T29" fmla="*/ 2 h 174"/>
                  <a:gd name="T30" fmla="*/ 1 w 168"/>
                  <a:gd name="T31" fmla="*/ 2 h 174"/>
                  <a:gd name="T32" fmla="*/ 1 w 168"/>
                  <a:gd name="T33" fmla="*/ 2 h 174"/>
                  <a:gd name="T34" fmla="*/ 1 w 168"/>
                  <a:gd name="T35" fmla="*/ 2 h 174"/>
                  <a:gd name="T36" fmla="*/ 1 w 168"/>
                  <a:gd name="T37" fmla="*/ 2 h 174"/>
                  <a:gd name="T38" fmla="*/ 1 w 168"/>
                  <a:gd name="T39" fmla="*/ 2 h 174"/>
                  <a:gd name="T40" fmla="*/ 1 w 168"/>
                  <a:gd name="T41" fmla="*/ 2 h 174"/>
                  <a:gd name="T42" fmla="*/ 2 w 168"/>
                  <a:gd name="T43" fmla="*/ 2 h 174"/>
                  <a:gd name="T44" fmla="*/ 2 w 168"/>
                  <a:gd name="T45" fmla="*/ 2 h 174"/>
                  <a:gd name="T46" fmla="*/ 2 w 168"/>
                  <a:gd name="T47" fmla="*/ 2 h 174"/>
                  <a:gd name="T48" fmla="*/ 2 w 168"/>
                  <a:gd name="T49" fmla="*/ 2 h 174"/>
                  <a:gd name="T50" fmla="*/ 2 w 168"/>
                  <a:gd name="T51" fmla="*/ 2 h 174"/>
                  <a:gd name="T52" fmla="*/ 2 w 168"/>
                  <a:gd name="T53" fmla="*/ 1 h 174"/>
                  <a:gd name="T54" fmla="*/ 2 w 168"/>
                  <a:gd name="T55" fmla="*/ 1 h 174"/>
                  <a:gd name="T56" fmla="*/ 2 w 168"/>
                  <a:gd name="T57" fmla="*/ 1 h 174"/>
                  <a:gd name="T58" fmla="*/ 2 w 168"/>
                  <a:gd name="T59" fmla="*/ 1 h 174"/>
                  <a:gd name="T60" fmla="*/ 2 w 168"/>
                  <a:gd name="T61" fmla="*/ 1 h 174"/>
                  <a:gd name="T62" fmla="*/ 2 w 168"/>
                  <a:gd name="T63" fmla="*/ 1 h 174"/>
                  <a:gd name="T64" fmla="*/ 2 w 168"/>
                  <a:gd name="T65" fmla="*/ 1 h 174"/>
                  <a:gd name="T66" fmla="*/ 2 w 168"/>
                  <a:gd name="T67" fmla="*/ 1 h 174"/>
                  <a:gd name="T68" fmla="*/ 2 w 168"/>
                  <a:gd name="T69" fmla="*/ 1 h 174"/>
                  <a:gd name="T70" fmla="*/ 1 w 168"/>
                  <a:gd name="T71" fmla="*/ 1 h 174"/>
                  <a:gd name="T72" fmla="*/ 1 w 168"/>
                  <a:gd name="T73" fmla="*/ 0 h 1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8"/>
                  <a:gd name="T112" fmla="*/ 0 h 174"/>
                  <a:gd name="T113" fmla="*/ 168 w 168"/>
                  <a:gd name="T114" fmla="*/ 174 h 1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8" h="174">
                    <a:moveTo>
                      <a:pt x="84" y="0"/>
                    </a:moveTo>
                    <a:lnTo>
                      <a:pt x="84" y="0"/>
                    </a:lnTo>
                    <a:lnTo>
                      <a:pt x="68" y="2"/>
                    </a:lnTo>
                    <a:lnTo>
                      <a:pt x="52" y="6"/>
                    </a:lnTo>
                    <a:lnTo>
                      <a:pt x="38" y="14"/>
                    </a:lnTo>
                    <a:lnTo>
                      <a:pt x="26" y="26"/>
                    </a:lnTo>
                    <a:lnTo>
                      <a:pt x="16" y="38"/>
                    </a:lnTo>
                    <a:lnTo>
                      <a:pt x="8" y="54"/>
                    </a:lnTo>
                    <a:lnTo>
                      <a:pt x="2" y="70"/>
                    </a:lnTo>
                    <a:lnTo>
                      <a:pt x="0" y="88"/>
                    </a:lnTo>
                    <a:lnTo>
                      <a:pt x="2" y="104"/>
                    </a:lnTo>
                    <a:lnTo>
                      <a:pt x="8" y="120"/>
                    </a:lnTo>
                    <a:lnTo>
                      <a:pt x="16" y="136"/>
                    </a:lnTo>
                    <a:lnTo>
                      <a:pt x="26" y="148"/>
                    </a:lnTo>
                    <a:lnTo>
                      <a:pt x="38" y="160"/>
                    </a:lnTo>
                    <a:lnTo>
                      <a:pt x="52" y="168"/>
                    </a:lnTo>
                    <a:lnTo>
                      <a:pt x="68" y="172"/>
                    </a:lnTo>
                    <a:lnTo>
                      <a:pt x="84" y="174"/>
                    </a:lnTo>
                    <a:lnTo>
                      <a:pt x="102" y="172"/>
                    </a:lnTo>
                    <a:lnTo>
                      <a:pt x="116" y="168"/>
                    </a:lnTo>
                    <a:lnTo>
                      <a:pt x="130" y="160"/>
                    </a:lnTo>
                    <a:lnTo>
                      <a:pt x="144" y="148"/>
                    </a:lnTo>
                    <a:lnTo>
                      <a:pt x="154" y="136"/>
                    </a:lnTo>
                    <a:lnTo>
                      <a:pt x="160" y="120"/>
                    </a:lnTo>
                    <a:lnTo>
                      <a:pt x="166" y="104"/>
                    </a:lnTo>
                    <a:lnTo>
                      <a:pt x="168" y="88"/>
                    </a:lnTo>
                    <a:lnTo>
                      <a:pt x="166" y="70"/>
                    </a:lnTo>
                    <a:lnTo>
                      <a:pt x="160" y="54"/>
                    </a:lnTo>
                    <a:lnTo>
                      <a:pt x="154" y="38"/>
                    </a:lnTo>
                    <a:lnTo>
                      <a:pt x="144" y="26"/>
                    </a:lnTo>
                    <a:lnTo>
                      <a:pt x="130" y="14"/>
                    </a:lnTo>
                    <a:lnTo>
                      <a:pt x="116" y="6"/>
                    </a:lnTo>
                    <a:lnTo>
                      <a:pt x="102" y="2"/>
                    </a:lnTo>
                    <a:lnTo>
                      <a:pt x="84" y="0"/>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32" name="Freeform 66"/>
              <p:cNvSpPr>
                <a:spLocks/>
              </p:cNvSpPr>
              <p:nvPr/>
            </p:nvSpPr>
            <p:spPr bwMode="auto">
              <a:xfrm>
                <a:off x="838" y="3919"/>
                <a:ext cx="109" cy="113"/>
              </a:xfrm>
              <a:custGeom>
                <a:avLst/>
                <a:gdLst>
                  <a:gd name="T0" fmla="*/ 1 w 168"/>
                  <a:gd name="T1" fmla="*/ 0 h 174"/>
                  <a:gd name="T2" fmla="*/ 1 w 168"/>
                  <a:gd name="T3" fmla="*/ 0 h 174"/>
                  <a:gd name="T4" fmla="*/ 1 w 168"/>
                  <a:gd name="T5" fmla="*/ 1 h 174"/>
                  <a:gd name="T6" fmla="*/ 1 w 168"/>
                  <a:gd name="T7" fmla="*/ 1 h 174"/>
                  <a:gd name="T8" fmla="*/ 1 w 168"/>
                  <a:gd name="T9" fmla="*/ 1 h 174"/>
                  <a:gd name="T10" fmla="*/ 1 w 168"/>
                  <a:gd name="T11" fmla="*/ 1 h 174"/>
                  <a:gd name="T12" fmla="*/ 1 w 168"/>
                  <a:gd name="T13" fmla="*/ 1 h 174"/>
                  <a:gd name="T14" fmla="*/ 1 w 168"/>
                  <a:gd name="T15" fmla="*/ 1 h 174"/>
                  <a:gd name="T16" fmla="*/ 1 w 168"/>
                  <a:gd name="T17" fmla="*/ 1 h 174"/>
                  <a:gd name="T18" fmla="*/ 0 w 168"/>
                  <a:gd name="T19" fmla="*/ 1 h 174"/>
                  <a:gd name="T20" fmla="*/ 0 w 168"/>
                  <a:gd name="T21" fmla="*/ 1 h 174"/>
                  <a:gd name="T22" fmla="*/ 1 w 168"/>
                  <a:gd name="T23" fmla="*/ 1 h 174"/>
                  <a:gd name="T24" fmla="*/ 1 w 168"/>
                  <a:gd name="T25" fmla="*/ 2 h 174"/>
                  <a:gd name="T26" fmla="*/ 1 w 168"/>
                  <a:gd name="T27" fmla="*/ 2 h 174"/>
                  <a:gd name="T28" fmla="*/ 1 w 168"/>
                  <a:gd name="T29" fmla="*/ 2 h 174"/>
                  <a:gd name="T30" fmla="*/ 1 w 168"/>
                  <a:gd name="T31" fmla="*/ 2 h 174"/>
                  <a:gd name="T32" fmla="*/ 1 w 168"/>
                  <a:gd name="T33" fmla="*/ 2 h 174"/>
                  <a:gd name="T34" fmla="*/ 1 w 168"/>
                  <a:gd name="T35" fmla="*/ 2 h 174"/>
                  <a:gd name="T36" fmla="*/ 1 w 168"/>
                  <a:gd name="T37" fmla="*/ 2 h 174"/>
                  <a:gd name="T38" fmla="*/ 1 w 168"/>
                  <a:gd name="T39" fmla="*/ 2 h 174"/>
                  <a:gd name="T40" fmla="*/ 1 w 168"/>
                  <a:gd name="T41" fmla="*/ 2 h 174"/>
                  <a:gd name="T42" fmla="*/ 2 w 168"/>
                  <a:gd name="T43" fmla="*/ 2 h 174"/>
                  <a:gd name="T44" fmla="*/ 2 w 168"/>
                  <a:gd name="T45" fmla="*/ 2 h 174"/>
                  <a:gd name="T46" fmla="*/ 2 w 168"/>
                  <a:gd name="T47" fmla="*/ 2 h 174"/>
                  <a:gd name="T48" fmla="*/ 2 w 168"/>
                  <a:gd name="T49" fmla="*/ 2 h 174"/>
                  <a:gd name="T50" fmla="*/ 2 w 168"/>
                  <a:gd name="T51" fmla="*/ 2 h 174"/>
                  <a:gd name="T52" fmla="*/ 2 w 168"/>
                  <a:gd name="T53" fmla="*/ 1 h 174"/>
                  <a:gd name="T54" fmla="*/ 2 w 168"/>
                  <a:gd name="T55" fmla="*/ 1 h 174"/>
                  <a:gd name="T56" fmla="*/ 2 w 168"/>
                  <a:gd name="T57" fmla="*/ 1 h 174"/>
                  <a:gd name="T58" fmla="*/ 2 w 168"/>
                  <a:gd name="T59" fmla="*/ 1 h 174"/>
                  <a:gd name="T60" fmla="*/ 2 w 168"/>
                  <a:gd name="T61" fmla="*/ 1 h 174"/>
                  <a:gd name="T62" fmla="*/ 2 w 168"/>
                  <a:gd name="T63" fmla="*/ 1 h 174"/>
                  <a:gd name="T64" fmla="*/ 2 w 168"/>
                  <a:gd name="T65" fmla="*/ 1 h 174"/>
                  <a:gd name="T66" fmla="*/ 2 w 168"/>
                  <a:gd name="T67" fmla="*/ 1 h 174"/>
                  <a:gd name="T68" fmla="*/ 2 w 168"/>
                  <a:gd name="T69" fmla="*/ 1 h 174"/>
                  <a:gd name="T70" fmla="*/ 1 w 168"/>
                  <a:gd name="T71" fmla="*/ 1 h 174"/>
                  <a:gd name="T72" fmla="*/ 1 w 168"/>
                  <a:gd name="T73" fmla="*/ 0 h 1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8"/>
                  <a:gd name="T112" fmla="*/ 0 h 174"/>
                  <a:gd name="T113" fmla="*/ 168 w 168"/>
                  <a:gd name="T114" fmla="*/ 174 h 1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8" h="174">
                    <a:moveTo>
                      <a:pt x="84" y="0"/>
                    </a:moveTo>
                    <a:lnTo>
                      <a:pt x="84" y="0"/>
                    </a:lnTo>
                    <a:lnTo>
                      <a:pt x="68" y="2"/>
                    </a:lnTo>
                    <a:lnTo>
                      <a:pt x="52" y="6"/>
                    </a:lnTo>
                    <a:lnTo>
                      <a:pt x="38" y="14"/>
                    </a:lnTo>
                    <a:lnTo>
                      <a:pt x="26" y="26"/>
                    </a:lnTo>
                    <a:lnTo>
                      <a:pt x="16" y="38"/>
                    </a:lnTo>
                    <a:lnTo>
                      <a:pt x="8" y="54"/>
                    </a:lnTo>
                    <a:lnTo>
                      <a:pt x="2" y="70"/>
                    </a:lnTo>
                    <a:lnTo>
                      <a:pt x="0" y="88"/>
                    </a:lnTo>
                    <a:lnTo>
                      <a:pt x="2" y="104"/>
                    </a:lnTo>
                    <a:lnTo>
                      <a:pt x="8" y="120"/>
                    </a:lnTo>
                    <a:lnTo>
                      <a:pt x="16" y="136"/>
                    </a:lnTo>
                    <a:lnTo>
                      <a:pt x="26" y="148"/>
                    </a:lnTo>
                    <a:lnTo>
                      <a:pt x="38" y="160"/>
                    </a:lnTo>
                    <a:lnTo>
                      <a:pt x="52" y="168"/>
                    </a:lnTo>
                    <a:lnTo>
                      <a:pt x="68" y="172"/>
                    </a:lnTo>
                    <a:lnTo>
                      <a:pt x="84" y="174"/>
                    </a:lnTo>
                    <a:lnTo>
                      <a:pt x="102" y="172"/>
                    </a:lnTo>
                    <a:lnTo>
                      <a:pt x="116" y="168"/>
                    </a:lnTo>
                    <a:lnTo>
                      <a:pt x="130" y="160"/>
                    </a:lnTo>
                    <a:lnTo>
                      <a:pt x="144" y="148"/>
                    </a:lnTo>
                    <a:lnTo>
                      <a:pt x="154" y="136"/>
                    </a:lnTo>
                    <a:lnTo>
                      <a:pt x="160" y="120"/>
                    </a:lnTo>
                    <a:lnTo>
                      <a:pt x="166" y="104"/>
                    </a:lnTo>
                    <a:lnTo>
                      <a:pt x="168" y="88"/>
                    </a:lnTo>
                    <a:lnTo>
                      <a:pt x="166" y="70"/>
                    </a:lnTo>
                    <a:lnTo>
                      <a:pt x="160" y="54"/>
                    </a:lnTo>
                    <a:lnTo>
                      <a:pt x="154" y="38"/>
                    </a:lnTo>
                    <a:lnTo>
                      <a:pt x="144" y="26"/>
                    </a:lnTo>
                    <a:lnTo>
                      <a:pt x="130" y="14"/>
                    </a:lnTo>
                    <a:lnTo>
                      <a:pt x="116" y="6"/>
                    </a:lnTo>
                    <a:lnTo>
                      <a:pt x="102" y="2"/>
                    </a:ln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33" name="Freeform 67"/>
              <p:cNvSpPr>
                <a:spLocks/>
              </p:cNvSpPr>
              <p:nvPr/>
            </p:nvSpPr>
            <p:spPr bwMode="auto">
              <a:xfrm>
                <a:off x="838" y="3919"/>
                <a:ext cx="109" cy="113"/>
              </a:xfrm>
              <a:custGeom>
                <a:avLst/>
                <a:gdLst>
                  <a:gd name="T0" fmla="*/ 1 w 168"/>
                  <a:gd name="T1" fmla="*/ 0 h 174"/>
                  <a:gd name="T2" fmla="*/ 1 w 168"/>
                  <a:gd name="T3" fmla="*/ 0 h 174"/>
                  <a:gd name="T4" fmla="*/ 1 w 168"/>
                  <a:gd name="T5" fmla="*/ 1 h 174"/>
                  <a:gd name="T6" fmla="*/ 1 w 168"/>
                  <a:gd name="T7" fmla="*/ 1 h 174"/>
                  <a:gd name="T8" fmla="*/ 1 w 168"/>
                  <a:gd name="T9" fmla="*/ 1 h 174"/>
                  <a:gd name="T10" fmla="*/ 1 w 168"/>
                  <a:gd name="T11" fmla="*/ 1 h 174"/>
                  <a:gd name="T12" fmla="*/ 1 w 168"/>
                  <a:gd name="T13" fmla="*/ 1 h 174"/>
                  <a:gd name="T14" fmla="*/ 1 w 168"/>
                  <a:gd name="T15" fmla="*/ 1 h 174"/>
                  <a:gd name="T16" fmla="*/ 1 w 168"/>
                  <a:gd name="T17" fmla="*/ 1 h 174"/>
                  <a:gd name="T18" fmla="*/ 0 w 168"/>
                  <a:gd name="T19" fmla="*/ 1 h 174"/>
                  <a:gd name="T20" fmla="*/ 0 w 168"/>
                  <a:gd name="T21" fmla="*/ 1 h 174"/>
                  <a:gd name="T22" fmla="*/ 1 w 168"/>
                  <a:gd name="T23" fmla="*/ 1 h 174"/>
                  <a:gd name="T24" fmla="*/ 1 w 168"/>
                  <a:gd name="T25" fmla="*/ 2 h 174"/>
                  <a:gd name="T26" fmla="*/ 1 w 168"/>
                  <a:gd name="T27" fmla="*/ 2 h 174"/>
                  <a:gd name="T28" fmla="*/ 1 w 168"/>
                  <a:gd name="T29" fmla="*/ 2 h 174"/>
                  <a:gd name="T30" fmla="*/ 1 w 168"/>
                  <a:gd name="T31" fmla="*/ 2 h 174"/>
                  <a:gd name="T32" fmla="*/ 1 w 168"/>
                  <a:gd name="T33" fmla="*/ 2 h 174"/>
                  <a:gd name="T34" fmla="*/ 1 w 168"/>
                  <a:gd name="T35" fmla="*/ 2 h 174"/>
                  <a:gd name="T36" fmla="*/ 1 w 168"/>
                  <a:gd name="T37" fmla="*/ 2 h 174"/>
                  <a:gd name="T38" fmla="*/ 1 w 168"/>
                  <a:gd name="T39" fmla="*/ 2 h 174"/>
                  <a:gd name="T40" fmla="*/ 1 w 168"/>
                  <a:gd name="T41" fmla="*/ 2 h 174"/>
                  <a:gd name="T42" fmla="*/ 2 w 168"/>
                  <a:gd name="T43" fmla="*/ 2 h 174"/>
                  <a:gd name="T44" fmla="*/ 2 w 168"/>
                  <a:gd name="T45" fmla="*/ 2 h 174"/>
                  <a:gd name="T46" fmla="*/ 2 w 168"/>
                  <a:gd name="T47" fmla="*/ 2 h 174"/>
                  <a:gd name="T48" fmla="*/ 2 w 168"/>
                  <a:gd name="T49" fmla="*/ 2 h 174"/>
                  <a:gd name="T50" fmla="*/ 2 w 168"/>
                  <a:gd name="T51" fmla="*/ 2 h 174"/>
                  <a:gd name="T52" fmla="*/ 2 w 168"/>
                  <a:gd name="T53" fmla="*/ 1 h 174"/>
                  <a:gd name="T54" fmla="*/ 2 w 168"/>
                  <a:gd name="T55" fmla="*/ 1 h 174"/>
                  <a:gd name="T56" fmla="*/ 2 w 168"/>
                  <a:gd name="T57" fmla="*/ 1 h 174"/>
                  <a:gd name="T58" fmla="*/ 2 w 168"/>
                  <a:gd name="T59" fmla="*/ 1 h 174"/>
                  <a:gd name="T60" fmla="*/ 2 w 168"/>
                  <a:gd name="T61" fmla="*/ 1 h 174"/>
                  <a:gd name="T62" fmla="*/ 2 w 168"/>
                  <a:gd name="T63" fmla="*/ 1 h 174"/>
                  <a:gd name="T64" fmla="*/ 2 w 168"/>
                  <a:gd name="T65" fmla="*/ 1 h 174"/>
                  <a:gd name="T66" fmla="*/ 2 w 168"/>
                  <a:gd name="T67" fmla="*/ 1 h 174"/>
                  <a:gd name="T68" fmla="*/ 2 w 168"/>
                  <a:gd name="T69" fmla="*/ 1 h 174"/>
                  <a:gd name="T70" fmla="*/ 1 w 168"/>
                  <a:gd name="T71" fmla="*/ 1 h 174"/>
                  <a:gd name="T72" fmla="*/ 1 w 168"/>
                  <a:gd name="T73" fmla="*/ 0 h 1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8"/>
                  <a:gd name="T112" fmla="*/ 0 h 174"/>
                  <a:gd name="T113" fmla="*/ 168 w 168"/>
                  <a:gd name="T114" fmla="*/ 174 h 1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8" h="174">
                    <a:moveTo>
                      <a:pt x="84" y="0"/>
                    </a:moveTo>
                    <a:lnTo>
                      <a:pt x="84" y="0"/>
                    </a:lnTo>
                    <a:lnTo>
                      <a:pt x="68" y="2"/>
                    </a:lnTo>
                    <a:lnTo>
                      <a:pt x="52" y="6"/>
                    </a:lnTo>
                    <a:lnTo>
                      <a:pt x="38" y="14"/>
                    </a:lnTo>
                    <a:lnTo>
                      <a:pt x="26" y="26"/>
                    </a:lnTo>
                    <a:lnTo>
                      <a:pt x="16" y="38"/>
                    </a:lnTo>
                    <a:lnTo>
                      <a:pt x="8" y="54"/>
                    </a:lnTo>
                    <a:lnTo>
                      <a:pt x="2" y="70"/>
                    </a:lnTo>
                    <a:lnTo>
                      <a:pt x="0" y="88"/>
                    </a:lnTo>
                    <a:lnTo>
                      <a:pt x="2" y="104"/>
                    </a:lnTo>
                    <a:lnTo>
                      <a:pt x="8" y="120"/>
                    </a:lnTo>
                    <a:lnTo>
                      <a:pt x="16" y="136"/>
                    </a:lnTo>
                    <a:lnTo>
                      <a:pt x="26" y="148"/>
                    </a:lnTo>
                    <a:lnTo>
                      <a:pt x="38" y="160"/>
                    </a:lnTo>
                    <a:lnTo>
                      <a:pt x="52" y="168"/>
                    </a:lnTo>
                    <a:lnTo>
                      <a:pt x="68" y="172"/>
                    </a:lnTo>
                    <a:lnTo>
                      <a:pt x="84" y="174"/>
                    </a:lnTo>
                    <a:lnTo>
                      <a:pt x="102" y="172"/>
                    </a:lnTo>
                    <a:lnTo>
                      <a:pt x="116" y="168"/>
                    </a:lnTo>
                    <a:lnTo>
                      <a:pt x="130" y="160"/>
                    </a:lnTo>
                    <a:lnTo>
                      <a:pt x="144" y="148"/>
                    </a:lnTo>
                    <a:lnTo>
                      <a:pt x="154" y="136"/>
                    </a:lnTo>
                    <a:lnTo>
                      <a:pt x="160" y="120"/>
                    </a:lnTo>
                    <a:lnTo>
                      <a:pt x="166" y="104"/>
                    </a:lnTo>
                    <a:lnTo>
                      <a:pt x="168" y="88"/>
                    </a:lnTo>
                    <a:lnTo>
                      <a:pt x="166" y="70"/>
                    </a:lnTo>
                    <a:lnTo>
                      <a:pt x="160" y="54"/>
                    </a:lnTo>
                    <a:lnTo>
                      <a:pt x="154" y="38"/>
                    </a:lnTo>
                    <a:lnTo>
                      <a:pt x="144" y="26"/>
                    </a:lnTo>
                    <a:lnTo>
                      <a:pt x="130" y="14"/>
                    </a:lnTo>
                    <a:lnTo>
                      <a:pt x="116" y="6"/>
                    </a:lnTo>
                    <a:lnTo>
                      <a:pt x="102" y="2"/>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34" name="Freeform 68"/>
              <p:cNvSpPr>
                <a:spLocks/>
              </p:cNvSpPr>
              <p:nvPr/>
            </p:nvSpPr>
            <p:spPr bwMode="auto">
              <a:xfrm>
                <a:off x="838" y="3919"/>
                <a:ext cx="109" cy="113"/>
              </a:xfrm>
              <a:custGeom>
                <a:avLst/>
                <a:gdLst>
                  <a:gd name="T0" fmla="*/ 1 w 168"/>
                  <a:gd name="T1" fmla="*/ 0 h 174"/>
                  <a:gd name="T2" fmla="*/ 1 w 168"/>
                  <a:gd name="T3" fmla="*/ 0 h 174"/>
                  <a:gd name="T4" fmla="*/ 1 w 168"/>
                  <a:gd name="T5" fmla="*/ 1 h 174"/>
                  <a:gd name="T6" fmla="*/ 1 w 168"/>
                  <a:gd name="T7" fmla="*/ 1 h 174"/>
                  <a:gd name="T8" fmla="*/ 1 w 168"/>
                  <a:gd name="T9" fmla="*/ 1 h 174"/>
                  <a:gd name="T10" fmla="*/ 1 w 168"/>
                  <a:gd name="T11" fmla="*/ 1 h 174"/>
                  <a:gd name="T12" fmla="*/ 1 w 168"/>
                  <a:gd name="T13" fmla="*/ 1 h 174"/>
                  <a:gd name="T14" fmla="*/ 1 w 168"/>
                  <a:gd name="T15" fmla="*/ 1 h 174"/>
                  <a:gd name="T16" fmla="*/ 1 w 168"/>
                  <a:gd name="T17" fmla="*/ 1 h 174"/>
                  <a:gd name="T18" fmla="*/ 0 w 168"/>
                  <a:gd name="T19" fmla="*/ 1 h 174"/>
                  <a:gd name="T20" fmla="*/ 0 w 168"/>
                  <a:gd name="T21" fmla="*/ 1 h 174"/>
                  <a:gd name="T22" fmla="*/ 1 w 168"/>
                  <a:gd name="T23" fmla="*/ 1 h 174"/>
                  <a:gd name="T24" fmla="*/ 1 w 168"/>
                  <a:gd name="T25" fmla="*/ 2 h 174"/>
                  <a:gd name="T26" fmla="*/ 1 w 168"/>
                  <a:gd name="T27" fmla="*/ 2 h 174"/>
                  <a:gd name="T28" fmla="*/ 1 w 168"/>
                  <a:gd name="T29" fmla="*/ 2 h 174"/>
                  <a:gd name="T30" fmla="*/ 1 w 168"/>
                  <a:gd name="T31" fmla="*/ 2 h 174"/>
                  <a:gd name="T32" fmla="*/ 1 w 168"/>
                  <a:gd name="T33" fmla="*/ 2 h 174"/>
                  <a:gd name="T34" fmla="*/ 1 w 168"/>
                  <a:gd name="T35" fmla="*/ 2 h 174"/>
                  <a:gd name="T36" fmla="*/ 1 w 168"/>
                  <a:gd name="T37" fmla="*/ 2 h 174"/>
                  <a:gd name="T38" fmla="*/ 1 w 168"/>
                  <a:gd name="T39" fmla="*/ 2 h 174"/>
                  <a:gd name="T40" fmla="*/ 1 w 168"/>
                  <a:gd name="T41" fmla="*/ 2 h 174"/>
                  <a:gd name="T42" fmla="*/ 2 w 168"/>
                  <a:gd name="T43" fmla="*/ 2 h 174"/>
                  <a:gd name="T44" fmla="*/ 2 w 168"/>
                  <a:gd name="T45" fmla="*/ 2 h 174"/>
                  <a:gd name="T46" fmla="*/ 2 w 168"/>
                  <a:gd name="T47" fmla="*/ 2 h 174"/>
                  <a:gd name="T48" fmla="*/ 2 w 168"/>
                  <a:gd name="T49" fmla="*/ 2 h 174"/>
                  <a:gd name="T50" fmla="*/ 2 w 168"/>
                  <a:gd name="T51" fmla="*/ 2 h 174"/>
                  <a:gd name="T52" fmla="*/ 2 w 168"/>
                  <a:gd name="T53" fmla="*/ 1 h 174"/>
                  <a:gd name="T54" fmla="*/ 2 w 168"/>
                  <a:gd name="T55" fmla="*/ 1 h 174"/>
                  <a:gd name="T56" fmla="*/ 2 w 168"/>
                  <a:gd name="T57" fmla="*/ 1 h 174"/>
                  <a:gd name="T58" fmla="*/ 2 w 168"/>
                  <a:gd name="T59" fmla="*/ 1 h 174"/>
                  <a:gd name="T60" fmla="*/ 2 w 168"/>
                  <a:gd name="T61" fmla="*/ 1 h 174"/>
                  <a:gd name="T62" fmla="*/ 2 w 168"/>
                  <a:gd name="T63" fmla="*/ 1 h 174"/>
                  <a:gd name="T64" fmla="*/ 2 w 168"/>
                  <a:gd name="T65" fmla="*/ 1 h 174"/>
                  <a:gd name="T66" fmla="*/ 2 w 168"/>
                  <a:gd name="T67" fmla="*/ 1 h 174"/>
                  <a:gd name="T68" fmla="*/ 2 w 168"/>
                  <a:gd name="T69" fmla="*/ 1 h 174"/>
                  <a:gd name="T70" fmla="*/ 1 w 168"/>
                  <a:gd name="T71" fmla="*/ 1 h 174"/>
                  <a:gd name="T72" fmla="*/ 1 w 168"/>
                  <a:gd name="T73" fmla="*/ 0 h 1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8"/>
                  <a:gd name="T112" fmla="*/ 0 h 174"/>
                  <a:gd name="T113" fmla="*/ 168 w 168"/>
                  <a:gd name="T114" fmla="*/ 174 h 1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8" h="174">
                    <a:moveTo>
                      <a:pt x="84" y="0"/>
                    </a:moveTo>
                    <a:lnTo>
                      <a:pt x="84" y="0"/>
                    </a:lnTo>
                    <a:lnTo>
                      <a:pt x="68" y="2"/>
                    </a:lnTo>
                    <a:lnTo>
                      <a:pt x="52" y="6"/>
                    </a:lnTo>
                    <a:lnTo>
                      <a:pt x="38" y="14"/>
                    </a:lnTo>
                    <a:lnTo>
                      <a:pt x="26" y="26"/>
                    </a:lnTo>
                    <a:lnTo>
                      <a:pt x="16" y="38"/>
                    </a:lnTo>
                    <a:lnTo>
                      <a:pt x="8" y="54"/>
                    </a:lnTo>
                    <a:lnTo>
                      <a:pt x="2" y="70"/>
                    </a:lnTo>
                    <a:lnTo>
                      <a:pt x="0" y="88"/>
                    </a:lnTo>
                    <a:lnTo>
                      <a:pt x="2" y="104"/>
                    </a:lnTo>
                    <a:lnTo>
                      <a:pt x="8" y="120"/>
                    </a:lnTo>
                    <a:lnTo>
                      <a:pt x="16" y="136"/>
                    </a:lnTo>
                    <a:lnTo>
                      <a:pt x="26" y="148"/>
                    </a:lnTo>
                    <a:lnTo>
                      <a:pt x="38" y="160"/>
                    </a:lnTo>
                    <a:lnTo>
                      <a:pt x="52" y="168"/>
                    </a:lnTo>
                    <a:lnTo>
                      <a:pt x="68" y="172"/>
                    </a:lnTo>
                    <a:lnTo>
                      <a:pt x="84" y="174"/>
                    </a:lnTo>
                    <a:lnTo>
                      <a:pt x="102" y="172"/>
                    </a:lnTo>
                    <a:lnTo>
                      <a:pt x="116" y="168"/>
                    </a:lnTo>
                    <a:lnTo>
                      <a:pt x="130" y="160"/>
                    </a:lnTo>
                    <a:lnTo>
                      <a:pt x="144" y="148"/>
                    </a:lnTo>
                    <a:lnTo>
                      <a:pt x="154" y="136"/>
                    </a:lnTo>
                    <a:lnTo>
                      <a:pt x="160" y="120"/>
                    </a:lnTo>
                    <a:lnTo>
                      <a:pt x="166" y="104"/>
                    </a:lnTo>
                    <a:lnTo>
                      <a:pt x="168" y="88"/>
                    </a:lnTo>
                    <a:lnTo>
                      <a:pt x="166" y="70"/>
                    </a:lnTo>
                    <a:lnTo>
                      <a:pt x="160" y="54"/>
                    </a:lnTo>
                    <a:lnTo>
                      <a:pt x="154" y="38"/>
                    </a:lnTo>
                    <a:lnTo>
                      <a:pt x="144" y="26"/>
                    </a:lnTo>
                    <a:lnTo>
                      <a:pt x="130" y="14"/>
                    </a:lnTo>
                    <a:lnTo>
                      <a:pt x="116" y="6"/>
                    </a:lnTo>
                    <a:lnTo>
                      <a:pt x="102" y="2"/>
                    </a:lnTo>
                    <a:lnTo>
                      <a:pt x="84" y="0"/>
                    </a:lnTo>
                  </a:path>
                </a:pathLst>
              </a:custGeom>
              <a:noFill/>
              <a:ln w="28575">
                <a:solidFill>
                  <a:srgbClr val="FA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35" name="Line 69"/>
              <p:cNvSpPr>
                <a:spLocks noChangeShapeType="1"/>
              </p:cNvSpPr>
              <p:nvPr/>
            </p:nvSpPr>
            <p:spPr bwMode="auto">
              <a:xfrm flipH="1">
                <a:off x="892" y="3860"/>
                <a:ext cx="20" cy="66"/>
              </a:xfrm>
              <a:prstGeom prst="line">
                <a:avLst/>
              </a:prstGeom>
              <a:noFill/>
              <a:ln w="12700">
                <a:solidFill>
                  <a:srgbClr val="FA0000"/>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100">
                  <a:solidFill>
                    <a:prstClr val="black"/>
                  </a:solidFill>
                  <a:latin typeface="Calibri"/>
                </a:endParaRPr>
              </a:p>
            </p:txBody>
          </p:sp>
          <p:sp>
            <p:nvSpPr>
              <p:cNvPr id="136" name="Rectangle 70"/>
              <p:cNvSpPr>
                <a:spLocks noChangeArrowheads="1"/>
              </p:cNvSpPr>
              <p:nvPr/>
            </p:nvSpPr>
            <p:spPr bwMode="auto">
              <a:xfrm>
                <a:off x="555" y="2739"/>
                <a:ext cx="36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900" b="1">
                    <a:solidFill>
                      <a:srgbClr val="0000FF"/>
                    </a:solidFill>
                    <a:latin typeface="Calibri"/>
                  </a:rPr>
                  <a:t>Proton</a:t>
                </a:r>
              </a:p>
              <a:p>
                <a:pPr eaLnBrk="1" fontAlgn="auto" hangingPunct="1">
                  <a:lnSpc>
                    <a:spcPct val="100000"/>
                  </a:lnSpc>
                  <a:spcBef>
                    <a:spcPts val="0"/>
                  </a:spcBef>
                  <a:spcAft>
                    <a:spcPts val="0"/>
                  </a:spcAft>
                  <a:buClrTx/>
                  <a:buSzTx/>
                  <a:buFontTx/>
                  <a:buNone/>
                </a:pPr>
                <a:r>
                  <a:rPr lang="en-US" sz="900" b="1">
                    <a:solidFill>
                      <a:srgbClr val="0000FF"/>
                    </a:solidFill>
                    <a:latin typeface="Calibri"/>
                  </a:rPr>
                  <a:t>driver</a:t>
                </a:r>
              </a:p>
            </p:txBody>
          </p:sp>
          <p:sp>
            <p:nvSpPr>
              <p:cNvPr id="137" name="Rectangle 71"/>
              <p:cNvSpPr>
                <a:spLocks noChangeArrowheads="1"/>
              </p:cNvSpPr>
              <p:nvPr/>
            </p:nvSpPr>
            <p:spPr bwMode="auto">
              <a:xfrm>
                <a:off x="335" y="3176"/>
                <a:ext cx="650"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900">
                    <a:solidFill>
                      <a:srgbClr val="000000"/>
                    </a:solidFill>
                    <a:latin typeface="Calibri"/>
                  </a:rPr>
                  <a:t>Isol target</a:t>
                </a:r>
              </a:p>
              <a:p>
                <a:pPr eaLnBrk="1" fontAlgn="auto" hangingPunct="1">
                  <a:lnSpc>
                    <a:spcPct val="100000"/>
                  </a:lnSpc>
                  <a:spcBef>
                    <a:spcPts val="0"/>
                  </a:spcBef>
                  <a:spcAft>
                    <a:spcPts val="0"/>
                  </a:spcAft>
                  <a:buClrTx/>
                  <a:buSzTx/>
                  <a:buFontTx/>
                  <a:buNone/>
                </a:pPr>
                <a:r>
                  <a:rPr lang="en-US" sz="900">
                    <a:solidFill>
                      <a:srgbClr val="000000"/>
                    </a:solidFill>
                    <a:latin typeface="Calibri"/>
                  </a:rPr>
                  <a:t>&amp; ion source</a:t>
                </a:r>
                <a:endParaRPr lang="en-US" sz="900">
                  <a:solidFill>
                    <a:prstClr val="black"/>
                  </a:solidFill>
                  <a:latin typeface="Calibri"/>
                </a:endParaRPr>
              </a:p>
            </p:txBody>
          </p:sp>
          <p:sp>
            <p:nvSpPr>
              <p:cNvPr id="138" name="Rectangle 72"/>
              <p:cNvSpPr>
                <a:spLocks noChangeArrowheads="1"/>
              </p:cNvSpPr>
              <p:nvPr/>
            </p:nvSpPr>
            <p:spPr bwMode="auto">
              <a:xfrm>
                <a:off x="2895" y="2630"/>
                <a:ext cx="400"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fontAlgn="auto" hangingPunct="1">
                  <a:lnSpc>
                    <a:spcPct val="100000"/>
                  </a:lnSpc>
                  <a:spcBef>
                    <a:spcPts val="0"/>
                  </a:spcBef>
                  <a:spcAft>
                    <a:spcPts val="0"/>
                  </a:spcAft>
                  <a:buClrTx/>
                  <a:buSzTx/>
                  <a:buFontTx/>
                  <a:buNone/>
                </a:pPr>
                <a:r>
                  <a:rPr lang="en-US" sz="1050">
                    <a:solidFill>
                      <a:srgbClr val="000000"/>
                    </a:solidFill>
                    <a:latin typeface="Calibri"/>
                  </a:rPr>
                  <a:t>DECAY</a:t>
                </a:r>
              </a:p>
              <a:p>
                <a:pPr algn="ctr" eaLnBrk="1" fontAlgn="auto" hangingPunct="1">
                  <a:lnSpc>
                    <a:spcPct val="100000"/>
                  </a:lnSpc>
                  <a:spcBef>
                    <a:spcPts val="0"/>
                  </a:spcBef>
                  <a:spcAft>
                    <a:spcPts val="0"/>
                  </a:spcAft>
                  <a:buClrTx/>
                  <a:buSzTx/>
                  <a:buFontTx/>
                  <a:buNone/>
                </a:pPr>
                <a:r>
                  <a:rPr lang="en-US" sz="1050">
                    <a:solidFill>
                      <a:srgbClr val="000000"/>
                    </a:solidFill>
                    <a:latin typeface="Calibri"/>
                  </a:rPr>
                  <a:t>RING</a:t>
                </a:r>
                <a:endParaRPr lang="en-US" sz="1050">
                  <a:solidFill>
                    <a:prstClr val="black"/>
                  </a:solidFill>
                  <a:latin typeface="Calibri"/>
                </a:endParaRPr>
              </a:p>
            </p:txBody>
          </p:sp>
          <p:sp>
            <p:nvSpPr>
              <p:cNvPr id="139" name="Rectangle 73"/>
              <p:cNvSpPr>
                <a:spLocks noChangeArrowheads="1"/>
              </p:cNvSpPr>
              <p:nvPr/>
            </p:nvSpPr>
            <p:spPr bwMode="auto">
              <a:xfrm>
                <a:off x="2903" y="3179"/>
                <a:ext cx="36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1050">
                    <a:solidFill>
                      <a:srgbClr val="000000"/>
                    </a:solidFill>
                    <a:latin typeface="Calibri"/>
                  </a:rPr>
                  <a:t>B = 5T</a:t>
                </a:r>
                <a:endParaRPr lang="en-US" sz="1100">
                  <a:solidFill>
                    <a:prstClr val="black"/>
                  </a:solidFill>
                  <a:latin typeface="Calibri"/>
                </a:endParaRPr>
              </a:p>
            </p:txBody>
          </p:sp>
          <p:sp>
            <p:nvSpPr>
              <p:cNvPr id="140" name="Rectangle 74"/>
              <p:cNvSpPr>
                <a:spLocks noChangeArrowheads="1"/>
              </p:cNvSpPr>
              <p:nvPr/>
            </p:nvSpPr>
            <p:spPr bwMode="auto">
              <a:xfrm>
                <a:off x="2847" y="3320"/>
                <a:ext cx="56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1000">
                    <a:solidFill>
                      <a:srgbClr val="000000"/>
                    </a:solidFill>
                    <a:latin typeface="Calibri"/>
                  </a:rPr>
                  <a:t>L=6880 m</a:t>
                </a:r>
                <a:endParaRPr lang="en-US" sz="1000">
                  <a:solidFill>
                    <a:prstClr val="black"/>
                  </a:solidFill>
                  <a:latin typeface="Calibri"/>
                </a:endParaRPr>
              </a:p>
            </p:txBody>
          </p:sp>
          <p:sp>
            <p:nvSpPr>
              <p:cNvPr id="141" name="Rectangle 75"/>
              <p:cNvSpPr>
                <a:spLocks noChangeArrowheads="1"/>
              </p:cNvSpPr>
              <p:nvPr/>
            </p:nvSpPr>
            <p:spPr bwMode="auto">
              <a:xfrm>
                <a:off x="520" y="3934"/>
                <a:ext cx="19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900">
                    <a:solidFill>
                      <a:srgbClr val="000000"/>
                    </a:solidFill>
                    <a:latin typeface="Calibri"/>
                  </a:rPr>
                  <a:t>PSB</a:t>
                </a:r>
                <a:endParaRPr lang="en-US" sz="900">
                  <a:solidFill>
                    <a:prstClr val="black"/>
                  </a:solidFill>
                  <a:latin typeface="Calibri"/>
                </a:endParaRPr>
              </a:p>
            </p:txBody>
          </p:sp>
          <p:sp>
            <p:nvSpPr>
              <p:cNvPr id="142" name="Rectangle 76"/>
              <p:cNvSpPr>
                <a:spLocks noChangeArrowheads="1"/>
              </p:cNvSpPr>
              <p:nvPr/>
            </p:nvSpPr>
            <p:spPr bwMode="auto">
              <a:xfrm>
                <a:off x="396" y="2513"/>
                <a:ext cx="48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1000">
                    <a:solidFill>
                      <a:srgbClr val="FF0503"/>
                    </a:solidFill>
                    <a:latin typeface="Calibri"/>
                  </a:rPr>
                  <a:t>EURISOL</a:t>
                </a:r>
                <a:endParaRPr lang="en-US" sz="1000">
                  <a:solidFill>
                    <a:prstClr val="black"/>
                  </a:solidFill>
                  <a:latin typeface="Calibri"/>
                </a:endParaRPr>
              </a:p>
            </p:txBody>
          </p:sp>
          <p:sp>
            <p:nvSpPr>
              <p:cNvPr id="143" name="Rectangle 77"/>
              <p:cNvSpPr>
                <a:spLocks noChangeArrowheads="1"/>
              </p:cNvSpPr>
              <p:nvPr/>
            </p:nvSpPr>
            <p:spPr bwMode="auto">
              <a:xfrm>
                <a:off x="1573" y="2413"/>
                <a:ext cx="97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1050">
                    <a:solidFill>
                      <a:srgbClr val="000000"/>
                    </a:solidFill>
                    <a:latin typeface="Calibri"/>
                  </a:rPr>
                  <a:t>Existing at CERN</a:t>
                </a:r>
                <a:endParaRPr lang="en-US" sz="1050">
                  <a:solidFill>
                    <a:prstClr val="black"/>
                  </a:solidFill>
                  <a:latin typeface="Calibri"/>
                </a:endParaRPr>
              </a:p>
            </p:txBody>
          </p:sp>
          <p:sp>
            <p:nvSpPr>
              <p:cNvPr id="144" name="Rectangle 78"/>
              <p:cNvSpPr>
                <a:spLocks noChangeArrowheads="1"/>
              </p:cNvSpPr>
              <p:nvPr/>
            </p:nvSpPr>
            <p:spPr bwMode="auto">
              <a:xfrm>
                <a:off x="388" y="3522"/>
                <a:ext cx="47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900">
                    <a:solidFill>
                      <a:srgbClr val="000000"/>
                    </a:solidFill>
                    <a:latin typeface="Calibri"/>
                  </a:rPr>
                  <a:t>New RFQ</a:t>
                </a:r>
                <a:endParaRPr lang="en-US" sz="900">
                  <a:solidFill>
                    <a:prstClr val="black"/>
                  </a:solidFill>
                  <a:latin typeface="Calibri"/>
                </a:endParaRPr>
              </a:p>
            </p:txBody>
          </p:sp>
          <p:sp>
            <p:nvSpPr>
              <p:cNvPr id="145" name="Freeform 79"/>
              <p:cNvSpPr>
                <a:spLocks/>
              </p:cNvSpPr>
              <p:nvPr/>
            </p:nvSpPr>
            <p:spPr bwMode="auto">
              <a:xfrm>
                <a:off x="302" y="2468"/>
                <a:ext cx="772" cy="1695"/>
              </a:xfrm>
              <a:custGeom>
                <a:avLst/>
                <a:gdLst>
                  <a:gd name="T0" fmla="*/ 15 w 1194"/>
                  <a:gd name="T1" fmla="*/ 30 h 2620"/>
                  <a:gd name="T2" fmla="*/ 15 w 1194"/>
                  <a:gd name="T3" fmla="*/ 32 h 2620"/>
                  <a:gd name="T4" fmla="*/ 15 w 1194"/>
                  <a:gd name="T5" fmla="*/ 32 h 2620"/>
                  <a:gd name="T6" fmla="*/ 15 w 1194"/>
                  <a:gd name="T7" fmla="*/ 32 h 2620"/>
                  <a:gd name="T8" fmla="*/ 15 w 1194"/>
                  <a:gd name="T9" fmla="*/ 32 h 2620"/>
                  <a:gd name="T10" fmla="*/ 14 w 1194"/>
                  <a:gd name="T11" fmla="*/ 33 h 2620"/>
                  <a:gd name="T12" fmla="*/ 14 w 1194"/>
                  <a:gd name="T13" fmla="*/ 34 h 2620"/>
                  <a:gd name="T14" fmla="*/ 14 w 1194"/>
                  <a:gd name="T15" fmla="*/ 34 h 2620"/>
                  <a:gd name="T16" fmla="*/ 13 w 1194"/>
                  <a:gd name="T17" fmla="*/ 34 h 2620"/>
                  <a:gd name="T18" fmla="*/ 2 w 1194"/>
                  <a:gd name="T19" fmla="*/ 34 h 2620"/>
                  <a:gd name="T20" fmla="*/ 2 w 1194"/>
                  <a:gd name="T21" fmla="*/ 34 h 2620"/>
                  <a:gd name="T22" fmla="*/ 1 w 1194"/>
                  <a:gd name="T23" fmla="*/ 34 h 2620"/>
                  <a:gd name="T24" fmla="*/ 1 w 1194"/>
                  <a:gd name="T25" fmla="*/ 33 h 2620"/>
                  <a:gd name="T26" fmla="*/ 1 w 1194"/>
                  <a:gd name="T27" fmla="*/ 32 h 2620"/>
                  <a:gd name="T28" fmla="*/ 1 w 1194"/>
                  <a:gd name="T29" fmla="*/ 32 h 2620"/>
                  <a:gd name="T30" fmla="*/ 1 w 1194"/>
                  <a:gd name="T31" fmla="*/ 32 h 2620"/>
                  <a:gd name="T32" fmla="*/ 1 w 1194"/>
                  <a:gd name="T33" fmla="*/ 32 h 2620"/>
                  <a:gd name="T34" fmla="*/ 0 w 1194"/>
                  <a:gd name="T35" fmla="*/ 30 h 2620"/>
                  <a:gd name="T36" fmla="*/ 0 w 1194"/>
                  <a:gd name="T37" fmla="*/ 3 h 2620"/>
                  <a:gd name="T38" fmla="*/ 1 w 1194"/>
                  <a:gd name="T39" fmla="*/ 3 h 2620"/>
                  <a:gd name="T40" fmla="*/ 1 w 1194"/>
                  <a:gd name="T41" fmla="*/ 2 h 2620"/>
                  <a:gd name="T42" fmla="*/ 1 w 1194"/>
                  <a:gd name="T43" fmla="*/ 1 h 2620"/>
                  <a:gd name="T44" fmla="*/ 1 w 1194"/>
                  <a:gd name="T45" fmla="*/ 1 h 2620"/>
                  <a:gd name="T46" fmla="*/ 1 w 1194"/>
                  <a:gd name="T47" fmla="*/ 1 h 2620"/>
                  <a:gd name="T48" fmla="*/ 1 w 1194"/>
                  <a:gd name="T49" fmla="*/ 1 h 2620"/>
                  <a:gd name="T50" fmla="*/ 2 w 1194"/>
                  <a:gd name="T51" fmla="*/ 1 h 2620"/>
                  <a:gd name="T52" fmla="*/ 2 w 1194"/>
                  <a:gd name="T53" fmla="*/ 0 h 2620"/>
                  <a:gd name="T54" fmla="*/ 13 w 1194"/>
                  <a:gd name="T55" fmla="*/ 0 h 2620"/>
                  <a:gd name="T56" fmla="*/ 14 w 1194"/>
                  <a:gd name="T57" fmla="*/ 1 h 2620"/>
                  <a:gd name="T58" fmla="*/ 14 w 1194"/>
                  <a:gd name="T59" fmla="*/ 1 h 2620"/>
                  <a:gd name="T60" fmla="*/ 14 w 1194"/>
                  <a:gd name="T61" fmla="*/ 1 h 2620"/>
                  <a:gd name="T62" fmla="*/ 15 w 1194"/>
                  <a:gd name="T63" fmla="*/ 1 h 2620"/>
                  <a:gd name="T64" fmla="*/ 15 w 1194"/>
                  <a:gd name="T65" fmla="*/ 1 h 2620"/>
                  <a:gd name="T66" fmla="*/ 15 w 1194"/>
                  <a:gd name="T67" fmla="*/ 2 h 2620"/>
                  <a:gd name="T68" fmla="*/ 15 w 1194"/>
                  <a:gd name="T69" fmla="*/ 3 h 2620"/>
                  <a:gd name="T70" fmla="*/ 15 w 1194"/>
                  <a:gd name="T71" fmla="*/ 3 h 26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94"/>
                  <a:gd name="T109" fmla="*/ 0 h 2620"/>
                  <a:gd name="T110" fmla="*/ 1194 w 1194"/>
                  <a:gd name="T111" fmla="*/ 2620 h 26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94" h="2620">
                    <a:moveTo>
                      <a:pt x="1194" y="2382"/>
                    </a:moveTo>
                    <a:lnTo>
                      <a:pt x="1194" y="2382"/>
                    </a:lnTo>
                    <a:lnTo>
                      <a:pt x="1194" y="2406"/>
                    </a:lnTo>
                    <a:lnTo>
                      <a:pt x="1192" y="2430"/>
                    </a:lnTo>
                    <a:lnTo>
                      <a:pt x="1186" y="2452"/>
                    </a:lnTo>
                    <a:lnTo>
                      <a:pt x="1182" y="2474"/>
                    </a:lnTo>
                    <a:lnTo>
                      <a:pt x="1174" y="2496"/>
                    </a:lnTo>
                    <a:lnTo>
                      <a:pt x="1166" y="2514"/>
                    </a:lnTo>
                    <a:lnTo>
                      <a:pt x="1156" y="2534"/>
                    </a:lnTo>
                    <a:lnTo>
                      <a:pt x="1146" y="2550"/>
                    </a:lnTo>
                    <a:lnTo>
                      <a:pt x="1134" y="2566"/>
                    </a:lnTo>
                    <a:lnTo>
                      <a:pt x="1120" y="2580"/>
                    </a:lnTo>
                    <a:lnTo>
                      <a:pt x="1106" y="2592"/>
                    </a:lnTo>
                    <a:lnTo>
                      <a:pt x="1092" y="2602"/>
                    </a:lnTo>
                    <a:lnTo>
                      <a:pt x="1076" y="2610"/>
                    </a:lnTo>
                    <a:lnTo>
                      <a:pt x="1060" y="2616"/>
                    </a:lnTo>
                    <a:lnTo>
                      <a:pt x="1044" y="2620"/>
                    </a:lnTo>
                    <a:lnTo>
                      <a:pt x="1028" y="2620"/>
                    </a:lnTo>
                    <a:lnTo>
                      <a:pt x="168" y="2620"/>
                    </a:lnTo>
                    <a:lnTo>
                      <a:pt x="150" y="2620"/>
                    </a:lnTo>
                    <a:lnTo>
                      <a:pt x="134" y="2616"/>
                    </a:lnTo>
                    <a:lnTo>
                      <a:pt x="118" y="2610"/>
                    </a:lnTo>
                    <a:lnTo>
                      <a:pt x="102" y="2602"/>
                    </a:lnTo>
                    <a:lnTo>
                      <a:pt x="88" y="2592"/>
                    </a:lnTo>
                    <a:lnTo>
                      <a:pt x="74" y="2580"/>
                    </a:lnTo>
                    <a:lnTo>
                      <a:pt x="60" y="2566"/>
                    </a:lnTo>
                    <a:lnTo>
                      <a:pt x="50" y="2550"/>
                    </a:lnTo>
                    <a:lnTo>
                      <a:pt x="38" y="2534"/>
                    </a:lnTo>
                    <a:lnTo>
                      <a:pt x="28" y="2514"/>
                    </a:lnTo>
                    <a:lnTo>
                      <a:pt x="20" y="2496"/>
                    </a:lnTo>
                    <a:lnTo>
                      <a:pt x="14" y="2474"/>
                    </a:lnTo>
                    <a:lnTo>
                      <a:pt x="8" y="2452"/>
                    </a:lnTo>
                    <a:lnTo>
                      <a:pt x="4" y="2430"/>
                    </a:lnTo>
                    <a:lnTo>
                      <a:pt x="0" y="2406"/>
                    </a:lnTo>
                    <a:lnTo>
                      <a:pt x="0" y="2382"/>
                    </a:lnTo>
                    <a:lnTo>
                      <a:pt x="0" y="238"/>
                    </a:lnTo>
                    <a:lnTo>
                      <a:pt x="0" y="214"/>
                    </a:lnTo>
                    <a:lnTo>
                      <a:pt x="4" y="190"/>
                    </a:lnTo>
                    <a:lnTo>
                      <a:pt x="8" y="168"/>
                    </a:lnTo>
                    <a:lnTo>
                      <a:pt x="14" y="146"/>
                    </a:lnTo>
                    <a:lnTo>
                      <a:pt x="20" y="124"/>
                    </a:lnTo>
                    <a:lnTo>
                      <a:pt x="28" y="104"/>
                    </a:lnTo>
                    <a:lnTo>
                      <a:pt x="38" y="86"/>
                    </a:lnTo>
                    <a:lnTo>
                      <a:pt x="50" y="70"/>
                    </a:lnTo>
                    <a:lnTo>
                      <a:pt x="60" y="54"/>
                    </a:lnTo>
                    <a:lnTo>
                      <a:pt x="74" y="40"/>
                    </a:lnTo>
                    <a:lnTo>
                      <a:pt x="88" y="28"/>
                    </a:lnTo>
                    <a:lnTo>
                      <a:pt x="102" y="18"/>
                    </a:lnTo>
                    <a:lnTo>
                      <a:pt x="118" y="10"/>
                    </a:lnTo>
                    <a:lnTo>
                      <a:pt x="134" y="4"/>
                    </a:lnTo>
                    <a:lnTo>
                      <a:pt x="150" y="0"/>
                    </a:lnTo>
                    <a:lnTo>
                      <a:pt x="168" y="0"/>
                    </a:lnTo>
                    <a:lnTo>
                      <a:pt x="1028" y="0"/>
                    </a:lnTo>
                    <a:lnTo>
                      <a:pt x="1044" y="0"/>
                    </a:lnTo>
                    <a:lnTo>
                      <a:pt x="1060" y="4"/>
                    </a:lnTo>
                    <a:lnTo>
                      <a:pt x="1076" y="10"/>
                    </a:lnTo>
                    <a:lnTo>
                      <a:pt x="1092" y="18"/>
                    </a:lnTo>
                    <a:lnTo>
                      <a:pt x="1106" y="28"/>
                    </a:lnTo>
                    <a:lnTo>
                      <a:pt x="1120" y="40"/>
                    </a:lnTo>
                    <a:lnTo>
                      <a:pt x="1134" y="54"/>
                    </a:lnTo>
                    <a:lnTo>
                      <a:pt x="1146" y="70"/>
                    </a:lnTo>
                    <a:lnTo>
                      <a:pt x="1156" y="86"/>
                    </a:lnTo>
                    <a:lnTo>
                      <a:pt x="1166" y="104"/>
                    </a:lnTo>
                    <a:lnTo>
                      <a:pt x="1174" y="124"/>
                    </a:lnTo>
                    <a:lnTo>
                      <a:pt x="1182" y="146"/>
                    </a:lnTo>
                    <a:lnTo>
                      <a:pt x="1186" y="168"/>
                    </a:lnTo>
                    <a:lnTo>
                      <a:pt x="1192" y="190"/>
                    </a:lnTo>
                    <a:lnTo>
                      <a:pt x="1194" y="214"/>
                    </a:lnTo>
                    <a:lnTo>
                      <a:pt x="1194" y="238"/>
                    </a:lnTo>
                    <a:lnTo>
                      <a:pt x="1194" y="2382"/>
                    </a:lnTo>
                    <a:close/>
                  </a:path>
                </a:pathLst>
              </a:custGeom>
              <a:noFill/>
              <a:ln w="25400">
                <a:solidFill>
                  <a:srgbClr val="FF571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46" name="Freeform 80"/>
              <p:cNvSpPr>
                <a:spLocks/>
              </p:cNvSpPr>
              <p:nvPr/>
            </p:nvSpPr>
            <p:spPr bwMode="auto">
              <a:xfrm>
                <a:off x="913" y="2577"/>
                <a:ext cx="1" cy="649"/>
              </a:xfrm>
              <a:custGeom>
                <a:avLst/>
                <a:gdLst>
                  <a:gd name="T0" fmla="*/ 0 w 1"/>
                  <a:gd name="T1" fmla="*/ 0 h 1004"/>
                  <a:gd name="T2" fmla="*/ 0 w 1"/>
                  <a:gd name="T3" fmla="*/ 12 h 1004"/>
                  <a:gd name="T4" fmla="*/ 0 w 1"/>
                  <a:gd name="T5" fmla="*/ 0 h 1004"/>
                  <a:gd name="T6" fmla="*/ 0 60000 65536"/>
                  <a:gd name="T7" fmla="*/ 0 60000 65536"/>
                  <a:gd name="T8" fmla="*/ 0 60000 65536"/>
                  <a:gd name="T9" fmla="*/ 0 w 1"/>
                  <a:gd name="T10" fmla="*/ 0 h 1004"/>
                  <a:gd name="T11" fmla="*/ 1 w 1"/>
                  <a:gd name="T12" fmla="*/ 1004 h 1004"/>
                </a:gdLst>
                <a:ahLst/>
                <a:cxnLst>
                  <a:cxn ang="T6">
                    <a:pos x="T0" y="T1"/>
                  </a:cxn>
                  <a:cxn ang="T7">
                    <a:pos x="T2" y="T3"/>
                  </a:cxn>
                  <a:cxn ang="T8">
                    <a:pos x="T4" y="T5"/>
                  </a:cxn>
                </a:cxnLst>
                <a:rect l="T9" t="T10" r="T11" b="T12"/>
                <a:pathLst>
                  <a:path w="1" h="1004">
                    <a:moveTo>
                      <a:pt x="0" y="0"/>
                    </a:moveTo>
                    <a:lnTo>
                      <a:pt x="0" y="100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47" name="Line 81"/>
              <p:cNvSpPr>
                <a:spLocks noChangeShapeType="1"/>
              </p:cNvSpPr>
              <p:nvPr/>
            </p:nvSpPr>
            <p:spPr bwMode="auto">
              <a:xfrm>
                <a:off x="913" y="2577"/>
                <a:ext cx="1" cy="64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en-US" sz="1100">
                  <a:solidFill>
                    <a:prstClr val="black"/>
                  </a:solidFill>
                  <a:latin typeface="Calibri"/>
                </a:endParaRPr>
              </a:p>
            </p:txBody>
          </p:sp>
          <p:sp>
            <p:nvSpPr>
              <p:cNvPr id="148" name="Line 82"/>
              <p:cNvSpPr>
                <a:spLocks noChangeShapeType="1"/>
              </p:cNvSpPr>
              <p:nvPr/>
            </p:nvSpPr>
            <p:spPr bwMode="auto">
              <a:xfrm>
                <a:off x="913" y="2577"/>
                <a:ext cx="1" cy="649"/>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100">
                  <a:solidFill>
                    <a:prstClr val="black"/>
                  </a:solidFill>
                  <a:latin typeface="Calibri"/>
                </a:endParaRPr>
              </a:p>
            </p:txBody>
          </p:sp>
          <p:sp>
            <p:nvSpPr>
              <p:cNvPr id="149" name="Rectangle 83"/>
              <p:cNvSpPr>
                <a:spLocks noChangeArrowheads="1"/>
              </p:cNvSpPr>
              <p:nvPr/>
            </p:nvSpPr>
            <p:spPr bwMode="auto">
              <a:xfrm>
                <a:off x="855" y="3236"/>
                <a:ext cx="114" cy="21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50" name="Freeform 84"/>
              <p:cNvSpPr>
                <a:spLocks/>
              </p:cNvSpPr>
              <p:nvPr/>
            </p:nvSpPr>
            <p:spPr bwMode="auto">
              <a:xfrm>
                <a:off x="912" y="3453"/>
                <a:ext cx="1" cy="54"/>
              </a:xfrm>
              <a:custGeom>
                <a:avLst/>
                <a:gdLst>
                  <a:gd name="T0" fmla="*/ 0 w 1"/>
                  <a:gd name="T1" fmla="*/ 0 h 82"/>
                  <a:gd name="T2" fmla="*/ 0 w 1"/>
                  <a:gd name="T3" fmla="*/ 1 h 82"/>
                  <a:gd name="T4" fmla="*/ 0 w 1"/>
                  <a:gd name="T5" fmla="*/ 0 h 82"/>
                  <a:gd name="T6" fmla="*/ 0 60000 65536"/>
                  <a:gd name="T7" fmla="*/ 0 60000 65536"/>
                  <a:gd name="T8" fmla="*/ 0 60000 65536"/>
                  <a:gd name="T9" fmla="*/ 0 w 1"/>
                  <a:gd name="T10" fmla="*/ 0 h 82"/>
                  <a:gd name="T11" fmla="*/ 1 w 1"/>
                  <a:gd name="T12" fmla="*/ 82 h 82"/>
                </a:gdLst>
                <a:ahLst/>
                <a:cxnLst>
                  <a:cxn ang="T6">
                    <a:pos x="T0" y="T1"/>
                  </a:cxn>
                  <a:cxn ang="T7">
                    <a:pos x="T2" y="T3"/>
                  </a:cxn>
                  <a:cxn ang="T8">
                    <a:pos x="T4" y="T5"/>
                  </a:cxn>
                </a:cxnLst>
                <a:rect l="T9" t="T10" r="T11" b="T12"/>
                <a:pathLst>
                  <a:path w="1" h="82">
                    <a:moveTo>
                      <a:pt x="0" y="0"/>
                    </a:moveTo>
                    <a:lnTo>
                      <a:pt x="0" y="8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51" name="Line 85"/>
              <p:cNvSpPr>
                <a:spLocks noChangeShapeType="1"/>
              </p:cNvSpPr>
              <p:nvPr/>
            </p:nvSpPr>
            <p:spPr bwMode="auto">
              <a:xfrm>
                <a:off x="912" y="3453"/>
                <a:ext cx="1" cy="5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en-US" sz="1100">
                  <a:solidFill>
                    <a:prstClr val="black"/>
                  </a:solidFill>
                  <a:latin typeface="Calibri"/>
                </a:endParaRPr>
              </a:p>
            </p:txBody>
          </p:sp>
          <p:sp>
            <p:nvSpPr>
              <p:cNvPr id="152" name="Line 86"/>
              <p:cNvSpPr>
                <a:spLocks noChangeShapeType="1"/>
              </p:cNvSpPr>
              <p:nvPr/>
            </p:nvSpPr>
            <p:spPr bwMode="auto">
              <a:xfrm>
                <a:off x="912" y="3453"/>
                <a:ext cx="1" cy="5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100">
                  <a:solidFill>
                    <a:prstClr val="black"/>
                  </a:solidFill>
                  <a:latin typeface="Calibri"/>
                </a:endParaRPr>
              </a:p>
            </p:txBody>
          </p:sp>
          <p:sp>
            <p:nvSpPr>
              <p:cNvPr id="153" name="Freeform 87"/>
              <p:cNvSpPr>
                <a:spLocks/>
              </p:cNvSpPr>
              <p:nvPr/>
            </p:nvSpPr>
            <p:spPr bwMode="auto">
              <a:xfrm>
                <a:off x="916" y="3605"/>
                <a:ext cx="1" cy="59"/>
              </a:xfrm>
              <a:custGeom>
                <a:avLst/>
                <a:gdLst>
                  <a:gd name="T0" fmla="*/ 0 w 1"/>
                  <a:gd name="T1" fmla="*/ 0 h 92"/>
                  <a:gd name="T2" fmla="*/ 0 w 1"/>
                  <a:gd name="T3" fmla="*/ 1 h 92"/>
                  <a:gd name="T4" fmla="*/ 0 w 1"/>
                  <a:gd name="T5" fmla="*/ 0 h 92"/>
                  <a:gd name="T6" fmla="*/ 0 60000 65536"/>
                  <a:gd name="T7" fmla="*/ 0 60000 65536"/>
                  <a:gd name="T8" fmla="*/ 0 60000 65536"/>
                  <a:gd name="T9" fmla="*/ 0 w 1"/>
                  <a:gd name="T10" fmla="*/ 0 h 92"/>
                  <a:gd name="T11" fmla="*/ 1 w 1"/>
                  <a:gd name="T12" fmla="*/ 92 h 92"/>
                </a:gdLst>
                <a:ahLst/>
                <a:cxnLst>
                  <a:cxn ang="T6">
                    <a:pos x="T0" y="T1"/>
                  </a:cxn>
                  <a:cxn ang="T7">
                    <a:pos x="T2" y="T3"/>
                  </a:cxn>
                  <a:cxn ang="T8">
                    <a:pos x="T4" y="T5"/>
                  </a:cxn>
                </a:cxnLst>
                <a:rect l="T9" t="T10" r="T11" b="T12"/>
                <a:pathLst>
                  <a:path w="1" h="92">
                    <a:moveTo>
                      <a:pt x="0" y="0"/>
                    </a:moveTo>
                    <a:lnTo>
                      <a:pt x="0" y="9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54" name="Line 88"/>
              <p:cNvSpPr>
                <a:spLocks noChangeShapeType="1"/>
              </p:cNvSpPr>
              <p:nvPr/>
            </p:nvSpPr>
            <p:spPr bwMode="auto">
              <a:xfrm>
                <a:off x="916" y="3605"/>
                <a:ext cx="1" cy="5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lnSpc>
                    <a:spcPct val="100000"/>
                  </a:lnSpc>
                  <a:spcBef>
                    <a:spcPts val="0"/>
                  </a:spcBef>
                  <a:spcAft>
                    <a:spcPts val="0"/>
                  </a:spcAft>
                  <a:buClrTx/>
                  <a:buSzTx/>
                  <a:buFontTx/>
                  <a:buNone/>
                </a:pPr>
                <a:endParaRPr lang="en-US" sz="1100">
                  <a:solidFill>
                    <a:prstClr val="black"/>
                  </a:solidFill>
                  <a:latin typeface="Calibri"/>
                </a:endParaRPr>
              </a:p>
            </p:txBody>
          </p:sp>
          <p:sp>
            <p:nvSpPr>
              <p:cNvPr id="155" name="Line 89"/>
              <p:cNvSpPr>
                <a:spLocks noChangeShapeType="1"/>
              </p:cNvSpPr>
              <p:nvPr/>
            </p:nvSpPr>
            <p:spPr bwMode="auto">
              <a:xfrm>
                <a:off x="916" y="3605"/>
                <a:ext cx="1" cy="5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100">
                  <a:solidFill>
                    <a:prstClr val="black"/>
                  </a:solidFill>
                  <a:latin typeface="Calibri"/>
                </a:endParaRPr>
              </a:p>
            </p:txBody>
          </p:sp>
          <p:sp>
            <p:nvSpPr>
              <p:cNvPr id="156" name="Rectangle 90"/>
              <p:cNvSpPr>
                <a:spLocks noChangeArrowheads="1"/>
              </p:cNvSpPr>
              <p:nvPr/>
            </p:nvSpPr>
            <p:spPr bwMode="auto">
              <a:xfrm>
                <a:off x="883" y="3666"/>
                <a:ext cx="64" cy="191"/>
              </a:xfrm>
              <a:prstGeom prst="rect">
                <a:avLst/>
              </a:prstGeom>
              <a:noFill/>
              <a:ln w="25400">
                <a:solidFill>
                  <a:srgbClr val="F7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57" name="Line 91"/>
              <p:cNvSpPr>
                <a:spLocks noChangeShapeType="1"/>
              </p:cNvSpPr>
              <p:nvPr/>
            </p:nvSpPr>
            <p:spPr bwMode="auto">
              <a:xfrm>
                <a:off x="892" y="4032"/>
                <a:ext cx="600" cy="23"/>
              </a:xfrm>
              <a:prstGeom prst="line">
                <a:avLst/>
              </a:prstGeom>
              <a:noFill/>
              <a:ln w="12700">
                <a:solidFill>
                  <a:srgbClr val="FA0000"/>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100">
                  <a:solidFill>
                    <a:prstClr val="black"/>
                  </a:solidFill>
                  <a:latin typeface="Calibri"/>
                </a:endParaRPr>
              </a:p>
            </p:txBody>
          </p:sp>
          <p:sp>
            <p:nvSpPr>
              <p:cNvPr id="158" name="Rectangle 92"/>
              <p:cNvSpPr>
                <a:spLocks noChangeArrowheads="1"/>
              </p:cNvSpPr>
              <p:nvPr/>
            </p:nvSpPr>
            <p:spPr bwMode="auto">
              <a:xfrm>
                <a:off x="1913" y="3209"/>
                <a:ext cx="24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1200">
                    <a:solidFill>
                      <a:srgbClr val="000000"/>
                    </a:solidFill>
                    <a:latin typeface="Calibri"/>
                  </a:rPr>
                  <a:t>SPS</a:t>
                </a:r>
                <a:endParaRPr lang="en-US" sz="1100">
                  <a:solidFill>
                    <a:prstClr val="black"/>
                  </a:solidFill>
                  <a:latin typeface="Calibri"/>
                </a:endParaRPr>
              </a:p>
            </p:txBody>
          </p:sp>
          <p:sp>
            <p:nvSpPr>
              <p:cNvPr id="159" name="Freeform 93"/>
              <p:cNvSpPr>
                <a:spLocks/>
              </p:cNvSpPr>
              <p:nvPr/>
            </p:nvSpPr>
            <p:spPr bwMode="auto">
              <a:xfrm>
                <a:off x="1187" y="2591"/>
                <a:ext cx="1535" cy="1501"/>
              </a:xfrm>
              <a:custGeom>
                <a:avLst/>
                <a:gdLst>
                  <a:gd name="T0" fmla="*/ 30 w 2374"/>
                  <a:gd name="T1" fmla="*/ 27 h 2322"/>
                  <a:gd name="T2" fmla="*/ 30 w 2374"/>
                  <a:gd name="T3" fmla="*/ 28 h 2322"/>
                  <a:gd name="T4" fmla="*/ 30 w 2374"/>
                  <a:gd name="T5" fmla="*/ 29 h 2322"/>
                  <a:gd name="T6" fmla="*/ 30 w 2374"/>
                  <a:gd name="T7" fmla="*/ 29 h 2322"/>
                  <a:gd name="T8" fmla="*/ 29 w 2374"/>
                  <a:gd name="T9" fmla="*/ 29 h 2322"/>
                  <a:gd name="T10" fmla="*/ 29 w 2374"/>
                  <a:gd name="T11" fmla="*/ 29 h 2322"/>
                  <a:gd name="T12" fmla="*/ 29 w 2374"/>
                  <a:gd name="T13" fmla="*/ 29 h 2322"/>
                  <a:gd name="T14" fmla="*/ 2 w 2374"/>
                  <a:gd name="T15" fmla="*/ 29 h 2322"/>
                  <a:gd name="T16" fmla="*/ 2 w 2374"/>
                  <a:gd name="T17" fmla="*/ 29 h 2322"/>
                  <a:gd name="T18" fmla="*/ 2 w 2374"/>
                  <a:gd name="T19" fmla="*/ 29 h 2322"/>
                  <a:gd name="T20" fmla="*/ 1 w 2374"/>
                  <a:gd name="T21" fmla="*/ 29 h 2322"/>
                  <a:gd name="T22" fmla="*/ 1 w 2374"/>
                  <a:gd name="T23" fmla="*/ 29 h 2322"/>
                  <a:gd name="T24" fmla="*/ 1 w 2374"/>
                  <a:gd name="T25" fmla="*/ 29 h 2322"/>
                  <a:gd name="T26" fmla="*/ 1 w 2374"/>
                  <a:gd name="T27" fmla="*/ 28 h 2322"/>
                  <a:gd name="T28" fmla="*/ 1 w 2374"/>
                  <a:gd name="T29" fmla="*/ 28 h 2322"/>
                  <a:gd name="T30" fmla="*/ 1 w 2374"/>
                  <a:gd name="T31" fmla="*/ 27 h 2322"/>
                  <a:gd name="T32" fmla="*/ 0 w 2374"/>
                  <a:gd name="T33" fmla="*/ 3 h 2322"/>
                  <a:gd name="T34" fmla="*/ 1 w 2374"/>
                  <a:gd name="T35" fmla="*/ 2 h 2322"/>
                  <a:gd name="T36" fmla="*/ 1 w 2374"/>
                  <a:gd name="T37" fmla="*/ 2 h 2322"/>
                  <a:gd name="T38" fmla="*/ 1 w 2374"/>
                  <a:gd name="T39" fmla="*/ 1 h 2322"/>
                  <a:gd name="T40" fmla="*/ 1 w 2374"/>
                  <a:gd name="T41" fmla="*/ 1 h 2322"/>
                  <a:gd name="T42" fmla="*/ 1 w 2374"/>
                  <a:gd name="T43" fmla="*/ 1 h 2322"/>
                  <a:gd name="T44" fmla="*/ 1 w 2374"/>
                  <a:gd name="T45" fmla="*/ 1 h 2322"/>
                  <a:gd name="T46" fmla="*/ 2 w 2374"/>
                  <a:gd name="T47" fmla="*/ 1 h 2322"/>
                  <a:gd name="T48" fmla="*/ 2 w 2374"/>
                  <a:gd name="T49" fmla="*/ 0 h 2322"/>
                  <a:gd name="T50" fmla="*/ 29 w 2374"/>
                  <a:gd name="T51" fmla="*/ 0 h 2322"/>
                  <a:gd name="T52" fmla="*/ 29 w 2374"/>
                  <a:gd name="T53" fmla="*/ 0 h 2322"/>
                  <a:gd name="T54" fmla="*/ 29 w 2374"/>
                  <a:gd name="T55" fmla="*/ 1 h 2322"/>
                  <a:gd name="T56" fmla="*/ 29 w 2374"/>
                  <a:gd name="T57" fmla="*/ 1 h 2322"/>
                  <a:gd name="T58" fmla="*/ 30 w 2374"/>
                  <a:gd name="T59" fmla="*/ 1 h 2322"/>
                  <a:gd name="T60" fmla="*/ 30 w 2374"/>
                  <a:gd name="T61" fmla="*/ 1 h 2322"/>
                  <a:gd name="T62" fmla="*/ 30 w 2374"/>
                  <a:gd name="T63" fmla="*/ 1 h 2322"/>
                  <a:gd name="T64" fmla="*/ 30 w 2374"/>
                  <a:gd name="T65" fmla="*/ 2 h 2322"/>
                  <a:gd name="T66" fmla="*/ 30 w 2374"/>
                  <a:gd name="T67" fmla="*/ 27 h 23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74"/>
                  <a:gd name="T103" fmla="*/ 0 h 2322"/>
                  <a:gd name="T104" fmla="*/ 2374 w 2374"/>
                  <a:gd name="T105" fmla="*/ 2322 h 232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74" h="2322">
                    <a:moveTo>
                      <a:pt x="2374" y="2144"/>
                    </a:moveTo>
                    <a:lnTo>
                      <a:pt x="2374" y="2144"/>
                    </a:lnTo>
                    <a:lnTo>
                      <a:pt x="2374" y="2176"/>
                    </a:lnTo>
                    <a:lnTo>
                      <a:pt x="2368" y="2208"/>
                    </a:lnTo>
                    <a:lnTo>
                      <a:pt x="2360" y="2238"/>
                    </a:lnTo>
                    <a:lnTo>
                      <a:pt x="2354" y="2252"/>
                    </a:lnTo>
                    <a:lnTo>
                      <a:pt x="2348" y="2266"/>
                    </a:lnTo>
                    <a:lnTo>
                      <a:pt x="2338" y="2278"/>
                    </a:lnTo>
                    <a:lnTo>
                      <a:pt x="2330" y="2288"/>
                    </a:lnTo>
                    <a:lnTo>
                      <a:pt x="2320" y="2298"/>
                    </a:lnTo>
                    <a:lnTo>
                      <a:pt x="2308" y="2306"/>
                    </a:lnTo>
                    <a:lnTo>
                      <a:pt x="2294" y="2312"/>
                    </a:lnTo>
                    <a:lnTo>
                      <a:pt x="2280" y="2318"/>
                    </a:lnTo>
                    <a:lnTo>
                      <a:pt x="2266" y="2320"/>
                    </a:lnTo>
                    <a:lnTo>
                      <a:pt x="2248" y="2322"/>
                    </a:lnTo>
                    <a:lnTo>
                      <a:pt x="168" y="2322"/>
                    </a:lnTo>
                    <a:lnTo>
                      <a:pt x="150" y="2320"/>
                    </a:lnTo>
                    <a:lnTo>
                      <a:pt x="134" y="2318"/>
                    </a:lnTo>
                    <a:lnTo>
                      <a:pt x="118" y="2314"/>
                    </a:lnTo>
                    <a:lnTo>
                      <a:pt x="102" y="2308"/>
                    </a:lnTo>
                    <a:lnTo>
                      <a:pt x="88" y="2300"/>
                    </a:lnTo>
                    <a:lnTo>
                      <a:pt x="74" y="2290"/>
                    </a:lnTo>
                    <a:lnTo>
                      <a:pt x="62" y="2280"/>
                    </a:lnTo>
                    <a:lnTo>
                      <a:pt x="50" y="2268"/>
                    </a:lnTo>
                    <a:lnTo>
                      <a:pt x="38" y="2254"/>
                    </a:lnTo>
                    <a:lnTo>
                      <a:pt x="30" y="2240"/>
                    </a:lnTo>
                    <a:lnTo>
                      <a:pt x="20" y="2226"/>
                    </a:lnTo>
                    <a:lnTo>
                      <a:pt x="14" y="2210"/>
                    </a:lnTo>
                    <a:lnTo>
                      <a:pt x="8" y="2192"/>
                    </a:lnTo>
                    <a:lnTo>
                      <a:pt x="4" y="2176"/>
                    </a:lnTo>
                    <a:lnTo>
                      <a:pt x="2" y="2156"/>
                    </a:lnTo>
                    <a:lnTo>
                      <a:pt x="0" y="2138"/>
                    </a:lnTo>
                    <a:lnTo>
                      <a:pt x="0" y="184"/>
                    </a:lnTo>
                    <a:lnTo>
                      <a:pt x="2" y="164"/>
                    </a:lnTo>
                    <a:lnTo>
                      <a:pt x="4" y="146"/>
                    </a:lnTo>
                    <a:lnTo>
                      <a:pt x="8" y="128"/>
                    </a:lnTo>
                    <a:lnTo>
                      <a:pt x="14" y="112"/>
                    </a:lnTo>
                    <a:lnTo>
                      <a:pt x="20" y="96"/>
                    </a:lnTo>
                    <a:lnTo>
                      <a:pt x="30" y="80"/>
                    </a:lnTo>
                    <a:lnTo>
                      <a:pt x="38" y="66"/>
                    </a:lnTo>
                    <a:lnTo>
                      <a:pt x="50" y="54"/>
                    </a:lnTo>
                    <a:lnTo>
                      <a:pt x="62" y="42"/>
                    </a:lnTo>
                    <a:lnTo>
                      <a:pt x="74" y="30"/>
                    </a:lnTo>
                    <a:lnTo>
                      <a:pt x="88" y="22"/>
                    </a:lnTo>
                    <a:lnTo>
                      <a:pt x="102" y="14"/>
                    </a:lnTo>
                    <a:lnTo>
                      <a:pt x="118" y="8"/>
                    </a:lnTo>
                    <a:lnTo>
                      <a:pt x="134" y="4"/>
                    </a:lnTo>
                    <a:lnTo>
                      <a:pt x="150" y="0"/>
                    </a:lnTo>
                    <a:lnTo>
                      <a:pt x="168" y="0"/>
                    </a:lnTo>
                    <a:lnTo>
                      <a:pt x="2248" y="0"/>
                    </a:lnTo>
                    <a:lnTo>
                      <a:pt x="2266" y="0"/>
                    </a:lnTo>
                    <a:lnTo>
                      <a:pt x="2280" y="2"/>
                    </a:lnTo>
                    <a:lnTo>
                      <a:pt x="2294" y="6"/>
                    </a:lnTo>
                    <a:lnTo>
                      <a:pt x="2308" y="12"/>
                    </a:lnTo>
                    <a:lnTo>
                      <a:pt x="2320" y="20"/>
                    </a:lnTo>
                    <a:lnTo>
                      <a:pt x="2330" y="28"/>
                    </a:lnTo>
                    <a:lnTo>
                      <a:pt x="2338" y="38"/>
                    </a:lnTo>
                    <a:lnTo>
                      <a:pt x="2348" y="50"/>
                    </a:lnTo>
                    <a:lnTo>
                      <a:pt x="2354" y="64"/>
                    </a:lnTo>
                    <a:lnTo>
                      <a:pt x="2360" y="78"/>
                    </a:lnTo>
                    <a:lnTo>
                      <a:pt x="2364" y="94"/>
                    </a:lnTo>
                    <a:lnTo>
                      <a:pt x="2368" y="110"/>
                    </a:lnTo>
                    <a:lnTo>
                      <a:pt x="2374" y="146"/>
                    </a:lnTo>
                    <a:lnTo>
                      <a:pt x="2374" y="188"/>
                    </a:lnTo>
                    <a:lnTo>
                      <a:pt x="2374" y="2144"/>
                    </a:lnTo>
                    <a:close/>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60" name="Freeform 94"/>
              <p:cNvSpPr>
                <a:spLocks/>
              </p:cNvSpPr>
              <p:nvPr/>
            </p:nvSpPr>
            <p:spPr bwMode="auto">
              <a:xfrm>
                <a:off x="1396" y="2628"/>
                <a:ext cx="1247" cy="1248"/>
              </a:xfrm>
              <a:custGeom>
                <a:avLst/>
                <a:gdLst>
                  <a:gd name="T0" fmla="*/ 24 w 1930"/>
                  <a:gd name="T1" fmla="*/ 12 h 1930"/>
                  <a:gd name="T2" fmla="*/ 24 w 1930"/>
                  <a:gd name="T3" fmla="*/ 10 h 1930"/>
                  <a:gd name="T4" fmla="*/ 24 w 1930"/>
                  <a:gd name="T5" fmla="*/ 8 h 1930"/>
                  <a:gd name="T6" fmla="*/ 23 w 1930"/>
                  <a:gd name="T7" fmla="*/ 6 h 1930"/>
                  <a:gd name="T8" fmla="*/ 22 w 1930"/>
                  <a:gd name="T9" fmla="*/ 5 h 1930"/>
                  <a:gd name="T10" fmla="*/ 21 w 1930"/>
                  <a:gd name="T11" fmla="*/ 4 h 1930"/>
                  <a:gd name="T12" fmla="*/ 19 w 1930"/>
                  <a:gd name="T13" fmla="*/ 3 h 1930"/>
                  <a:gd name="T14" fmla="*/ 18 w 1930"/>
                  <a:gd name="T15" fmla="*/ 1 h 1930"/>
                  <a:gd name="T16" fmla="*/ 16 w 1930"/>
                  <a:gd name="T17" fmla="*/ 1 h 1930"/>
                  <a:gd name="T18" fmla="*/ 15 w 1930"/>
                  <a:gd name="T19" fmla="*/ 1 h 1930"/>
                  <a:gd name="T20" fmla="*/ 13 w 1930"/>
                  <a:gd name="T21" fmla="*/ 1 h 1930"/>
                  <a:gd name="T22" fmla="*/ 12 w 1930"/>
                  <a:gd name="T23" fmla="*/ 1 h 1930"/>
                  <a:gd name="T24" fmla="*/ 10 w 1930"/>
                  <a:gd name="T25" fmla="*/ 1 h 1930"/>
                  <a:gd name="T26" fmla="*/ 8 w 1930"/>
                  <a:gd name="T27" fmla="*/ 1 h 1930"/>
                  <a:gd name="T28" fmla="*/ 6 w 1930"/>
                  <a:gd name="T29" fmla="*/ 1 h 1930"/>
                  <a:gd name="T30" fmla="*/ 5 w 1930"/>
                  <a:gd name="T31" fmla="*/ 3 h 1930"/>
                  <a:gd name="T32" fmla="*/ 4 w 1930"/>
                  <a:gd name="T33" fmla="*/ 4 h 1930"/>
                  <a:gd name="T34" fmla="*/ 3 w 1930"/>
                  <a:gd name="T35" fmla="*/ 5 h 1930"/>
                  <a:gd name="T36" fmla="*/ 1 w 1930"/>
                  <a:gd name="T37" fmla="*/ 6 h 1930"/>
                  <a:gd name="T38" fmla="*/ 1 w 1930"/>
                  <a:gd name="T39" fmla="*/ 8 h 1930"/>
                  <a:gd name="T40" fmla="*/ 1 w 1930"/>
                  <a:gd name="T41" fmla="*/ 10 h 1930"/>
                  <a:gd name="T42" fmla="*/ 1 w 1930"/>
                  <a:gd name="T43" fmla="*/ 12 h 1930"/>
                  <a:gd name="T44" fmla="*/ 1 w 1930"/>
                  <a:gd name="T45" fmla="*/ 13 h 1930"/>
                  <a:gd name="T46" fmla="*/ 1 w 1930"/>
                  <a:gd name="T47" fmla="*/ 15 h 1930"/>
                  <a:gd name="T48" fmla="*/ 1 w 1930"/>
                  <a:gd name="T49" fmla="*/ 16 h 1930"/>
                  <a:gd name="T50" fmla="*/ 1 w 1930"/>
                  <a:gd name="T51" fmla="*/ 18 h 1930"/>
                  <a:gd name="T52" fmla="*/ 3 w 1930"/>
                  <a:gd name="T53" fmla="*/ 19 h 1930"/>
                  <a:gd name="T54" fmla="*/ 4 w 1930"/>
                  <a:gd name="T55" fmla="*/ 21 h 1930"/>
                  <a:gd name="T56" fmla="*/ 5 w 1930"/>
                  <a:gd name="T57" fmla="*/ 22 h 1930"/>
                  <a:gd name="T58" fmla="*/ 6 w 1930"/>
                  <a:gd name="T59" fmla="*/ 23 h 1930"/>
                  <a:gd name="T60" fmla="*/ 8 w 1930"/>
                  <a:gd name="T61" fmla="*/ 24 h 1930"/>
                  <a:gd name="T62" fmla="*/ 10 w 1930"/>
                  <a:gd name="T63" fmla="*/ 25 h 1930"/>
                  <a:gd name="T64" fmla="*/ 12 w 1930"/>
                  <a:gd name="T65" fmla="*/ 25 h 1930"/>
                  <a:gd name="T66" fmla="*/ 13 w 1930"/>
                  <a:gd name="T67" fmla="*/ 25 h 1930"/>
                  <a:gd name="T68" fmla="*/ 15 w 1930"/>
                  <a:gd name="T69" fmla="*/ 25 h 1930"/>
                  <a:gd name="T70" fmla="*/ 16 w 1930"/>
                  <a:gd name="T71" fmla="*/ 24 h 1930"/>
                  <a:gd name="T72" fmla="*/ 18 w 1930"/>
                  <a:gd name="T73" fmla="*/ 23 h 1930"/>
                  <a:gd name="T74" fmla="*/ 19 w 1930"/>
                  <a:gd name="T75" fmla="*/ 22 h 1930"/>
                  <a:gd name="T76" fmla="*/ 21 w 1930"/>
                  <a:gd name="T77" fmla="*/ 21 h 1930"/>
                  <a:gd name="T78" fmla="*/ 22 w 1930"/>
                  <a:gd name="T79" fmla="*/ 19 h 1930"/>
                  <a:gd name="T80" fmla="*/ 23 w 1930"/>
                  <a:gd name="T81" fmla="*/ 18 h 1930"/>
                  <a:gd name="T82" fmla="*/ 24 w 1930"/>
                  <a:gd name="T83" fmla="*/ 16 h 1930"/>
                  <a:gd name="T84" fmla="*/ 24 w 1930"/>
                  <a:gd name="T85" fmla="*/ 15 h 1930"/>
                  <a:gd name="T86" fmla="*/ 24 w 1930"/>
                  <a:gd name="T87" fmla="*/ 13 h 19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30"/>
                  <a:gd name="T133" fmla="*/ 0 h 1930"/>
                  <a:gd name="T134" fmla="*/ 1930 w 1930"/>
                  <a:gd name="T135" fmla="*/ 1930 h 19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30" h="1930">
                    <a:moveTo>
                      <a:pt x="1930" y="964"/>
                    </a:moveTo>
                    <a:lnTo>
                      <a:pt x="1930" y="964"/>
                    </a:lnTo>
                    <a:lnTo>
                      <a:pt x="1928" y="916"/>
                    </a:lnTo>
                    <a:lnTo>
                      <a:pt x="1924" y="866"/>
                    </a:lnTo>
                    <a:lnTo>
                      <a:pt x="1918" y="818"/>
                    </a:lnTo>
                    <a:lnTo>
                      <a:pt x="1910" y="770"/>
                    </a:lnTo>
                    <a:lnTo>
                      <a:pt x="1900" y="724"/>
                    </a:lnTo>
                    <a:lnTo>
                      <a:pt x="1886" y="678"/>
                    </a:lnTo>
                    <a:lnTo>
                      <a:pt x="1870" y="634"/>
                    </a:lnTo>
                    <a:lnTo>
                      <a:pt x="1854" y="590"/>
                    </a:lnTo>
                    <a:lnTo>
                      <a:pt x="1834" y="546"/>
                    </a:lnTo>
                    <a:lnTo>
                      <a:pt x="1814" y="504"/>
                    </a:lnTo>
                    <a:lnTo>
                      <a:pt x="1790" y="464"/>
                    </a:lnTo>
                    <a:lnTo>
                      <a:pt x="1764" y="426"/>
                    </a:lnTo>
                    <a:lnTo>
                      <a:pt x="1738" y="388"/>
                    </a:lnTo>
                    <a:lnTo>
                      <a:pt x="1710" y="352"/>
                    </a:lnTo>
                    <a:lnTo>
                      <a:pt x="1678" y="316"/>
                    </a:lnTo>
                    <a:lnTo>
                      <a:pt x="1646" y="282"/>
                    </a:lnTo>
                    <a:lnTo>
                      <a:pt x="1614" y="250"/>
                    </a:lnTo>
                    <a:lnTo>
                      <a:pt x="1578" y="220"/>
                    </a:lnTo>
                    <a:lnTo>
                      <a:pt x="1542" y="192"/>
                    </a:lnTo>
                    <a:lnTo>
                      <a:pt x="1504" y="164"/>
                    </a:lnTo>
                    <a:lnTo>
                      <a:pt x="1464" y="140"/>
                    </a:lnTo>
                    <a:lnTo>
                      <a:pt x="1424" y="116"/>
                    </a:lnTo>
                    <a:lnTo>
                      <a:pt x="1382" y="96"/>
                    </a:lnTo>
                    <a:lnTo>
                      <a:pt x="1340" y="76"/>
                    </a:lnTo>
                    <a:lnTo>
                      <a:pt x="1296" y="58"/>
                    </a:lnTo>
                    <a:lnTo>
                      <a:pt x="1252" y="44"/>
                    </a:lnTo>
                    <a:lnTo>
                      <a:pt x="1206" y="30"/>
                    </a:lnTo>
                    <a:lnTo>
                      <a:pt x="1160" y="20"/>
                    </a:lnTo>
                    <a:lnTo>
                      <a:pt x="1112" y="12"/>
                    </a:lnTo>
                    <a:lnTo>
                      <a:pt x="1064" y="6"/>
                    </a:lnTo>
                    <a:lnTo>
                      <a:pt x="1014" y="2"/>
                    </a:lnTo>
                    <a:lnTo>
                      <a:pt x="964" y="0"/>
                    </a:lnTo>
                    <a:lnTo>
                      <a:pt x="916" y="2"/>
                    </a:lnTo>
                    <a:lnTo>
                      <a:pt x="866" y="6"/>
                    </a:lnTo>
                    <a:lnTo>
                      <a:pt x="818" y="12"/>
                    </a:lnTo>
                    <a:lnTo>
                      <a:pt x="770" y="20"/>
                    </a:lnTo>
                    <a:lnTo>
                      <a:pt x="724" y="30"/>
                    </a:lnTo>
                    <a:lnTo>
                      <a:pt x="678" y="44"/>
                    </a:lnTo>
                    <a:lnTo>
                      <a:pt x="634" y="58"/>
                    </a:lnTo>
                    <a:lnTo>
                      <a:pt x="590" y="76"/>
                    </a:lnTo>
                    <a:lnTo>
                      <a:pt x="546" y="96"/>
                    </a:lnTo>
                    <a:lnTo>
                      <a:pt x="504" y="116"/>
                    </a:lnTo>
                    <a:lnTo>
                      <a:pt x="464" y="140"/>
                    </a:lnTo>
                    <a:lnTo>
                      <a:pt x="426" y="164"/>
                    </a:lnTo>
                    <a:lnTo>
                      <a:pt x="388" y="192"/>
                    </a:lnTo>
                    <a:lnTo>
                      <a:pt x="352" y="220"/>
                    </a:lnTo>
                    <a:lnTo>
                      <a:pt x="316" y="250"/>
                    </a:lnTo>
                    <a:lnTo>
                      <a:pt x="282" y="282"/>
                    </a:lnTo>
                    <a:lnTo>
                      <a:pt x="250" y="316"/>
                    </a:lnTo>
                    <a:lnTo>
                      <a:pt x="220" y="352"/>
                    </a:lnTo>
                    <a:lnTo>
                      <a:pt x="192" y="388"/>
                    </a:lnTo>
                    <a:lnTo>
                      <a:pt x="164" y="426"/>
                    </a:lnTo>
                    <a:lnTo>
                      <a:pt x="140" y="464"/>
                    </a:lnTo>
                    <a:lnTo>
                      <a:pt x="116" y="504"/>
                    </a:lnTo>
                    <a:lnTo>
                      <a:pt x="96" y="546"/>
                    </a:lnTo>
                    <a:lnTo>
                      <a:pt x="76" y="590"/>
                    </a:lnTo>
                    <a:lnTo>
                      <a:pt x="58" y="634"/>
                    </a:lnTo>
                    <a:lnTo>
                      <a:pt x="44" y="678"/>
                    </a:lnTo>
                    <a:lnTo>
                      <a:pt x="30" y="724"/>
                    </a:lnTo>
                    <a:lnTo>
                      <a:pt x="20" y="770"/>
                    </a:lnTo>
                    <a:lnTo>
                      <a:pt x="12" y="818"/>
                    </a:lnTo>
                    <a:lnTo>
                      <a:pt x="6" y="866"/>
                    </a:lnTo>
                    <a:lnTo>
                      <a:pt x="2" y="916"/>
                    </a:lnTo>
                    <a:lnTo>
                      <a:pt x="0" y="964"/>
                    </a:lnTo>
                    <a:lnTo>
                      <a:pt x="2" y="1014"/>
                    </a:lnTo>
                    <a:lnTo>
                      <a:pt x="6" y="1064"/>
                    </a:lnTo>
                    <a:lnTo>
                      <a:pt x="12" y="1112"/>
                    </a:lnTo>
                    <a:lnTo>
                      <a:pt x="20" y="1160"/>
                    </a:lnTo>
                    <a:lnTo>
                      <a:pt x="30" y="1206"/>
                    </a:lnTo>
                    <a:lnTo>
                      <a:pt x="44" y="1252"/>
                    </a:lnTo>
                    <a:lnTo>
                      <a:pt x="58" y="1296"/>
                    </a:lnTo>
                    <a:lnTo>
                      <a:pt x="76" y="1340"/>
                    </a:lnTo>
                    <a:lnTo>
                      <a:pt x="96" y="1384"/>
                    </a:lnTo>
                    <a:lnTo>
                      <a:pt x="116" y="1424"/>
                    </a:lnTo>
                    <a:lnTo>
                      <a:pt x="140" y="1466"/>
                    </a:lnTo>
                    <a:lnTo>
                      <a:pt x="164" y="1504"/>
                    </a:lnTo>
                    <a:lnTo>
                      <a:pt x="192" y="1542"/>
                    </a:lnTo>
                    <a:lnTo>
                      <a:pt x="220" y="1578"/>
                    </a:lnTo>
                    <a:lnTo>
                      <a:pt x="250" y="1614"/>
                    </a:lnTo>
                    <a:lnTo>
                      <a:pt x="282" y="1646"/>
                    </a:lnTo>
                    <a:lnTo>
                      <a:pt x="316" y="1678"/>
                    </a:lnTo>
                    <a:lnTo>
                      <a:pt x="352" y="1710"/>
                    </a:lnTo>
                    <a:lnTo>
                      <a:pt x="388" y="1738"/>
                    </a:lnTo>
                    <a:lnTo>
                      <a:pt x="426" y="1764"/>
                    </a:lnTo>
                    <a:lnTo>
                      <a:pt x="464" y="1790"/>
                    </a:lnTo>
                    <a:lnTo>
                      <a:pt x="504" y="1814"/>
                    </a:lnTo>
                    <a:lnTo>
                      <a:pt x="546" y="1834"/>
                    </a:lnTo>
                    <a:lnTo>
                      <a:pt x="590" y="1854"/>
                    </a:lnTo>
                    <a:lnTo>
                      <a:pt x="634" y="1870"/>
                    </a:lnTo>
                    <a:lnTo>
                      <a:pt x="678" y="1886"/>
                    </a:lnTo>
                    <a:lnTo>
                      <a:pt x="724" y="1900"/>
                    </a:lnTo>
                    <a:lnTo>
                      <a:pt x="770" y="1910"/>
                    </a:lnTo>
                    <a:lnTo>
                      <a:pt x="818" y="1918"/>
                    </a:lnTo>
                    <a:lnTo>
                      <a:pt x="866" y="1924"/>
                    </a:lnTo>
                    <a:lnTo>
                      <a:pt x="916" y="1928"/>
                    </a:lnTo>
                    <a:lnTo>
                      <a:pt x="964" y="1930"/>
                    </a:lnTo>
                    <a:lnTo>
                      <a:pt x="1014" y="1928"/>
                    </a:lnTo>
                    <a:lnTo>
                      <a:pt x="1064" y="1924"/>
                    </a:lnTo>
                    <a:lnTo>
                      <a:pt x="1112" y="1918"/>
                    </a:lnTo>
                    <a:lnTo>
                      <a:pt x="1160" y="1910"/>
                    </a:lnTo>
                    <a:lnTo>
                      <a:pt x="1206" y="1900"/>
                    </a:lnTo>
                    <a:lnTo>
                      <a:pt x="1252" y="1886"/>
                    </a:lnTo>
                    <a:lnTo>
                      <a:pt x="1296" y="1870"/>
                    </a:lnTo>
                    <a:lnTo>
                      <a:pt x="1340" y="1854"/>
                    </a:lnTo>
                    <a:lnTo>
                      <a:pt x="1382" y="1834"/>
                    </a:lnTo>
                    <a:lnTo>
                      <a:pt x="1424" y="1814"/>
                    </a:lnTo>
                    <a:lnTo>
                      <a:pt x="1464" y="1790"/>
                    </a:lnTo>
                    <a:lnTo>
                      <a:pt x="1504" y="1764"/>
                    </a:lnTo>
                    <a:lnTo>
                      <a:pt x="1542" y="1738"/>
                    </a:lnTo>
                    <a:lnTo>
                      <a:pt x="1578" y="1710"/>
                    </a:lnTo>
                    <a:lnTo>
                      <a:pt x="1614" y="1678"/>
                    </a:lnTo>
                    <a:lnTo>
                      <a:pt x="1646" y="1646"/>
                    </a:lnTo>
                    <a:lnTo>
                      <a:pt x="1678" y="1614"/>
                    </a:lnTo>
                    <a:lnTo>
                      <a:pt x="1710" y="1578"/>
                    </a:lnTo>
                    <a:lnTo>
                      <a:pt x="1738" y="1542"/>
                    </a:lnTo>
                    <a:lnTo>
                      <a:pt x="1764" y="1504"/>
                    </a:lnTo>
                    <a:lnTo>
                      <a:pt x="1790" y="1466"/>
                    </a:lnTo>
                    <a:lnTo>
                      <a:pt x="1814" y="1424"/>
                    </a:lnTo>
                    <a:lnTo>
                      <a:pt x="1834" y="1384"/>
                    </a:lnTo>
                    <a:lnTo>
                      <a:pt x="1854" y="1340"/>
                    </a:lnTo>
                    <a:lnTo>
                      <a:pt x="1870" y="1296"/>
                    </a:lnTo>
                    <a:lnTo>
                      <a:pt x="1886" y="1252"/>
                    </a:lnTo>
                    <a:lnTo>
                      <a:pt x="1900" y="1206"/>
                    </a:lnTo>
                    <a:lnTo>
                      <a:pt x="1910" y="1160"/>
                    </a:lnTo>
                    <a:lnTo>
                      <a:pt x="1918" y="1112"/>
                    </a:lnTo>
                    <a:lnTo>
                      <a:pt x="1924" y="1064"/>
                    </a:lnTo>
                    <a:lnTo>
                      <a:pt x="1928" y="1014"/>
                    </a:lnTo>
                    <a:lnTo>
                      <a:pt x="1930" y="964"/>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61" name="Line 95"/>
              <p:cNvSpPr>
                <a:spLocks noChangeShapeType="1"/>
              </p:cNvSpPr>
              <p:nvPr/>
            </p:nvSpPr>
            <p:spPr bwMode="auto">
              <a:xfrm flipH="1" flipV="1">
                <a:off x="1457" y="3525"/>
                <a:ext cx="158" cy="3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100">
                  <a:solidFill>
                    <a:prstClr val="black"/>
                  </a:solidFill>
                  <a:latin typeface="Calibri"/>
                </a:endParaRPr>
              </a:p>
            </p:txBody>
          </p:sp>
          <p:sp>
            <p:nvSpPr>
              <p:cNvPr id="162" name="Freeform 96"/>
              <p:cNvSpPr>
                <a:spLocks/>
              </p:cNvSpPr>
              <p:nvPr/>
            </p:nvSpPr>
            <p:spPr bwMode="auto">
              <a:xfrm>
                <a:off x="1369" y="3812"/>
                <a:ext cx="247" cy="243"/>
              </a:xfrm>
              <a:custGeom>
                <a:avLst/>
                <a:gdLst>
                  <a:gd name="T0" fmla="*/ 5 w 382"/>
                  <a:gd name="T1" fmla="*/ 3 h 376"/>
                  <a:gd name="T2" fmla="*/ 5 w 382"/>
                  <a:gd name="T3" fmla="*/ 2 h 376"/>
                  <a:gd name="T4" fmla="*/ 5 w 382"/>
                  <a:gd name="T5" fmla="*/ 1 h 376"/>
                  <a:gd name="T6" fmla="*/ 4 w 382"/>
                  <a:gd name="T7" fmla="*/ 1 h 376"/>
                  <a:gd name="T8" fmla="*/ 4 w 382"/>
                  <a:gd name="T9" fmla="*/ 1 h 376"/>
                  <a:gd name="T10" fmla="*/ 4 w 382"/>
                  <a:gd name="T11" fmla="*/ 1 h 376"/>
                  <a:gd name="T12" fmla="*/ 3 w 382"/>
                  <a:gd name="T13" fmla="*/ 1 h 376"/>
                  <a:gd name="T14" fmla="*/ 3 w 382"/>
                  <a:gd name="T15" fmla="*/ 1 h 376"/>
                  <a:gd name="T16" fmla="*/ 3 w 382"/>
                  <a:gd name="T17" fmla="*/ 0 h 376"/>
                  <a:gd name="T18" fmla="*/ 2 w 382"/>
                  <a:gd name="T19" fmla="*/ 0 h 376"/>
                  <a:gd name="T20" fmla="*/ 2 w 382"/>
                  <a:gd name="T21" fmla="*/ 1 h 376"/>
                  <a:gd name="T22" fmla="*/ 1 w 382"/>
                  <a:gd name="T23" fmla="*/ 1 h 376"/>
                  <a:gd name="T24" fmla="*/ 1 w 382"/>
                  <a:gd name="T25" fmla="*/ 1 h 376"/>
                  <a:gd name="T26" fmla="*/ 1 w 382"/>
                  <a:gd name="T27" fmla="*/ 1 h 376"/>
                  <a:gd name="T28" fmla="*/ 1 w 382"/>
                  <a:gd name="T29" fmla="*/ 1 h 376"/>
                  <a:gd name="T30" fmla="*/ 1 w 382"/>
                  <a:gd name="T31" fmla="*/ 2 h 376"/>
                  <a:gd name="T32" fmla="*/ 0 w 382"/>
                  <a:gd name="T33" fmla="*/ 2 h 376"/>
                  <a:gd name="T34" fmla="*/ 0 w 382"/>
                  <a:gd name="T35" fmla="*/ 3 h 376"/>
                  <a:gd name="T36" fmla="*/ 1 w 382"/>
                  <a:gd name="T37" fmla="*/ 3 h 376"/>
                  <a:gd name="T38" fmla="*/ 1 w 382"/>
                  <a:gd name="T39" fmla="*/ 3 h 376"/>
                  <a:gd name="T40" fmla="*/ 1 w 382"/>
                  <a:gd name="T41" fmla="*/ 4 h 376"/>
                  <a:gd name="T42" fmla="*/ 1 w 382"/>
                  <a:gd name="T43" fmla="*/ 4 h 376"/>
                  <a:gd name="T44" fmla="*/ 1 w 382"/>
                  <a:gd name="T45" fmla="*/ 4 h 376"/>
                  <a:gd name="T46" fmla="*/ 1 w 382"/>
                  <a:gd name="T47" fmla="*/ 5 h 376"/>
                  <a:gd name="T48" fmla="*/ 2 w 382"/>
                  <a:gd name="T49" fmla="*/ 5 h 376"/>
                  <a:gd name="T50" fmla="*/ 3 w 382"/>
                  <a:gd name="T51" fmla="*/ 5 h 376"/>
                  <a:gd name="T52" fmla="*/ 3 w 382"/>
                  <a:gd name="T53" fmla="*/ 5 h 376"/>
                  <a:gd name="T54" fmla="*/ 3 w 382"/>
                  <a:gd name="T55" fmla="*/ 5 h 376"/>
                  <a:gd name="T56" fmla="*/ 4 w 382"/>
                  <a:gd name="T57" fmla="*/ 4 h 376"/>
                  <a:gd name="T58" fmla="*/ 4 w 382"/>
                  <a:gd name="T59" fmla="*/ 4 h 376"/>
                  <a:gd name="T60" fmla="*/ 4 w 382"/>
                  <a:gd name="T61" fmla="*/ 4 h 376"/>
                  <a:gd name="T62" fmla="*/ 5 w 382"/>
                  <a:gd name="T63" fmla="*/ 3 h 376"/>
                  <a:gd name="T64" fmla="*/ 5 w 382"/>
                  <a:gd name="T65" fmla="*/ 3 h 376"/>
                  <a:gd name="T66" fmla="*/ 5 w 382"/>
                  <a:gd name="T67" fmla="*/ 3 h 376"/>
                  <a:gd name="T68" fmla="*/ 5 w 382"/>
                  <a:gd name="T69" fmla="*/ 3 h 3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2"/>
                  <a:gd name="T106" fmla="*/ 0 h 376"/>
                  <a:gd name="T107" fmla="*/ 382 w 382"/>
                  <a:gd name="T108" fmla="*/ 376 h 3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2" h="376">
                    <a:moveTo>
                      <a:pt x="382" y="188"/>
                    </a:moveTo>
                    <a:lnTo>
                      <a:pt x="382" y="188"/>
                    </a:lnTo>
                    <a:lnTo>
                      <a:pt x="382" y="168"/>
                    </a:lnTo>
                    <a:lnTo>
                      <a:pt x="378" y="150"/>
                    </a:lnTo>
                    <a:lnTo>
                      <a:pt x="374" y="132"/>
                    </a:lnTo>
                    <a:lnTo>
                      <a:pt x="368" y="114"/>
                    </a:lnTo>
                    <a:lnTo>
                      <a:pt x="358" y="98"/>
                    </a:lnTo>
                    <a:lnTo>
                      <a:pt x="350" y="82"/>
                    </a:lnTo>
                    <a:lnTo>
                      <a:pt x="338" y="68"/>
                    </a:lnTo>
                    <a:lnTo>
                      <a:pt x="326" y="54"/>
                    </a:lnTo>
                    <a:lnTo>
                      <a:pt x="312" y="42"/>
                    </a:lnTo>
                    <a:lnTo>
                      <a:pt x="298" y="32"/>
                    </a:lnTo>
                    <a:lnTo>
                      <a:pt x="282" y="22"/>
                    </a:lnTo>
                    <a:lnTo>
                      <a:pt x="266" y="14"/>
                    </a:lnTo>
                    <a:lnTo>
                      <a:pt x="248" y="8"/>
                    </a:lnTo>
                    <a:lnTo>
                      <a:pt x="230" y="4"/>
                    </a:lnTo>
                    <a:lnTo>
                      <a:pt x="210" y="0"/>
                    </a:lnTo>
                    <a:lnTo>
                      <a:pt x="190" y="0"/>
                    </a:lnTo>
                    <a:lnTo>
                      <a:pt x="172" y="0"/>
                    </a:lnTo>
                    <a:lnTo>
                      <a:pt x="152" y="4"/>
                    </a:lnTo>
                    <a:lnTo>
                      <a:pt x="134" y="8"/>
                    </a:lnTo>
                    <a:lnTo>
                      <a:pt x="116" y="14"/>
                    </a:lnTo>
                    <a:lnTo>
                      <a:pt x="100" y="22"/>
                    </a:lnTo>
                    <a:lnTo>
                      <a:pt x="84" y="32"/>
                    </a:lnTo>
                    <a:lnTo>
                      <a:pt x="68" y="42"/>
                    </a:lnTo>
                    <a:lnTo>
                      <a:pt x="56" y="54"/>
                    </a:lnTo>
                    <a:lnTo>
                      <a:pt x="42" y="68"/>
                    </a:lnTo>
                    <a:lnTo>
                      <a:pt x="32" y="82"/>
                    </a:lnTo>
                    <a:lnTo>
                      <a:pt x="22" y="98"/>
                    </a:lnTo>
                    <a:lnTo>
                      <a:pt x="14" y="114"/>
                    </a:lnTo>
                    <a:lnTo>
                      <a:pt x="8" y="132"/>
                    </a:lnTo>
                    <a:lnTo>
                      <a:pt x="4" y="150"/>
                    </a:lnTo>
                    <a:lnTo>
                      <a:pt x="0" y="168"/>
                    </a:lnTo>
                    <a:lnTo>
                      <a:pt x="0" y="188"/>
                    </a:lnTo>
                    <a:lnTo>
                      <a:pt x="0" y="206"/>
                    </a:lnTo>
                    <a:lnTo>
                      <a:pt x="4" y="226"/>
                    </a:lnTo>
                    <a:lnTo>
                      <a:pt x="8" y="244"/>
                    </a:lnTo>
                    <a:lnTo>
                      <a:pt x="14" y="260"/>
                    </a:lnTo>
                    <a:lnTo>
                      <a:pt x="22" y="276"/>
                    </a:lnTo>
                    <a:lnTo>
                      <a:pt x="32" y="292"/>
                    </a:lnTo>
                    <a:lnTo>
                      <a:pt x="42" y="306"/>
                    </a:lnTo>
                    <a:lnTo>
                      <a:pt x="56" y="320"/>
                    </a:lnTo>
                    <a:lnTo>
                      <a:pt x="68" y="332"/>
                    </a:lnTo>
                    <a:lnTo>
                      <a:pt x="84" y="344"/>
                    </a:lnTo>
                    <a:lnTo>
                      <a:pt x="100" y="352"/>
                    </a:lnTo>
                    <a:lnTo>
                      <a:pt x="116" y="360"/>
                    </a:lnTo>
                    <a:lnTo>
                      <a:pt x="134" y="366"/>
                    </a:lnTo>
                    <a:lnTo>
                      <a:pt x="152" y="372"/>
                    </a:lnTo>
                    <a:lnTo>
                      <a:pt x="172" y="374"/>
                    </a:lnTo>
                    <a:lnTo>
                      <a:pt x="190" y="376"/>
                    </a:lnTo>
                    <a:lnTo>
                      <a:pt x="210" y="374"/>
                    </a:lnTo>
                    <a:lnTo>
                      <a:pt x="230" y="372"/>
                    </a:lnTo>
                    <a:lnTo>
                      <a:pt x="248" y="366"/>
                    </a:lnTo>
                    <a:lnTo>
                      <a:pt x="266" y="360"/>
                    </a:lnTo>
                    <a:lnTo>
                      <a:pt x="282" y="352"/>
                    </a:lnTo>
                    <a:lnTo>
                      <a:pt x="298" y="344"/>
                    </a:lnTo>
                    <a:lnTo>
                      <a:pt x="312" y="332"/>
                    </a:lnTo>
                    <a:lnTo>
                      <a:pt x="326" y="320"/>
                    </a:lnTo>
                    <a:lnTo>
                      <a:pt x="338" y="306"/>
                    </a:lnTo>
                    <a:lnTo>
                      <a:pt x="350" y="292"/>
                    </a:lnTo>
                    <a:lnTo>
                      <a:pt x="358" y="276"/>
                    </a:lnTo>
                    <a:lnTo>
                      <a:pt x="368" y="260"/>
                    </a:lnTo>
                    <a:lnTo>
                      <a:pt x="374" y="244"/>
                    </a:lnTo>
                    <a:lnTo>
                      <a:pt x="378" y="226"/>
                    </a:lnTo>
                    <a:lnTo>
                      <a:pt x="382" y="206"/>
                    </a:lnTo>
                    <a:lnTo>
                      <a:pt x="382" y="188"/>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63" name="Rectangle 97"/>
              <p:cNvSpPr>
                <a:spLocks noChangeArrowheads="1"/>
              </p:cNvSpPr>
              <p:nvPr/>
            </p:nvSpPr>
            <p:spPr bwMode="auto">
              <a:xfrm>
                <a:off x="1441" y="3865"/>
                <a:ext cx="13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1000">
                    <a:solidFill>
                      <a:srgbClr val="000000"/>
                    </a:solidFill>
                    <a:latin typeface="Calibri"/>
                  </a:rPr>
                  <a:t>PS</a:t>
                </a:r>
                <a:endParaRPr lang="en-US" sz="1000">
                  <a:solidFill>
                    <a:prstClr val="black"/>
                  </a:solidFill>
                  <a:latin typeface="Calibri"/>
                </a:endParaRPr>
              </a:p>
            </p:txBody>
          </p:sp>
          <p:sp>
            <p:nvSpPr>
              <p:cNvPr id="164" name="Freeform 98"/>
              <p:cNvSpPr>
                <a:spLocks/>
              </p:cNvSpPr>
              <p:nvPr/>
            </p:nvSpPr>
            <p:spPr bwMode="auto">
              <a:xfrm>
                <a:off x="2819" y="2414"/>
                <a:ext cx="529" cy="1588"/>
              </a:xfrm>
              <a:custGeom>
                <a:avLst/>
                <a:gdLst>
                  <a:gd name="T0" fmla="*/ 0 w 818"/>
                  <a:gd name="T1" fmla="*/ 31 h 2456"/>
                  <a:gd name="T2" fmla="*/ 0 w 818"/>
                  <a:gd name="T3" fmla="*/ 4 h 2456"/>
                  <a:gd name="T4" fmla="*/ 0 w 818"/>
                  <a:gd name="T5" fmla="*/ 4 h 2456"/>
                  <a:gd name="T6" fmla="*/ 1 w 818"/>
                  <a:gd name="T7" fmla="*/ 3 h 2456"/>
                  <a:gd name="T8" fmla="*/ 1 w 818"/>
                  <a:gd name="T9" fmla="*/ 3 h 2456"/>
                  <a:gd name="T10" fmla="*/ 1 w 818"/>
                  <a:gd name="T11" fmla="*/ 3 h 2456"/>
                  <a:gd name="T12" fmla="*/ 1 w 818"/>
                  <a:gd name="T13" fmla="*/ 3 h 2456"/>
                  <a:gd name="T14" fmla="*/ 1 w 818"/>
                  <a:gd name="T15" fmla="*/ 2 h 2456"/>
                  <a:gd name="T16" fmla="*/ 1 w 818"/>
                  <a:gd name="T17" fmla="*/ 2 h 2456"/>
                  <a:gd name="T18" fmla="*/ 1 w 818"/>
                  <a:gd name="T19" fmla="*/ 2 h 2456"/>
                  <a:gd name="T20" fmla="*/ 2 w 818"/>
                  <a:gd name="T21" fmla="*/ 1 h 2456"/>
                  <a:gd name="T22" fmla="*/ 2 w 818"/>
                  <a:gd name="T23" fmla="*/ 1 h 2456"/>
                  <a:gd name="T24" fmla="*/ 2 w 818"/>
                  <a:gd name="T25" fmla="*/ 1 h 2456"/>
                  <a:gd name="T26" fmla="*/ 3 w 818"/>
                  <a:gd name="T27" fmla="*/ 1 h 2456"/>
                  <a:gd name="T28" fmla="*/ 3 w 818"/>
                  <a:gd name="T29" fmla="*/ 1 h 2456"/>
                  <a:gd name="T30" fmla="*/ 3 w 818"/>
                  <a:gd name="T31" fmla="*/ 1 h 2456"/>
                  <a:gd name="T32" fmla="*/ 3 w 818"/>
                  <a:gd name="T33" fmla="*/ 1 h 2456"/>
                  <a:gd name="T34" fmla="*/ 4 w 818"/>
                  <a:gd name="T35" fmla="*/ 1 h 2456"/>
                  <a:gd name="T36" fmla="*/ 4 w 818"/>
                  <a:gd name="T37" fmla="*/ 1 h 2456"/>
                  <a:gd name="T38" fmla="*/ 4 w 818"/>
                  <a:gd name="T39" fmla="*/ 1 h 2456"/>
                  <a:gd name="T40" fmla="*/ 5 w 818"/>
                  <a:gd name="T41" fmla="*/ 1 h 2456"/>
                  <a:gd name="T42" fmla="*/ 5 w 818"/>
                  <a:gd name="T43" fmla="*/ 0 h 2456"/>
                  <a:gd name="T44" fmla="*/ 5 w 818"/>
                  <a:gd name="T45" fmla="*/ 0 h 2456"/>
                  <a:gd name="T46" fmla="*/ 5 w 818"/>
                  <a:gd name="T47" fmla="*/ 0 h 2456"/>
                  <a:gd name="T48" fmla="*/ 6 w 818"/>
                  <a:gd name="T49" fmla="*/ 1 h 2456"/>
                  <a:gd name="T50" fmla="*/ 6 w 818"/>
                  <a:gd name="T51" fmla="*/ 1 h 2456"/>
                  <a:gd name="T52" fmla="*/ 6 w 818"/>
                  <a:gd name="T53" fmla="*/ 1 h 2456"/>
                  <a:gd name="T54" fmla="*/ 6 w 818"/>
                  <a:gd name="T55" fmla="*/ 1 h 2456"/>
                  <a:gd name="T56" fmla="*/ 7 w 818"/>
                  <a:gd name="T57" fmla="*/ 1 h 2456"/>
                  <a:gd name="T58" fmla="*/ 7 w 818"/>
                  <a:gd name="T59" fmla="*/ 1 h 2456"/>
                  <a:gd name="T60" fmla="*/ 8 w 818"/>
                  <a:gd name="T61" fmla="*/ 1 h 2456"/>
                  <a:gd name="T62" fmla="*/ 8 w 818"/>
                  <a:gd name="T63" fmla="*/ 1 h 2456"/>
                  <a:gd name="T64" fmla="*/ 8 w 818"/>
                  <a:gd name="T65" fmla="*/ 1 h 2456"/>
                  <a:gd name="T66" fmla="*/ 9 w 818"/>
                  <a:gd name="T67" fmla="*/ 1 h 2456"/>
                  <a:gd name="T68" fmla="*/ 9 w 818"/>
                  <a:gd name="T69" fmla="*/ 1 h 2456"/>
                  <a:gd name="T70" fmla="*/ 9 w 818"/>
                  <a:gd name="T71" fmla="*/ 2 h 2456"/>
                  <a:gd name="T72" fmla="*/ 10 w 818"/>
                  <a:gd name="T73" fmla="*/ 2 h 2456"/>
                  <a:gd name="T74" fmla="*/ 10 w 818"/>
                  <a:gd name="T75" fmla="*/ 3 h 2456"/>
                  <a:gd name="T76" fmla="*/ 10 w 818"/>
                  <a:gd name="T77" fmla="*/ 3 h 2456"/>
                  <a:gd name="T78" fmla="*/ 10 w 818"/>
                  <a:gd name="T79" fmla="*/ 3 h 2456"/>
                  <a:gd name="T80" fmla="*/ 10 w 818"/>
                  <a:gd name="T81" fmla="*/ 3 h 2456"/>
                  <a:gd name="T82" fmla="*/ 10 w 818"/>
                  <a:gd name="T83" fmla="*/ 4 h 2456"/>
                  <a:gd name="T84" fmla="*/ 10 w 818"/>
                  <a:gd name="T85" fmla="*/ 31 h 24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18"/>
                  <a:gd name="T130" fmla="*/ 0 h 2456"/>
                  <a:gd name="T131" fmla="*/ 818 w 818"/>
                  <a:gd name="T132" fmla="*/ 2456 h 245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18" h="2456">
                    <a:moveTo>
                      <a:pt x="0" y="2456"/>
                    </a:moveTo>
                    <a:lnTo>
                      <a:pt x="0" y="292"/>
                    </a:lnTo>
                    <a:lnTo>
                      <a:pt x="4" y="278"/>
                    </a:lnTo>
                    <a:lnTo>
                      <a:pt x="16" y="246"/>
                    </a:lnTo>
                    <a:lnTo>
                      <a:pt x="26" y="224"/>
                    </a:lnTo>
                    <a:lnTo>
                      <a:pt x="38" y="200"/>
                    </a:lnTo>
                    <a:lnTo>
                      <a:pt x="54" y="174"/>
                    </a:lnTo>
                    <a:lnTo>
                      <a:pt x="74" y="148"/>
                    </a:lnTo>
                    <a:lnTo>
                      <a:pt x="98" y="120"/>
                    </a:lnTo>
                    <a:lnTo>
                      <a:pt x="126" y="94"/>
                    </a:lnTo>
                    <a:lnTo>
                      <a:pt x="158" y="70"/>
                    </a:lnTo>
                    <a:lnTo>
                      <a:pt x="176" y="58"/>
                    </a:lnTo>
                    <a:lnTo>
                      <a:pt x="194" y="48"/>
                    </a:lnTo>
                    <a:lnTo>
                      <a:pt x="214" y="38"/>
                    </a:lnTo>
                    <a:lnTo>
                      <a:pt x="236" y="30"/>
                    </a:lnTo>
                    <a:lnTo>
                      <a:pt x="258" y="22"/>
                    </a:lnTo>
                    <a:lnTo>
                      <a:pt x="282" y="14"/>
                    </a:lnTo>
                    <a:lnTo>
                      <a:pt x="308" y="8"/>
                    </a:lnTo>
                    <a:lnTo>
                      <a:pt x="336" y="4"/>
                    </a:lnTo>
                    <a:lnTo>
                      <a:pt x="364" y="2"/>
                    </a:lnTo>
                    <a:lnTo>
                      <a:pt x="394" y="0"/>
                    </a:lnTo>
                    <a:lnTo>
                      <a:pt x="424" y="0"/>
                    </a:lnTo>
                    <a:lnTo>
                      <a:pt x="452" y="2"/>
                    </a:lnTo>
                    <a:lnTo>
                      <a:pt x="480" y="6"/>
                    </a:lnTo>
                    <a:lnTo>
                      <a:pt x="506" y="12"/>
                    </a:lnTo>
                    <a:lnTo>
                      <a:pt x="530" y="18"/>
                    </a:lnTo>
                    <a:lnTo>
                      <a:pt x="554" y="26"/>
                    </a:lnTo>
                    <a:lnTo>
                      <a:pt x="576" y="34"/>
                    </a:lnTo>
                    <a:lnTo>
                      <a:pt x="598" y="44"/>
                    </a:lnTo>
                    <a:lnTo>
                      <a:pt x="618" y="54"/>
                    </a:lnTo>
                    <a:lnTo>
                      <a:pt x="636" y="66"/>
                    </a:lnTo>
                    <a:lnTo>
                      <a:pt x="672" y="90"/>
                    </a:lnTo>
                    <a:lnTo>
                      <a:pt x="702" y="116"/>
                    </a:lnTo>
                    <a:lnTo>
                      <a:pt x="728" y="144"/>
                    </a:lnTo>
                    <a:lnTo>
                      <a:pt x="750" y="172"/>
                    </a:lnTo>
                    <a:lnTo>
                      <a:pt x="770" y="198"/>
                    </a:lnTo>
                    <a:lnTo>
                      <a:pt x="784" y="222"/>
                    </a:lnTo>
                    <a:lnTo>
                      <a:pt x="796" y="246"/>
                    </a:lnTo>
                    <a:lnTo>
                      <a:pt x="812" y="278"/>
                    </a:lnTo>
                    <a:lnTo>
                      <a:pt x="818" y="292"/>
                    </a:lnTo>
                    <a:lnTo>
                      <a:pt x="818" y="2456"/>
                    </a:lnTo>
                  </a:path>
                </a:pathLst>
              </a:custGeom>
              <a:noFill/>
              <a:ln w="25400">
                <a:solidFill>
                  <a:srgbClr val="00AE12"/>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65" name="Freeform 99"/>
              <p:cNvSpPr>
                <a:spLocks/>
              </p:cNvSpPr>
              <p:nvPr/>
            </p:nvSpPr>
            <p:spPr bwMode="auto">
              <a:xfrm>
                <a:off x="2819" y="3998"/>
                <a:ext cx="529" cy="189"/>
              </a:xfrm>
              <a:custGeom>
                <a:avLst/>
                <a:gdLst>
                  <a:gd name="T0" fmla="*/ 0 w 818"/>
                  <a:gd name="T1" fmla="*/ 0 h 292"/>
                  <a:gd name="T2" fmla="*/ 0 w 818"/>
                  <a:gd name="T3" fmla="*/ 0 h 292"/>
                  <a:gd name="T4" fmla="*/ 1 w 818"/>
                  <a:gd name="T5" fmla="*/ 1 h 292"/>
                  <a:gd name="T6" fmla="*/ 1 w 818"/>
                  <a:gd name="T7" fmla="*/ 1 h 292"/>
                  <a:gd name="T8" fmla="*/ 1 w 818"/>
                  <a:gd name="T9" fmla="*/ 1 h 292"/>
                  <a:gd name="T10" fmla="*/ 1 w 818"/>
                  <a:gd name="T11" fmla="*/ 1 h 292"/>
                  <a:gd name="T12" fmla="*/ 1 w 818"/>
                  <a:gd name="T13" fmla="*/ 2 h 292"/>
                  <a:gd name="T14" fmla="*/ 1 w 818"/>
                  <a:gd name="T15" fmla="*/ 2 h 292"/>
                  <a:gd name="T16" fmla="*/ 1 w 818"/>
                  <a:gd name="T17" fmla="*/ 2 h 292"/>
                  <a:gd name="T18" fmla="*/ 2 w 818"/>
                  <a:gd name="T19" fmla="*/ 3 h 292"/>
                  <a:gd name="T20" fmla="*/ 2 w 818"/>
                  <a:gd name="T21" fmla="*/ 3 h 292"/>
                  <a:gd name="T22" fmla="*/ 2 w 818"/>
                  <a:gd name="T23" fmla="*/ 3 h 292"/>
                  <a:gd name="T24" fmla="*/ 3 w 818"/>
                  <a:gd name="T25" fmla="*/ 3 h 292"/>
                  <a:gd name="T26" fmla="*/ 3 w 818"/>
                  <a:gd name="T27" fmla="*/ 3 h 292"/>
                  <a:gd name="T28" fmla="*/ 3 w 818"/>
                  <a:gd name="T29" fmla="*/ 3 h 292"/>
                  <a:gd name="T30" fmla="*/ 3 w 818"/>
                  <a:gd name="T31" fmla="*/ 3 h 292"/>
                  <a:gd name="T32" fmla="*/ 4 w 818"/>
                  <a:gd name="T33" fmla="*/ 4 h 292"/>
                  <a:gd name="T34" fmla="*/ 4 w 818"/>
                  <a:gd name="T35" fmla="*/ 4 h 292"/>
                  <a:gd name="T36" fmla="*/ 4 w 818"/>
                  <a:gd name="T37" fmla="*/ 4 h 292"/>
                  <a:gd name="T38" fmla="*/ 5 w 818"/>
                  <a:gd name="T39" fmla="*/ 4 h 292"/>
                  <a:gd name="T40" fmla="*/ 5 w 818"/>
                  <a:gd name="T41" fmla="*/ 4 h 292"/>
                  <a:gd name="T42" fmla="*/ 5 w 818"/>
                  <a:gd name="T43" fmla="*/ 4 h 292"/>
                  <a:gd name="T44" fmla="*/ 5 w 818"/>
                  <a:gd name="T45" fmla="*/ 4 h 292"/>
                  <a:gd name="T46" fmla="*/ 6 w 818"/>
                  <a:gd name="T47" fmla="*/ 4 h 292"/>
                  <a:gd name="T48" fmla="*/ 6 w 818"/>
                  <a:gd name="T49" fmla="*/ 4 h 292"/>
                  <a:gd name="T50" fmla="*/ 6 w 818"/>
                  <a:gd name="T51" fmla="*/ 4 h 292"/>
                  <a:gd name="T52" fmla="*/ 6 w 818"/>
                  <a:gd name="T53" fmla="*/ 3 h 292"/>
                  <a:gd name="T54" fmla="*/ 7 w 818"/>
                  <a:gd name="T55" fmla="*/ 3 h 292"/>
                  <a:gd name="T56" fmla="*/ 7 w 818"/>
                  <a:gd name="T57" fmla="*/ 3 h 292"/>
                  <a:gd name="T58" fmla="*/ 8 w 818"/>
                  <a:gd name="T59" fmla="*/ 3 h 292"/>
                  <a:gd name="T60" fmla="*/ 8 w 818"/>
                  <a:gd name="T61" fmla="*/ 3 h 292"/>
                  <a:gd name="T62" fmla="*/ 8 w 818"/>
                  <a:gd name="T63" fmla="*/ 3 h 292"/>
                  <a:gd name="T64" fmla="*/ 9 w 818"/>
                  <a:gd name="T65" fmla="*/ 3 h 292"/>
                  <a:gd name="T66" fmla="*/ 9 w 818"/>
                  <a:gd name="T67" fmla="*/ 2 h 292"/>
                  <a:gd name="T68" fmla="*/ 9 w 818"/>
                  <a:gd name="T69" fmla="*/ 2 h 292"/>
                  <a:gd name="T70" fmla="*/ 10 w 818"/>
                  <a:gd name="T71" fmla="*/ 2 h 292"/>
                  <a:gd name="T72" fmla="*/ 10 w 818"/>
                  <a:gd name="T73" fmla="*/ 1 h 292"/>
                  <a:gd name="T74" fmla="*/ 10 w 818"/>
                  <a:gd name="T75" fmla="*/ 1 h 292"/>
                  <a:gd name="T76" fmla="*/ 10 w 818"/>
                  <a:gd name="T77" fmla="*/ 1 h 292"/>
                  <a:gd name="T78" fmla="*/ 10 w 818"/>
                  <a:gd name="T79" fmla="*/ 1 h 292"/>
                  <a:gd name="T80" fmla="*/ 10 w 818"/>
                  <a:gd name="T81" fmla="*/ 0 h 2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18"/>
                  <a:gd name="T124" fmla="*/ 0 h 292"/>
                  <a:gd name="T125" fmla="*/ 818 w 818"/>
                  <a:gd name="T126" fmla="*/ 292 h 2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18" h="292">
                    <a:moveTo>
                      <a:pt x="0" y="0"/>
                    </a:moveTo>
                    <a:lnTo>
                      <a:pt x="0" y="0"/>
                    </a:lnTo>
                    <a:lnTo>
                      <a:pt x="4" y="12"/>
                    </a:lnTo>
                    <a:lnTo>
                      <a:pt x="16" y="46"/>
                    </a:lnTo>
                    <a:lnTo>
                      <a:pt x="26" y="66"/>
                    </a:lnTo>
                    <a:lnTo>
                      <a:pt x="38" y="92"/>
                    </a:lnTo>
                    <a:lnTo>
                      <a:pt x="54" y="116"/>
                    </a:lnTo>
                    <a:lnTo>
                      <a:pt x="74" y="144"/>
                    </a:lnTo>
                    <a:lnTo>
                      <a:pt x="98" y="170"/>
                    </a:lnTo>
                    <a:lnTo>
                      <a:pt x="126" y="196"/>
                    </a:lnTo>
                    <a:lnTo>
                      <a:pt x="158" y="222"/>
                    </a:lnTo>
                    <a:lnTo>
                      <a:pt x="176" y="232"/>
                    </a:lnTo>
                    <a:lnTo>
                      <a:pt x="194" y="244"/>
                    </a:lnTo>
                    <a:lnTo>
                      <a:pt x="214" y="254"/>
                    </a:lnTo>
                    <a:lnTo>
                      <a:pt x="236" y="262"/>
                    </a:lnTo>
                    <a:lnTo>
                      <a:pt x="258" y="270"/>
                    </a:lnTo>
                    <a:lnTo>
                      <a:pt x="282" y="278"/>
                    </a:lnTo>
                    <a:lnTo>
                      <a:pt x="308" y="282"/>
                    </a:lnTo>
                    <a:lnTo>
                      <a:pt x="336" y="288"/>
                    </a:lnTo>
                    <a:lnTo>
                      <a:pt x="364" y="290"/>
                    </a:lnTo>
                    <a:lnTo>
                      <a:pt x="394" y="292"/>
                    </a:lnTo>
                    <a:lnTo>
                      <a:pt x="424" y="290"/>
                    </a:lnTo>
                    <a:lnTo>
                      <a:pt x="452" y="288"/>
                    </a:lnTo>
                    <a:lnTo>
                      <a:pt x="480" y="286"/>
                    </a:lnTo>
                    <a:lnTo>
                      <a:pt x="506" y="280"/>
                    </a:lnTo>
                    <a:lnTo>
                      <a:pt x="530" y="274"/>
                    </a:lnTo>
                    <a:lnTo>
                      <a:pt x="554" y="266"/>
                    </a:lnTo>
                    <a:lnTo>
                      <a:pt x="576" y="258"/>
                    </a:lnTo>
                    <a:lnTo>
                      <a:pt x="598" y="248"/>
                    </a:lnTo>
                    <a:lnTo>
                      <a:pt x="618" y="238"/>
                    </a:lnTo>
                    <a:lnTo>
                      <a:pt x="636" y="226"/>
                    </a:lnTo>
                    <a:lnTo>
                      <a:pt x="672" y="202"/>
                    </a:lnTo>
                    <a:lnTo>
                      <a:pt x="702" y="176"/>
                    </a:lnTo>
                    <a:lnTo>
                      <a:pt x="728" y="148"/>
                    </a:lnTo>
                    <a:lnTo>
                      <a:pt x="750" y="120"/>
                    </a:lnTo>
                    <a:lnTo>
                      <a:pt x="770" y="94"/>
                    </a:lnTo>
                    <a:lnTo>
                      <a:pt x="784" y="68"/>
                    </a:lnTo>
                    <a:lnTo>
                      <a:pt x="796" y="46"/>
                    </a:lnTo>
                    <a:lnTo>
                      <a:pt x="812" y="14"/>
                    </a:lnTo>
                    <a:lnTo>
                      <a:pt x="818" y="0"/>
                    </a:lnTo>
                  </a:path>
                </a:pathLst>
              </a:custGeom>
              <a:noFill/>
              <a:ln w="25400">
                <a:solidFill>
                  <a:srgbClr val="00AE12"/>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66" name="Freeform 100"/>
              <p:cNvSpPr>
                <a:spLocks/>
              </p:cNvSpPr>
              <p:nvPr/>
            </p:nvSpPr>
            <p:spPr bwMode="auto">
              <a:xfrm>
                <a:off x="2638" y="3156"/>
                <a:ext cx="182" cy="311"/>
              </a:xfrm>
              <a:custGeom>
                <a:avLst/>
                <a:gdLst>
                  <a:gd name="T0" fmla="*/ 0 w 282"/>
                  <a:gd name="T1" fmla="*/ 0 h 480"/>
                  <a:gd name="T2" fmla="*/ 0 w 282"/>
                  <a:gd name="T3" fmla="*/ 0 h 480"/>
                  <a:gd name="T4" fmla="*/ 1 w 282"/>
                  <a:gd name="T5" fmla="*/ 1 h 480"/>
                  <a:gd name="T6" fmla="*/ 1 w 282"/>
                  <a:gd name="T7" fmla="*/ 1 h 480"/>
                  <a:gd name="T8" fmla="*/ 1 w 282"/>
                  <a:gd name="T9" fmla="*/ 2 h 480"/>
                  <a:gd name="T10" fmla="*/ 1 w 282"/>
                  <a:gd name="T11" fmla="*/ 2 h 480"/>
                  <a:gd name="T12" fmla="*/ 1 w 282"/>
                  <a:gd name="T13" fmla="*/ 2 h 480"/>
                  <a:gd name="T14" fmla="*/ 1 w 282"/>
                  <a:gd name="T15" fmla="*/ 3 h 480"/>
                  <a:gd name="T16" fmla="*/ 1 w 282"/>
                  <a:gd name="T17" fmla="*/ 3 h 480"/>
                  <a:gd name="T18" fmla="*/ 1 w 282"/>
                  <a:gd name="T19" fmla="*/ 3 h 480"/>
                  <a:gd name="T20" fmla="*/ 2 w 282"/>
                  <a:gd name="T21" fmla="*/ 3 h 480"/>
                  <a:gd name="T22" fmla="*/ 2 w 282"/>
                  <a:gd name="T23" fmla="*/ 3 h 480"/>
                  <a:gd name="T24" fmla="*/ 2 w 282"/>
                  <a:gd name="T25" fmla="*/ 3 h 480"/>
                  <a:gd name="T26" fmla="*/ 2 w 282"/>
                  <a:gd name="T27" fmla="*/ 3 h 480"/>
                  <a:gd name="T28" fmla="*/ 2 w 282"/>
                  <a:gd name="T29" fmla="*/ 3 h 480"/>
                  <a:gd name="T30" fmla="*/ 2 w 282"/>
                  <a:gd name="T31" fmla="*/ 3 h 480"/>
                  <a:gd name="T32" fmla="*/ 2 w 282"/>
                  <a:gd name="T33" fmla="*/ 3 h 480"/>
                  <a:gd name="T34" fmla="*/ 2 w 282"/>
                  <a:gd name="T35" fmla="*/ 3 h 480"/>
                  <a:gd name="T36" fmla="*/ 2 w 282"/>
                  <a:gd name="T37" fmla="*/ 3 h 480"/>
                  <a:gd name="T38" fmla="*/ 3 w 282"/>
                  <a:gd name="T39" fmla="*/ 3 h 480"/>
                  <a:gd name="T40" fmla="*/ 3 w 282"/>
                  <a:gd name="T41" fmla="*/ 3 h 480"/>
                  <a:gd name="T42" fmla="*/ 3 w 282"/>
                  <a:gd name="T43" fmla="*/ 4 h 480"/>
                  <a:gd name="T44" fmla="*/ 3 w 282"/>
                  <a:gd name="T45" fmla="*/ 4 h 480"/>
                  <a:gd name="T46" fmla="*/ 3 w 282"/>
                  <a:gd name="T47" fmla="*/ 4 h 480"/>
                  <a:gd name="T48" fmla="*/ 3 w 282"/>
                  <a:gd name="T49" fmla="*/ 4 h 480"/>
                  <a:gd name="T50" fmla="*/ 3 w 282"/>
                  <a:gd name="T51" fmla="*/ 5 h 480"/>
                  <a:gd name="T52" fmla="*/ 3 w 282"/>
                  <a:gd name="T53" fmla="*/ 5 h 480"/>
                  <a:gd name="T54" fmla="*/ 3 w 282"/>
                  <a:gd name="T55" fmla="*/ 6 h 480"/>
                  <a:gd name="T56" fmla="*/ 4 w 282"/>
                  <a:gd name="T57" fmla="*/ 6 h 4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2"/>
                  <a:gd name="T88" fmla="*/ 0 h 480"/>
                  <a:gd name="T89" fmla="*/ 282 w 282"/>
                  <a:gd name="T90" fmla="*/ 480 h 4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2" h="480">
                    <a:moveTo>
                      <a:pt x="0" y="0"/>
                    </a:moveTo>
                    <a:lnTo>
                      <a:pt x="0" y="0"/>
                    </a:lnTo>
                    <a:lnTo>
                      <a:pt x="14" y="42"/>
                    </a:lnTo>
                    <a:lnTo>
                      <a:pt x="30" y="82"/>
                    </a:lnTo>
                    <a:lnTo>
                      <a:pt x="50" y="130"/>
                    </a:lnTo>
                    <a:lnTo>
                      <a:pt x="62" y="152"/>
                    </a:lnTo>
                    <a:lnTo>
                      <a:pt x="74" y="174"/>
                    </a:lnTo>
                    <a:lnTo>
                      <a:pt x="88" y="196"/>
                    </a:lnTo>
                    <a:lnTo>
                      <a:pt x="100" y="214"/>
                    </a:lnTo>
                    <a:lnTo>
                      <a:pt x="114" y="228"/>
                    </a:lnTo>
                    <a:lnTo>
                      <a:pt x="130" y="240"/>
                    </a:lnTo>
                    <a:lnTo>
                      <a:pt x="136" y="244"/>
                    </a:lnTo>
                    <a:lnTo>
                      <a:pt x="144" y="246"/>
                    </a:lnTo>
                    <a:lnTo>
                      <a:pt x="150" y="246"/>
                    </a:lnTo>
                    <a:lnTo>
                      <a:pt x="158" y="246"/>
                    </a:lnTo>
                    <a:lnTo>
                      <a:pt x="166" y="246"/>
                    </a:lnTo>
                    <a:lnTo>
                      <a:pt x="172" y="246"/>
                    </a:lnTo>
                    <a:lnTo>
                      <a:pt x="178" y="248"/>
                    </a:lnTo>
                    <a:lnTo>
                      <a:pt x="186" y="252"/>
                    </a:lnTo>
                    <a:lnTo>
                      <a:pt x="198" y="262"/>
                    </a:lnTo>
                    <a:lnTo>
                      <a:pt x="210" y="276"/>
                    </a:lnTo>
                    <a:lnTo>
                      <a:pt x="220" y="294"/>
                    </a:lnTo>
                    <a:lnTo>
                      <a:pt x="232" y="314"/>
                    </a:lnTo>
                    <a:lnTo>
                      <a:pt x="240" y="334"/>
                    </a:lnTo>
                    <a:lnTo>
                      <a:pt x="248" y="358"/>
                    </a:lnTo>
                    <a:lnTo>
                      <a:pt x="264" y="402"/>
                    </a:lnTo>
                    <a:lnTo>
                      <a:pt x="274" y="442"/>
                    </a:lnTo>
                    <a:lnTo>
                      <a:pt x="282" y="480"/>
                    </a:lnTo>
                  </a:path>
                </a:pathLst>
              </a:custGeom>
              <a:noFill/>
              <a:ln w="12700">
                <a:solidFill>
                  <a:srgbClr val="00AE12"/>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lnSpc>
                    <a:spcPct val="100000"/>
                  </a:lnSpc>
                  <a:spcBef>
                    <a:spcPts val="0"/>
                  </a:spcBef>
                  <a:spcAft>
                    <a:spcPts val="0"/>
                  </a:spcAft>
                  <a:buClrTx/>
                  <a:buSzTx/>
                  <a:buFontTx/>
                  <a:buNone/>
                </a:pPr>
                <a:endParaRPr lang="fr-FR" sz="1100">
                  <a:solidFill>
                    <a:prstClr val="black"/>
                  </a:solidFill>
                  <a:latin typeface="Calibri"/>
                </a:endParaRPr>
              </a:p>
            </p:txBody>
          </p:sp>
          <p:sp>
            <p:nvSpPr>
              <p:cNvPr id="167" name="Rectangle 101"/>
              <p:cNvSpPr>
                <a:spLocks noChangeArrowheads="1"/>
              </p:cNvSpPr>
              <p:nvPr/>
            </p:nvSpPr>
            <p:spPr bwMode="auto">
              <a:xfrm>
                <a:off x="488" y="3730"/>
                <a:ext cx="29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lnSpc>
                    <a:spcPct val="100000"/>
                  </a:lnSpc>
                  <a:spcBef>
                    <a:spcPts val="0"/>
                  </a:spcBef>
                  <a:spcAft>
                    <a:spcPts val="0"/>
                  </a:spcAft>
                  <a:buClrTx/>
                  <a:buSzTx/>
                  <a:buFontTx/>
                  <a:buNone/>
                </a:pPr>
                <a:r>
                  <a:rPr lang="en-US" sz="900">
                    <a:solidFill>
                      <a:srgbClr val="000000"/>
                    </a:solidFill>
                    <a:latin typeface="Calibri"/>
                  </a:rPr>
                  <a:t> Linac</a:t>
                </a:r>
                <a:endParaRPr lang="en-US" sz="900">
                  <a:solidFill>
                    <a:prstClr val="black"/>
                  </a:solidFill>
                  <a:latin typeface="Calibri"/>
                </a:endParaRPr>
              </a:p>
            </p:txBody>
          </p:sp>
        </p:grpSp>
        <p:sp>
          <p:nvSpPr>
            <p:cNvPr id="126" name="Line 213"/>
            <p:cNvSpPr>
              <a:spLocks noChangeShapeType="1"/>
            </p:cNvSpPr>
            <p:nvPr/>
          </p:nvSpPr>
          <p:spPr bwMode="auto">
            <a:xfrm flipV="1">
              <a:off x="4719638" y="3916363"/>
              <a:ext cx="0" cy="38735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eaLnBrk="1" fontAlgn="auto" hangingPunct="1">
                <a:lnSpc>
                  <a:spcPct val="100000"/>
                </a:lnSpc>
                <a:spcBef>
                  <a:spcPts val="0"/>
                </a:spcBef>
                <a:spcAft>
                  <a:spcPts val="0"/>
                </a:spcAft>
                <a:buClrTx/>
                <a:buSzTx/>
                <a:buFontTx/>
                <a:buNone/>
              </a:pPr>
              <a:endParaRPr lang="en-US" sz="1100">
                <a:solidFill>
                  <a:prstClr val="black"/>
                </a:solidFill>
                <a:latin typeface="Calibri"/>
              </a:endParaRPr>
            </a:p>
          </p:txBody>
        </p:sp>
      </p:grpSp>
      <p:sp>
        <p:nvSpPr>
          <p:cNvPr id="168" name="Text Box 211"/>
          <p:cNvSpPr txBox="1">
            <a:spLocks noChangeArrowheads="1"/>
          </p:cNvSpPr>
          <p:nvPr/>
        </p:nvSpPr>
        <p:spPr bwMode="auto">
          <a:xfrm>
            <a:off x="4017501" y="5351091"/>
            <a:ext cx="14538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lnSpc>
                <a:spcPct val="100000"/>
              </a:lnSpc>
              <a:spcBef>
                <a:spcPts val="0"/>
              </a:spcBef>
              <a:spcAft>
                <a:spcPts val="0"/>
              </a:spcAft>
              <a:buClrTx/>
              <a:buSzTx/>
              <a:buFontTx/>
              <a:buNone/>
            </a:pPr>
            <a:r>
              <a:rPr lang="en-US" sz="1600" baseline="30000" dirty="0">
                <a:solidFill>
                  <a:prstClr val="black"/>
                </a:solidFill>
              </a:rPr>
              <a:t>6</a:t>
            </a:r>
            <a:r>
              <a:rPr lang="en-US" sz="1600" dirty="0">
                <a:solidFill>
                  <a:prstClr val="black"/>
                </a:solidFill>
              </a:rPr>
              <a:t>He for </a:t>
            </a:r>
            <a:r>
              <a:rPr lang="en-US" sz="1600" dirty="0">
                <a:solidFill>
                  <a:prstClr val="black"/>
                </a:solidFill>
                <a:latin typeface="Symbol" charset="0"/>
              </a:rPr>
              <a:t>n</a:t>
            </a:r>
            <a:r>
              <a:rPr lang="en-US" sz="1600" baseline="-25000" dirty="0">
                <a:solidFill>
                  <a:prstClr val="black"/>
                </a:solidFill>
              </a:rPr>
              <a:t>e</a:t>
            </a:r>
            <a:r>
              <a:rPr lang="en-US" sz="1600" dirty="0">
                <a:solidFill>
                  <a:prstClr val="black"/>
                </a:solidFill>
              </a:rPr>
              <a:t> and </a:t>
            </a:r>
            <a:r>
              <a:rPr lang="en-US" sz="1600" baseline="30000" dirty="0">
                <a:solidFill>
                  <a:prstClr val="black"/>
                </a:solidFill>
              </a:rPr>
              <a:t>18</a:t>
            </a:r>
            <a:r>
              <a:rPr lang="en-US" sz="1600" dirty="0">
                <a:solidFill>
                  <a:prstClr val="black"/>
                </a:solidFill>
              </a:rPr>
              <a:t>Ne for </a:t>
            </a:r>
            <a:r>
              <a:rPr lang="en-US" sz="1600" dirty="0" smtClean="0">
                <a:solidFill>
                  <a:prstClr val="black"/>
                </a:solidFill>
                <a:latin typeface="Symbol" charset="0"/>
              </a:rPr>
              <a:t>n</a:t>
            </a:r>
            <a:r>
              <a:rPr lang="en-US" sz="1600" baseline="-25000" dirty="0" smtClean="0">
                <a:solidFill>
                  <a:prstClr val="black"/>
                </a:solidFill>
              </a:rPr>
              <a:t>e</a:t>
            </a:r>
          </a:p>
          <a:p>
            <a:pPr eaLnBrk="1" fontAlgn="auto" hangingPunct="1">
              <a:lnSpc>
                <a:spcPct val="100000"/>
              </a:lnSpc>
              <a:spcBef>
                <a:spcPts val="0"/>
              </a:spcBef>
              <a:spcAft>
                <a:spcPts val="0"/>
              </a:spcAft>
              <a:buClrTx/>
              <a:buSzTx/>
              <a:buFontTx/>
              <a:buNone/>
            </a:pPr>
            <a:r>
              <a:rPr lang="el-GR" sz="1600" dirty="0" smtClean="0">
                <a:solidFill>
                  <a:prstClr val="black"/>
                </a:solidFill>
              </a:rPr>
              <a:t>γ</a:t>
            </a:r>
            <a:r>
              <a:rPr lang="en-US" sz="1600" dirty="0" smtClean="0">
                <a:solidFill>
                  <a:prstClr val="black"/>
                </a:solidFill>
              </a:rPr>
              <a:t>~100</a:t>
            </a:r>
            <a:endParaRPr lang="en-US" sz="1600" dirty="0">
              <a:solidFill>
                <a:prstClr val="black"/>
              </a:solidFill>
            </a:endParaRPr>
          </a:p>
        </p:txBody>
      </p:sp>
    </p:spTree>
    <p:extLst>
      <p:ext uri="{BB962C8B-B14F-4D97-AF65-F5344CB8AC3E}">
        <p14:creationId xmlns:p14="http://schemas.microsoft.com/office/powerpoint/2010/main" val="2629631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how_does_ess_wor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11241"/>
            <a:ext cx="9144000" cy="5622633"/>
          </a:xfrm>
          <a:prstGeom prst="rect">
            <a:avLst/>
          </a:prstGeom>
        </p:spPr>
      </p:pic>
      <p:sp>
        <p:nvSpPr>
          <p:cNvPr id="72707" name="Rectangle 3"/>
          <p:cNvSpPr>
            <a:spLocks noGrp="1" noChangeArrowheads="1"/>
          </p:cNvSpPr>
          <p:nvPr>
            <p:ph type="title"/>
          </p:nvPr>
        </p:nvSpPr>
        <p:spPr>
          <a:xfrm>
            <a:off x="2147636" y="37411"/>
            <a:ext cx="5392476" cy="675824"/>
          </a:xfrm>
        </p:spPr>
        <p:txBody>
          <a:bodyPr>
            <a:noAutofit/>
          </a:bodyPr>
          <a:lstStyle/>
          <a:p>
            <a:r>
              <a:rPr lang="en-US" sz="3200" dirty="0" smtClean="0">
                <a:solidFill>
                  <a:srgbClr val="0000FF"/>
                </a:solidFill>
                <a:latin typeface="Times New Roman"/>
                <a:cs typeface="Times New Roman"/>
              </a:rPr>
              <a:t>European Spallation Source</a:t>
            </a:r>
            <a:endParaRPr lang="en-GB" sz="3600" dirty="0">
              <a:solidFill>
                <a:srgbClr val="FF6600"/>
              </a:solidFill>
              <a:effectLst>
                <a:outerShdw blurRad="38100" dist="38100" dir="2700000" algn="tl">
                  <a:srgbClr val="DDDDDD"/>
                </a:outerShdw>
              </a:effectLst>
              <a:latin typeface="Times New Roman" charset="0"/>
              <a:ea typeface="ＭＳ Ｐゴシック" charset="0"/>
              <a:cs typeface="ＭＳ Ｐゴシック" charset="0"/>
            </a:endParaRPr>
          </a:p>
        </p:txBody>
      </p:sp>
      <p:sp>
        <p:nvSpPr>
          <p:cNvPr id="12" name="Espace réservé de la date 11"/>
          <p:cNvSpPr>
            <a:spLocks noGrp="1"/>
          </p:cNvSpPr>
          <p:nvPr>
            <p:ph type="dt" sz="half" idx="4294967295"/>
          </p:nvPr>
        </p:nvSpPr>
        <p:spPr>
          <a:xfrm>
            <a:off x="2433" y="6165304"/>
            <a:ext cx="2133600" cy="263815"/>
          </a:xfrm>
          <a:prstGeom prst="rect">
            <a:avLst/>
          </a:prstGeom>
        </p:spPr>
        <p:txBody>
          <a:bodyPr/>
          <a:lstStyle/>
          <a:p>
            <a:r>
              <a:rPr lang="en-US" smtClean="0">
                <a:solidFill>
                  <a:prstClr val="black">
                    <a:tint val="75000"/>
                  </a:prstClr>
                </a:solidFill>
              </a:rPr>
              <a:t>Lund 2014</a:t>
            </a:r>
            <a:endParaRPr lang="en-GB">
              <a:solidFill>
                <a:prstClr val="black">
                  <a:tint val="75000"/>
                </a:prstClr>
              </a:solidFill>
            </a:endParaRPr>
          </a:p>
        </p:txBody>
      </p:sp>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3574"/>
            <a:ext cx="2131852" cy="1106258"/>
          </a:xfrm>
          <a:prstGeom prst="rect">
            <a:avLst/>
          </a:prstGeom>
        </p:spPr>
      </p:pic>
      <p:sp>
        <p:nvSpPr>
          <p:cNvPr id="11" name="ZoneTexte 10"/>
          <p:cNvSpPr txBox="1"/>
          <p:nvPr/>
        </p:nvSpPr>
        <p:spPr>
          <a:xfrm>
            <a:off x="6184859" y="5942339"/>
            <a:ext cx="2678938" cy="646331"/>
          </a:xfrm>
          <a:prstGeom prst="rect">
            <a:avLst/>
          </a:prstGeom>
          <a:solidFill>
            <a:schemeClr val="bg1"/>
          </a:solidFill>
        </p:spPr>
        <p:txBody>
          <a:bodyPr wrap="none" rtlCol="0">
            <a:spAutoFit/>
          </a:bodyPr>
          <a:lstStyle/>
          <a:p>
            <a:pPr algn="ctr" eaLnBrk="1" fontAlgn="auto" hangingPunct="1">
              <a:lnSpc>
                <a:spcPct val="100000"/>
              </a:lnSpc>
              <a:spcBef>
                <a:spcPts val="0"/>
              </a:spcBef>
              <a:spcAft>
                <a:spcPts val="0"/>
              </a:spcAft>
              <a:buClrTx/>
              <a:buSzTx/>
              <a:buFontTx/>
              <a:buNone/>
            </a:pPr>
            <a:r>
              <a:rPr lang="en-US" sz="1800" b="1" dirty="0">
                <a:solidFill>
                  <a:srgbClr val="FF0000"/>
                </a:solidFill>
                <a:latin typeface="Times New Roman"/>
                <a:cs typeface="Times New Roman"/>
              </a:rPr>
              <a:t>C</a:t>
            </a:r>
            <a:r>
              <a:rPr lang="en-US" sz="1800" b="1" dirty="0" smtClean="0">
                <a:solidFill>
                  <a:srgbClr val="FF0000"/>
                </a:solidFill>
                <a:latin typeface="Times New Roman"/>
                <a:cs typeface="Times New Roman"/>
              </a:rPr>
              <a:t>onstruction has started.</a:t>
            </a:r>
          </a:p>
          <a:p>
            <a:pPr algn="ctr" eaLnBrk="1" fontAlgn="auto" hangingPunct="1">
              <a:lnSpc>
                <a:spcPct val="100000"/>
              </a:lnSpc>
              <a:spcBef>
                <a:spcPts val="0"/>
              </a:spcBef>
              <a:spcAft>
                <a:spcPts val="0"/>
              </a:spcAft>
              <a:buClrTx/>
              <a:buSzTx/>
              <a:buFontTx/>
              <a:buNone/>
            </a:pPr>
            <a:r>
              <a:rPr lang="en-US" sz="1800" b="1" dirty="0" smtClean="0">
                <a:solidFill>
                  <a:srgbClr val="FF0000"/>
                </a:solidFill>
                <a:latin typeface="Times New Roman"/>
                <a:cs typeface="Times New Roman"/>
              </a:rPr>
              <a:t>(~1.8 B€ facility)</a:t>
            </a:r>
            <a:endParaRPr lang="en-US" sz="1800" b="1" dirty="0">
              <a:solidFill>
                <a:srgbClr val="FF0000"/>
              </a:solidFill>
              <a:latin typeface="Times New Roman"/>
              <a:cs typeface="Times New Roman"/>
            </a:endParaRPr>
          </a:p>
        </p:txBody>
      </p:sp>
      <p:pic>
        <p:nvPicPr>
          <p:cNvPr id="10" name="Picture 3" descr="\\tsl.uu.local\DFS\Users 2\ekelof\Desktop\150 km baseline edited.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4333739"/>
            <a:ext cx="2522215" cy="225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Connecteur droit avec flèche 14"/>
          <p:cNvCxnSpPr/>
          <p:nvPr/>
        </p:nvCxnSpPr>
        <p:spPr>
          <a:xfrm flipH="1">
            <a:off x="1296611" y="4207565"/>
            <a:ext cx="1917041" cy="20009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4"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2947268"/>
            <a:ext cx="1954964" cy="110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 name="Picture 3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718" y="4019377"/>
            <a:ext cx="449544" cy="3061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703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825216" y="75097"/>
            <a:ext cx="5051040" cy="641907"/>
          </a:xfrm>
        </p:spPr>
        <p:txBody>
          <a:bodyPr/>
          <a:lstStyle/>
          <a:p>
            <a:pPr eaLnBrk="1" hangingPunct="1"/>
            <a:r>
              <a:rPr lang="en-GB" sz="4000" dirty="0" smtClean="0">
                <a:solidFill>
                  <a:srgbClr val="0000FF"/>
                </a:solidFill>
                <a:latin typeface="Times New Roman"/>
                <a:cs typeface="Times New Roman"/>
              </a:rPr>
              <a:t>ESS proton linac</a:t>
            </a:r>
            <a:endParaRPr lang="en-GB" sz="4000" dirty="0">
              <a:solidFill>
                <a:srgbClr val="0000FF"/>
              </a:solidFill>
              <a:latin typeface="Times New Roman"/>
              <a:cs typeface="Times New Roman"/>
            </a:endParaRPr>
          </a:p>
        </p:txBody>
      </p:sp>
      <p:sp>
        <p:nvSpPr>
          <p:cNvPr id="13" name="TextBox 8"/>
          <p:cNvSpPr txBox="1"/>
          <p:nvPr/>
        </p:nvSpPr>
        <p:spPr>
          <a:xfrm>
            <a:off x="1" y="2646827"/>
            <a:ext cx="4615271" cy="3247043"/>
          </a:xfrm>
          <a:prstGeom prst="rect">
            <a:avLst/>
          </a:prstGeom>
          <a:noFill/>
        </p:spPr>
        <p:txBody>
          <a:bodyPr wrap="square">
            <a:spAutoFit/>
          </a:bodyPr>
          <a:lstStyle/>
          <a:p>
            <a:pPr marL="342900" indent="-342900" defTabSz="914400" eaLnBrk="1" hangingPunct="1">
              <a:lnSpc>
                <a:spcPct val="100000"/>
              </a:lnSpc>
              <a:spcAft>
                <a:spcPts val="600"/>
              </a:spcAft>
              <a:buClrTx/>
              <a:buSzTx/>
              <a:buFont typeface="Arial"/>
              <a:buChar char="•"/>
              <a:defRPr/>
            </a:pPr>
            <a:r>
              <a:rPr lang="en-GB" sz="2000" dirty="0">
                <a:solidFill>
                  <a:srgbClr val="000000"/>
                </a:solidFill>
                <a:latin typeface="Times New Roman"/>
                <a:ea typeface="ＭＳ Ｐゴシック" charset="0"/>
                <a:cs typeface="Times New Roman"/>
              </a:rPr>
              <a:t>The ESS will be a copious source of spallation </a:t>
            </a:r>
            <a:r>
              <a:rPr lang="en-GB" sz="2000" dirty="0" smtClean="0">
                <a:solidFill>
                  <a:srgbClr val="000000"/>
                </a:solidFill>
                <a:latin typeface="Times New Roman"/>
                <a:ea typeface="ＭＳ Ｐゴシック" charset="0"/>
                <a:cs typeface="Times New Roman"/>
              </a:rPr>
              <a:t>neutrons</a:t>
            </a:r>
            <a:endParaRPr lang="en-GB" sz="2000" b="1" dirty="0">
              <a:solidFill>
                <a:srgbClr val="FF0000"/>
              </a:solidFill>
              <a:latin typeface="Times New Roman"/>
              <a:ea typeface="ＭＳ Ｐゴシック" charset="0"/>
              <a:cs typeface="Times New Roman"/>
            </a:endParaRPr>
          </a:p>
          <a:p>
            <a:pPr marL="342900" indent="-342900" defTabSz="914400" eaLnBrk="1" hangingPunct="1">
              <a:lnSpc>
                <a:spcPct val="100000"/>
              </a:lnSpc>
              <a:spcAft>
                <a:spcPts val="600"/>
              </a:spcAft>
              <a:buClrTx/>
              <a:buSzTx/>
              <a:buFont typeface="Arial"/>
              <a:buChar char="•"/>
              <a:defRPr/>
            </a:pPr>
            <a:r>
              <a:rPr lang="en-GB" sz="2000" dirty="0">
                <a:solidFill>
                  <a:srgbClr val="000000"/>
                </a:solidFill>
                <a:latin typeface="Times New Roman"/>
                <a:ea typeface="ＭＳ Ｐゴシック" charset="0"/>
                <a:cs typeface="Times New Roman"/>
              </a:rPr>
              <a:t>5 MW </a:t>
            </a:r>
            <a:r>
              <a:rPr lang="en-GB" sz="2000" dirty="0" smtClean="0">
                <a:solidFill>
                  <a:srgbClr val="000000"/>
                </a:solidFill>
                <a:latin typeface="Times New Roman"/>
                <a:ea typeface="ＭＳ Ｐゴシック" charset="0"/>
                <a:cs typeface="Times New Roman"/>
              </a:rPr>
              <a:t>average beam power</a:t>
            </a:r>
          </a:p>
          <a:p>
            <a:pPr marL="342900" indent="-342900" defTabSz="914400" eaLnBrk="1" hangingPunct="1">
              <a:lnSpc>
                <a:spcPct val="100000"/>
              </a:lnSpc>
              <a:spcAft>
                <a:spcPts val="600"/>
              </a:spcAft>
              <a:buClrTx/>
              <a:buSzTx/>
              <a:buFont typeface="Arial"/>
              <a:buChar char="•"/>
              <a:defRPr/>
            </a:pPr>
            <a:r>
              <a:rPr lang="en-GB" sz="2000" dirty="0" smtClean="0">
                <a:solidFill>
                  <a:srgbClr val="000000"/>
                </a:solidFill>
                <a:latin typeface="Times New Roman"/>
                <a:ea typeface="ＭＳ Ｐゴシック" charset="0"/>
                <a:cs typeface="Times New Roman"/>
              </a:rPr>
              <a:t>125 MW peak power</a:t>
            </a:r>
          </a:p>
          <a:p>
            <a:pPr marL="342900" indent="-342900" defTabSz="914400" eaLnBrk="1" hangingPunct="1">
              <a:lnSpc>
                <a:spcPct val="100000"/>
              </a:lnSpc>
              <a:spcAft>
                <a:spcPts val="600"/>
              </a:spcAft>
              <a:buClrTx/>
              <a:buSzTx/>
              <a:buFont typeface="Arial"/>
              <a:buChar char="•"/>
              <a:defRPr/>
            </a:pPr>
            <a:r>
              <a:rPr lang="en-GB" sz="2000" dirty="0" smtClean="0">
                <a:solidFill>
                  <a:srgbClr val="000000"/>
                </a:solidFill>
                <a:latin typeface="Times New Roman"/>
                <a:ea typeface="ＭＳ Ｐゴシック" charset="0"/>
                <a:cs typeface="Times New Roman"/>
              </a:rPr>
              <a:t>14 Hz repetition rate (2.86 </a:t>
            </a:r>
            <a:r>
              <a:rPr lang="en-GB" sz="2000" dirty="0" err="1" smtClean="0">
                <a:solidFill>
                  <a:srgbClr val="000000"/>
                </a:solidFill>
                <a:latin typeface="Times New Roman"/>
                <a:ea typeface="ＭＳ Ｐゴシック" charset="0"/>
                <a:cs typeface="Times New Roman"/>
              </a:rPr>
              <a:t>ms</a:t>
            </a:r>
            <a:r>
              <a:rPr lang="en-GB" sz="2000" dirty="0" smtClean="0">
                <a:solidFill>
                  <a:srgbClr val="000000"/>
                </a:solidFill>
                <a:latin typeface="Times New Roman"/>
                <a:ea typeface="ＭＳ Ｐゴシック" charset="0"/>
                <a:cs typeface="Times New Roman"/>
              </a:rPr>
              <a:t> pulse duration, 10</a:t>
            </a:r>
            <a:r>
              <a:rPr lang="en-GB" sz="2000" baseline="30000" dirty="0" smtClean="0">
                <a:solidFill>
                  <a:srgbClr val="000000"/>
                </a:solidFill>
                <a:latin typeface="Times New Roman"/>
                <a:ea typeface="ＭＳ Ｐゴシック" charset="0"/>
                <a:cs typeface="Times New Roman"/>
              </a:rPr>
              <a:t>15</a:t>
            </a:r>
            <a:r>
              <a:rPr lang="en-GB" sz="2000" dirty="0" smtClean="0">
                <a:solidFill>
                  <a:srgbClr val="000000"/>
                </a:solidFill>
                <a:latin typeface="Times New Roman"/>
                <a:ea typeface="ＭＳ Ｐゴシック" charset="0"/>
                <a:cs typeface="Times New Roman"/>
              </a:rPr>
              <a:t> protons)</a:t>
            </a:r>
            <a:endParaRPr lang="en-GB" sz="2000" dirty="0">
              <a:solidFill>
                <a:srgbClr val="000000"/>
              </a:solidFill>
              <a:latin typeface="Times New Roman"/>
              <a:ea typeface="ＭＳ Ｐゴシック" charset="0"/>
              <a:cs typeface="Times New Roman"/>
            </a:endParaRPr>
          </a:p>
          <a:p>
            <a:pPr marL="342900" indent="-342900" defTabSz="914400" eaLnBrk="1" hangingPunct="1">
              <a:lnSpc>
                <a:spcPct val="100000"/>
              </a:lnSpc>
              <a:spcAft>
                <a:spcPts val="600"/>
              </a:spcAft>
              <a:buClrTx/>
              <a:buSzTx/>
              <a:buFont typeface="Arial"/>
              <a:buChar char="•"/>
              <a:defRPr/>
            </a:pPr>
            <a:r>
              <a:rPr lang="en-GB" sz="2000" dirty="0" smtClean="0">
                <a:solidFill>
                  <a:srgbClr val="000000"/>
                </a:solidFill>
                <a:latin typeface="Times New Roman"/>
                <a:ea typeface="ＭＳ Ｐゴシック" charset="0"/>
                <a:cs typeface="Times New Roman"/>
              </a:rPr>
              <a:t>2.0 </a:t>
            </a:r>
            <a:r>
              <a:rPr lang="en-GB" sz="2000" dirty="0">
                <a:solidFill>
                  <a:srgbClr val="000000"/>
                </a:solidFill>
                <a:latin typeface="Times New Roman"/>
                <a:ea typeface="ＭＳ Ｐゴシック" charset="0"/>
                <a:cs typeface="Times New Roman"/>
              </a:rPr>
              <a:t>GeV </a:t>
            </a:r>
            <a:r>
              <a:rPr lang="en-GB" sz="2000" dirty="0" smtClean="0">
                <a:solidFill>
                  <a:srgbClr val="000000"/>
                </a:solidFill>
                <a:latin typeface="Times New Roman"/>
                <a:ea typeface="ＭＳ Ｐゴシック" charset="0"/>
                <a:cs typeface="Times New Roman"/>
              </a:rPr>
              <a:t>protons </a:t>
            </a:r>
            <a:r>
              <a:rPr lang="en-GB" sz="2000" dirty="0">
                <a:solidFill>
                  <a:srgbClr val="000000"/>
                </a:solidFill>
                <a:latin typeface="Times New Roman"/>
                <a:ea typeface="ＭＳ Ｐゴシック" charset="0"/>
                <a:cs typeface="Times New Roman"/>
              </a:rPr>
              <a:t>(up to </a:t>
            </a:r>
            <a:r>
              <a:rPr lang="en-GB" sz="2000" dirty="0" smtClean="0">
                <a:solidFill>
                  <a:srgbClr val="000000"/>
                </a:solidFill>
                <a:latin typeface="Times New Roman"/>
                <a:ea typeface="ＭＳ Ｐゴシック" charset="0"/>
                <a:cs typeface="Times New Roman"/>
              </a:rPr>
              <a:t>3.5 GeV with </a:t>
            </a:r>
            <a:r>
              <a:rPr lang="en-GB" sz="2000" dirty="0">
                <a:solidFill>
                  <a:srgbClr val="000000"/>
                </a:solidFill>
                <a:latin typeface="Times New Roman"/>
                <a:ea typeface="ＭＳ Ｐゴシック" charset="0"/>
                <a:cs typeface="Times New Roman"/>
              </a:rPr>
              <a:t>linac upgrades)</a:t>
            </a:r>
            <a:endParaRPr lang="en-GB" sz="2000" dirty="0" smtClean="0">
              <a:solidFill>
                <a:srgbClr val="000000"/>
              </a:solidFill>
              <a:latin typeface="Times New Roman"/>
              <a:ea typeface="ＭＳ Ｐゴシック" charset="0"/>
              <a:cs typeface="Times New Roman"/>
            </a:endParaRPr>
          </a:p>
          <a:p>
            <a:pPr marL="342900" indent="-342900" defTabSz="914400" eaLnBrk="1" hangingPunct="1">
              <a:lnSpc>
                <a:spcPct val="100000"/>
              </a:lnSpc>
              <a:spcAft>
                <a:spcPts val="600"/>
              </a:spcAft>
              <a:buClrTx/>
              <a:buSzTx/>
              <a:buFont typeface="Arial"/>
              <a:buChar char="•"/>
              <a:defRPr/>
            </a:pPr>
            <a:r>
              <a:rPr lang="en-GB" sz="2000" b="1" dirty="0" smtClean="0">
                <a:solidFill>
                  <a:srgbClr val="FF0000"/>
                </a:solidFill>
                <a:latin typeface="Times New Roman"/>
                <a:ea typeface="ＭＳ Ｐゴシック" charset="0"/>
                <a:cs typeface="Times New Roman"/>
              </a:rPr>
              <a:t>&gt;2.7x10</a:t>
            </a:r>
            <a:r>
              <a:rPr lang="en-GB" sz="2000" b="1" baseline="30000" dirty="0" smtClean="0">
                <a:solidFill>
                  <a:srgbClr val="FF0000"/>
                </a:solidFill>
                <a:latin typeface="Times New Roman"/>
                <a:ea typeface="ＭＳ Ｐゴシック" charset="0"/>
                <a:cs typeface="Times New Roman"/>
              </a:rPr>
              <a:t>23</a:t>
            </a:r>
            <a:r>
              <a:rPr lang="en-GB" sz="2000" b="1" dirty="0" smtClean="0">
                <a:solidFill>
                  <a:srgbClr val="FF0000"/>
                </a:solidFill>
                <a:latin typeface="Times New Roman"/>
                <a:ea typeface="ＭＳ Ｐゴシック" charset="0"/>
                <a:cs typeface="Times New Roman"/>
              </a:rPr>
              <a:t> </a:t>
            </a:r>
            <a:r>
              <a:rPr lang="en-GB" sz="2000" b="1" dirty="0" err="1" smtClean="0">
                <a:solidFill>
                  <a:srgbClr val="FF0000"/>
                </a:solidFill>
                <a:latin typeface="Times New Roman"/>
                <a:ea typeface="ＭＳ Ｐゴシック" charset="0"/>
                <a:cs typeface="Times New Roman"/>
              </a:rPr>
              <a:t>p.o.t</a:t>
            </a:r>
            <a:r>
              <a:rPr lang="en-GB" sz="2000" b="1" dirty="0" smtClean="0">
                <a:solidFill>
                  <a:srgbClr val="FF0000"/>
                </a:solidFill>
                <a:latin typeface="Times New Roman"/>
                <a:ea typeface="ＭＳ Ｐゴシック" charset="0"/>
                <a:cs typeface="Times New Roman"/>
              </a:rPr>
              <a:t>/year</a:t>
            </a:r>
            <a:endParaRPr lang="en-GB" sz="2000" b="1" dirty="0">
              <a:solidFill>
                <a:srgbClr val="FF0000"/>
              </a:solidFill>
              <a:latin typeface="Times New Roman"/>
              <a:ea typeface="ＭＳ Ｐゴシック" charset="0"/>
              <a:cs typeface="Times New Roman"/>
            </a:endParaRPr>
          </a:p>
        </p:txBody>
      </p:sp>
      <p:pic>
        <p:nvPicPr>
          <p:cNvPr id="5" name="medium.m4v">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15272" y="3071122"/>
            <a:ext cx="4362018" cy="2453635"/>
          </a:xfrm>
          <a:prstGeom prst="rect">
            <a:avLst/>
          </a:prstGeom>
        </p:spPr>
      </p:pic>
      <p:pic>
        <p:nvPicPr>
          <p:cNvPr id="2" name="Image 1"/>
          <p:cNvPicPr>
            <a:picLocks noChangeAspect="1"/>
          </p:cNvPicPr>
          <p:nvPr/>
        </p:nvPicPr>
        <p:blipFill>
          <a:blip r:embed="rId6"/>
          <a:stretch>
            <a:fillRect/>
          </a:stretch>
        </p:blipFill>
        <p:spPr>
          <a:xfrm>
            <a:off x="0" y="1112564"/>
            <a:ext cx="9144000" cy="1353911"/>
          </a:xfrm>
          <a:prstGeom prst="rect">
            <a:avLst/>
          </a:prstGeom>
        </p:spPr>
      </p:pic>
    </p:spTree>
    <p:extLst>
      <p:ext uri="{BB962C8B-B14F-4D97-AF65-F5344CB8AC3E}">
        <p14:creationId xmlns:p14="http://schemas.microsoft.com/office/powerpoint/2010/main" val="278311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0"/>
                                  </p:stCondLst>
                                  <p:childTnLst>
                                    <p:cmd type="call" cmd="playFrom(0.0)">
                                      <p:cBhvr>
                                        <p:cTn id="6" dur="8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remove"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ag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a:ext>
            </a:extLst>
          </a:blip>
          <a:srcRect l="24944"/>
          <a:stretch/>
        </p:blipFill>
        <p:spPr bwMode="auto">
          <a:xfrm>
            <a:off x="1763688" y="482683"/>
            <a:ext cx="5307037"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Titre 19"/>
          <p:cNvSpPr>
            <a:spLocks noGrp="1"/>
          </p:cNvSpPr>
          <p:nvPr>
            <p:ph type="title"/>
          </p:nvPr>
        </p:nvSpPr>
        <p:spPr>
          <a:xfrm>
            <a:off x="2719663" y="94770"/>
            <a:ext cx="3917397" cy="577722"/>
          </a:xfrm>
        </p:spPr>
        <p:txBody>
          <a:bodyPr/>
          <a:lstStyle/>
          <a:p>
            <a:r>
              <a:rPr lang="en-GB" sz="3600" dirty="0">
                <a:solidFill>
                  <a:srgbClr val="0000FF"/>
                </a:solidFill>
                <a:latin typeface="Times New Roman" charset="0"/>
              </a:rPr>
              <a:t>ESS Schedule</a:t>
            </a:r>
            <a:endParaRPr lang="en-GB" dirty="0">
              <a:solidFill>
                <a:srgbClr val="0000FF"/>
              </a:solidFill>
              <a:latin typeface="Times New Roman" charset="0"/>
              <a:cs typeface="Times New Roman" charset="0"/>
            </a:endParaRPr>
          </a:p>
        </p:txBody>
      </p:sp>
      <p:sp>
        <p:nvSpPr>
          <p:cNvPr id="6" name="Flèche droite rayée 5"/>
          <p:cNvSpPr/>
          <p:nvPr/>
        </p:nvSpPr>
        <p:spPr>
          <a:xfrm>
            <a:off x="5165725" y="3135313"/>
            <a:ext cx="758825" cy="346075"/>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lnSpc>
                <a:spcPct val="100000"/>
              </a:lnSpc>
              <a:spcBef>
                <a:spcPts val="0"/>
              </a:spcBef>
              <a:spcAft>
                <a:spcPts val="0"/>
              </a:spcAft>
              <a:buClrTx/>
              <a:buSzTx/>
              <a:buFontTx/>
              <a:buNone/>
              <a:defRPr/>
            </a:pPr>
            <a:endParaRPr lang="en-US" sz="1800">
              <a:solidFill>
                <a:prstClr val="white"/>
              </a:solidFill>
            </a:endParaRPr>
          </a:p>
        </p:txBody>
      </p:sp>
      <p:sp>
        <p:nvSpPr>
          <p:cNvPr id="2055" name="ZoneTexte 6"/>
          <p:cNvSpPr txBox="1">
            <a:spLocks noChangeArrowheads="1"/>
          </p:cNvSpPr>
          <p:nvPr/>
        </p:nvSpPr>
        <p:spPr bwMode="auto">
          <a:xfrm>
            <a:off x="6019800" y="3024188"/>
            <a:ext cx="30305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1" fontAlgn="auto" hangingPunct="1">
              <a:lnSpc>
                <a:spcPct val="100000"/>
              </a:lnSpc>
              <a:spcBef>
                <a:spcPts val="0"/>
              </a:spcBef>
              <a:spcAft>
                <a:spcPts val="0"/>
              </a:spcAft>
              <a:buClrTx/>
              <a:buSzTx/>
              <a:buFont typeface="Arial" charset="0"/>
              <a:buChar char="•"/>
            </a:pPr>
            <a:r>
              <a:rPr lang="en-US" sz="1800">
                <a:solidFill>
                  <a:prstClr val="black"/>
                </a:solidFill>
              </a:rPr>
              <a:t>1</a:t>
            </a:r>
            <a:r>
              <a:rPr lang="en-US" sz="1800" baseline="30000">
                <a:solidFill>
                  <a:prstClr val="black"/>
                </a:solidFill>
              </a:rPr>
              <a:t>st</a:t>
            </a:r>
            <a:r>
              <a:rPr lang="en-US" sz="1800">
                <a:solidFill>
                  <a:prstClr val="black"/>
                </a:solidFill>
              </a:rPr>
              <a:t> beam before the end of the decade</a:t>
            </a:r>
          </a:p>
          <a:p>
            <a:pPr eaLnBrk="1" fontAlgn="auto" hangingPunct="1">
              <a:lnSpc>
                <a:spcPct val="100000"/>
              </a:lnSpc>
              <a:spcBef>
                <a:spcPts val="0"/>
              </a:spcBef>
              <a:spcAft>
                <a:spcPts val="0"/>
              </a:spcAft>
              <a:buClrTx/>
              <a:buSzTx/>
              <a:buFont typeface="Arial" charset="0"/>
              <a:buChar char="•"/>
            </a:pPr>
            <a:r>
              <a:rPr lang="en-US" sz="1800">
                <a:solidFill>
                  <a:prstClr val="black"/>
                </a:solidFill>
              </a:rPr>
              <a:t>5 MW by 2023</a:t>
            </a:r>
          </a:p>
        </p:txBody>
      </p:sp>
      <p:pic>
        <p:nvPicPr>
          <p:cNvPr id="2056" name="Image 1"/>
          <p:cNvPicPr>
            <a:picLocks noChangeAspect="1"/>
          </p:cNvPicPr>
          <p:nvPr/>
        </p:nvPicPr>
        <p:blipFill rotWithShape="1">
          <a:blip r:embed="rId3" cstate="screen">
            <a:extLst>
              <a:ext uri="{28A0092B-C50C-407E-A947-70E740481C1C}">
                <a14:useLocalDpi xmlns:a14="http://schemas.microsoft.com/office/drawing/2010/main"/>
              </a:ext>
            </a:extLst>
          </a:blip>
          <a:srcRect t="15795"/>
          <a:stretch/>
        </p:blipFill>
        <p:spPr bwMode="auto">
          <a:xfrm>
            <a:off x="530225" y="4365103"/>
            <a:ext cx="3703350" cy="222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èche droite rayée 9"/>
          <p:cNvSpPr/>
          <p:nvPr/>
        </p:nvSpPr>
        <p:spPr>
          <a:xfrm>
            <a:off x="4283075" y="5224463"/>
            <a:ext cx="790575"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lnSpc>
                <a:spcPct val="100000"/>
              </a:lnSpc>
              <a:spcBef>
                <a:spcPts val="0"/>
              </a:spcBef>
              <a:spcAft>
                <a:spcPts val="0"/>
              </a:spcAft>
              <a:buClrTx/>
              <a:buSzTx/>
              <a:buFontTx/>
              <a:buNone/>
              <a:defRPr/>
            </a:pPr>
            <a:endParaRPr lang="en-US" sz="1800">
              <a:solidFill>
                <a:prstClr val="white"/>
              </a:solidFill>
            </a:endParaRPr>
          </a:p>
        </p:txBody>
      </p:sp>
      <p:pic>
        <p:nvPicPr>
          <p:cNvPr id="12" name="Picture 2" descr="https://europeanspallationsource.se/sites/default/files/essaerial_17feb2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7229" y="4066788"/>
            <a:ext cx="3813175" cy="25348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298244" y="6218793"/>
            <a:ext cx="1862882" cy="369332"/>
          </a:xfrm>
          <a:prstGeom prst="rect">
            <a:avLst/>
          </a:prstGeom>
          <a:noFill/>
        </p:spPr>
        <p:txBody>
          <a:bodyPr wrap="none" rtlCol="0">
            <a:spAutoFit/>
          </a:bodyPr>
          <a:lstStyle/>
          <a:p>
            <a:pPr eaLnBrk="1" fontAlgn="auto" hangingPunct="1">
              <a:lnSpc>
                <a:spcPct val="100000"/>
              </a:lnSpc>
              <a:spcBef>
                <a:spcPts val="0"/>
              </a:spcBef>
              <a:spcAft>
                <a:spcPts val="0"/>
              </a:spcAft>
              <a:buClrTx/>
              <a:buSzTx/>
              <a:buFontTx/>
              <a:buNone/>
            </a:pPr>
            <a:r>
              <a:rPr lang="en-US" sz="1800" dirty="0" smtClean="0">
                <a:solidFill>
                  <a:srgbClr val="FFFF00"/>
                </a:solidFill>
                <a:latin typeface="Calibri"/>
              </a:rPr>
              <a:t>ESS site Feb. 2016</a:t>
            </a:r>
            <a:endParaRPr lang="en-US" sz="1800" dirty="0">
              <a:solidFill>
                <a:srgbClr val="FFFF00"/>
              </a:solidFill>
              <a:latin typeface="Calibri"/>
            </a:endParaRPr>
          </a:p>
        </p:txBody>
      </p:sp>
      <p:sp>
        <p:nvSpPr>
          <p:cNvPr id="20" name="ZoneTexte 1"/>
          <p:cNvSpPr txBox="1"/>
          <p:nvPr/>
        </p:nvSpPr>
        <p:spPr>
          <a:xfrm>
            <a:off x="856781" y="6165304"/>
            <a:ext cx="1412631" cy="369332"/>
          </a:xfrm>
          <a:prstGeom prst="rect">
            <a:avLst/>
          </a:prstGeom>
          <a:noFill/>
        </p:spPr>
        <p:txBody>
          <a:bodyPr wrap="none" rtlCol="0">
            <a:spAutoFit/>
          </a:bodyPr>
          <a:lstStyle/>
          <a:p>
            <a:pPr eaLnBrk="1" fontAlgn="auto" hangingPunct="1">
              <a:lnSpc>
                <a:spcPct val="100000"/>
              </a:lnSpc>
              <a:spcBef>
                <a:spcPts val="0"/>
              </a:spcBef>
              <a:spcAft>
                <a:spcPts val="0"/>
              </a:spcAft>
              <a:buClrTx/>
              <a:buSzTx/>
              <a:buFontTx/>
              <a:buNone/>
            </a:pPr>
            <a:r>
              <a:rPr lang="en-US" sz="1800" dirty="0" smtClean="0">
                <a:solidFill>
                  <a:srgbClr val="FFFF00"/>
                </a:solidFill>
                <a:latin typeface="Calibri"/>
              </a:rPr>
              <a:t>ESS site 2011</a:t>
            </a:r>
            <a:endParaRPr lang="en-US" sz="1800" dirty="0">
              <a:solidFill>
                <a:srgbClr val="FFFF00"/>
              </a:solidFill>
              <a:latin typeface="Calibri"/>
            </a:endParaRPr>
          </a:p>
        </p:txBody>
      </p:sp>
    </p:spTree>
    <p:extLst>
      <p:ext uri="{BB962C8B-B14F-4D97-AF65-F5344CB8AC3E}">
        <p14:creationId xmlns:p14="http://schemas.microsoft.com/office/powerpoint/2010/main" val="1815395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ChangeArrowheads="1"/>
          </p:cNvSpPr>
          <p:nvPr/>
        </p:nvSpPr>
        <p:spPr bwMode="auto">
          <a:xfrm>
            <a:off x="3048000" y="444500"/>
            <a:ext cx="6096000" cy="60309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lnSpc>
                <a:spcPct val="100000"/>
              </a:lnSpc>
              <a:spcBef>
                <a:spcPct val="50000"/>
              </a:spcBef>
              <a:buClrTx/>
              <a:buSzTx/>
              <a:buFontTx/>
              <a:buNone/>
            </a:pPr>
            <a:r>
              <a:rPr lang="en-US" altLang="en-US" sz="1200" b="1" dirty="0" smtClean="0">
                <a:solidFill>
                  <a:srgbClr val="000000"/>
                </a:solidFill>
                <a:latin typeface="Arial" panose="020B0604020202020204" pitchFamily="34" charset="0"/>
              </a:rPr>
              <a:t>Pauli's letter of the 4th of December 1930</a:t>
            </a:r>
          </a:p>
          <a:p>
            <a:pPr>
              <a:lnSpc>
                <a:spcPct val="100000"/>
              </a:lnSpc>
              <a:spcBef>
                <a:spcPct val="50000"/>
              </a:spcBef>
              <a:buClrTx/>
              <a:buSzTx/>
              <a:buFontTx/>
              <a:buNone/>
            </a:pPr>
            <a:r>
              <a:rPr lang="en-US" altLang="en-US" sz="1200" b="1" dirty="0" smtClean="0">
                <a:solidFill>
                  <a:srgbClr val="000000"/>
                </a:solidFill>
                <a:latin typeface="Arial" panose="020B0604020202020204" pitchFamily="34" charset="0"/>
              </a:rPr>
              <a:t>Dear Radioactive Ladies and Gentlemen, </a:t>
            </a:r>
          </a:p>
          <a:p>
            <a:pPr>
              <a:lnSpc>
                <a:spcPct val="100000"/>
              </a:lnSpc>
              <a:spcBef>
                <a:spcPct val="50000"/>
              </a:spcBef>
              <a:buClrTx/>
              <a:buSzTx/>
              <a:buFontTx/>
              <a:buNone/>
            </a:pPr>
            <a:endParaRPr lang="en-US" altLang="en-US" sz="1200" b="1" dirty="0" smtClean="0">
              <a:solidFill>
                <a:srgbClr val="000000"/>
              </a:solidFill>
              <a:latin typeface="Arial" panose="020B0604020202020204" pitchFamily="34" charset="0"/>
            </a:endParaRPr>
          </a:p>
          <a:p>
            <a:pPr>
              <a:lnSpc>
                <a:spcPct val="100000"/>
              </a:lnSpc>
              <a:spcBef>
                <a:spcPct val="50000"/>
              </a:spcBef>
              <a:buClrTx/>
              <a:buSzTx/>
              <a:buFontTx/>
              <a:buNone/>
            </a:pPr>
            <a:r>
              <a:rPr lang="en-US" altLang="en-US" sz="1200" b="1" dirty="0" smtClean="0">
                <a:solidFill>
                  <a:srgbClr val="000000"/>
                </a:solidFill>
                <a:latin typeface="Arial" panose="020B0604020202020204" pitchFamily="34" charset="0"/>
              </a:rPr>
              <a:t>     As the bearer of these lines, to whom I graciously ask you to listen, will explain to you in more detail, how because of the "wrong" statistics of the N and Li6 nuclei and the continuous beta spectrum, I have hit upon a desperate remedy to save the "exchange theorem" of statistics and the law of conservation of energy. Namely, the possibility that </a:t>
            </a:r>
            <a:r>
              <a:rPr lang="en-US" altLang="en-US" sz="1200" b="1" dirty="0" smtClean="0">
                <a:solidFill>
                  <a:srgbClr val="FF0000"/>
                </a:solidFill>
                <a:latin typeface="Arial" panose="020B0604020202020204" pitchFamily="34" charset="0"/>
              </a:rPr>
              <a:t>there could exist in the nuclei electrically neutral particles, that I wish to call neutrons, which have spin 1/2 and obey the exclusion principle </a:t>
            </a:r>
            <a:r>
              <a:rPr lang="en-US" altLang="en-US" sz="1200" b="1" dirty="0" smtClean="0">
                <a:solidFill>
                  <a:srgbClr val="000000"/>
                </a:solidFill>
                <a:latin typeface="Arial" panose="020B0604020202020204" pitchFamily="34" charset="0"/>
              </a:rPr>
              <a:t>and which further differ from light quanta in that they do not travel with the velocity of light. </a:t>
            </a:r>
            <a:r>
              <a:rPr lang="en-US" altLang="en-US" sz="1200" b="1" dirty="0" smtClean="0">
                <a:solidFill>
                  <a:srgbClr val="33CC33"/>
                </a:solidFill>
                <a:latin typeface="Arial" panose="020B0604020202020204" pitchFamily="34" charset="0"/>
              </a:rPr>
              <a:t>The mass of the neutrons should be of the same order of magnitude as the electron mass and in any event not larger than 0.01 proton masses.</a:t>
            </a:r>
            <a:r>
              <a:rPr lang="en-US" altLang="en-US" sz="1200" b="1" dirty="0" smtClean="0">
                <a:solidFill>
                  <a:srgbClr val="FF0000"/>
                </a:solidFill>
                <a:latin typeface="Arial" panose="020B0604020202020204" pitchFamily="34" charset="0"/>
              </a:rPr>
              <a:t> </a:t>
            </a:r>
            <a:r>
              <a:rPr lang="en-US" altLang="en-US" sz="1200" b="1" dirty="0" smtClean="0">
                <a:solidFill>
                  <a:srgbClr val="000000"/>
                </a:solidFill>
                <a:latin typeface="Arial" panose="020B0604020202020204" pitchFamily="34" charset="0"/>
              </a:rPr>
              <a:t>The continuous beta spectrum would then become understandable by the assumption that in beta decay a neutron is emitted in addition to the electron such that the sum of the energies of the neutron and the electron is constant... </a:t>
            </a:r>
          </a:p>
          <a:p>
            <a:pPr>
              <a:lnSpc>
                <a:spcPct val="100000"/>
              </a:lnSpc>
              <a:spcBef>
                <a:spcPct val="50000"/>
              </a:spcBef>
              <a:buClrTx/>
              <a:buSzTx/>
              <a:buFontTx/>
              <a:buNone/>
            </a:pPr>
            <a:r>
              <a:rPr lang="en-US" altLang="en-US" sz="1200" b="1" dirty="0" smtClean="0">
                <a:solidFill>
                  <a:srgbClr val="000000"/>
                </a:solidFill>
                <a:latin typeface="Arial" panose="020B0604020202020204" pitchFamily="34" charset="0"/>
              </a:rPr>
              <a:t>     I agree that my remedy could seem incredible because one should have seen those neutrons very earlier if they really exist. But only the one who dare can win and the difficult situation, due to the continuous structure of the beta spectrum, is lighted by a remark of my </a:t>
            </a:r>
            <a:r>
              <a:rPr lang="en-US" altLang="en-US" sz="1200" b="1" dirty="0" err="1" smtClean="0">
                <a:solidFill>
                  <a:srgbClr val="000000"/>
                </a:solidFill>
                <a:latin typeface="Arial" panose="020B0604020202020204" pitchFamily="34" charset="0"/>
              </a:rPr>
              <a:t>honoured</a:t>
            </a:r>
            <a:r>
              <a:rPr lang="en-US" altLang="en-US" sz="1200" b="1" dirty="0" smtClean="0">
                <a:solidFill>
                  <a:srgbClr val="000000"/>
                </a:solidFill>
                <a:latin typeface="Arial" panose="020B0604020202020204" pitchFamily="34" charset="0"/>
              </a:rPr>
              <a:t> predecessor, </a:t>
            </a:r>
            <a:r>
              <a:rPr lang="en-US" altLang="en-US" sz="1200" b="1" dirty="0" err="1" smtClean="0">
                <a:solidFill>
                  <a:srgbClr val="000000"/>
                </a:solidFill>
                <a:latin typeface="Arial" panose="020B0604020202020204" pitchFamily="34" charset="0"/>
              </a:rPr>
              <a:t>Mr</a:t>
            </a:r>
            <a:r>
              <a:rPr lang="en-US" altLang="en-US" sz="1200" b="1" dirty="0" smtClean="0">
                <a:solidFill>
                  <a:srgbClr val="000000"/>
                </a:solidFill>
                <a:latin typeface="Arial" panose="020B0604020202020204" pitchFamily="34" charset="0"/>
              </a:rPr>
              <a:t> Debye, who told me recently in </a:t>
            </a:r>
            <a:r>
              <a:rPr lang="en-US" altLang="en-US" sz="1200" b="1" dirty="0" err="1" smtClean="0">
                <a:solidFill>
                  <a:srgbClr val="000000"/>
                </a:solidFill>
                <a:latin typeface="Arial" panose="020B0604020202020204" pitchFamily="34" charset="0"/>
              </a:rPr>
              <a:t>Bruxelles</a:t>
            </a:r>
            <a:r>
              <a:rPr lang="en-US" altLang="en-US" sz="1200" b="1" dirty="0" smtClean="0">
                <a:solidFill>
                  <a:srgbClr val="000000"/>
                </a:solidFill>
                <a:latin typeface="Arial" panose="020B0604020202020204" pitchFamily="34" charset="0"/>
              </a:rPr>
              <a:t>: "Oh, It's well better not to think to this at all, like new taxes". From now on, every solution to the issue must be discussed. Thus, dear radioactive people, look and judge.</a:t>
            </a:r>
          </a:p>
          <a:p>
            <a:pPr>
              <a:lnSpc>
                <a:spcPct val="100000"/>
              </a:lnSpc>
              <a:spcBef>
                <a:spcPct val="50000"/>
              </a:spcBef>
              <a:buClrTx/>
              <a:buSzTx/>
              <a:buFontTx/>
              <a:buNone/>
            </a:pPr>
            <a:r>
              <a:rPr lang="en-US" altLang="en-US" sz="1200" b="1" dirty="0" smtClean="0">
                <a:solidFill>
                  <a:srgbClr val="000000"/>
                </a:solidFill>
                <a:latin typeface="Arial" panose="020B0604020202020204" pitchFamily="34" charset="0"/>
              </a:rPr>
              <a:t>Unfortunately, I cannot appear in Tubingen personally since I am indispensable here in Zurich because of a ball on the night of 6/7 December. With my best regards to you, and also to </a:t>
            </a:r>
            <a:r>
              <a:rPr lang="en-US" altLang="en-US" sz="1200" b="1" dirty="0" err="1" smtClean="0">
                <a:solidFill>
                  <a:srgbClr val="000000"/>
                </a:solidFill>
                <a:latin typeface="Arial" panose="020B0604020202020204" pitchFamily="34" charset="0"/>
              </a:rPr>
              <a:t>Mr</a:t>
            </a:r>
            <a:r>
              <a:rPr lang="en-US" altLang="en-US" sz="1200" b="1" dirty="0" smtClean="0">
                <a:solidFill>
                  <a:srgbClr val="000000"/>
                </a:solidFill>
                <a:latin typeface="Arial" panose="020B0604020202020204" pitchFamily="34" charset="0"/>
              </a:rPr>
              <a:t> Back.</a:t>
            </a:r>
          </a:p>
          <a:p>
            <a:pPr>
              <a:lnSpc>
                <a:spcPct val="100000"/>
              </a:lnSpc>
              <a:spcBef>
                <a:spcPct val="50000"/>
              </a:spcBef>
              <a:buClrTx/>
              <a:buSzTx/>
              <a:buFontTx/>
              <a:buNone/>
            </a:pPr>
            <a:r>
              <a:rPr lang="en-US" altLang="en-US" sz="1200" b="1" dirty="0" smtClean="0">
                <a:solidFill>
                  <a:srgbClr val="000000"/>
                </a:solidFill>
                <a:latin typeface="Arial" panose="020B0604020202020204" pitchFamily="34" charset="0"/>
              </a:rPr>
              <a:t>Your humble servant</a:t>
            </a:r>
          </a:p>
          <a:p>
            <a:pPr>
              <a:lnSpc>
                <a:spcPct val="100000"/>
              </a:lnSpc>
              <a:spcBef>
                <a:spcPct val="50000"/>
              </a:spcBef>
              <a:buClrTx/>
              <a:buSzTx/>
              <a:buFontTx/>
              <a:buNone/>
            </a:pPr>
            <a:r>
              <a:rPr lang="en-US" altLang="en-US" sz="1200" b="1" dirty="0" smtClean="0">
                <a:solidFill>
                  <a:srgbClr val="000000"/>
                </a:solidFill>
                <a:latin typeface="Arial" panose="020B0604020202020204" pitchFamily="34" charset="0"/>
              </a:rPr>
              <a:t>. W. Pauli                                           translation: L.M. Brown, Phys. Today, 										      Sept.1978, 23</a:t>
            </a:r>
          </a:p>
        </p:txBody>
      </p:sp>
      <p:sp>
        <p:nvSpPr>
          <p:cNvPr id="477187" name="Text Box 3"/>
          <p:cNvSpPr txBox="1">
            <a:spLocks noChangeArrowheads="1"/>
          </p:cNvSpPr>
          <p:nvPr/>
        </p:nvSpPr>
        <p:spPr bwMode="auto">
          <a:xfrm>
            <a:off x="914400" y="1066800"/>
            <a:ext cx="746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00000"/>
              </a:lnSpc>
              <a:buClrTx/>
              <a:buSzTx/>
              <a:buFontTx/>
              <a:buNone/>
            </a:pPr>
            <a:endParaRPr lang="fr-CH" altLang="en-US" sz="2000" b="1" i="1" smtClean="0">
              <a:solidFill>
                <a:srgbClr val="3333CC"/>
              </a:solidFill>
              <a:latin typeface="Arial" panose="020B0604020202020204" pitchFamily="34" charset="0"/>
              <a:cs typeface="Times New Roman" panose="02020603050405020304" pitchFamily="18" charset="0"/>
            </a:endParaRPr>
          </a:p>
        </p:txBody>
      </p:sp>
      <p:sp>
        <p:nvSpPr>
          <p:cNvPr id="477188" name="Text Box 4"/>
          <p:cNvSpPr txBox="1">
            <a:spLocks noChangeArrowheads="1"/>
          </p:cNvSpPr>
          <p:nvPr/>
        </p:nvSpPr>
        <p:spPr bwMode="auto">
          <a:xfrm>
            <a:off x="1295400" y="1905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Tx/>
              <a:buSzTx/>
              <a:buFontTx/>
              <a:buNone/>
            </a:pPr>
            <a:endParaRPr lang="fr-CH" altLang="en-US" smtClean="0">
              <a:solidFill>
                <a:srgbClr val="000000"/>
              </a:solidFill>
              <a:latin typeface="Arial" panose="020B0604020202020204" pitchFamily="34" charset="0"/>
            </a:endParaRPr>
          </a:p>
        </p:txBody>
      </p:sp>
      <p:pic>
        <p:nvPicPr>
          <p:cNvPr id="477189" name="Picture 5" descr="paul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2882900"/>
            <a:ext cx="2579688" cy="3657600"/>
          </a:xfrm>
          <a:prstGeom prst="rect">
            <a:avLst/>
          </a:prstGeom>
          <a:noFill/>
          <a:extLst>
            <a:ext uri="{909E8E84-426E-40DD-AFC4-6F175D3DCCD1}">
              <a14:hiddenFill xmlns:a14="http://schemas.microsoft.com/office/drawing/2010/main">
                <a:solidFill>
                  <a:srgbClr val="FFFFFF"/>
                </a:solidFill>
              </a14:hiddenFill>
            </a:ext>
          </a:extLst>
        </p:spPr>
      </p:pic>
      <p:sp>
        <p:nvSpPr>
          <p:cNvPr id="477190" name="Text Box 6"/>
          <p:cNvSpPr txBox="1">
            <a:spLocks noChangeArrowheads="1"/>
          </p:cNvSpPr>
          <p:nvPr/>
        </p:nvSpPr>
        <p:spPr bwMode="auto">
          <a:xfrm>
            <a:off x="3035300" y="6286500"/>
            <a:ext cx="2017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Tx/>
              <a:buSzTx/>
              <a:buFontTx/>
              <a:buNone/>
            </a:pPr>
            <a:r>
              <a:rPr lang="en-US" altLang="en-US" sz="2000" b="1" dirty="0" smtClean="0">
                <a:solidFill>
                  <a:srgbClr val="000000"/>
                </a:solidFill>
                <a:latin typeface="Arial" panose="020B0604020202020204" pitchFamily="34" charset="0"/>
              </a:rPr>
              <a:t>Wolfgang Pauli</a:t>
            </a:r>
          </a:p>
        </p:txBody>
      </p:sp>
      <p:sp>
        <p:nvSpPr>
          <p:cNvPr id="477191" name="Text Box 7"/>
          <p:cNvSpPr txBox="1">
            <a:spLocks noChangeArrowheads="1"/>
          </p:cNvSpPr>
          <p:nvPr/>
        </p:nvSpPr>
        <p:spPr bwMode="auto">
          <a:xfrm>
            <a:off x="2805113" y="0"/>
            <a:ext cx="57007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buClrTx/>
              <a:buSzTx/>
              <a:buFontTx/>
              <a:buNone/>
            </a:pPr>
            <a:r>
              <a:rPr lang="en-US" altLang="en-US" sz="3200" b="1" dirty="0" smtClean="0">
                <a:solidFill>
                  <a:srgbClr val="000099"/>
                </a:solidFill>
                <a:latin typeface="Arial Rounded MT Bold" panose="020F0704030504030204" pitchFamily="34" charset="0"/>
              </a:rPr>
              <a:t>Neutrinos: </a:t>
            </a:r>
            <a:r>
              <a:rPr lang="en-US" altLang="en-US" b="1" i="1" dirty="0" smtClean="0">
                <a:solidFill>
                  <a:srgbClr val="CC0000"/>
                </a:solidFill>
                <a:latin typeface="Arial Rounded MT Bold" panose="020F0704030504030204" pitchFamily="34" charset="0"/>
              </a:rPr>
              <a:t>the birth of the idea</a:t>
            </a:r>
          </a:p>
        </p:txBody>
      </p:sp>
      <p:sp>
        <p:nvSpPr>
          <p:cNvPr id="477192" name="Text Box 8"/>
          <p:cNvSpPr txBox="1">
            <a:spLocks noChangeArrowheads="1"/>
          </p:cNvSpPr>
          <p:nvPr/>
        </p:nvSpPr>
        <p:spPr bwMode="auto">
          <a:xfrm>
            <a:off x="8176847" y="724529"/>
            <a:ext cx="901700" cy="495300"/>
          </a:xfrm>
          <a:prstGeom prst="rect">
            <a:avLst/>
          </a:prstGeom>
          <a:solidFill>
            <a:srgbClr val="FEFCAC"/>
          </a:solidFill>
          <a:ln w="3810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Tx/>
              <a:buSzTx/>
              <a:buFontTx/>
              <a:buNone/>
            </a:pPr>
            <a:r>
              <a:rPr lang="en-US" altLang="en-US" b="1" smtClean="0">
                <a:solidFill>
                  <a:srgbClr val="CC0000"/>
                </a:solidFill>
                <a:latin typeface="Arial" panose="020B0604020202020204" pitchFamily="34" charset="0"/>
              </a:rPr>
              <a:t>1930</a:t>
            </a:r>
          </a:p>
        </p:txBody>
      </p:sp>
      <p:sp>
        <p:nvSpPr>
          <p:cNvPr id="477193" name="Line 9"/>
          <p:cNvSpPr>
            <a:spLocks noChangeShapeType="1"/>
          </p:cNvSpPr>
          <p:nvPr/>
        </p:nvSpPr>
        <p:spPr bwMode="auto">
          <a:xfrm>
            <a:off x="508000" y="2578100"/>
            <a:ext cx="1600200" cy="0"/>
          </a:xfrm>
          <a:prstGeom prst="line">
            <a:avLst/>
          </a:prstGeom>
          <a:noFill/>
          <a:ln w="444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mtClean="0">
              <a:solidFill>
                <a:srgbClr val="000000"/>
              </a:solidFill>
            </a:endParaRPr>
          </a:p>
        </p:txBody>
      </p:sp>
      <p:sp>
        <p:nvSpPr>
          <p:cNvPr id="477196" name="Text Box 12"/>
          <p:cNvSpPr txBox="1">
            <a:spLocks noChangeArrowheads="1"/>
          </p:cNvSpPr>
          <p:nvPr/>
        </p:nvSpPr>
        <p:spPr bwMode="auto">
          <a:xfrm>
            <a:off x="85725" y="1293813"/>
            <a:ext cx="411163"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100000"/>
              </a:lnSpc>
              <a:buClrTx/>
              <a:buSzTx/>
              <a:buFontTx/>
              <a:buNone/>
            </a:pPr>
            <a:r>
              <a:rPr lang="fr-CH" altLang="en-US" sz="1400" b="1" smtClean="0">
                <a:solidFill>
                  <a:srgbClr val="000000"/>
                </a:solidFill>
              </a:rPr>
              <a:t>dN</a:t>
            </a:r>
          </a:p>
          <a:p>
            <a:pPr>
              <a:lnSpc>
                <a:spcPct val="100000"/>
              </a:lnSpc>
              <a:buClrTx/>
              <a:buSzTx/>
              <a:buFontTx/>
              <a:buNone/>
            </a:pPr>
            <a:r>
              <a:rPr lang="fr-CH" altLang="en-US" sz="1400" b="1" smtClean="0">
                <a:solidFill>
                  <a:srgbClr val="000000"/>
                </a:solidFill>
              </a:rPr>
              <a:t>dE</a:t>
            </a:r>
          </a:p>
        </p:txBody>
      </p:sp>
      <p:sp>
        <p:nvSpPr>
          <p:cNvPr id="477197" name="Line 13"/>
          <p:cNvSpPr>
            <a:spLocks noChangeShapeType="1"/>
          </p:cNvSpPr>
          <p:nvPr/>
        </p:nvSpPr>
        <p:spPr bwMode="auto">
          <a:xfrm>
            <a:off x="152400" y="1549400"/>
            <a:ext cx="241300" cy="0"/>
          </a:xfrm>
          <a:prstGeom prst="line">
            <a:avLst/>
          </a:prstGeom>
          <a:noFill/>
          <a:ln w="444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mtClean="0">
              <a:solidFill>
                <a:srgbClr val="000000"/>
              </a:solidFill>
            </a:endParaRPr>
          </a:p>
        </p:txBody>
      </p:sp>
      <p:sp>
        <p:nvSpPr>
          <p:cNvPr id="477198" name="Text Box 14"/>
          <p:cNvSpPr txBox="1">
            <a:spLocks noChangeArrowheads="1"/>
          </p:cNvSpPr>
          <p:nvPr/>
        </p:nvSpPr>
        <p:spPr bwMode="auto">
          <a:xfrm>
            <a:off x="2117725" y="2462213"/>
            <a:ext cx="3032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100000"/>
              </a:lnSpc>
              <a:buClrTx/>
              <a:buSzTx/>
              <a:buFontTx/>
              <a:buNone/>
            </a:pPr>
            <a:r>
              <a:rPr lang="fr-CH" altLang="en-US" sz="1400" b="1" smtClean="0">
                <a:solidFill>
                  <a:srgbClr val="000000"/>
                </a:solidFill>
              </a:rPr>
              <a:t>E</a:t>
            </a:r>
          </a:p>
        </p:txBody>
      </p:sp>
      <p:sp>
        <p:nvSpPr>
          <p:cNvPr id="477199" name="Text Box 15"/>
          <p:cNvSpPr txBox="1">
            <a:spLocks noChangeArrowheads="1"/>
          </p:cNvSpPr>
          <p:nvPr/>
        </p:nvSpPr>
        <p:spPr bwMode="auto">
          <a:xfrm>
            <a:off x="1258888" y="2565400"/>
            <a:ext cx="6048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100000"/>
              </a:lnSpc>
              <a:buClrTx/>
              <a:buSzTx/>
              <a:buFontTx/>
              <a:buNone/>
            </a:pPr>
            <a:r>
              <a:rPr lang="fr-CH" altLang="en-US" sz="1400" b="1" smtClean="0">
                <a:solidFill>
                  <a:srgbClr val="000000"/>
                </a:solidFill>
              </a:rPr>
              <a:t> MeV</a:t>
            </a:r>
          </a:p>
        </p:txBody>
      </p:sp>
      <p:sp>
        <p:nvSpPr>
          <p:cNvPr id="477200" name="Text Box 16"/>
          <p:cNvSpPr txBox="1">
            <a:spLocks noChangeArrowheads="1"/>
          </p:cNvSpPr>
          <p:nvPr/>
        </p:nvSpPr>
        <p:spPr bwMode="auto">
          <a:xfrm>
            <a:off x="1020764" y="289719"/>
            <a:ext cx="209867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100000"/>
              </a:lnSpc>
              <a:buClrTx/>
              <a:buSzTx/>
              <a:buFontTx/>
              <a:buNone/>
            </a:pPr>
            <a:r>
              <a:rPr lang="fr-CH" altLang="en-US" sz="1400" b="1" dirty="0" smtClean="0">
                <a:solidFill>
                  <a:srgbClr val="000000"/>
                </a:solidFill>
              </a:rPr>
              <a:t>e</a:t>
            </a:r>
            <a:r>
              <a:rPr lang="fr-CH" altLang="en-US" sz="1400" b="1" baseline="30000" dirty="0" smtClean="0">
                <a:solidFill>
                  <a:srgbClr val="000000"/>
                </a:solidFill>
              </a:rPr>
              <a:t>-</a:t>
            </a:r>
            <a:r>
              <a:rPr lang="fr-CH" altLang="en-US" sz="1400" b="1" dirty="0" smtClean="0">
                <a:solidFill>
                  <a:srgbClr val="000000"/>
                </a:solidFill>
              </a:rPr>
              <a:t> </a:t>
            </a:r>
            <a:r>
              <a:rPr lang="fr-CH" altLang="en-US" sz="1400" b="1" dirty="0" err="1" smtClean="0">
                <a:solidFill>
                  <a:srgbClr val="000000"/>
                </a:solidFill>
              </a:rPr>
              <a:t>spectrum</a:t>
            </a:r>
            <a:r>
              <a:rPr lang="fr-CH" altLang="en-US" sz="1400" b="1" dirty="0" smtClean="0">
                <a:solidFill>
                  <a:srgbClr val="000000"/>
                </a:solidFill>
              </a:rPr>
              <a:t> in beta </a:t>
            </a:r>
            <a:r>
              <a:rPr lang="fr-CH" altLang="en-US" sz="1400" b="1" dirty="0" err="1" smtClean="0">
                <a:solidFill>
                  <a:srgbClr val="000000"/>
                </a:solidFill>
              </a:rPr>
              <a:t>decay</a:t>
            </a:r>
            <a:endParaRPr lang="fr-CH" altLang="en-US" sz="1400" b="1" dirty="0" smtClean="0">
              <a:solidFill>
                <a:srgbClr val="000000"/>
              </a:solidFill>
            </a:endParaRPr>
          </a:p>
        </p:txBody>
      </p:sp>
      <p:pic>
        <p:nvPicPr>
          <p:cNvPr id="477204"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549275"/>
            <a:ext cx="1978025" cy="19796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3124201" y="5157192"/>
            <a:ext cx="5776911" cy="360040"/>
          </a:xfrm>
          <a:prstGeom prst="rect">
            <a:avLst/>
          </a:prstGeom>
          <a:solidFill>
            <a:srgbClr val="00B8FF">
              <a:alpha val="28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23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2741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259632" y="97337"/>
            <a:ext cx="6686338" cy="663513"/>
          </a:xfrm>
        </p:spPr>
        <p:txBody>
          <a:bodyPr>
            <a:normAutofit/>
          </a:bodyPr>
          <a:lstStyle/>
          <a:p>
            <a:pPr eaLnBrk="1" hangingPunct="1"/>
            <a:r>
              <a:rPr lang="en-GB" dirty="0" smtClean="0">
                <a:solidFill>
                  <a:srgbClr val="0000FF"/>
                </a:solidFill>
                <a:latin typeface="Times New Roman"/>
                <a:cs typeface="Times New Roman"/>
              </a:rPr>
              <a:t>How to add a neutrino facility </a:t>
            </a:r>
            <a:r>
              <a:rPr lang="en-US" dirty="0" smtClean="0">
                <a:solidFill>
                  <a:srgbClr val="0000FF"/>
                </a:solidFill>
              </a:rPr>
              <a:t>to</a:t>
            </a:r>
            <a:r>
              <a:rPr lang="en-GB" dirty="0" smtClean="0">
                <a:solidFill>
                  <a:srgbClr val="0000FF"/>
                </a:solidFill>
                <a:latin typeface="Times New Roman"/>
                <a:cs typeface="Times New Roman"/>
              </a:rPr>
              <a:t> ESS?</a:t>
            </a:r>
            <a:endParaRPr lang="en-GB" dirty="0">
              <a:solidFill>
                <a:srgbClr val="0000FF"/>
              </a:solidFill>
              <a:latin typeface="Times New Roman"/>
              <a:cs typeface="Times New Roman"/>
            </a:endParaRPr>
          </a:p>
        </p:txBody>
      </p:sp>
      <p:sp>
        <p:nvSpPr>
          <p:cNvPr id="13" name="TextBox 8"/>
          <p:cNvSpPr txBox="1"/>
          <p:nvPr/>
        </p:nvSpPr>
        <p:spPr>
          <a:xfrm>
            <a:off x="-80871" y="886272"/>
            <a:ext cx="5134426" cy="5493812"/>
          </a:xfrm>
          <a:prstGeom prst="rect">
            <a:avLst/>
          </a:prstGeom>
          <a:noFill/>
        </p:spPr>
        <p:txBody>
          <a:bodyPr wrap="square">
            <a:spAutoFit/>
          </a:bodyPr>
          <a:lstStyle/>
          <a:p>
            <a:pPr marL="342900" indent="-342900" defTabSz="914400" eaLnBrk="1" hangingPunct="1">
              <a:lnSpc>
                <a:spcPct val="100000"/>
              </a:lnSpc>
              <a:spcAft>
                <a:spcPts val="600"/>
              </a:spcAft>
              <a:buClrTx/>
              <a:buSzTx/>
              <a:buFont typeface="Arial"/>
              <a:buChar char="•"/>
              <a:defRPr/>
            </a:pPr>
            <a:r>
              <a:rPr lang="en-GB" sz="1800" dirty="0">
                <a:solidFill>
                  <a:srgbClr val="000000"/>
                </a:solidFill>
                <a:latin typeface="Times New Roman"/>
                <a:ea typeface="ＭＳ Ｐゴシック" charset="0"/>
                <a:cs typeface="Times New Roman"/>
              </a:rPr>
              <a:t>T</a:t>
            </a:r>
            <a:r>
              <a:rPr lang="en-GB" sz="1800" dirty="0" smtClean="0">
                <a:solidFill>
                  <a:srgbClr val="000000"/>
                </a:solidFill>
                <a:latin typeface="Times New Roman"/>
                <a:ea typeface="ＭＳ Ｐゴシック" charset="0"/>
                <a:cs typeface="Times New Roman"/>
              </a:rPr>
              <a:t>he neutron program must not be affected and if possible synergetic modifications</a:t>
            </a:r>
          </a:p>
          <a:p>
            <a:pPr marL="342900" indent="-342900" defTabSz="914400" eaLnBrk="1" hangingPunct="1">
              <a:lnSpc>
                <a:spcPct val="100000"/>
              </a:lnSpc>
              <a:spcAft>
                <a:spcPts val="600"/>
              </a:spcAft>
              <a:buClrTx/>
              <a:buSzTx/>
              <a:buFont typeface="Arial"/>
              <a:buChar char="•"/>
              <a:defRPr/>
            </a:pPr>
            <a:r>
              <a:rPr lang="en-GB" sz="1800" dirty="0" smtClean="0">
                <a:solidFill>
                  <a:srgbClr val="000000"/>
                </a:solidFill>
                <a:latin typeface="Times New Roman"/>
                <a:ea typeface="ＭＳ Ｐゴシック" charset="0"/>
                <a:cs typeface="Times New Roman"/>
              </a:rPr>
              <a:t>Linac modifications: double the rate (14 Hz → 28 Hz), from 4% duty cycle to 8%.</a:t>
            </a:r>
            <a:endParaRPr lang="en-GB" sz="1800" dirty="0">
              <a:solidFill>
                <a:srgbClr val="FF0000"/>
              </a:solidFill>
              <a:latin typeface="Times New Roman"/>
              <a:ea typeface="ＭＳ Ｐゴシック" charset="0"/>
              <a:cs typeface="Times New Roman"/>
            </a:endParaRPr>
          </a:p>
          <a:p>
            <a:pPr marL="342900" indent="-342900" defTabSz="914400" eaLnBrk="1" hangingPunct="1">
              <a:lnSpc>
                <a:spcPct val="100000"/>
              </a:lnSpc>
              <a:spcAft>
                <a:spcPts val="600"/>
              </a:spcAft>
              <a:buClrTx/>
              <a:buSzTx/>
              <a:buFont typeface="Arial"/>
              <a:buChar char="•"/>
              <a:defRPr/>
            </a:pPr>
            <a:r>
              <a:rPr lang="en-GB" sz="1800" dirty="0" smtClean="0">
                <a:solidFill>
                  <a:srgbClr val="000000"/>
                </a:solidFill>
                <a:latin typeface="Times New Roman"/>
                <a:ea typeface="ＭＳ Ｐゴシック" charset="0"/>
                <a:cs typeface="Times New Roman"/>
              </a:rPr>
              <a:t>Accumulator (</a:t>
            </a:r>
            <a:r>
              <a:rPr lang="en-GB" sz="1800" dirty="0" err="1" smtClean="0">
                <a:solidFill>
                  <a:srgbClr val="000000"/>
                </a:solidFill>
                <a:latin typeface="Times New Roman"/>
                <a:ea typeface="ＭＳ Ｐゴシック" charset="0"/>
                <a:cs typeface="Times New Roman"/>
              </a:rPr>
              <a:t>ø</a:t>
            </a:r>
            <a:r>
              <a:rPr lang="en-GB" sz="1800" dirty="0" smtClean="0">
                <a:solidFill>
                  <a:srgbClr val="000000"/>
                </a:solidFill>
                <a:latin typeface="Times New Roman"/>
                <a:ea typeface="ＭＳ Ｐゴシック" charset="0"/>
                <a:cs typeface="Times New Roman"/>
              </a:rPr>
              <a:t> 143 m) needed to compress to few </a:t>
            </a:r>
            <a:r>
              <a:rPr lang="el-GR" sz="1800" dirty="0" smtClean="0">
                <a:solidFill>
                  <a:srgbClr val="000000"/>
                </a:solidFill>
                <a:latin typeface="Times New Roman"/>
                <a:ea typeface="ＭＳ Ｐゴシック" charset="0"/>
                <a:cs typeface="Times New Roman"/>
              </a:rPr>
              <a:t>μ</a:t>
            </a:r>
            <a:r>
              <a:rPr lang="en-US" sz="1800" dirty="0" smtClean="0">
                <a:solidFill>
                  <a:srgbClr val="000000"/>
                </a:solidFill>
                <a:latin typeface="Times New Roman"/>
                <a:ea typeface="ＭＳ Ｐゴシック" charset="0"/>
                <a:cs typeface="Times New Roman"/>
              </a:rPr>
              <a:t>s the 2.86 </a:t>
            </a:r>
            <a:r>
              <a:rPr lang="en-US" sz="1800" dirty="0" err="1" smtClean="0">
                <a:solidFill>
                  <a:srgbClr val="000000"/>
                </a:solidFill>
                <a:latin typeface="Times New Roman"/>
                <a:ea typeface="ＭＳ Ｐゴシック" charset="0"/>
                <a:cs typeface="Times New Roman"/>
              </a:rPr>
              <a:t>ms</a:t>
            </a:r>
            <a:r>
              <a:rPr lang="en-US" sz="1800" dirty="0" smtClean="0">
                <a:solidFill>
                  <a:srgbClr val="000000"/>
                </a:solidFill>
                <a:latin typeface="Times New Roman"/>
                <a:ea typeface="ＭＳ Ｐゴシック" charset="0"/>
                <a:cs typeface="Times New Roman"/>
              </a:rPr>
              <a:t> proton pulses, affordable by the magnetic horn (</a:t>
            </a:r>
            <a:r>
              <a:rPr lang="en-US" sz="1800" dirty="0" smtClean="0">
                <a:solidFill>
                  <a:prstClr val="black"/>
                </a:solidFill>
                <a:latin typeface="Times New Roman"/>
                <a:cs typeface="Times New Roman"/>
              </a:rPr>
              <a:t>350 kA</a:t>
            </a:r>
            <a:r>
              <a:rPr lang="en-US" sz="1800" dirty="0" smtClean="0">
                <a:solidFill>
                  <a:srgbClr val="000000"/>
                </a:solidFill>
                <a:latin typeface="Times New Roman"/>
                <a:ea typeface="ＭＳ Ｐゴシック" charset="0"/>
                <a:cs typeface="Times New Roman"/>
              </a:rPr>
              <a:t>, power consumption, Joule effect)</a:t>
            </a:r>
            <a:endParaRPr lang="en-GB" sz="1800" dirty="0" smtClean="0">
              <a:solidFill>
                <a:srgbClr val="000000"/>
              </a:solidFill>
              <a:latin typeface="Times New Roman"/>
              <a:ea typeface="ＭＳ Ｐゴシック" charset="0"/>
              <a:cs typeface="Times New Roman"/>
            </a:endParaRPr>
          </a:p>
          <a:p>
            <a:pPr marL="800100" lvl="1" indent="-342900" defTabSz="914400" eaLnBrk="1" hangingPunct="1">
              <a:lnSpc>
                <a:spcPct val="100000"/>
              </a:lnSpc>
              <a:spcAft>
                <a:spcPts val="600"/>
              </a:spcAft>
              <a:buClrTx/>
              <a:buSzTx/>
              <a:buFont typeface="Arial"/>
              <a:buChar char="•"/>
              <a:defRPr/>
            </a:pPr>
            <a:r>
              <a:rPr lang="en-GB" sz="1800" dirty="0" smtClean="0">
                <a:solidFill>
                  <a:srgbClr val="000000"/>
                </a:solidFill>
                <a:latin typeface="Times New Roman"/>
                <a:ea typeface="ＭＳ Ｐゴシック" charset="0"/>
                <a:cs typeface="Times New Roman"/>
              </a:rPr>
              <a:t>H</a:t>
            </a:r>
            <a:r>
              <a:rPr lang="en-GB" sz="1800" baseline="30000" dirty="0" smtClean="0">
                <a:solidFill>
                  <a:srgbClr val="000000"/>
                </a:solidFill>
                <a:latin typeface="Times New Roman"/>
                <a:ea typeface="ＭＳ Ｐゴシック" charset="0"/>
                <a:cs typeface="Times New Roman"/>
              </a:rPr>
              <a:t>-</a:t>
            </a:r>
            <a:r>
              <a:rPr lang="en-GB" sz="1800" dirty="0" smtClean="0">
                <a:solidFill>
                  <a:srgbClr val="000000"/>
                </a:solidFill>
                <a:latin typeface="Times New Roman"/>
                <a:ea typeface="ＭＳ Ｐゴシック" charset="0"/>
                <a:cs typeface="Times New Roman"/>
              </a:rPr>
              <a:t> source (instead of protons)</a:t>
            </a:r>
          </a:p>
          <a:p>
            <a:pPr marL="800100" lvl="1" indent="-342900" defTabSz="914400" eaLnBrk="1" hangingPunct="1">
              <a:lnSpc>
                <a:spcPct val="100000"/>
              </a:lnSpc>
              <a:spcAft>
                <a:spcPts val="600"/>
              </a:spcAft>
              <a:buClrTx/>
              <a:buSzTx/>
              <a:buFont typeface="Arial"/>
              <a:buChar char="•"/>
              <a:defRPr/>
            </a:pPr>
            <a:r>
              <a:rPr lang="en-GB" sz="1800" dirty="0" smtClean="0">
                <a:solidFill>
                  <a:srgbClr val="000000"/>
                </a:solidFill>
                <a:latin typeface="Times New Roman"/>
                <a:ea typeface="ＭＳ Ｐゴシック" charset="0"/>
                <a:cs typeface="Times New Roman"/>
              </a:rPr>
              <a:t>space charge problems to be solved</a:t>
            </a:r>
          </a:p>
          <a:p>
            <a:pPr marL="342900" indent="-342900" defTabSz="914400" eaLnBrk="1" hangingPunct="1">
              <a:lnSpc>
                <a:spcPct val="100000"/>
              </a:lnSpc>
              <a:spcAft>
                <a:spcPts val="600"/>
              </a:spcAft>
              <a:buClrTx/>
              <a:buSzTx/>
              <a:buFont typeface="Arial"/>
              <a:buChar char="•"/>
              <a:defRPr/>
            </a:pPr>
            <a:r>
              <a:rPr lang="en-GB" sz="1800" dirty="0">
                <a:solidFill>
                  <a:srgbClr val="000000"/>
                </a:solidFill>
                <a:latin typeface="Times New Roman"/>
                <a:ea typeface="ＭＳ Ｐゴシック" charset="0"/>
                <a:cs typeface="Times New Roman"/>
              </a:rPr>
              <a:t>~300 MeV neutrinos</a:t>
            </a:r>
          </a:p>
          <a:p>
            <a:pPr marL="342900" indent="-342900" defTabSz="914400" eaLnBrk="1" hangingPunct="1">
              <a:lnSpc>
                <a:spcPct val="100000"/>
              </a:lnSpc>
              <a:spcAft>
                <a:spcPts val="600"/>
              </a:spcAft>
              <a:buClrTx/>
              <a:buSzTx/>
              <a:buFont typeface="Arial"/>
              <a:buChar char="•"/>
              <a:defRPr/>
            </a:pPr>
            <a:r>
              <a:rPr lang="en-GB" sz="1800" dirty="0" smtClean="0">
                <a:solidFill>
                  <a:srgbClr val="000000"/>
                </a:solidFill>
                <a:latin typeface="Times New Roman"/>
                <a:ea typeface="ＭＳ Ｐゴシック" charset="0"/>
                <a:cs typeface="Times New Roman"/>
              </a:rPr>
              <a:t>Target station (studied in EUROnu)</a:t>
            </a:r>
          </a:p>
          <a:p>
            <a:pPr marL="342900" indent="-342900" defTabSz="914400" eaLnBrk="1" hangingPunct="1">
              <a:lnSpc>
                <a:spcPct val="100000"/>
              </a:lnSpc>
              <a:spcAft>
                <a:spcPts val="600"/>
              </a:spcAft>
              <a:buClrTx/>
              <a:buSzTx/>
              <a:buFont typeface="Arial"/>
              <a:buChar char="•"/>
              <a:defRPr/>
            </a:pPr>
            <a:r>
              <a:rPr lang="en-GB" sz="1800" dirty="0" smtClean="0">
                <a:solidFill>
                  <a:srgbClr val="000000"/>
                </a:solidFill>
                <a:latin typeface="Times New Roman"/>
                <a:ea typeface="ＭＳ Ｐゴシック" charset="0"/>
                <a:cs typeface="Times New Roman"/>
              </a:rPr>
              <a:t>Underground detector (studied in LAGUNA)</a:t>
            </a:r>
            <a:endParaRPr lang="en-GB" sz="1800" dirty="0">
              <a:solidFill>
                <a:srgbClr val="000000"/>
              </a:solidFill>
              <a:latin typeface="Times New Roman"/>
              <a:ea typeface="ＭＳ Ｐゴシック" charset="0"/>
              <a:cs typeface="Times New Roman"/>
            </a:endParaRPr>
          </a:p>
          <a:p>
            <a:pPr marL="342900" indent="-342900" defTabSz="914400" eaLnBrk="1" hangingPunct="1">
              <a:lnSpc>
                <a:spcPct val="100000"/>
              </a:lnSpc>
              <a:spcAft>
                <a:spcPts val="600"/>
              </a:spcAft>
              <a:buClrTx/>
              <a:buSzTx/>
              <a:buFont typeface="Arial"/>
              <a:buChar char="•"/>
              <a:defRPr/>
            </a:pPr>
            <a:r>
              <a:rPr lang="en-GB" sz="1800" dirty="0" smtClean="0">
                <a:solidFill>
                  <a:srgbClr val="000000"/>
                </a:solidFill>
                <a:latin typeface="Times New Roman"/>
                <a:ea typeface="ＭＳ Ｐゴシック" charset="0"/>
                <a:cs typeface="Times New Roman"/>
              </a:rPr>
              <a:t>Short pulses (~</a:t>
            </a:r>
            <a:r>
              <a:rPr lang="el-GR" sz="1800" dirty="0" smtClean="0">
                <a:solidFill>
                  <a:srgbClr val="000000"/>
                </a:solidFill>
                <a:latin typeface="Times New Roman"/>
                <a:ea typeface="ＭＳ Ｐゴシック" charset="0"/>
                <a:cs typeface="Times New Roman"/>
              </a:rPr>
              <a:t>μ</a:t>
            </a:r>
            <a:r>
              <a:rPr lang="en-US" sz="1800" dirty="0" smtClean="0">
                <a:solidFill>
                  <a:srgbClr val="000000"/>
                </a:solidFill>
                <a:latin typeface="Times New Roman"/>
                <a:ea typeface="ＭＳ Ｐゴシック" charset="0"/>
                <a:cs typeface="Times New Roman"/>
              </a:rPr>
              <a:t>s) will also allow DAR experiments</a:t>
            </a:r>
            <a:endParaRPr lang="en-GB" sz="1800" dirty="0" smtClean="0">
              <a:solidFill>
                <a:srgbClr val="000000"/>
              </a:solidFill>
              <a:latin typeface="Times New Roman"/>
              <a:ea typeface="ＭＳ Ｐゴシック" charset="0"/>
              <a:cs typeface="Times New Roman"/>
            </a:endParaRPr>
          </a:p>
          <a:p>
            <a:pPr marL="342900" indent="-342900" defTabSz="914400" eaLnBrk="1" hangingPunct="1">
              <a:lnSpc>
                <a:spcPct val="100000"/>
              </a:lnSpc>
              <a:spcAft>
                <a:spcPts val="600"/>
              </a:spcAft>
              <a:buClrTx/>
              <a:buSzTx/>
              <a:buFont typeface="Arial"/>
              <a:buChar char="•"/>
              <a:defRPr/>
            </a:pPr>
            <a:r>
              <a:rPr lang="en-GB" sz="1800" dirty="0" smtClean="0">
                <a:solidFill>
                  <a:srgbClr val="000000"/>
                </a:solidFill>
                <a:latin typeface="Times New Roman"/>
                <a:ea typeface="ＭＳ Ｐゴシック" charset="0"/>
                <a:cs typeface="Times New Roman"/>
              </a:rPr>
              <a:t>The </a:t>
            </a:r>
            <a:r>
              <a:rPr lang="en-GB" sz="1800" dirty="0" err="1" smtClean="0">
                <a:solidFill>
                  <a:srgbClr val="000000"/>
                </a:solidFill>
                <a:latin typeface="Times New Roman"/>
                <a:ea typeface="ＭＳ Ｐゴシック" charset="0"/>
                <a:cs typeface="Times New Roman"/>
              </a:rPr>
              <a:t>linac</a:t>
            </a:r>
            <a:r>
              <a:rPr lang="en-GB" sz="1800" dirty="0" smtClean="0">
                <a:solidFill>
                  <a:srgbClr val="000000"/>
                </a:solidFill>
                <a:latin typeface="Times New Roman"/>
                <a:ea typeface="ＭＳ Ｐゴシック" charset="0"/>
                <a:cs typeface="Times New Roman"/>
              </a:rPr>
              <a:t> and accumulator could be the first step towards Neutrino Factory, Muon Collider, etc.</a:t>
            </a:r>
          </a:p>
        </p:txBody>
      </p:sp>
      <p:sp>
        <p:nvSpPr>
          <p:cNvPr id="3" name="ZoneTexte 2"/>
          <p:cNvSpPr txBox="1"/>
          <p:nvPr/>
        </p:nvSpPr>
        <p:spPr>
          <a:xfrm>
            <a:off x="7596486" y="4543178"/>
            <a:ext cx="1547514" cy="1323439"/>
          </a:xfrm>
          <a:prstGeom prst="rect">
            <a:avLst/>
          </a:prstGeom>
          <a:noFill/>
        </p:spPr>
        <p:txBody>
          <a:bodyPr wrap="square" rtlCol="0">
            <a:spAutoFit/>
          </a:bodyPr>
          <a:lstStyle/>
          <a:p>
            <a:pPr defTabSz="914400" eaLnBrk="1" hangingPunct="1">
              <a:lnSpc>
                <a:spcPct val="100000"/>
              </a:lnSpc>
              <a:buClrTx/>
              <a:buSzTx/>
              <a:buFontTx/>
              <a:buNone/>
            </a:pPr>
            <a:r>
              <a:rPr lang="en-GB" sz="1600" dirty="0" smtClean="0">
                <a:solidFill>
                  <a:srgbClr val="000000"/>
                </a:solidFill>
                <a:latin typeface="Times New Roman"/>
                <a:ea typeface="ＭＳ Ｐゴシック" charset="0"/>
                <a:cs typeface="Times New Roman"/>
              </a:rPr>
              <a:t>neutrino flux </a:t>
            </a:r>
            <a:r>
              <a:rPr lang="en-GB" sz="1600" dirty="0">
                <a:solidFill>
                  <a:srgbClr val="000000"/>
                </a:solidFill>
                <a:latin typeface="Times New Roman"/>
                <a:ea typeface="ＭＳ Ｐゴシック" charset="0"/>
                <a:cs typeface="Times New Roman"/>
              </a:rPr>
              <a:t>at 100 </a:t>
            </a:r>
            <a:r>
              <a:rPr lang="en-GB" sz="1600" dirty="0" smtClean="0">
                <a:solidFill>
                  <a:srgbClr val="000000"/>
                </a:solidFill>
                <a:latin typeface="Times New Roman"/>
                <a:ea typeface="ＭＳ Ｐゴシック" charset="0"/>
                <a:cs typeface="Times New Roman"/>
              </a:rPr>
              <a:t>km (similar spectrum than for EUROnu SPL SB)</a:t>
            </a:r>
            <a:endParaRPr lang="en-GB" sz="1600" dirty="0">
              <a:solidFill>
                <a:srgbClr val="000000"/>
              </a:solidFill>
              <a:latin typeface="Times New Roman"/>
              <a:ea typeface="ＭＳ Ｐゴシック" charset="0"/>
              <a:cs typeface="Times New Roman"/>
            </a:endParaRPr>
          </a:p>
        </p:txBody>
      </p:sp>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6114" y="4218094"/>
            <a:ext cx="2518979" cy="2651556"/>
          </a:xfrm>
          <a:prstGeom prst="rect">
            <a:avLst/>
          </a:prstGeom>
        </p:spPr>
      </p:pic>
      <p:pic>
        <p:nvPicPr>
          <p:cNvPr id="31" name="Image 4" descr="layout_ESSnuSB_04.pn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41018" y="778319"/>
            <a:ext cx="4602982" cy="3439010"/>
          </a:xfrm>
          <a:prstGeom prst="rect">
            <a:avLst/>
          </a:prstGeom>
        </p:spPr>
      </p:pic>
    </p:spTree>
    <p:extLst>
      <p:ext uri="{BB962C8B-B14F-4D97-AF65-F5344CB8AC3E}">
        <p14:creationId xmlns:p14="http://schemas.microsoft.com/office/powerpoint/2010/main" val="3031493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187624" y="44624"/>
            <a:ext cx="6876256" cy="989147"/>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US" sz="3200" dirty="0" smtClean="0">
                <a:solidFill>
                  <a:srgbClr val="0000FF"/>
                </a:solidFill>
              </a:rPr>
              <a:t>ESS Neutrino Super Beam Collaboration</a:t>
            </a:r>
            <a:br>
              <a:rPr lang="en-US" sz="3200" dirty="0" smtClean="0">
                <a:solidFill>
                  <a:srgbClr val="0000FF"/>
                </a:solidFill>
              </a:rPr>
            </a:br>
            <a:r>
              <a:rPr lang="en-US" sz="3200" dirty="0" smtClean="0">
                <a:solidFill>
                  <a:srgbClr val="0000FF"/>
                </a:solidFill>
              </a:rPr>
              <a:t>(ESS</a:t>
            </a:r>
            <a:r>
              <a:rPr lang="el-GR" sz="3200" dirty="0" smtClean="0">
                <a:solidFill>
                  <a:srgbClr val="0000FF"/>
                </a:solidFill>
              </a:rPr>
              <a:t>ν</a:t>
            </a:r>
            <a:r>
              <a:rPr lang="en-US" sz="3200" dirty="0" smtClean="0">
                <a:solidFill>
                  <a:srgbClr val="0000FF"/>
                </a:solidFill>
              </a:rPr>
              <a:t>SB)</a:t>
            </a:r>
            <a:endParaRPr lang="en-US" sz="3200" dirty="0" smtClean="0">
              <a:solidFill>
                <a:srgbClr val="0000FF"/>
              </a:solidFill>
              <a:effectLst/>
              <a:latin typeface="Times New Roman"/>
              <a:cs typeface="Times New Roman"/>
            </a:endParaRPr>
          </a:p>
        </p:txBody>
      </p:sp>
      <p:sp>
        <p:nvSpPr>
          <p:cNvPr id="9" name="Rectangle 8"/>
          <p:cNvSpPr/>
          <p:nvPr/>
        </p:nvSpPr>
        <p:spPr>
          <a:xfrm>
            <a:off x="7010400" y="1134581"/>
            <a:ext cx="1806424" cy="646331"/>
          </a:xfrm>
          <a:prstGeom prst="rect">
            <a:avLst/>
          </a:prstGeom>
        </p:spPr>
        <p:txBody>
          <a:bodyPr wrap="square">
            <a:spAutoFit/>
          </a:bodyPr>
          <a:lstStyle/>
          <a:p>
            <a:pPr algn="ctr" eaLnBrk="1" fontAlgn="auto" hangingPunct="1">
              <a:lnSpc>
                <a:spcPct val="100000"/>
              </a:lnSpc>
              <a:spcBef>
                <a:spcPts val="0"/>
              </a:spcBef>
              <a:spcAft>
                <a:spcPts val="0"/>
              </a:spcAft>
              <a:buClrTx/>
              <a:buSzTx/>
              <a:buFontTx/>
              <a:buNone/>
            </a:pPr>
            <a:r>
              <a:rPr lang="en-GB" sz="1800" dirty="0">
                <a:solidFill>
                  <a:prstClr val="black"/>
                </a:solidFill>
                <a:latin typeface="Times New Roman"/>
                <a:cs typeface="Times New Roman"/>
              </a:rPr>
              <a:t> arXiv:1212.5048</a:t>
            </a:r>
            <a:endParaRPr lang="en-US" sz="1800" dirty="0" smtClean="0">
              <a:solidFill>
                <a:prstClr val="black"/>
              </a:solidFill>
              <a:latin typeface="Times New Roman"/>
              <a:cs typeface="Times New Roman"/>
            </a:endParaRPr>
          </a:p>
          <a:p>
            <a:pPr algn="ctr" eaLnBrk="1" fontAlgn="auto" hangingPunct="1">
              <a:lnSpc>
                <a:spcPct val="100000"/>
              </a:lnSpc>
              <a:spcBef>
                <a:spcPts val="0"/>
              </a:spcBef>
              <a:spcAft>
                <a:spcPts val="0"/>
              </a:spcAft>
              <a:buClrTx/>
              <a:buSzTx/>
              <a:buFontTx/>
              <a:buNone/>
            </a:pPr>
            <a:r>
              <a:rPr lang="en-US" sz="1800" b="1" dirty="0" smtClean="0">
                <a:solidFill>
                  <a:prstClr val="black"/>
                </a:solidFill>
                <a:latin typeface="Times New Roman"/>
                <a:cs typeface="Times New Roman"/>
              </a:rPr>
              <a:t>arXiv</a:t>
            </a:r>
            <a:r>
              <a:rPr lang="en-US" sz="1800" b="1" dirty="0">
                <a:solidFill>
                  <a:prstClr val="black"/>
                </a:solidFill>
                <a:latin typeface="Times New Roman"/>
                <a:cs typeface="Times New Roman"/>
              </a:rPr>
              <a:t>:</a:t>
            </a:r>
            <a:r>
              <a:rPr lang="en-US" sz="1800" b="1" dirty="0" smtClean="0">
                <a:solidFill>
                  <a:prstClr val="black"/>
                </a:solidFill>
                <a:latin typeface="Times New Roman"/>
                <a:cs typeface="Times New Roman"/>
              </a:rPr>
              <a:t>1309.7022</a:t>
            </a:r>
          </a:p>
        </p:txBody>
      </p:sp>
      <p:sp>
        <p:nvSpPr>
          <p:cNvPr id="4" name="ZoneTexte 3"/>
          <p:cNvSpPr txBox="1"/>
          <p:nvPr/>
        </p:nvSpPr>
        <p:spPr>
          <a:xfrm>
            <a:off x="5907955" y="3857544"/>
            <a:ext cx="3168011" cy="923330"/>
          </a:xfrm>
          <a:prstGeom prst="rect">
            <a:avLst/>
          </a:prstGeom>
          <a:noFill/>
        </p:spPr>
        <p:txBody>
          <a:bodyPr wrap="square" rtlCol="0">
            <a:spAutoFit/>
          </a:bodyPr>
          <a:lstStyle/>
          <a:p>
            <a:pPr eaLnBrk="1" fontAlgn="auto" hangingPunct="1">
              <a:lnSpc>
                <a:spcPct val="100000"/>
              </a:lnSpc>
              <a:spcBef>
                <a:spcPts val="0"/>
              </a:spcBef>
              <a:spcAft>
                <a:spcPts val="0"/>
              </a:spcAft>
              <a:buClrTx/>
              <a:buSzTx/>
              <a:buFontTx/>
              <a:buNone/>
            </a:pPr>
            <a:r>
              <a:rPr lang="en-GB" sz="1800" b="1" dirty="0" smtClean="0">
                <a:solidFill>
                  <a:srgbClr val="3366FF"/>
                </a:solidFill>
                <a:latin typeface="Times New Roman"/>
                <a:cs typeface="Times New Roman"/>
              </a:rPr>
              <a:t>14 participating institutes form 10 different countries,</a:t>
            </a:r>
          </a:p>
          <a:p>
            <a:pPr eaLnBrk="1" fontAlgn="auto" hangingPunct="1">
              <a:lnSpc>
                <a:spcPct val="100000"/>
              </a:lnSpc>
              <a:spcBef>
                <a:spcPts val="0"/>
              </a:spcBef>
              <a:spcAft>
                <a:spcPts val="0"/>
              </a:spcAft>
              <a:buClrTx/>
              <a:buSzTx/>
              <a:buFontTx/>
              <a:buNone/>
            </a:pPr>
            <a:r>
              <a:rPr lang="en-GB" sz="1800" b="1" dirty="0" smtClean="0">
                <a:solidFill>
                  <a:srgbClr val="3366FF"/>
                </a:solidFill>
                <a:latin typeface="Times New Roman"/>
                <a:cs typeface="Times New Roman"/>
              </a:rPr>
              <a:t>among them ESS and CERN</a:t>
            </a:r>
            <a:endParaRPr lang="en-GB" sz="1800" b="1" dirty="0">
              <a:solidFill>
                <a:srgbClr val="3366FF"/>
              </a:solidFill>
              <a:latin typeface="Times New Roman"/>
              <a:cs typeface="Times New Roman"/>
            </a:endParaRPr>
          </a:p>
        </p:txBody>
      </p:sp>
      <p:pic>
        <p:nvPicPr>
          <p:cNvPr id="6"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063214"/>
            <a:ext cx="4646904" cy="572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579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644892" y="147299"/>
            <a:ext cx="5868144" cy="755109"/>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US" sz="3200" dirty="0" smtClean="0">
                <a:solidFill>
                  <a:srgbClr val="0000FF"/>
                </a:solidFill>
              </a:rPr>
              <a:t>ESS neutrino energy distribution</a:t>
            </a:r>
            <a:endParaRPr lang="en-US" sz="3200" dirty="0" smtClean="0">
              <a:solidFill>
                <a:srgbClr val="0000FF"/>
              </a:solidFill>
              <a:effectLst/>
              <a:latin typeface="Times New Roman"/>
              <a:cs typeface="Times New Roman"/>
            </a:endParaRPr>
          </a:p>
        </p:txBody>
      </p:sp>
      <p:pic>
        <p:nvPicPr>
          <p:cNvPr id="14" name="Image 13"/>
          <p:cNvPicPr>
            <a:picLocks noChangeAspect="1"/>
          </p:cNvPicPr>
          <p:nvPr/>
        </p:nvPicPr>
        <p:blipFill>
          <a:blip r:embed="rId3"/>
          <a:stretch>
            <a:fillRect/>
          </a:stretch>
        </p:blipFill>
        <p:spPr>
          <a:xfrm>
            <a:off x="523629" y="990914"/>
            <a:ext cx="8110670" cy="5584720"/>
          </a:xfrm>
          <a:prstGeom prst="rect">
            <a:avLst/>
          </a:prstGeom>
        </p:spPr>
      </p:pic>
      <p:sp>
        <p:nvSpPr>
          <p:cNvPr id="15" name="ZoneTexte 14"/>
          <p:cNvSpPr txBox="1"/>
          <p:nvPr/>
        </p:nvSpPr>
        <p:spPr>
          <a:xfrm>
            <a:off x="7185964" y="1569010"/>
            <a:ext cx="1857767" cy="1015663"/>
          </a:xfrm>
          <a:prstGeom prst="rect">
            <a:avLst/>
          </a:prstGeom>
          <a:noFill/>
        </p:spPr>
        <p:txBody>
          <a:bodyPr wrap="square" rtlCol="0">
            <a:spAutoFit/>
          </a:bodyPr>
          <a:lstStyle/>
          <a:p>
            <a:pPr eaLnBrk="1" fontAlgn="auto" hangingPunct="1">
              <a:lnSpc>
                <a:spcPct val="100000"/>
              </a:lnSpc>
              <a:spcBef>
                <a:spcPts val="0"/>
              </a:spcBef>
              <a:spcAft>
                <a:spcPts val="0"/>
              </a:spcAft>
              <a:buClrTx/>
              <a:buSzTx/>
              <a:buFontTx/>
              <a:buNone/>
            </a:pPr>
            <a:r>
              <a:rPr lang="en-GB" sz="2000" dirty="0" smtClean="0">
                <a:solidFill>
                  <a:srgbClr val="FF0000"/>
                </a:solidFill>
                <a:latin typeface="Times New Roman"/>
                <a:cs typeface="Times New Roman"/>
              </a:rPr>
              <a:t>at 100 km from the target and per year</a:t>
            </a:r>
            <a:endParaRPr lang="en-GB" sz="2000" dirty="0">
              <a:solidFill>
                <a:srgbClr val="FF0000"/>
              </a:solidFill>
              <a:latin typeface="Times New Roman"/>
              <a:cs typeface="Times New Roman"/>
            </a:endParaRPr>
          </a:p>
        </p:txBody>
      </p:sp>
    </p:spTree>
    <p:extLst>
      <p:ext uri="{BB962C8B-B14F-4D97-AF65-F5344CB8AC3E}">
        <p14:creationId xmlns:p14="http://schemas.microsoft.com/office/powerpoint/2010/main" val="3505304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p:cNvSpPr>
            <a:spLocks/>
          </p:cNvSpPr>
          <p:nvPr/>
        </p:nvSpPr>
        <p:spPr bwMode="auto">
          <a:xfrm>
            <a:off x="121553" y="1354138"/>
            <a:ext cx="6442420" cy="171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215900" indent="-176213" eaLnBrk="1" fontAlgn="auto" hangingPunct="1">
              <a:lnSpc>
                <a:spcPct val="100000"/>
              </a:lnSpc>
              <a:spcBef>
                <a:spcPts val="1050"/>
              </a:spcBef>
              <a:spcAft>
                <a:spcPts val="0"/>
              </a:spcAft>
              <a:buClr>
                <a:srgbClr val="0000FF"/>
              </a:buClr>
              <a:buFont typeface="Times New Roman" charset="0"/>
              <a:buChar char="•"/>
            </a:pPr>
            <a:r>
              <a:rPr lang="en-US" sz="2000" dirty="0">
                <a:solidFill>
                  <a:srgbClr val="0000FF"/>
                </a:solidFill>
                <a:latin typeface="Times New Roman Bold" charset="0"/>
                <a:ea typeface="ＭＳ Ｐゴシック" charset="0"/>
                <a:cs typeface="Times New Roman Bold" charset="0"/>
                <a:sym typeface="Times New Roman Bold" charset="0"/>
              </a:rPr>
              <a:t>Proton decay</a:t>
            </a:r>
          </a:p>
          <a:p>
            <a:pPr marL="215900" indent="-176213" eaLnBrk="1" fontAlgn="auto" hangingPunct="1">
              <a:lnSpc>
                <a:spcPct val="100000"/>
              </a:lnSpc>
              <a:spcBef>
                <a:spcPts val="1050"/>
              </a:spcBef>
              <a:spcAft>
                <a:spcPts val="0"/>
              </a:spcAft>
              <a:buClr>
                <a:srgbClr val="0000FF"/>
              </a:buClr>
              <a:buFont typeface="Times New Roman" charset="0"/>
              <a:buChar char="•"/>
            </a:pPr>
            <a:r>
              <a:rPr lang="en-US" sz="2000" dirty="0" err="1" smtClean="0">
                <a:solidFill>
                  <a:srgbClr val="0000FF"/>
                </a:solidFill>
                <a:latin typeface="Times New Roman Bold" charset="0"/>
                <a:ea typeface="ＭＳ Ｐゴシック" charset="0"/>
                <a:cs typeface="Times New Roman Bold" charset="0"/>
                <a:sym typeface="Times New Roman Bold" charset="0"/>
              </a:rPr>
              <a:t>Astroparticle</a:t>
            </a:r>
            <a:r>
              <a:rPr lang="en-US" sz="2000" dirty="0" smtClean="0">
                <a:solidFill>
                  <a:srgbClr val="0000FF"/>
                </a:solidFill>
                <a:latin typeface="Times New Roman Bold" charset="0"/>
                <a:ea typeface="ＭＳ Ｐゴシック" charset="0"/>
                <a:cs typeface="Times New Roman Bold" charset="0"/>
                <a:sym typeface="Times New Roman Bold" charset="0"/>
              </a:rPr>
              <a:t> physics: </a:t>
            </a:r>
            <a:r>
              <a:rPr lang="en-US" sz="2000" dirty="0" smtClean="0">
                <a:solidFill>
                  <a:prstClr val="black"/>
                </a:solidFill>
                <a:latin typeface="Times New Roman" charset="0"/>
                <a:ea typeface="ＭＳ Ｐゴシック" charset="0"/>
                <a:cs typeface="Times New Roman" charset="0"/>
                <a:sym typeface="Times New Roman" charset="0"/>
              </a:rPr>
              <a:t>galactic </a:t>
            </a:r>
            <a:r>
              <a:rPr lang="en-US" sz="2000" dirty="0">
                <a:solidFill>
                  <a:prstClr val="black"/>
                </a:solidFill>
                <a:latin typeface="Times New Roman" charset="0"/>
                <a:ea typeface="ＭＳ Ｐゴシック" charset="0"/>
                <a:cs typeface="Times New Roman" charset="0"/>
                <a:sym typeface="Times New Roman" charset="0"/>
              </a:rPr>
              <a:t>SN </a:t>
            </a:r>
            <a:r>
              <a:rPr lang="en-US" sz="2000" dirty="0" smtClean="0">
                <a:solidFill>
                  <a:prstClr val="black"/>
                </a:solidFill>
                <a:latin typeface="Times New Roman" charset="0"/>
                <a:ea typeface="ＭＳ Ｐゴシック" charset="0"/>
                <a:cs typeface="Times New Roman" charset="0"/>
                <a:sym typeface="Times New Roman" charset="0"/>
              </a:rPr>
              <a:t>ν, </a:t>
            </a:r>
            <a:r>
              <a:rPr lang="en-GB" sz="2000" dirty="0" smtClean="0">
                <a:solidFill>
                  <a:srgbClr val="000000"/>
                </a:solidFill>
                <a:latin typeface="Times New Roman"/>
                <a:cs typeface="Times New Roman"/>
              </a:rPr>
              <a:t>Supernovae "</a:t>
            </a:r>
            <a:r>
              <a:rPr lang="en-GB" sz="2000" dirty="0">
                <a:solidFill>
                  <a:srgbClr val="000000"/>
                </a:solidFill>
                <a:latin typeface="Times New Roman"/>
                <a:cs typeface="Times New Roman"/>
              </a:rPr>
              <a:t>relics</a:t>
            </a:r>
            <a:r>
              <a:rPr lang="en-GB" sz="2000" dirty="0" smtClean="0">
                <a:solidFill>
                  <a:srgbClr val="000000"/>
                </a:solidFill>
                <a:latin typeface="Times New Roman"/>
                <a:cs typeface="Times New Roman"/>
              </a:rPr>
              <a:t>"</a:t>
            </a:r>
            <a:endParaRPr lang="en-US" sz="2000" dirty="0">
              <a:solidFill>
                <a:prstClr val="black"/>
              </a:solidFill>
              <a:latin typeface="Times New Roman"/>
              <a:ea typeface="ＭＳ Ｐゴシック" charset="0"/>
              <a:cs typeface="Times New Roman"/>
              <a:sym typeface="Times New Roman" charset="0"/>
            </a:endParaRPr>
          </a:p>
          <a:p>
            <a:pPr marL="215900" indent="-176213" eaLnBrk="1" fontAlgn="auto" hangingPunct="1">
              <a:lnSpc>
                <a:spcPct val="100000"/>
              </a:lnSpc>
              <a:spcBef>
                <a:spcPts val="1050"/>
              </a:spcBef>
              <a:spcAft>
                <a:spcPts val="0"/>
              </a:spcAft>
              <a:buFont typeface="Times New Roman" charset="0"/>
              <a:buChar char="•"/>
            </a:pPr>
            <a:r>
              <a:rPr lang="en-US" sz="2000" dirty="0">
                <a:solidFill>
                  <a:prstClr val="black"/>
                </a:solidFill>
                <a:latin typeface="Times New Roman" charset="0"/>
                <a:ea typeface="ＭＳ Ｐゴシック" charset="0"/>
                <a:cs typeface="Times New Roman" charset="0"/>
                <a:sym typeface="Times New Roman" charset="0"/>
              </a:rPr>
              <a:t>Solar </a:t>
            </a:r>
            <a:r>
              <a:rPr lang="en-US" sz="2000" dirty="0" smtClean="0">
                <a:solidFill>
                  <a:prstClr val="black"/>
                </a:solidFill>
                <a:latin typeface="Times New Roman" charset="0"/>
                <a:ea typeface="ＭＳ Ｐゴシック" charset="0"/>
                <a:cs typeface="Times New Roman" charset="0"/>
                <a:sym typeface="Times New Roman" charset="0"/>
              </a:rPr>
              <a:t>and atmospheric </a:t>
            </a:r>
            <a:r>
              <a:rPr lang="en-US" sz="2000" dirty="0">
                <a:solidFill>
                  <a:prstClr val="black"/>
                </a:solidFill>
                <a:latin typeface="Times New Roman" charset="0"/>
                <a:ea typeface="ＭＳ Ｐゴシック" charset="0"/>
                <a:cs typeface="Times New Roman" charset="0"/>
                <a:sym typeface="Times New Roman" charset="0"/>
              </a:rPr>
              <a:t>n</a:t>
            </a:r>
            <a:r>
              <a:rPr lang="en-US" sz="2000" dirty="0" smtClean="0">
                <a:solidFill>
                  <a:prstClr val="black"/>
                </a:solidFill>
                <a:latin typeface="Times New Roman" charset="0"/>
                <a:ea typeface="ＭＳ Ｐゴシック" charset="0"/>
                <a:cs typeface="Times New Roman" charset="0"/>
                <a:sym typeface="Times New Roman" charset="0"/>
              </a:rPr>
              <a:t>eutrinos</a:t>
            </a:r>
            <a:endParaRPr lang="en-US" sz="2000" dirty="0">
              <a:solidFill>
                <a:prstClr val="black"/>
              </a:solidFill>
              <a:latin typeface="Times New Roman" charset="0"/>
              <a:ea typeface="ＭＳ Ｐゴシック" charset="0"/>
              <a:cs typeface="Times New Roman" charset="0"/>
              <a:sym typeface="Times New Roman" charset="0"/>
            </a:endParaRPr>
          </a:p>
          <a:p>
            <a:pPr marL="215900" indent="-176213" eaLnBrk="1" fontAlgn="auto" hangingPunct="1">
              <a:lnSpc>
                <a:spcPct val="100000"/>
              </a:lnSpc>
              <a:spcBef>
                <a:spcPts val="1050"/>
              </a:spcBef>
              <a:spcAft>
                <a:spcPts val="0"/>
              </a:spcAft>
              <a:buClr>
                <a:srgbClr val="0000FF"/>
              </a:buClr>
              <a:buFont typeface="Times New Roman" charset="0"/>
              <a:buChar char="•"/>
            </a:pPr>
            <a:r>
              <a:rPr lang="en-US" sz="2000" dirty="0" smtClean="0">
                <a:solidFill>
                  <a:srgbClr val="0000FF"/>
                </a:solidFill>
                <a:latin typeface="Times New Roman Bold" charset="0"/>
                <a:ea typeface="ＭＳ Ｐゴシック" charset="0"/>
                <a:cs typeface="Times New Roman Bold" charset="0"/>
                <a:sym typeface="Times New Roman Bold" charset="0"/>
              </a:rPr>
              <a:t>Neutrino oscillations (Super Beam</a:t>
            </a:r>
            <a:r>
              <a:rPr lang="en-US" sz="2000" dirty="0">
                <a:solidFill>
                  <a:srgbClr val="0000FF"/>
                </a:solidFill>
                <a:latin typeface="Times New Roman Bold" charset="0"/>
                <a:ea typeface="ＭＳ Ｐゴシック" charset="0"/>
                <a:cs typeface="Times New Roman Bold" charset="0"/>
                <a:sym typeface="Times New Roman Bold" charset="0"/>
              </a:rPr>
              <a:t>)</a:t>
            </a:r>
          </a:p>
        </p:txBody>
      </p:sp>
      <p:pic>
        <p:nvPicPr>
          <p:cNvPr id="150534" name="Picture 6"/>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60467" y="1983692"/>
            <a:ext cx="43434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 name="ZoneTexte 4"/>
          <p:cNvSpPr txBox="1"/>
          <p:nvPr/>
        </p:nvSpPr>
        <p:spPr>
          <a:xfrm>
            <a:off x="37590" y="2966960"/>
            <a:ext cx="4417334" cy="1015663"/>
          </a:xfrm>
          <a:prstGeom prst="rect">
            <a:avLst/>
          </a:prstGeom>
          <a:noFill/>
        </p:spPr>
        <p:txBody>
          <a:bodyPr wrap="square" rtlCol="0">
            <a:spAutoFit/>
          </a:bodyPr>
          <a:lstStyle/>
          <a:p>
            <a:pPr marL="184150" indent="-184150" eaLnBrk="1" fontAlgn="auto" hangingPunct="1">
              <a:lnSpc>
                <a:spcPct val="100000"/>
              </a:lnSpc>
              <a:spcBef>
                <a:spcPts val="0"/>
              </a:spcBef>
              <a:spcAft>
                <a:spcPts val="0"/>
              </a:spcAft>
              <a:buClrTx/>
              <a:buSzTx/>
              <a:buFont typeface="Arial"/>
              <a:buChar char="•"/>
            </a:pPr>
            <a:r>
              <a:rPr lang="en-GB" sz="2000" dirty="0" smtClean="0">
                <a:solidFill>
                  <a:prstClr val="black"/>
                </a:solidFill>
                <a:latin typeface="Times New Roman"/>
                <a:cs typeface="Times New Roman"/>
              </a:rPr>
              <a:t>500 </a:t>
            </a:r>
            <a:r>
              <a:rPr lang="en-GB" sz="2000" dirty="0" err="1" smtClean="0">
                <a:solidFill>
                  <a:prstClr val="black"/>
                </a:solidFill>
                <a:latin typeface="Times New Roman"/>
                <a:cs typeface="Times New Roman"/>
              </a:rPr>
              <a:t>kt</a:t>
            </a:r>
            <a:r>
              <a:rPr lang="en-GB" sz="2000" dirty="0" smtClean="0">
                <a:solidFill>
                  <a:prstClr val="black"/>
                </a:solidFill>
                <a:latin typeface="Times New Roman"/>
                <a:cs typeface="Times New Roman"/>
              </a:rPr>
              <a:t> </a:t>
            </a:r>
            <a:r>
              <a:rPr lang="en-GB" sz="2000" dirty="0" err="1" smtClean="0">
                <a:solidFill>
                  <a:prstClr val="black"/>
                </a:solidFill>
                <a:latin typeface="Times New Roman"/>
                <a:cs typeface="Times New Roman"/>
              </a:rPr>
              <a:t>fiducial</a:t>
            </a:r>
            <a:r>
              <a:rPr lang="en-GB" sz="2000" dirty="0" smtClean="0">
                <a:solidFill>
                  <a:prstClr val="black"/>
                </a:solidFill>
                <a:latin typeface="Times New Roman"/>
                <a:cs typeface="Times New Roman"/>
              </a:rPr>
              <a:t> volume (~20xSuperK)</a:t>
            </a:r>
          </a:p>
          <a:p>
            <a:pPr marL="184150" indent="-184150" defTabSz="914400" eaLnBrk="1" hangingPunct="1">
              <a:lnSpc>
                <a:spcPct val="100000"/>
              </a:lnSpc>
              <a:buClrTx/>
              <a:buSzTx/>
              <a:buFont typeface="Arial"/>
              <a:buChar char="•"/>
              <a:defRPr/>
            </a:pPr>
            <a:r>
              <a:rPr lang="en-GB" sz="2000" dirty="0">
                <a:solidFill>
                  <a:srgbClr val="000000"/>
                </a:solidFill>
                <a:latin typeface="Times New Roman" pitchFamily="-109" charset="0"/>
                <a:ea typeface="ＭＳ Ｐゴシック" charset="0"/>
                <a:cs typeface="ＭＳ Ｐゴシック" charset="0"/>
              </a:rPr>
              <a:t>Readout: </a:t>
            </a:r>
            <a:r>
              <a:rPr lang="en-GB" sz="2000" dirty="0" smtClean="0">
                <a:solidFill>
                  <a:srgbClr val="000000"/>
                </a:solidFill>
                <a:latin typeface="Times New Roman" pitchFamily="-109" charset="0"/>
                <a:ea typeface="ＭＳ Ｐゴシック" charset="0"/>
                <a:cs typeface="ＭＳ Ｐゴシック" charset="0"/>
              </a:rPr>
              <a:t>~240k </a:t>
            </a:r>
            <a:r>
              <a:rPr lang="en-GB" sz="2000" dirty="0">
                <a:solidFill>
                  <a:srgbClr val="000000"/>
                </a:solidFill>
                <a:latin typeface="Times New Roman" pitchFamily="-109" charset="0"/>
                <a:ea typeface="ＭＳ Ｐゴシック" charset="0"/>
                <a:cs typeface="ＭＳ Ｐゴシック" charset="0"/>
              </a:rPr>
              <a:t>8” </a:t>
            </a:r>
            <a:r>
              <a:rPr lang="en-GB" sz="2000" dirty="0" smtClean="0">
                <a:solidFill>
                  <a:srgbClr val="000000"/>
                </a:solidFill>
                <a:latin typeface="Times New Roman" pitchFamily="-109" charset="0"/>
                <a:ea typeface="ＭＳ Ｐゴシック" charset="0"/>
                <a:cs typeface="ＭＳ Ｐゴシック" charset="0"/>
              </a:rPr>
              <a:t>PMTs</a:t>
            </a:r>
            <a:endParaRPr lang="en-GB" sz="2000" dirty="0">
              <a:solidFill>
                <a:srgbClr val="000000"/>
              </a:solidFill>
              <a:latin typeface="Times New Roman" pitchFamily="-109" charset="0"/>
              <a:ea typeface="ＭＳ Ｐゴシック" charset="0"/>
              <a:cs typeface="ＭＳ Ｐゴシック" charset="0"/>
            </a:endParaRPr>
          </a:p>
          <a:p>
            <a:pPr marL="184150" indent="-184150" defTabSz="914400" eaLnBrk="1" hangingPunct="1">
              <a:lnSpc>
                <a:spcPct val="100000"/>
              </a:lnSpc>
              <a:buClrTx/>
              <a:buSzTx/>
              <a:buFont typeface="Arial"/>
              <a:buChar char="•"/>
              <a:defRPr/>
            </a:pPr>
            <a:r>
              <a:rPr lang="en-GB" sz="2000" dirty="0" smtClean="0">
                <a:solidFill>
                  <a:srgbClr val="000000"/>
                </a:solidFill>
                <a:latin typeface="Times New Roman" pitchFamily="-109" charset="0"/>
                <a:ea typeface="ＭＳ Ｐゴシック" charset="0"/>
                <a:cs typeface="ＭＳ Ｐゴシック" charset="0"/>
              </a:rPr>
              <a:t>30</a:t>
            </a:r>
            <a:r>
              <a:rPr lang="en-GB" sz="2000" dirty="0">
                <a:solidFill>
                  <a:srgbClr val="000000"/>
                </a:solidFill>
                <a:latin typeface="Times New Roman" pitchFamily="-109" charset="0"/>
                <a:ea typeface="ＭＳ Ｐゴシック" charset="0"/>
                <a:cs typeface="ＭＳ Ｐゴシック" charset="0"/>
              </a:rPr>
              <a:t>% </a:t>
            </a:r>
            <a:r>
              <a:rPr lang="en-GB" sz="2000" dirty="0" smtClean="0">
                <a:solidFill>
                  <a:srgbClr val="000000"/>
                </a:solidFill>
                <a:latin typeface="Times New Roman" pitchFamily="-109" charset="0"/>
                <a:ea typeface="ＭＳ Ｐゴシック" charset="0"/>
                <a:cs typeface="ＭＳ Ｐゴシック" charset="0"/>
              </a:rPr>
              <a:t>optical coverage</a:t>
            </a:r>
            <a:endParaRPr lang="en-GB" sz="2000" dirty="0">
              <a:solidFill>
                <a:srgbClr val="000000"/>
              </a:solidFill>
              <a:latin typeface="Times New Roman" pitchFamily="-109" charset="0"/>
              <a:ea typeface="ＭＳ Ｐゴシック" charset="0"/>
              <a:cs typeface="ＭＳ Ｐゴシック" charset="0"/>
            </a:endParaRPr>
          </a:p>
        </p:txBody>
      </p:sp>
      <p:pic>
        <p:nvPicPr>
          <p:cNvPr id="13" name="Image 12"/>
          <p:cNvPicPr>
            <a:picLocks noChangeAspect="1"/>
          </p:cNvPicPr>
          <p:nvPr/>
        </p:nvPicPr>
        <p:blipFill>
          <a:blip r:embed="rId3"/>
          <a:stretch>
            <a:fillRect/>
          </a:stretch>
        </p:blipFill>
        <p:spPr>
          <a:xfrm>
            <a:off x="5620143" y="4120467"/>
            <a:ext cx="3453342" cy="2702240"/>
          </a:xfrm>
          <a:prstGeom prst="rect">
            <a:avLst/>
          </a:prstGeom>
        </p:spPr>
      </p:pic>
      <p:sp>
        <p:nvSpPr>
          <p:cNvPr id="14" name="Rectangle 246"/>
          <p:cNvSpPr>
            <a:spLocks noChangeArrowheads="1"/>
          </p:cNvSpPr>
          <p:nvPr/>
        </p:nvSpPr>
        <p:spPr bwMode="auto">
          <a:xfrm>
            <a:off x="3066010" y="5797683"/>
            <a:ext cx="25066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1" hangingPunct="1">
              <a:lnSpc>
                <a:spcPct val="100000"/>
              </a:lnSpc>
              <a:buClrTx/>
              <a:buSzTx/>
              <a:buFontTx/>
              <a:buNone/>
            </a:pPr>
            <a:r>
              <a:rPr lang="en-GB" sz="1600" b="1" dirty="0">
                <a:solidFill>
                  <a:srgbClr val="000000"/>
                </a:solidFill>
                <a:latin typeface="Times New Roman" charset="0"/>
                <a:ea typeface="ＭＳ Ｐゴシック" charset="0"/>
                <a:cs typeface="ＭＳ Ｐゴシック" charset="0"/>
              </a:rPr>
              <a:t>(</a:t>
            </a:r>
            <a:r>
              <a:rPr lang="en-GB" sz="1600" b="1" dirty="0" err="1">
                <a:solidFill>
                  <a:srgbClr val="000000"/>
                </a:solidFill>
                <a:latin typeface="Times New Roman" charset="0"/>
                <a:ea typeface="ＭＳ Ｐゴシック" charset="0"/>
                <a:cs typeface="ＭＳ Ｐゴシック" charset="0"/>
              </a:rPr>
              <a:t>arXiv</a:t>
            </a:r>
            <a:r>
              <a:rPr lang="en-GB" sz="1600" b="1" dirty="0">
                <a:solidFill>
                  <a:srgbClr val="000000"/>
                </a:solidFill>
                <a:latin typeface="Times New Roman" charset="0"/>
                <a:ea typeface="ＭＳ Ｐゴシック" charset="0"/>
                <a:cs typeface="ＭＳ Ｐゴシック" charset="0"/>
              </a:rPr>
              <a:t>: hep-ex/0607026)</a:t>
            </a:r>
          </a:p>
        </p:txBody>
      </p:sp>
      <p:pic>
        <p:nvPicPr>
          <p:cNvPr id="12"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12536" t="675" r="13310" b="22570"/>
          <a:stretch/>
        </p:blipFill>
        <p:spPr bwMode="auto">
          <a:xfrm>
            <a:off x="256246" y="3921836"/>
            <a:ext cx="2808312" cy="2469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8190"/>
          <a:stretch/>
        </p:blipFill>
        <p:spPr bwMode="auto">
          <a:xfrm>
            <a:off x="2913648" y="6228310"/>
            <a:ext cx="2635966" cy="488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0531" name="Rectangle 3"/>
          <p:cNvSpPr>
            <a:spLocks noGrp="1" noChangeArrowheads="1"/>
          </p:cNvSpPr>
          <p:nvPr>
            <p:ph type="title"/>
          </p:nvPr>
        </p:nvSpPr>
        <p:spPr>
          <a:xfrm>
            <a:off x="1187624" y="159324"/>
            <a:ext cx="7083216" cy="1123897"/>
          </a:xfrm>
          <a:ln/>
        </p:spPr>
        <p:txBody>
          <a:bodyPr rIns="132080">
            <a:normAutofit/>
          </a:bodyPr>
          <a:lstStyle/>
          <a:p>
            <a:pPr>
              <a:lnSpc>
                <a:spcPct val="100000"/>
              </a:lnSpc>
            </a:pPr>
            <a:r>
              <a:rPr lang="en-US" sz="3100" dirty="0">
                <a:solidFill>
                  <a:srgbClr val="0000FF"/>
                </a:solidFill>
                <a:latin typeface="Times New Roman" charset="0"/>
                <a:cs typeface="Times New Roman" charset="0"/>
                <a:sym typeface="Times New Roman" charset="0"/>
              </a:rPr>
              <a:t>The MEMPHYS </a:t>
            </a:r>
            <a:r>
              <a:rPr lang="en-US" sz="3600" dirty="0">
                <a:solidFill>
                  <a:srgbClr val="0000FF"/>
                </a:solidFill>
                <a:latin typeface="Times New Roman" charset="0"/>
                <a:cs typeface="Times New Roman" charset="0"/>
                <a:sym typeface="Times New Roman" charset="0"/>
              </a:rPr>
              <a:t>(</a:t>
            </a:r>
            <a:r>
              <a:rPr lang="en-US" sz="2800" dirty="0" err="1">
                <a:solidFill>
                  <a:srgbClr val="0000FF"/>
                </a:solidFill>
                <a:latin typeface="Times New Roman" charset="0"/>
                <a:cs typeface="Times New Roman" charset="0"/>
                <a:sym typeface="Times New Roman" charset="0"/>
              </a:rPr>
              <a:t>MEgaton</a:t>
            </a:r>
            <a:r>
              <a:rPr lang="en-US" sz="2800" dirty="0">
                <a:solidFill>
                  <a:srgbClr val="0000FF"/>
                </a:solidFill>
                <a:latin typeface="Times New Roman" charset="0"/>
                <a:cs typeface="Times New Roman" charset="0"/>
                <a:sym typeface="Times New Roman" charset="0"/>
              </a:rPr>
              <a:t> Mass </a:t>
            </a:r>
            <a:r>
              <a:rPr lang="en-US" sz="2800" dirty="0" err="1">
                <a:solidFill>
                  <a:srgbClr val="0000FF"/>
                </a:solidFill>
                <a:latin typeface="Times New Roman" charset="0"/>
                <a:cs typeface="Times New Roman" charset="0"/>
                <a:sym typeface="Times New Roman" charset="0"/>
              </a:rPr>
              <a:t>PHYSics</a:t>
            </a:r>
            <a:r>
              <a:rPr lang="en-US" sz="2800" dirty="0">
                <a:solidFill>
                  <a:srgbClr val="0000FF"/>
                </a:solidFill>
                <a:latin typeface="Times New Roman" charset="0"/>
                <a:cs typeface="Times New Roman" charset="0"/>
                <a:sym typeface="Times New Roman" charset="0"/>
              </a:rPr>
              <a:t>)</a:t>
            </a:r>
            <a:r>
              <a:rPr lang="en-US" sz="2800" dirty="0">
                <a:solidFill>
                  <a:srgbClr val="0000FF"/>
                </a:solidFill>
                <a:latin typeface="Times New Roman" charset="0"/>
                <a:ea typeface="ヒラギノ明朝 ProN W3" charset="0"/>
                <a:cs typeface="ヒラギノ明朝 ProN W3" charset="0"/>
                <a:sym typeface="Times New Roman" charset="0"/>
              </a:rPr>
              <a:t/>
            </a:r>
            <a:br>
              <a:rPr lang="en-US" sz="2800" dirty="0">
                <a:solidFill>
                  <a:srgbClr val="0000FF"/>
                </a:solidFill>
                <a:latin typeface="Times New Roman" charset="0"/>
                <a:ea typeface="ヒラギノ明朝 ProN W3" charset="0"/>
                <a:cs typeface="ヒラギノ明朝 ProN W3" charset="0"/>
                <a:sym typeface="Times New Roman" charset="0"/>
              </a:rPr>
            </a:br>
            <a:r>
              <a:rPr lang="en-US" sz="3100" dirty="0" smtClean="0">
                <a:solidFill>
                  <a:srgbClr val="0000FF"/>
                </a:solidFill>
                <a:latin typeface="Times New Roman" charset="0"/>
                <a:cs typeface="Times New Roman" charset="0"/>
                <a:sym typeface="Times New Roman" charset="0"/>
              </a:rPr>
              <a:t>Water Cherenkov Detector</a:t>
            </a:r>
            <a:endParaRPr lang="en-US" sz="2800" dirty="0">
              <a:solidFill>
                <a:srgbClr val="0000FF"/>
              </a:solidFill>
              <a:latin typeface="Times New Roman" charset="0"/>
              <a:ea typeface="ヒラギノ明朝 ProN W3" charset="0"/>
              <a:cs typeface="ヒラギノ明朝 ProN W3" charset="0"/>
              <a:sym typeface="Times New Roman" charset="0"/>
            </a:endParaRPr>
          </a:p>
        </p:txBody>
      </p:sp>
    </p:spTree>
    <p:extLst>
      <p:ext uri="{BB962C8B-B14F-4D97-AF65-F5344CB8AC3E}">
        <p14:creationId xmlns:p14="http://schemas.microsoft.com/office/powerpoint/2010/main" val="72743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31" y="1231629"/>
            <a:ext cx="4405386" cy="4213595"/>
          </a:xfrm>
          <a:prstGeom prst="rect">
            <a:avLst/>
          </a:prstGeom>
        </p:spPr>
      </p:pic>
      <p:cxnSp>
        <p:nvCxnSpPr>
          <p:cNvPr id="16" name="Connecteur droit avec flèche 15"/>
          <p:cNvCxnSpPr/>
          <p:nvPr/>
        </p:nvCxnSpPr>
        <p:spPr>
          <a:xfrm>
            <a:off x="1685789" y="2067795"/>
            <a:ext cx="0" cy="28656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p:nvPr/>
        </p:nvCxnSpPr>
        <p:spPr>
          <a:xfrm flipH="1">
            <a:off x="2405059" y="2067795"/>
            <a:ext cx="2" cy="28656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rot="16200000">
            <a:off x="1020751" y="3832165"/>
            <a:ext cx="1022298" cy="307777"/>
          </a:xfrm>
          <a:prstGeom prst="rect">
            <a:avLst/>
          </a:prstGeom>
          <a:noFill/>
        </p:spPr>
        <p:txBody>
          <a:bodyPr wrap="none" rtlCol="0">
            <a:spAutoFit/>
          </a:bodyPr>
          <a:lstStyle/>
          <a:p>
            <a:r>
              <a:rPr lang="en-US" sz="1400" dirty="0" err="1" smtClean="0">
                <a:latin typeface="Times New Roman"/>
                <a:cs typeface="Times New Roman"/>
              </a:rPr>
              <a:t>Zinkgruvan</a:t>
            </a:r>
            <a:endParaRPr lang="en-US" sz="1400" dirty="0">
              <a:latin typeface="Times New Roman"/>
              <a:cs typeface="Times New Roman"/>
            </a:endParaRPr>
          </a:p>
        </p:txBody>
      </p:sp>
      <p:sp>
        <p:nvSpPr>
          <p:cNvPr id="21" name="ZoneTexte 20"/>
          <p:cNvSpPr txBox="1"/>
          <p:nvPr/>
        </p:nvSpPr>
        <p:spPr>
          <a:xfrm rot="16200000">
            <a:off x="1735647" y="3596167"/>
            <a:ext cx="1031051" cy="307777"/>
          </a:xfrm>
          <a:prstGeom prst="rect">
            <a:avLst/>
          </a:prstGeom>
          <a:noFill/>
        </p:spPr>
        <p:txBody>
          <a:bodyPr wrap="none" rtlCol="0">
            <a:spAutoFit/>
          </a:bodyPr>
          <a:lstStyle/>
          <a:p>
            <a:r>
              <a:rPr lang="en-US" sz="1400" dirty="0" err="1" smtClean="0">
                <a:latin typeface="Times New Roman"/>
                <a:cs typeface="Times New Roman"/>
              </a:rPr>
              <a:t>Garpenberg</a:t>
            </a:r>
            <a:endParaRPr lang="en-US" sz="1400" dirty="0">
              <a:latin typeface="Times New Roman"/>
              <a:cs typeface="Times New Roman"/>
            </a:endParaRPr>
          </a:p>
        </p:txBody>
      </p:sp>
      <p:sp>
        <p:nvSpPr>
          <p:cNvPr id="20" name="ZoneTexte 19"/>
          <p:cNvSpPr txBox="1"/>
          <p:nvPr/>
        </p:nvSpPr>
        <p:spPr>
          <a:xfrm>
            <a:off x="63531" y="5512700"/>
            <a:ext cx="4876334" cy="1000851"/>
          </a:xfrm>
          <a:prstGeom prst="rect">
            <a:avLst/>
          </a:prstGeom>
          <a:noFill/>
        </p:spPr>
        <p:txBody>
          <a:bodyPr wrap="square" rtlCol="0">
            <a:spAutoFit/>
          </a:bodyPr>
          <a:lstStyle/>
          <a:p>
            <a:pPr marL="144000" indent="-285750">
              <a:spcBef>
                <a:spcPts val="0"/>
              </a:spcBef>
              <a:buFont typeface="Arial"/>
              <a:buChar char="•"/>
            </a:pPr>
            <a:r>
              <a:rPr lang="en-US" sz="1600" dirty="0" smtClean="0">
                <a:latin typeface="Times New Roman"/>
                <a:cs typeface="Times New Roman"/>
              </a:rPr>
              <a:t>~60% </a:t>
            </a:r>
            <a:r>
              <a:rPr lang="el-GR" sz="1600" dirty="0" smtClean="0">
                <a:latin typeface="Times New Roman"/>
                <a:cs typeface="Times New Roman"/>
              </a:rPr>
              <a:t>δ</a:t>
            </a:r>
            <a:r>
              <a:rPr lang="en-US" sz="1600" baseline="-25000" dirty="0" smtClean="0">
                <a:latin typeface="Times New Roman"/>
                <a:cs typeface="Times New Roman"/>
              </a:rPr>
              <a:t>CP</a:t>
            </a:r>
            <a:r>
              <a:rPr lang="en-US" sz="1600" dirty="0" smtClean="0">
                <a:latin typeface="Times New Roman"/>
                <a:cs typeface="Times New Roman"/>
              </a:rPr>
              <a:t> coverage at 5 </a:t>
            </a:r>
            <a:r>
              <a:rPr lang="el-GR" sz="1600" dirty="0" smtClean="0">
                <a:latin typeface="Times New Roman"/>
                <a:cs typeface="Times New Roman"/>
              </a:rPr>
              <a:t>σ</a:t>
            </a:r>
            <a:r>
              <a:rPr lang="en-US" sz="1600" dirty="0" smtClean="0">
                <a:latin typeface="Times New Roman"/>
                <a:cs typeface="Times New Roman"/>
              </a:rPr>
              <a:t> C.L.</a:t>
            </a:r>
          </a:p>
          <a:p>
            <a:pPr marL="144000" indent="-285750">
              <a:spcBef>
                <a:spcPts val="0"/>
              </a:spcBef>
              <a:buFont typeface="Arial"/>
              <a:buChar char="•"/>
            </a:pPr>
            <a:r>
              <a:rPr lang="en-US" sz="1600" dirty="0" smtClean="0">
                <a:latin typeface="Times New Roman"/>
                <a:cs typeface="Times New Roman"/>
              </a:rPr>
              <a:t>&gt;75% </a:t>
            </a:r>
            <a:r>
              <a:rPr lang="el-GR" sz="1600" dirty="0">
                <a:latin typeface="Times New Roman"/>
                <a:cs typeface="Times New Roman"/>
              </a:rPr>
              <a:t>δ</a:t>
            </a:r>
            <a:r>
              <a:rPr lang="en-US" sz="1600" baseline="-25000" dirty="0">
                <a:latin typeface="Times New Roman"/>
                <a:cs typeface="Times New Roman"/>
              </a:rPr>
              <a:t>CP</a:t>
            </a:r>
            <a:r>
              <a:rPr lang="en-US" sz="1600" dirty="0">
                <a:latin typeface="Times New Roman"/>
                <a:cs typeface="Times New Roman"/>
              </a:rPr>
              <a:t> coverage at </a:t>
            </a:r>
            <a:r>
              <a:rPr lang="en-US" sz="1600" dirty="0" smtClean="0">
                <a:latin typeface="Times New Roman"/>
                <a:cs typeface="Times New Roman"/>
              </a:rPr>
              <a:t>3 </a:t>
            </a:r>
            <a:r>
              <a:rPr lang="el-GR" sz="1600" dirty="0">
                <a:latin typeface="Times New Roman"/>
                <a:cs typeface="Times New Roman"/>
              </a:rPr>
              <a:t>σ</a:t>
            </a:r>
            <a:r>
              <a:rPr lang="en-US" sz="1600" dirty="0">
                <a:latin typeface="Times New Roman"/>
                <a:cs typeface="Times New Roman"/>
              </a:rPr>
              <a:t> C.L.</a:t>
            </a:r>
          </a:p>
          <a:p>
            <a:pPr marL="144000" indent="-285750">
              <a:spcBef>
                <a:spcPts val="0"/>
              </a:spcBef>
              <a:buFont typeface="Arial"/>
              <a:buChar char="•"/>
            </a:pPr>
            <a:r>
              <a:rPr lang="en-US" sz="1600" b="1" dirty="0" smtClean="0">
                <a:solidFill>
                  <a:srgbClr val="0000FF"/>
                </a:solidFill>
                <a:latin typeface="Times New Roman"/>
                <a:cs typeface="Times New Roman"/>
              </a:rPr>
              <a:t>systematic errors: 5%</a:t>
            </a:r>
            <a:r>
              <a:rPr lang="en-US" sz="1600" b="1" dirty="0" smtClean="0">
                <a:solidFill>
                  <a:srgbClr val="FF0000"/>
                </a:solidFill>
                <a:latin typeface="Times New Roman"/>
                <a:cs typeface="Times New Roman"/>
              </a:rPr>
              <a:t>/</a:t>
            </a:r>
            <a:r>
              <a:rPr lang="en-US" sz="1600" b="1" dirty="0" smtClean="0">
                <a:solidFill>
                  <a:srgbClr val="0000FF"/>
                </a:solidFill>
                <a:latin typeface="Times New Roman"/>
                <a:cs typeface="Times New Roman"/>
              </a:rPr>
              <a:t>10% (signal</a:t>
            </a:r>
            <a:r>
              <a:rPr lang="en-US" sz="1600" b="1" dirty="0" smtClean="0">
                <a:solidFill>
                  <a:srgbClr val="FF0000"/>
                </a:solidFill>
                <a:latin typeface="Times New Roman"/>
                <a:cs typeface="Times New Roman"/>
              </a:rPr>
              <a:t>/</a:t>
            </a:r>
            <a:r>
              <a:rPr lang="en-US" sz="1600" b="1" dirty="0" smtClean="0">
                <a:solidFill>
                  <a:srgbClr val="0000FF"/>
                </a:solidFill>
                <a:latin typeface="Times New Roman"/>
                <a:cs typeface="Times New Roman"/>
              </a:rPr>
              <a:t>background) </a:t>
            </a:r>
            <a:endParaRPr lang="en-US" sz="1600" b="1" dirty="0">
              <a:solidFill>
                <a:srgbClr val="0000FF"/>
              </a:solidFill>
              <a:latin typeface="Times New Roman"/>
              <a:cs typeface="Times New Roman"/>
            </a:endParaRPr>
          </a:p>
        </p:txBody>
      </p:sp>
      <p:sp>
        <p:nvSpPr>
          <p:cNvPr id="23" name="ZoneTexte 22"/>
          <p:cNvSpPr txBox="1"/>
          <p:nvPr/>
        </p:nvSpPr>
        <p:spPr>
          <a:xfrm>
            <a:off x="640599" y="908264"/>
            <a:ext cx="3134191" cy="433067"/>
          </a:xfrm>
          <a:prstGeom prst="rect">
            <a:avLst/>
          </a:prstGeom>
          <a:noFill/>
        </p:spPr>
        <p:txBody>
          <a:bodyPr wrap="none" rtlCol="0">
            <a:spAutoFit/>
          </a:bodyPr>
          <a:lstStyle/>
          <a:p>
            <a:r>
              <a:rPr lang="en-US" sz="1800" dirty="0" smtClean="0">
                <a:solidFill>
                  <a:srgbClr val="008000"/>
                </a:solidFill>
                <a:latin typeface="Times New Roman"/>
                <a:cs typeface="Times New Roman"/>
              </a:rPr>
              <a:t> (</a:t>
            </a:r>
            <a:r>
              <a:rPr lang="en-US" sz="1800" i="1" dirty="0" err="1" smtClean="0">
                <a:solidFill>
                  <a:srgbClr val="008000"/>
                </a:solidFill>
                <a:latin typeface="Times New Roman"/>
                <a:cs typeface="Times New Roman"/>
              </a:rPr>
              <a:t>Nucl</a:t>
            </a:r>
            <a:r>
              <a:rPr lang="en-US" sz="1800" i="1" dirty="0" smtClean="0">
                <a:solidFill>
                  <a:srgbClr val="008000"/>
                </a:solidFill>
                <a:latin typeface="Times New Roman"/>
                <a:cs typeface="Times New Roman"/>
              </a:rPr>
              <a:t>. Phys. B 885 (2014) 127</a:t>
            </a:r>
            <a:r>
              <a:rPr lang="en-US" sz="1800" dirty="0" smtClean="0">
                <a:solidFill>
                  <a:srgbClr val="008000"/>
                </a:solidFill>
                <a:latin typeface="Times New Roman"/>
                <a:cs typeface="Times New Roman"/>
              </a:rPr>
              <a:t>)</a:t>
            </a:r>
            <a:endParaRPr lang="en-US" sz="1800" dirty="0">
              <a:solidFill>
                <a:srgbClr val="008000"/>
              </a:solidFill>
              <a:latin typeface="Times New Roman"/>
              <a:cs typeface="Times New Roman"/>
            </a:endParaRPr>
          </a:p>
        </p:txBody>
      </p:sp>
      <p:cxnSp>
        <p:nvCxnSpPr>
          <p:cNvPr id="27" name="Connecteur droit 26"/>
          <p:cNvCxnSpPr/>
          <p:nvPr/>
        </p:nvCxnSpPr>
        <p:spPr>
          <a:xfrm>
            <a:off x="640599" y="2787028"/>
            <a:ext cx="359635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0" name="Connecteur droit 29"/>
          <p:cNvCxnSpPr/>
          <p:nvPr/>
        </p:nvCxnSpPr>
        <p:spPr>
          <a:xfrm>
            <a:off x="640599" y="2067795"/>
            <a:ext cx="359635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14017" y="754160"/>
            <a:ext cx="3671934" cy="3798897"/>
          </a:xfrm>
          <a:prstGeom prst="rect">
            <a:avLst/>
          </a:prstGeom>
        </p:spPr>
      </p:pic>
      <p:sp>
        <p:nvSpPr>
          <p:cNvPr id="3" name="Oval 2"/>
          <p:cNvSpPr/>
          <p:nvPr/>
        </p:nvSpPr>
        <p:spPr>
          <a:xfrm>
            <a:off x="6537434" y="2575034"/>
            <a:ext cx="105104" cy="10510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8" name="Picture 7"/>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5659134" y="4591119"/>
            <a:ext cx="2825914" cy="2118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ZoneTexte 22"/>
          <p:cNvSpPr txBox="1"/>
          <p:nvPr/>
        </p:nvSpPr>
        <p:spPr>
          <a:xfrm>
            <a:off x="5825502" y="6314268"/>
            <a:ext cx="2565126" cy="395173"/>
          </a:xfrm>
          <a:prstGeom prst="rect">
            <a:avLst/>
          </a:prstGeom>
          <a:noFill/>
        </p:spPr>
        <p:txBody>
          <a:bodyPr wrap="none" rtlCol="0">
            <a:spAutoFit/>
          </a:bodyPr>
          <a:lstStyle/>
          <a:p>
            <a:r>
              <a:rPr lang="en-US" sz="1600" b="1" dirty="0" err="1" smtClean="0">
                <a:solidFill>
                  <a:srgbClr val="FFFF00"/>
                </a:solidFill>
                <a:latin typeface="Times New Roman"/>
                <a:cs typeface="Times New Roman"/>
              </a:rPr>
              <a:t>Garpenberg</a:t>
            </a:r>
            <a:r>
              <a:rPr lang="en-US" sz="1600" b="1" dirty="0" smtClean="0">
                <a:solidFill>
                  <a:srgbClr val="FFFF00"/>
                </a:solidFill>
                <a:latin typeface="Times New Roman"/>
                <a:cs typeface="Times New Roman"/>
              </a:rPr>
              <a:t> mine (1230 m)</a:t>
            </a:r>
            <a:endParaRPr lang="en-US" sz="1600" b="1" dirty="0">
              <a:solidFill>
                <a:srgbClr val="FFFF00"/>
              </a:solidFill>
              <a:latin typeface="Times New Roman"/>
              <a:cs typeface="Times New Roman"/>
            </a:endParaRPr>
          </a:p>
        </p:txBody>
      </p:sp>
      <p:sp>
        <p:nvSpPr>
          <p:cNvPr id="22" name="Rectangle 3"/>
          <p:cNvSpPr>
            <a:spLocks noGrp="1" noChangeArrowheads="1"/>
          </p:cNvSpPr>
          <p:nvPr>
            <p:ph type="title"/>
          </p:nvPr>
        </p:nvSpPr>
        <p:spPr>
          <a:xfrm>
            <a:off x="1403129" y="120811"/>
            <a:ext cx="6337741" cy="595287"/>
          </a:xfrm>
        </p:spPr>
        <p:txBody>
          <a:bodyPr>
            <a:noAutofit/>
          </a:bodyPr>
          <a:lstStyle/>
          <a:p>
            <a:r>
              <a:rPr lang="en-US" sz="3600" dirty="0" smtClean="0">
                <a:solidFill>
                  <a:srgbClr val="0000FF"/>
                </a:solidFill>
              </a:rPr>
              <a:t>WC detector possible locations</a:t>
            </a:r>
            <a:endParaRPr lang="en-GB" sz="3600" dirty="0">
              <a:solidFill>
                <a:srgbClr val="FF6600"/>
              </a:solidFill>
              <a:effectLst>
                <a:outerShdw blurRad="38100" dist="38100" dir="2700000" algn="tl">
                  <a:srgbClr val="DDDDDD"/>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13712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8441" y="675634"/>
            <a:ext cx="7921272" cy="2793492"/>
          </a:xfrm>
          <a:prstGeom prst="rect">
            <a:avLst/>
          </a:prstGeom>
        </p:spPr>
      </p:pic>
      <p:sp>
        <p:nvSpPr>
          <p:cNvPr id="2" name="ZoneTexte 1"/>
          <p:cNvSpPr txBox="1"/>
          <p:nvPr/>
        </p:nvSpPr>
        <p:spPr>
          <a:xfrm>
            <a:off x="7873413" y="925221"/>
            <a:ext cx="1067166" cy="923330"/>
          </a:xfrm>
          <a:prstGeom prst="rect">
            <a:avLst/>
          </a:prstGeom>
          <a:noFill/>
        </p:spPr>
        <p:txBody>
          <a:bodyPr wrap="square" rtlCol="0">
            <a:spAutoFit/>
          </a:bodyPr>
          <a:lstStyle/>
          <a:p>
            <a:pPr eaLnBrk="1" fontAlgn="auto" hangingPunct="1">
              <a:lnSpc>
                <a:spcPct val="100000"/>
              </a:lnSpc>
              <a:spcBef>
                <a:spcPts val="0"/>
              </a:spcBef>
              <a:spcAft>
                <a:spcPts val="0"/>
              </a:spcAft>
              <a:buClrTx/>
              <a:buSzTx/>
              <a:buFontTx/>
              <a:buNone/>
            </a:pPr>
            <a:r>
              <a:rPr lang="en-US" sz="1800" dirty="0" smtClean="0">
                <a:solidFill>
                  <a:prstClr val="black"/>
                </a:solidFill>
                <a:latin typeface="Times New Roman"/>
                <a:cs typeface="Times New Roman"/>
              </a:rPr>
              <a:t>5</a:t>
            </a:r>
            <a:r>
              <a:rPr lang="en-US" sz="1800" dirty="0">
                <a:solidFill>
                  <a:prstClr val="black"/>
                </a:solidFill>
                <a:latin typeface="Times New Roman"/>
                <a:cs typeface="Times New Roman"/>
              </a:rPr>
              <a:t>4</a:t>
            </a:r>
            <a:r>
              <a:rPr lang="en-US" sz="1800" dirty="0" smtClean="0">
                <a:solidFill>
                  <a:prstClr val="black"/>
                </a:solidFill>
                <a:latin typeface="Times New Roman"/>
                <a:cs typeface="Times New Roman"/>
              </a:rPr>
              <a:t>0 km (2 GeV protons)</a:t>
            </a:r>
            <a:endParaRPr lang="en-US" sz="1800" dirty="0">
              <a:solidFill>
                <a:prstClr val="black"/>
              </a:solidFill>
              <a:latin typeface="Times New Roman"/>
              <a:cs typeface="Times New Roman"/>
            </a:endParaRPr>
          </a:p>
        </p:txBody>
      </p:sp>
      <p:sp>
        <p:nvSpPr>
          <p:cNvPr id="13" name="ZoneTexte 12"/>
          <p:cNvSpPr txBox="1"/>
          <p:nvPr/>
        </p:nvSpPr>
        <p:spPr>
          <a:xfrm>
            <a:off x="626027" y="950630"/>
            <a:ext cx="1043750" cy="369332"/>
          </a:xfrm>
          <a:prstGeom prst="rect">
            <a:avLst/>
          </a:prstGeom>
          <a:solidFill>
            <a:schemeClr val="bg1"/>
          </a:solidFill>
        </p:spPr>
        <p:txBody>
          <a:bodyPr wrap="none" rtlCol="0">
            <a:spAutoFit/>
          </a:bodyPr>
          <a:lstStyle/>
          <a:p>
            <a:pPr eaLnBrk="1" fontAlgn="auto" hangingPunct="1">
              <a:lnSpc>
                <a:spcPct val="100000"/>
              </a:lnSpc>
              <a:spcBef>
                <a:spcPts val="0"/>
              </a:spcBef>
              <a:spcAft>
                <a:spcPts val="0"/>
              </a:spcAft>
              <a:buClrTx/>
              <a:buSzTx/>
              <a:buFontTx/>
              <a:buNone/>
            </a:pPr>
            <a:r>
              <a:rPr lang="en-US" sz="1800" dirty="0" smtClean="0">
                <a:solidFill>
                  <a:prstClr val="black"/>
                </a:solidFill>
                <a:latin typeface="Times New Roman"/>
                <a:cs typeface="Times New Roman"/>
              </a:rPr>
              <a:t>neutrinos</a:t>
            </a:r>
            <a:endParaRPr lang="en-US" sz="1800" dirty="0">
              <a:solidFill>
                <a:prstClr val="black"/>
              </a:solidFill>
              <a:latin typeface="Times New Roman"/>
              <a:cs typeface="Times New Roman"/>
            </a:endParaRPr>
          </a:p>
        </p:txBody>
      </p:sp>
      <p:sp>
        <p:nvSpPr>
          <p:cNvPr id="14" name="ZoneTexte 13"/>
          <p:cNvSpPr txBox="1"/>
          <p:nvPr/>
        </p:nvSpPr>
        <p:spPr>
          <a:xfrm>
            <a:off x="4580089" y="925221"/>
            <a:ext cx="1466755" cy="369332"/>
          </a:xfrm>
          <a:prstGeom prst="rect">
            <a:avLst/>
          </a:prstGeom>
          <a:solidFill>
            <a:schemeClr val="bg1"/>
          </a:solidFill>
        </p:spPr>
        <p:txBody>
          <a:bodyPr wrap="none" rtlCol="0">
            <a:spAutoFit/>
          </a:bodyPr>
          <a:lstStyle/>
          <a:p>
            <a:pPr eaLnBrk="1" fontAlgn="auto" hangingPunct="1">
              <a:lnSpc>
                <a:spcPct val="100000"/>
              </a:lnSpc>
              <a:spcBef>
                <a:spcPts val="0"/>
              </a:spcBef>
              <a:spcAft>
                <a:spcPts val="0"/>
              </a:spcAft>
              <a:buClrTx/>
              <a:buSzTx/>
              <a:buFontTx/>
              <a:buNone/>
            </a:pPr>
            <a:r>
              <a:rPr lang="en-US" sz="1800" dirty="0" smtClean="0">
                <a:solidFill>
                  <a:prstClr val="black"/>
                </a:solidFill>
                <a:latin typeface="Times New Roman"/>
                <a:cs typeface="Times New Roman"/>
              </a:rPr>
              <a:t>anti-neutrinos</a:t>
            </a:r>
            <a:endParaRPr lang="en-US" sz="1800" dirty="0">
              <a:solidFill>
                <a:prstClr val="black"/>
              </a:solidFill>
              <a:latin typeface="Times New Roman"/>
              <a:cs typeface="Times New Roman"/>
            </a:endParaRPr>
          </a:p>
        </p:txBody>
      </p:sp>
      <p:sp>
        <p:nvSpPr>
          <p:cNvPr id="12" name="ZoneTexte 11"/>
          <p:cNvSpPr txBox="1"/>
          <p:nvPr/>
        </p:nvSpPr>
        <p:spPr>
          <a:xfrm>
            <a:off x="2627784" y="2446638"/>
            <a:ext cx="844815" cy="369332"/>
          </a:xfrm>
          <a:prstGeom prst="rect">
            <a:avLst/>
          </a:prstGeom>
          <a:noFill/>
        </p:spPr>
        <p:txBody>
          <a:bodyPr wrap="none" rtlCol="0">
            <a:spAutoFit/>
          </a:bodyPr>
          <a:lstStyle/>
          <a:p>
            <a:pPr eaLnBrk="1" fontAlgn="auto" hangingPunct="1">
              <a:lnSpc>
                <a:spcPct val="100000"/>
              </a:lnSpc>
              <a:spcBef>
                <a:spcPts val="0"/>
              </a:spcBef>
              <a:spcAft>
                <a:spcPts val="0"/>
              </a:spcAft>
              <a:buClrTx/>
              <a:buSzTx/>
              <a:buFontTx/>
              <a:buNone/>
            </a:pPr>
            <a:r>
              <a:rPr lang="en-US" sz="1800" dirty="0" smtClean="0">
                <a:solidFill>
                  <a:srgbClr val="0000FF"/>
                </a:solidFill>
                <a:latin typeface="Times New Roman"/>
                <a:cs typeface="Times New Roman"/>
              </a:rPr>
              <a:t>2 years</a:t>
            </a:r>
            <a:endParaRPr lang="en-US" sz="1800" dirty="0">
              <a:solidFill>
                <a:srgbClr val="0000FF"/>
              </a:solidFill>
              <a:latin typeface="Times New Roman"/>
              <a:cs typeface="Times New Roman"/>
            </a:endParaRPr>
          </a:p>
        </p:txBody>
      </p:sp>
      <p:sp>
        <p:nvSpPr>
          <p:cNvPr id="15" name="ZoneTexte 14"/>
          <p:cNvSpPr txBox="1"/>
          <p:nvPr/>
        </p:nvSpPr>
        <p:spPr>
          <a:xfrm>
            <a:off x="6588224" y="2400879"/>
            <a:ext cx="844815" cy="369332"/>
          </a:xfrm>
          <a:prstGeom prst="rect">
            <a:avLst/>
          </a:prstGeom>
          <a:noFill/>
        </p:spPr>
        <p:txBody>
          <a:bodyPr wrap="none" rtlCol="0">
            <a:spAutoFit/>
          </a:bodyPr>
          <a:lstStyle/>
          <a:p>
            <a:pPr eaLnBrk="1" fontAlgn="auto" hangingPunct="1">
              <a:lnSpc>
                <a:spcPct val="100000"/>
              </a:lnSpc>
              <a:spcBef>
                <a:spcPts val="0"/>
              </a:spcBef>
              <a:spcAft>
                <a:spcPts val="0"/>
              </a:spcAft>
              <a:buClrTx/>
              <a:buSzTx/>
              <a:buFontTx/>
              <a:buNone/>
            </a:pPr>
            <a:r>
              <a:rPr lang="en-US" sz="1800" dirty="0" smtClean="0">
                <a:solidFill>
                  <a:srgbClr val="0000FF"/>
                </a:solidFill>
                <a:latin typeface="Times New Roman"/>
                <a:cs typeface="Times New Roman"/>
              </a:rPr>
              <a:t>8 years</a:t>
            </a:r>
            <a:endParaRPr lang="en-US" sz="1800" dirty="0">
              <a:solidFill>
                <a:srgbClr val="0000FF"/>
              </a:solidFill>
              <a:latin typeface="Times New Roman"/>
              <a:cs typeface="Times New Roman"/>
            </a:endParaRPr>
          </a:p>
        </p:txBody>
      </p:sp>
      <p:pic>
        <p:nvPicPr>
          <p:cNvPr id="16" name="Picture 15"/>
          <p:cNvPicPr>
            <a:picLocks noChangeAspect="1"/>
          </p:cNvPicPr>
          <p:nvPr/>
        </p:nvPicPr>
        <p:blipFill>
          <a:blip r:embed="rId4">
            <a:lum bright="-20000" contrast="40000"/>
          </a:blip>
          <a:stretch>
            <a:fillRect/>
          </a:stretch>
        </p:blipFill>
        <p:spPr>
          <a:xfrm>
            <a:off x="188597" y="3443052"/>
            <a:ext cx="3442298" cy="3105246"/>
          </a:xfrm>
          <a:prstGeom prst="rect">
            <a:avLst/>
          </a:prstGeom>
        </p:spPr>
      </p:pic>
      <p:sp>
        <p:nvSpPr>
          <p:cNvPr id="17" name="Rectangle 2"/>
          <p:cNvSpPr>
            <a:spLocks noGrp="1" noChangeArrowheads="1"/>
          </p:cNvSpPr>
          <p:nvPr>
            <p:ph type="title"/>
          </p:nvPr>
        </p:nvSpPr>
        <p:spPr>
          <a:xfrm>
            <a:off x="1547664" y="100853"/>
            <a:ext cx="6203992" cy="574781"/>
          </a:xfrm>
        </p:spPr>
        <p:txBody>
          <a:bodyPr>
            <a:noAutofit/>
          </a:bodyPr>
          <a:lstStyle/>
          <a:p>
            <a:r>
              <a:rPr lang="en-GB" sz="3200" b="0" dirty="0">
                <a:solidFill>
                  <a:srgbClr val="0000FF"/>
                </a:solidFill>
                <a:latin typeface="Times New Roman" charset="0"/>
                <a:cs typeface="Times New Roman" charset="0"/>
              </a:rPr>
              <a:t>Physics Performance </a:t>
            </a:r>
            <a:r>
              <a:rPr lang="en-GB" sz="3200" b="0" dirty="0" smtClean="0">
                <a:solidFill>
                  <a:srgbClr val="0000FF"/>
                </a:solidFill>
                <a:latin typeface="Times New Roman" charset="0"/>
                <a:cs typeface="Times New Roman" charset="0"/>
              </a:rPr>
              <a:t>of ESS</a:t>
            </a:r>
            <a:r>
              <a:rPr lang="el-GR" sz="3200" b="0" dirty="0" smtClean="0">
                <a:solidFill>
                  <a:srgbClr val="0000FF"/>
                </a:solidFill>
                <a:latin typeface="Times New Roman" charset="0"/>
                <a:cs typeface="Times New Roman" charset="0"/>
              </a:rPr>
              <a:t>ν</a:t>
            </a:r>
            <a:r>
              <a:rPr lang="en-US" sz="3200" b="0" dirty="0" smtClean="0">
                <a:solidFill>
                  <a:srgbClr val="0000FF"/>
                </a:solidFill>
                <a:latin typeface="Times New Roman" charset="0"/>
                <a:cs typeface="Times New Roman" charset="0"/>
              </a:rPr>
              <a:t>SB</a:t>
            </a:r>
            <a:r>
              <a:rPr lang="en-GB" sz="3200" b="0" dirty="0" smtClean="0">
                <a:solidFill>
                  <a:srgbClr val="FF6600"/>
                </a:solidFill>
                <a:latin typeface="Times New Roman" charset="0"/>
                <a:cs typeface="Times New Roman" charset="0"/>
              </a:rPr>
              <a:t/>
            </a:r>
            <a:br>
              <a:rPr lang="en-GB" sz="3200" b="0" dirty="0" smtClean="0">
                <a:solidFill>
                  <a:srgbClr val="FF6600"/>
                </a:solidFill>
                <a:latin typeface="Times New Roman" charset="0"/>
                <a:cs typeface="Times New Roman" charset="0"/>
              </a:rPr>
            </a:br>
            <a:endParaRPr lang="en-GB" sz="700" b="0" dirty="0">
              <a:solidFill>
                <a:srgbClr val="FF6600"/>
              </a:solidFill>
              <a:latin typeface="Times New Roman" charset="0"/>
              <a:cs typeface="Times New Roman" charset="0"/>
            </a:endParaRPr>
          </a:p>
        </p:txBody>
      </p:sp>
      <p:pic>
        <p:nvPicPr>
          <p:cNvPr id="19" name="Picture 18"/>
          <p:cNvPicPr>
            <a:picLocks noChangeAspect="1"/>
          </p:cNvPicPr>
          <p:nvPr/>
        </p:nvPicPr>
        <p:blipFill rotWithShape="1">
          <a:blip r:embed="rId5"/>
          <a:srcRect r="53672"/>
          <a:stretch/>
        </p:blipFill>
        <p:spPr>
          <a:xfrm>
            <a:off x="4139952" y="3346505"/>
            <a:ext cx="2954147" cy="3227679"/>
          </a:xfrm>
          <a:prstGeom prst="rect">
            <a:avLst/>
          </a:prstGeom>
        </p:spPr>
      </p:pic>
    </p:spTree>
    <p:extLst>
      <p:ext uri="{BB962C8B-B14F-4D97-AF65-F5344CB8AC3E}">
        <p14:creationId xmlns:p14="http://schemas.microsoft.com/office/powerpoint/2010/main" val="2508237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49976" b="79020"/>
          <a:stretch/>
        </p:blipFill>
        <p:spPr>
          <a:xfrm>
            <a:off x="1092802" y="332600"/>
            <a:ext cx="3926274" cy="576064"/>
          </a:xfrm>
          <a:prstGeom prst="rect">
            <a:avLst/>
          </a:prstGeom>
        </p:spPr>
      </p:pic>
      <p:pic>
        <p:nvPicPr>
          <p:cNvPr id="6" name="Picture 5"/>
          <p:cNvPicPr>
            <a:picLocks noChangeAspect="1"/>
          </p:cNvPicPr>
          <p:nvPr/>
        </p:nvPicPr>
        <p:blipFill>
          <a:blip r:embed="rId3">
            <a:lum bright="-20000" contrast="40000"/>
          </a:blip>
          <a:stretch>
            <a:fillRect/>
          </a:stretch>
        </p:blipFill>
        <p:spPr>
          <a:xfrm>
            <a:off x="467544" y="3214692"/>
            <a:ext cx="7379742" cy="3238644"/>
          </a:xfrm>
          <a:prstGeom prst="rect">
            <a:avLst/>
          </a:prstGeom>
        </p:spPr>
      </p:pic>
      <p:pic>
        <p:nvPicPr>
          <p:cNvPr id="7" name="Picture 6"/>
          <p:cNvPicPr>
            <a:picLocks noChangeAspect="1"/>
          </p:cNvPicPr>
          <p:nvPr/>
        </p:nvPicPr>
        <p:blipFill>
          <a:blip r:embed="rId4"/>
          <a:stretch>
            <a:fillRect/>
          </a:stretch>
        </p:blipFill>
        <p:spPr>
          <a:xfrm>
            <a:off x="6120824" y="847636"/>
            <a:ext cx="2952328" cy="1801026"/>
          </a:xfrm>
          <a:prstGeom prst="rect">
            <a:avLst/>
          </a:prstGeom>
        </p:spPr>
      </p:pic>
      <p:sp>
        <p:nvSpPr>
          <p:cNvPr id="8" name="TextBox 7"/>
          <p:cNvSpPr txBox="1"/>
          <p:nvPr/>
        </p:nvSpPr>
        <p:spPr>
          <a:xfrm>
            <a:off x="6732240" y="2648662"/>
            <a:ext cx="2016224" cy="470898"/>
          </a:xfrm>
          <a:prstGeom prst="rect">
            <a:avLst/>
          </a:prstGeom>
          <a:noFill/>
        </p:spPr>
        <p:txBody>
          <a:bodyPr wrap="square" rtlCol="0">
            <a:spAutoFit/>
          </a:bodyPr>
          <a:lstStyle/>
          <a:p>
            <a:r>
              <a:rPr lang="en-US" sz="2000" dirty="0" smtClean="0"/>
              <a:t>J-PARC 1.3 MW</a:t>
            </a:r>
            <a:endParaRPr lang="en-US" sz="2000" dirty="0"/>
          </a:p>
        </p:txBody>
      </p:sp>
      <p:pic>
        <p:nvPicPr>
          <p:cNvPr id="3" name="Picture 2"/>
          <p:cNvPicPr>
            <a:picLocks noChangeAspect="1"/>
          </p:cNvPicPr>
          <p:nvPr/>
        </p:nvPicPr>
        <p:blipFill>
          <a:blip r:embed="rId5"/>
          <a:stretch>
            <a:fillRect/>
          </a:stretch>
        </p:blipFill>
        <p:spPr>
          <a:xfrm>
            <a:off x="323528" y="866472"/>
            <a:ext cx="2695398" cy="2166071"/>
          </a:xfrm>
          <a:prstGeom prst="rect">
            <a:avLst/>
          </a:prstGeom>
        </p:spPr>
      </p:pic>
      <p:pic>
        <p:nvPicPr>
          <p:cNvPr id="4" name="Picture 3"/>
          <p:cNvPicPr>
            <a:picLocks noChangeAspect="1"/>
          </p:cNvPicPr>
          <p:nvPr/>
        </p:nvPicPr>
        <p:blipFill>
          <a:blip r:embed="rId6"/>
          <a:stretch>
            <a:fillRect/>
          </a:stretch>
        </p:blipFill>
        <p:spPr>
          <a:xfrm>
            <a:off x="3029005" y="1773679"/>
            <a:ext cx="2879888" cy="1281913"/>
          </a:xfrm>
          <a:prstGeom prst="rect">
            <a:avLst/>
          </a:prstGeom>
        </p:spPr>
      </p:pic>
      <p:sp>
        <p:nvSpPr>
          <p:cNvPr id="10" name="TextBox 9"/>
          <p:cNvSpPr txBox="1"/>
          <p:nvPr/>
        </p:nvSpPr>
        <p:spPr>
          <a:xfrm>
            <a:off x="3031144" y="999738"/>
            <a:ext cx="2377574" cy="742767"/>
          </a:xfrm>
          <a:prstGeom prst="rect">
            <a:avLst/>
          </a:prstGeom>
          <a:noFill/>
          <a:ln w="19050">
            <a:solidFill>
              <a:schemeClr val="tx1"/>
            </a:solidFill>
          </a:ln>
        </p:spPr>
        <p:txBody>
          <a:bodyPr wrap="none" rtlCol="0">
            <a:spAutoFit/>
          </a:bodyPr>
          <a:lstStyle/>
          <a:p>
            <a:r>
              <a:rPr lang="en-US" sz="1800" dirty="0" smtClean="0"/>
              <a:t>New design, </a:t>
            </a:r>
          </a:p>
          <a:p>
            <a:r>
              <a:rPr lang="en-US" sz="1800" dirty="0" smtClean="0"/>
              <a:t>2/3 of the reference one</a:t>
            </a:r>
            <a:endParaRPr lang="en-US" sz="1800" dirty="0"/>
          </a:p>
        </p:txBody>
      </p:sp>
      <p:sp>
        <p:nvSpPr>
          <p:cNvPr id="11" name="TextBox 10"/>
          <p:cNvSpPr txBox="1"/>
          <p:nvPr/>
        </p:nvSpPr>
        <p:spPr>
          <a:xfrm>
            <a:off x="7668344" y="3861048"/>
            <a:ext cx="1188787" cy="773802"/>
          </a:xfrm>
          <a:prstGeom prst="rect">
            <a:avLst/>
          </a:prstGeom>
          <a:noFill/>
          <a:ln>
            <a:solidFill>
              <a:schemeClr val="tx1"/>
            </a:solidFill>
          </a:ln>
        </p:spPr>
        <p:txBody>
          <a:bodyPr wrap="square" rtlCol="0">
            <a:spAutoFit/>
          </a:bodyPr>
          <a:lstStyle/>
          <a:p>
            <a:r>
              <a:rPr lang="en-US" sz="1800" dirty="0" smtClean="0"/>
              <a:t>reference design</a:t>
            </a:r>
            <a:endParaRPr lang="en-US" sz="1800" dirty="0"/>
          </a:p>
        </p:txBody>
      </p:sp>
    </p:spTree>
    <p:extLst>
      <p:ext uri="{BB962C8B-B14F-4D97-AF65-F5344CB8AC3E}">
        <p14:creationId xmlns:p14="http://schemas.microsoft.com/office/powerpoint/2010/main" val="18345087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http://www.dunescience.org/wp-content/themes/organic_response-elbnf/images/dune-horiz-logo-s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51776"/>
            <a:ext cx="3024336" cy="495992"/>
          </a:xfrm>
          <a:prstGeom prst="rect">
            <a:avLst/>
          </a:prstGeom>
          <a:noFill/>
          <a:extLst>
            <a:ext uri="{909E8E84-426E-40DD-AFC4-6F175D3DCCD1}">
              <a14:hiddenFill xmlns:a14="http://schemas.microsoft.com/office/drawing/2010/main">
                <a:solidFill>
                  <a:srgbClr val="FFFFFF"/>
                </a:solidFill>
              </a14:hiddenFill>
            </a:ext>
          </a:extLst>
        </p:spPr>
      </p:pic>
      <p:pic>
        <p:nvPicPr>
          <p:cNvPr id="636932" name="Picture 4" descr="15-0031-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041699"/>
            <a:ext cx="4474468" cy="14761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20480213">
            <a:off x="311525" y="1770750"/>
            <a:ext cx="2861424" cy="395173"/>
          </a:xfrm>
          <a:prstGeom prst="rect">
            <a:avLst/>
          </a:prstGeom>
          <a:noFill/>
          <a:ln w="12700">
            <a:solidFill>
              <a:srgbClr val="00B050"/>
            </a:solidFill>
          </a:ln>
        </p:spPr>
        <p:txBody>
          <a:bodyPr wrap="none" rtlCol="0">
            <a:spAutoFit/>
          </a:bodyPr>
          <a:lstStyle/>
          <a:p>
            <a:r>
              <a:rPr lang="en-US" sz="1600" dirty="0" smtClean="0"/>
              <a:t>See Dr. </a:t>
            </a:r>
            <a:r>
              <a:rPr lang="en-US" sz="1600" dirty="0" err="1" smtClean="0"/>
              <a:t>Zelimir</a:t>
            </a:r>
            <a:r>
              <a:rPr lang="en-US" sz="1600" dirty="0" smtClean="0"/>
              <a:t> DJURCIC’s talk</a:t>
            </a:r>
            <a:endParaRPr lang="en-US" sz="1600" dirty="0"/>
          </a:p>
        </p:txBody>
      </p:sp>
      <p:pic>
        <p:nvPicPr>
          <p:cNvPr id="3" name="Picture 2"/>
          <p:cNvPicPr>
            <a:picLocks noChangeAspect="1"/>
          </p:cNvPicPr>
          <p:nvPr/>
        </p:nvPicPr>
        <p:blipFill>
          <a:blip r:embed="rId4"/>
          <a:stretch>
            <a:fillRect/>
          </a:stretch>
        </p:blipFill>
        <p:spPr>
          <a:xfrm>
            <a:off x="268350" y="2741515"/>
            <a:ext cx="6450750" cy="3910500"/>
          </a:xfrm>
          <a:prstGeom prst="rect">
            <a:avLst/>
          </a:prstGeom>
        </p:spPr>
      </p:pic>
      <p:pic>
        <p:nvPicPr>
          <p:cNvPr id="4" name="Picture 3"/>
          <p:cNvPicPr>
            <a:picLocks noChangeAspect="1"/>
          </p:cNvPicPr>
          <p:nvPr/>
        </p:nvPicPr>
        <p:blipFill>
          <a:blip r:embed="rId5"/>
          <a:stretch>
            <a:fillRect/>
          </a:stretch>
        </p:blipFill>
        <p:spPr>
          <a:xfrm>
            <a:off x="4788024" y="383400"/>
            <a:ext cx="3208174" cy="546447"/>
          </a:xfrm>
          <a:prstGeom prst="rect">
            <a:avLst/>
          </a:prstGeom>
        </p:spPr>
      </p:pic>
    </p:spTree>
    <p:extLst>
      <p:ext uri="{BB962C8B-B14F-4D97-AF65-F5344CB8AC3E}">
        <p14:creationId xmlns:p14="http://schemas.microsoft.com/office/powerpoint/2010/main" val="5463028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a:spLocks noChangeArrowheads="1"/>
          </p:cNvSpPr>
          <p:nvPr/>
        </p:nvSpPr>
        <p:spPr bwMode="auto">
          <a:xfrm>
            <a:off x="34925" y="535972"/>
            <a:ext cx="9036496" cy="37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buFontTx/>
              <a:buNone/>
            </a:pPr>
            <a:r>
              <a:rPr lang="en-US" altLang="sv-SE" sz="1600" u="sng" dirty="0" smtClean="0">
                <a:solidFill>
                  <a:srgbClr val="0070C0"/>
                </a:solidFill>
              </a:rPr>
              <a:t>Hyper-K </a:t>
            </a:r>
            <a:r>
              <a:rPr lang="en-US" altLang="sv-SE" sz="1600" u="sng" dirty="0">
                <a:solidFill>
                  <a:srgbClr val="0070C0"/>
                </a:solidFill>
              </a:rPr>
              <a:t>first maximum</a:t>
            </a:r>
            <a:r>
              <a:rPr lang="en-US" altLang="sv-SE" sz="1600" dirty="0">
                <a:solidFill>
                  <a:srgbClr val="0070C0"/>
                </a:solidFill>
              </a:rPr>
              <a:t>       </a:t>
            </a:r>
            <a:r>
              <a:rPr lang="en-US" altLang="sv-SE" sz="1600" u="sng" dirty="0">
                <a:solidFill>
                  <a:srgbClr val="0070C0"/>
                </a:solidFill>
              </a:rPr>
              <a:t>LBNE/DUNE first maximum</a:t>
            </a:r>
            <a:r>
              <a:rPr lang="en-US" altLang="sv-SE" sz="1600" dirty="0">
                <a:solidFill>
                  <a:srgbClr val="0070C0"/>
                </a:solidFill>
              </a:rPr>
              <a:t>      </a:t>
            </a:r>
            <a:r>
              <a:rPr lang="en-US" altLang="sv-SE" sz="1600" b="1" u="sng" dirty="0" err="1">
                <a:solidFill>
                  <a:srgbClr val="FF0000"/>
                </a:solidFill>
              </a:rPr>
              <a:t>ESSnuSB</a:t>
            </a:r>
            <a:r>
              <a:rPr lang="en-US" altLang="sv-SE" sz="1600" b="1" u="sng" dirty="0">
                <a:solidFill>
                  <a:srgbClr val="FF0000"/>
                </a:solidFill>
              </a:rPr>
              <a:t> second </a:t>
            </a:r>
            <a:r>
              <a:rPr lang="en-US" altLang="sv-SE" sz="1600" b="1" u="sng" dirty="0" smtClean="0">
                <a:solidFill>
                  <a:srgbClr val="FF0000"/>
                </a:solidFill>
              </a:rPr>
              <a:t>maximum</a:t>
            </a:r>
            <a:endParaRPr lang="en-US" altLang="sv-SE" sz="1600" b="1" u="sng" dirty="0">
              <a:solidFill>
                <a:srgbClr val="FF0000"/>
              </a:solidFill>
            </a:endParaRPr>
          </a:p>
        </p:txBody>
      </p:sp>
      <p:sp>
        <p:nvSpPr>
          <p:cNvPr id="29700" name="TextBox 14"/>
          <p:cNvSpPr txBox="1">
            <a:spLocks noChangeArrowheads="1"/>
          </p:cNvSpPr>
          <p:nvPr/>
        </p:nvSpPr>
        <p:spPr bwMode="auto">
          <a:xfrm>
            <a:off x="215900" y="5774531"/>
            <a:ext cx="8709025" cy="92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eaLnBrk="1" hangingPunct="1">
              <a:spcBef>
                <a:spcPct val="0"/>
              </a:spcBef>
              <a:buFontTx/>
              <a:buNone/>
            </a:pPr>
            <a:r>
              <a:rPr lang="en-US" altLang="sv-SE" sz="2000" dirty="0"/>
              <a:t>Relative difference in counts at maximum between </a:t>
            </a:r>
            <a:r>
              <a:rPr lang="el-GR" altLang="sv-SE" sz="2000" dirty="0"/>
              <a:t>δ</a:t>
            </a:r>
            <a:r>
              <a:rPr lang="en-US" altLang="sv-SE" sz="2000" baseline="-25000" dirty="0"/>
              <a:t>CP</a:t>
            </a:r>
            <a:r>
              <a:rPr lang="en-US" altLang="sv-SE" sz="2000" dirty="0"/>
              <a:t> = 3</a:t>
            </a:r>
            <a:r>
              <a:rPr lang="el-GR" altLang="sv-SE" sz="2000" dirty="0"/>
              <a:t>π</a:t>
            </a:r>
            <a:r>
              <a:rPr lang="en-US" altLang="sv-SE" sz="2000" dirty="0"/>
              <a:t>/2 and </a:t>
            </a:r>
            <a:r>
              <a:rPr lang="el-GR" altLang="sv-SE" sz="2000" dirty="0"/>
              <a:t>π</a:t>
            </a:r>
            <a:r>
              <a:rPr lang="en-US" altLang="sv-SE" sz="2000" dirty="0"/>
              <a:t>/2 :</a:t>
            </a:r>
          </a:p>
          <a:p>
            <a:pPr eaLnBrk="1" hangingPunct="1">
              <a:spcBef>
                <a:spcPct val="0"/>
              </a:spcBef>
              <a:buFontTx/>
              <a:buNone/>
            </a:pPr>
            <a:r>
              <a:rPr lang="en-US" altLang="sv-SE" sz="2400" dirty="0">
                <a:solidFill>
                  <a:srgbClr val="FF0000"/>
                </a:solidFill>
              </a:rPr>
              <a:t>  </a:t>
            </a:r>
            <a:r>
              <a:rPr lang="en-US" altLang="sv-SE" sz="2400" dirty="0">
                <a:solidFill>
                  <a:srgbClr val="00B0F0"/>
                </a:solidFill>
              </a:rPr>
              <a:t>430/275  = 1.6          150/100 = 1.5    </a:t>
            </a:r>
            <a:r>
              <a:rPr lang="en-US" altLang="sv-SE" sz="2000" dirty="0">
                <a:solidFill>
                  <a:srgbClr val="00B0F0"/>
                </a:solidFill>
              </a:rPr>
              <a:t>          </a:t>
            </a:r>
            <a:r>
              <a:rPr lang="en-US" altLang="sv-SE" sz="2400" dirty="0">
                <a:solidFill>
                  <a:srgbClr val="FF0000"/>
                </a:solidFill>
              </a:rPr>
              <a:t>105/22 = 4.8 </a:t>
            </a:r>
          </a:p>
        </p:txBody>
      </p:sp>
      <p:pic>
        <p:nvPicPr>
          <p:cNvPr id="29701" name="Picture 2"/>
          <p:cNvPicPr>
            <a:picLocks noChangeAspect="1" noChangeArrowheads="1"/>
          </p:cNvPicPr>
          <p:nvPr/>
        </p:nvPicPr>
        <p:blipFill>
          <a:blip r:embed="rId2">
            <a:extLst>
              <a:ext uri="{28A0092B-C50C-407E-A947-70E740481C1C}">
                <a14:useLocalDpi xmlns:a14="http://schemas.microsoft.com/office/drawing/2010/main" val="0"/>
              </a:ext>
            </a:extLst>
          </a:blip>
          <a:srcRect r="48730"/>
          <a:stretch>
            <a:fillRect/>
          </a:stretch>
        </p:blipFill>
        <p:spPr bwMode="auto">
          <a:xfrm>
            <a:off x="3181349" y="870967"/>
            <a:ext cx="1944688"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28"/>
          <p:cNvSpPr txBox="1">
            <a:spLocks noChangeArrowheads="1"/>
          </p:cNvSpPr>
          <p:nvPr/>
        </p:nvSpPr>
        <p:spPr bwMode="auto">
          <a:xfrm>
            <a:off x="573088" y="4184650"/>
            <a:ext cx="6858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eaLnBrk="1" hangingPunct="1">
              <a:spcBef>
                <a:spcPct val="0"/>
              </a:spcBef>
              <a:buFontTx/>
              <a:buNone/>
            </a:pPr>
            <a:r>
              <a:rPr lang="en-US" altLang="sv-SE" sz="1100">
                <a:solidFill>
                  <a:srgbClr val="000000"/>
                </a:solidFill>
                <a:latin typeface="Times New Roman" panose="02020603050405020304" pitchFamily="18" charset="0"/>
                <a:cs typeface="Times New Roman" panose="02020603050405020304" pitchFamily="18" charset="0"/>
              </a:rPr>
              <a:t>Hyper-K</a:t>
            </a:r>
          </a:p>
          <a:p>
            <a:pPr eaLnBrk="1" hangingPunct="1">
              <a:spcBef>
                <a:spcPct val="0"/>
              </a:spcBef>
              <a:buFontTx/>
              <a:buNone/>
            </a:pPr>
            <a:endParaRPr lang="sv-SE" altLang="sv-SE" sz="2000">
              <a:latin typeface="Times New Roman" panose="02020603050405020304" pitchFamily="18" charset="0"/>
            </a:endParaRPr>
          </a:p>
        </p:txBody>
      </p:sp>
      <p:pic>
        <p:nvPicPr>
          <p:cNvPr id="29703" name="Picture 3"/>
          <p:cNvPicPr>
            <a:picLocks noChangeAspect="1" noChangeArrowheads="1"/>
          </p:cNvPicPr>
          <p:nvPr/>
        </p:nvPicPr>
        <p:blipFill>
          <a:blip r:embed="rId3">
            <a:extLst>
              <a:ext uri="{28A0092B-C50C-407E-A947-70E740481C1C}">
                <a14:useLocalDpi xmlns:a14="http://schemas.microsoft.com/office/drawing/2010/main" val="0"/>
              </a:ext>
            </a:extLst>
          </a:blip>
          <a:srcRect r="50000"/>
          <a:stretch>
            <a:fillRect/>
          </a:stretch>
        </p:blipFill>
        <p:spPr bwMode="auto">
          <a:xfrm>
            <a:off x="6300788" y="908050"/>
            <a:ext cx="24479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3"/>
          <p:cNvSpPr txBox="1">
            <a:spLocks noChangeArrowheads="1"/>
          </p:cNvSpPr>
          <p:nvPr/>
        </p:nvSpPr>
        <p:spPr bwMode="auto">
          <a:xfrm rot="-5400000">
            <a:off x="5579269" y="4688682"/>
            <a:ext cx="1127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eaLnBrk="1" hangingPunct="1">
              <a:spcBef>
                <a:spcPct val="0"/>
              </a:spcBef>
              <a:buFontTx/>
              <a:buNone/>
            </a:pPr>
            <a:r>
              <a:rPr lang="en-US" altLang="sv-SE" sz="1100" b="1">
                <a:solidFill>
                  <a:srgbClr val="000000"/>
                </a:solidFill>
                <a:latin typeface="Calibri" panose="020F0502020204030204" pitchFamily="34" charset="0"/>
              </a:rPr>
              <a:t>Events/100MeV</a:t>
            </a:r>
          </a:p>
        </p:txBody>
      </p:sp>
      <p:pic>
        <p:nvPicPr>
          <p:cNvPr id="29705" name="Picture 4"/>
          <p:cNvPicPr>
            <a:picLocks noChangeAspect="1" noChangeArrowheads="1"/>
          </p:cNvPicPr>
          <p:nvPr/>
        </p:nvPicPr>
        <p:blipFill>
          <a:blip r:embed="rId4">
            <a:extLst>
              <a:ext uri="{28A0092B-C50C-407E-A947-70E740481C1C}">
                <a14:useLocalDpi xmlns:a14="http://schemas.microsoft.com/office/drawing/2010/main" val="0"/>
              </a:ext>
            </a:extLst>
          </a:blip>
          <a:srcRect l="5322" t="10197" r="30627"/>
          <a:stretch>
            <a:fillRect/>
          </a:stretch>
        </p:blipFill>
        <p:spPr bwMode="auto">
          <a:xfrm>
            <a:off x="34925" y="1341438"/>
            <a:ext cx="2786063" cy="205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6" name="Picture 2"/>
          <p:cNvPicPr>
            <a:picLocks noChangeAspect="1" noChangeArrowheads="1"/>
          </p:cNvPicPr>
          <p:nvPr/>
        </p:nvPicPr>
        <p:blipFill>
          <a:blip r:embed="rId5">
            <a:extLst>
              <a:ext uri="{28A0092B-C50C-407E-A947-70E740481C1C}">
                <a14:useLocalDpi xmlns:a14="http://schemas.microsoft.com/office/drawing/2010/main" val="0"/>
              </a:ext>
            </a:extLst>
          </a:blip>
          <a:srcRect l="5069"/>
          <a:stretch>
            <a:fillRect/>
          </a:stretch>
        </p:blipFill>
        <p:spPr bwMode="auto">
          <a:xfrm>
            <a:off x="215900" y="3789363"/>
            <a:ext cx="2649538"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7"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7388" y="1628775"/>
            <a:ext cx="7953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p:nvCxnSpPr>
        <p:spPr>
          <a:xfrm>
            <a:off x="1258888" y="1376363"/>
            <a:ext cx="0" cy="3960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19250" y="1376363"/>
            <a:ext cx="0" cy="3960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57388" y="1376363"/>
            <a:ext cx="22225" cy="3960812"/>
          </a:xfrm>
          <a:prstGeom prst="line">
            <a:avLst/>
          </a:prstGeom>
        </p:spPr>
        <p:style>
          <a:lnRef idx="1">
            <a:schemeClr val="accent1"/>
          </a:lnRef>
          <a:fillRef idx="0">
            <a:schemeClr val="accent1"/>
          </a:fillRef>
          <a:effectRef idx="0">
            <a:schemeClr val="accent1"/>
          </a:effectRef>
          <a:fontRef idx="minor">
            <a:schemeClr val="tx1"/>
          </a:fontRef>
        </p:style>
      </p:cxnSp>
      <p:pic>
        <p:nvPicPr>
          <p:cNvPr id="29711"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1363" y="4184650"/>
            <a:ext cx="688975"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12" name="TextBox 18444"/>
          <p:cNvSpPr txBox="1">
            <a:spLocks noChangeArrowheads="1"/>
          </p:cNvSpPr>
          <p:nvPr/>
        </p:nvSpPr>
        <p:spPr bwMode="auto">
          <a:xfrm>
            <a:off x="584200" y="4092575"/>
            <a:ext cx="819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eaLnBrk="1" hangingPunct="1">
              <a:spcBef>
                <a:spcPct val="0"/>
              </a:spcBef>
              <a:buFontTx/>
              <a:buNone/>
            </a:pPr>
            <a:r>
              <a:rPr lang="sv-SE" altLang="en-US" sz="1400">
                <a:latin typeface="Times New Roman" panose="02020603050405020304" pitchFamily="18" charset="0"/>
              </a:rPr>
              <a:t>Hyper-K</a:t>
            </a:r>
          </a:p>
        </p:txBody>
      </p:sp>
      <p:pic>
        <p:nvPicPr>
          <p:cNvPr id="29713" name="Picture 27" descr="C:\Users\tordeke\AppData\Local\Temp\deltaCP_three_signals-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5363" y="3435350"/>
            <a:ext cx="27813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p:cNvCxnSpPr/>
          <p:nvPr/>
        </p:nvCxnSpPr>
        <p:spPr>
          <a:xfrm flipH="1">
            <a:off x="6848475" y="981075"/>
            <a:ext cx="36513" cy="4391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318375" y="981075"/>
            <a:ext cx="0" cy="4422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777163" y="981075"/>
            <a:ext cx="0" cy="4406900"/>
          </a:xfrm>
          <a:prstGeom prst="line">
            <a:avLst/>
          </a:prstGeom>
        </p:spPr>
        <p:style>
          <a:lnRef idx="1">
            <a:schemeClr val="accent1"/>
          </a:lnRef>
          <a:fillRef idx="0">
            <a:schemeClr val="accent1"/>
          </a:fillRef>
          <a:effectRef idx="0">
            <a:schemeClr val="accent1"/>
          </a:effectRef>
          <a:fontRef idx="minor">
            <a:schemeClr val="tx1"/>
          </a:fontRef>
        </p:style>
      </p:cxnSp>
      <p:pic>
        <p:nvPicPr>
          <p:cNvPr id="29717" name="Picture 6"/>
          <p:cNvPicPr>
            <a:picLocks noChangeAspect="1" noChangeArrowheads="1"/>
          </p:cNvPicPr>
          <p:nvPr/>
        </p:nvPicPr>
        <p:blipFill>
          <a:blip r:embed="rId8">
            <a:extLst>
              <a:ext uri="{28A0092B-C50C-407E-A947-70E740481C1C}">
                <a14:useLocalDpi xmlns:a14="http://schemas.microsoft.com/office/drawing/2010/main" val="0"/>
              </a:ext>
            </a:extLst>
          </a:blip>
          <a:srcRect l="36615" t="28789" r="44148" b="21002"/>
          <a:stretch>
            <a:fillRect/>
          </a:stretch>
        </p:blipFill>
        <p:spPr bwMode="auto">
          <a:xfrm>
            <a:off x="2951163" y="3357563"/>
            <a:ext cx="306070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18" name="Picture 6"/>
          <p:cNvPicPr>
            <a:picLocks noChangeAspect="1" noChangeArrowheads="1"/>
          </p:cNvPicPr>
          <p:nvPr/>
        </p:nvPicPr>
        <p:blipFill>
          <a:blip r:embed="rId8">
            <a:extLst>
              <a:ext uri="{28A0092B-C50C-407E-A947-70E740481C1C}">
                <a14:useLocalDpi xmlns:a14="http://schemas.microsoft.com/office/drawing/2010/main" val="0"/>
              </a:ext>
            </a:extLst>
          </a:blip>
          <a:srcRect l="49454" t="31870" r="39182" b="42937"/>
          <a:stretch>
            <a:fillRect/>
          </a:stretch>
        </p:blipFill>
        <p:spPr bwMode="auto">
          <a:xfrm>
            <a:off x="4916488" y="3500438"/>
            <a:ext cx="1095375"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Straight Connector 25"/>
          <p:cNvCxnSpPr/>
          <p:nvPr/>
        </p:nvCxnSpPr>
        <p:spPr>
          <a:xfrm flipV="1">
            <a:off x="3959225" y="873125"/>
            <a:ext cx="0" cy="4524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319588" y="908050"/>
            <a:ext cx="0" cy="4464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81538" y="815975"/>
            <a:ext cx="0" cy="4592638"/>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909977" y="34755"/>
            <a:ext cx="5543121" cy="505203"/>
          </a:xfrm>
          <a:prstGeom prst="rect">
            <a:avLst/>
          </a:prstGeom>
          <a:solidFill>
            <a:srgbClr val="F6A20A"/>
          </a:solidFill>
        </p:spPr>
        <p:txBody>
          <a:bodyPr wrap="none" rtlCol="0">
            <a:spAutoFit/>
          </a:bodyPr>
          <a:lstStyle/>
          <a:p>
            <a:r>
              <a:rPr lang="en-US" altLang="sv-SE" dirty="0">
                <a:solidFill>
                  <a:srgbClr val="0000FF"/>
                </a:solidFill>
              </a:rPr>
              <a:t>Sensitivity to </a:t>
            </a:r>
            <a:r>
              <a:rPr lang="el-GR" altLang="sv-SE" dirty="0">
                <a:solidFill>
                  <a:srgbClr val="0000FF"/>
                </a:solidFill>
              </a:rPr>
              <a:t>δ</a:t>
            </a:r>
            <a:r>
              <a:rPr lang="en-US" altLang="sv-SE" baseline="-25000" dirty="0">
                <a:solidFill>
                  <a:srgbClr val="0000FF"/>
                </a:solidFill>
              </a:rPr>
              <a:t>CP </a:t>
            </a:r>
            <a:r>
              <a:rPr lang="en-US" altLang="sv-SE" dirty="0">
                <a:solidFill>
                  <a:srgbClr val="0000FF"/>
                </a:solidFill>
              </a:rPr>
              <a:t> -  neutrino energy </a:t>
            </a:r>
            <a:r>
              <a:rPr lang="en-US" altLang="sv-SE" dirty="0" smtClean="0">
                <a:solidFill>
                  <a:srgbClr val="0000FF"/>
                </a:solidFill>
              </a:rPr>
              <a:t>spectra</a:t>
            </a:r>
            <a:endParaRPr lang="en-US" altLang="sv-SE" sz="1800" u="sng" dirty="0">
              <a:solidFill>
                <a:srgbClr val="0000FF"/>
              </a:solidFill>
            </a:endParaRPr>
          </a:p>
        </p:txBody>
      </p:sp>
    </p:spTree>
    <p:extLst>
      <p:ext uri="{BB962C8B-B14F-4D97-AF65-F5344CB8AC3E}">
        <p14:creationId xmlns:p14="http://schemas.microsoft.com/office/powerpoint/2010/main" val="708943250"/>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1547664" y="100853"/>
            <a:ext cx="6203992" cy="696931"/>
          </a:xfrm>
        </p:spPr>
        <p:txBody>
          <a:bodyPr>
            <a:noAutofit/>
          </a:bodyPr>
          <a:lstStyle/>
          <a:p>
            <a:r>
              <a:rPr lang="en-GB" sz="3200" b="0" dirty="0" smtClean="0">
                <a:solidFill>
                  <a:srgbClr val="0000FF"/>
                </a:solidFill>
                <a:latin typeface="Times New Roman" charset="0"/>
                <a:cs typeface="Times New Roman" charset="0"/>
              </a:rPr>
              <a:t>ESS</a:t>
            </a:r>
            <a:r>
              <a:rPr lang="el-GR" sz="3200" b="0" dirty="0" smtClean="0">
                <a:solidFill>
                  <a:srgbClr val="0000FF"/>
                </a:solidFill>
                <a:latin typeface="Times New Roman" charset="0"/>
                <a:cs typeface="Times New Roman" charset="0"/>
              </a:rPr>
              <a:t>ν</a:t>
            </a:r>
            <a:r>
              <a:rPr lang="en-US" sz="3200" b="0" dirty="0" smtClean="0">
                <a:solidFill>
                  <a:srgbClr val="0000FF"/>
                </a:solidFill>
                <a:latin typeface="Times New Roman" charset="0"/>
                <a:cs typeface="Times New Roman" charset="0"/>
              </a:rPr>
              <a:t>SB in comparison with others</a:t>
            </a:r>
            <a:r>
              <a:rPr lang="en-GB" sz="3200" b="0" dirty="0" smtClean="0">
                <a:solidFill>
                  <a:srgbClr val="FF6600"/>
                </a:solidFill>
                <a:latin typeface="Times New Roman" charset="0"/>
                <a:cs typeface="Times New Roman" charset="0"/>
              </a:rPr>
              <a:t/>
            </a:r>
            <a:br>
              <a:rPr lang="en-GB" sz="3200" b="0" dirty="0" smtClean="0">
                <a:solidFill>
                  <a:srgbClr val="FF6600"/>
                </a:solidFill>
                <a:latin typeface="Times New Roman" charset="0"/>
                <a:cs typeface="Times New Roman" charset="0"/>
              </a:rPr>
            </a:br>
            <a:endParaRPr lang="en-GB" sz="700" b="0" dirty="0">
              <a:solidFill>
                <a:srgbClr val="FF6600"/>
              </a:solidFill>
              <a:latin typeface="Times New Roman" charset="0"/>
              <a:cs typeface="Times New Roman" charset="0"/>
            </a:endParaRPr>
          </a:p>
        </p:txBody>
      </p:sp>
      <p:pic>
        <p:nvPicPr>
          <p:cNvPr id="4" name="Picture 3"/>
          <p:cNvPicPr>
            <a:picLocks noChangeAspect="1"/>
          </p:cNvPicPr>
          <p:nvPr/>
        </p:nvPicPr>
        <p:blipFill>
          <a:blip r:embed="rId2">
            <a:lum bright="-20000" contrast="40000"/>
          </a:blip>
          <a:stretch>
            <a:fillRect/>
          </a:stretch>
        </p:blipFill>
        <p:spPr>
          <a:xfrm>
            <a:off x="513088" y="908720"/>
            <a:ext cx="8273144" cy="4711312"/>
          </a:xfrm>
          <a:prstGeom prst="rect">
            <a:avLst/>
          </a:prstGeom>
        </p:spPr>
      </p:pic>
      <p:pic>
        <p:nvPicPr>
          <p:cNvPr id="6" name="Picture 5"/>
          <p:cNvPicPr>
            <a:picLocks noChangeAspect="1"/>
          </p:cNvPicPr>
          <p:nvPr/>
        </p:nvPicPr>
        <p:blipFill>
          <a:blip r:embed="rId3"/>
          <a:stretch>
            <a:fillRect/>
          </a:stretch>
        </p:blipFill>
        <p:spPr>
          <a:xfrm>
            <a:off x="1520040" y="5805264"/>
            <a:ext cx="6642318" cy="902508"/>
          </a:xfrm>
          <a:prstGeom prst="rect">
            <a:avLst/>
          </a:prstGeom>
        </p:spPr>
      </p:pic>
    </p:spTree>
    <p:extLst>
      <p:ext uri="{BB962C8B-B14F-4D97-AF65-F5344CB8AC3E}">
        <p14:creationId xmlns:p14="http://schemas.microsoft.com/office/powerpoint/2010/main" val="289265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Text Box 2"/>
          <p:cNvSpPr txBox="1">
            <a:spLocks noChangeArrowheads="1"/>
          </p:cNvSpPr>
          <p:nvPr/>
        </p:nvSpPr>
        <p:spPr bwMode="auto">
          <a:xfrm>
            <a:off x="914400" y="1066800"/>
            <a:ext cx="746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00000"/>
              </a:lnSpc>
              <a:buClrTx/>
              <a:buSzTx/>
              <a:buFontTx/>
              <a:buNone/>
            </a:pPr>
            <a:endParaRPr lang="fr-CH" altLang="en-US" sz="2000" b="1" i="1">
              <a:solidFill>
                <a:schemeClr val="accent2"/>
              </a:solidFill>
              <a:latin typeface="Arial" panose="020B0604020202020204" pitchFamily="34" charset="0"/>
              <a:cs typeface="Times New Roman" panose="02020603050405020304" pitchFamily="18" charset="0"/>
            </a:endParaRPr>
          </a:p>
        </p:txBody>
      </p:sp>
      <p:sp>
        <p:nvSpPr>
          <p:cNvPr id="481283" name="Text Box 3"/>
          <p:cNvSpPr txBox="1">
            <a:spLocks noChangeArrowheads="1"/>
          </p:cNvSpPr>
          <p:nvPr/>
        </p:nvSpPr>
        <p:spPr bwMode="auto">
          <a:xfrm>
            <a:off x="1295400" y="1905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Tx/>
              <a:buSzTx/>
              <a:buFontTx/>
              <a:buNone/>
            </a:pPr>
            <a:endParaRPr lang="fr-CH" altLang="en-US">
              <a:latin typeface="Arial" panose="020B0604020202020204" pitchFamily="34" charset="0"/>
            </a:endParaRPr>
          </a:p>
        </p:txBody>
      </p:sp>
      <p:sp>
        <p:nvSpPr>
          <p:cNvPr id="481284" name="Text Box 4"/>
          <p:cNvSpPr txBox="1">
            <a:spLocks noChangeArrowheads="1"/>
          </p:cNvSpPr>
          <p:nvPr/>
        </p:nvSpPr>
        <p:spPr bwMode="auto">
          <a:xfrm>
            <a:off x="547688" y="457200"/>
            <a:ext cx="30019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00000"/>
              </a:lnSpc>
              <a:buClrTx/>
              <a:buSzTx/>
              <a:buFontTx/>
              <a:buNone/>
            </a:pPr>
            <a:r>
              <a:rPr lang="en-US" altLang="en-US" sz="3200" b="1">
                <a:solidFill>
                  <a:srgbClr val="000099"/>
                </a:solidFill>
                <a:latin typeface="Arial Rounded MT Bold" panose="020F0704030504030204" pitchFamily="34" charset="0"/>
              </a:rPr>
              <a:t>Two Neutrinos</a:t>
            </a:r>
            <a:endParaRPr lang="en-US" altLang="en-US" b="1" i="1">
              <a:solidFill>
                <a:srgbClr val="CC0000"/>
              </a:solidFill>
              <a:latin typeface="Arial Rounded MT Bold" panose="020F0704030504030204" pitchFamily="34" charset="0"/>
            </a:endParaRPr>
          </a:p>
        </p:txBody>
      </p:sp>
      <p:sp>
        <p:nvSpPr>
          <p:cNvPr id="481285" name="Text Box 5"/>
          <p:cNvSpPr txBox="1">
            <a:spLocks noChangeArrowheads="1"/>
          </p:cNvSpPr>
          <p:nvPr/>
        </p:nvSpPr>
        <p:spPr bwMode="auto">
          <a:xfrm>
            <a:off x="1600200" y="1295400"/>
            <a:ext cx="901700" cy="495300"/>
          </a:xfrm>
          <a:prstGeom prst="rect">
            <a:avLst/>
          </a:prstGeom>
          <a:solidFill>
            <a:srgbClr val="FEFCAC"/>
          </a:solidFill>
          <a:ln w="3810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Tx/>
              <a:buSzTx/>
              <a:buFontTx/>
              <a:buNone/>
            </a:pPr>
            <a:r>
              <a:rPr lang="en-US" altLang="en-US" b="1">
                <a:solidFill>
                  <a:srgbClr val="CC0000"/>
                </a:solidFill>
                <a:latin typeface="Arial" panose="020B0604020202020204" pitchFamily="34" charset="0"/>
              </a:rPr>
              <a:t>1962</a:t>
            </a:r>
          </a:p>
        </p:txBody>
      </p:sp>
      <p:sp>
        <p:nvSpPr>
          <p:cNvPr id="481286" name="Text Box 6"/>
          <p:cNvSpPr txBox="1">
            <a:spLocks noChangeArrowheads="1"/>
          </p:cNvSpPr>
          <p:nvPr/>
        </p:nvSpPr>
        <p:spPr bwMode="auto">
          <a:xfrm>
            <a:off x="4419600" y="5670550"/>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buClrTx/>
              <a:buSzTx/>
              <a:buFontTx/>
              <a:buNone/>
            </a:pPr>
            <a:endParaRPr lang="fr-CH" altLang="en-US" b="1">
              <a:latin typeface="Arial" panose="020B0604020202020204" pitchFamily="34" charset="0"/>
            </a:endParaRPr>
          </a:p>
        </p:txBody>
      </p:sp>
      <p:pic>
        <p:nvPicPr>
          <p:cNvPr id="481287" name="Picture 7" descr="lederm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381000"/>
            <a:ext cx="12255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81288" name="Picture 8" descr="steinberg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7867" y="388937"/>
            <a:ext cx="136207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81290" name="Picture 10" descr="neutri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608263"/>
            <a:ext cx="6705600" cy="3557587"/>
          </a:xfrm>
          <a:prstGeom prst="rect">
            <a:avLst/>
          </a:prstGeom>
          <a:noFill/>
          <a:extLst>
            <a:ext uri="{909E8E84-426E-40DD-AFC4-6F175D3DCCD1}">
              <a14:hiddenFill xmlns:a14="http://schemas.microsoft.com/office/drawing/2010/main">
                <a:solidFill>
                  <a:srgbClr val="FFFFFF"/>
                </a:solidFill>
              </a14:hiddenFill>
            </a:ext>
          </a:extLst>
        </p:spPr>
      </p:pic>
      <p:sp>
        <p:nvSpPr>
          <p:cNvPr id="481291" name="Text Box 11"/>
          <p:cNvSpPr txBox="1">
            <a:spLocks noChangeArrowheads="1"/>
          </p:cNvSpPr>
          <p:nvPr/>
        </p:nvSpPr>
        <p:spPr bwMode="auto">
          <a:xfrm>
            <a:off x="1143000" y="40386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en-US" altLang="en-US">
                <a:latin typeface="Arial" panose="020B0604020202020204" pitchFamily="34" charset="0"/>
              </a:rPr>
              <a:t>     </a:t>
            </a:r>
          </a:p>
        </p:txBody>
      </p:sp>
      <p:sp>
        <p:nvSpPr>
          <p:cNvPr id="481292" name="Text Box 12"/>
          <p:cNvSpPr txBox="1">
            <a:spLocks noChangeArrowheads="1"/>
          </p:cNvSpPr>
          <p:nvPr/>
        </p:nvSpPr>
        <p:spPr bwMode="auto">
          <a:xfrm>
            <a:off x="0" y="4048124"/>
            <a:ext cx="5076056" cy="2462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buClrTx/>
              <a:buSzTx/>
              <a:buFontTx/>
              <a:buNone/>
            </a:pPr>
            <a:r>
              <a:rPr lang="en-US" altLang="en-US" b="1" dirty="0">
                <a:latin typeface="Arial" panose="020B0604020202020204" pitchFamily="34" charset="0"/>
              </a:rPr>
              <a:t>Neutrinos from</a:t>
            </a:r>
          </a:p>
          <a:p>
            <a:pPr>
              <a:lnSpc>
                <a:spcPct val="100000"/>
              </a:lnSpc>
              <a:buClrTx/>
              <a:buSzTx/>
              <a:buFontTx/>
              <a:buNone/>
            </a:pPr>
            <a:r>
              <a:rPr lang="en-US" altLang="en-US" b="1" dirty="0" smtClean="0">
                <a:latin typeface="Symbol" panose="05050102010706020507" pitchFamily="18" charset="2"/>
              </a:rPr>
              <a:t>p</a:t>
            </a:r>
            <a:r>
              <a:rPr lang="en-US" altLang="en-US" b="1" dirty="0" smtClean="0">
                <a:latin typeface="Arial" panose="020B0604020202020204" pitchFamily="34" charset="0"/>
              </a:rPr>
              <a:t>-decay</a:t>
            </a:r>
            <a:endParaRPr lang="en-US" altLang="en-US" b="1" dirty="0">
              <a:latin typeface="Arial" panose="020B0604020202020204" pitchFamily="34" charset="0"/>
            </a:endParaRPr>
          </a:p>
          <a:p>
            <a:pPr>
              <a:lnSpc>
                <a:spcPct val="100000"/>
              </a:lnSpc>
              <a:buClrTx/>
              <a:buSzTx/>
              <a:buFontTx/>
              <a:buNone/>
            </a:pPr>
            <a:r>
              <a:rPr lang="en-US" altLang="en-US" b="1" dirty="0">
                <a:latin typeface="Arial" panose="020B0604020202020204" pitchFamily="34" charset="0"/>
              </a:rPr>
              <a:t>produce only muons</a:t>
            </a:r>
          </a:p>
          <a:p>
            <a:pPr>
              <a:lnSpc>
                <a:spcPct val="100000"/>
              </a:lnSpc>
              <a:buClrTx/>
              <a:buSzTx/>
              <a:buFontTx/>
              <a:buNone/>
            </a:pPr>
            <a:r>
              <a:rPr lang="en-US" altLang="en-US" b="1" dirty="0" smtClean="0">
                <a:latin typeface="Arial" panose="020B0604020202020204" pitchFamily="34" charset="0"/>
              </a:rPr>
              <a:t>(</a:t>
            </a:r>
            <a:r>
              <a:rPr lang="en-US" altLang="en-US" b="1" dirty="0">
                <a:latin typeface="Arial" panose="020B0604020202020204" pitchFamily="34" charset="0"/>
              </a:rPr>
              <a:t>not electrons)</a:t>
            </a:r>
          </a:p>
          <a:p>
            <a:pPr>
              <a:lnSpc>
                <a:spcPct val="100000"/>
              </a:lnSpc>
              <a:spcBef>
                <a:spcPts val="1200"/>
              </a:spcBef>
              <a:buClrTx/>
              <a:buSzTx/>
              <a:buFontTx/>
              <a:buNone/>
            </a:pPr>
            <a:r>
              <a:rPr lang="en-US" altLang="en-US" b="1" dirty="0" smtClean="0">
                <a:latin typeface="Arial" panose="020B0604020202020204" pitchFamily="34" charset="0"/>
              </a:rPr>
              <a:t>when </a:t>
            </a:r>
            <a:r>
              <a:rPr lang="en-US" altLang="en-US" b="1" dirty="0">
                <a:latin typeface="Arial" panose="020B0604020202020204" pitchFamily="34" charset="0"/>
              </a:rPr>
              <a:t>they interact </a:t>
            </a:r>
          </a:p>
          <a:p>
            <a:pPr>
              <a:lnSpc>
                <a:spcPct val="100000"/>
              </a:lnSpc>
              <a:buClrTx/>
              <a:buSzTx/>
              <a:buFontTx/>
              <a:buNone/>
            </a:pPr>
            <a:r>
              <a:rPr lang="en-US" altLang="en-US" b="1" dirty="0">
                <a:latin typeface="Arial" panose="020B0604020202020204" pitchFamily="34" charset="0"/>
              </a:rPr>
              <a:t>in </a:t>
            </a:r>
            <a:r>
              <a:rPr lang="en-US" altLang="en-US" b="1" dirty="0" smtClean="0">
                <a:latin typeface="Arial" panose="020B0604020202020204" pitchFamily="34" charset="0"/>
              </a:rPr>
              <a:t>matter.</a:t>
            </a:r>
            <a:endParaRPr lang="en-US" altLang="en-US" dirty="0">
              <a:latin typeface="Arial" panose="020B0604020202020204" pitchFamily="34" charset="0"/>
            </a:endParaRPr>
          </a:p>
        </p:txBody>
      </p:sp>
      <p:sp>
        <p:nvSpPr>
          <p:cNvPr id="481293" name="Text Box 13"/>
          <p:cNvSpPr txBox="1">
            <a:spLocks noChangeArrowheads="1"/>
          </p:cNvSpPr>
          <p:nvPr/>
        </p:nvSpPr>
        <p:spPr bwMode="auto">
          <a:xfrm>
            <a:off x="203928" y="2108200"/>
            <a:ext cx="2825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Tx/>
              <a:buSzTx/>
              <a:buFontTx/>
              <a:buNone/>
            </a:pPr>
            <a:r>
              <a:rPr lang="en-US" altLang="en-US" b="1" dirty="0">
                <a:latin typeface="Arial" panose="020B0604020202020204" pitchFamily="34" charset="0"/>
              </a:rPr>
              <a:t>AGS Proton Beam</a:t>
            </a:r>
          </a:p>
        </p:txBody>
      </p:sp>
      <p:pic>
        <p:nvPicPr>
          <p:cNvPr id="481294" name="Picture 14" descr="schwartz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8725" y="381000"/>
            <a:ext cx="1222375" cy="1676400"/>
          </a:xfrm>
          <a:prstGeom prst="rect">
            <a:avLst/>
          </a:prstGeom>
          <a:noFill/>
          <a:extLst>
            <a:ext uri="{909E8E84-426E-40DD-AFC4-6F175D3DCCD1}">
              <a14:hiddenFill xmlns:a14="http://schemas.microsoft.com/office/drawing/2010/main">
                <a:solidFill>
                  <a:srgbClr val="FFFFFF"/>
                </a:solidFill>
              </a14:hiddenFill>
            </a:ext>
          </a:extLst>
        </p:spPr>
      </p:pic>
      <p:sp>
        <p:nvSpPr>
          <p:cNvPr id="481295" name="Rectangle 15"/>
          <p:cNvSpPr>
            <a:spLocks noChangeArrowheads="1"/>
          </p:cNvSpPr>
          <p:nvPr/>
        </p:nvSpPr>
        <p:spPr bwMode="auto">
          <a:xfrm>
            <a:off x="2246313" y="4064000"/>
            <a:ext cx="8032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buClrTx/>
              <a:buSzTx/>
              <a:buFontTx/>
              <a:buNone/>
            </a:pPr>
            <a:r>
              <a:rPr lang="en-US" altLang="en-US" sz="1800" b="1">
                <a:latin typeface="Symbol" panose="05050102010706020507" pitchFamily="18" charset="2"/>
              </a:rPr>
              <a:t>n</a:t>
            </a:r>
            <a:r>
              <a:rPr lang="en-US" altLang="en-US" sz="2800" b="1" baseline="-25000">
                <a:solidFill>
                  <a:srgbClr val="0066FF"/>
                </a:solidFill>
                <a:latin typeface="Symbol" panose="05050102010706020507" pitchFamily="18" charset="2"/>
              </a:rPr>
              <a:t>m</a:t>
            </a:r>
          </a:p>
        </p:txBody>
      </p:sp>
      <p:sp>
        <p:nvSpPr>
          <p:cNvPr id="481296" name="Line 16"/>
          <p:cNvSpPr>
            <a:spLocks noChangeShapeType="1"/>
          </p:cNvSpPr>
          <p:nvPr/>
        </p:nvSpPr>
        <p:spPr bwMode="auto">
          <a:xfrm>
            <a:off x="2755900" y="4254500"/>
            <a:ext cx="825500" cy="406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81297" name="Freeform 17"/>
          <p:cNvSpPr>
            <a:spLocks/>
          </p:cNvSpPr>
          <p:nvPr/>
        </p:nvSpPr>
        <p:spPr bwMode="auto">
          <a:xfrm>
            <a:off x="2755900" y="5219700"/>
            <a:ext cx="825500" cy="393700"/>
          </a:xfrm>
          <a:custGeom>
            <a:avLst/>
            <a:gdLst>
              <a:gd name="T0" fmla="*/ 0 w 520"/>
              <a:gd name="T1" fmla="*/ 248 h 248"/>
              <a:gd name="T2" fmla="*/ 520 w 520"/>
              <a:gd name="T3" fmla="*/ 0 h 248"/>
            </a:gdLst>
            <a:ahLst/>
            <a:cxnLst>
              <a:cxn ang="0">
                <a:pos x="T0" y="T1"/>
              </a:cxn>
              <a:cxn ang="0">
                <a:pos x="T2" y="T3"/>
              </a:cxn>
            </a:cxnLst>
            <a:rect l="0" t="0" r="r" b="b"/>
            <a:pathLst>
              <a:path w="520" h="248">
                <a:moveTo>
                  <a:pt x="0" y="248"/>
                </a:moveTo>
                <a:lnTo>
                  <a:pt x="52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81298" name="Freeform 18"/>
          <p:cNvSpPr>
            <a:spLocks/>
          </p:cNvSpPr>
          <p:nvPr/>
        </p:nvSpPr>
        <p:spPr bwMode="auto">
          <a:xfrm>
            <a:off x="3581400" y="4267200"/>
            <a:ext cx="825500" cy="393700"/>
          </a:xfrm>
          <a:custGeom>
            <a:avLst/>
            <a:gdLst>
              <a:gd name="T0" fmla="*/ 0 w 520"/>
              <a:gd name="T1" fmla="*/ 248 h 248"/>
              <a:gd name="T2" fmla="*/ 520 w 520"/>
              <a:gd name="T3" fmla="*/ 0 h 248"/>
            </a:gdLst>
            <a:ahLst/>
            <a:cxnLst>
              <a:cxn ang="0">
                <a:pos x="T0" y="T1"/>
              </a:cxn>
              <a:cxn ang="0">
                <a:pos x="T2" y="T3"/>
              </a:cxn>
            </a:cxnLst>
            <a:rect l="0" t="0" r="r" b="b"/>
            <a:pathLst>
              <a:path w="520" h="248">
                <a:moveTo>
                  <a:pt x="0" y="248"/>
                </a:moveTo>
                <a:lnTo>
                  <a:pt x="52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81299" name="Freeform 19"/>
          <p:cNvSpPr>
            <a:spLocks/>
          </p:cNvSpPr>
          <p:nvPr/>
        </p:nvSpPr>
        <p:spPr bwMode="auto">
          <a:xfrm>
            <a:off x="3581400" y="5219700"/>
            <a:ext cx="1155700" cy="1588"/>
          </a:xfrm>
          <a:custGeom>
            <a:avLst/>
            <a:gdLst>
              <a:gd name="T0" fmla="*/ 0 w 728"/>
              <a:gd name="T1" fmla="*/ 0 h 1"/>
              <a:gd name="T2" fmla="*/ 728 w 728"/>
              <a:gd name="T3" fmla="*/ 0 h 1"/>
            </a:gdLst>
            <a:ahLst/>
            <a:cxnLst>
              <a:cxn ang="0">
                <a:pos x="T0" y="T1"/>
              </a:cxn>
              <a:cxn ang="0">
                <a:pos x="T2" y="T3"/>
              </a:cxn>
            </a:cxnLst>
            <a:rect l="0" t="0" r="r" b="b"/>
            <a:pathLst>
              <a:path w="728" h="1">
                <a:moveTo>
                  <a:pt x="0" y="0"/>
                </a:moveTo>
                <a:lnTo>
                  <a:pt x="728" y="0"/>
                </a:lnTo>
              </a:path>
            </a:pathLst>
          </a:custGeom>
          <a:noFill/>
          <a:ln w="381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81300" name="Freeform 20"/>
          <p:cNvSpPr>
            <a:spLocks/>
          </p:cNvSpPr>
          <p:nvPr/>
        </p:nvSpPr>
        <p:spPr bwMode="auto">
          <a:xfrm>
            <a:off x="3509963" y="4648200"/>
            <a:ext cx="136525" cy="533400"/>
          </a:xfrm>
          <a:custGeom>
            <a:avLst/>
            <a:gdLst>
              <a:gd name="T0" fmla="*/ 53 w 86"/>
              <a:gd name="T1" fmla="*/ 336 h 336"/>
              <a:gd name="T2" fmla="*/ 5 w 86"/>
              <a:gd name="T3" fmla="*/ 280 h 336"/>
              <a:gd name="T4" fmla="*/ 85 w 86"/>
              <a:gd name="T5" fmla="*/ 240 h 336"/>
              <a:gd name="T6" fmla="*/ 13 w 86"/>
              <a:gd name="T7" fmla="*/ 184 h 336"/>
              <a:gd name="T8" fmla="*/ 85 w 86"/>
              <a:gd name="T9" fmla="*/ 152 h 336"/>
              <a:gd name="T10" fmla="*/ 5 w 86"/>
              <a:gd name="T11" fmla="*/ 96 h 336"/>
              <a:gd name="T12" fmla="*/ 77 w 86"/>
              <a:gd name="T13" fmla="*/ 56 h 336"/>
              <a:gd name="T14" fmla="*/ 53 w 86"/>
              <a:gd name="T15" fmla="*/ 0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336">
                <a:moveTo>
                  <a:pt x="53" y="336"/>
                </a:moveTo>
                <a:cubicBezTo>
                  <a:pt x="26" y="316"/>
                  <a:pt x="0" y="296"/>
                  <a:pt x="5" y="280"/>
                </a:cubicBezTo>
                <a:cubicBezTo>
                  <a:pt x="10" y="264"/>
                  <a:pt x="84" y="256"/>
                  <a:pt x="85" y="240"/>
                </a:cubicBezTo>
                <a:cubicBezTo>
                  <a:pt x="86" y="224"/>
                  <a:pt x="13" y="199"/>
                  <a:pt x="13" y="184"/>
                </a:cubicBezTo>
                <a:cubicBezTo>
                  <a:pt x="13" y="169"/>
                  <a:pt x="86" y="167"/>
                  <a:pt x="85" y="152"/>
                </a:cubicBezTo>
                <a:cubicBezTo>
                  <a:pt x="84" y="137"/>
                  <a:pt x="6" y="112"/>
                  <a:pt x="5" y="96"/>
                </a:cubicBezTo>
                <a:cubicBezTo>
                  <a:pt x="4" y="80"/>
                  <a:pt x="69" y="72"/>
                  <a:pt x="77" y="56"/>
                </a:cubicBezTo>
                <a:cubicBezTo>
                  <a:pt x="85" y="40"/>
                  <a:pt x="69" y="20"/>
                  <a:pt x="53" y="0"/>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81301" name="Text Box 21"/>
          <p:cNvSpPr txBox="1">
            <a:spLocks noChangeArrowheads="1"/>
          </p:cNvSpPr>
          <p:nvPr/>
        </p:nvSpPr>
        <p:spPr bwMode="auto">
          <a:xfrm>
            <a:off x="3635375" y="4797425"/>
            <a:ext cx="400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00000"/>
              </a:lnSpc>
              <a:buClrTx/>
              <a:buSzTx/>
              <a:buFontTx/>
              <a:buNone/>
            </a:pPr>
            <a:r>
              <a:rPr lang="en-US" altLang="en-US" sz="1400" b="1"/>
              <a:t>W</a:t>
            </a:r>
            <a:r>
              <a:rPr lang="en-US" altLang="en-US" sz="1400" b="1" baseline="30000"/>
              <a:t>-</a:t>
            </a:r>
            <a:endParaRPr lang="en-US" altLang="en-US" sz="1400" b="1"/>
          </a:p>
        </p:txBody>
      </p:sp>
      <p:sp>
        <p:nvSpPr>
          <p:cNvPr id="481302" name="Rectangle 22"/>
          <p:cNvSpPr>
            <a:spLocks noChangeArrowheads="1"/>
          </p:cNvSpPr>
          <p:nvPr/>
        </p:nvSpPr>
        <p:spPr bwMode="auto">
          <a:xfrm>
            <a:off x="3798888" y="5883275"/>
            <a:ext cx="1030287"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00000"/>
              </a:lnSpc>
              <a:buClrTx/>
              <a:buSzTx/>
              <a:buFontTx/>
              <a:buNone/>
            </a:pPr>
            <a:r>
              <a:rPr lang="en-US" altLang="en-US" sz="2800" b="1" baseline="-25000">
                <a:solidFill>
                  <a:srgbClr val="339933"/>
                </a:solidFill>
              </a:rPr>
              <a:t>hadrons</a:t>
            </a:r>
          </a:p>
          <a:p>
            <a:pPr algn="ctr">
              <a:lnSpc>
                <a:spcPct val="100000"/>
              </a:lnSpc>
              <a:buClrTx/>
              <a:buSzTx/>
              <a:buFontTx/>
              <a:buNone/>
            </a:pPr>
            <a:endParaRPr lang="en-US" altLang="en-US" sz="2800" b="1" baseline="-25000">
              <a:solidFill>
                <a:srgbClr val="FF3300"/>
              </a:solidFill>
            </a:endParaRPr>
          </a:p>
        </p:txBody>
      </p:sp>
      <p:sp>
        <p:nvSpPr>
          <p:cNvPr id="481303" name="Text Box 23"/>
          <p:cNvSpPr txBox="1">
            <a:spLocks noChangeArrowheads="1"/>
          </p:cNvSpPr>
          <p:nvPr/>
        </p:nvSpPr>
        <p:spPr bwMode="auto">
          <a:xfrm>
            <a:off x="4421188" y="4046538"/>
            <a:ext cx="45561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buClrTx/>
              <a:buSzTx/>
              <a:buFontTx/>
              <a:buNone/>
            </a:pPr>
            <a:r>
              <a:rPr lang="en-US" altLang="en-US" sz="2800" b="1" baseline="-25000">
                <a:solidFill>
                  <a:srgbClr val="0066FF"/>
                </a:solidFill>
                <a:latin typeface="Symbol" panose="05050102010706020507" pitchFamily="18" charset="2"/>
              </a:rPr>
              <a:t>m</a:t>
            </a:r>
            <a:r>
              <a:rPr lang="en-US" altLang="en-US" sz="2800" b="1" baseline="30000">
                <a:solidFill>
                  <a:srgbClr val="0066FF"/>
                </a:solidFill>
                <a:latin typeface="Symbol" panose="05050102010706020507" pitchFamily="18" charset="2"/>
              </a:rPr>
              <a:t>-</a:t>
            </a:r>
          </a:p>
          <a:p>
            <a:pPr algn="ctr">
              <a:lnSpc>
                <a:spcPct val="100000"/>
              </a:lnSpc>
              <a:buClrTx/>
              <a:buSzTx/>
              <a:buFontTx/>
              <a:buNone/>
            </a:pPr>
            <a:endParaRPr lang="en-US" altLang="en-US" sz="2000" b="1" baseline="30000">
              <a:solidFill>
                <a:srgbClr val="FF3300"/>
              </a:solidFill>
            </a:endParaRPr>
          </a:p>
        </p:txBody>
      </p:sp>
      <p:sp>
        <p:nvSpPr>
          <p:cNvPr id="481304" name="Text Box 24"/>
          <p:cNvSpPr txBox="1">
            <a:spLocks noChangeArrowheads="1"/>
          </p:cNvSpPr>
          <p:nvPr/>
        </p:nvSpPr>
        <p:spPr bwMode="auto">
          <a:xfrm>
            <a:off x="2366963" y="5424488"/>
            <a:ext cx="36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00000"/>
              </a:lnSpc>
              <a:buClrTx/>
              <a:buSzTx/>
              <a:buFontTx/>
              <a:buNone/>
            </a:pPr>
            <a:r>
              <a:rPr lang="en-US" altLang="en-US" sz="2000" b="1"/>
              <a:t>N</a:t>
            </a:r>
          </a:p>
        </p:txBody>
      </p:sp>
      <p:sp>
        <p:nvSpPr>
          <p:cNvPr id="481305" name="Freeform 25"/>
          <p:cNvSpPr>
            <a:spLocks/>
          </p:cNvSpPr>
          <p:nvPr/>
        </p:nvSpPr>
        <p:spPr bwMode="auto">
          <a:xfrm>
            <a:off x="3594100" y="5232400"/>
            <a:ext cx="1054100" cy="266700"/>
          </a:xfrm>
          <a:custGeom>
            <a:avLst/>
            <a:gdLst>
              <a:gd name="T0" fmla="*/ 0 w 664"/>
              <a:gd name="T1" fmla="*/ 0 h 168"/>
              <a:gd name="T2" fmla="*/ 664 w 664"/>
              <a:gd name="T3" fmla="*/ 168 h 168"/>
            </a:gdLst>
            <a:ahLst/>
            <a:cxnLst>
              <a:cxn ang="0">
                <a:pos x="T0" y="T1"/>
              </a:cxn>
              <a:cxn ang="0">
                <a:pos x="T2" y="T3"/>
              </a:cxn>
            </a:cxnLst>
            <a:rect l="0" t="0" r="r" b="b"/>
            <a:pathLst>
              <a:path w="664" h="168">
                <a:moveTo>
                  <a:pt x="0" y="0"/>
                </a:moveTo>
                <a:lnTo>
                  <a:pt x="664" y="168"/>
                </a:lnTo>
              </a:path>
            </a:pathLst>
          </a:custGeom>
          <a:noFill/>
          <a:ln w="381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81306" name="Freeform 26"/>
          <p:cNvSpPr>
            <a:spLocks/>
          </p:cNvSpPr>
          <p:nvPr/>
        </p:nvSpPr>
        <p:spPr bwMode="auto">
          <a:xfrm>
            <a:off x="3657600" y="5245100"/>
            <a:ext cx="825500" cy="406400"/>
          </a:xfrm>
          <a:custGeom>
            <a:avLst/>
            <a:gdLst>
              <a:gd name="T0" fmla="*/ 0 w 520"/>
              <a:gd name="T1" fmla="*/ 0 h 256"/>
              <a:gd name="T2" fmla="*/ 240 w 520"/>
              <a:gd name="T3" fmla="*/ 112 h 256"/>
              <a:gd name="T4" fmla="*/ 520 w 520"/>
              <a:gd name="T5" fmla="*/ 256 h 256"/>
            </a:gdLst>
            <a:ahLst/>
            <a:cxnLst>
              <a:cxn ang="0">
                <a:pos x="T0" y="T1"/>
              </a:cxn>
              <a:cxn ang="0">
                <a:pos x="T2" y="T3"/>
              </a:cxn>
              <a:cxn ang="0">
                <a:pos x="T4" y="T5"/>
              </a:cxn>
            </a:cxnLst>
            <a:rect l="0" t="0" r="r" b="b"/>
            <a:pathLst>
              <a:path w="520" h="256">
                <a:moveTo>
                  <a:pt x="0" y="0"/>
                </a:moveTo>
                <a:lnTo>
                  <a:pt x="240" y="112"/>
                </a:lnTo>
                <a:lnTo>
                  <a:pt x="520" y="256"/>
                </a:lnTo>
              </a:path>
            </a:pathLst>
          </a:custGeom>
          <a:noFill/>
          <a:ln w="381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81307" name="Oval 27"/>
          <p:cNvSpPr>
            <a:spLocks noChangeArrowheads="1"/>
          </p:cNvSpPr>
          <p:nvPr/>
        </p:nvSpPr>
        <p:spPr bwMode="auto">
          <a:xfrm>
            <a:off x="3517900" y="5194300"/>
            <a:ext cx="139700" cy="127000"/>
          </a:xfrm>
          <a:prstGeom prst="ellipse">
            <a:avLst/>
          </a:prstGeom>
          <a:noFill/>
          <a:ln w="4445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 name="Text Box 9"/>
          <p:cNvSpPr txBox="1">
            <a:spLocks noChangeArrowheads="1"/>
          </p:cNvSpPr>
          <p:nvPr/>
        </p:nvSpPr>
        <p:spPr bwMode="auto">
          <a:xfrm>
            <a:off x="3581400" y="2209800"/>
            <a:ext cx="5250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Tx/>
              <a:buSzTx/>
              <a:buFontTx/>
              <a:buNone/>
            </a:pPr>
            <a:r>
              <a:rPr lang="en-US" altLang="bg-BG" sz="2000" b="1" dirty="0">
                <a:solidFill>
                  <a:srgbClr val="000000"/>
                </a:solidFill>
                <a:latin typeface="Arial" pitchFamily="34" charset="0"/>
              </a:rPr>
              <a:t>  </a:t>
            </a:r>
            <a:r>
              <a:rPr lang="en-US" altLang="bg-BG" sz="2000" b="1" dirty="0" err="1" smtClean="0">
                <a:solidFill>
                  <a:srgbClr val="000000"/>
                </a:solidFill>
                <a:latin typeface="Arial" pitchFamily="34" charset="0"/>
              </a:rPr>
              <a:t>M.Schwartz</a:t>
            </a:r>
            <a:r>
              <a:rPr lang="en-US" altLang="bg-BG" sz="2000" b="1" dirty="0" smtClean="0">
                <a:solidFill>
                  <a:srgbClr val="000000"/>
                </a:solidFill>
                <a:latin typeface="Arial" pitchFamily="34" charset="0"/>
              </a:rPr>
              <a:t>   </a:t>
            </a:r>
            <a:r>
              <a:rPr lang="en-US" altLang="bg-BG" sz="2000" b="1" dirty="0" err="1" smtClean="0">
                <a:solidFill>
                  <a:srgbClr val="000000"/>
                </a:solidFill>
                <a:latin typeface="Arial" pitchFamily="34" charset="0"/>
              </a:rPr>
              <a:t>L.Lederman</a:t>
            </a:r>
            <a:r>
              <a:rPr lang="en-US" altLang="bg-BG" sz="2000" b="1" dirty="0" smtClean="0">
                <a:solidFill>
                  <a:srgbClr val="000000"/>
                </a:solidFill>
                <a:latin typeface="Arial" pitchFamily="34" charset="0"/>
              </a:rPr>
              <a:t>  </a:t>
            </a:r>
            <a:r>
              <a:rPr lang="en-US" altLang="bg-BG" sz="2000" b="1" dirty="0" err="1" smtClean="0">
                <a:solidFill>
                  <a:srgbClr val="000000"/>
                </a:solidFill>
                <a:latin typeface="Arial" pitchFamily="34" charset="0"/>
              </a:rPr>
              <a:t>J.Steinberger</a:t>
            </a:r>
            <a:endParaRPr lang="en-US" altLang="bg-BG" sz="2000" b="1" dirty="0">
              <a:solidFill>
                <a:srgbClr val="000000"/>
              </a:solidFill>
              <a:latin typeface="Arial" pitchFamily="34" charset="0"/>
            </a:endParaRPr>
          </a:p>
        </p:txBody>
      </p:sp>
      <p:sp>
        <p:nvSpPr>
          <p:cNvPr id="30" name="Rectangle 29"/>
          <p:cNvSpPr/>
          <p:nvPr/>
        </p:nvSpPr>
        <p:spPr>
          <a:xfrm>
            <a:off x="3958283" y="96574"/>
            <a:ext cx="3671198" cy="546625"/>
          </a:xfrm>
          <a:prstGeom prst="rect">
            <a:avLst/>
          </a:prstGeom>
          <a:solidFill>
            <a:srgbClr val="92D050"/>
          </a:solidFill>
        </p:spPr>
        <p:txBody>
          <a:bodyPr wrap="none">
            <a:spAutoFit/>
          </a:bodyPr>
          <a:lstStyle/>
          <a:p>
            <a:r>
              <a:rPr lang="en-US" dirty="0" smtClean="0">
                <a:solidFill>
                  <a:srgbClr val="000000"/>
                </a:solidFill>
              </a:rPr>
              <a:t>Nobel </a:t>
            </a:r>
            <a:r>
              <a:rPr lang="en-US" dirty="0">
                <a:solidFill>
                  <a:srgbClr val="000000"/>
                </a:solidFill>
              </a:rPr>
              <a:t>Prize in Physics </a:t>
            </a:r>
            <a:r>
              <a:rPr lang="en-US" dirty="0" smtClean="0">
                <a:solidFill>
                  <a:srgbClr val="000000"/>
                </a:solidFill>
              </a:rPr>
              <a:t>19</a:t>
            </a:r>
            <a:r>
              <a:rPr lang="bg-BG" dirty="0" smtClean="0">
                <a:solidFill>
                  <a:srgbClr val="000000"/>
                </a:solidFill>
              </a:rPr>
              <a:t>88</a:t>
            </a:r>
            <a:endParaRPr lang="en-US" dirty="0">
              <a:solidFill>
                <a:srgbClr val="000000"/>
              </a:solidFill>
            </a:endParaRPr>
          </a:p>
        </p:txBody>
      </p:sp>
    </p:spTree>
    <p:extLst>
      <p:ext uri="{BB962C8B-B14F-4D97-AF65-F5344CB8AC3E}">
        <p14:creationId xmlns:p14="http://schemas.microsoft.com/office/powerpoint/2010/main" val="132347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ss_max_vision_2011_v2_0.jpg"/>
          <p:cNvPicPr>
            <a:picLocks noChangeAspect="1"/>
          </p:cNvPicPr>
          <p:nvPr/>
        </p:nvPicPr>
        <p:blipFill>
          <a:blip r:embed="rId3">
            <a:lum bright="70000" contrast="-70000"/>
            <a:extLst>
              <a:ext uri="{28A0092B-C50C-407E-A947-70E740481C1C}">
                <a14:useLocalDpi xmlns:a14="http://schemas.microsoft.com/office/drawing/2010/main"/>
              </a:ext>
            </a:extLst>
          </a:blip>
          <a:stretch>
            <a:fillRect/>
          </a:stretch>
        </p:blipFill>
        <p:spPr>
          <a:xfrm>
            <a:off x="68695" y="1196752"/>
            <a:ext cx="9144000" cy="5206008"/>
          </a:xfrm>
          <a:prstGeom prst="rect">
            <a:avLst/>
          </a:prstGeom>
          <a:ln>
            <a:noFill/>
          </a:ln>
          <a:effectLst>
            <a:softEdge rad="112500"/>
          </a:effectLst>
        </p:spPr>
      </p:pic>
      <p:sp>
        <p:nvSpPr>
          <p:cNvPr id="124931" name="Rectangle 3"/>
          <p:cNvSpPr>
            <a:spLocks noGrp="1" noChangeArrowheads="1"/>
          </p:cNvSpPr>
          <p:nvPr>
            <p:ph type="title"/>
          </p:nvPr>
        </p:nvSpPr>
        <p:spPr>
          <a:xfrm>
            <a:off x="1979712" y="306025"/>
            <a:ext cx="5004048" cy="669928"/>
          </a:xfrm>
        </p:spPr>
        <p:txBody>
          <a:bodyPr>
            <a:normAutofit/>
          </a:bodyPr>
          <a:lstStyle/>
          <a:p>
            <a:pPr eaLnBrk="1" hangingPunct="1">
              <a:defRPr/>
            </a:pPr>
            <a:r>
              <a:rPr lang="fr-FR" sz="3600" dirty="0" smtClean="0">
                <a:solidFill>
                  <a:srgbClr val="0000FF"/>
                </a:solidFill>
                <a:latin typeface="Times New Roman" charset="0"/>
              </a:rPr>
              <a:t>Conclusion</a:t>
            </a:r>
            <a:endParaRPr lang="fr-FR" sz="3600" dirty="0">
              <a:solidFill>
                <a:srgbClr val="0000FF"/>
              </a:solidFill>
              <a:latin typeface="Times New Roman" charset="0"/>
            </a:endParaRPr>
          </a:p>
        </p:txBody>
      </p:sp>
      <p:sp>
        <p:nvSpPr>
          <p:cNvPr id="5" name="ZoneTexte 4"/>
          <p:cNvSpPr txBox="1"/>
          <p:nvPr/>
        </p:nvSpPr>
        <p:spPr>
          <a:xfrm>
            <a:off x="68695" y="1402176"/>
            <a:ext cx="9144000" cy="4795159"/>
          </a:xfrm>
          <a:prstGeom prst="rect">
            <a:avLst/>
          </a:prstGeom>
          <a:noFill/>
        </p:spPr>
        <p:txBody>
          <a:bodyPr wrap="square" rtlCol="0">
            <a:spAutoFit/>
          </a:bodyPr>
          <a:lstStyle/>
          <a:p>
            <a:pPr marL="285750" indent="-285750">
              <a:spcBef>
                <a:spcPts val="600"/>
              </a:spcBef>
              <a:buFont typeface="Arial"/>
              <a:buChar char="•"/>
            </a:pPr>
            <a:r>
              <a:rPr lang="en-US" sz="2000" dirty="0" smtClean="0">
                <a:latin typeface="Times New Roman"/>
                <a:cs typeface="Times New Roman"/>
              </a:rPr>
              <a:t>The European Spallation Source </a:t>
            </a:r>
            <a:r>
              <a:rPr lang="en-US" sz="2000" dirty="0" err="1" smtClean="0">
                <a:latin typeface="Times New Roman"/>
                <a:cs typeface="Times New Roman"/>
              </a:rPr>
              <a:t>linac</a:t>
            </a:r>
            <a:r>
              <a:rPr lang="en-US" sz="2000" dirty="0" smtClean="0">
                <a:latin typeface="Times New Roman"/>
                <a:cs typeface="Times New Roman"/>
              </a:rPr>
              <a:t> will be ready in less than 10 years (5 MW, 2 GeV proton beam by 2023).</a:t>
            </a:r>
          </a:p>
          <a:p>
            <a:pPr marL="285750" indent="-285750">
              <a:spcBef>
                <a:spcPts val="600"/>
              </a:spcBef>
              <a:buFont typeface="Arial"/>
              <a:buChar char="•"/>
            </a:pPr>
            <a:r>
              <a:rPr lang="en-US" sz="2000" dirty="0" smtClean="0">
                <a:latin typeface="Times New Roman"/>
                <a:cs typeface="Times New Roman"/>
              </a:rPr>
              <a:t>Neutrino Super Beam based on ESS linac is very promising.</a:t>
            </a:r>
          </a:p>
          <a:p>
            <a:pPr marL="285750" indent="-285750">
              <a:spcBef>
                <a:spcPts val="600"/>
              </a:spcBef>
              <a:buFont typeface="Arial"/>
              <a:buChar char="•"/>
            </a:pPr>
            <a:r>
              <a:rPr lang="en-US" sz="2000" dirty="0" smtClean="0">
                <a:latin typeface="Times New Roman"/>
                <a:cs typeface="Times New Roman"/>
              </a:rPr>
              <a:t>ESS will have enough protons to go to the 2</a:t>
            </a:r>
            <a:r>
              <a:rPr lang="en-US" sz="2000" baseline="30000" dirty="0" smtClean="0">
                <a:latin typeface="Times New Roman"/>
                <a:cs typeface="Times New Roman"/>
              </a:rPr>
              <a:t>nd</a:t>
            </a:r>
            <a:r>
              <a:rPr lang="en-US" sz="2000" dirty="0" smtClean="0">
                <a:latin typeface="Times New Roman"/>
                <a:cs typeface="Times New Roman"/>
              </a:rPr>
              <a:t> oscillation maximum where the sensitivity to CP violation is larger.</a:t>
            </a:r>
            <a:endParaRPr lang="en-US" sz="2000" dirty="0">
              <a:latin typeface="Times New Roman"/>
              <a:cs typeface="Times New Roman"/>
            </a:endParaRPr>
          </a:p>
          <a:p>
            <a:pPr marL="285750" indent="-285750">
              <a:spcBef>
                <a:spcPts val="600"/>
              </a:spcBef>
              <a:buFont typeface="Arial"/>
              <a:buChar char="•"/>
            </a:pPr>
            <a:r>
              <a:rPr lang="en-US" sz="2000" dirty="0" smtClean="0">
                <a:latin typeface="Times New Roman"/>
                <a:cs typeface="Times New Roman"/>
              </a:rPr>
              <a:t>CP violation discovery: 5</a:t>
            </a:r>
            <a:r>
              <a:rPr lang="el-GR" sz="2000" dirty="0" smtClean="0">
                <a:latin typeface="Times New Roman"/>
                <a:cs typeface="Times New Roman"/>
              </a:rPr>
              <a:t> σ</a:t>
            </a:r>
            <a:r>
              <a:rPr lang="en-US" sz="2000" dirty="0" smtClean="0">
                <a:latin typeface="Times New Roman"/>
                <a:cs typeface="Times New Roman"/>
              </a:rPr>
              <a:t> could be reached over 60% of </a:t>
            </a:r>
            <a:r>
              <a:rPr lang="el-GR" sz="2000" dirty="0" smtClean="0">
                <a:latin typeface="Times New Roman"/>
                <a:cs typeface="Times New Roman"/>
              </a:rPr>
              <a:t>δ</a:t>
            </a:r>
            <a:r>
              <a:rPr lang="en-US" sz="2000" baseline="-25000" dirty="0" smtClean="0">
                <a:latin typeface="Times New Roman"/>
                <a:cs typeface="Times New Roman"/>
              </a:rPr>
              <a:t>CP</a:t>
            </a:r>
            <a:r>
              <a:rPr lang="en-US" sz="2000" dirty="0" smtClean="0">
                <a:latin typeface="Times New Roman"/>
                <a:cs typeface="Times New Roman"/>
              </a:rPr>
              <a:t> range in ESS</a:t>
            </a:r>
            <a:r>
              <a:rPr lang="el-GR" sz="2000" dirty="0" smtClean="0">
                <a:latin typeface="Times New Roman"/>
                <a:cs typeface="Times New Roman"/>
              </a:rPr>
              <a:t>ν</a:t>
            </a:r>
            <a:r>
              <a:rPr lang="en-US" sz="2000" dirty="0" smtClean="0">
                <a:latin typeface="Times New Roman"/>
                <a:cs typeface="Times New Roman"/>
              </a:rPr>
              <a:t>SB.</a:t>
            </a:r>
          </a:p>
          <a:p>
            <a:pPr marL="285750" indent="-285750">
              <a:spcBef>
                <a:spcPts val="600"/>
              </a:spcBef>
              <a:buFont typeface="Arial"/>
              <a:buChar char="•"/>
            </a:pPr>
            <a:r>
              <a:rPr lang="en-US" sz="2000" dirty="0" smtClean="0">
                <a:latin typeface="Times New Roman"/>
                <a:cs typeface="Times New Roman"/>
              </a:rPr>
              <a:t>The megaton far detector has a potential for a rich astroparticle physics </a:t>
            </a:r>
            <a:r>
              <a:rPr lang="en-US" sz="2000" dirty="0" err="1" smtClean="0">
                <a:latin typeface="Times New Roman"/>
                <a:cs typeface="Times New Roman"/>
              </a:rPr>
              <a:t>programme</a:t>
            </a:r>
            <a:r>
              <a:rPr lang="en-US" sz="2000" dirty="0" smtClean="0">
                <a:latin typeface="Times New Roman"/>
                <a:cs typeface="Times New Roman"/>
              </a:rPr>
              <a:t>.</a:t>
            </a:r>
          </a:p>
          <a:p>
            <a:pPr marL="285750" indent="-285750">
              <a:spcBef>
                <a:spcPts val="600"/>
              </a:spcBef>
              <a:buFont typeface="Arial"/>
              <a:buChar char="•"/>
            </a:pPr>
            <a:r>
              <a:rPr lang="en-US" sz="2000" dirty="0" smtClean="0">
                <a:latin typeface="Times New Roman"/>
                <a:cs typeface="Times New Roman"/>
              </a:rPr>
              <a:t>Rich muon </a:t>
            </a:r>
            <a:r>
              <a:rPr lang="en-US" sz="2000" dirty="0" err="1" smtClean="0">
                <a:latin typeface="Times New Roman"/>
                <a:cs typeface="Times New Roman"/>
              </a:rPr>
              <a:t>programme</a:t>
            </a:r>
            <a:r>
              <a:rPr lang="en-US" sz="2000" dirty="0" smtClean="0">
                <a:latin typeface="Times New Roman"/>
                <a:cs typeface="Times New Roman"/>
              </a:rPr>
              <a:t>.</a:t>
            </a:r>
          </a:p>
          <a:p>
            <a:pPr marL="285750" indent="-285750">
              <a:spcBef>
                <a:spcPts val="600"/>
              </a:spcBef>
              <a:buFont typeface="Arial"/>
              <a:buChar char="•"/>
            </a:pPr>
            <a:r>
              <a:rPr lang="en-US" sz="2000" dirty="0" smtClean="0">
                <a:latin typeface="Times New Roman"/>
                <a:cs typeface="Times New Roman"/>
              </a:rPr>
              <a:t>A Design Study is needed.</a:t>
            </a:r>
          </a:p>
          <a:p>
            <a:pPr marL="285750" indent="-285750">
              <a:spcBef>
                <a:spcPts val="600"/>
              </a:spcBef>
              <a:buFont typeface="Arial"/>
              <a:buChar char="•"/>
            </a:pPr>
            <a:r>
              <a:rPr lang="en-GB" sz="1800" b="1" dirty="0" err="1">
                <a:latin typeface="Times New Roman" charset="0"/>
                <a:ea typeface="Times New Roman" charset="0"/>
                <a:cs typeface="Times New Roman" charset="0"/>
              </a:rPr>
              <a:t>EuroNuNet</a:t>
            </a:r>
            <a:r>
              <a:rPr lang="en-GB" sz="2000" b="1" dirty="0">
                <a:latin typeface="Times New Roman" charset="0"/>
                <a:ea typeface="Times New Roman" charset="0"/>
                <a:cs typeface="Times New Roman" charset="0"/>
              </a:rPr>
              <a:t> </a:t>
            </a:r>
            <a:r>
              <a:rPr lang="en-US" sz="2000" dirty="0">
                <a:solidFill>
                  <a:srgbClr val="000000"/>
                </a:solidFill>
                <a:latin typeface="Times New Roman"/>
                <a:cs typeface="Times New Roman"/>
              </a:rPr>
              <a:t>: </a:t>
            </a:r>
            <a:r>
              <a:rPr lang="en-GB" sz="2000" i="1" dirty="0">
                <a:latin typeface="Times New Roman" charset="0"/>
                <a:ea typeface="Times New Roman" charset="0"/>
                <a:cs typeface="Times New Roman" charset="0"/>
              </a:rPr>
              <a:t>Combining forces for a novel European facility for neutrino-antineutrino symmetry violation discovery</a:t>
            </a:r>
            <a:r>
              <a:rPr lang="en-GB" sz="2000" dirty="0">
                <a:latin typeface="Times New Roman" charset="0"/>
                <a:ea typeface="Times New Roman" charset="0"/>
                <a:cs typeface="Times New Roman" charset="0"/>
              </a:rPr>
              <a:t> </a:t>
            </a:r>
            <a:r>
              <a:rPr lang="en-GB" sz="2000" dirty="0" smtClean="0">
                <a:latin typeface="Times New Roman" charset="0"/>
                <a:ea typeface="Times New Roman" charset="0"/>
                <a:cs typeface="Times New Roman" charset="0"/>
              </a:rPr>
              <a:t>(</a:t>
            </a:r>
            <a:r>
              <a:rPr lang="en-GB" sz="1600" b="1" dirty="0" smtClean="0">
                <a:solidFill>
                  <a:srgbClr val="0000FF"/>
                </a:solidFill>
                <a:latin typeface="Times New Roman"/>
                <a:cs typeface="Times New Roman"/>
              </a:rPr>
              <a:t>http</a:t>
            </a:r>
            <a:r>
              <a:rPr lang="en-GB" sz="1600" b="1" dirty="0">
                <a:solidFill>
                  <a:srgbClr val="0000FF"/>
                </a:solidFill>
                <a:latin typeface="Times New Roman"/>
                <a:cs typeface="Times New Roman"/>
              </a:rPr>
              <a:t>://www.cost.eu/COST_Actions/ca/CA15139</a:t>
            </a:r>
            <a:r>
              <a:rPr lang="en-GB" sz="2000" dirty="0" smtClean="0">
                <a:latin typeface="Times New Roman" charset="0"/>
                <a:ea typeface="Times New Roman" charset="0"/>
                <a:cs typeface="Times New Roman" charset="0"/>
              </a:rPr>
              <a:t>)</a:t>
            </a:r>
            <a:endParaRPr lang="en-GB"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466455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80000"/>
                    </a14:imgEffect>
                  </a14:imgLayer>
                </a14:imgProps>
              </a:ext>
            </a:extLst>
          </a:blip>
          <a:stretch>
            <a:fillRect/>
          </a:stretch>
        </p:blipFill>
        <p:spPr>
          <a:xfrm>
            <a:off x="0" y="1"/>
            <a:ext cx="9134748" cy="6869650"/>
          </a:xfrm>
          <a:prstGeom prst="rect">
            <a:avLst/>
          </a:prstGeom>
        </p:spPr>
      </p:pic>
      <p:sp>
        <p:nvSpPr>
          <p:cNvPr id="74754" name="Rectangle 2"/>
          <p:cNvSpPr>
            <a:spLocks noGrp="1" noChangeArrowheads="1"/>
          </p:cNvSpPr>
          <p:nvPr>
            <p:ph type="title"/>
          </p:nvPr>
        </p:nvSpPr>
        <p:spPr>
          <a:xfrm>
            <a:off x="690319" y="188640"/>
            <a:ext cx="7884367" cy="1012793"/>
          </a:xfrm>
        </p:spPr>
        <p:txBody>
          <a:bodyPr>
            <a:normAutofit/>
          </a:bodyPr>
          <a:lstStyle/>
          <a:p>
            <a:pPr eaLnBrk="1" hangingPunct="1"/>
            <a:r>
              <a:rPr lang="el-GR" b="0" dirty="0" smtClean="0">
                <a:solidFill>
                  <a:srgbClr val="0000FF"/>
                </a:solidFill>
                <a:latin typeface="Times New Roman" charset="0"/>
                <a:ea typeface="ＭＳ Ｐゴシック" charset="0"/>
                <a:cs typeface="Times New Roman" charset="0"/>
                <a:sym typeface="Times New Roman" charset="0"/>
              </a:rPr>
              <a:t>δ</a:t>
            </a:r>
            <a:r>
              <a:rPr lang="en-US" b="0" baseline="-25000" dirty="0" smtClean="0">
                <a:solidFill>
                  <a:srgbClr val="0000FF"/>
                </a:solidFill>
                <a:latin typeface="Times New Roman" charset="0"/>
                <a:ea typeface="ＭＳ Ｐゴシック" charset="0"/>
                <a:cs typeface="Times New Roman" charset="0"/>
                <a:sym typeface="Times New Roman" charset="0"/>
              </a:rPr>
              <a:t>CP</a:t>
            </a:r>
            <a:r>
              <a:rPr lang="en-US" b="0" dirty="0" smtClean="0">
                <a:solidFill>
                  <a:srgbClr val="0000FF"/>
                </a:solidFill>
                <a:latin typeface="Times New Roman" charset="0"/>
                <a:ea typeface="ＭＳ Ｐゴシック" charset="0"/>
                <a:cs typeface="Times New Roman" charset="0"/>
                <a:sym typeface="Times New Roman" charset="0"/>
              </a:rPr>
              <a:t>, not just one more parameter to measure…</a:t>
            </a:r>
            <a:endParaRPr lang="en-US" b="0" dirty="0">
              <a:solidFill>
                <a:srgbClr val="0000FF"/>
              </a:solidFill>
              <a:latin typeface="Times New Roman" charset="0"/>
              <a:ea typeface="ＭＳ Ｐゴシック" charset="0"/>
              <a:cs typeface="ＭＳ Ｐゴシック" charset="0"/>
            </a:endParaRPr>
          </a:p>
        </p:txBody>
      </p:sp>
      <p:sp>
        <p:nvSpPr>
          <p:cNvPr id="14" name="Rectangle 13"/>
          <p:cNvSpPr/>
          <p:nvPr/>
        </p:nvSpPr>
        <p:spPr>
          <a:xfrm>
            <a:off x="65130" y="1503050"/>
            <a:ext cx="9004487" cy="5170646"/>
          </a:xfrm>
          <a:prstGeom prst="rect">
            <a:avLst/>
          </a:prstGeom>
        </p:spPr>
        <p:txBody>
          <a:bodyPr wrap="square">
            <a:spAutoFit/>
          </a:bodyPr>
          <a:lstStyle/>
          <a:p>
            <a:pPr marL="285750" indent="-285750" eaLnBrk="1" fontAlgn="auto" hangingPunct="1">
              <a:lnSpc>
                <a:spcPct val="100000"/>
              </a:lnSpc>
              <a:spcBef>
                <a:spcPts val="1200"/>
              </a:spcBef>
              <a:spcAft>
                <a:spcPts val="0"/>
              </a:spcAft>
              <a:buClrTx/>
              <a:buSzTx/>
              <a:buFont typeface="Arial"/>
              <a:buChar char="•"/>
            </a:pPr>
            <a:r>
              <a:rPr lang="en-GB" sz="2000" b="1" dirty="0">
                <a:solidFill>
                  <a:srgbClr val="00FF00"/>
                </a:solidFill>
                <a:latin typeface="Times New Roman"/>
                <a:cs typeface="Times New Roman"/>
              </a:rPr>
              <a:t>Why is the </a:t>
            </a:r>
            <a:r>
              <a:rPr lang="en-GB" sz="2000" b="1" dirty="0" smtClean="0">
                <a:solidFill>
                  <a:srgbClr val="00FF00"/>
                </a:solidFill>
                <a:latin typeface="Times New Roman"/>
                <a:cs typeface="Times New Roman"/>
              </a:rPr>
              <a:t>Universe </a:t>
            </a:r>
            <a:r>
              <a:rPr lang="en-GB" sz="2000" b="1" dirty="0">
                <a:solidFill>
                  <a:srgbClr val="00FF00"/>
                </a:solidFill>
                <a:latin typeface="Times New Roman"/>
                <a:cs typeface="Times New Roman"/>
              </a:rPr>
              <a:t>as we know it made of matter, with no antimatter present?</a:t>
            </a:r>
          </a:p>
          <a:p>
            <a:pPr marL="285750" indent="-285750" eaLnBrk="1" fontAlgn="auto" hangingPunct="1">
              <a:lnSpc>
                <a:spcPct val="100000"/>
              </a:lnSpc>
              <a:spcBef>
                <a:spcPts val="1200"/>
              </a:spcBef>
              <a:spcAft>
                <a:spcPts val="0"/>
              </a:spcAft>
              <a:buClrTx/>
              <a:buSzTx/>
              <a:buFont typeface="Arial"/>
              <a:buChar char="•"/>
            </a:pPr>
            <a:r>
              <a:rPr lang="en-GB" sz="2000" b="1" dirty="0">
                <a:solidFill>
                  <a:srgbClr val="00FF00"/>
                </a:solidFill>
                <a:latin typeface="Times New Roman"/>
                <a:cs typeface="Times New Roman"/>
              </a:rPr>
              <a:t>What is the origin of this matter-antimatter </a:t>
            </a:r>
            <a:r>
              <a:rPr lang="en-GB" sz="2000" b="1" dirty="0" smtClean="0">
                <a:solidFill>
                  <a:srgbClr val="00FF00"/>
                </a:solidFill>
                <a:latin typeface="Times New Roman"/>
                <a:cs typeface="Times New Roman"/>
              </a:rPr>
              <a:t>asymmetry?</a:t>
            </a:r>
            <a:endParaRPr lang="en-GB" sz="2000" b="1" dirty="0">
              <a:solidFill>
                <a:srgbClr val="00FF00"/>
              </a:solidFill>
              <a:latin typeface="Times New Roman"/>
              <a:cs typeface="Times New Roman"/>
            </a:endParaRPr>
          </a:p>
          <a:p>
            <a:pPr marL="285750" indent="-285750" eaLnBrk="1" fontAlgn="auto" hangingPunct="1">
              <a:lnSpc>
                <a:spcPct val="100000"/>
              </a:lnSpc>
              <a:spcBef>
                <a:spcPts val="1200"/>
              </a:spcBef>
              <a:spcAft>
                <a:spcPts val="0"/>
              </a:spcAft>
              <a:buClrTx/>
              <a:buSzTx/>
              <a:buFont typeface="Arial"/>
              <a:buChar char="•"/>
            </a:pPr>
            <a:r>
              <a:rPr lang="en-GB" sz="2000" b="1" dirty="0">
                <a:solidFill>
                  <a:srgbClr val="00FF00"/>
                </a:solidFill>
                <a:latin typeface="Times New Roman"/>
                <a:cs typeface="Times New Roman"/>
              </a:rPr>
              <a:t>Are neutrinos connected to the matter-antimatter asymmetry, and if so, how?</a:t>
            </a:r>
          </a:p>
          <a:p>
            <a:pPr marL="285750" indent="-285750" eaLnBrk="1" fontAlgn="auto" hangingPunct="1">
              <a:lnSpc>
                <a:spcPct val="100000"/>
              </a:lnSpc>
              <a:spcBef>
                <a:spcPts val="1200"/>
              </a:spcBef>
              <a:spcAft>
                <a:spcPts val="0"/>
              </a:spcAft>
              <a:buClrTx/>
              <a:buSzTx/>
              <a:buFont typeface="Arial"/>
              <a:buChar char="•"/>
            </a:pPr>
            <a:r>
              <a:rPr lang="en-GB" sz="2000" b="1" dirty="0">
                <a:solidFill>
                  <a:srgbClr val="00FF00"/>
                </a:solidFill>
                <a:latin typeface="Times New Roman"/>
                <a:cs typeface="Times New Roman"/>
              </a:rPr>
              <a:t>If neutrinos exhibit </a:t>
            </a:r>
            <a:r>
              <a:rPr lang="en-GB" sz="2000" b="1" dirty="0" smtClean="0">
                <a:solidFill>
                  <a:srgbClr val="00FF00"/>
                </a:solidFill>
                <a:latin typeface="Times New Roman"/>
                <a:cs typeface="Times New Roman"/>
              </a:rPr>
              <a:t>CP violation, </a:t>
            </a:r>
            <a:r>
              <a:rPr lang="en-GB" sz="2000" b="1" dirty="0">
                <a:solidFill>
                  <a:srgbClr val="00FF00"/>
                </a:solidFill>
                <a:latin typeface="Times New Roman"/>
                <a:cs typeface="Times New Roman"/>
              </a:rPr>
              <a:t>is it related to the </a:t>
            </a:r>
            <a:r>
              <a:rPr lang="en-GB" sz="2000" b="1" dirty="0" smtClean="0">
                <a:solidFill>
                  <a:srgbClr val="00FF00"/>
                </a:solidFill>
                <a:latin typeface="Times New Roman"/>
                <a:cs typeface="Times New Roman"/>
              </a:rPr>
              <a:t>CP violation </a:t>
            </a:r>
            <a:r>
              <a:rPr lang="en-GB" sz="2000" b="1" dirty="0">
                <a:solidFill>
                  <a:srgbClr val="00FF00"/>
                </a:solidFill>
                <a:latin typeface="Times New Roman"/>
                <a:cs typeface="Times New Roman"/>
              </a:rPr>
              <a:t>observed in </a:t>
            </a:r>
            <a:r>
              <a:rPr lang="en-GB" sz="2000" b="1" dirty="0" smtClean="0">
                <a:solidFill>
                  <a:srgbClr val="00FF00"/>
                </a:solidFill>
                <a:latin typeface="Times New Roman"/>
                <a:cs typeface="Times New Roman"/>
              </a:rPr>
              <a:t>the quark interactions?</a:t>
            </a:r>
          </a:p>
          <a:p>
            <a:pPr marL="742950" lvl="1" indent="-285750" eaLnBrk="1" fontAlgn="auto" hangingPunct="1">
              <a:lnSpc>
                <a:spcPct val="100000"/>
              </a:lnSpc>
              <a:spcBef>
                <a:spcPts val="1200"/>
              </a:spcBef>
              <a:spcAft>
                <a:spcPts val="0"/>
              </a:spcAft>
              <a:buClrTx/>
              <a:buSzTx/>
              <a:buFont typeface="Arial"/>
              <a:buChar char="•"/>
            </a:pPr>
            <a:r>
              <a:rPr lang="en-GB" sz="2000" b="1" dirty="0" smtClean="0">
                <a:solidFill>
                  <a:srgbClr val="66FFFF"/>
                </a:solidFill>
                <a:latin typeface="Times New Roman"/>
                <a:cs typeface="Times New Roman"/>
              </a:rPr>
              <a:t>Already observed CP violation in the quark sector is not enough to explain the matter-antimatter asymmetry.</a:t>
            </a:r>
          </a:p>
          <a:p>
            <a:pPr marL="742950" lvl="1" indent="-285750" eaLnBrk="1" fontAlgn="auto" hangingPunct="1">
              <a:lnSpc>
                <a:spcPct val="100000"/>
              </a:lnSpc>
              <a:spcBef>
                <a:spcPts val="1200"/>
              </a:spcBef>
              <a:spcAft>
                <a:spcPts val="0"/>
              </a:spcAft>
              <a:buClrTx/>
              <a:buSzTx/>
              <a:buFont typeface="Arial"/>
              <a:buChar char="•"/>
            </a:pPr>
            <a:r>
              <a:rPr lang="en-GB" sz="2000" b="1" dirty="0" smtClean="0">
                <a:solidFill>
                  <a:srgbClr val="66FFFF"/>
                </a:solidFill>
                <a:latin typeface="Times New Roman"/>
                <a:cs typeface="Times New Roman"/>
              </a:rPr>
              <a:t>CP violation in the lepton sector could be enough to explain matter-antimatter asymmetry if |sin</a:t>
            </a:r>
            <a:r>
              <a:rPr lang="el-GR" sz="2000" b="1" dirty="0" smtClean="0">
                <a:solidFill>
                  <a:srgbClr val="66FFFF"/>
                </a:solidFill>
                <a:latin typeface="Times New Roman"/>
                <a:cs typeface="Times New Roman"/>
              </a:rPr>
              <a:t>θ</a:t>
            </a:r>
            <a:r>
              <a:rPr lang="en-US" sz="2000" b="1" baseline="-25000" dirty="0" smtClean="0">
                <a:solidFill>
                  <a:srgbClr val="66FFFF"/>
                </a:solidFill>
                <a:latin typeface="Times New Roman"/>
                <a:cs typeface="Times New Roman"/>
              </a:rPr>
              <a:t>13</a:t>
            </a:r>
            <a:r>
              <a:rPr lang="en-US" sz="2000" b="1" dirty="0" smtClean="0">
                <a:solidFill>
                  <a:srgbClr val="66FFFF"/>
                </a:solidFill>
                <a:latin typeface="Times New Roman"/>
                <a:cs typeface="Times New Roman"/>
              </a:rPr>
              <a:t>sin</a:t>
            </a:r>
            <a:r>
              <a:rPr lang="el-GR" sz="2000" b="1" dirty="0" smtClean="0">
                <a:solidFill>
                  <a:srgbClr val="66FFFF"/>
                </a:solidFill>
                <a:latin typeface="Times New Roman"/>
                <a:cs typeface="Times New Roman"/>
              </a:rPr>
              <a:t>δ</a:t>
            </a:r>
            <a:r>
              <a:rPr lang="en-US" sz="2000" b="1" baseline="-25000" dirty="0" smtClean="0">
                <a:solidFill>
                  <a:srgbClr val="66FFFF"/>
                </a:solidFill>
                <a:latin typeface="Times New Roman"/>
                <a:cs typeface="Times New Roman"/>
              </a:rPr>
              <a:t>CP</a:t>
            </a:r>
            <a:r>
              <a:rPr lang="en-US" sz="2000" b="1" dirty="0" smtClean="0">
                <a:solidFill>
                  <a:srgbClr val="66FFFF"/>
                </a:solidFill>
                <a:latin typeface="Times New Roman"/>
                <a:cs typeface="Times New Roman"/>
              </a:rPr>
              <a:t>|≿0.11</a:t>
            </a:r>
            <a:r>
              <a:rPr lang="en-GB" sz="2000" b="1" dirty="0" smtClean="0">
                <a:solidFill>
                  <a:srgbClr val="66FFFF"/>
                </a:solidFill>
                <a:latin typeface="Times New Roman"/>
                <a:cs typeface="Times New Roman"/>
              </a:rPr>
              <a:t> (hep-</a:t>
            </a:r>
            <a:r>
              <a:rPr lang="en-GB" sz="2000" b="1" dirty="0" err="1" smtClean="0">
                <a:solidFill>
                  <a:srgbClr val="66FFFF"/>
                </a:solidFill>
                <a:latin typeface="Times New Roman"/>
                <a:cs typeface="Times New Roman"/>
              </a:rPr>
              <a:t>ph</a:t>
            </a:r>
            <a:r>
              <a:rPr lang="en-GB" sz="2000" b="1" dirty="0" smtClean="0">
                <a:solidFill>
                  <a:srgbClr val="66FFFF"/>
                </a:solidFill>
                <a:latin typeface="Times New Roman"/>
                <a:cs typeface="Times New Roman"/>
              </a:rPr>
              <a:t>/0611338) ⇒ |sin</a:t>
            </a:r>
            <a:r>
              <a:rPr lang="el-GR" sz="2000" b="1" dirty="0" smtClean="0">
                <a:solidFill>
                  <a:srgbClr val="66FFFF"/>
                </a:solidFill>
                <a:latin typeface="Times New Roman"/>
                <a:cs typeface="Times New Roman"/>
              </a:rPr>
              <a:t>δ</a:t>
            </a:r>
            <a:r>
              <a:rPr lang="en-US" sz="2000" b="1" baseline="-25000" dirty="0" smtClean="0">
                <a:solidFill>
                  <a:srgbClr val="66FFFF"/>
                </a:solidFill>
                <a:latin typeface="Times New Roman"/>
                <a:cs typeface="Times New Roman"/>
              </a:rPr>
              <a:t>CP</a:t>
            </a:r>
            <a:r>
              <a:rPr lang="en-US" sz="2000" b="1" dirty="0" smtClean="0">
                <a:solidFill>
                  <a:srgbClr val="66FFFF"/>
                </a:solidFill>
                <a:latin typeface="Times New Roman"/>
                <a:cs typeface="Times New Roman"/>
              </a:rPr>
              <a:t>|≿0.7 (45º≾</a:t>
            </a:r>
            <a:r>
              <a:rPr lang="el-GR" sz="2000" b="1" dirty="0" smtClean="0">
                <a:solidFill>
                  <a:srgbClr val="66FFFF"/>
                </a:solidFill>
                <a:latin typeface="Times New Roman"/>
                <a:cs typeface="Times New Roman"/>
              </a:rPr>
              <a:t>δ</a:t>
            </a:r>
            <a:r>
              <a:rPr lang="en-US" sz="2000" b="1" baseline="-25000" dirty="0" smtClean="0">
                <a:solidFill>
                  <a:srgbClr val="66FFFF"/>
                </a:solidFill>
                <a:latin typeface="Times New Roman"/>
                <a:cs typeface="Times New Roman"/>
              </a:rPr>
              <a:t>CP</a:t>
            </a:r>
            <a:r>
              <a:rPr lang="en-US" sz="2000" b="1" dirty="0" smtClean="0">
                <a:solidFill>
                  <a:srgbClr val="66FFFF"/>
                </a:solidFill>
                <a:latin typeface="Times New Roman"/>
                <a:cs typeface="Times New Roman"/>
              </a:rPr>
              <a:t>≾</a:t>
            </a:r>
            <a:r>
              <a:rPr lang="el-GR" sz="2000" b="1" dirty="0" smtClean="0">
                <a:solidFill>
                  <a:srgbClr val="66FFFF"/>
                </a:solidFill>
                <a:latin typeface="Times New Roman"/>
                <a:cs typeface="Times New Roman"/>
              </a:rPr>
              <a:t>135</a:t>
            </a:r>
            <a:r>
              <a:rPr lang="en-US" sz="2000" b="1" dirty="0" smtClean="0">
                <a:solidFill>
                  <a:srgbClr val="66FFFF"/>
                </a:solidFill>
                <a:latin typeface="Times New Roman"/>
                <a:cs typeface="Times New Roman"/>
              </a:rPr>
              <a:t>º</a:t>
            </a:r>
            <a:r>
              <a:rPr lang="en-US" sz="2000" b="1" dirty="0">
                <a:solidFill>
                  <a:srgbClr val="66FFFF"/>
                </a:solidFill>
                <a:latin typeface="Times New Roman"/>
                <a:cs typeface="Times New Roman"/>
              </a:rPr>
              <a:t> </a:t>
            </a:r>
            <a:r>
              <a:rPr lang="en-US" sz="2000" b="1" dirty="0" smtClean="0">
                <a:solidFill>
                  <a:srgbClr val="66FFFF"/>
                </a:solidFill>
                <a:latin typeface="Times New Roman"/>
                <a:cs typeface="Times New Roman"/>
              </a:rPr>
              <a:t>or 225º</a:t>
            </a:r>
            <a:r>
              <a:rPr lang="en-US" sz="2000" b="1" dirty="0">
                <a:solidFill>
                  <a:srgbClr val="66FFFF"/>
                </a:solidFill>
                <a:latin typeface="Times New Roman"/>
                <a:cs typeface="Times New Roman"/>
              </a:rPr>
              <a:t>≾</a:t>
            </a:r>
            <a:r>
              <a:rPr lang="el-GR" sz="2000" b="1" dirty="0" smtClean="0">
                <a:solidFill>
                  <a:srgbClr val="66FFFF"/>
                </a:solidFill>
                <a:latin typeface="Times New Roman"/>
                <a:cs typeface="Times New Roman"/>
              </a:rPr>
              <a:t>δ</a:t>
            </a:r>
            <a:r>
              <a:rPr lang="en-US" sz="2000" b="1" baseline="-25000" dirty="0" smtClean="0">
                <a:solidFill>
                  <a:srgbClr val="66FFFF"/>
                </a:solidFill>
                <a:latin typeface="Times New Roman"/>
                <a:cs typeface="Times New Roman"/>
              </a:rPr>
              <a:t>CP</a:t>
            </a:r>
            <a:r>
              <a:rPr lang="en-US" sz="2000" b="1" dirty="0" smtClean="0">
                <a:solidFill>
                  <a:srgbClr val="66FFFF"/>
                </a:solidFill>
                <a:latin typeface="Times New Roman"/>
                <a:cs typeface="Times New Roman"/>
              </a:rPr>
              <a:t>≾31</a:t>
            </a:r>
            <a:r>
              <a:rPr lang="el-GR" sz="2000" b="1" dirty="0" smtClean="0">
                <a:solidFill>
                  <a:srgbClr val="66FFFF"/>
                </a:solidFill>
                <a:latin typeface="Times New Roman"/>
                <a:cs typeface="Times New Roman"/>
              </a:rPr>
              <a:t>5</a:t>
            </a:r>
            <a:r>
              <a:rPr lang="en-US" sz="2000" b="1" dirty="0" smtClean="0">
                <a:solidFill>
                  <a:srgbClr val="66FFFF"/>
                </a:solidFill>
                <a:latin typeface="Times New Roman"/>
                <a:cs typeface="Times New Roman"/>
              </a:rPr>
              <a:t>º). </a:t>
            </a:r>
            <a:endParaRPr lang="en-GB" sz="2000" b="1" dirty="0">
              <a:solidFill>
                <a:srgbClr val="66FFFF"/>
              </a:solidFill>
              <a:latin typeface="Times New Roman"/>
              <a:cs typeface="Times New Roman"/>
            </a:endParaRPr>
          </a:p>
          <a:p>
            <a:pPr marL="285750" indent="-285750" eaLnBrk="1" fontAlgn="auto" hangingPunct="1">
              <a:lnSpc>
                <a:spcPct val="100000"/>
              </a:lnSpc>
              <a:spcBef>
                <a:spcPts val="1200"/>
              </a:spcBef>
              <a:spcAft>
                <a:spcPts val="0"/>
              </a:spcAft>
              <a:buClrTx/>
              <a:buSzTx/>
              <a:buFont typeface="Arial"/>
              <a:buChar char="•"/>
            </a:pPr>
            <a:r>
              <a:rPr lang="en-GB" sz="2000" b="1" dirty="0">
                <a:solidFill>
                  <a:srgbClr val="00FF00"/>
                </a:solidFill>
                <a:latin typeface="Times New Roman"/>
                <a:cs typeface="Times New Roman"/>
              </a:rPr>
              <a:t>Are neutrinos their own </a:t>
            </a:r>
            <a:r>
              <a:rPr lang="en-GB" sz="2000" b="1" dirty="0" smtClean="0">
                <a:solidFill>
                  <a:srgbClr val="00FF00"/>
                </a:solidFill>
                <a:latin typeface="Times New Roman"/>
                <a:cs typeface="Times New Roman"/>
              </a:rPr>
              <a:t>antiparticles (do we need Majorana phases)?</a:t>
            </a:r>
            <a:endParaRPr lang="en-GB" sz="2000" b="1" dirty="0">
              <a:solidFill>
                <a:srgbClr val="00FF00"/>
              </a:solidFill>
              <a:latin typeface="Times New Roman"/>
              <a:cs typeface="Times New Roman"/>
            </a:endParaRPr>
          </a:p>
          <a:p>
            <a:pPr marL="285750" indent="-285750" eaLnBrk="1" fontAlgn="auto" hangingPunct="1">
              <a:lnSpc>
                <a:spcPct val="100000"/>
              </a:lnSpc>
              <a:spcBef>
                <a:spcPts val="1200"/>
              </a:spcBef>
              <a:spcAft>
                <a:spcPts val="0"/>
              </a:spcAft>
              <a:buClrTx/>
              <a:buSzTx/>
              <a:buFont typeface="Arial"/>
              <a:buChar char="•"/>
            </a:pPr>
            <a:r>
              <a:rPr lang="en-GB" sz="2000" b="1" dirty="0">
                <a:solidFill>
                  <a:srgbClr val="00FF00"/>
                </a:solidFill>
                <a:latin typeface="Times New Roman"/>
                <a:cs typeface="Times New Roman"/>
              </a:rPr>
              <a:t>What role did neutrinos play in the evolution of the universe?</a:t>
            </a:r>
          </a:p>
        </p:txBody>
      </p:sp>
    </p:spTree>
    <p:extLst>
      <p:ext uri="{BB962C8B-B14F-4D97-AF65-F5344CB8AC3E}">
        <p14:creationId xmlns:p14="http://schemas.microsoft.com/office/powerpoint/2010/main" val="5678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784" y="2924944"/>
            <a:ext cx="3888432" cy="864096"/>
          </a:xfrm>
        </p:spPr>
        <p:txBody>
          <a:bodyPr/>
          <a:lstStyle/>
          <a:p>
            <a:r>
              <a:rPr lang="en-US" dirty="0" smtClean="0"/>
              <a:t>Back-up</a:t>
            </a:r>
            <a:endParaRPr lang="en-US" dirty="0"/>
          </a:p>
        </p:txBody>
      </p:sp>
    </p:spTree>
    <p:extLst>
      <p:ext uri="{BB962C8B-B14F-4D97-AF65-F5344CB8AC3E}">
        <p14:creationId xmlns:p14="http://schemas.microsoft.com/office/powerpoint/2010/main" val="35335921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996943"/>
            <a:ext cx="7128792" cy="5561469"/>
          </a:xfrm>
          <a:prstGeom prst="rect">
            <a:avLst/>
          </a:prstGeom>
        </p:spPr>
      </p:pic>
      <p:sp>
        <p:nvSpPr>
          <p:cNvPr id="3" name="TextBox 2"/>
          <p:cNvSpPr txBox="1"/>
          <p:nvPr/>
        </p:nvSpPr>
        <p:spPr>
          <a:xfrm rot="1560621">
            <a:off x="6680303" y="520994"/>
            <a:ext cx="1970411" cy="546625"/>
          </a:xfrm>
          <a:prstGeom prst="rect">
            <a:avLst/>
          </a:prstGeom>
          <a:solidFill>
            <a:srgbClr val="FFC000"/>
          </a:solidFill>
          <a:effectLst>
            <a:softEdge rad="31750"/>
          </a:effectLst>
        </p:spPr>
        <p:txBody>
          <a:bodyPr wrap="none" rtlCol="0">
            <a:spAutoFit/>
          </a:bodyPr>
          <a:lstStyle/>
          <a:p>
            <a:r>
              <a:rPr lang="en-US" dirty="0" smtClean="0">
                <a:solidFill>
                  <a:srgbClr val="000000"/>
                </a:solidFill>
              </a:rPr>
              <a:t>Neutrin</a:t>
            </a:r>
            <a:r>
              <a:rPr lang="en-US" i="1" dirty="0" smtClean="0">
                <a:solidFill>
                  <a:srgbClr val="000000"/>
                </a:solidFill>
              </a:rPr>
              <a:t>o</a:t>
            </a:r>
            <a:r>
              <a:rPr lang="en-US" dirty="0" smtClean="0">
                <a:solidFill>
                  <a:srgbClr val="000000"/>
                </a:solidFill>
              </a:rPr>
              <a:t> 2016</a:t>
            </a:r>
            <a:endParaRPr lang="bg-BG" dirty="0">
              <a:solidFill>
                <a:srgbClr val="000000"/>
              </a:solidFill>
            </a:endParaRPr>
          </a:p>
        </p:txBody>
      </p:sp>
      <p:sp>
        <p:nvSpPr>
          <p:cNvPr id="4" name="Text Box 3"/>
          <p:cNvSpPr txBox="1">
            <a:spLocks noChangeArrowheads="1"/>
          </p:cNvSpPr>
          <p:nvPr/>
        </p:nvSpPr>
        <p:spPr bwMode="auto">
          <a:xfrm>
            <a:off x="2051720" y="208421"/>
            <a:ext cx="1590500" cy="77373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bg-BG" sz="2800" dirty="0" smtClean="0">
                <a:solidFill>
                  <a:srgbClr val="6600CC"/>
                </a:solidFill>
                <a:latin typeface="Arial Unicode MS" pitchFamily="34" charset="-128"/>
                <a:ea typeface="Arial Unicode MS" pitchFamily="34" charset="-128"/>
                <a:cs typeface="Arial Unicode MS" pitchFamily="34" charset="-128"/>
              </a:rPr>
              <a:t>NH </a:t>
            </a:r>
            <a:r>
              <a:rPr lang="en-US" altLang="bg-BG" sz="3600" dirty="0" smtClean="0">
                <a:solidFill>
                  <a:srgbClr val="6600CC"/>
                </a:solidFill>
                <a:latin typeface="Arial Unicode MS" pitchFamily="34" charset="-128"/>
                <a:ea typeface="Arial Unicode MS" pitchFamily="34" charset="-128"/>
                <a:cs typeface="Arial Unicode MS" pitchFamily="34" charset="-128"/>
              </a:rPr>
              <a:t>↔</a:t>
            </a:r>
            <a:r>
              <a:rPr lang="en-US" altLang="bg-BG" sz="2800" dirty="0" smtClean="0">
                <a:solidFill>
                  <a:srgbClr val="6600CC"/>
                </a:solidFill>
                <a:latin typeface="Arial Unicode MS" pitchFamily="34" charset="-128"/>
                <a:ea typeface="Arial Unicode MS" pitchFamily="34" charset="-128"/>
                <a:cs typeface="Arial Unicode MS" pitchFamily="34" charset="-128"/>
              </a:rPr>
              <a:t> IH</a:t>
            </a:r>
            <a:endParaRPr lang="en-US" altLang="bg-BG" sz="2800" dirty="0">
              <a:solidFill>
                <a:srgbClr val="6600CC"/>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14447398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7584" y="1024699"/>
            <a:ext cx="6840760" cy="5311825"/>
          </a:xfrm>
          <a:prstGeom prst="rect">
            <a:avLst/>
          </a:prstGeom>
        </p:spPr>
      </p:pic>
      <p:pic>
        <p:nvPicPr>
          <p:cNvPr id="5" name="Picture 4"/>
          <p:cNvPicPr>
            <a:picLocks noChangeAspect="1"/>
          </p:cNvPicPr>
          <p:nvPr/>
        </p:nvPicPr>
        <p:blipFill>
          <a:blip r:embed="rId3"/>
          <a:stretch>
            <a:fillRect/>
          </a:stretch>
        </p:blipFill>
        <p:spPr>
          <a:xfrm>
            <a:off x="2038158" y="188640"/>
            <a:ext cx="2220750" cy="1138500"/>
          </a:xfrm>
          <a:prstGeom prst="rect">
            <a:avLst/>
          </a:prstGeom>
        </p:spPr>
      </p:pic>
      <p:sp>
        <p:nvSpPr>
          <p:cNvPr id="6" name="TextBox 5"/>
          <p:cNvSpPr txBox="1"/>
          <p:nvPr/>
        </p:nvSpPr>
        <p:spPr>
          <a:xfrm rot="1560621">
            <a:off x="6464278" y="881035"/>
            <a:ext cx="1970411" cy="546625"/>
          </a:xfrm>
          <a:prstGeom prst="rect">
            <a:avLst/>
          </a:prstGeom>
          <a:solidFill>
            <a:srgbClr val="FFC000"/>
          </a:solidFill>
          <a:effectLst>
            <a:softEdge rad="31750"/>
          </a:effectLst>
        </p:spPr>
        <p:txBody>
          <a:bodyPr wrap="none" rtlCol="0">
            <a:spAutoFit/>
          </a:bodyPr>
          <a:lstStyle/>
          <a:p>
            <a:r>
              <a:rPr lang="en-US" dirty="0" smtClean="0">
                <a:solidFill>
                  <a:srgbClr val="000000"/>
                </a:solidFill>
              </a:rPr>
              <a:t>Neutrin</a:t>
            </a:r>
            <a:r>
              <a:rPr lang="en-US" i="1" dirty="0" smtClean="0">
                <a:solidFill>
                  <a:srgbClr val="000000"/>
                </a:solidFill>
              </a:rPr>
              <a:t>o</a:t>
            </a:r>
            <a:r>
              <a:rPr lang="en-US" dirty="0" smtClean="0">
                <a:solidFill>
                  <a:srgbClr val="000000"/>
                </a:solidFill>
              </a:rPr>
              <a:t> 2016</a:t>
            </a:r>
            <a:endParaRPr lang="bg-BG" dirty="0">
              <a:solidFill>
                <a:srgbClr val="000000"/>
              </a:solidFill>
            </a:endParaRPr>
          </a:p>
        </p:txBody>
      </p:sp>
    </p:spTree>
    <p:extLst>
      <p:ext uri="{BB962C8B-B14F-4D97-AF65-F5344CB8AC3E}">
        <p14:creationId xmlns:p14="http://schemas.microsoft.com/office/powerpoint/2010/main" val="19461833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p:cNvSpPr>
            <a:spLocks noGrp="1"/>
          </p:cNvSpPr>
          <p:nvPr>
            <p:ph type="title"/>
          </p:nvPr>
        </p:nvSpPr>
        <p:spPr>
          <a:xfrm>
            <a:off x="1417530" y="140809"/>
            <a:ext cx="5796136" cy="577722"/>
          </a:xfrm>
        </p:spPr>
        <p:txBody>
          <a:bodyPr/>
          <a:lstStyle/>
          <a:p>
            <a:r>
              <a:rPr lang="en-GB" sz="3600" dirty="0" err="1" smtClean="0">
                <a:solidFill>
                  <a:srgbClr val="0000FF"/>
                </a:solidFill>
                <a:latin typeface="Times New Roman" charset="0"/>
                <a:ea typeface="ＭＳ Ｐゴシック" charset="0"/>
                <a:cs typeface="ＭＳ Ｐゴシック" charset="0"/>
              </a:rPr>
              <a:t>Garpenberg</a:t>
            </a:r>
            <a:r>
              <a:rPr lang="en-GB" sz="3600" dirty="0" smtClean="0">
                <a:solidFill>
                  <a:srgbClr val="0000FF"/>
                </a:solidFill>
                <a:latin typeface="Times New Roman" charset="0"/>
                <a:ea typeface="ＭＳ Ｐゴシック" charset="0"/>
                <a:cs typeface="ＭＳ Ｐゴシック" charset="0"/>
              </a:rPr>
              <a:t> Mine (Boliden)</a:t>
            </a:r>
            <a:endParaRPr lang="en-GB" dirty="0">
              <a:solidFill>
                <a:srgbClr val="0000FF"/>
              </a:solidFill>
              <a:latin typeface="Times New Roman" charset="0"/>
              <a:ea typeface="ＭＳ Ｐゴシック" charset="0"/>
              <a:cs typeface="Times New Roman" charset="0"/>
            </a:endParaRPr>
          </a:p>
        </p:txBody>
      </p:sp>
      <p:pic>
        <p:nvPicPr>
          <p:cNvPr id="19" name="Picture 7"/>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00011" y="3455954"/>
            <a:ext cx="3892551" cy="291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descr="C:\Users\tordeke\Desktop\Bilder Garpenberg-1_Page_3.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92563" y="952095"/>
            <a:ext cx="508793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4274" y="963237"/>
            <a:ext cx="3938287" cy="2339102"/>
          </a:xfrm>
          <a:prstGeom prst="rect">
            <a:avLst/>
          </a:prstGeom>
        </p:spPr>
        <p:txBody>
          <a:bodyPr wrap="square">
            <a:spAutoFit/>
          </a:bodyPr>
          <a:lstStyle/>
          <a:p>
            <a:pPr marL="285750" indent="-285750" eaLnBrk="1" fontAlgn="auto" hangingPunct="1">
              <a:lnSpc>
                <a:spcPct val="100000"/>
              </a:lnSpc>
              <a:spcBef>
                <a:spcPts val="600"/>
              </a:spcBef>
              <a:spcAft>
                <a:spcPts val="0"/>
              </a:spcAft>
              <a:buClrTx/>
              <a:buSzTx/>
              <a:buFont typeface="Arial"/>
              <a:buChar char="•"/>
            </a:pPr>
            <a:r>
              <a:rPr lang="en-GB" sz="1800" dirty="0" smtClean="0">
                <a:solidFill>
                  <a:prstClr val="black"/>
                </a:solidFill>
                <a:latin typeface="Times New Roman"/>
                <a:cs typeface="Times New Roman"/>
              </a:rPr>
              <a:t>Distance from ESS: 540 km</a:t>
            </a:r>
          </a:p>
          <a:p>
            <a:pPr marL="285750" indent="-285750" eaLnBrk="1" fontAlgn="auto" hangingPunct="1">
              <a:lnSpc>
                <a:spcPct val="100000"/>
              </a:lnSpc>
              <a:spcBef>
                <a:spcPts val="600"/>
              </a:spcBef>
              <a:spcAft>
                <a:spcPts val="0"/>
              </a:spcAft>
              <a:buClrTx/>
              <a:buSzTx/>
              <a:buFont typeface="Arial"/>
              <a:buChar char="•"/>
            </a:pPr>
            <a:r>
              <a:rPr lang="en-GB" sz="1800" dirty="0" smtClean="0">
                <a:solidFill>
                  <a:prstClr val="black"/>
                </a:solidFill>
                <a:latin typeface="Times New Roman"/>
                <a:cs typeface="Times New Roman"/>
              </a:rPr>
              <a:t>Depth: 1232 m </a:t>
            </a:r>
          </a:p>
          <a:p>
            <a:pPr marL="285750" indent="-285750" eaLnBrk="1" fontAlgn="auto" hangingPunct="1">
              <a:lnSpc>
                <a:spcPct val="100000"/>
              </a:lnSpc>
              <a:spcBef>
                <a:spcPts val="600"/>
              </a:spcBef>
              <a:spcAft>
                <a:spcPts val="0"/>
              </a:spcAft>
              <a:buClrTx/>
              <a:buSzTx/>
              <a:buFont typeface="Arial"/>
              <a:buChar char="•"/>
            </a:pPr>
            <a:r>
              <a:rPr lang="en-GB" sz="1800" dirty="0" smtClean="0">
                <a:solidFill>
                  <a:prstClr val="black"/>
                </a:solidFill>
                <a:latin typeface="Times New Roman"/>
                <a:cs typeface="Times New Roman"/>
              </a:rPr>
              <a:t>Truck access tunnels</a:t>
            </a:r>
          </a:p>
          <a:p>
            <a:pPr marL="285750" indent="-285750" eaLnBrk="1" fontAlgn="auto" hangingPunct="1">
              <a:lnSpc>
                <a:spcPct val="100000"/>
              </a:lnSpc>
              <a:spcBef>
                <a:spcPts val="600"/>
              </a:spcBef>
              <a:spcAft>
                <a:spcPts val="0"/>
              </a:spcAft>
              <a:buClrTx/>
              <a:buSzTx/>
              <a:buFont typeface="Arial"/>
              <a:buChar char="•"/>
            </a:pPr>
            <a:r>
              <a:rPr lang="en-GB" sz="1800" dirty="0" smtClean="0">
                <a:solidFill>
                  <a:prstClr val="black"/>
                </a:solidFill>
                <a:latin typeface="Times New Roman"/>
                <a:cs typeface="Times New Roman"/>
              </a:rPr>
              <a:t>Two ore hoist shafts</a:t>
            </a:r>
          </a:p>
          <a:p>
            <a:pPr marL="285750" indent="-285750" eaLnBrk="1" fontAlgn="auto" hangingPunct="1">
              <a:lnSpc>
                <a:spcPct val="100000"/>
              </a:lnSpc>
              <a:spcBef>
                <a:spcPts val="600"/>
              </a:spcBef>
              <a:spcAft>
                <a:spcPts val="0"/>
              </a:spcAft>
              <a:buClrTx/>
              <a:buSzTx/>
              <a:buFont typeface="Arial"/>
              <a:buChar char="•"/>
            </a:pPr>
            <a:r>
              <a:rPr lang="en-GB" sz="1800" dirty="0">
                <a:solidFill>
                  <a:prstClr val="black"/>
                </a:solidFill>
                <a:latin typeface="Times New Roman"/>
                <a:cs typeface="Times New Roman"/>
              </a:rPr>
              <a:t>A new ore hoist shaft is planned to be ready in 3 years, leaving the two existing shafts free for other </a:t>
            </a:r>
            <a:r>
              <a:rPr lang="en-GB" sz="1800" dirty="0" smtClean="0">
                <a:solidFill>
                  <a:prstClr val="black"/>
                </a:solidFill>
                <a:latin typeface="Times New Roman"/>
                <a:cs typeface="Times New Roman"/>
              </a:rPr>
              <a:t>uses</a:t>
            </a:r>
            <a:endParaRPr lang="en-GB" sz="1800" dirty="0">
              <a:solidFill>
                <a:prstClr val="black"/>
              </a:solidFill>
              <a:latin typeface="Times New Roman"/>
              <a:cs typeface="Times New Roman"/>
            </a:endParaRPr>
          </a:p>
        </p:txBody>
      </p:sp>
      <p:pic>
        <p:nvPicPr>
          <p:cNvPr id="15" name="Picture 13" descr="C:\Users\tordeke\AppData\Local\Temp\GAE 2742 L175_A.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40200" y="4788445"/>
            <a:ext cx="24844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4"/>
          <p:cNvSpPr txBox="1"/>
          <p:nvPr/>
        </p:nvSpPr>
        <p:spPr>
          <a:xfrm>
            <a:off x="6702625" y="5142370"/>
            <a:ext cx="2210198" cy="923330"/>
          </a:xfrm>
          <a:prstGeom prst="rect">
            <a:avLst/>
          </a:prstGeom>
          <a:noFill/>
        </p:spPr>
        <p:txBody>
          <a:bodyPr wrap="square">
            <a:spAutoFit/>
          </a:bodyPr>
          <a:lstStyle/>
          <a:p>
            <a:pPr eaLnBrk="1" fontAlgn="auto" hangingPunct="1">
              <a:lnSpc>
                <a:spcPct val="100000"/>
              </a:lnSpc>
              <a:spcBef>
                <a:spcPts val="0"/>
              </a:spcBef>
              <a:spcAft>
                <a:spcPts val="0"/>
              </a:spcAft>
              <a:buClrTx/>
              <a:buSzTx/>
              <a:buFontTx/>
              <a:buNone/>
              <a:defRPr/>
            </a:pPr>
            <a:r>
              <a:rPr lang="en-GB" sz="1800" dirty="0">
                <a:solidFill>
                  <a:prstClr val="black"/>
                </a:solidFill>
                <a:latin typeface="Times New Roman"/>
                <a:cs typeface="Times New Roman"/>
              </a:rPr>
              <a:t>Granite drill </a:t>
            </a:r>
            <a:r>
              <a:rPr lang="en-GB" sz="1800" dirty="0" smtClean="0">
                <a:solidFill>
                  <a:prstClr val="black"/>
                </a:solidFill>
                <a:latin typeface="Times New Roman"/>
                <a:cs typeface="Times New Roman"/>
              </a:rPr>
              <a:t>cores around a candidate position</a:t>
            </a:r>
            <a:endParaRPr lang="sv-SE" sz="1800" dirty="0">
              <a:solidFill>
                <a:prstClr val="black"/>
              </a:solidFill>
              <a:latin typeface="Times New Roman"/>
              <a:cs typeface="Times New Roman"/>
            </a:endParaRPr>
          </a:p>
        </p:txBody>
      </p:sp>
    </p:spTree>
    <p:extLst>
      <p:ext uri="{BB962C8B-B14F-4D97-AF65-F5344CB8AC3E}">
        <p14:creationId xmlns:p14="http://schemas.microsoft.com/office/powerpoint/2010/main" val="849211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Image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68505" y="1633160"/>
            <a:ext cx="3040579" cy="3125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0" name="Rectangle 2"/>
          <p:cNvSpPr>
            <a:spLocks noGrp="1" noChangeArrowheads="1"/>
          </p:cNvSpPr>
          <p:nvPr>
            <p:ph type="title"/>
          </p:nvPr>
        </p:nvSpPr>
        <p:spPr>
          <a:xfrm>
            <a:off x="1258560" y="50670"/>
            <a:ext cx="6246583" cy="925443"/>
          </a:xfrm>
        </p:spPr>
        <p:txBody>
          <a:bodyPr>
            <a:noAutofit/>
          </a:bodyPr>
          <a:lstStyle/>
          <a:p>
            <a:pPr eaLnBrk="1" hangingPunct="1">
              <a:defRPr/>
            </a:pPr>
            <a:r>
              <a:rPr lang="en-GB" sz="3600" b="0" dirty="0" smtClean="0">
                <a:solidFill>
                  <a:srgbClr val="000099"/>
                </a:solidFill>
                <a:latin typeface="Times New Roman" charset="0"/>
              </a:rPr>
              <a:t>Mitigation of high power effects</a:t>
            </a:r>
            <a:br>
              <a:rPr lang="en-GB" sz="3600" b="0" dirty="0" smtClean="0">
                <a:solidFill>
                  <a:srgbClr val="000099"/>
                </a:solidFill>
                <a:latin typeface="Times New Roman" charset="0"/>
              </a:rPr>
            </a:br>
            <a:r>
              <a:rPr lang="en-GB" sz="1800" b="0" dirty="0">
                <a:solidFill>
                  <a:srgbClr val="000099"/>
                </a:solidFill>
                <a:latin typeface="Times New Roman" charset="0"/>
              </a:rPr>
              <a:t>(</a:t>
            </a:r>
            <a:r>
              <a:rPr lang="en-GB" sz="1800" b="0" dirty="0" smtClean="0">
                <a:solidFill>
                  <a:srgbClr val="000099"/>
                </a:solidFill>
                <a:latin typeface="Times New Roman" charset="0"/>
              </a:rPr>
              <a:t>4-Target/Horn system for EUROnu Super Beam)</a:t>
            </a:r>
            <a:endParaRPr lang="en-GB" sz="1800" b="0" dirty="0">
              <a:solidFill>
                <a:srgbClr val="000099"/>
              </a:solidFill>
              <a:latin typeface="Times New Roman" charset="0"/>
            </a:endParaRPr>
          </a:p>
        </p:txBody>
      </p:sp>
      <p:pic>
        <p:nvPicPr>
          <p:cNvPr id="37898" name="Imag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04554" y="3295565"/>
            <a:ext cx="2366963" cy="207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5" descr="pbedgeom.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7491" y="1506871"/>
            <a:ext cx="3943350" cy="223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3"/>
          <p:cNvSpPr txBox="1">
            <a:spLocks noChangeArrowheads="1"/>
          </p:cNvSpPr>
          <p:nvPr/>
        </p:nvSpPr>
        <p:spPr bwMode="auto">
          <a:xfrm>
            <a:off x="76201" y="935038"/>
            <a:ext cx="3983184" cy="598487"/>
          </a:xfrm>
          <a:prstGeom prst="rect">
            <a:avLst/>
          </a:prstGeom>
          <a:noFill/>
          <a:ln w="9525">
            <a:noFill/>
            <a:miter lim="800000"/>
            <a:headEnd/>
            <a:tailEnd/>
          </a:ln>
        </p:spPr>
        <p:txBody>
          <a:bodyPr>
            <a:normAutofit lnSpcReduction="10000"/>
          </a:bodyPr>
          <a:lstStyle/>
          <a:p>
            <a:pPr indent="-342900" defTabSz="914400">
              <a:defRPr/>
            </a:pPr>
            <a:r>
              <a:rPr lang="en-GB" sz="1400" dirty="0">
                <a:solidFill>
                  <a:srgbClr val="000000"/>
                </a:solidFill>
                <a:latin typeface="Times New Roman"/>
                <a:ea typeface="ＭＳ Ｐゴシック" charset="0"/>
                <a:cs typeface="Times New Roman"/>
              </a:rPr>
              <a:t>Packed bed canister in symmetrical transverse flow configuration (titanium alloy spheres)</a:t>
            </a:r>
          </a:p>
        </p:txBody>
      </p:sp>
      <p:grpSp>
        <p:nvGrpSpPr>
          <p:cNvPr id="14" name="Group 12"/>
          <p:cNvGrpSpPr>
            <a:grpSpLocks/>
          </p:cNvGrpSpPr>
          <p:nvPr/>
        </p:nvGrpSpPr>
        <p:grpSpPr bwMode="auto">
          <a:xfrm>
            <a:off x="3232147" y="2695422"/>
            <a:ext cx="1273175" cy="1273175"/>
            <a:chOff x="2722" y="1953"/>
            <a:chExt cx="3620" cy="3620"/>
          </a:xfrm>
        </p:grpSpPr>
        <p:sp>
          <p:nvSpPr>
            <p:cNvPr id="15" name="Oval 13"/>
            <p:cNvSpPr>
              <a:spLocks noChangeArrowheads="1"/>
            </p:cNvSpPr>
            <p:nvPr/>
          </p:nvSpPr>
          <p:spPr bwMode="auto">
            <a:xfrm>
              <a:off x="2722" y="1953"/>
              <a:ext cx="3620" cy="3620"/>
            </a:xfrm>
            <a:prstGeom prst="ellipse">
              <a:avLst/>
            </a:prstGeom>
            <a:solidFill>
              <a:srgbClr val="FFFFFF"/>
            </a:solidFill>
            <a:ln w="9525">
              <a:solidFill>
                <a:srgbClr val="000000"/>
              </a:solidFill>
              <a:round/>
              <a:headEnd/>
              <a:tailEnd/>
            </a:ln>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 name="Oval 14"/>
            <p:cNvSpPr>
              <a:spLocks noChangeArrowheads="1"/>
            </p:cNvSpPr>
            <p:nvPr/>
          </p:nvSpPr>
          <p:spPr bwMode="auto">
            <a:xfrm>
              <a:off x="3128" y="2345"/>
              <a:ext cx="2837" cy="2837"/>
            </a:xfrm>
            <a:prstGeom prst="ellipse">
              <a:avLst/>
            </a:prstGeom>
            <a:solidFill>
              <a:srgbClr val="FFFFFF"/>
            </a:solidFill>
            <a:ln w="9525">
              <a:solidFill>
                <a:srgbClr val="000000"/>
              </a:solidFill>
              <a:round/>
              <a:headEnd/>
              <a:tailEnd/>
            </a:ln>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 name="Rectangle 15"/>
            <p:cNvSpPr>
              <a:spLocks noChangeArrowheads="1"/>
            </p:cNvSpPr>
            <p:nvPr/>
          </p:nvSpPr>
          <p:spPr bwMode="auto">
            <a:xfrm rot="7200000">
              <a:off x="5259" y="3945"/>
              <a:ext cx="360" cy="720"/>
            </a:xfrm>
            <a:prstGeom prst="rect">
              <a:avLst/>
            </a:prstGeom>
            <a:solidFill>
              <a:srgbClr val="FFFFFF"/>
            </a:solidFill>
            <a:ln w="9525">
              <a:solidFill>
                <a:srgbClr val="000000"/>
              </a:solidFill>
              <a:miter lim="800000"/>
              <a:headEnd/>
              <a:tailEnd/>
            </a:ln>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 name="Rectangle 16"/>
            <p:cNvSpPr>
              <a:spLocks noChangeArrowheads="1"/>
            </p:cNvSpPr>
            <p:nvPr/>
          </p:nvSpPr>
          <p:spPr bwMode="auto">
            <a:xfrm>
              <a:off x="4335" y="2355"/>
              <a:ext cx="360" cy="720"/>
            </a:xfrm>
            <a:prstGeom prst="rect">
              <a:avLst/>
            </a:prstGeom>
            <a:solidFill>
              <a:srgbClr val="FFFFFF"/>
            </a:solidFill>
            <a:ln w="9525">
              <a:solidFill>
                <a:srgbClr val="000000"/>
              </a:solidFill>
              <a:miter lim="800000"/>
              <a:headEnd/>
              <a:tailEnd/>
            </a:ln>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0" name="Rectangle 17"/>
            <p:cNvSpPr>
              <a:spLocks noChangeArrowheads="1"/>
            </p:cNvSpPr>
            <p:nvPr/>
          </p:nvSpPr>
          <p:spPr bwMode="auto">
            <a:xfrm rot="-7200000">
              <a:off x="3494" y="3977"/>
              <a:ext cx="360" cy="720"/>
            </a:xfrm>
            <a:prstGeom prst="rect">
              <a:avLst/>
            </a:prstGeom>
            <a:solidFill>
              <a:srgbClr val="FFFFFF"/>
            </a:solidFill>
            <a:ln w="9525">
              <a:solidFill>
                <a:srgbClr val="000000"/>
              </a:solidFill>
              <a:miter lim="800000"/>
              <a:headEnd/>
              <a:tailEnd/>
            </a:ln>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1" name="Oval 18" descr="Sphere"/>
            <p:cNvSpPr>
              <a:spLocks noChangeArrowheads="1"/>
            </p:cNvSpPr>
            <p:nvPr/>
          </p:nvSpPr>
          <p:spPr bwMode="auto">
            <a:xfrm>
              <a:off x="3600" y="2880"/>
              <a:ext cx="1800" cy="1800"/>
            </a:xfrm>
            <a:prstGeom prst="ellipse">
              <a:avLst/>
            </a:prstGeom>
            <a:pattFill prst="sphere">
              <a:fgClr>
                <a:srgbClr val="000000"/>
              </a:fgClr>
              <a:bgClr>
                <a:srgbClr val="FFFFFF"/>
              </a:bgClr>
            </a:pattFill>
            <a:ln w="9525">
              <a:solidFill>
                <a:srgbClr val="000000"/>
              </a:solidFill>
              <a:round/>
              <a:headEnd/>
              <a:tailEnd/>
            </a:ln>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cxnSp>
          <p:nvCxnSpPr>
            <p:cNvPr id="22" name="AutoShape 19"/>
            <p:cNvCxnSpPr>
              <a:cxnSpLocks noChangeShapeType="1"/>
            </p:cNvCxnSpPr>
            <p:nvPr/>
          </p:nvCxnSpPr>
          <p:spPr bwMode="auto">
            <a:xfrm flipV="1">
              <a:off x="5655" y="4335"/>
              <a:ext cx="180" cy="300"/>
            </a:xfrm>
            <a:prstGeom prst="straightConnector1">
              <a:avLst/>
            </a:prstGeom>
            <a:noFill/>
            <a:ln w="38100">
              <a:solidFill>
                <a:srgbClr val="FFFFFF"/>
              </a:solidFill>
              <a:round/>
              <a:headEnd/>
              <a:tailEnd/>
            </a:ln>
            <a:extLst>
              <a:ext uri="{909E8E84-426E-40dd-AFC4-6F175D3DCCD1}">
                <a14:hiddenFill xmlns:a14="http://schemas.microsoft.com/office/drawing/2010/main" xmlns="">
                  <a:noFill/>
                </a14:hiddenFill>
              </a:ext>
            </a:extLst>
          </p:spPr>
        </p:cxnSp>
        <p:cxnSp>
          <p:nvCxnSpPr>
            <p:cNvPr id="23" name="AutoShape 20"/>
            <p:cNvCxnSpPr>
              <a:cxnSpLocks noChangeShapeType="1"/>
            </p:cNvCxnSpPr>
            <p:nvPr/>
          </p:nvCxnSpPr>
          <p:spPr bwMode="auto">
            <a:xfrm>
              <a:off x="3270" y="4380"/>
              <a:ext cx="165" cy="270"/>
            </a:xfrm>
            <a:prstGeom prst="straightConnector1">
              <a:avLst/>
            </a:prstGeom>
            <a:noFill/>
            <a:ln w="38100">
              <a:solidFill>
                <a:srgbClr val="FFFFFF"/>
              </a:solidFill>
              <a:round/>
              <a:headEnd/>
              <a:tailEnd/>
            </a:ln>
            <a:extLst>
              <a:ext uri="{909E8E84-426E-40dd-AFC4-6F175D3DCCD1}">
                <a14:hiddenFill xmlns:a14="http://schemas.microsoft.com/office/drawing/2010/main" xmlns="">
                  <a:noFill/>
                </a14:hiddenFill>
              </a:ext>
            </a:extLst>
          </p:spPr>
        </p:cxnSp>
        <p:cxnSp>
          <p:nvCxnSpPr>
            <p:cNvPr id="24" name="AutoShape 21"/>
            <p:cNvCxnSpPr>
              <a:cxnSpLocks noChangeShapeType="1"/>
            </p:cNvCxnSpPr>
            <p:nvPr/>
          </p:nvCxnSpPr>
          <p:spPr bwMode="auto">
            <a:xfrm flipV="1">
              <a:off x="4350" y="2355"/>
              <a:ext cx="330" cy="15"/>
            </a:xfrm>
            <a:prstGeom prst="straightConnector1">
              <a:avLst/>
            </a:prstGeom>
            <a:noFill/>
            <a:ln w="38100">
              <a:solidFill>
                <a:srgbClr val="FFFFFF"/>
              </a:solidFill>
              <a:round/>
              <a:headEnd/>
              <a:tailEnd/>
            </a:ln>
            <a:extLst>
              <a:ext uri="{909E8E84-426E-40dd-AFC4-6F175D3DCCD1}">
                <a14:hiddenFill xmlns:a14="http://schemas.microsoft.com/office/drawing/2010/main" xmlns="">
                  <a:noFill/>
                </a14:hiddenFill>
              </a:ext>
            </a:extLst>
          </p:spPr>
        </p:cxnSp>
        <p:cxnSp>
          <p:nvCxnSpPr>
            <p:cNvPr id="25" name="AutoShape 22"/>
            <p:cNvCxnSpPr>
              <a:cxnSpLocks noChangeShapeType="1"/>
            </p:cNvCxnSpPr>
            <p:nvPr/>
          </p:nvCxnSpPr>
          <p:spPr bwMode="auto">
            <a:xfrm flipV="1">
              <a:off x="3555" y="3165"/>
              <a:ext cx="180" cy="285"/>
            </a:xfrm>
            <a:prstGeom prst="straightConnector1">
              <a:avLst/>
            </a:prstGeom>
            <a:noFill/>
            <a:ln w="38100">
              <a:solidFill>
                <a:srgbClr val="FFFFFF"/>
              </a:solidFill>
              <a:round/>
              <a:headEnd/>
              <a:tailEnd/>
            </a:ln>
            <a:extLst>
              <a:ext uri="{909E8E84-426E-40dd-AFC4-6F175D3DCCD1}">
                <a14:hiddenFill xmlns:a14="http://schemas.microsoft.com/office/drawing/2010/main" xmlns="">
                  <a:noFill/>
                </a14:hiddenFill>
              </a:ext>
            </a:extLst>
          </p:spPr>
        </p:cxnSp>
        <p:cxnSp>
          <p:nvCxnSpPr>
            <p:cNvPr id="26" name="AutoShape 23"/>
            <p:cNvCxnSpPr>
              <a:cxnSpLocks noChangeShapeType="1"/>
            </p:cNvCxnSpPr>
            <p:nvPr/>
          </p:nvCxnSpPr>
          <p:spPr bwMode="auto">
            <a:xfrm>
              <a:off x="4350" y="4740"/>
              <a:ext cx="330" cy="0"/>
            </a:xfrm>
            <a:prstGeom prst="straightConnector1">
              <a:avLst/>
            </a:prstGeom>
            <a:noFill/>
            <a:ln w="38100">
              <a:solidFill>
                <a:srgbClr val="FFFFFF"/>
              </a:solidFill>
              <a:round/>
              <a:headEnd/>
              <a:tailEnd/>
            </a:ln>
            <a:extLst>
              <a:ext uri="{909E8E84-426E-40dd-AFC4-6F175D3DCCD1}">
                <a14:hiddenFill xmlns:a14="http://schemas.microsoft.com/office/drawing/2010/main" xmlns="">
                  <a:noFill/>
                </a14:hiddenFill>
              </a:ext>
            </a:extLst>
          </p:spPr>
        </p:cxnSp>
        <p:cxnSp>
          <p:nvCxnSpPr>
            <p:cNvPr id="27" name="AutoShape 24"/>
            <p:cNvCxnSpPr>
              <a:cxnSpLocks noChangeShapeType="1"/>
            </p:cNvCxnSpPr>
            <p:nvPr/>
          </p:nvCxnSpPr>
          <p:spPr bwMode="auto">
            <a:xfrm flipH="1" flipV="1">
              <a:off x="5280" y="3165"/>
              <a:ext cx="150" cy="300"/>
            </a:xfrm>
            <a:prstGeom prst="straightConnector1">
              <a:avLst/>
            </a:prstGeom>
            <a:noFill/>
            <a:ln w="38100">
              <a:solidFill>
                <a:srgbClr val="FFFFFF"/>
              </a:solidFill>
              <a:round/>
              <a:headEnd/>
              <a:tailEnd/>
            </a:ln>
            <a:extLst>
              <a:ext uri="{909E8E84-426E-40dd-AFC4-6F175D3DCCD1}">
                <a14:hiddenFill xmlns:a14="http://schemas.microsoft.com/office/drawing/2010/main" xmlns="">
                  <a:noFill/>
                </a14:hiddenFill>
              </a:ext>
            </a:extLst>
          </p:spPr>
        </p:cxnSp>
        <p:cxnSp>
          <p:nvCxnSpPr>
            <p:cNvPr id="28" name="AutoShape 25"/>
            <p:cNvCxnSpPr>
              <a:cxnSpLocks noChangeShapeType="1"/>
            </p:cNvCxnSpPr>
            <p:nvPr/>
          </p:nvCxnSpPr>
          <p:spPr bwMode="auto">
            <a:xfrm rot="14400000" flipV="1">
              <a:off x="3533" y="4052"/>
              <a:ext cx="0" cy="72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cxnSp>
        <p:cxnSp>
          <p:nvCxnSpPr>
            <p:cNvPr id="29" name="AutoShape 26"/>
            <p:cNvCxnSpPr>
              <a:cxnSpLocks noChangeShapeType="1"/>
            </p:cNvCxnSpPr>
            <p:nvPr/>
          </p:nvCxnSpPr>
          <p:spPr bwMode="auto">
            <a:xfrm rot="10800000">
              <a:off x="4517" y="4295"/>
              <a:ext cx="0" cy="720"/>
            </a:xfrm>
            <a:prstGeom prst="straightConnector1">
              <a:avLst/>
            </a:prstGeom>
            <a:noFill/>
            <a:ln w="38100">
              <a:solidFill>
                <a:srgbClr val="0070C0"/>
              </a:solidFill>
              <a:round/>
              <a:headEnd/>
              <a:tailEnd type="triangle" w="med" len="med"/>
            </a:ln>
            <a:extLst>
              <a:ext uri="{909E8E84-426E-40dd-AFC4-6F175D3DCCD1}">
                <a14:hiddenFill xmlns:a14="http://schemas.microsoft.com/office/drawing/2010/main" xmlns="">
                  <a:noFill/>
                </a14:hiddenFill>
              </a:ext>
            </a:extLst>
          </p:spPr>
        </p:cxnSp>
        <p:cxnSp>
          <p:nvCxnSpPr>
            <p:cNvPr id="30" name="AutoShape 27"/>
            <p:cNvCxnSpPr>
              <a:cxnSpLocks noChangeShapeType="1"/>
            </p:cNvCxnSpPr>
            <p:nvPr/>
          </p:nvCxnSpPr>
          <p:spPr bwMode="auto">
            <a:xfrm rot="-3600000">
              <a:off x="3791" y="3056"/>
              <a:ext cx="0" cy="720"/>
            </a:xfrm>
            <a:prstGeom prst="straightConnector1">
              <a:avLst/>
            </a:prstGeom>
            <a:noFill/>
            <a:ln w="38100">
              <a:solidFill>
                <a:srgbClr val="0070C0"/>
              </a:solidFill>
              <a:round/>
              <a:headEnd/>
              <a:tailEnd type="triangle" w="med" len="med"/>
            </a:ln>
            <a:extLst>
              <a:ext uri="{909E8E84-426E-40dd-AFC4-6F175D3DCCD1}">
                <a14:hiddenFill xmlns:a14="http://schemas.microsoft.com/office/drawing/2010/main" xmlns="">
                  <a:noFill/>
                </a14:hiddenFill>
              </a:ext>
            </a:extLst>
          </p:spPr>
        </p:cxnSp>
        <p:cxnSp>
          <p:nvCxnSpPr>
            <p:cNvPr id="31" name="AutoShape 28"/>
            <p:cNvCxnSpPr>
              <a:cxnSpLocks noChangeShapeType="1"/>
            </p:cNvCxnSpPr>
            <p:nvPr/>
          </p:nvCxnSpPr>
          <p:spPr bwMode="auto">
            <a:xfrm rot="3600000">
              <a:off x="5239" y="3010"/>
              <a:ext cx="0" cy="720"/>
            </a:xfrm>
            <a:prstGeom prst="straightConnector1">
              <a:avLst/>
            </a:prstGeom>
            <a:noFill/>
            <a:ln w="38100">
              <a:solidFill>
                <a:srgbClr val="0070C0"/>
              </a:solidFill>
              <a:round/>
              <a:headEnd/>
              <a:tailEnd type="triangle" w="med" len="med"/>
            </a:ln>
            <a:extLst>
              <a:ext uri="{909E8E84-426E-40dd-AFC4-6F175D3DCCD1}">
                <a14:hiddenFill xmlns:a14="http://schemas.microsoft.com/office/drawing/2010/main" xmlns="">
                  <a:noFill/>
                </a14:hiddenFill>
              </a:ext>
            </a:extLst>
          </p:spPr>
        </p:cxnSp>
        <p:cxnSp>
          <p:nvCxnSpPr>
            <p:cNvPr id="32" name="AutoShape 29"/>
            <p:cNvCxnSpPr>
              <a:cxnSpLocks noChangeShapeType="1"/>
            </p:cNvCxnSpPr>
            <p:nvPr/>
          </p:nvCxnSpPr>
          <p:spPr bwMode="auto">
            <a:xfrm flipV="1">
              <a:off x="4515" y="2235"/>
              <a:ext cx="0" cy="72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cxnSp>
        <p:cxnSp>
          <p:nvCxnSpPr>
            <p:cNvPr id="33" name="AutoShape 30"/>
            <p:cNvCxnSpPr>
              <a:cxnSpLocks noChangeShapeType="1"/>
            </p:cNvCxnSpPr>
            <p:nvPr/>
          </p:nvCxnSpPr>
          <p:spPr bwMode="auto">
            <a:xfrm rot="7200000" flipV="1">
              <a:off x="5497" y="3977"/>
              <a:ext cx="0" cy="72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cxnSp>
      </p:grpSp>
      <p:pic>
        <p:nvPicPr>
          <p:cNvPr id="34" name="Picture 2" descr="velabs.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138" y="4056063"/>
            <a:ext cx="2959100" cy="2563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Rectangle 2"/>
          <p:cNvSpPr txBox="1">
            <a:spLocks noChangeArrowheads="1"/>
          </p:cNvSpPr>
          <p:nvPr/>
        </p:nvSpPr>
        <p:spPr bwMode="auto">
          <a:xfrm>
            <a:off x="185738" y="5740400"/>
            <a:ext cx="1817687" cy="6540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GB" b="1">
                <a:solidFill>
                  <a:srgbClr val="FF0000"/>
                </a:solidFill>
                <a:latin typeface="Calibri" charset="0"/>
              </a:rPr>
              <a:t>Helium Flow</a:t>
            </a:r>
          </a:p>
        </p:txBody>
      </p:sp>
      <p:sp>
        <p:nvSpPr>
          <p:cNvPr id="36" name="Rectangle 35"/>
          <p:cNvSpPr/>
          <p:nvPr/>
        </p:nvSpPr>
        <p:spPr>
          <a:xfrm>
            <a:off x="4007740" y="992593"/>
            <a:ext cx="2808288" cy="1606594"/>
          </a:xfrm>
          <a:prstGeom prst="rect">
            <a:avLst/>
          </a:prstGeom>
        </p:spPr>
        <p:txBody>
          <a:bodyPr>
            <a:spAutoFit/>
          </a:bodyPr>
          <a:lstStyle/>
          <a:p>
            <a:pPr indent="-342900" defTabSz="914400">
              <a:defRPr/>
            </a:pPr>
            <a:r>
              <a:rPr lang="en-GB" sz="2000" dirty="0" smtClean="0">
                <a:solidFill>
                  <a:srgbClr val="000000"/>
                </a:solidFill>
                <a:latin typeface="Times New Roman"/>
                <a:ea typeface="ＭＳ Ｐゴシック" charset="0"/>
                <a:cs typeface="Times New Roman"/>
              </a:rPr>
              <a:t>4-target/horn system to mitigate the high proton beam power (4 MW) and rate (50 Hz)</a:t>
            </a:r>
            <a:endParaRPr lang="en-GB" sz="2000" dirty="0">
              <a:solidFill>
                <a:srgbClr val="FF0000"/>
              </a:solidFill>
              <a:latin typeface="Times New Roman"/>
              <a:ea typeface="ＭＳ Ｐゴシック" charset="0"/>
              <a:cs typeface="Times New Roman"/>
            </a:endParaRPr>
          </a:p>
        </p:txBody>
      </p:sp>
      <p:cxnSp>
        <p:nvCxnSpPr>
          <p:cNvPr id="6" name="Connecteur droit avec flèche 5"/>
          <p:cNvCxnSpPr/>
          <p:nvPr/>
        </p:nvCxnSpPr>
        <p:spPr>
          <a:xfrm flipV="1">
            <a:off x="4033745" y="4170558"/>
            <a:ext cx="879211" cy="7399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3103307" y="4901141"/>
            <a:ext cx="2135583" cy="369332"/>
          </a:xfrm>
          <a:prstGeom prst="rect">
            <a:avLst/>
          </a:prstGeom>
          <a:noFill/>
        </p:spPr>
        <p:txBody>
          <a:bodyPr wrap="none" rtlCol="0">
            <a:spAutoFit/>
          </a:bodyPr>
          <a:lstStyle/>
          <a:p>
            <a:r>
              <a:rPr lang="en-GB" dirty="0" smtClean="0">
                <a:latin typeface="Times New Roman"/>
                <a:cs typeface="Times New Roman"/>
              </a:rPr>
              <a:t>target inside the horn</a:t>
            </a:r>
            <a:endParaRPr lang="en-GB" dirty="0">
              <a:latin typeface="Times New Roman"/>
              <a:cs typeface="Times New Roman"/>
            </a:endParaRPr>
          </a:p>
        </p:txBody>
      </p:sp>
      <p:pic>
        <p:nvPicPr>
          <p:cNvPr id="8" name="Picture 7"/>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700000">
            <a:off x="4659928" y="3933502"/>
            <a:ext cx="2719744" cy="3593947"/>
          </a:xfrm>
          <a:prstGeom prst="rect">
            <a:avLst/>
          </a:prstGeom>
        </p:spPr>
      </p:pic>
      <p:sp>
        <p:nvSpPr>
          <p:cNvPr id="37" name="ZoneTexte 6"/>
          <p:cNvSpPr txBox="1"/>
          <p:nvPr/>
        </p:nvSpPr>
        <p:spPr>
          <a:xfrm>
            <a:off x="5817367" y="6173898"/>
            <a:ext cx="2416046" cy="369332"/>
          </a:xfrm>
          <a:prstGeom prst="rect">
            <a:avLst/>
          </a:prstGeom>
          <a:noFill/>
        </p:spPr>
        <p:txBody>
          <a:bodyPr wrap="none" rtlCol="0">
            <a:spAutoFit/>
          </a:bodyPr>
          <a:lstStyle/>
          <a:p>
            <a:r>
              <a:rPr lang="en-GB" dirty="0" smtClean="0">
                <a:latin typeface="Times New Roman"/>
                <a:cs typeface="Times New Roman"/>
              </a:rPr>
              <a:t>proton beam switchyard</a:t>
            </a:r>
            <a:endParaRPr lang="en-GB" dirty="0">
              <a:latin typeface="Times New Roman"/>
              <a:cs typeface="Times New Roman"/>
            </a:endParaRPr>
          </a:p>
        </p:txBody>
      </p:sp>
    </p:spTree>
    <p:extLst>
      <p:ext uri="{BB962C8B-B14F-4D97-AF65-F5344CB8AC3E}">
        <p14:creationId xmlns:p14="http://schemas.microsoft.com/office/powerpoint/2010/main" val="721983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9627" y="548680"/>
            <a:ext cx="4932040" cy="513539"/>
          </a:xfrm>
        </p:spPr>
        <p:txBody>
          <a:bodyPr/>
          <a:lstStyle/>
          <a:p>
            <a:r>
              <a:rPr lang="en-US" dirty="0" smtClean="0"/>
              <a:t>Number of events</a:t>
            </a:r>
            <a:endParaRPr lang="en-US" dirty="0"/>
          </a:p>
        </p:txBody>
      </p:sp>
      <p:pic>
        <p:nvPicPr>
          <p:cNvPr id="3" name="Picture 2"/>
          <p:cNvPicPr>
            <a:picLocks noChangeAspect="1"/>
          </p:cNvPicPr>
          <p:nvPr/>
        </p:nvPicPr>
        <p:blipFill>
          <a:blip r:embed="rId2"/>
          <a:stretch>
            <a:fillRect/>
          </a:stretch>
        </p:blipFill>
        <p:spPr>
          <a:xfrm>
            <a:off x="323528" y="2492896"/>
            <a:ext cx="8644239" cy="2974958"/>
          </a:xfrm>
          <a:prstGeom prst="rect">
            <a:avLst/>
          </a:prstGeom>
        </p:spPr>
      </p:pic>
    </p:spTree>
    <p:extLst>
      <p:ext uri="{BB962C8B-B14F-4D97-AF65-F5344CB8AC3E}">
        <p14:creationId xmlns:p14="http://schemas.microsoft.com/office/powerpoint/2010/main" val="38905381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2204864"/>
            <a:ext cx="8861894" cy="3767444"/>
          </a:xfrm>
          <a:prstGeom prst="rect">
            <a:avLst/>
          </a:prstGeom>
        </p:spPr>
      </p:pic>
    </p:spTree>
    <p:extLst>
      <p:ext uri="{BB962C8B-B14F-4D97-AF65-F5344CB8AC3E}">
        <p14:creationId xmlns:p14="http://schemas.microsoft.com/office/powerpoint/2010/main" val="10550543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a:xfrm>
            <a:off x="2206192" y="217398"/>
            <a:ext cx="5220072" cy="1043141"/>
          </a:xfrm>
        </p:spPr>
        <p:txBody>
          <a:bodyPr>
            <a:normAutofit fontScale="90000"/>
          </a:bodyPr>
          <a:lstStyle/>
          <a:p>
            <a:pPr eaLnBrk="1" hangingPunct="1"/>
            <a:r>
              <a:rPr lang="en-GB" sz="3600" dirty="0">
                <a:latin typeface="Times New Roman" charset="0"/>
                <a:ea typeface="ＭＳ Ｐゴシック" charset="0"/>
                <a:cs typeface="ＭＳ Ｐゴシック" charset="0"/>
              </a:rPr>
              <a:t>The MEMPHYS </a:t>
            </a:r>
            <a:r>
              <a:rPr lang="en-GB" sz="3600" dirty="0" smtClean="0">
                <a:latin typeface="Times New Roman" charset="0"/>
                <a:ea typeface="ＭＳ Ｐゴシック" charset="0"/>
                <a:cs typeface="ＭＳ Ｐゴシック" charset="0"/>
              </a:rPr>
              <a:t>Detector</a:t>
            </a:r>
            <a:br>
              <a:rPr lang="en-GB" sz="3600" dirty="0" smtClean="0">
                <a:latin typeface="Times New Roman" charset="0"/>
                <a:ea typeface="ＭＳ Ｐゴシック" charset="0"/>
                <a:cs typeface="ＭＳ Ｐゴシック" charset="0"/>
              </a:rPr>
            </a:br>
            <a:r>
              <a:rPr lang="en-GB" sz="3200" dirty="0" smtClean="0">
                <a:latin typeface="Times New Roman" charset="0"/>
                <a:ea typeface="ＭＳ Ｐゴシック" charset="0"/>
                <a:cs typeface="ＭＳ Ｐゴシック" charset="0"/>
              </a:rPr>
              <a:t>(Proton decay)</a:t>
            </a:r>
            <a:endParaRPr lang="en-GB" sz="2400" dirty="0">
              <a:latin typeface="Times New Roman" charset="0"/>
              <a:ea typeface="ＭＳ Ｐゴシック" charset="0"/>
              <a:cs typeface="ＭＳ Ｐゴシック" charset="0"/>
            </a:endParaRPr>
          </a:p>
        </p:txBody>
      </p:sp>
      <p:sp>
        <p:nvSpPr>
          <p:cNvPr id="36873" name="Rectangle 246"/>
          <p:cNvSpPr>
            <a:spLocks noChangeArrowheads="1"/>
          </p:cNvSpPr>
          <p:nvPr/>
        </p:nvSpPr>
        <p:spPr bwMode="auto">
          <a:xfrm>
            <a:off x="6637338" y="6248945"/>
            <a:ext cx="2506662"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GB" sz="1600" b="1" dirty="0">
                <a:solidFill>
                  <a:srgbClr val="000000"/>
                </a:solidFill>
                <a:latin typeface="Times New Roman" charset="0"/>
                <a:ea typeface="ＭＳ Ｐゴシック" charset="0"/>
                <a:cs typeface="ＭＳ Ｐゴシック" charset="0"/>
              </a:rPr>
              <a:t>(</a:t>
            </a:r>
            <a:r>
              <a:rPr lang="en-GB" sz="1600" b="1" dirty="0" err="1">
                <a:solidFill>
                  <a:srgbClr val="000000"/>
                </a:solidFill>
                <a:latin typeface="Times New Roman" charset="0"/>
                <a:ea typeface="ＭＳ Ｐゴシック" charset="0"/>
                <a:cs typeface="ＭＳ Ｐゴシック" charset="0"/>
              </a:rPr>
              <a:t>arXiv</a:t>
            </a:r>
            <a:r>
              <a:rPr lang="en-GB" sz="1600" b="1" dirty="0">
                <a:solidFill>
                  <a:srgbClr val="000000"/>
                </a:solidFill>
                <a:latin typeface="Times New Roman" charset="0"/>
                <a:ea typeface="ＭＳ Ｐゴシック" charset="0"/>
                <a:cs typeface="ＭＳ Ｐゴシック" charset="0"/>
              </a:rPr>
              <a:t>: hep-ex/0607026)</a:t>
            </a:r>
          </a:p>
        </p:txBody>
      </p:sp>
      <p:pic>
        <p:nvPicPr>
          <p:cNvPr id="2" name="Image 1"/>
          <p:cNvPicPr>
            <a:picLocks noChangeAspect="1"/>
          </p:cNvPicPr>
          <p:nvPr/>
        </p:nvPicPr>
        <p:blipFill>
          <a:blip r:embed="rId2"/>
          <a:stretch>
            <a:fillRect/>
          </a:stretch>
        </p:blipFill>
        <p:spPr>
          <a:xfrm>
            <a:off x="126376" y="1465500"/>
            <a:ext cx="4355595" cy="4173528"/>
          </a:xfrm>
          <a:prstGeom prst="rect">
            <a:avLst/>
          </a:prstGeom>
        </p:spPr>
      </p:pic>
      <p:pic>
        <p:nvPicPr>
          <p:cNvPr id="4" name="Image 3"/>
          <p:cNvPicPr>
            <a:picLocks noChangeAspect="1"/>
          </p:cNvPicPr>
          <p:nvPr/>
        </p:nvPicPr>
        <p:blipFill>
          <a:blip r:embed="rId3"/>
          <a:stretch>
            <a:fillRect/>
          </a:stretch>
        </p:blipFill>
        <p:spPr>
          <a:xfrm>
            <a:off x="4816228" y="1465500"/>
            <a:ext cx="4335402" cy="4173528"/>
          </a:xfrm>
          <a:prstGeom prst="rect">
            <a:avLst/>
          </a:prstGeom>
        </p:spPr>
      </p:pic>
      <p:cxnSp>
        <p:nvCxnSpPr>
          <p:cNvPr id="6" name="Connecteur droit avec flèche 5"/>
          <p:cNvCxnSpPr/>
          <p:nvPr/>
        </p:nvCxnSpPr>
        <p:spPr>
          <a:xfrm>
            <a:off x="2889725" y="2330176"/>
            <a:ext cx="0" cy="276125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p:nvPr/>
        </p:nvCxnSpPr>
        <p:spPr>
          <a:xfrm>
            <a:off x="7562225" y="2330176"/>
            <a:ext cx="0" cy="276125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 name="Connecteur droit avec flèche 4"/>
          <p:cNvCxnSpPr/>
          <p:nvPr/>
        </p:nvCxnSpPr>
        <p:spPr>
          <a:xfrm flipH="1">
            <a:off x="792344" y="2877768"/>
            <a:ext cx="209738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p:nvPr/>
        </p:nvCxnSpPr>
        <p:spPr>
          <a:xfrm flipH="1">
            <a:off x="5464844" y="3471963"/>
            <a:ext cx="209738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06503" y="5639028"/>
            <a:ext cx="160972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extLst>
      <p:ext uri="{BB962C8B-B14F-4D97-AF65-F5344CB8AC3E}">
        <p14:creationId xmlns:p14="http://schemas.microsoft.com/office/powerpoint/2010/main" val="25176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descr="total_cc_nu_N_mu_X"/>
          <p:cNvPicPr>
            <a:picLocks noChangeAspect="1" noChangeArrowheads="1"/>
          </p:cNvPicPr>
          <p:nvPr/>
        </p:nvPicPr>
        <p:blipFill>
          <a:blip r:embed="rId3">
            <a:extLst>
              <a:ext uri="{28A0092B-C50C-407E-A947-70E740481C1C}">
                <a14:useLocalDpi xmlns:a14="http://schemas.microsoft.com/office/drawing/2010/main" val="0"/>
              </a:ext>
            </a:extLst>
          </a:blip>
          <a:srcRect b="-3473"/>
          <a:stretch>
            <a:fillRect/>
          </a:stretch>
        </p:blipFill>
        <p:spPr bwMode="auto">
          <a:xfrm>
            <a:off x="0" y="981075"/>
            <a:ext cx="4572000" cy="3311525"/>
          </a:xfrm>
          <a:prstGeom prst="rect">
            <a:avLst/>
          </a:prstGeom>
          <a:solidFill>
            <a:srgbClr val="FFFFCC"/>
          </a:solidFill>
        </p:spPr>
      </p:pic>
      <p:sp>
        <p:nvSpPr>
          <p:cNvPr id="370691" name="Text Box 3"/>
          <p:cNvSpPr txBox="1">
            <a:spLocks noChangeArrowheads="1"/>
          </p:cNvSpPr>
          <p:nvPr/>
        </p:nvSpPr>
        <p:spPr bwMode="auto">
          <a:xfrm>
            <a:off x="667543" y="295778"/>
            <a:ext cx="7935913" cy="579438"/>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100000"/>
              </a:lnSpc>
              <a:buClrTx/>
              <a:buSzTx/>
              <a:buFontTx/>
              <a:buNone/>
            </a:pPr>
            <a:r>
              <a:rPr lang="pl-PL" altLang="en-US" sz="3200">
                <a:latin typeface="Comic Sans MS" panose="030F0702030302020204" pitchFamily="66" charset="0"/>
              </a:rPr>
              <a:t>Total neutrino – nucleon CC cross section</a:t>
            </a:r>
          </a:p>
        </p:txBody>
      </p:sp>
      <p:sp>
        <p:nvSpPr>
          <p:cNvPr id="370692" name="Text Box 4"/>
          <p:cNvSpPr txBox="1">
            <a:spLocks noChangeArrowheads="1"/>
          </p:cNvSpPr>
          <p:nvPr/>
        </p:nvSpPr>
        <p:spPr bwMode="auto">
          <a:xfrm>
            <a:off x="307283" y="5025735"/>
            <a:ext cx="4251485" cy="1477328"/>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100000"/>
              </a:lnSpc>
              <a:buClrTx/>
              <a:buSzTx/>
              <a:buFontTx/>
              <a:buNone/>
            </a:pPr>
            <a:r>
              <a:rPr lang="pl-PL" altLang="en-US" sz="1800" dirty="0">
                <a:latin typeface="Comic Sans MS" panose="030F0702030302020204" pitchFamily="66" charset="0"/>
              </a:rPr>
              <a:t>We distinguish:</a:t>
            </a:r>
          </a:p>
          <a:p>
            <a:pPr eaLnBrk="1" hangingPunct="1">
              <a:lnSpc>
                <a:spcPct val="100000"/>
              </a:lnSpc>
              <a:buClrTx/>
              <a:buSzTx/>
              <a:buFontTx/>
              <a:buChar char="•"/>
            </a:pPr>
            <a:r>
              <a:rPr lang="pl-PL" altLang="en-US" sz="1800" dirty="0" smtClean="0">
                <a:latin typeface="Comic Sans MS" panose="030F0702030302020204" pitchFamily="66" charset="0"/>
              </a:rPr>
              <a:t> </a:t>
            </a:r>
            <a:r>
              <a:rPr lang="pl-PL" altLang="en-US" sz="1800" dirty="0">
                <a:latin typeface="Comic Sans MS" panose="030F0702030302020204" pitchFamily="66" charset="0"/>
              </a:rPr>
              <a:t>quasi-elastic</a:t>
            </a:r>
          </a:p>
          <a:p>
            <a:pPr eaLnBrk="1" hangingPunct="1">
              <a:lnSpc>
                <a:spcPct val="100000"/>
              </a:lnSpc>
              <a:buClrTx/>
              <a:buSzTx/>
              <a:buFontTx/>
              <a:buChar char="•"/>
            </a:pPr>
            <a:r>
              <a:rPr lang="pl-PL" altLang="en-US" sz="1800" dirty="0">
                <a:latin typeface="Comic Sans MS" panose="030F0702030302020204" pitchFamily="66" charset="0"/>
              </a:rPr>
              <a:t> single pion production („RES region”,</a:t>
            </a:r>
          </a:p>
          <a:p>
            <a:pPr eaLnBrk="1" hangingPunct="1">
              <a:lnSpc>
                <a:spcPct val="100000"/>
              </a:lnSpc>
              <a:buClrTx/>
              <a:buSzTx/>
              <a:buFontTx/>
              <a:buNone/>
            </a:pPr>
            <a:r>
              <a:rPr lang="pl-PL" altLang="en-US" sz="1800" dirty="0">
                <a:latin typeface="Comic Sans MS" panose="030F0702030302020204" pitchFamily="66" charset="0"/>
              </a:rPr>
              <a:t>  e.g. W&lt;=2 GeV)</a:t>
            </a:r>
          </a:p>
          <a:p>
            <a:pPr eaLnBrk="1" hangingPunct="1">
              <a:lnSpc>
                <a:spcPct val="100000"/>
              </a:lnSpc>
              <a:buClrTx/>
              <a:buSzTx/>
              <a:buFontTx/>
              <a:buChar char="•"/>
            </a:pPr>
            <a:r>
              <a:rPr lang="pl-PL" altLang="en-US" sz="1800" dirty="0">
                <a:latin typeface="Comic Sans MS" panose="030F0702030302020204" pitchFamily="66" charset="0"/>
              </a:rPr>
              <a:t> more inelastic („DIS region”)</a:t>
            </a:r>
          </a:p>
        </p:txBody>
      </p:sp>
      <p:pic>
        <p:nvPicPr>
          <p:cNvPr id="370694" name="Picture 6" descr="total_cc_nubar_N_mu_X"/>
          <p:cNvPicPr>
            <a:picLocks noChangeAspect="1" noChangeArrowheads="1"/>
          </p:cNvPicPr>
          <p:nvPr/>
        </p:nvPicPr>
        <p:blipFill>
          <a:blip r:embed="rId4">
            <a:extLst>
              <a:ext uri="{28A0092B-C50C-407E-A947-70E740481C1C}">
                <a14:useLocalDpi xmlns:a14="http://schemas.microsoft.com/office/drawing/2010/main" val="0"/>
              </a:ext>
            </a:extLst>
          </a:blip>
          <a:srcRect b="-6580"/>
          <a:stretch>
            <a:fillRect/>
          </a:stretch>
        </p:blipFill>
        <p:spPr bwMode="auto">
          <a:xfrm>
            <a:off x="4635500" y="987426"/>
            <a:ext cx="4343400" cy="3240087"/>
          </a:xfrm>
          <a:prstGeom prst="rect">
            <a:avLst/>
          </a:prstGeom>
          <a:solidFill>
            <a:srgbClr val="FFFFCC"/>
          </a:solidFill>
        </p:spPr>
      </p:pic>
      <p:sp>
        <p:nvSpPr>
          <p:cNvPr id="370696" name="Text Box 8"/>
          <p:cNvSpPr txBox="1">
            <a:spLocks noChangeArrowheads="1"/>
          </p:cNvSpPr>
          <p:nvPr/>
        </p:nvSpPr>
        <p:spPr bwMode="auto">
          <a:xfrm>
            <a:off x="1763713" y="4365625"/>
            <a:ext cx="1068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100000"/>
              </a:lnSpc>
              <a:buClrTx/>
              <a:buSzTx/>
              <a:buFontTx/>
              <a:buNone/>
            </a:pPr>
            <a:r>
              <a:rPr lang="pl-PL" altLang="en-US" sz="1800">
                <a:latin typeface="Comic Sans MS" panose="030F0702030302020204" pitchFamily="66" charset="0"/>
              </a:rPr>
              <a:t>neutrino</a:t>
            </a:r>
          </a:p>
        </p:txBody>
      </p:sp>
      <p:sp>
        <p:nvSpPr>
          <p:cNvPr id="370697" name="Text Box 9"/>
          <p:cNvSpPr txBox="1">
            <a:spLocks noChangeArrowheads="1"/>
          </p:cNvSpPr>
          <p:nvPr/>
        </p:nvSpPr>
        <p:spPr bwMode="auto">
          <a:xfrm>
            <a:off x="6084888" y="4437063"/>
            <a:ext cx="1571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100000"/>
              </a:lnSpc>
              <a:buClrTx/>
              <a:buSzTx/>
              <a:buFontTx/>
              <a:buNone/>
            </a:pPr>
            <a:r>
              <a:rPr lang="pl-PL" altLang="en-US" sz="1800">
                <a:latin typeface="Comic Sans MS" panose="030F0702030302020204" pitchFamily="66" charset="0"/>
              </a:rPr>
              <a:t>anti-neutrino</a:t>
            </a:r>
          </a:p>
        </p:txBody>
      </p:sp>
      <p:sp>
        <p:nvSpPr>
          <p:cNvPr id="370698" name="Line 10"/>
          <p:cNvSpPr>
            <a:spLocks noChangeShapeType="1"/>
          </p:cNvSpPr>
          <p:nvPr/>
        </p:nvSpPr>
        <p:spPr bwMode="auto">
          <a:xfrm flipH="1" flipV="1">
            <a:off x="1446213" y="2564738"/>
            <a:ext cx="571500" cy="3086100"/>
          </a:xfrm>
          <a:prstGeom prst="line">
            <a:avLst/>
          </a:prstGeom>
          <a:noFill/>
          <a:ln w="444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70699" name="Line 11"/>
          <p:cNvSpPr>
            <a:spLocks noChangeShapeType="1"/>
          </p:cNvSpPr>
          <p:nvPr/>
        </p:nvSpPr>
        <p:spPr bwMode="auto">
          <a:xfrm flipH="1" flipV="1">
            <a:off x="2081213" y="3098801"/>
            <a:ext cx="801687" cy="2832099"/>
          </a:xfrm>
          <a:prstGeom prst="line">
            <a:avLst/>
          </a:prstGeom>
          <a:noFill/>
          <a:ln w="444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70700" name="Line 12"/>
          <p:cNvSpPr>
            <a:spLocks noChangeShapeType="1"/>
          </p:cNvSpPr>
          <p:nvPr/>
        </p:nvSpPr>
        <p:spPr bwMode="auto">
          <a:xfrm flipV="1">
            <a:off x="3644900" y="2565400"/>
            <a:ext cx="63500" cy="3937000"/>
          </a:xfrm>
          <a:prstGeom prst="line">
            <a:avLst/>
          </a:prstGeom>
          <a:noFill/>
          <a:ln w="444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70701" name="Line 13"/>
          <p:cNvSpPr>
            <a:spLocks noChangeShapeType="1"/>
          </p:cNvSpPr>
          <p:nvPr/>
        </p:nvSpPr>
        <p:spPr bwMode="auto">
          <a:xfrm>
            <a:off x="571500" y="5664200"/>
            <a:ext cx="1409700" cy="0"/>
          </a:xfrm>
          <a:prstGeom prst="line">
            <a:avLst/>
          </a:prstGeom>
          <a:noFill/>
          <a:ln w="444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70702" name="Line 14"/>
          <p:cNvSpPr>
            <a:spLocks noChangeShapeType="1"/>
          </p:cNvSpPr>
          <p:nvPr/>
        </p:nvSpPr>
        <p:spPr bwMode="auto">
          <a:xfrm>
            <a:off x="596900" y="5930900"/>
            <a:ext cx="2286000" cy="0"/>
          </a:xfrm>
          <a:prstGeom prst="line">
            <a:avLst/>
          </a:prstGeom>
          <a:noFill/>
          <a:ln w="444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70703" name="Line 15"/>
          <p:cNvSpPr>
            <a:spLocks noChangeShapeType="1"/>
          </p:cNvSpPr>
          <p:nvPr/>
        </p:nvSpPr>
        <p:spPr bwMode="auto">
          <a:xfrm>
            <a:off x="558800" y="6489700"/>
            <a:ext cx="3111500" cy="0"/>
          </a:xfrm>
          <a:prstGeom prst="line">
            <a:avLst/>
          </a:prstGeom>
          <a:noFill/>
          <a:ln w="444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aphicFrame>
        <p:nvGraphicFramePr>
          <p:cNvPr id="370704" name="Object 16"/>
          <p:cNvGraphicFramePr>
            <a:graphicFrameLocks noChangeAspect="1"/>
          </p:cNvGraphicFramePr>
          <p:nvPr>
            <p:extLst>
              <p:ext uri="{D42A27DB-BD31-4B8C-83A1-F6EECF244321}">
                <p14:modId xmlns:p14="http://schemas.microsoft.com/office/powerpoint/2010/main" val="1140347521"/>
              </p:ext>
            </p:extLst>
          </p:nvPr>
        </p:nvGraphicFramePr>
        <p:xfrm>
          <a:off x="3545682" y="1133185"/>
          <a:ext cx="819150" cy="1036637"/>
        </p:xfrm>
        <a:graphic>
          <a:graphicData uri="http://schemas.openxmlformats.org/presentationml/2006/ole">
            <mc:AlternateContent xmlns:mc="http://schemas.openxmlformats.org/markup-compatibility/2006">
              <mc:Choice xmlns:v="urn:schemas-microsoft-com:vml" Requires="v">
                <p:oleObj spid="_x0000_s629818" name="Equation" r:id="rId5" imgW="190440" imgH="241200" progId="Equation.3">
                  <p:embed/>
                </p:oleObj>
              </mc:Choice>
              <mc:Fallback>
                <p:oleObj name="Equation" r:id="rId5" imgW="190440" imgH="24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5682" y="1133185"/>
                        <a:ext cx="819150" cy="1036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0705" name="Object 17"/>
          <p:cNvGraphicFramePr>
            <a:graphicFrameLocks noChangeAspect="1"/>
          </p:cNvGraphicFramePr>
          <p:nvPr>
            <p:extLst>
              <p:ext uri="{D42A27DB-BD31-4B8C-83A1-F6EECF244321}">
                <p14:modId xmlns:p14="http://schemas.microsoft.com/office/powerpoint/2010/main" val="221604254"/>
              </p:ext>
            </p:extLst>
          </p:nvPr>
        </p:nvGraphicFramePr>
        <p:xfrm>
          <a:off x="7910514" y="987426"/>
          <a:ext cx="817562" cy="1036637"/>
        </p:xfrm>
        <a:graphic>
          <a:graphicData uri="http://schemas.openxmlformats.org/presentationml/2006/ole">
            <mc:AlternateContent xmlns:mc="http://schemas.openxmlformats.org/markup-compatibility/2006">
              <mc:Choice xmlns:v="urn:schemas-microsoft-com:vml" Requires="v">
                <p:oleObj spid="_x0000_s629819" name="Equation" r:id="rId7" imgW="190440" imgH="241200" progId="Equation.3">
                  <p:embed/>
                </p:oleObj>
              </mc:Choice>
              <mc:Fallback>
                <p:oleObj name="Equation" r:id="rId7" imgW="190440" imgH="241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0514" y="987426"/>
                        <a:ext cx="817562" cy="1036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0706" name="Text Box 18"/>
          <p:cNvSpPr txBox="1">
            <a:spLocks noChangeArrowheads="1"/>
          </p:cNvSpPr>
          <p:nvPr/>
        </p:nvSpPr>
        <p:spPr bwMode="auto">
          <a:xfrm>
            <a:off x="5003800" y="5013325"/>
            <a:ext cx="3457575" cy="143986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n-US">
                <a:cs typeface="Times New Roman" panose="02020603050405020304" pitchFamily="18" charset="0"/>
              </a:rPr>
              <a:t>σ</a:t>
            </a:r>
            <a:r>
              <a:rPr lang="el-GR" altLang="en-US" baseline="-25000">
                <a:cs typeface="Times New Roman" panose="02020603050405020304" pitchFamily="18" charset="0"/>
              </a:rPr>
              <a:t>ν</a:t>
            </a:r>
            <a:r>
              <a:rPr lang="en-US" altLang="en-US" baseline="-25000">
                <a:cs typeface="Times New Roman" panose="02020603050405020304" pitchFamily="18" charset="0"/>
              </a:rPr>
              <a:t>  </a:t>
            </a:r>
            <a:r>
              <a:rPr lang="en-US" altLang="en-US"/>
              <a:t>is very small: </a:t>
            </a:r>
            <a:r>
              <a:rPr lang="el-GR" altLang="en-US">
                <a:cs typeface="Times New Roman" panose="02020603050405020304" pitchFamily="18" charset="0"/>
              </a:rPr>
              <a:t>λ</a:t>
            </a:r>
            <a:r>
              <a:rPr lang="en-US" altLang="en-US" baseline="-25000">
                <a:cs typeface="Times New Roman" panose="02020603050405020304" pitchFamily="18" charset="0"/>
              </a:rPr>
              <a:t>int</a:t>
            </a:r>
            <a:r>
              <a:rPr lang="en-US" altLang="en-US">
                <a:cs typeface="Times New Roman" panose="02020603050405020304" pitchFamily="18" charset="0"/>
              </a:rPr>
              <a:t> in water for 30 GeV neutrino is 8x10</a:t>
            </a:r>
            <a:r>
              <a:rPr lang="en-US" altLang="en-US" baseline="30000">
                <a:cs typeface="Times New Roman" panose="02020603050405020304" pitchFamily="18" charset="0"/>
              </a:rPr>
              <a:t>10</a:t>
            </a:r>
            <a:r>
              <a:rPr lang="en-US" altLang="en-US">
                <a:cs typeface="Times New Roman" panose="02020603050405020304" pitchFamily="18" charset="0"/>
              </a:rPr>
              <a:t>m (~ 0.55 AU) ! </a:t>
            </a:r>
            <a:endParaRPr lang="el-GR" altLang="en-US">
              <a:cs typeface="Times New Roman" panose="02020603050405020304" pitchFamily="18" charset="0"/>
            </a:endParaRPr>
          </a:p>
        </p:txBody>
      </p:sp>
    </p:spTree>
    <p:extLst>
      <p:ext uri="{BB962C8B-B14F-4D97-AF65-F5344CB8AC3E}">
        <p14:creationId xmlns:p14="http://schemas.microsoft.com/office/powerpoint/2010/main" val="34442554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a:xfrm>
            <a:off x="2011935" y="65396"/>
            <a:ext cx="5126932" cy="1086024"/>
          </a:xfrm>
        </p:spPr>
        <p:txBody>
          <a:bodyPr>
            <a:normAutofit fontScale="90000"/>
          </a:bodyPr>
          <a:lstStyle/>
          <a:p>
            <a:pPr eaLnBrk="1" hangingPunct="1"/>
            <a:r>
              <a:rPr lang="en-GB" sz="3600" dirty="0">
                <a:latin typeface="Times New Roman" charset="0"/>
                <a:ea typeface="ＭＳ Ｐゴシック" charset="0"/>
                <a:cs typeface="ＭＳ Ｐゴシック" charset="0"/>
              </a:rPr>
              <a:t>The MEMPHYS </a:t>
            </a:r>
            <a:r>
              <a:rPr lang="en-GB" sz="3600" dirty="0" smtClean="0">
                <a:latin typeface="Times New Roman" charset="0"/>
                <a:ea typeface="ＭＳ Ｐゴシック" charset="0"/>
                <a:cs typeface="ＭＳ Ｐゴシック" charset="0"/>
              </a:rPr>
              <a:t>Detector</a:t>
            </a:r>
            <a:br>
              <a:rPr lang="en-GB" sz="3600" dirty="0" smtClean="0">
                <a:latin typeface="Times New Roman" charset="0"/>
                <a:ea typeface="ＭＳ Ｐゴシック" charset="0"/>
                <a:cs typeface="ＭＳ Ｐゴシック" charset="0"/>
              </a:rPr>
            </a:br>
            <a:r>
              <a:rPr lang="en-GB" sz="3200" dirty="0" smtClean="0">
                <a:latin typeface="Times New Roman" charset="0"/>
                <a:ea typeface="ＭＳ Ｐゴシック" charset="0"/>
                <a:cs typeface="ＭＳ Ｐゴシック" charset="0"/>
              </a:rPr>
              <a:t>(Supernova explosion)</a:t>
            </a:r>
            <a:endParaRPr lang="en-GB" sz="2400" dirty="0">
              <a:latin typeface="Times New Roman" charset="0"/>
              <a:ea typeface="ＭＳ Ｐゴシック" charset="0"/>
              <a:cs typeface="ＭＳ Ｐゴシック" charset="0"/>
            </a:endParaRPr>
          </a:p>
        </p:txBody>
      </p:sp>
      <p:pic>
        <p:nvPicPr>
          <p:cNvPr id="3" name="Image 2"/>
          <p:cNvPicPr>
            <a:picLocks noChangeAspect="1"/>
          </p:cNvPicPr>
          <p:nvPr/>
        </p:nvPicPr>
        <p:blipFill>
          <a:blip r:embed="rId2"/>
          <a:stretch>
            <a:fillRect/>
          </a:stretch>
        </p:blipFill>
        <p:spPr>
          <a:xfrm>
            <a:off x="397940" y="1327689"/>
            <a:ext cx="4241591" cy="4323160"/>
          </a:xfrm>
          <a:prstGeom prst="rect">
            <a:avLst/>
          </a:prstGeom>
        </p:spPr>
      </p:pic>
      <p:sp>
        <p:nvSpPr>
          <p:cNvPr id="5" name="Flèche droite rayée 4"/>
          <p:cNvSpPr/>
          <p:nvPr/>
        </p:nvSpPr>
        <p:spPr>
          <a:xfrm>
            <a:off x="584256" y="5872171"/>
            <a:ext cx="897213" cy="302923"/>
          </a:xfrm>
          <a:prstGeom prst="striped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ZoneTexte 6"/>
          <p:cNvSpPr txBox="1"/>
          <p:nvPr/>
        </p:nvSpPr>
        <p:spPr>
          <a:xfrm>
            <a:off x="1674875" y="5774467"/>
            <a:ext cx="3120816" cy="461665"/>
          </a:xfrm>
          <a:prstGeom prst="rect">
            <a:avLst/>
          </a:prstGeom>
          <a:noFill/>
        </p:spPr>
        <p:txBody>
          <a:bodyPr wrap="none" rtlCol="0">
            <a:spAutoFit/>
          </a:bodyPr>
          <a:lstStyle/>
          <a:p>
            <a:r>
              <a:rPr lang="en-US" sz="2400" dirty="0" smtClean="0">
                <a:latin typeface="Times New Roman"/>
                <a:cs typeface="Times New Roman"/>
              </a:rPr>
              <a:t>For 10 </a:t>
            </a:r>
            <a:r>
              <a:rPr lang="en-US" sz="2400" dirty="0" err="1" smtClean="0">
                <a:latin typeface="Times New Roman"/>
                <a:cs typeface="Times New Roman"/>
              </a:rPr>
              <a:t>kpc</a:t>
            </a:r>
            <a:r>
              <a:rPr lang="en-US" sz="2400" dirty="0" smtClean="0">
                <a:latin typeface="Times New Roman"/>
                <a:cs typeface="Times New Roman"/>
              </a:rPr>
              <a:t>: ~10</a:t>
            </a:r>
            <a:r>
              <a:rPr lang="en-US" sz="2400" baseline="30000" dirty="0" smtClean="0">
                <a:latin typeface="Times New Roman"/>
                <a:cs typeface="Times New Roman"/>
              </a:rPr>
              <a:t>5</a:t>
            </a:r>
            <a:r>
              <a:rPr lang="en-US" sz="2400" dirty="0" smtClean="0">
                <a:latin typeface="Times New Roman"/>
                <a:cs typeface="Times New Roman"/>
              </a:rPr>
              <a:t> events</a:t>
            </a:r>
            <a:endParaRPr lang="en-US" sz="2400" dirty="0">
              <a:latin typeface="Times New Roman"/>
              <a:cs typeface="Times New Roman"/>
            </a:endParaRPr>
          </a:p>
        </p:txBody>
      </p:sp>
      <p:cxnSp>
        <p:nvCxnSpPr>
          <p:cNvPr id="4" name="Connecteur droit avec flèche 3"/>
          <p:cNvCxnSpPr/>
          <p:nvPr/>
        </p:nvCxnSpPr>
        <p:spPr>
          <a:xfrm>
            <a:off x="2330425" y="2544201"/>
            <a:ext cx="0" cy="271465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Connecteur droit 7"/>
          <p:cNvCxnSpPr/>
          <p:nvPr/>
        </p:nvCxnSpPr>
        <p:spPr>
          <a:xfrm>
            <a:off x="838953" y="3600123"/>
            <a:ext cx="3274245"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rot="5400000">
            <a:off x="4340880" y="3559576"/>
            <a:ext cx="916049" cy="369332"/>
          </a:xfrm>
          <a:prstGeom prst="rect">
            <a:avLst/>
          </a:prstGeom>
          <a:noFill/>
        </p:spPr>
        <p:txBody>
          <a:bodyPr wrap="none" rtlCol="0">
            <a:spAutoFit/>
          </a:bodyPr>
          <a:lstStyle/>
          <a:p>
            <a:r>
              <a:rPr lang="en-US" dirty="0" smtClean="0"/>
              <a:t>SUPERK</a:t>
            </a:r>
            <a:endParaRPr lang="en-US" dirty="0"/>
          </a:p>
        </p:txBody>
      </p:sp>
      <p:sp>
        <p:nvSpPr>
          <p:cNvPr id="15" name="ZoneTexte 14"/>
          <p:cNvSpPr txBox="1"/>
          <p:nvPr/>
        </p:nvSpPr>
        <p:spPr>
          <a:xfrm rot="16200000">
            <a:off x="-373579" y="2972723"/>
            <a:ext cx="1173706" cy="369332"/>
          </a:xfrm>
          <a:prstGeom prst="rect">
            <a:avLst/>
          </a:prstGeom>
          <a:noFill/>
        </p:spPr>
        <p:txBody>
          <a:bodyPr wrap="none" rtlCol="0">
            <a:spAutoFit/>
          </a:bodyPr>
          <a:lstStyle/>
          <a:p>
            <a:r>
              <a:rPr lang="en-US" dirty="0" smtClean="0"/>
              <a:t>MEMPHYS</a:t>
            </a:r>
            <a:endParaRPr lang="en-US" dirty="0"/>
          </a:p>
        </p:txBody>
      </p:sp>
      <p:sp>
        <p:nvSpPr>
          <p:cNvPr id="16" name="ZoneTexte 15"/>
          <p:cNvSpPr txBox="1"/>
          <p:nvPr/>
        </p:nvSpPr>
        <p:spPr>
          <a:xfrm>
            <a:off x="5349098" y="5312802"/>
            <a:ext cx="3786163" cy="830997"/>
          </a:xfrm>
          <a:prstGeom prst="rect">
            <a:avLst/>
          </a:prstGeom>
          <a:noFill/>
        </p:spPr>
        <p:txBody>
          <a:bodyPr wrap="none" rtlCol="0">
            <a:spAutoFit/>
          </a:bodyPr>
          <a:lstStyle/>
          <a:p>
            <a:r>
              <a:rPr lang="en-US" sz="2400" dirty="0" smtClean="0">
                <a:latin typeface="Times New Roman"/>
                <a:cs typeface="Times New Roman"/>
              </a:rPr>
              <a:t>Diffuse Supernova Neutrinos</a:t>
            </a:r>
          </a:p>
          <a:p>
            <a:r>
              <a:rPr lang="en-US" sz="2400" dirty="0" smtClean="0">
                <a:latin typeface="Times New Roman"/>
                <a:cs typeface="Times New Roman"/>
              </a:rPr>
              <a:t>(10 years,  440 </a:t>
            </a:r>
            <a:r>
              <a:rPr lang="en-US" sz="2400" dirty="0" err="1" smtClean="0">
                <a:latin typeface="Times New Roman"/>
                <a:cs typeface="Times New Roman"/>
              </a:rPr>
              <a:t>kt</a:t>
            </a:r>
            <a:r>
              <a:rPr lang="en-US" sz="2400" dirty="0" smtClean="0">
                <a:latin typeface="Times New Roman"/>
                <a:cs typeface="Times New Roman"/>
              </a:rPr>
              <a:t>)</a:t>
            </a:r>
            <a:endParaRPr lang="en-US" sz="2400" dirty="0">
              <a:latin typeface="Times New Roman"/>
              <a:cs typeface="Times New Roman"/>
            </a:endParaRPr>
          </a:p>
        </p:txBody>
      </p:sp>
      <p:pic>
        <p:nvPicPr>
          <p:cNvPr id="10" name="Image 9"/>
          <p:cNvPicPr>
            <a:picLocks noChangeAspect="1"/>
          </p:cNvPicPr>
          <p:nvPr/>
        </p:nvPicPr>
        <p:blipFill>
          <a:blip r:embed="rId3"/>
          <a:stretch>
            <a:fillRect/>
          </a:stretch>
        </p:blipFill>
        <p:spPr>
          <a:xfrm>
            <a:off x="5126932" y="2016037"/>
            <a:ext cx="4017068" cy="3312726"/>
          </a:xfrm>
          <a:prstGeom prst="rect">
            <a:avLst/>
          </a:prstGeom>
        </p:spPr>
      </p:pic>
    </p:spTree>
    <p:extLst>
      <p:ext uri="{BB962C8B-B14F-4D97-AF65-F5344CB8AC3E}">
        <p14:creationId xmlns:p14="http://schemas.microsoft.com/office/powerpoint/2010/main" val="4193762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12648" y="6239018"/>
            <a:ext cx="4725673" cy="307777"/>
          </a:xfrm>
          <a:prstGeom prst="rect">
            <a:avLst/>
          </a:prstGeom>
          <a:noFill/>
        </p:spPr>
        <p:txBody>
          <a:bodyPr wrap="none" rtlCol="0">
            <a:spAutoFit/>
          </a:bodyPr>
          <a:lstStyle/>
          <a:p>
            <a:r>
              <a:rPr lang="en-US" sz="1400" dirty="0" smtClean="0">
                <a:latin typeface="Times New Roman"/>
                <a:cs typeface="Times New Roman"/>
              </a:rPr>
              <a:t>Phys</a:t>
            </a:r>
            <a:r>
              <a:rPr lang="en-US" sz="1400" dirty="0">
                <a:latin typeface="Times New Roman"/>
                <a:cs typeface="Times New Roman"/>
              </a:rPr>
              <a:t>. Rev. D 87  (2013) 3, </a:t>
            </a:r>
            <a:r>
              <a:rPr lang="en-US" sz="1400" dirty="0" smtClean="0">
                <a:latin typeface="Times New Roman"/>
                <a:cs typeface="Times New Roman"/>
              </a:rPr>
              <a:t>033004 [</a:t>
            </a:r>
            <a:r>
              <a:rPr lang="en-US" sz="1400" dirty="0">
                <a:latin typeface="Times New Roman"/>
                <a:cs typeface="Times New Roman"/>
              </a:rPr>
              <a:t>arXiv:1209.5973 [</a:t>
            </a:r>
            <a:r>
              <a:rPr lang="en-US" sz="1400" dirty="0" err="1">
                <a:latin typeface="Times New Roman"/>
                <a:cs typeface="Times New Roman"/>
              </a:rPr>
              <a:t>hep-ph</a:t>
            </a:r>
            <a:r>
              <a:rPr lang="en-US" sz="1400" dirty="0">
                <a:latin typeface="Times New Roman"/>
                <a:cs typeface="Times New Roman"/>
              </a:rPr>
              <a:t>]</a:t>
            </a:r>
            <a:r>
              <a:rPr lang="en-US" sz="1400" dirty="0" smtClean="0">
                <a:latin typeface="Times New Roman"/>
                <a:cs typeface="Times New Roman"/>
              </a:rPr>
              <a:t>]</a:t>
            </a:r>
            <a:endParaRPr lang="en-GB" sz="1400" dirty="0" smtClean="0">
              <a:latin typeface="Times New Roman"/>
              <a:cs typeface="Times New Roman"/>
            </a:endParaRPr>
          </a:p>
        </p:txBody>
      </p:sp>
      <p:pic>
        <p:nvPicPr>
          <p:cNvPr id="2" name="Image 1"/>
          <p:cNvPicPr>
            <a:picLocks noChangeAspect="1"/>
          </p:cNvPicPr>
          <p:nvPr/>
        </p:nvPicPr>
        <p:blipFill>
          <a:blip r:embed="rId3"/>
          <a:stretch>
            <a:fillRect/>
          </a:stretch>
        </p:blipFill>
        <p:spPr>
          <a:xfrm>
            <a:off x="0" y="1269366"/>
            <a:ext cx="9144000" cy="4769251"/>
          </a:xfrm>
          <a:prstGeom prst="rect">
            <a:avLst/>
          </a:prstGeom>
        </p:spPr>
      </p:pic>
      <p:sp>
        <p:nvSpPr>
          <p:cNvPr id="3" name="Rectangle à coins arrondis 2"/>
          <p:cNvSpPr/>
          <p:nvPr/>
        </p:nvSpPr>
        <p:spPr>
          <a:xfrm>
            <a:off x="2637771" y="1899723"/>
            <a:ext cx="1432863" cy="4059979"/>
          </a:xfrm>
          <a:prstGeom prst="roundRect">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à coins arrondis 8"/>
          <p:cNvSpPr/>
          <p:nvPr/>
        </p:nvSpPr>
        <p:spPr>
          <a:xfrm>
            <a:off x="112648" y="2713890"/>
            <a:ext cx="3957986" cy="531922"/>
          </a:xfrm>
          <a:prstGeom prst="roundRect">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itle 6"/>
          <p:cNvSpPr>
            <a:spLocks noGrp="1"/>
          </p:cNvSpPr>
          <p:nvPr>
            <p:ph type="title"/>
          </p:nvPr>
        </p:nvSpPr>
        <p:spPr>
          <a:xfrm>
            <a:off x="2444309" y="290335"/>
            <a:ext cx="4788024" cy="513539"/>
          </a:xfrm>
        </p:spPr>
        <p:txBody>
          <a:bodyPr/>
          <a:lstStyle/>
          <a:p>
            <a:r>
              <a:rPr lang="en-US" dirty="0" smtClean="0"/>
              <a:t>Systematic errors</a:t>
            </a:r>
            <a:endParaRPr lang="en-US" dirty="0"/>
          </a:p>
        </p:txBody>
      </p:sp>
    </p:spTree>
    <p:extLst>
      <p:ext uri="{BB962C8B-B14F-4D97-AF65-F5344CB8AC3E}">
        <p14:creationId xmlns:p14="http://schemas.microsoft.com/office/powerpoint/2010/main" val="490831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Text Box 2"/>
          <p:cNvSpPr txBox="1">
            <a:spLocks noChangeArrowheads="1"/>
          </p:cNvSpPr>
          <p:nvPr/>
        </p:nvSpPr>
        <p:spPr bwMode="auto">
          <a:xfrm>
            <a:off x="2339975" y="333375"/>
            <a:ext cx="4337050" cy="641350"/>
          </a:xfrm>
          <a:prstGeom prst="rect">
            <a:avLst/>
          </a:prstGeom>
          <a:solidFill>
            <a:srgbClr val="FF9900"/>
          </a:solidFill>
          <a:ln>
            <a:noFill/>
          </a:ln>
          <a:effectLst/>
          <a:extLst>
            <a:ext uri="{91240B29-F687-4F45-9708-019B960494DF}">
              <a14:hiddenLine xmlns:a14="http://schemas.microsoft.com/office/drawing/2010/main" w="444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100000"/>
              </a:lnSpc>
              <a:buClrTx/>
              <a:buSzTx/>
              <a:buFontTx/>
              <a:buNone/>
            </a:pPr>
            <a:r>
              <a:rPr lang="fr-CH" altLang="en-US" sz="3600" b="1"/>
              <a:t>Neutrino Oscillations</a:t>
            </a:r>
          </a:p>
        </p:txBody>
      </p:sp>
      <p:sp>
        <p:nvSpPr>
          <p:cNvPr id="430083" name="Oval 3"/>
          <p:cNvSpPr>
            <a:spLocks noChangeArrowheads="1"/>
          </p:cNvSpPr>
          <p:nvPr/>
        </p:nvSpPr>
        <p:spPr bwMode="auto">
          <a:xfrm>
            <a:off x="469900" y="1219200"/>
            <a:ext cx="1663700" cy="901700"/>
          </a:xfrm>
          <a:prstGeom prst="ellipse">
            <a:avLst/>
          </a:prstGeom>
          <a:noFill/>
          <a:ln w="4445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0084" name="Rectangle 4"/>
          <p:cNvSpPr>
            <a:spLocks noChangeArrowheads="1"/>
          </p:cNvSpPr>
          <p:nvPr/>
        </p:nvSpPr>
        <p:spPr bwMode="auto">
          <a:xfrm>
            <a:off x="2743200" y="1524000"/>
            <a:ext cx="3632200" cy="419100"/>
          </a:xfrm>
          <a:prstGeom prst="rect">
            <a:avLst/>
          </a:prstGeom>
          <a:noFill/>
          <a:ln w="44450">
            <a:solidFill>
              <a:schemeClr val="accent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0085" name="Rectangle 5"/>
          <p:cNvSpPr>
            <a:spLocks noChangeArrowheads="1"/>
          </p:cNvSpPr>
          <p:nvPr/>
        </p:nvSpPr>
        <p:spPr bwMode="auto">
          <a:xfrm>
            <a:off x="7010400" y="1066800"/>
            <a:ext cx="1854200" cy="1308100"/>
          </a:xfrm>
          <a:prstGeom prst="rect">
            <a:avLst/>
          </a:prstGeom>
          <a:noFill/>
          <a:ln w="44450">
            <a:solidFill>
              <a:schemeClr val="accent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0086" name="Text Box 6"/>
          <p:cNvSpPr txBox="1">
            <a:spLocks noChangeArrowheads="1"/>
          </p:cNvSpPr>
          <p:nvPr/>
        </p:nvSpPr>
        <p:spPr bwMode="auto">
          <a:xfrm>
            <a:off x="885825" y="1474788"/>
            <a:ext cx="8890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100000"/>
              </a:lnSpc>
              <a:buClrTx/>
              <a:buSzTx/>
              <a:buFontTx/>
              <a:buNone/>
            </a:pPr>
            <a:r>
              <a:rPr lang="fr-CH" altLang="en-US" sz="2000" b="1"/>
              <a:t>source</a:t>
            </a:r>
          </a:p>
        </p:txBody>
      </p:sp>
      <p:sp>
        <p:nvSpPr>
          <p:cNvPr id="430087" name="Line 7"/>
          <p:cNvSpPr>
            <a:spLocks noChangeShapeType="1"/>
          </p:cNvSpPr>
          <p:nvPr/>
        </p:nvSpPr>
        <p:spPr bwMode="auto">
          <a:xfrm>
            <a:off x="2133600" y="1701800"/>
            <a:ext cx="533400" cy="0"/>
          </a:xfrm>
          <a:prstGeom prst="line">
            <a:avLst/>
          </a:prstGeom>
          <a:noFill/>
          <a:ln w="444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0088" name="Line 8"/>
          <p:cNvSpPr>
            <a:spLocks noChangeShapeType="1"/>
          </p:cNvSpPr>
          <p:nvPr/>
        </p:nvSpPr>
        <p:spPr bwMode="auto">
          <a:xfrm>
            <a:off x="6413500" y="1701800"/>
            <a:ext cx="533400" cy="0"/>
          </a:xfrm>
          <a:prstGeom prst="line">
            <a:avLst/>
          </a:prstGeom>
          <a:noFill/>
          <a:ln w="444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0089" name="Text Box 9"/>
          <p:cNvSpPr txBox="1">
            <a:spLocks noChangeArrowheads="1"/>
          </p:cNvSpPr>
          <p:nvPr/>
        </p:nvSpPr>
        <p:spPr bwMode="auto">
          <a:xfrm>
            <a:off x="2752725" y="1511300"/>
            <a:ext cx="3657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100000"/>
              </a:lnSpc>
              <a:buClrTx/>
              <a:buSzTx/>
              <a:buFontTx/>
              <a:buNone/>
            </a:pPr>
            <a:r>
              <a:rPr lang="fr-CH" altLang="en-US" sz="1800" b="1"/>
              <a:t>propagation in vacuum  (or matter)</a:t>
            </a:r>
          </a:p>
        </p:txBody>
      </p:sp>
      <p:sp>
        <p:nvSpPr>
          <p:cNvPr id="430090" name="Text Box 10"/>
          <p:cNvSpPr txBox="1">
            <a:spLocks noChangeArrowheads="1"/>
          </p:cNvSpPr>
          <p:nvPr/>
        </p:nvSpPr>
        <p:spPr bwMode="auto">
          <a:xfrm>
            <a:off x="7388225" y="1473200"/>
            <a:ext cx="10731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100000"/>
              </a:lnSpc>
              <a:buClrTx/>
              <a:buSzTx/>
              <a:buFontTx/>
              <a:buNone/>
            </a:pPr>
            <a:r>
              <a:rPr lang="fr-CH" altLang="en-US" sz="1800" b="1"/>
              <a:t>detection</a:t>
            </a:r>
          </a:p>
        </p:txBody>
      </p:sp>
      <p:sp>
        <p:nvSpPr>
          <p:cNvPr id="430091" name="Text Box 11"/>
          <p:cNvSpPr txBox="1">
            <a:spLocks noChangeArrowheads="1"/>
          </p:cNvSpPr>
          <p:nvPr/>
        </p:nvSpPr>
        <p:spPr bwMode="auto">
          <a:xfrm>
            <a:off x="179388" y="2492375"/>
            <a:ext cx="2636837" cy="2574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100000"/>
              </a:lnSpc>
              <a:buClrTx/>
              <a:buSzTx/>
              <a:buFontTx/>
              <a:buNone/>
            </a:pPr>
            <a:r>
              <a:rPr lang="fr-CH" altLang="en-US" sz="2000" b="1"/>
              <a:t>weak interaction </a:t>
            </a:r>
          </a:p>
          <a:p>
            <a:pPr>
              <a:lnSpc>
                <a:spcPct val="100000"/>
              </a:lnSpc>
              <a:buClrTx/>
              <a:buSzTx/>
              <a:buFontTx/>
              <a:buNone/>
            </a:pPr>
            <a:r>
              <a:rPr lang="fr-CH" altLang="en-US" sz="2000" b="1"/>
              <a:t>produces </a:t>
            </a:r>
          </a:p>
          <a:p>
            <a:pPr>
              <a:lnSpc>
                <a:spcPct val="100000"/>
              </a:lnSpc>
              <a:buClrTx/>
              <a:buSzTx/>
              <a:buFontTx/>
              <a:buNone/>
            </a:pPr>
            <a:r>
              <a:rPr lang="fr-CH" altLang="en-US" sz="2000" b="1"/>
              <a:t>‘flavour’ neutrinos</a:t>
            </a:r>
          </a:p>
          <a:p>
            <a:pPr>
              <a:lnSpc>
                <a:spcPct val="100000"/>
              </a:lnSpc>
              <a:buClrTx/>
              <a:buSzTx/>
              <a:buFontTx/>
              <a:buNone/>
            </a:pPr>
            <a:r>
              <a:rPr lang="fr-CH" altLang="en-US" sz="2000" b="1"/>
              <a:t>e.g. pion decay </a:t>
            </a:r>
            <a:r>
              <a:rPr lang="fr-CH" altLang="en-US" sz="2000" b="1">
                <a:latin typeface="Symbol" panose="05050102010706020507" pitchFamily="18" charset="2"/>
              </a:rPr>
              <a:t>p </a:t>
            </a:r>
            <a:r>
              <a:rPr lang="fr-CH" altLang="en-US" sz="2000" b="1">
                <a:latin typeface="Symbol" panose="05050102010706020507" pitchFamily="18" charset="2"/>
                <a:sym typeface="Symbol" panose="05050102010706020507" pitchFamily="18" charset="2"/>
              </a:rPr>
              <a:t></a:t>
            </a:r>
            <a:r>
              <a:rPr lang="fr-CH" altLang="en-US" sz="2000" b="1">
                <a:latin typeface="Symbol" panose="05050102010706020507" pitchFamily="18" charset="2"/>
              </a:rPr>
              <a:t> mn</a:t>
            </a:r>
            <a:endParaRPr lang="fr-CH" altLang="en-US" sz="2000" b="1"/>
          </a:p>
          <a:p>
            <a:pPr>
              <a:lnSpc>
                <a:spcPct val="100000"/>
              </a:lnSpc>
              <a:buClrTx/>
              <a:buSzTx/>
              <a:buFontTx/>
              <a:buNone/>
            </a:pPr>
            <a:r>
              <a:rPr lang="fr-CH" altLang="en-US" sz="2000" b="1"/>
              <a:t>¦</a:t>
            </a:r>
            <a:r>
              <a:rPr lang="fr-CH" altLang="en-US" sz="2000" b="1">
                <a:latin typeface="Symbol" panose="05050102010706020507" pitchFamily="18" charset="2"/>
              </a:rPr>
              <a:t>n</a:t>
            </a:r>
            <a:r>
              <a:rPr lang="fr-CH" altLang="en-US" sz="2000" b="1" baseline="-25000">
                <a:solidFill>
                  <a:srgbClr val="6600CC"/>
                </a:solidFill>
                <a:latin typeface="Symbol" panose="05050102010706020507" pitchFamily="18" charset="2"/>
              </a:rPr>
              <a:t>m</a:t>
            </a:r>
            <a:r>
              <a:rPr lang="fr-CH" altLang="en-US" sz="2000" b="1">
                <a:latin typeface="Symbol" panose="05050102010706020507" pitchFamily="18" charset="2"/>
              </a:rPr>
              <a:t>&gt;</a:t>
            </a:r>
            <a:r>
              <a:rPr lang="fr-CH" altLang="en-US" sz="2000" b="1" baseline="-25000">
                <a:latin typeface="Symbol" panose="05050102010706020507" pitchFamily="18" charset="2"/>
              </a:rPr>
              <a:t>  </a:t>
            </a:r>
            <a:r>
              <a:rPr lang="fr-CH" altLang="en-US" sz="2000" b="1">
                <a:latin typeface="Symbol" panose="05050102010706020507" pitchFamily="18" charset="2"/>
              </a:rPr>
              <a:t>= a </a:t>
            </a:r>
            <a:r>
              <a:rPr lang="fr-CH" altLang="en-US" sz="2000" b="1"/>
              <a:t>¦</a:t>
            </a:r>
            <a:r>
              <a:rPr lang="fr-CH" altLang="en-US" sz="2000" b="1">
                <a:latin typeface="Symbol" panose="05050102010706020507" pitchFamily="18" charset="2"/>
              </a:rPr>
              <a:t>n</a:t>
            </a:r>
            <a:r>
              <a:rPr lang="fr-CH" altLang="en-US" sz="2000" b="1" baseline="-25000">
                <a:solidFill>
                  <a:srgbClr val="FF0000"/>
                </a:solidFill>
                <a:latin typeface="Symbol" panose="05050102010706020507" pitchFamily="18" charset="2"/>
              </a:rPr>
              <a:t>1</a:t>
            </a:r>
            <a:r>
              <a:rPr lang="fr-CH" altLang="en-US" sz="2000" b="1" baseline="-25000">
                <a:latin typeface="Symbol" panose="05050102010706020507" pitchFamily="18" charset="2"/>
              </a:rPr>
              <a:t> </a:t>
            </a:r>
            <a:r>
              <a:rPr lang="fr-CH" altLang="en-US" sz="2000" b="1">
                <a:latin typeface="Symbol" panose="05050102010706020507" pitchFamily="18" charset="2"/>
              </a:rPr>
              <a:t>&gt; +</a:t>
            </a:r>
          </a:p>
          <a:p>
            <a:pPr>
              <a:lnSpc>
                <a:spcPct val="100000"/>
              </a:lnSpc>
              <a:buClrTx/>
              <a:buSzTx/>
              <a:buFontTx/>
              <a:buNone/>
            </a:pPr>
            <a:r>
              <a:rPr lang="fr-CH" altLang="en-US" sz="2000" b="1">
                <a:latin typeface="Symbol" panose="05050102010706020507" pitchFamily="18" charset="2"/>
              </a:rPr>
              <a:t>          b  </a:t>
            </a:r>
            <a:r>
              <a:rPr lang="fr-CH" altLang="en-US" sz="2000" b="1"/>
              <a:t>¦</a:t>
            </a:r>
            <a:r>
              <a:rPr lang="fr-CH" altLang="en-US" sz="2000" b="1">
                <a:latin typeface="Symbol" panose="05050102010706020507" pitchFamily="18" charset="2"/>
              </a:rPr>
              <a:t>n</a:t>
            </a:r>
            <a:r>
              <a:rPr lang="fr-CH" altLang="en-US" sz="2000" b="1" baseline="-25000">
                <a:solidFill>
                  <a:schemeClr val="accent2"/>
                </a:solidFill>
                <a:latin typeface="Symbol" panose="05050102010706020507" pitchFamily="18" charset="2"/>
              </a:rPr>
              <a:t>2</a:t>
            </a:r>
            <a:r>
              <a:rPr lang="fr-CH" altLang="en-US" sz="2000" b="1">
                <a:latin typeface="Symbol" panose="05050102010706020507" pitchFamily="18" charset="2"/>
              </a:rPr>
              <a:t> &gt; + </a:t>
            </a:r>
          </a:p>
          <a:p>
            <a:pPr>
              <a:lnSpc>
                <a:spcPct val="100000"/>
              </a:lnSpc>
              <a:buClrTx/>
              <a:buSzTx/>
              <a:buFontTx/>
              <a:buNone/>
            </a:pPr>
            <a:r>
              <a:rPr lang="fr-CH" altLang="en-US" sz="2000" b="1">
                <a:latin typeface="Symbol" panose="05050102010706020507" pitchFamily="18" charset="2"/>
              </a:rPr>
              <a:t>           g  </a:t>
            </a:r>
            <a:r>
              <a:rPr lang="fr-CH" altLang="en-US" sz="2000" b="1"/>
              <a:t>¦</a:t>
            </a:r>
            <a:r>
              <a:rPr lang="fr-CH" altLang="en-US" sz="2000" b="1">
                <a:latin typeface="Symbol" panose="05050102010706020507" pitchFamily="18" charset="2"/>
              </a:rPr>
              <a:t>n</a:t>
            </a:r>
            <a:r>
              <a:rPr lang="fr-CH" altLang="en-US" sz="2000" b="1" baseline="-25000">
                <a:solidFill>
                  <a:srgbClr val="33CC33"/>
                </a:solidFill>
                <a:latin typeface="Symbol" panose="05050102010706020507" pitchFamily="18" charset="2"/>
              </a:rPr>
              <a:t>3</a:t>
            </a:r>
            <a:r>
              <a:rPr lang="fr-CH" altLang="en-US" sz="2000" b="1" baseline="-25000">
                <a:solidFill>
                  <a:srgbClr val="339933"/>
                </a:solidFill>
                <a:latin typeface="Symbol" panose="05050102010706020507" pitchFamily="18" charset="2"/>
              </a:rPr>
              <a:t> </a:t>
            </a:r>
            <a:r>
              <a:rPr lang="fr-CH" altLang="en-US" sz="2000" b="1">
                <a:latin typeface="Symbol" panose="05050102010706020507" pitchFamily="18" charset="2"/>
              </a:rPr>
              <a:t>&gt;</a:t>
            </a:r>
          </a:p>
          <a:p>
            <a:pPr>
              <a:lnSpc>
                <a:spcPct val="100000"/>
              </a:lnSpc>
              <a:buClrTx/>
              <a:buSzTx/>
              <a:buFontTx/>
              <a:buNone/>
            </a:pPr>
            <a:endParaRPr lang="fr-CH" altLang="en-US" sz="1400" b="1">
              <a:latin typeface="Symbol" panose="05050102010706020507" pitchFamily="18" charset="2"/>
            </a:endParaRPr>
          </a:p>
          <a:p>
            <a:pPr>
              <a:lnSpc>
                <a:spcPct val="100000"/>
              </a:lnSpc>
              <a:buClrTx/>
              <a:buSzTx/>
              <a:buFontTx/>
              <a:buNone/>
            </a:pPr>
            <a:endParaRPr lang="fr-CH" altLang="en-US" sz="1400" b="1" baseline="-25000">
              <a:latin typeface="Symbol" panose="05050102010706020507" pitchFamily="18" charset="2"/>
            </a:endParaRPr>
          </a:p>
        </p:txBody>
      </p:sp>
      <p:sp>
        <p:nvSpPr>
          <p:cNvPr id="430092" name="Text Box 12"/>
          <p:cNvSpPr txBox="1">
            <a:spLocks noChangeArrowheads="1"/>
          </p:cNvSpPr>
          <p:nvPr/>
        </p:nvSpPr>
        <p:spPr bwMode="auto">
          <a:xfrm>
            <a:off x="2987675" y="3357563"/>
            <a:ext cx="323215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100000"/>
              </a:lnSpc>
              <a:buClrTx/>
              <a:buSzTx/>
              <a:buFontTx/>
              <a:buNone/>
            </a:pPr>
            <a:r>
              <a:rPr lang="fr-CH" altLang="en-US" sz="2000" b="1"/>
              <a:t>¦</a:t>
            </a:r>
            <a:r>
              <a:rPr lang="fr-CH" altLang="en-US" sz="2000" b="1">
                <a:latin typeface="Symbol" panose="05050102010706020507" pitchFamily="18" charset="2"/>
              </a:rPr>
              <a:t>n</a:t>
            </a:r>
            <a:r>
              <a:rPr lang="fr-CH" altLang="en-US" sz="2000" b="1" baseline="-25000">
                <a:latin typeface="Symbol" panose="05050102010706020507" pitchFamily="18" charset="2"/>
              </a:rPr>
              <a:t> </a:t>
            </a:r>
            <a:r>
              <a:rPr lang="fr-CH" altLang="en-US" sz="2000" b="1"/>
              <a:t>(t)</a:t>
            </a:r>
            <a:r>
              <a:rPr lang="fr-CH" altLang="en-US" sz="2000" b="1">
                <a:latin typeface="Symbol" panose="05050102010706020507" pitchFamily="18" charset="2"/>
              </a:rPr>
              <a:t>&gt;</a:t>
            </a:r>
            <a:r>
              <a:rPr lang="fr-CH" altLang="en-US" sz="2000" b="1" baseline="-25000">
                <a:latin typeface="Symbol" panose="05050102010706020507" pitchFamily="18" charset="2"/>
              </a:rPr>
              <a:t>  </a:t>
            </a:r>
            <a:r>
              <a:rPr lang="fr-CH" altLang="en-US" sz="2000" b="1">
                <a:latin typeface="Symbol" panose="05050102010706020507" pitchFamily="18" charset="2"/>
              </a:rPr>
              <a:t>= a  </a:t>
            </a:r>
            <a:r>
              <a:rPr lang="fr-CH" altLang="en-US" sz="2000" b="1"/>
              <a:t>¦</a:t>
            </a:r>
            <a:r>
              <a:rPr lang="fr-CH" altLang="en-US" sz="2000" b="1">
                <a:latin typeface="Symbol" panose="05050102010706020507" pitchFamily="18" charset="2"/>
              </a:rPr>
              <a:t>n</a:t>
            </a:r>
            <a:r>
              <a:rPr lang="fr-CH" altLang="en-US" sz="2000" b="1" baseline="-25000">
                <a:solidFill>
                  <a:srgbClr val="FF0000"/>
                </a:solidFill>
                <a:latin typeface="Symbol" panose="05050102010706020507" pitchFamily="18" charset="2"/>
              </a:rPr>
              <a:t>1</a:t>
            </a:r>
            <a:r>
              <a:rPr lang="fr-CH" altLang="en-US" sz="2000" b="1" baseline="-25000">
                <a:latin typeface="Symbol" panose="05050102010706020507" pitchFamily="18" charset="2"/>
              </a:rPr>
              <a:t> </a:t>
            </a:r>
            <a:r>
              <a:rPr lang="fr-CH" altLang="en-US" sz="2000" b="1">
                <a:latin typeface="Symbol" panose="05050102010706020507" pitchFamily="18" charset="2"/>
              </a:rPr>
              <a:t>&gt;   </a:t>
            </a:r>
            <a:r>
              <a:rPr lang="fr-CH" altLang="en-US" sz="2000" b="1"/>
              <a:t>exp( i E</a:t>
            </a:r>
            <a:r>
              <a:rPr lang="fr-CH" altLang="en-US" sz="2000" b="1" baseline="-25000">
                <a:solidFill>
                  <a:srgbClr val="FF0000"/>
                </a:solidFill>
              </a:rPr>
              <a:t>1</a:t>
            </a:r>
            <a:r>
              <a:rPr lang="fr-CH" altLang="en-US" sz="2000" b="1">
                <a:solidFill>
                  <a:srgbClr val="FF0000"/>
                </a:solidFill>
              </a:rPr>
              <a:t> </a:t>
            </a:r>
            <a:r>
              <a:rPr lang="fr-CH" altLang="en-US" sz="2000" b="1"/>
              <a:t>t) </a:t>
            </a:r>
          </a:p>
          <a:p>
            <a:pPr>
              <a:lnSpc>
                <a:spcPct val="100000"/>
              </a:lnSpc>
              <a:buClrTx/>
              <a:buSzTx/>
              <a:buFontTx/>
              <a:buNone/>
            </a:pPr>
            <a:r>
              <a:rPr lang="fr-CH" altLang="en-US" sz="2000" b="1"/>
              <a:t>          </a:t>
            </a:r>
            <a:r>
              <a:rPr lang="fr-CH" altLang="en-US" sz="2000" b="1">
                <a:latin typeface="Symbol" panose="05050102010706020507" pitchFamily="18" charset="2"/>
              </a:rPr>
              <a:t> + b   </a:t>
            </a:r>
            <a:r>
              <a:rPr lang="fr-CH" altLang="en-US" sz="2000" b="1"/>
              <a:t>¦</a:t>
            </a:r>
            <a:r>
              <a:rPr lang="fr-CH" altLang="en-US" sz="2000" b="1">
                <a:latin typeface="Symbol" panose="05050102010706020507" pitchFamily="18" charset="2"/>
              </a:rPr>
              <a:t>n</a:t>
            </a:r>
            <a:r>
              <a:rPr lang="fr-CH" altLang="en-US" sz="2000" b="1" baseline="-25000">
                <a:solidFill>
                  <a:schemeClr val="accent2"/>
                </a:solidFill>
                <a:latin typeface="Symbol" panose="05050102010706020507" pitchFamily="18" charset="2"/>
              </a:rPr>
              <a:t>2</a:t>
            </a:r>
            <a:r>
              <a:rPr lang="fr-CH" altLang="en-US" sz="2000" b="1">
                <a:latin typeface="Symbol" panose="05050102010706020507" pitchFamily="18" charset="2"/>
              </a:rPr>
              <a:t> &gt;  </a:t>
            </a:r>
            <a:r>
              <a:rPr lang="fr-CH" altLang="en-US" sz="2000" b="1"/>
              <a:t>exp( i E</a:t>
            </a:r>
            <a:r>
              <a:rPr lang="fr-CH" altLang="en-US" sz="2000" b="1" baseline="-25000">
                <a:solidFill>
                  <a:schemeClr val="accent2"/>
                </a:solidFill>
              </a:rPr>
              <a:t>2</a:t>
            </a:r>
            <a:r>
              <a:rPr lang="fr-CH" altLang="en-US" sz="2000" b="1">
                <a:solidFill>
                  <a:srgbClr val="FF0000"/>
                </a:solidFill>
              </a:rPr>
              <a:t> </a:t>
            </a:r>
            <a:r>
              <a:rPr lang="fr-CH" altLang="en-US" sz="2000" b="1"/>
              <a:t>t) </a:t>
            </a:r>
          </a:p>
          <a:p>
            <a:pPr>
              <a:lnSpc>
                <a:spcPct val="100000"/>
              </a:lnSpc>
              <a:buClrTx/>
              <a:buSzTx/>
              <a:buFontTx/>
              <a:buNone/>
            </a:pPr>
            <a:r>
              <a:rPr lang="fr-CH" altLang="en-US" sz="2000" b="1"/>
              <a:t>           </a:t>
            </a:r>
            <a:r>
              <a:rPr lang="fr-CH" altLang="en-US" sz="2000" b="1">
                <a:latin typeface="Symbol" panose="05050102010706020507" pitchFamily="18" charset="2"/>
              </a:rPr>
              <a:t>+  g  </a:t>
            </a:r>
            <a:r>
              <a:rPr lang="fr-CH" altLang="en-US" sz="2000" b="1"/>
              <a:t>¦</a:t>
            </a:r>
            <a:r>
              <a:rPr lang="fr-CH" altLang="en-US" sz="2000" b="1">
                <a:latin typeface="Symbol" panose="05050102010706020507" pitchFamily="18" charset="2"/>
              </a:rPr>
              <a:t>n</a:t>
            </a:r>
            <a:r>
              <a:rPr lang="fr-CH" altLang="en-US" sz="2000" b="1" baseline="-25000">
                <a:solidFill>
                  <a:srgbClr val="33CC33"/>
                </a:solidFill>
                <a:latin typeface="Symbol" panose="05050102010706020507" pitchFamily="18" charset="2"/>
              </a:rPr>
              <a:t>3</a:t>
            </a:r>
            <a:r>
              <a:rPr lang="fr-CH" altLang="en-US" sz="2000" b="1" baseline="-25000">
                <a:solidFill>
                  <a:srgbClr val="339933"/>
                </a:solidFill>
                <a:latin typeface="Symbol" panose="05050102010706020507" pitchFamily="18" charset="2"/>
              </a:rPr>
              <a:t> </a:t>
            </a:r>
            <a:r>
              <a:rPr lang="fr-CH" altLang="en-US" sz="2000" b="1">
                <a:latin typeface="Symbol" panose="05050102010706020507" pitchFamily="18" charset="2"/>
              </a:rPr>
              <a:t>&gt;   </a:t>
            </a:r>
            <a:r>
              <a:rPr lang="fr-CH" altLang="en-US" sz="2000" b="1"/>
              <a:t>exp( i E</a:t>
            </a:r>
            <a:r>
              <a:rPr lang="fr-CH" altLang="en-US" sz="2000" b="1" baseline="-25000">
                <a:solidFill>
                  <a:srgbClr val="33CC33"/>
                </a:solidFill>
              </a:rPr>
              <a:t>3</a:t>
            </a:r>
            <a:r>
              <a:rPr lang="fr-CH" altLang="en-US" sz="2000" b="1">
                <a:solidFill>
                  <a:srgbClr val="FF0000"/>
                </a:solidFill>
              </a:rPr>
              <a:t> </a:t>
            </a:r>
            <a:r>
              <a:rPr lang="fr-CH" altLang="en-US" sz="2000" b="1"/>
              <a:t>t) </a:t>
            </a:r>
          </a:p>
        </p:txBody>
      </p:sp>
      <p:sp>
        <p:nvSpPr>
          <p:cNvPr id="430093" name="Text Box 13"/>
          <p:cNvSpPr txBox="1">
            <a:spLocks noChangeArrowheads="1"/>
          </p:cNvSpPr>
          <p:nvPr/>
        </p:nvSpPr>
        <p:spPr bwMode="auto">
          <a:xfrm>
            <a:off x="6183313" y="2636838"/>
            <a:ext cx="2960687" cy="222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100000"/>
              </a:lnSpc>
              <a:buClrTx/>
              <a:buSzTx/>
              <a:buFontTx/>
              <a:buNone/>
            </a:pPr>
            <a:r>
              <a:rPr lang="fr-CH" altLang="en-US" sz="2000" b="1"/>
              <a:t>weak interaction: (CC)</a:t>
            </a:r>
          </a:p>
          <a:p>
            <a:pPr>
              <a:lnSpc>
                <a:spcPct val="100000"/>
              </a:lnSpc>
              <a:buClrTx/>
              <a:buSzTx/>
              <a:buFontTx/>
              <a:buNone/>
            </a:pPr>
            <a:endParaRPr lang="fr-CH" altLang="en-US" sz="2000" b="1"/>
          </a:p>
          <a:p>
            <a:pPr>
              <a:lnSpc>
                <a:spcPct val="100000"/>
              </a:lnSpc>
              <a:buClrTx/>
              <a:buSzTx/>
              <a:buFontTx/>
              <a:buNone/>
            </a:pPr>
            <a:r>
              <a:rPr lang="fr-CH" altLang="en-US" sz="2000" b="1">
                <a:latin typeface="Symbol" panose="05050102010706020507" pitchFamily="18" charset="2"/>
              </a:rPr>
              <a:t>          n</a:t>
            </a:r>
            <a:r>
              <a:rPr lang="fr-CH" altLang="en-US" sz="2000" b="1" baseline="-25000">
                <a:solidFill>
                  <a:srgbClr val="6600CC"/>
                </a:solidFill>
                <a:latin typeface="Symbol" panose="05050102010706020507" pitchFamily="18" charset="2"/>
              </a:rPr>
              <a:t>m</a:t>
            </a:r>
            <a:r>
              <a:rPr lang="fr-CH" altLang="en-US" sz="2000" b="1" baseline="-25000">
                <a:latin typeface="Symbol" panose="05050102010706020507" pitchFamily="18" charset="2"/>
              </a:rPr>
              <a:t> </a:t>
            </a:r>
            <a:r>
              <a:rPr lang="fr-CH" altLang="en-US" sz="2000" b="1">
                <a:latin typeface="Symbol" panose="05050102010706020507" pitchFamily="18" charset="2"/>
              </a:rPr>
              <a:t> N </a:t>
            </a:r>
            <a:r>
              <a:rPr lang="fr-CH" altLang="en-US" sz="2000" b="1">
                <a:latin typeface="Symbol" panose="05050102010706020507" pitchFamily="18" charset="2"/>
                <a:sym typeface="Symbol" panose="05050102010706020507" pitchFamily="18" charset="2"/>
              </a:rPr>
              <a:t></a:t>
            </a:r>
            <a:r>
              <a:rPr lang="fr-CH" altLang="en-US" sz="2000" b="1">
                <a:latin typeface="Symbol" panose="05050102010706020507" pitchFamily="18" charset="2"/>
              </a:rPr>
              <a:t> </a:t>
            </a:r>
            <a:r>
              <a:rPr lang="fr-CH" altLang="en-US" sz="2000" b="1">
                <a:solidFill>
                  <a:srgbClr val="6600CC"/>
                </a:solidFill>
                <a:latin typeface="Symbol" panose="05050102010706020507" pitchFamily="18" charset="2"/>
              </a:rPr>
              <a:t>m</a:t>
            </a:r>
            <a:r>
              <a:rPr lang="fr-CH" altLang="en-US" sz="2000" b="1" baseline="30000">
                <a:solidFill>
                  <a:srgbClr val="6600CC"/>
                </a:solidFill>
                <a:latin typeface="Symbol" panose="05050102010706020507" pitchFamily="18" charset="2"/>
              </a:rPr>
              <a:t>-</a:t>
            </a:r>
            <a:r>
              <a:rPr lang="fr-CH" altLang="en-US" sz="2000" b="1">
                <a:latin typeface="Symbol" panose="05050102010706020507" pitchFamily="18" charset="2"/>
              </a:rPr>
              <a:t>  C</a:t>
            </a:r>
          </a:p>
          <a:p>
            <a:pPr>
              <a:lnSpc>
                <a:spcPct val="100000"/>
              </a:lnSpc>
              <a:buClrTx/>
              <a:buSzTx/>
              <a:buFontTx/>
              <a:buNone/>
            </a:pPr>
            <a:r>
              <a:rPr lang="fr-CH" altLang="en-US" sz="2000" b="1">
                <a:latin typeface="Symbol" panose="05050102010706020507" pitchFamily="18" charset="2"/>
              </a:rPr>
              <a:t>          n</a:t>
            </a:r>
            <a:r>
              <a:rPr lang="fr-CH" altLang="en-US" sz="2000" b="1" baseline="-25000">
                <a:solidFill>
                  <a:srgbClr val="FF0000"/>
                </a:solidFill>
              </a:rPr>
              <a:t>e</a:t>
            </a:r>
            <a:r>
              <a:rPr lang="fr-CH" altLang="en-US" sz="2000" b="1" baseline="-25000">
                <a:solidFill>
                  <a:srgbClr val="FF0000"/>
                </a:solidFill>
                <a:latin typeface="Symbol" panose="05050102010706020507" pitchFamily="18" charset="2"/>
              </a:rPr>
              <a:t> </a:t>
            </a:r>
            <a:r>
              <a:rPr lang="fr-CH" altLang="en-US" sz="2000" b="1">
                <a:latin typeface="Symbol" panose="05050102010706020507" pitchFamily="18" charset="2"/>
              </a:rPr>
              <a:t> N </a:t>
            </a:r>
            <a:r>
              <a:rPr lang="fr-CH" altLang="en-US" sz="2000" b="1">
                <a:latin typeface="Symbol" panose="05050102010706020507" pitchFamily="18" charset="2"/>
                <a:sym typeface="Symbol" panose="05050102010706020507" pitchFamily="18" charset="2"/>
              </a:rPr>
              <a:t></a:t>
            </a:r>
            <a:r>
              <a:rPr lang="fr-CH" altLang="en-US" sz="2000" b="1">
                <a:latin typeface="Symbol" panose="05050102010706020507" pitchFamily="18" charset="2"/>
              </a:rPr>
              <a:t> </a:t>
            </a:r>
            <a:r>
              <a:rPr lang="fr-CH" altLang="en-US" sz="2000" b="1">
                <a:solidFill>
                  <a:srgbClr val="FF0000"/>
                </a:solidFill>
              </a:rPr>
              <a:t>e</a:t>
            </a:r>
            <a:r>
              <a:rPr lang="fr-CH" altLang="en-US" sz="2000" b="1" baseline="30000">
                <a:solidFill>
                  <a:srgbClr val="FF0000"/>
                </a:solidFill>
                <a:latin typeface="Symbol" panose="05050102010706020507" pitchFamily="18" charset="2"/>
              </a:rPr>
              <a:t>-</a:t>
            </a:r>
            <a:r>
              <a:rPr lang="fr-CH" altLang="en-US" sz="2000" b="1">
                <a:latin typeface="Symbol" panose="05050102010706020507" pitchFamily="18" charset="2"/>
              </a:rPr>
              <a:t>  C</a:t>
            </a:r>
          </a:p>
          <a:p>
            <a:pPr>
              <a:lnSpc>
                <a:spcPct val="100000"/>
              </a:lnSpc>
              <a:buClrTx/>
              <a:buSzTx/>
              <a:buFontTx/>
              <a:buNone/>
            </a:pPr>
            <a:r>
              <a:rPr lang="fr-CH" altLang="en-US" sz="2000" b="1"/>
              <a:t>   </a:t>
            </a:r>
            <a:r>
              <a:rPr lang="fr-CH" altLang="en-US" sz="2000" b="1">
                <a:latin typeface="Symbol" panose="05050102010706020507" pitchFamily="18" charset="2"/>
              </a:rPr>
              <a:t>       n</a:t>
            </a:r>
            <a:r>
              <a:rPr lang="fr-CH" altLang="en-US" sz="2000" b="1" baseline="-25000">
                <a:solidFill>
                  <a:srgbClr val="339933"/>
                </a:solidFill>
                <a:latin typeface="Symbol" panose="05050102010706020507" pitchFamily="18" charset="2"/>
              </a:rPr>
              <a:t>t </a:t>
            </a:r>
            <a:r>
              <a:rPr lang="fr-CH" altLang="en-US" sz="2000" b="1">
                <a:latin typeface="Symbol" panose="05050102010706020507" pitchFamily="18" charset="2"/>
              </a:rPr>
              <a:t> N </a:t>
            </a:r>
            <a:r>
              <a:rPr lang="fr-CH" altLang="en-US" sz="2000" b="1">
                <a:latin typeface="Symbol" panose="05050102010706020507" pitchFamily="18" charset="2"/>
                <a:sym typeface="Symbol" panose="05050102010706020507" pitchFamily="18" charset="2"/>
              </a:rPr>
              <a:t></a:t>
            </a:r>
            <a:r>
              <a:rPr lang="fr-CH" altLang="en-US" sz="2000" b="1">
                <a:latin typeface="Symbol" panose="05050102010706020507" pitchFamily="18" charset="2"/>
              </a:rPr>
              <a:t> </a:t>
            </a:r>
            <a:r>
              <a:rPr lang="fr-CH" altLang="en-US" sz="2000" b="1">
                <a:solidFill>
                  <a:srgbClr val="339933"/>
                </a:solidFill>
                <a:latin typeface="Symbol" panose="05050102010706020507" pitchFamily="18" charset="2"/>
              </a:rPr>
              <a:t>t</a:t>
            </a:r>
            <a:r>
              <a:rPr lang="fr-CH" altLang="en-US" sz="2000" b="1" baseline="30000">
                <a:solidFill>
                  <a:srgbClr val="6600CC"/>
                </a:solidFill>
                <a:latin typeface="Symbol" panose="05050102010706020507" pitchFamily="18" charset="2"/>
              </a:rPr>
              <a:t>-</a:t>
            </a:r>
            <a:r>
              <a:rPr lang="fr-CH" altLang="en-US" sz="2000" b="1">
                <a:latin typeface="Symbol" panose="05050102010706020507" pitchFamily="18" charset="2"/>
              </a:rPr>
              <a:t>  C</a:t>
            </a:r>
          </a:p>
          <a:p>
            <a:pPr>
              <a:lnSpc>
                <a:spcPct val="100000"/>
              </a:lnSpc>
              <a:buClrTx/>
              <a:buSzTx/>
              <a:buFontTx/>
              <a:buNone/>
            </a:pPr>
            <a:endParaRPr lang="fr-CH" altLang="en-US" sz="2000" b="1"/>
          </a:p>
          <a:p>
            <a:pPr>
              <a:lnSpc>
                <a:spcPct val="100000"/>
              </a:lnSpc>
              <a:buClrTx/>
              <a:buSzTx/>
              <a:buFontTx/>
              <a:buNone/>
            </a:pPr>
            <a:r>
              <a:rPr lang="fr-CH" altLang="en-US" sz="2000" b="1"/>
              <a:t>P ( </a:t>
            </a:r>
            <a:r>
              <a:rPr lang="fr-CH" altLang="en-US" sz="2000" b="1">
                <a:solidFill>
                  <a:srgbClr val="6600CC"/>
                </a:solidFill>
                <a:latin typeface="Symbol" panose="05050102010706020507" pitchFamily="18" charset="2"/>
              </a:rPr>
              <a:t>m</a:t>
            </a:r>
            <a:r>
              <a:rPr lang="fr-CH" altLang="en-US" sz="2000" b="1">
                <a:latin typeface="Symbol" panose="05050102010706020507" pitchFamily="18" charset="2"/>
              </a:rPr>
              <a:t> </a:t>
            </a:r>
            <a:r>
              <a:rPr lang="fr-CH" altLang="en-US" sz="2000" b="1">
                <a:latin typeface="Symbol" panose="05050102010706020507" pitchFamily="18" charset="2"/>
                <a:sym typeface="Symbol" panose="05050102010706020507" pitchFamily="18" charset="2"/>
              </a:rPr>
              <a:t></a:t>
            </a:r>
            <a:r>
              <a:rPr lang="fr-CH" altLang="en-US" sz="2000" b="1">
                <a:latin typeface="Symbol" panose="05050102010706020507" pitchFamily="18" charset="2"/>
              </a:rPr>
              <a:t> </a:t>
            </a:r>
            <a:r>
              <a:rPr lang="fr-CH" altLang="en-US" sz="2000" b="1">
                <a:solidFill>
                  <a:srgbClr val="FF0000"/>
                </a:solidFill>
              </a:rPr>
              <a:t>e</a:t>
            </a:r>
            <a:r>
              <a:rPr lang="fr-CH" altLang="en-US" sz="2000" b="1"/>
              <a:t>) = ¦ &lt; </a:t>
            </a:r>
            <a:r>
              <a:rPr lang="fr-CH" altLang="en-US" sz="2000" b="1">
                <a:latin typeface="Symbol" panose="05050102010706020507" pitchFamily="18" charset="2"/>
              </a:rPr>
              <a:t>n</a:t>
            </a:r>
            <a:r>
              <a:rPr lang="fr-CH" altLang="en-US" sz="2000" b="1" baseline="-25000">
                <a:solidFill>
                  <a:srgbClr val="FF0000"/>
                </a:solidFill>
              </a:rPr>
              <a:t>e</a:t>
            </a:r>
            <a:r>
              <a:rPr lang="fr-CH" altLang="en-US" sz="2000" b="1">
                <a:solidFill>
                  <a:srgbClr val="FF0000"/>
                </a:solidFill>
              </a:rPr>
              <a:t> </a:t>
            </a:r>
            <a:r>
              <a:rPr lang="fr-CH" altLang="en-US" sz="2000" b="1"/>
              <a:t>¦ </a:t>
            </a:r>
            <a:r>
              <a:rPr lang="fr-CH" altLang="en-US" sz="2000" b="1">
                <a:latin typeface="Symbol" panose="05050102010706020507" pitchFamily="18" charset="2"/>
              </a:rPr>
              <a:t>n</a:t>
            </a:r>
            <a:r>
              <a:rPr lang="fr-CH" altLang="en-US" sz="2000" b="1" baseline="-25000">
                <a:latin typeface="Symbol" panose="05050102010706020507" pitchFamily="18" charset="2"/>
              </a:rPr>
              <a:t> </a:t>
            </a:r>
            <a:r>
              <a:rPr lang="fr-CH" altLang="en-US" sz="2000" b="1"/>
              <a:t>(t)</a:t>
            </a:r>
            <a:r>
              <a:rPr lang="fr-CH" altLang="en-US" sz="2000" b="1">
                <a:latin typeface="Symbol" panose="05050102010706020507" pitchFamily="18" charset="2"/>
              </a:rPr>
              <a:t>&gt;</a:t>
            </a:r>
            <a:r>
              <a:rPr lang="fr-CH" altLang="en-US" sz="2000" b="1"/>
              <a:t>¦</a:t>
            </a:r>
            <a:r>
              <a:rPr lang="fr-CH" altLang="en-US" sz="2000" b="1" baseline="30000"/>
              <a:t>2</a:t>
            </a:r>
            <a:endParaRPr lang="fr-CH" altLang="en-US" sz="2000" b="1">
              <a:latin typeface="Symbol" panose="05050102010706020507" pitchFamily="18" charset="2"/>
            </a:endParaRPr>
          </a:p>
        </p:txBody>
      </p:sp>
      <p:sp>
        <p:nvSpPr>
          <p:cNvPr id="430094" name="Text Box 14"/>
          <p:cNvSpPr txBox="1">
            <a:spLocks noChangeArrowheads="1"/>
          </p:cNvSpPr>
          <p:nvPr/>
        </p:nvSpPr>
        <p:spPr bwMode="auto">
          <a:xfrm>
            <a:off x="2771775" y="2349500"/>
            <a:ext cx="347345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100000"/>
              </a:lnSpc>
              <a:buClrTx/>
              <a:buSzTx/>
              <a:buFontTx/>
              <a:buNone/>
            </a:pPr>
            <a:r>
              <a:rPr lang="fr-CH" altLang="en-US" sz="2000" b="1"/>
              <a:t>Energy (i.e. mass)  eigenstates </a:t>
            </a:r>
          </a:p>
          <a:p>
            <a:pPr>
              <a:lnSpc>
                <a:spcPct val="100000"/>
              </a:lnSpc>
              <a:buClrTx/>
              <a:buSzTx/>
              <a:buFontTx/>
              <a:buNone/>
            </a:pPr>
            <a:r>
              <a:rPr lang="fr-CH" altLang="en-US" sz="2000" b="1"/>
              <a:t>               propagate</a:t>
            </a:r>
          </a:p>
        </p:txBody>
      </p:sp>
      <p:sp>
        <p:nvSpPr>
          <p:cNvPr id="430095" name="Line 15"/>
          <p:cNvSpPr>
            <a:spLocks noChangeShapeType="1"/>
          </p:cNvSpPr>
          <p:nvPr/>
        </p:nvSpPr>
        <p:spPr bwMode="auto">
          <a:xfrm>
            <a:off x="1155700" y="2235200"/>
            <a:ext cx="5803900" cy="0"/>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0096" name="Text Box 16"/>
          <p:cNvSpPr txBox="1">
            <a:spLocks noChangeArrowheads="1"/>
          </p:cNvSpPr>
          <p:nvPr/>
        </p:nvSpPr>
        <p:spPr bwMode="auto">
          <a:xfrm>
            <a:off x="4500563" y="2133600"/>
            <a:ext cx="303212"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100000"/>
              </a:lnSpc>
              <a:buClrTx/>
              <a:buSzTx/>
              <a:buFontTx/>
              <a:buNone/>
            </a:pPr>
            <a:r>
              <a:rPr lang="fr-CH" altLang="en-US" sz="1400" b="1"/>
              <a:t>L</a:t>
            </a:r>
          </a:p>
        </p:txBody>
      </p:sp>
      <p:sp>
        <p:nvSpPr>
          <p:cNvPr id="430097" name="Text Box 17"/>
          <p:cNvSpPr txBox="1">
            <a:spLocks noChangeArrowheads="1"/>
          </p:cNvSpPr>
          <p:nvPr/>
        </p:nvSpPr>
        <p:spPr bwMode="auto">
          <a:xfrm>
            <a:off x="2843213" y="4508500"/>
            <a:ext cx="27368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100000"/>
              </a:lnSpc>
              <a:buClrTx/>
              <a:buSzTx/>
              <a:buFontTx/>
              <a:buNone/>
            </a:pPr>
            <a:r>
              <a:rPr lang="fr-CH" altLang="en-US" sz="2000" b="1"/>
              <a:t>t = proper time   </a:t>
            </a:r>
            <a:r>
              <a:rPr lang="fr-CH" altLang="en-US" sz="2000" b="1">
                <a:sym typeface="Symbol" panose="05050102010706020507" pitchFamily="18" charset="2"/>
              </a:rPr>
              <a:t>  L/E</a:t>
            </a:r>
            <a:endParaRPr lang="fr-CH" altLang="en-US" sz="2000" b="1"/>
          </a:p>
        </p:txBody>
      </p:sp>
      <p:pic>
        <p:nvPicPr>
          <p:cNvPr id="430099" name="Picture 19" descr="Bruno_Pontecor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4652963"/>
            <a:ext cx="1524000" cy="2000250"/>
          </a:xfrm>
          <a:prstGeom prst="rect">
            <a:avLst/>
          </a:prstGeom>
          <a:noFill/>
          <a:extLst>
            <a:ext uri="{909E8E84-426E-40DD-AFC4-6F175D3DCCD1}">
              <a14:hiddenFill xmlns:a14="http://schemas.microsoft.com/office/drawing/2010/main">
                <a:solidFill>
                  <a:srgbClr val="FFFFFF"/>
                </a:solidFill>
              </a14:hiddenFill>
            </a:ext>
          </a:extLst>
        </p:spPr>
      </p:pic>
      <p:sp>
        <p:nvSpPr>
          <p:cNvPr id="430100" name="Text Box 20"/>
          <p:cNvSpPr txBox="1">
            <a:spLocks noChangeArrowheads="1"/>
          </p:cNvSpPr>
          <p:nvPr/>
        </p:nvSpPr>
        <p:spPr bwMode="auto">
          <a:xfrm>
            <a:off x="3832225" y="5459413"/>
            <a:ext cx="4003675" cy="4667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First idea by Bruno Pontecorvo, 1957</a:t>
            </a:r>
          </a:p>
        </p:txBody>
      </p:sp>
    </p:spTree>
    <p:extLst>
      <p:ext uri="{BB962C8B-B14F-4D97-AF65-F5344CB8AC3E}">
        <p14:creationId xmlns:p14="http://schemas.microsoft.com/office/powerpoint/2010/main" val="3266664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a:xfrm>
            <a:off x="1547664" y="116632"/>
            <a:ext cx="5973763" cy="482600"/>
          </a:xfrm>
        </p:spPr>
        <p:txBody>
          <a:bodyPr/>
          <a:lstStyle/>
          <a:p>
            <a:r>
              <a:rPr lang="en-US" altLang="en-US" sz="2800" dirty="0">
                <a:sym typeface="Symbol" panose="05050102010706020507" pitchFamily="18" charset="2"/>
              </a:rPr>
              <a:t>Oscillation Probability</a:t>
            </a:r>
          </a:p>
        </p:txBody>
      </p:sp>
      <p:pic>
        <p:nvPicPr>
          <p:cNvPr id="381955" name="Picture 3" descr="nuosc-b-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99232"/>
            <a:ext cx="7835900" cy="4624388"/>
          </a:xfrm>
          <a:prstGeom prst="rect">
            <a:avLst/>
          </a:prstGeom>
          <a:noFill/>
          <a:extLst>
            <a:ext uri="{909E8E84-426E-40DD-AFC4-6F175D3DCCD1}">
              <a14:hiddenFill xmlns:a14="http://schemas.microsoft.com/office/drawing/2010/main">
                <a:solidFill>
                  <a:srgbClr val="FFFFFF"/>
                </a:solidFill>
              </a14:hiddenFill>
            </a:ext>
          </a:extLst>
        </p:spPr>
      </p:pic>
      <p:sp>
        <p:nvSpPr>
          <p:cNvPr id="381957" name="Text Box 5"/>
          <p:cNvSpPr txBox="1">
            <a:spLocks noChangeArrowheads="1"/>
          </p:cNvSpPr>
          <p:nvPr/>
        </p:nvSpPr>
        <p:spPr bwMode="auto">
          <a:xfrm>
            <a:off x="7164288" y="2929427"/>
            <a:ext cx="1131888"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100000"/>
              </a:lnSpc>
              <a:buClrTx/>
              <a:buSzTx/>
              <a:buFontTx/>
              <a:buNone/>
            </a:pPr>
            <a:r>
              <a:rPr lang="fr-CH" altLang="en-US" sz="1600" b="1" dirty="0">
                <a:latin typeface="Symbol" panose="05050102010706020507" pitchFamily="18" charset="2"/>
              </a:rPr>
              <a:t>D</a:t>
            </a:r>
            <a:r>
              <a:rPr lang="fr-CH" altLang="en-US" sz="1600" b="1" dirty="0"/>
              <a:t>m</a:t>
            </a:r>
            <a:r>
              <a:rPr lang="fr-CH" altLang="en-US" sz="1600" b="1" baseline="30000" dirty="0"/>
              <a:t>2</a:t>
            </a:r>
            <a:r>
              <a:rPr lang="fr-CH" altLang="en-US" sz="1600" b="1" dirty="0"/>
              <a:t> in ev</a:t>
            </a:r>
            <a:r>
              <a:rPr lang="fr-CH" altLang="en-US" sz="1600" b="1" baseline="30000" dirty="0"/>
              <a:t>2</a:t>
            </a:r>
            <a:r>
              <a:rPr lang="fr-CH" altLang="en-US" sz="1600" b="1" dirty="0"/>
              <a:t> </a:t>
            </a:r>
          </a:p>
          <a:p>
            <a:pPr>
              <a:lnSpc>
                <a:spcPct val="100000"/>
              </a:lnSpc>
              <a:buClrTx/>
              <a:buSzTx/>
              <a:buFontTx/>
              <a:buNone/>
            </a:pPr>
            <a:r>
              <a:rPr lang="fr-CH" altLang="en-US" sz="1600" b="1" dirty="0"/>
              <a:t>L in km</a:t>
            </a:r>
          </a:p>
          <a:p>
            <a:pPr>
              <a:lnSpc>
                <a:spcPct val="100000"/>
              </a:lnSpc>
              <a:buClrTx/>
              <a:buSzTx/>
              <a:buFontTx/>
              <a:buNone/>
            </a:pPr>
            <a:r>
              <a:rPr lang="fr-CH" altLang="en-US" sz="1600" b="1" dirty="0"/>
              <a:t>E in </a:t>
            </a:r>
            <a:r>
              <a:rPr lang="fr-CH" altLang="en-US" sz="1600" b="1" dirty="0" err="1"/>
              <a:t>GeV</a:t>
            </a:r>
            <a:endParaRPr lang="en-GB" altLang="en-US" sz="1600" b="1" dirty="0"/>
          </a:p>
        </p:txBody>
      </p:sp>
      <p:pic>
        <p:nvPicPr>
          <p:cNvPr id="5" name="Picture 13"/>
          <p:cNvPicPr>
            <a:picLocks noChangeAspect="1" noChangeArrowheads="1"/>
          </p:cNvPicPr>
          <p:nvPr/>
        </p:nvPicPr>
        <p:blipFill>
          <a:blip r:embed="rId3">
            <a:extLst>
              <a:ext uri="{28A0092B-C50C-407E-A947-70E740481C1C}">
                <a14:useLocalDpi xmlns:a14="http://schemas.microsoft.com/office/drawing/2010/main" val="0"/>
              </a:ext>
            </a:extLst>
          </a:blip>
          <a:srcRect l="56480" t="5910" b="-130"/>
          <a:stretch>
            <a:fillRect/>
          </a:stretch>
        </p:blipFill>
        <p:spPr bwMode="auto">
          <a:xfrm>
            <a:off x="5328084" y="4456503"/>
            <a:ext cx="3672408" cy="249943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49933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33" name="Rectangle 33"/>
          <p:cNvSpPr>
            <a:spLocks/>
          </p:cNvSpPr>
          <p:nvPr/>
        </p:nvSpPr>
        <p:spPr bwMode="auto">
          <a:xfrm>
            <a:off x="193565" y="2825051"/>
            <a:ext cx="2939586"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400" dirty="0">
                <a:solidFill>
                  <a:srgbClr val="002D99"/>
                </a:solidFill>
                <a:latin typeface="Times New Roman" charset="0"/>
                <a:ea typeface="ＭＳ Ｐゴシック" charset="0"/>
                <a:cs typeface="Times New Roman" charset="0"/>
                <a:sym typeface="Times New Roman" charset="0"/>
              </a:rPr>
              <a:t>Usual </a:t>
            </a:r>
            <a:r>
              <a:rPr lang="en-US" sz="2400" dirty="0" smtClean="0">
                <a:solidFill>
                  <a:srgbClr val="002D99"/>
                </a:solidFill>
                <a:latin typeface="Times New Roman" charset="0"/>
                <a:ea typeface="ＭＳ Ｐゴシック" charset="0"/>
                <a:cs typeface="Times New Roman" charset="0"/>
                <a:sym typeface="Times New Roman" charset="0"/>
              </a:rPr>
              <a:t>parameterization</a:t>
            </a:r>
            <a:endParaRPr lang="en-US" sz="2400" dirty="0">
              <a:solidFill>
                <a:srgbClr val="002D99"/>
              </a:solidFill>
              <a:latin typeface="Times New Roman" charset="0"/>
              <a:ea typeface="ＭＳ Ｐゴシック" charset="0"/>
              <a:cs typeface="Times New Roman" charset="0"/>
              <a:sym typeface="Times New Roman" charset="0"/>
            </a:endParaRPr>
          </a:p>
        </p:txBody>
      </p:sp>
      <p:sp>
        <p:nvSpPr>
          <p:cNvPr id="37" name="Text Box 5"/>
          <p:cNvSpPr txBox="1">
            <a:spLocks noChangeArrowheads="1"/>
          </p:cNvSpPr>
          <p:nvPr/>
        </p:nvSpPr>
        <p:spPr bwMode="auto">
          <a:xfrm>
            <a:off x="1286949" y="5924322"/>
            <a:ext cx="752818"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txBody>
          <a:bodyPr wrap="none">
            <a:spAutoFit/>
          </a:bodyPr>
          <a:lstStyle/>
          <a:p>
            <a:pPr algn="ctr" eaLnBrk="0" hangingPunct="0"/>
            <a:r>
              <a:rPr lang="en-US" sz="1400" dirty="0">
                <a:solidFill>
                  <a:srgbClr val="0066FF"/>
                </a:solidFill>
                <a:latin typeface="Times New Roman"/>
                <a:cs typeface="Times New Roman"/>
              </a:rPr>
              <a:t>solar,</a:t>
            </a:r>
          </a:p>
          <a:p>
            <a:pPr algn="ctr" eaLnBrk="0" hangingPunct="0"/>
            <a:r>
              <a:rPr lang="en-US" sz="1400" dirty="0">
                <a:solidFill>
                  <a:srgbClr val="0066FF"/>
                </a:solidFill>
                <a:latin typeface="Times New Roman"/>
                <a:cs typeface="Times New Roman"/>
              </a:rPr>
              <a:t>reactors</a:t>
            </a:r>
          </a:p>
        </p:txBody>
      </p:sp>
      <p:sp>
        <p:nvSpPr>
          <p:cNvPr id="38" name="Text Box 6"/>
          <p:cNvSpPr txBox="1">
            <a:spLocks noChangeArrowheads="1"/>
          </p:cNvSpPr>
          <p:nvPr/>
        </p:nvSpPr>
        <p:spPr bwMode="auto">
          <a:xfrm>
            <a:off x="2500395" y="5901243"/>
            <a:ext cx="1106981"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txBody>
          <a:bodyPr wrap="none">
            <a:spAutoFit/>
          </a:bodyPr>
          <a:lstStyle/>
          <a:p>
            <a:pPr algn="ctr" eaLnBrk="0" hangingPunct="0"/>
            <a:r>
              <a:rPr lang="en-US" sz="1400" dirty="0">
                <a:solidFill>
                  <a:srgbClr val="009900"/>
                </a:solidFill>
                <a:latin typeface="Times New Roman"/>
                <a:cs typeface="Times New Roman"/>
              </a:rPr>
              <a:t>atmospheric,</a:t>
            </a:r>
          </a:p>
          <a:p>
            <a:pPr algn="ctr" eaLnBrk="0" hangingPunct="0"/>
            <a:r>
              <a:rPr lang="en-US" sz="1400" dirty="0">
                <a:solidFill>
                  <a:srgbClr val="009900"/>
                </a:solidFill>
                <a:latin typeface="Times New Roman"/>
                <a:cs typeface="Times New Roman"/>
              </a:rPr>
              <a:t>accelerators</a:t>
            </a:r>
          </a:p>
        </p:txBody>
      </p:sp>
      <p:sp>
        <p:nvSpPr>
          <p:cNvPr id="40" name="Text Box 8"/>
          <p:cNvSpPr txBox="1">
            <a:spLocks noChangeArrowheads="1"/>
          </p:cNvSpPr>
          <p:nvPr/>
        </p:nvSpPr>
        <p:spPr bwMode="auto">
          <a:xfrm>
            <a:off x="4820894" y="5816600"/>
            <a:ext cx="1078578"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txBody>
          <a:bodyPr wrap="none">
            <a:spAutoFit/>
          </a:bodyPr>
          <a:lstStyle/>
          <a:p>
            <a:pPr algn="ctr" eaLnBrk="0" hangingPunct="0"/>
            <a:r>
              <a:rPr lang="en-US" sz="1400" dirty="0">
                <a:solidFill>
                  <a:srgbClr val="0066FF"/>
                </a:solidFill>
                <a:latin typeface="Times New Roman"/>
                <a:cs typeface="Times New Roman"/>
              </a:rPr>
              <a:t>reactors,</a:t>
            </a:r>
          </a:p>
          <a:p>
            <a:pPr algn="ctr" eaLnBrk="0" hangingPunct="0"/>
            <a:r>
              <a:rPr lang="en-US" sz="1400" dirty="0" smtClean="0">
                <a:solidFill>
                  <a:srgbClr val="0066FF"/>
                </a:solidFill>
                <a:latin typeface="Times New Roman"/>
                <a:cs typeface="Times New Roman"/>
              </a:rPr>
              <a:t>accelerators</a:t>
            </a:r>
          </a:p>
          <a:p>
            <a:pPr algn="ctr" eaLnBrk="0" hangingPunct="0"/>
            <a:r>
              <a:rPr lang="en-US" sz="1400" dirty="0">
                <a:solidFill>
                  <a:srgbClr val="FF0000"/>
                </a:solidFill>
                <a:latin typeface="Times New Roman"/>
                <a:cs typeface="Times New Roman"/>
              </a:rPr>
              <a:t>CP </a:t>
            </a:r>
            <a:r>
              <a:rPr lang="en-US" sz="1400" dirty="0" smtClean="0">
                <a:solidFill>
                  <a:srgbClr val="FF0000"/>
                </a:solidFill>
                <a:latin typeface="Times New Roman"/>
                <a:cs typeface="Times New Roman"/>
              </a:rPr>
              <a:t>violation</a:t>
            </a:r>
            <a:endParaRPr lang="en-US" sz="1400" dirty="0">
              <a:solidFill>
                <a:srgbClr val="FF0000"/>
              </a:solidFill>
              <a:latin typeface="Times New Roman"/>
              <a:cs typeface="Times New Roman"/>
            </a:endParaRPr>
          </a:p>
        </p:txBody>
      </p:sp>
      <p:sp>
        <p:nvSpPr>
          <p:cNvPr id="6" name="Rectangle 5"/>
          <p:cNvSpPr/>
          <p:nvPr/>
        </p:nvSpPr>
        <p:spPr>
          <a:xfrm>
            <a:off x="6003299" y="6132075"/>
            <a:ext cx="2219381" cy="584776"/>
          </a:xfrm>
          <a:prstGeom prst="rect">
            <a:avLst/>
          </a:prstGeom>
        </p:spPr>
        <p:txBody>
          <a:bodyPr wrap="square">
            <a:spAutoFit/>
          </a:bodyPr>
          <a:lstStyle/>
          <a:p>
            <a:pPr marL="177800" indent="-138113">
              <a:buClr>
                <a:srgbClr val="002D99"/>
              </a:buClr>
              <a:buSzPct val="125000"/>
              <a:buFont typeface="Arial"/>
              <a:buChar char="•"/>
            </a:pPr>
            <a:r>
              <a:rPr lang="en-US" sz="1600" dirty="0" err="1" smtClean="0">
                <a:solidFill>
                  <a:srgbClr val="002D99"/>
                </a:solidFill>
                <a:latin typeface="Times New Roman"/>
                <a:ea typeface="ＭＳ Ｐゴシック" charset="0"/>
                <a:cs typeface="Times New Roman"/>
                <a:sym typeface="Times New Roman Italic" charset="0"/>
              </a:rPr>
              <a:t>δ</a:t>
            </a:r>
            <a:r>
              <a:rPr lang="en-US" sz="1600" baseline="-6000" dirty="0" err="1" smtClean="0">
                <a:solidFill>
                  <a:srgbClr val="002D99"/>
                </a:solidFill>
                <a:latin typeface="Times New Roman"/>
                <a:ea typeface="ＭＳ Ｐゴシック" charset="0"/>
                <a:cs typeface="Times New Roman"/>
                <a:sym typeface="Times New Roman Italic" charset="0"/>
              </a:rPr>
              <a:t>CP</a:t>
            </a:r>
            <a:r>
              <a:rPr lang="en-US" sz="1600" dirty="0" smtClean="0">
                <a:solidFill>
                  <a:srgbClr val="002D99"/>
                </a:solidFill>
                <a:latin typeface="Times New Roman"/>
                <a:ea typeface="ＭＳ Ｐゴシック" charset="0"/>
                <a:cs typeface="Times New Roman"/>
                <a:sym typeface="Times New Roman" charset="0"/>
              </a:rPr>
              <a:t> </a:t>
            </a:r>
            <a:r>
              <a:rPr lang="en-US" sz="1600" dirty="0">
                <a:solidFill>
                  <a:srgbClr val="002D99"/>
                </a:solidFill>
                <a:latin typeface="Times New Roman"/>
                <a:ea typeface="ＭＳ Ｐゴシック" charset="0"/>
                <a:cs typeface="Times New Roman"/>
                <a:sym typeface="Times New Roman" charset="0"/>
              </a:rPr>
              <a:t>for neutrinos</a:t>
            </a:r>
          </a:p>
          <a:p>
            <a:pPr marL="177800" indent="-138113">
              <a:buClr>
                <a:srgbClr val="002D99"/>
              </a:buClr>
              <a:buSzPct val="125000"/>
              <a:buFont typeface="Arial"/>
              <a:buChar char="•"/>
            </a:pPr>
            <a:r>
              <a:rPr lang="en-US" sz="1600" dirty="0">
                <a:solidFill>
                  <a:srgbClr val="002D99"/>
                </a:solidFill>
                <a:latin typeface="Times New Roman"/>
                <a:ea typeface="ＭＳ Ｐゴシック" charset="0"/>
                <a:cs typeface="Times New Roman"/>
                <a:sym typeface="Times New Roman Italic" charset="0"/>
              </a:rPr>
              <a:t>-</a:t>
            </a:r>
            <a:r>
              <a:rPr lang="en-US" sz="1600" dirty="0" err="1">
                <a:solidFill>
                  <a:srgbClr val="002D99"/>
                </a:solidFill>
                <a:latin typeface="Times New Roman"/>
                <a:ea typeface="ＭＳ Ｐゴシック" charset="0"/>
                <a:cs typeface="Times New Roman"/>
                <a:sym typeface="Times New Roman Italic" charset="0"/>
              </a:rPr>
              <a:t>δ</a:t>
            </a:r>
            <a:r>
              <a:rPr lang="en-US" sz="1600" baseline="-6000" dirty="0" err="1">
                <a:solidFill>
                  <a:srgbClr val="002D99"/>
                </a:solidFill>
                <a:latin typeface="Times New Roman"/>
                <a:ea typeface="ＭＳ Ｐゴシック" charset="0"/>
                <a:cs typeface="Times New Roman"/>
                <a:sym typeface="Times New Roman Italic" charset="0"/>
              </a:rPr>
              <a:t>CP</a:t>
            </a:r>
            <a:r>
              <a:rPr lang="en-US" sz="1600" dirty="0">
                <a:solidFill>
                  <a:srgbClr val="002D99"/>
                </a:solidFill>
                <a:latin typeface="Times New Roman"/>
                <a:ea typeface="ＭＳ Ｐゴシック" charset="0"/>
                <a:cs typeface="Times New Roman"/>
                <a:sym typeface="Times New Roman" charset="0"/>
              </a:rPr>
              <a:t> for anti-neutrinos</a:t>
            </a:r>
          </a:p>
        </p:txBody>
      </p:sp>
      <p:pic>
        <p:nvPicPr>
          <p:cNvPr id="47" name="Picture 5"/>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536" y="3405459"/>
            <a:ext cx="8461643" cy="251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8" name="Text Box 6"/>
          <p:cNvSpPr txBox="1">
            <a:spLocks noChangeArrowheads="1"/>
          </p:cNvSpPr>
          <p:nvPr/>
        </p:nvSpPr>
        <p:spPr bwMode="auto">
          <a:xfrm>
            <a:off x="6960487" y="5824298"/>
            <a:ext cx="1435722"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txBody>
          <a:bodyPr wrap="none">
            <a:spAutoFit/>
          </a:bodyPr>
          <a:lstStyle/>
          <a:p>
            <a:pPr algn="ctr" eaLnBrk="0" hangingPunct="0"/>
            <a:r>
              <a:rPr lang="en-US" sz="1400" dirty="0" smtClean="0">
                <a:solidFill>
                  <a:schemeClr val="bg1">
                    <a:lumMod val="65000"/>
                  </a:schemeClr>
                </a:solidFill>
                <a:latin typeface="Times New Roman"/>
                <a:cs typeface="Times New Roman"/>
              </a:rPr>
              <a:t>Majorana phases</a:t>
            </a:r>
            <a:endParaRPr lang="en-US" sz="1400" dirty="0">
              <a:solidFill>
                <a:schemeClr val="bg1">
                  <a:lumMod val="65000"/>
                </a:schemeClr>
              </a:solidFill>
              <a:latin typeface="Times New Roman"/>
              <a:cs typeface="Times New Roman"/>
            </a:endParaRPr>
          </a:p>
        </p:txBody>
      </p:sp>
      <p:sp>
        <p:nvSpPr>
          <p:cNvPr id="49" name="Text Box 6"/>
          <p:cNvSpPr txBox="1">
            <a:spLocks noChangeArrowheads="1"/>
          </p:cNvSpPr>
          <p:nvPr/>
        </p:nvSpPr>
        <p:spPr bwMode="auto">
          <a:xfrm>
            <a:off x="582770" y="1320043"/>
            <a:ext cx="2765094" cy="1455207"/>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txBody>
          <a:bodyPr wrap="square">
            <a:spAutoFit/>
          </a:bodyPr>
          <a:lstStyle/>
          <a:p>
            <a:pPr algn="ctr" eaLnBrk="0" hangingPunct="0"/>
            <a:r>
              <a:rPr lang="en-US" dirty="0" smtClean="0">
                <a:latin typeface="Times New Roman"/>
                <a:cs typeface="Times New Roman"/>
              </a:rPr>
              <a:t>3 mixing angles, </a:t>
            </a:r>
            <a:r>
              <a:rPr lang="el-GR" dirty="0" smtClean="0">
                <a:latin typeface="Times New Roman"/>
                <a:cs typeface="Times New Roman"/>
              </a:rPr>
              <a:t>θ</a:t>
            </a:r>
            <a:r>
              <a:rPr lang="el-GR" baseline="-25000" dirty="0" smtClean="0">
                <a:latin typeface="Times New Roman"/>
                <a:cs typeface="Times New Roman"/>
              </a:rPr>
              <a:t>12</a:t>
            </a:r>
            <a:r>
              <a:rPr lang="el-GR" dirty="0" smtClean="0">
                <a:latin typeface="Times New Roman"/>
                <a:cs typeface="Times New Roman"/>
              </a:rPr>
              <a:t>, θ</a:t>
            </a:r>
            <a:r>
              <a:rPr lang="el-GR" baseline="-25000" dirty="0" smtClean="0">
                <a:latin typeface="Times New Roman"/>
                <a:cs typeface="Times New Roman"/>
              </a:rPr>
              <a:t>23</a:t>
            </a:r>
            <a:r>
              <a:rPr lang="el-GR" dirty="0" smtClean="0">
                <a:latin typeface="Times New Roman"/>
                <a:cs typeface="Times New Roman"/>
              </a:rPr>
              <a:t>, θ</a:t>
            </a:r>
            <a:r>
              <a:rPr lang="el-GR" baseline="-25000" dirty="0" smtClean="0">
                <a:latin typeface="Times New Roman"/>
                <a:cs typeface="Times New Roman"/>
              </a:rPr>
              <a:t>13</a:t>
            </a:r>
            <a:r>
              <a:rPr lang="en-US" dirty="0" smtClean="0">
                <a:latin typeface="Times New Roman"/>
                <a:cs typeface="Times New Roman"/>
              </a:rPr>
              <a:t>, and one phase, </a:t>
            </a:r>
            <a:r>
              <a:rPr lang="el-GR" dirty="0" smtClean="0">
                <a:latin typeface="Times New Roman"/>
                <a:cs typeface="Times New Roman"/>
              </a:rPr>
              <a:t>δ</a:t>
            </a:r>
            <a:r>
              <a:rPr lang="en-US" baseline="-25000" dirty="0" smtClean="0">
                <a:latin typeface="Times New Roman"/>
                <a:cs typeface="Times New Roman"/>
              </a:rPr>
              <a:t>CP</a:t>
            </a:r>
            <a:endParaRPr lang="en-US" baseline="-25000" dirty="0">
              <a:latin typeface="Times New Roman"/>
              <a:cs typeface="Times New Roman"/>
            </a:endParaRPr>
          </a:p>
        </p:txBody>
      </p:sp>
      <p:sp>
        <p:nvSpPr>
          <p:cNvPr id="46" name="Rectangle 2"/>
          <p:cNvSpPr>
            <a:spLocks noGrp="1" noChangeArrowheads="1"/>
          </p:cNvSpPr>
          <p:nvPr>
            <p:ph type="title"/>
          </p:nvPr>
        </p:nvSpPr>
        <p:spPr>
          <a:xfrm>
            <a:off x="1287934" y="103858"/>
            <a:ext cx="6411913" cy="556434"/>
          </a:xfrm>
        </p:spPr>
        <p:txBody>
          <a:bodyPr/>
          <a:lstStyle/>
          <a:p>
            <a:r>
              <a:rPr lang="en-US" altLang="en-US" b="1" dirty="0">
                <a:sym typeface="Symbol" panose="05050102010706020507" pitchFamily="18" charset="2"/>
              </a:rPr>
              <a:t>Three neutrino mixing</a:t>
            </a:r>
          </a:p>
        </p:txBody>
      </p:sp>
      <p:pic>
        <p:nvPicPr>
          <p:cNvPr id="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0817" y="723350"/>
            <a:ext cx="4794250" cy="304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 name="Group 16"/>
          <p:cNvGrpSpPr>
            <a:grpSpLocks/>
          </p:cNvGrpSpPr>
          <p:nvPr/>
        </p:nvGrpSpPr>
        <p:grpSpPr bwMode="auto">
          <a:xfrm>
            <a:off x="7487212" y="25543"/>
            <a:ext cx="1566474" cy="1203431"/>
            <a:chOff x="2781" y="2457"/>
            <a:chExt cx="2640" cy="1863"/>
          </a:xfrm>
        </p:grpSpPr>
        <p:pic>
          <p:nvPicPr>
            <p:cNvPr id="13" name="Picture 17" descr="osci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81" y="2457"/>
              <a:ext cx="2640" cy="18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oscill_anim_2"/>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10" y="2507"/>
              <a:ext cx="2417" cy="17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53452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 4"/>
          <p:cNvSpPr txBox="1">
            <a:spLocks/>
          </p:cNvSpPr>
          <p:nvPr/>
        </p:nvSpPr>
        <p:spPr>
          <a:xfrm>
            <a:off x="6057900" y="5747445"/>
            <a:ext cx="1600200" cy="273844"/>
          </a:xfrm>
          <a:prstGeom prst="rect">
            <a:avLst/>
          </a:prstGeom>
          <a:ln>
            <a:noFill/>
          </a:ln>
        </p:spPr>
        <p:txBody>
          <a:bodyPr vert="horz" lIns="68580" tIns="34290" rIns="68580" bIns="34290" rtlCol="0" anchor="ctr"/>
          <a:lstStyle/>
          <a:p>
            <a:pPr algn="r">
              <a:defRPr/>
            </a:pPr>
            <a:fld id="{D2D8002D-B5B0-4BAC-B1F6-782DDCCE6D9C}" type="slidenum">
              <a:rPr lang="ja-JP" altLang="en-US" sz="900">
                <a:solidFill>
                  <a:srgbClr val="FFFFFF"/>
                </a:solidFill>
              </a:rPr>
              <a:pPr algn="r">
                <a:defRPr/>
              </a:pPr>
              <a:t>8</a:t>
            </a:fld>
            <a:endParaRPr lang="ja-JP" altLang="en-US" sz="900">
              <a:solidFill>
                <a:srgbClr val="FFFFFF"/>
              </a:solidFill>
            </a:endParaRPr>
          </a:p>
        </p:txBody>
      </p:sp>
      <p:pic>
        <p:nvPicPr>
          <p:cNvPr id="14" name="図 13"/>
          <p:cNvPicPr>
            <a:picLocks noChangeAspect="1"/>
          </p:cNvPicPr>
          <p:nvPr/>
        </p:nvPicPr>
        <p:blipFill>
          <a:blip r:embed="rId3"/>
          <a:stretch>
            <a:fillRect/>
          </a:stretch>
        </p:blipFill>
        <p:spPr>
          <a:xfrm>
            <a:off x="286108" y="1190830"/>
            <a:ext cx="5243474" cy="1313357"/>
          </a:xfrm>
          <a:prstGeom prst="rect">
            <a:avLst/>
          </a:prstGeom>
        </p:spPr>
      </p:pic>
      <p:pic>
        <p:nvPicPr>
          <p:cNvPr id="15" name="図 14"/>
          <p:cNvPicPr>
            <a:picLocks noChangeAspect="1"/>
          </p:cNvPicPr>
          <p:nvPr/>
        </p:nvPicPr>
        <p:blipFill>
          <a:blip r:embed="rId4"/>
          <a:stretch>
            <a:fillRect/>
          </a:stretch>
        </p:blipFill>
        <p:spPr>
          <a:xfrm>
            <a:off x="7271874" y="2228016"/>
            <a:ext cx="1798972" cy="2065697"/>
          </a:xfrm>
          <a:prstGeom prst="rect">
            <a:avLst/>
          </a:prstGeom>
        </p:spPr>
      </p:pic>
      <p:sp>
        <p:nvSpPr>
          <p:cNvPr id="3" name="Title 2"/>
          <p:cNvSpPr>
            <a:spLocks noGrp="1"/>
          </p:cNvSpPr>
          <p:nvPr>
            <p:ph type="title"/>
          </p:nvPr>
        </p:nvSpPr>
        <p:spPr>
          <a:xfrm>
            <a:off x="1476375" y="295664"/>
            <a:ext cx="6411913" cy="556434"/>
          </a:xfrm>
        </p:spPr>
        <p:txBody>
          <a:bodyPr/>
          <a:lstStyle/>
          <a:p>
            <a:r>
              <a:rPr lang="en-US" dirty="0" smtClean="0"/>
              <a:t>LBL experiments at accelerators</a:t>
            </a:r>
            <a:endParaRPr lang="en-US" dirty="0"/>
          </a:p>
        </p:txBody>
      </p:sp>
      <p:pic>
        <p:nvPicPr>
          <p:cNvPr id="16" name="Picture 8" descr="shield"/>
          <p:cNvPicPr>
            <a:picLocks noGrp="1" noChangeAspect="1" noChangeArrowheads="1"/>
          </p:cNvPicPr>
          <p:nvPr>
            <p:ph idx="1"/>
          </p:nvPr>
        </p:nvPicPr>
        <p:blipFill>
          <a:blip r:embed="rId5"/>
          <a:srcRect/>
          <a:stretch>
            <a:fillRect/>
          </a:stretch>
        </p:blipFill>
        <p:spPr>
          <a:xfrm>
            <a:off x="5567002" y="1142816"/>
            <a:ext cx="1961728" cy="1307538"/>
          </a:xfrm>
          <a:prstGeom prst="rect">
            <a:avLst/>
          </a:prstGeom>
          <a:noFill/>
        </p:spPr>
      </p:pic>
      <p:pic>
        <p:nvPicPr>
          <p:cNvPr id="17" name="図 16"/>
          <p:cNvPicPr>
            <a:picLocks noChangeAspect="1"/>
          </p:cNvPicPr>
          <p:nvPr/>
        </p:nvPicPr>
        <p:blipFill>
          <a:blip r:embed="rId6"/>
          <a:stretch>
            <a:fillRect/>
          </a:stretch>
        </p:blipFill>
        <p:spPr>
          <a:xfrm>
            <a:off x="6293797" y="4855872"/>
            <a:ext cx="2469866" cy="1727576"/>
          </a:xfrm>
          <a:prstGeom prst="rect">
            <a:avLst/>
          </a:prstGeom>
        </p:spPr>
      </p:pic>
      <p:pic>
        <p:nvPicPr>
          <p:cNvPr id="18" name="Picture 24" descr="01_T2K_0808-japan-kore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2411" y="4272863"/>
            <a:ext cx="5570867" cy="2231004"/>
          </a:xfrm>
          <a:prstGeom prst="rect">
            <a:avLst/>
          </a:prstGeom>
          <a:noFill/>
          <a:ln w="9525">
            <a:noFill/>
            <a:miter lim="800000"/>
            <a:headEnd/>
            <a:tailEnd/>
          </a:ln>
        </p:spPr>
      </p:pic>
      <p:sp>
        <p:nvSpPr>
          <p:cNvPr id="19" name="テキスト ボックス 18"/>
          <p:cNvSpPr txBox="1"/>
          <p:nvPr/>
        </p:nvSpPr>
        <p:spPr>
          <a:xfrm>
            <a:off x="323528" y="815492"/>
            <a:ext cx="1409360" cy="433067"/>
          </a:xfrm>
          <a:prstGeom prst="rect">
            <a:avLst/>
          </a:prstGeom>
          <a:noFill/>
        </p:spPr>
        <p:txBody>
          <a:bodyPr wrap="none" rtlCol="0">
            <a:spAutoFit/>
          </a:bodyPr>
          <a:lstStyle/>
          <a:p>
            <a:r>
              <a:rPr kumimoji="1" lang="en-US" altLang="ja-JP" sz="1800" b="1" i="1" dirty="0">
                <a:solidFill>
                  <a:srgbClr val="000000"/>
                </a:solidFill>
              </a:rPr>
              <a:t>K2K (Japan)</a:t>
            </a:r>
            <a:endParaRPr kumimoji="1" lang="ja-JP" altLang="en-US" sz="1800" b="1" i="1" dirty="0">
              <a:solidFill>
                <a:srgbClr val="000000"/>
              </a:solidFill>
            </a:endParaRPr>
          </a:p>
        </p:txBody>
      </p:sp>
      <p:sp>
        <p:nvSpPr>
          <p:cNvPr id="20" name="テキスト ボックス 19"/>
          <p:cNvSpPr txBox="1"/>
          <p:nvPr/>
        </p:nvSpPr>
        <p:spPr>
          <a:xfrm>
            <a:off x="7574200" y="1250762"/>
            <a:ext cx="1601721" cy="433067"/>
          </a:xfrm>
          <a:prstGeom prst="rect">
            <a:avLst/>
          </a:prstGeom>
          <a:noFill/>
        </p:spPr>
        <p:txBody>
          <a:bodyPr wrap="none" rtlCol="0">
            <a:spAutoFit/>
          </a:bodyPr>
          <a:lstStyle/>
          <a:p>
            <a:r>
              <a:rPr lang="en-US" altLang="ja-JP" sz="1800" b="1" i="1" dirty="0">
                <a:solidFill>
                  <a:srgbClr val="000000"/>
                </a:solidFill>
              </a:rPr>
              <a:t>MINOS</a:t>
            </a:r>
            <a:r>
              <a:rPr kumimoji="1" lang="en-US" altLang="ja-JP" sz="1800" b="1" i="1" dirty="0">
                <a:solidFill>
                  <a:srgbClr val="000000"/>
                </a:solidFill>
              </a:rPr>
              <a:t> (USA)</a:t>
            </a:r>
            <a:endParaRPr kumimoji="1" lang="ja-JP" altLang="en-US" sz="1800" b="1" i="1" dirty="0">
              <a:solidFill>
                <a:srgbClr val="000000"/>
              </a:solidFill>
            </a:endParaRPr>
          </a:p>
        </p:txBody>
      </p:sp>
      <p:sp>
        <p:nvSpPr>
          <p:cNvPr id="21" name="テキスト ボックス 20"/>
          <p:cNvSpPr txBox="1"/>
          <p:nvPr/>
        </p:nvSpPr>
        <p:spPr>
          <a:xfrm>
            <a:off x="6905397" y="4453239"/>
            <a:ext cx="1858266" cy="433067"/>
          </a:xfrm>
          <a:prstGeom prst="rect">
            <a:avLst/>
          </a:prstGeom>
          <a:noFill/>
        </p:spPr>
        <p:txBody>
          <a:bodyPr wrap="none" rtlCol="0">
            <a:spAutoFit/>
          </a:bodyPr>
          <a:lstStyle/>
          <a:p>
            <a:r>
              <a:rPr kumimoji="1" lang="en-US" altLang="ja-JP" sz="1800" b="1" i="1" dirty="0">
                <a:solidFill>
                  <a:srgbClr val="000000"/>
                </a:solidFill>
              </a:rPr>
              <a:t>OPERA (Europe)</a:t>
            </a:r>
            <a:endParaRPr kumimoji="1" lang="ja-JP" altLang="en-US" sz="1800" b="1" i="1" dirty="0">
              <a:solidFill>
                <a:srgbClr val="000000"/>
              </a:solidFill>
            </a:endParaRPr>
          </a:p>
        </p:txBody>
      </p:sp>
      <p:sp>
        <p:nvSpPr>
          <p:cNvPr id="22" name="テキスト ボックス 21"/>
          <p:cNvSpPr txBox="1"/>
          <p:nvPr/>
        </p:nvSpPr>
        <p:spPr>
          <a:xfrm>
            <a:off x="122411" y="3721933"/>
            <a:ext cx="1396536" cy="433067"/>
          </a:xfrm>
          <a:prstGeom prst="rect">
            <a:avLst/>
          </a:prstGeom>
          <a:noFill/>
        </p:spPr>
        <p:txBody>
          <a:bodyPr wrap="none" rtlCol="0">
            <a:spAutoFit/>
          </a:bodyPr>
          <a:lstStyle/>
          <a:p>
            <a:r>
              <a:rPr lang="en-US" altLang="ja-JP" sz="1800" b="1" i="1" dirty="0">
                <a:solidFill>
                  <a:srgbClr val="000000"/>
                </a:solidFill>
              </a:rPr>
              <a:t>T</a:t>
            </a:r>
            <a:r>
              <a:rPr kumimoji="1" lang="en-US" altLang="ja-JP" sz="1800" b="1" i="1" dirty="0">
                <a:solidFill>
                  <a:srgbClr val="000000"/>
                </a:solidFill>
              </a:rPr>
              <a:t>2K (Japan)</a:t>
            </a:r>
            <a:endParaRPr kumimoji="1" lang="ja-JP" altLang="en-US" sz="1800" b="1" i="1" dirty="0">
              <a:solidFill>
                <a:srgbClr val="000000"/>
              </a:solidFill>
            </a:endParaRPr>
          </a:p>
        </p:txBody>
      </p:sp>
      <p:sp>
        <p:nvSpPr>
          <p:cNvPr id="31" name="テキスト ボックス 58"/>
          <p:cNvSpPr txBox="1"/>
          <p:nvPr/>
        </p:nvSpPr>
        <p:spPr>
          <a:xfrm>
            <a:off x="5645553" y="2609880"/>
            <a:ext cx="1510350" cy="369332"/>
          </a:xfrm>
          <a:prstGeom prst="rect">
            <a:avLst/>
          </a:prstGeom>
          <a:noFill/>
        </p:spPr>
        <p:txBody>
          <a:bodyPr wrap="none" rtlCol="0">
            <a:spAutoFit/>
          </a:bodyPr>
          <a:lstStyle/>
          <a:p>
            <a:pPr defTabSz="685800" eaLnBrk="1" fontAlgn="auto" hangingPunct="1">
              <a:lnSpc>
                <a:spcPct val="100000"/>
              </a:lnSpc>
              <a:spcBef>
                <a:spcPts val="0"/>
              </a:spcBef>
              <a:spcAft>
                <a:spcPts val="0"/>
              </a:spcAft>
              <a:buClrTx/>
              <a:buSzTx/>
              <a:defRPr/>
            </a:pPr>
            <a:r>
              <a:rPr lang="en-US" altLang="ja-JP" sz="1800" b="1" i="1" kern="0" dirty="0" err="1">
                <a:solidFill>
                  <a:prstClr val="black"/>
                </a:solidFill>
              </a:rPr>
              <a:t>NO</a:t>
            </a:r>
            <a:r>
              <a:rPr lang="en-US" altLang="ja-JP" sz="1800" b="1" i="1" kern="0" dirty="0" err="1">
                <a:solidFill>
                  <a:prstClr val="black"/>
                </a:solidFill>
                <a:latin typeface="Symbol" panose="05050102010706020507" pitchFamily="18" charset="2"/>
              </a:rPr>
              <a:t>n</a:t>
            </a:r>
            <a:r>
              <a:rPr lang="en-US" altLang="ja-JP" sz="1800" b="1" i="1" kern="0" dirty="0">
                <a:solidFill>
                  <a:prstClr val="black"/>
                </a:solidFill>
                <a:latin typeface="Symbol" panose="05050102010706020507" pitchFamily="18" charset="2"/>
              </a:rPr>
              <a:t> </a:t>
            </a:r>
            <a:r>
              <a:rPr lang="en-US" altLang="ja-JP" sz="1800" b="1" i="1" kern="0" dirty="0" smtClean="0">
                <a:solidFill>
                  <a:prstClr val="black"/>
                </a:solidFill>
              </a:rPr>
              <a:t>A (USA)</a:t>
            </a:r>
            <a:endParaRPr lang="ja-JP" altLang="en-US" sz="1800" b="1" i="1" kern="0" dirty="0">
              <a:solidFill>
                <a:prstClr val="black"/>
              </a:solidFill>
            </a:endParaRPr>
          </a:p>
        </p:txBody>
      </p:sp>
      <p:pic>
        <p:nvPicPr>
          <p:cNvPr id="32" name="Picture 18" descr="neutrinoNOV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8618" y="2979212"/>
            <a:ext cx="1784538" cy="148091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4" descr="nov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9265" y="2583471"/>
            <a:ext cx="2195711" cy="164678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60033" y="4394129"/>
            <a:ext cx="1820896" cy="241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0047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スライド番号プレースホルダ 4"/>
          <p:cNvSpPr txBox="1">
            <a:spLocks/>
          </p:cNvSpPr>
          <p:nvPr/>
        </p:nvSpPr>
        <p:spPr>
          <a:xfrm>
            <a:off x="6057900" y="5747445"/>
            <a:ext cx="1600200" cy="273844"/>
          </a:xfrm>
          <a:prstGeom prst="rect">
            <a:avLst/>
          </a:prstGeom>
          <a:ln>
            <a:noFill/>
          </a:ln>
        </p:spPr>
        <p:txBody>
          <a:bodyPr vert="horz" lIns="68580" tIns="34290" rIns="68580" bIns="34290" rtlCol="0" anchor="ctr"/>
          <a:lstStyle/>
          <a:p>
            <a:pPr algn="r">
              <a:defRPr/>
            </a:pPr>
            <a:fld id="{D2D8002D-B5B0-4BAC-B1F6-782DDCCE6D9C}" type="slidenum">
              <a:rPr lang="ja-JP" altLang="en-US" sz="900">
                <a:solidFill>
                  <a:srgbClr val="FFFFFF"/>
                </a:solidFill>
              </a:rPr>
              <a:pPr algn="r">
                <a:defRPr/>
              </a:pPr>
              <a:t>9</a:t>
            </a:fld>
            <a:endParaRPr lang="ja-JP" altLang="en-US" sz="900">
              <a:solidFill>
                <a:srgbClr val="FFFFFF"/>
              </a:solidFill>
            </a:endParaRPr>
          </a:p>
        </p:txBody>
      </p:sp>
      <p:sp>
        <p:nvSpPr>
          <p:cNvPr id="44" name="テキスト ボックス 43"/>
          <p:cNvSpPr txBox="1"/>
          <p:nvPr/>
        </p:nvSpPr>
        <p:spPr>
          <a:xfrm>
            <a:off x="5940152" y="971002"/>
            <a:ext cx="2646878" cy="433067"/>
          </a:xfrm>
          <a:prstGeom prst="rect">
            <a:avLst/>
          </a:prstGeom>
          <a:noFill/>
        </p:spPr>
        <p:txBody>
          <a:bodyPr wrap="none" rtlCol="0">
            <a:spAutoFit/>
          </a:bodyPr>
          <a:lstStyle/>
          <a:p>
            <a:r>
              <a:rPr kumimoji="1" lang="en-US" altLang="ja-JP" sz="1800" b="1" i="1" dirty="0">
                <a:solidFill>
                  <a:srgbClr val="000000"/>
                </a:solidFill>
              </a:rPr>
              <a:t>Double </a:t>
            </a:r>
            <a:r>
              <a:rPr kumimoji="1" lang="en-US" altLang="ja-JP" sz="1800" b="1" i="1" dirty="0" smtClean="0">
                <a:solidFill>
                  <a:srgbClr val="000000"/>
                </a:solidFill>
              </a:rPr>
              <a:t>CHOOZ (France)</a:t>
            </a:r>
            <a:endParaRPr kumimoji="1" lang="ja-JP" altLang="en-US" sz="1800" b="1" i="1" dirty="0">
              <a:solidFill>
                <a:srgbClr val="000000"/>
              </a:solidFill>
            </a:endParaRPr>
          </a:p>
        </p:txBody>
      </p:sp>
      <p:sp>
        <p:nvSpPr>
          <p:cNvPr id="45" name="テキスト ボックス 44"/>
          <p:cNvSpPr txBox="1"/>
          <p:nvPr/>
        </p:nvSpPr>
        <p:spPr>
          <a:xfrm>
            <a:off x="4977880" y="4178360"/>
            <a:ext cx="1858201" cy="402033"/>
          </a:xfrm>
          <a:prstGeom prst="rect">
            <a:avLst/>
          </a:prstGeom>
          <a:noFill/>
        </p:spPr>
        <p:txBody>
          <a:bodyPr wrap="none" rtlCol="0">
            <a:spAutoFit/>
          </a:bodyPr>
          <a:lstStyle/>
          <a:p>
            <a:r>
              <a:rPr kumimoji="1" lang="en-US" altLang="ja-JP" sz="1800" b="1" i="1" dirty="0" smtClean="0">
                <a:solidFill>
                  <a:srgbClr val="000000"/>
                </a:solidFill>
              </a:rPr>
              <a:t>RENO (S. Korea)</a:t>
            </a:r>
            <a:endParaRPr kumimoji="1" lang="ja-JP" altLang="en-US" sz="1800" b="1" i="1" dirty="0">
              <a:solidFill>
                <a:srgbClr val="000000"/>
              </a:solidFill>
            </a:endParaRPr>
          </a:p>
        </p:txBody>
      </p:sp>
      <p:sp>
        <p:nvSpPr>
          <p:cNvPr id="46" name="テキスト ボックス 45"/>
          <p:cNvSpPr txBox="1"/>
          <p:nvPr/>
        </p:nvSpPr>
        <p:spPr>
          <a:xfrm>
            <a:off x="2994667" y="3589633"/>
            <a:ext cx="1915909" cy="433067"/>
          </a:xfrm>
          <a:prstGeom prst="rect">
            <a:avLst/>
          </a:prstGeom>
          <a:noFill/>
        </p:spPr>
        <p:txBody>
          <a:bodyPr wrap="none" rtlCol="0">
            <a:spAutoFit/>
          </a:bodyPr>
          <a:lstStyle/>
          <a:p>
            <a:r>
              <a:rPr kumimoji="1" lang="en-US" altLang="ja-JP" sz="1800" b="1" i="1" dirty="0" err="1">
                <a:solidFill>
                  <a:srgbClr val="000000"/>
                </a:solidFill>
              </a:rPr>
              <a:t>Daya</a:t>
            </a:r>
            <a:r>
              <a:rPr kumimoji="1" lang="en-US" altLang="ja-JP" sz="1800" b="1" i="1" dirty="0">
                <a:solidFill>
                  <a:srgbClr val="000000"/>
                </a:solidFill>
              </a:rPr>
              <a:t> </a:t>
            </a:r>
            <a:r>
              <a:rPr kumimoji="1" lang="en-US" altLang="ja-JP" sz="1800" b="1" i="1" dirty="0" smtClean="0">
                <a:solidFill>
                  <a:srgbClr val="000000"/>
                </a:solidFill>
              </a:rPr>
              <a:t>Bay (China)</a:t>
            </a:r>
            <a:endParaRPr kumimoji="1" lang="ja-JP" altLang="en-US" sz="1800" b="1" i="1" dirty="0">
              <a:solidFill>
                <a:srgbClr val="000000"/>
              </a:solidFill>
            </a:endParaRPr>
          </a:p>
        </p:txBody>
      </p:sp>
      <p:sp>
        <p:nvSpPr>
          <p:cNvPr id="32" name="Title 2"/>
          <p:cNvSpPr>
            <a:spLocks noGrp="1"/>
          </p:cNvSpPr>
          <p:nvPr>
            <p:ph type="title"/>
          </p:nvPr>
        </p:nvSpPr>
        <p:spPr>
          <a:xfrm>
            <a:off x="1409468" y="162506"/>
            <a:ext cx="6411913" cy="556434"/>
          </a:xfrm>
        </p:spPr>
        <p:txBody>
          <a:bodyPr/>
          <a:lstStyle/>
          <a:p>
            <a:r>
              <a:rPr lang="en-US" dirty="0"/>
              <a:t>S</a:t>
            </a:r>
            <a:r>
              <a:rPr lang="en-US" dirty="0" smtClean="0"/>
              <a:t>BL experiments at reactors</a:t>
            </a:r>
            <a:endParaRPr lang="en-US" dirty="0"/>
          </a:p>
        </p:txBody>
      </p:sp>
      <p:graphicFrame>
        <p:nvGraphicFramePr>
          <p:cNvPr id="33" name="Object 6"/>
          <p:cNvGraphicFramePr>
            <a:graphicFrameLocks noChangeAspect="1"/>
          </p:cNvGraphicFramePr>
          <p:nvPr>
            <p:extLst/>
          </p:nvPr>
        </p:nvGraphicFramePr>
        <p:xfrm>
          <a:off x="3046707" y="976405"/>
          <a:ext cx="2290763" cy="539750"/>
        </p:xfrm>
        <a:graphic>
          <a:graphicData uri="http://schemas.openxmlformats.org/presentationml/2006/ole">
            <mc:AlternateContent xmlns:mc="http://schemas.openxmlformats.org/markup-compatibility/2006">
              <mc:Choice xmlns:v="urn:schemas-microsoft-com:vml" Requires="v">
                <p:oleObj spid="_x0000_s635930" name="Equation" r:id="rId4" imgW="1079280" imgH="253800" progId="Equation.3">
                  <p:embed/>
                </p:oleObj>
              </mc:Choice>
              <mc:Fallback>
                <p:oleObj name="Equation" r:id="rId4" imgW="1079280" imgH="253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6707" y="976405"/>
                        <a:ext cx="2290763" cy="539750"/>
                      </a:xfrm>
                      <a:prstGeom prst="rect">
                        <a:avLst/>
                      </a:prstGeom>
                      <a:solidFill>
                        <a:srgbClr val="FFFF00"/>
                      </a:solidFill>
                      <a:ln w="57150" cmpd="thinThick">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863" r="37143"/>
          <a:stretch/>
        </p:blipFill>
        <p:spPr bwMode="auto">
          <a:xfrm>
            <a:off x="651967" y="1273221"/>
            <a:ext cx="2181062" cy="273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5"/>
          <p:cNvPicPr>
            <a:picLocks noChangeAspect="1" noChangeArrowheads="1"/>
          </p:cNvPicPr>
          <p:nvPr/>
        </p:nvPicPr>
        <p:blipFill>
          <a:blip r:embed="rId7">
            <a:extLst>
              <a:ext uri="{28A0092B-C50C-407E-A947-70E740481C1C}">
                <a14:useLocalDpi xmlns:a14="http://schemas.microsoft.com/office/drawing/2010/main" val="0"/>
              </a:ext>
            </a:extLst>
          </a:blip>
          <a:srcRect l="73740" t="40358"/>
          <a:stretch>
            <a:fillRect/>
          </a:stretch>
        </p:blipFill>
        <p:spPr bwMode="auto">
          <a:xfrm>
            <a:off x="142894" y="915937"/>
            <a:ext cx="1266574" cy="19669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テキスト ボックス 45"/>
          <p:cNvSpPr txBox="1"/>
          <p:nvPr/>
        </p:nvSpPr>
        <p:spPr>
          <a:xfrm>
            <a:off x="2889210" y="1898606"/>
            <a:ext cx="1261884" cy="742767"/>
          </a:xfrm>
          <a:prstGeom prst="rect">
            <a:avLst/>
          </a:prstGeom>
          <a:noFill/>
        </p:spPr>
        <p:txBody>
          <a:bodyPr wrap="none" rtlCol="0">
            <a:spAutoFit/>
          </a:bodyPr>
          <a:lstStyle/>
          <a:p>
            <a:r>
              <a:rPr kumimoji="1" lang="en-US" altLang="ja-JP" sz="1800" b="1" i="1" dirty="0" err="1" smtClean="0">
                <a:solidFill>
                  <a:srgbClr val="000000"/>
                </a:solidFill>
              </a:rPr>
              <a:t>KamLAND</a:t>
            </a:r>
            <a:endParaRPr kumimoji="1" lang="en-US" altLang="ja-JP" sz="1800" b="1" i="1" dirty="0" smtClean="0">
              <a:solidFill>
                <a:srgbClr val="000000"/>
              </a:solidFill>
            </a:endParaRPr>
          </a:p>
          <a:p>
            <a:r>
              <a:rPr kumimoji="1" lang="en-US" altLang="ja-JP" sz="1800" b="1" i="1" dirty="0" smtClean="0">
                <a:solidFill>
                  <a:srgbClr val="000000"/>
                </a:solidFill>
              </a:rPr>
              <a:t> (Japan)</a:t>
            </a:r>
            <a:endParaRPr kumimoji="1" lang="ja-JP" altLang="en-US" sz="1800" b="1" i="1" dirty="0">
              <a:solidFill>
                <a:srgbClr val="000000"/>
              </a:solidFill>
            </a:endParaRPr>
          </a:p>
        </p:txBody>
      </p:sp>
      <p:pic>
        <p:nvPicPr>
          <p:cNvPr id="37"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2359" t="13021" r="51227" b="48182"/>
          <a:stretch/>
        </p:blipFill>
        <p:spPr bwMode="auto">
          <a:xfrm>
            <a:off x="5004048" y="1598450"/>
            <a:ext cx="4042270" cy="253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p:cNvPicPr>
            <a:picLocks noChangeAspect="1" noChangeArrowheads="1"/>
          </p:cNvPicPr>
          <p:nvPr/>
        </p:nvPicPr>
        <p:blipFill>
          <a:blip r:embed="rId9" cstate="print"/>
          <a:srcRect/>
          <a:stretch>
            <a:fillRect/>
          </a:stretch>
        </p:blipFill>
        <p:spPr bwMode="auto">
          <a:xfrm>
            <a:off x="7710135" y="1411879"/>
            <a:ext cx="1337892" cy="1004361"/>
          </a:xfrm>
          <a:prstGeom prst="rect">
            <a:avLst/>
          </a:prstGeom>
          <a:ln>
            <a:noFill/>
          </a:ln>
          <a:effectLst>
            <a:outerShdw blurRad="292100" dist="139700" dir="2700000" algn="tl" rotWithShape="0">
              <a:srgbClr val="333333">
                <a:alpha val="65000"/>
              </a:srgbClr>
            </a:outerShdw>
          </a:effectLst>
        </p:spPr>
      </p:pic>
      <p:pic>
        <p:nvPicPr>
          <p:cNvPr id="40"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51135" t="55574" r="2452" b="2312"/>
          <a:stretch/>
        </p:blipFill>
        <p:spPr bwMode="auto">
          <a:xfrm>
            <a:off x="5337470" y="4544859"/>
            <a:ext cx="2922712" cy="198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p:cNvPicPr>
            <a:picLocks noChangeAspect="1" noChangeArrowheads="1"/>
          </p:cNvPicPr>
          <p:nvPr/>
        </p:nvPicPr>
        <p:blipFill>
          <a:blip r:embed="rId10" cstate="print"/>
          <a:srcRect t="5679"/>
          <a:stretch>
            <a:fillRect/>
          </a:stretch>
        </p:blipFill>
        <p:spPr bwMode="auto">
          <a:xfrm>
            <a:off x="7524328" y="4288579"/>
            <a:ext cx="1521990" cy="943366"/>
          </a:xfrm>
          <a:prstGeom prst="rect">
            <a:avLst/>
          </a:prstGeom>
          <a:ln>
            <a:noFill/>
          </a:ln>
          <a:effectLst>
            <a:outerShdw blurRad="292100" dist="139700" dir="2700000" algn="tl" rotWithShape="0">
              <a:srgbClr val="333333">
                <a:alpha val="65000"/>
              </a:srgbClr>
            </a:outerShdw>
          </a:effectLst>
        </p:spPr>
      </p:pic>
      <p:pic>
        <p:nvPicPr>
          <p:cNvPr id="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51133" t="12574" r="2453" b="47578"/>
          <a:stretch/>
        </p:blipFill>
        <p:spPr bwMode="auto">
          <a:xfrm>
            <a:off x="114117" y="4003250"/>
            <a:ext cx="3778253" cy="243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 descr="C:\Users\thinkX1\YFWANG\MY DOCU\theta13\photo\DSC_2603-0.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957" t="10547"/>
          <a:stretch/>
        </p:blipFill>
        <p:spPr bwMode="auto">
          <a:xfrm>
            <a:off x="3130269" y="5074485"/>
            <a:ext cx="1564841" cy="10006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52440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Unicode MS"/>
        <a:ea typeface="Arial Unicode MS"/>
        <a:cs typeface="Arial Unicode MS"/>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23000"/>
          </a:lnSpc>
          <a:spcBef>
            <a:spcPct val="0"/>
          </a:spcBef>
          <a:spcAft>
            <a:spcPct val="0"/>
          </a:spcAft>
          <a:buClr>
            <a:srgbClr val="000000"/>
          </a:buClr>
          <a:buSzPct val="100000"/>
          <a:buFont typeface="Times New Roman" pitchFamily="18" charset="0"/>
          <a:buNone/>
          <a:tabLst/>
          <a:defRPr kumimoji="0" lang="en-GB" altLang="bg-BG"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23000"/>
          </a:lnSpc>
          <a:spcBef>
            <a:spcPct val="0"/>
          </a:spcBef>
          <a:spcAft>
            <a:spcPct val="0"/>
          </a:spcAft>
          <a:buClr>
            <a:srgbClr val="000000"/>
          </a:buClr>
          <a:buSzPct val="100000"/>
          <a:buFont typeface="Times New Roman" pitchFamily="18" charset="0"/>
          <a:buNone/>
          <a:tabLst/>
          <a:defRPr kumimoji="0" lang="en-GB" altLang="bg-BG"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11512</TotalTime>
  <Words>1993</Words>
  <Application>Microsoft Office PowerPoint</Application>
  <PresentationFormat>On-screen Show (4:3)</PresentationFormat>
  <Paragraphs>371</Paragraphs>
  <Slides>41</Slides>
  <Notes>19</Notes>
  <HiddenSlides>0</HiddenSlides>
  <MMClips>1</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8" baseType="lpstr">
      <vt:lpstr>Arial Unicode MS</vt:lpstr>
      <vt:lpstr>ＭＳ Ｐゴシック</vt:lpstr>
      <vt:lpstr>Apple Symbols</vt:lpstr>
      <vt:lpstr>Arial</vt:lpstr>
      <vt:lpstr>Arial Rounded MT Bold</vt:lpstr>
      <vt:lpstr>Bradley Hand ITC</vt:lpstr>
      <vt:lpstr>Calibri</vt:lpstr>
      <vt:lpstr>Comic Sans MS</vt:lpstr>
      <vt:lpstr>Helvetica</vt:lpstr>
      <vt:lpstr>Symbol</vt:lpstr>
      <vt:lpstr>Times New Roman</vt:lpstr>
      <vt:lpstr>Times New Roman Bold</vt:lpstr>
      <vt:lpstr>Times New Roman Italic</vt:lpstr>
      <vt:lpstr>Wingdings</vt:lpstr>
      <vt:lpstr>ヒラギノ明朝 ProN W3</vt:lpstr>
      <vt:lpstr>Default Design</vt:lpstr>
      <vt:lpstr>Equation</vt:lpstr>
      <vt:lpstr>A very intense neutrino super beam experiment for leptonic CP violation discovery based on the European Spallation Source linac</vt:lpstr>
      <vt:lpstr>PowerPoint Presentation</vt:lpstr>
      <vt:lpstr>PowerPoint Presentation</vt:lpstr>
      <vt:lpstr>PowerPoint Presentation</vt:lpstr>
      <vt:lpstr>PowerPoint Presentation</vt:lpstr>
      <vt:lpstr>Oscillation Probability</vt:lpstr>
      <vt:lpstr>Three neutrino mixing</vt:lpstr>
      <vt:lpstr>LBL experiments at accelerators</vt:lpstr>
      <vt:lpstr>SBL experiments at reactors</vt:lpstr>
      <vt:lpstr>What have we measured up to now?</vt:lpstr>
      <vt:lpstr>CP Violating observables (and mass hierarchy)</vt:lpstr>
      <vt:lpstr>Future neutrino experiments (in construction / approved / in preparation)</vt:lpstr>
      <vt:lpstr>How can we produce  a "conventional" neutrino beam?</vt:lpstr>
      <vt:lpstr>Neutrino Oscillations with "large" θ13</vt:lpstr>
      <vt:lpstr>Neutrino oscillations with "large" θ13</vt:lpstr>
      <vt:lpstr>The EUROν project (FP7 design study, 2008 - 2011)</vt:lpstr>
      <vt:lpstr>European Spallation Source</vt:lpstr>
      <vt:lpstr>ESS proton linac</vt:lpstr>
      <vt:lpstr>ESS Schedule</vt:lpstr>
      <vt:lpstr>How to add a neutrino facility to ESS?</vt:lpstr>
      <vt:lpstr>ESS Neutrino Super Beam Collaboration (ESSνSB)</vt:lpstr>
      <vt:lpstr>ESS neutrino energy distribution</vt:lpstr>
      <vt:lpstr>The MEMPHYS (MEgaton Mass PHYSics) Water Cherenkov Detector</vt:lpstr>
      <vt:lpstr>WC detector possible locations</vt:lpstr>
      <vt:lpstr>Physics Performance of ESSνSB </vt:lpstr>
      <vt:lpstr>PowerPoint Presentation</vt:lpstr>
      <vt:lpstr>PowerPoint Presentation</vt:lpstr>
      <vt:lpstr>PowerPoint Presentation</vt:lpstr>
      <vt:lpstr>ESSνSB in comparison with others </vt:lpstr>
      <vt:lpstr>Conclusion</vt:lpstr>
      <vt:lpstr>δCP, not just one more parameter to measure…</vt:lpstr>
      <vt:lpstr>Back-up</vt:lpstr>
      <vt:lpstr>PowerPoint Presentation</vt:lpstr>
      <vt:lpstr>PowerPoint Presentation</vt:lpstr>
      <vt:lpstr>Garpenberg Mine (Boliden)</vt:lpstr>
      <vt:lpstr>Mitigation of high power effects (4-Target/Horn system for EUROnu Super Beam)</vt:lpstr>
      <vt:lpstr>Number of events</vt:lpstr>
      <vt:lpstr>PowerPoint Presentation</vt:lpstr>
      <vt:lpstr>The MEMPHYS Detector (Proton decay)</vt:lpstr>
      <vt:lpstr>The MEMPHYS Detector (Supernova explosion)</vt:lpstr>
      <vt:lpstr>Systematic errors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HARP collaboration results on the proton-nuclei interactions at a few GeV energies</dc:title>
  <dc:creator>ROUMEN</dc:creator>
  <cp:lastModifiedBy>Roumen Tsenov</cp:lastModifiedBy>
  <cp:revision>497</cp:revision>
  <dcterms:modified xsi:type="dcterms:W3CDTF">2016-10-06T06:46:32Z</dcterms:modified>
</cp:coreProperties>
</file>