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696" r:id="rId2"/>
    <p:sldId id="758" r:id="rId3"/>
    <p:sldId id="656" r:id="rId4"/>
    <p:sldId id="753" r:id="rId5"/>
    <p:sldId id="756" r:id="rId6"/>
    <p:sldId id="755" r:id="rId7"/>
    <p:sldId id="754" r:id="rId8"/>
    <p:sldId id="800" r:id="rId9"/>
    <p:sldId id="806" r:id="rId10"/>
    <p:sldId id="801" r:id="rId11"/>
    <p:sldId id="802" r:id="rId12"/>
    <p:sldId id="797" r:id="rId13"/>
    <p:sldId id="798" r:id="rId14"/>
    <p:sldId id="799" r:id="rId15"/>
    <p:sldId id="811" r:id="rId16"/>
    <p:sldId id="812" r:id="rId17"/>
    <p:sldId id="804" r:id="rId18"/>
    <p:sldId id="807" r:id="rId19"/>
    <p:sldId id="810" r:id="rId20"/>
    <p:sldId id="763" r:id="rId21"/>
    <p:sldId id="759" r:id="rId22"/>
    <p:sldId id="757" r:id="rId23"/>
    <p:sldId id="766" r:id="rId24"/>
    <p:sldId id="762" r:id="rId25"/>
    <p:sldId id="764" r:id="rId26"/>
    <p:sldId id="767" r:id="rId27"/>
    <p:sldId id="768" r:id="rId28"/>
    <p:sldId id="769" r:id="rId29"/>
    <p:sldId id="770" r:id="rId30"/>
    <p:sldId id="771" r:id="rId31"/>
    <p:sldId id="772" r:id="rId32"/>
    <p:sldId id="773" r:id="rId33"/>
    <p:sldId id="809" r:id="rId34"/>
    <p:sldId id="774" r:id="rId35"/>
    <p:sldId id="775" r:id="rId36"/>
    <p:sldId id="776" r:id="rId37"/>
    <p:sldId id="777" r:id="rId38"/>
    <p:sldId id="778" r:id="rId39"/>
    <p:sldId id="779" r:id="rId40"/>
    <p:sldId id="780" r:id="rId41"/>
    <p:sldId id="781" r:id="rId42"/>
    <p:sldId id="782" r:id="rId43"/>
    <p:sldId id="783" r:id="rId44"/>
    <p:sldId id="784" r:id="rId45"/>
    <p:sldId id="808" r:id="rId46"/>
    <p:sldId id="805" r:id="rId47"/>
    <p:sldId id="672" r:id="rId48"/>
    <p:sldId id="664" r:id="rId49"/>
    <p:sldId id="665" r:id="rId50"/>
    <p:sldId id="667" r:id="rId51"/>
    <p:sldId id="704" r:id="rId52"/>
    <p:sldId id="553" r:id="rId53"/>
    <p:sldId id="705" r:id="rId54"/>
    <p:sldId id="627" r:id="rId55"/>
    <p:sldId id="623" r:id="rId56"/>
    <p:sldId id="616" r:id="rId57"/>
    <p:sldId id="629" r:id="rId58"/>
    <p:sldId id="632" r:id="rId59"/>
  </p:sldIdLst>
  <p:sldSz cx="9144000" cy="6858000" type="screen4x3"/>
  <p:notesSz cx="6858000" cy="9144000"/>
  <p:custDataLst>
    <p:tags r:id="rId61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CC0000"/>
    <a:srgbClr val="FF0066"/>
    <a:srgbClr val="0066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0" autoAdjust="0"/>
    <p:restoredTop sz="94590"/>
  </p:normalViewPr>
  <p:slideViewPr>
    <p:cSldViewPr>
      <p:cViewPr varScale="1">
        <p:scale>
          <a:sx n="105" d="100"/>
          <a:sy n="105" d="100"/>
        </p:scale>
        <p:origin x="196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tags" Target="tags/tag1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Relationship Id="rId2" Type="http://schemas.openxmlformats.org/officeDocument/2006/relationships/image" Target="../media/image10.wmf"/><Relationship Id="rId3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94DB9D9-B033-41D8-BC44-A72D7DDD9E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6574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842835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uk-UA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905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uk-UA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197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uk-UA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97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uk-UA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59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uk-UA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3472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87063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uk-UA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48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uk-UA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065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uk-UA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406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uk-UA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92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uk-UA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35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uk-UA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52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77879-260D-4144-894B-FAD95B2F6D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48C7A-5059-40C2-BB83-C359411FED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257E2-A70F-428E-ABEE-742FEBB345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6A4D6-6912-4302-81B1-B865C7561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C052A-B14F-4081-95EF-36424A84EC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6" name="Shape 71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81077" y="390168"/>
            <a:ext cx="351222" cy="60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http://www.scoutforceathlete.com/media/college/university-of-kansas-a55d6ff5a9b2f8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96" y="390166"/>
            <a:ext cx="677834" cy="60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59"/>
          <p:cNvSpPr txBox="1">
            <a:spLocks noGrp="1"/>
          </p:cNvSpPr>
          <p:nvPr>
            <p:ph type="sldNum" idx="12"/>
          </p:nvPr>
        </p:nvSpPr>
        <p:spPr>
          <a:xfrm>
            <a:off x="8315415" y="6277080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it" sz="750" smtClean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pPr algn="r"/>
              <a:t>‹#›</a:t>
            </a:fld>
            <a:endParaRPr lang="it" sz="75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" name="Shape 60"/>
          <p:cNvSpPr txBox="1"/>
          <p:nvPr userDrawn="1"/>
        </p:nvSpPr>
        <p:spPr>
          <a:xfrm>
            <a:off x="8723682" y="6418802"/>
            <a:ext cx="508499" cy="540899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 sz="750" dirty="0" smtClean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/16</a:t>
            </a:r>
            <a:endParaRPr lang="it" sz="600" dirty="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534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5006B-1439-4431-9C9D-0A04A5CE6C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6E2D-46C0-41BD-A80D-7B11B8AC9E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EEC7B-9415-466A-B27E-E96EE9A15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5D419-55AF-4B91-AEB5-16F398AE38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6C3DC-089A-44BA-9CDC-2BCF136407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DD1A2-BAB6-4444-8E60-E194B5C1B7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92AB7-C04B-4F19-9235-06859A6084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C8871-CA39-43D7-B64A-716878CEC3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48A1D17-832C-4CF7-A9C9-52FC67C001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enk@bitp.kiev.ua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8.emf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Relationship Id="rId3" Type="http://schemas.openxmlformats.org/officeDocument/2006/relationships/image" Target="../media/image3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Relationship Id="rId3" Type="http://schemas.openxmlformats.org/officeDocument/2006/relationships/image" Target="../media/image3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49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4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1" Type="http://schemas.openxmlformats.org/officeDocument/2006/relationships/tags" Target="../tags/tag12.xml"/><Relationship Id="rId2" Type="http://schemas.openxmlformats.org/officeDocument/2006/relationships/tags" Target="../tags/tag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0.wmf"/><Relationship Id="rId7" Type="http://schemas.openxmlformats.org/officeDocument/2006/relationships/image" Target="../media/image12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784" y="548680"/>
            <a:ext cx="908121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smtClean="0">
                <a:solidFill>
                  <a:srgbClr val="FF6600"/>
                </a:solidFill>
              </a:rPr>
              <a:t>New Trends in High-Energy Physics</a:t>
            </a:r>
            <a:r>
              <a:rPr lang="en-US" sz="2800" b="1" i="1" dirty="0">
                <a:solidFill>
                  <a:srgbClr val="FF6600"/>
                </a:solidFill>
              </a:rPr>
              <a:t/>
            </a:r>
            <a:br>
              <a:rPr lang="en-US" sz="2800" b="1" i="1" dirty="0">
                <a:solidFill>
                  <a:srgbClr val="FF6600"/>
                </a:solidFill>
              </a:rPr>
            </a:br>
            <a:r>
              <a:rPr lang="en-GB" sz="2800" b="1" i="1" dirty="0" smtClean="0">
                <a:solidFill>
                  <a:srgbClr val="FF0000"/>
                </a:solidFill>
              </a:rPr>
              <a:t>Montenegro</a:t>
            </a:r>
            <a:r>
              <a:rPr lang="en-US" sz="2800" b="1" i="1" dirty="0" smtClean="0">
                <a:solidFill>
                  <a:srgbClr val="FF0000"/>
                </a:solidFill>
              </a:rPr>
              <a:t>, </a:t>
            </a:r>
            <a:r>
              <a:rPr lang="en-US" sz="2800" b="1" i="1" dirty="0">
                <a:solidFill>
                  <a:srgbClr val="FF0000"/>
                </a:solidFill>
              </a:rPr>
              <a:t>September </a:t>
            </a:r>
            <a:r>
              <a:rPr lang="en-US" sz="2800" b="1" i="1" dirty="0" smtClean="0">
                <a:solidFill>
                  <a:srgbClr val="FF0000"/>
                </a:solidFill>
              </a:rPr>
              <a:t>3-8, 2016 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2132856"/>
            <a:ext cx="756084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ELASTIC &amp; INELASTIC DIFFRACTION at the LHC</a:t>
            </a:r>
          </a:p>
          <a:p>
            <a:pPr algn="ctr"/>
            <a:endParaRPr lang="en-US" sz="2800" b="1" i="1" dirty="0" smtClean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784" y="3573016"/>
            <a:ext cx="914400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L</a:t>
            </a:r>
            <a:r>
              <a:rPr lang="hu-HU" sz="2400" dirty="0" smtClean="0"/>
              <a:t>á</a:t>
            </a:r>
            <a:r>
              <a:rPr lang="en-US" sz="2400" dirty="0" err="1" smtClean="0"/>
              <a:t>szl</a:t>
            </a:r>
            <a:r>
              <a:rPr lang="hu-HU" sz="2400" dirty="0" smtClean="0"/>
              <a:t>ó</a:t>
            </a:r>
            <a:r>
              <a:rPr lang="en-US" sz="2400" dirty="0" smtClean="0"/>
              <a:t> L. </a:t>
            </a:r>
            <a:r>
              <a:rPr lang="en-US" sz="2400" dirty="0" err="1" smtClean="0"/>
              <a:t>Jenkovszky</a:t>
            </a:r>
            <a:r>
              <a:rPr lang="hu-HU" sz="2400" dirty="0" smtClean="0"/>
              <a:t>,</a:t>
            </a:r>
          </a:p>
          <a:p>
            <a:pPr algn="ctr"/>
            <a:r>
              <a:rPr lang="en-US" sz="2400" dirty="0" smtClean="0">
                <a:hlinkClick r:id="rId2"/>
              </a:rPr>
              <a:t>j</a:t>
            </a:r>
            <a:r>
              <a:rPr lang="hu-HU" sz="2400" dirty="0" smtClean="0">
                <a:hlinkClick r:id="rId2"/>
              </a:rPr>
              <a:t>enk</a:t>
            </a:r>
            <a:r>
              <a:rPr lang="en-US" sz="2400" dirty="0" smtClean="0">
                <a:hlinkClick r:id="rId2"/>
              </a:rPr>
              <a:t>@bitp.kiev.ua</a:t>
            </a:r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i="1" dirty="0">
                <a:solidFill>
                  <a:srgbClr val="0070C0"/>
                </a:solidFill>
              </a:rPr>
              <a:t>i</a:t>
            </a:r>
            <a:r>
              <a:rPr lang="en-US" sz="2400" i="1" dirty="0" smtClean="0">
                <a:solidFill>
                  <a:srgbClr val="0070C0"/>
                </a:solidFill>
              </a:rPr>
              <a:t>n collaborative with: </a:t>
            </a:r>
          </a:p>
          <a:p>
            <a:pPr algn="ctr"/>
            <a:r>
              <a:rPr lang="en-US" sz="2400" dirty="0" smtClean="0"/>
              <a:t>Roberto Fiore (Calabria), </a:t>
            </a:r>
            <a:r>
              <a:rPr lang="en-US" sz="2400" dirty="0" err="1" smtClean="0"/>
              <a:t>Risto</a:t>
            </a:r>
            <a:r>
              <a:rPr lang="en-US" sz="2400" dirty="0" smtClean="0"/>
              <a:t> </a:t>
            </a:r>
            <a:r>
              <a:rPr lang="en-US" sz="2400" dirty="0" err="1" smtClean="0"/>
              <a:t>Orava</a:t>
            </a:r>
            <a:r>
              <a:rPr lang="en-US" sz="2400" dirty="0" smtClean="0"/>
              <a:t> (Helsinki), </a:t>
            </a:r>
          </a:p>
          <a:p>
            <a:pPr algn="ctr"/>
            <a:r>
              <a:rPr lang="en-US" sz="2400" dirty="0" smtClean="0"/>
              <a:t>Mikael </a:t>
            </a:r>
            <a:r>
              <a:rPr lang="en-US" sz="2400" dirty="0" err="1" smtClean="0"/>
              <a:t>Mieskolainen</a:t>
            </a:r>
            <a:r>
              <a:rPr lang="en-US" sz="2400" dirty="0" smtClean="0"/>
              <a:t> (Helsinki) and Rainer </a:t>
            </a:r>
            <a:r>
              <a:rPr lang="en-US" sz="2400" dirty="0" err="1" smtClean="0"/>
              <a:t>Schicker</a:t>
            </a:r>
            <a:r>
              <a:rPr lang="en-US" sz="2400" dirty="0" smtClean="0"/>
              <a:t> (Heidelberg)   </a:t>
            </a:r>
          </a:p>
          <a:p>
            <a:pPr algn="ctr"/>
            <a:endParaRPr lang="uk-UA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SONY Z11\Desktop\denis_pbarp_al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239000" cy="6769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44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SONY Z11\Desktop\denis_pp_al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8900"/>
            <a:ext cx="7239001" cy="6769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586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6788" y="1052513"/>
            <a:ext cx="7210425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1403350" y="549275"/>
            <a:ext cx="6408738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300"/>
              <a:t>CERN LHC, TOTEM Collab., June 26, 2011: </a:t>
            </a:r>
            <a:endParaRPr lang="uk-UA" sz="2300"/>
          </a:p>
        </p:txBody>
      </p:sp>
    </p:spTree>
    <p:extLst>
      <p:ext uri="{BB962C8B-B14F-4D97-AF65-F5344CB8AC3E}">
        <p14:creationId xmlns:p14="http://schemas.microsoft.com/office/powerpoint/2010/main" val="64293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uk-UA" smtClean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smtClean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563" y="-31750"/>
            <a:ext cx="719455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394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</a:t>
            </a:r>
            <a:r>
              <a:rPr lang="en-US" dirty="0" smtClean="0"/>
              <a:t>scattering: non-</a:t>
            </a:r>
            <a:r>
              <a:rPr lang="en-US" dirty="0" err="1" smtClean="0"/>
              <a:t>exponentiality</a:t>
            </a:r>
            <a:r>
              <a:rPr lang="en-US" dirty="0" smtClean="0"/>
              <a:t> </a:t>
            </a:r>
            <a:r>
              <a:rPr lang="en-US" dirty="0"/>
              <a:t>at low </a:t>
            </a:r>
            <a:r>
              <a:rPr lang="en-US" dirty="0" smtClean="0"/>
              <a:t>|t|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it" sz="75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pPr algn="r"/>
              <a:t>14</a:t>
            </a:fld>
            <a:endParaRPr lang="it" sz="750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427" y="1643498"/>
            <a:ext cx="7329082" cy="3383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4311" y="5170747"/>
            <a:ext cx="3094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200" baseline="-2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1 excluded with 7</a:t>
            </a:r>
            <a:r>
              <a:rPr lang="el-G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σ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significance!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97" y="4958377"/>
            <a:ext cx="2328863" cy="678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764" y="5741004"/>
            <a:ext cx="20088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3333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Nuclear Physics B 899 (2015) 527–546</a:t>
            </a:r>
          </a:p>
        </p:txBody>
      </p:sp>
      <p:sp>
        <p:nvSpPr>
          <p:cNvPr id="8" name="Rectangle 7"/>
          <p:cNvSpPr/>
          <p:nvPr/>
        </p:nvSpPr>
        <p:spPr>
          <a:xfrm>
            <a:off x="6328888" y="5198452"/>
            <a:ext cx="21018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200" baseline="-2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2 : </a:t>
            </a:r>
            <a:r>
              <a:rPr lang="el-G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σ</a:t>
            </a:r>
            <a:r>
              <a:rPr lang="en-US" sz="1200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(101.5 ± 2.1)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mb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en-US" sz="1200" baseline="-25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3 : </a:t>
            </a:r>
            <a:r>
              <a:rPr lang="el-GR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σ</a:t>
            </a:r>
            <a:r>
              <a:rPr lang="en-US" sz="1200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= (101.9 ± 2.1) </a:t>
            </a:r>
            <a:r>
              <a:rPr lang="en-US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mb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09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8928100" cy="1143000"/>
          </a:xfrm>
        </p:spPr>
        <p:txBody>
          <a:bodyPr/>
          <a:lstStyle/>
          <a:p>
            <a:r>
              <a:rPr lang="en-US" altLang="en-US" sz="3600">
                <a:solidFill>
                  <a:srgbClr val="FF0000"/>
                </a:solidFill>
                <a:ea typeface="ＭＳ Ｐゴシック" charset="-128"/>
              </a:rPr>
              <a:t>Fine structure of the Pomeron (at the LHC)</a:t>
            </a:r>
            <a:r>
              <a:rPr lang="ru-RU" altLang="en-US" sz="3600">
                <a:solidFill>
                  <a:srgbClr val="FF0000"/>
                </a:solidFill>
                <a:ea typeface="ＭＳ Ｐゴシック" charset="-128"/>
              </a:rPr>
              <a:t> </a:t>
            </a:r>
            <a:endParaRPr lang="en-US" altLang="en-US" sz="3600">
              <a:solidFill>
                <a:srgbClr val="FF0000"/>
              </a:solidFill>
              <a:ea typeface="ＭＳ Ｐゴシック" charset="-128"/>
            </a:endParaRPr>
          </a:p>
        </p:txBody>
      </p:sp>
      <p:pic>
        <p:nvPicPr>
          <p:cNvPr id="11571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5" r="19695"/>
          <a:stretch>
            <a:fillRect/>
          </a:stretch>
        </p:blipFill>
        <p:spPr>
          <a:xfrm>
            <a:off x="323850" y="1773238"/>
            <a:ext cx="8228013" cy="4908550"/>
          </a:xfrm>
        </p:spPr>
      </p:pic>
    </p:spTree>
    <p:extLst>
      <p:ext uri="{BB962C8B-B14F-4D97-AF65-F5344CB8AC3E}">
        <p14:creationId xmlns:p14="http://schemas.microsoft.com/office/powerpoint/2010/main" val="204848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altLang="en-US" sz="3600">
                <a:solidFill>
                  <a:srgbClr val="FF0000"/>
                </a:solidFill>
                <a:ea typeface="ＭＳ Ｐゴシック" charset="-128"/>
              </a:rPr>
              <a:t>Fine structure of the Pomeron (TOTEM )</a:t>
            </a:r>
            <a:endParaRPr lang="en-US" altLang="en-US" sz="3600">
              <a:ea typeface="ＭＳ Ｐゴシック" charset="-128"/>
            </a:endParaRPr>
          </a:p>
        </p:txBody>
      </p:sp>
      <p:pic>
        <p:nvPicPr>
          <p:cNvPr id="11673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9" b="139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281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476250"/>
            <a:ext cx="6143625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58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549275"/>
            <a:ext cx="8893175" cy="575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37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17776" r="13745" b="20000"/>
          <a:stretch>
            <a:fillRect/>
          </a:stretch>
        </p:blipFill>
        <p:spPr bwMode="auto">
          <a:xfrm>
            <a:off x="323850" y="549275"/>
            <a:ext cx="41433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16516" r="13104" b="19623"/>
          <a:stretch>
            <a:fillRect/>
          </a:stretch>
        </p:blipFill>
        <p:spPr bwMode="auto">
          <a:xfrm>
            <a:off x="4572000" y="404813"/>
            <a:ext cx="4214813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24400"/>
            <a:ext cx="7896225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9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9512" y="374461"/>
            <a:ext cx="8712968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Abstract</a:t>
            </a:r>
            <a:r>
              <a:rPr lang="en-US" sz="2400" b="1" i="1" dirty="0" smtClean="0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charset="0"/>
              <a:ea typeface="Calibri" charset="0"/>
              <a:cs typeface="Times New Roman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dirty="0" smtClean="0">
                <a:latin typeface="Calibri" charset="0"/>
                <a:ea typeface="Calibri" charset="0"/>
                <a:cs typeface="Times New Roman" charset="0"/>
              </a:rPr>
              <a:t>      Salient </a:t>
            </a: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feature of elastic and inelastic diffraction in proton-proton collisions with emphases on the recent LHC experimental data and future expectations are highlighted. These are</a:t>
            </a:r>
            <a:r>
              <a:rPr lang="en-US" sz="2200" dirty="0" smtClean="0">
                <a:latin typeface="Calibri" charset="0"/>
                <a:ea typeface="Calibri" charset="0"/>
                <a:cs typeface="Times New Roman" charset="0"/>
              </a:rPr>
              <a:t>: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200" dirty="0" smtClean="0">
                <a:latin typeface="Calibri" charset="0"/>
                <a:ea typeface="Calibri" charset="0"/>
                <a:cs typeface="Times New Roman" charset="0"/>
              </a:rPr>
              <a:t>Rise with energy, </a:t>
            </a:r>
            <a:r>
              <a:rPr lang="en-US" sz="2200" dirty="0" err="1" smtClean="0">
                <a:latin typeface="Calibri" charset="0"/>
                <a:ea typeface="Calibri" charset="0"/>
                <a:cs typeface="Times New Roman" charset="0"/>
              </a:rPr>
              <a:t>unitarity</a:t>
            </a:r>
            <a:r>
              <a:rPr lang="en-US" sz="2200" dirty="0" smtClean="0">
                <a:latin typeface="Calibri" charset="0"/>
                <a:ea typeface="Calibri" charset="0"/>
                <a:cs typeface="Times New Roman" charset="0"/>
              </a:rPr>
              <a:t>, </a:t>
            </a:r>
            <a:r>
              <a:rPr lang="en-US" sz="2200" dirty="0" smtClean="0">
                <a:latin typeface="Calibri" charset="0"/>
                <a:ea typeface="Calibri" charset="0"/>
                <a:cs typeface="Times New Roman" charset="0"/>
              </a:rPr>
              <a:t>”flux </a:t>
            </a:r>
            <a:r>
              <a:rPr lang="en-US" sz="2200" dirty="0" smtClean="0">
                <a:latin typeface="Calibri" charset="0"/>
                <a:ea typeface="Calibri" charset="0"/>
                <a:cs typeface="Times New Roman" charset="0"/>
              </a:rPr>
              <a:t>renormalization</a:t>
            </a:r>
            <a:r>
              <a:rPr lang="en-US" sz="2200" dirty="0" smtClean="0">
                <a:latin typeface="Calibri" charset="0"/>
                <a:ea typeface="Calibri" charset="0"/>
                <a:cs typeface="Times New Roman" charset="0"/>
              </a:rPr>
              <a:t>”;</a:t>
            </a:r>
            <a:endParaRPr lang="en-US" sz="2200" dirty="0" smtClean="0">
              <a:latin typeface="Calibri" charset="0"/>
              <a:ea typeface="Calibri" charset="0"/>
              <a:cs typeface="Times New Roman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200" dirty="0" smtClean="0">
                <a:latin typeface="Calibri" charset="0"/>
                <a:ea typeface="Calibri" charset="0"/>
                <a:cs typeface="Times New Roman" charset="0"/>
              </a:rPr>
              <a:t>Physics </a:t>
            </a: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behind the non-exponential behavior of the elastic cone at low-|t|, observed both at the ISR and the LHC; will it be seen in diffraction dissociation</a:t>
            </a:r>
            <a:r>
              <a:rPr lang="en-US" sz="2200" dirty="0" smtClean="0">
                <a:latin typeface="Calibri" charset="0"/>
                <a:ea typeface="Calibri" charset="0"/>
                <a:cs typeface="Times New Roman" charset="0"/>
              </a:rPr>
              <a:t>? </a:t>
            </a:r>
            <a:r>
              <a:rPr lang="en-US" sz="2800" dirty="0" smtClean="0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(Follow elastic!)</a:t>
            </a:r>
            <a:endParaRPr lang="en-US" sz="2800" dirty="0">
              <a:solidFill>
                <a:srgbClr val="FF0000"/>
              </a:solidFill>
              <a:latin typeface="Calibri" charset="0"/>
              <a:ea typeface="Calibri" charset="0"/>
              <a:cs typeface="Times New Roman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200" dirty="0" smtClean="0">
                <a:latin typeface="Calibri" charset="0"/>
                <a:ea typeface="Calibri" charset="0"/>
                <a:cs typeface="Times New Roman" charset="0"/>
              </a:rPr>
              <a:t>The </a:t>
            </a: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dip-bump structure in elastic scattering and its possible appearance in diffraction </a:t>
            </a:r>
            <a:r>
              <a:rPr lang="en-US" sz="2200" dirty="0" smtClean="0">
                <a:latin typeface="Calibri" charset="0"/>
                <a:ea typeface="Calibri" charset="0"/>
                <a:cs typeface="Times New Roman" charset="0"/>
              </a:rPr>
              <a:t>dissociation 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(</a:t>
            </a:r>
            <a:r>
              <a:rPr lang="en-US" sz="2000" dirty="0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f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ollowing </a:t>
            </a:r>
            <a:r>
              <a:rPr lang="en-US" sz="2000" dirty="0" smtClean="0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elastic?)</a:t>
            </a:r>
            <a:endParaRPr lang="en-US" sz="2200" dirty="0">
              <a:latin typeface="Calibri" charset="0"/>
              <a:ea typeface="Calibri" charset="0"/>
              <a:cs typeface="Times New Roman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 err="1">
                <a:latin typeface="Calibri" charset="0"/>
                <a:ea typeface="Calibri" charset="0"/>
                <a:cs typeface="Times New Roman" charset="0"/>
              </a:rPr>
              <a:t>Pomeron</a:t>
            </a: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 dominance at the LHC, </a:t>
            </a:r>
            <a:r>
              <a:rPr lang="en-US" sz="2200" dirty="0" err="1">
                <a:latin typeface="Calibri" charset="0"/>
                <a:ea typeface="Calibri" charset="0"/>
                <a:cs typeface="Times New Roman" charset="0"/>
              </a:rPr>
              <a:t>Regge</a:t>
            </a: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 factorization and its breakdown;  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Importance and open problems in the description of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Calibri" charset="0"/>
                <a:cs typeface="Times New Roman" charset="0"/>
              </a:rPr>
              <a:t>low missing mass, resonance structure</a:t>
            </a: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 in single- (SD) and double (DD) diffraction dissociation; misuse of the triple </a:t>
            </a:r>
            <a:r>
              <a:rPr lang="en-US" sz="2200" dirty="0" err="1">
                <a:latin typeface="Calibri" charset="0"/>
                <a:ea typeface="Calibri" charset="0"/>
                <a:cs typeface="Times New Roman" charset="0"/>
              </a:rPr>
              <a:t>Regge</a:t>
            </a: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 limit; duality in the missing mass: finite mass sum rules (FMSR);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From differential to integrated cross sections: incompatibility caused by different integration limits used at the LHC;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Central exclusive production of </a:t>
            </a:r>
            <a:r>
              <a:rPr lang="en-US" sz="2200" dirty="0" err="1">
                <a:latin typeface="Calibri" charset="0"/>
                <a:ea typeface="Calibri" charset="0"/>
                <a:cs typeface="Times New Roman" charset="0"/>
              </a:rPr>
              <a:t>glueballs</a:t>
            </a:r>
            <a:r>
              <a:rPr lang="en-US" sz="2200" dirty="0">
                <a:latin typeface="Calibri" charset="0"/>
                <a:ea typeface="Calibri" charset="0"/>
                <a:cs typeface="Times New Roman" charset="0"/>
              </a:rPr>
              <a:t> and other meson </a:t>
            </a:r>
            <a:r>
              <a:rPr lang="en-US" sz="2200" dirty="0" smtClean="0">
                <a:latin typeface="Calibri" charset="0"/>
                <a:ea typeface="Calibri" charset="0"/>
                <a:cs typeface="Times New Roman" charset="0"/>
              </a:rPr>
              <a:t>resonances (R. </a:t>
            </a:r>
            <a:r>
              <a:rPr lang="en-US" sz="2200" dirty="0" err="1" smtClean="0">
                <a:latin typeface="Calibri" charset="0"/>
                <a:ea typeface="Calibri" charset="0"/>
                <a:cs typeface="Times New Roman" charset="0"/>
              </a:rPr>
              <a:t>Schicker</a:t>
            </a:r>
            <a:r>
              <a:rPr lang="en-US" sz="2200" dirty="0" smtClean="0">
                <a:latin typeface="Calibri" charset="0"/>
                <a:ea typeface="Calibri" charset="0"/>
                <a:cs typeface="Times New Roman" charset="0"/>
              </a:rPr>
              <a:t>).  </a:t>
            </a:r>
            <a:endParaRPr lang="en-US" sz="22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1963" y="2564904"/>
            <a:ext cx="5335587" cy="18722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4437112"/>
            <a:ext cx="5238750" cy="230425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83568" y="692696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The optical (</a:t>
            </a:r>
            <a:r>
              <a:rPr lang="en-US" sz="2800" dirty="0" err="1" smtClean="0">
                <a:solidFill>
                  <a:srgbClr val="FF0000"/>
                </a:solidFill>
              </a:rPr>
              <a:t>generalised</a:t>
            </a:r>
            <a:r>
              <a:rPr lang="en-US" sz="2800" dirty="0" smtClean="0">
                <a:solidFill>
                  <a:srgbClr val="FF0000"/>
                </a:solidFill>
              </a:rPr>
              <a:t> optical </a:t>
            </a:r>
            <a:r>
              <a:rPr lang="en-US" sz="2800" dirty="0">
                <a:solidFill>
                  <a:srgbClr val="FF0000"/>
                </a:solidFill>
              </a:rPr>
              <a:t>(</a:t>
            </a:r>
            <a:r>
              <a:rPr lang="en-US" sz="2800" dirty="0" smtClean="0">
                <a:solidFill>
                  <a:srgbClr val="FF0000"/>
                </a:solidFill>
              </a:rPr>
              <a:t>Müller) theorem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dirty="0" smtClean="0">
                <a:solidFill>
                  <a:srgbClr val="FF0000"/>
                </a:solidFill>
              </a:rPr>
              <a:t>nd triple-</a:t>
            </a:r>
            <a:r>
              <a:rPr lang="en-US" sz="2800" dirty="0" err="1" smtClean="0">
                <a:solidFill>
                  <a:srgbClr val="FF0000"/>
                </a:solidFill>
              </a:rPr>
              <a:t>Regge</a:t>
            </a:r>
            <a:r>
              <a:rPr lang="en-US" sz="2800" dirty="0" smtClean="0">
                <a:solidFill>
                  <a:srgbClr val="FF0000"/>
                </a:solidFill>
              </a:rPr>
              <a:t> limit (for high </a:t>
            </a:r>
            <a:r>
              <a:rPr lang="en-US" sz="2800" smtClean="0">
                <a:solidFill>
                  <a:srgbClr val="FF0000"/>
                </a:solidFill>
              </a:rPr>
              <a:t>M only!)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663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" y="0"/>
            <a:ext cx="9247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6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-747464"/>
            <a:ext cx="518577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9120"/>
            <a:ext cx="9144000" cy="22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4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124744"/>
            <a:ext cx="4918019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4067944" y="529516"/>
            <a:ext cx="9554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 pitchFamily="32" charset="0"/>
                <a:cs typeface="Arial Unicode MS" charset="0"/>
              </a:rPr>
              <a:t>FNAL</a:t>
            </a:r>
            <a:endParaRPr lang="en-US" sz="2800" b="1" dirty="0">
              <a:solidFill>
                <a:srgbClr val="FF0000"/>
              </a:solidFill>
              <a:latin typeface="Calibri" pitchFamily="32" charset="0"/>
              <a:cs typeface="Arial Unicode MS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475" y="1484784"/>
            <a:ext cx="4222029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477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144000" cy="6480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3284984"/>
            <a:ext cx="6660232" cy="1440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65902" y="5445224"/>
            <a:ext cx="660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x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79712" y="57332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51920" y="5733256"/>
            <a:ext cx="38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3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96136" y="57332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748464" y="5733256"/>
            <a:ext cx="62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7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63482" y="3068960"/>
            <a:ext cx="8528998" cy="3240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404664"/>
            <a:ext cx="878497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Low-mass diffraction dissociation at the LHC</a:t>
            </a:r>
          </a:p>
          <a:p>
            <a:pPr algn="ctr"/>
            <a:endParaRPr lang="en-US" sz="1050" dirty="0">
              <a:solidFill>
                <a:srgbClr val="C00000"/>
              </a:solidFill>
            </a:endParaRP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L. </a:t>
            </a:r>
            <a:r>
              <a:rPr lang="en-US" dirty="0" err="1" smtClean="0">
                <a:solidFill>
                  <a:srgbClr val="C00000"/>
                </a:solidFill>
              </a:rPr>
              <a:t>Jenkovszky</a:t>
            </a:r>
            <a:r>
              <a:rPr lang="en-US" dirty="0" smtClean="0">
                <a:solidFill>
                  <a:srgbClr val="C00000"/>
                </a:solidFill>
              </a:rPr>
              <a:t>, O. </a:t>
            </a:r>
            <a:r>
              <a:rPr lang="en-US" dirty="0" err="1" smtClean="0">
                <a:solidFill>
                  <a:srgbClr val="C00000"/>
                </a:solidFill>
              </a:rPr>
              <a:t>Kuprash</a:t>
            </a:r>
            <a:r>
              <a:rPr lang="en-US" dirty="0" smtClean="0">
                <a:solidFill>
                  <a:srgbClr val="C00000"/>
                </a:solidFill>
              </a:rPr>
              <a:t>, J. </a:t>
            </a:r>
            <a:r>
              <a:rPr lang="en-US" dirty="0" err="1" smtClean="0">
                <a:solidFill>
                  <a:srgbClr val="C00000"/>
                </a:solidFill>
              </a:rPr>
              <a:t>Lamsa</a:t>
            </a:r>
            <a:r>
              <a:rPr lang="en-US" dirty="0" smtClean="0">
                <a:solidFill>
                  <a:srgbClr val="C00000"/>
                </a:solidFill>
              </a:rPr>
              <a:t>, V. </a:t>
            </a:r>
            <a:r>
              <a:rPr lang="en-US" dirty="0" err="1" smtClean="0">
                <a:solidFill>
                  <a:srgbClr val="C00000"/>
                </a:solidFill>
              </a:rPr>
              <a:t>Magas</a:t>
            </a:r>
            <a:r>
              <a:rPr lang="en-US" dirty="0" smtClean="0">
                <a:solidFill>
                  <a:srgbClr val="C00000"/>
                </a:solidFill>
              </a:rPr>
              <a:t>, and R,. </a:t>
            </a:r>
            <a:r>
              <a:rPr lang="en-US" dirty="0" err="1" smtClean="0">
                <a:solidFill>
                  <a:srgbClr val="C00000"/>
                </a:solidFill>
              </a:rPr>
              <a:t>Orava</a:t>
            </a:r>
            <a:r>
              <a:rPr lang="en-US" dirty="0" smtClean="0">
                <a:solidFill>
                  <a:srgbClr val="C00000"/>
                </a:solidFill>
              </a:rPr>
              <a:t>: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Dual-</a:t>
            </a:r>
            <a:r>
              <a:rPr lang="en-US" dirty="0" err="1" smtClean="0">
                <a:solidFill>
                  <a:srgbClr val="C00000"/>
                </a:solidFill>
              </a:rPr>
              <a:t>Regge</a:t>
            </a:r>
            <a:r>
              <a:rPr lang="en-US" dirty="0" smtClean="0">
                <a:solidFill>
                  <a:srgbClr val="C00000"/>
                </a:solidFill>
              </a:rPr>
              <a:t> approach to high-energy, low-mass DD at the LHC,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Phys. Rev. D83(2011)0566014; </a:t>
            </a:r>
            <a:r>
              <a:rPr lang="en-US" dirty="0" err="1" smtClean="0">
                <a:solidFill>
                  <a:srgbClr val="C00000"/>
                </a:solidFill>
              </a:rPr>
              <a:t>hep</a:t>
            </a:r>
            <a:r>
              <a:rPr lang="en-US" dirty="0" smtClean="0">
                <a:solidFill>
                  <a:srgbClr val="C00000"/>
                </a:solidFill>
              </a:rPr>
              <a:t>-ph/1-11.0664.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</a:rPr>
              <a:t>L. </a:t>
            </a:r>
            <a:r>
              <a:rPr lang="en-US" dirty="0" err="1" smtClean="0">
                <a:solidFill>
                  <a:srgbClr val="C00000"/>
                </a:solidFill>
              </a:rPr>
              <a:t>Jenkovszky</a:t>
            </a:r>
            <a:r>
              <a:rPr lang="en-US" dirty="0" smtClean="0">
                <a:solidFill>
                  <a:srgbClr val="C00000"/>
                </a:solidFill>
              </a:rPr>
              <a:t>, O. </a:t>
            </a:r>
            <a:r>
              <a:rPr lang="en-US" dirty="0" err="1" smtClean="0">
                <a:solidFill>
                  <a:srgbClr val="C00000"/>
                </a:solidFill>
              </a:rPr>
              <a:t>Kuprash</a:t>
            </a:r>
            <a:r>
              <a:rPr lang="en-US" dirty="0" smtClean="0">
                <a:solidFill>
                  <a:srgbClr val="C00000"/>
                </a:solidFill>
              </a:rPr>
              <a:t>, J. </a:t>
            </a:r>
            <a:r>
              <a:rPr lang="en-US" dirty="0" err="1" smtClean="0">
                <a:solidFill>
                  <a:srgbClr val="C00000"/>
                </a:solidFill>
              </a:rPr>
              <a:t>Lamsa</a:t>
            </a:r>
            <a:r>
              <a:rPr lang="en-US" dirty="0" smtClean="0">
                <a:solidFill>
                  <a:srgbClr val="C00000"/>
                </a:solidFill>
              </a:rPr>
              <a:t> and R. </a:t>
            </a:r>
            <a:r>
              <a:rPr lang="en-US" dirty="0" err="1" smtClean="0">
                <a:solidFill>
                  <a:srgbClr val="C00000"/>
                </a:solidFill>
              </a:rPr>
              <a:t>Orava</a:t>
            </a:r>
            <a:r>
              <a:rPr lang="en-US" dirty="0" smtClean="0">
                <a:solidFill>
                  <a:srgbClr val="C00000"/>
                </a:solidFill>
              </a:rPr>
              <a:t>: </a:t>
            </a:r>
            <a:r>
              <a:rPr lang="en-US" dirty="0" err="1" smtClean="0">
                <a:solidFill>
                  <a:srgbClr val="C00000"/>
                </a:solidFill>
              </a:rPr>
              <a:t>hep</a:t>
            </a:r>
            <a:r>
              <a:rPr lang="en-US" dirty="0" smtClean="0">
                <a:solidFill>
                  <a:srgbClr val="C00000"/>
                </a:solidFill>
              </a:rPr>
              <a:t>-ph/11063299,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 Mod. Phys. Letters A. </a:t>
            </a:r>
            <a:r>
              <a:rPr lang="en-US" b="1" dirty="0" smtClean="0">
                <a:solidFill>
                  <a:srgbClr val="C00000"/>
                </a:solidFill>
              </a:rPr>
              <a:t>26</a:t>
            </a:r>
            <a:r>
              <a:rPr lang="en-US" dirty="0" smtClean="0">
                <a:solidFill>
                  <a:srgbClr val="C00000"/>
                </a:solidFill>
              </a:rPr>
              <a:t>(2011) 1-9, August 2011;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          L. </a:t>
            </a:r>
            <a:r>
              <a:rPr lang="en-US" dirty="0">
                <a:solidFill>
                  <a:srgbClr val="FF0000"/>
                </a:solidFill>
              </a:rPr>
              <a:t>Jenkovszky, </a:t>
            </a:r>
            <a:r>
              <a:rPr lang="en-US" dirty="0" smtClean="0">
                <a:solidFill>
                  <a:srgbClr val="FF0000"/>
                </a:solidFill>
              </a:rPr>
              <a:t>O. </a:t>
            </a:r>
            <a:r>
              <a:rPr lang="en-US" dirty="0">
                <a:solidFill>
                  <a:srgbClr val="FF0000"/>
                </a:solidFill>
              </a:rPr>
              <a:t>Kuprash, Risto Orava, </a:t>
            </a:r>
            <a:r>
              <a:rPr lang="en-US" dirty="0" smtClean="0">
                <a:solidFill>
                  <a:srgbClr val="FF0000"/>
                </a:solidFill>
              </a:rPr>
              <a:t>A. Salii, arXi</a:t>
            </a:r>
            <a:r>
              <a:rPr lang="en-US" b="1" dirty="0" smtClean="0">
                <a:solidFill>
                  <a:srgbClr val="FF0000"/>
                </a:solidFill>
              </a:rPr>
              <a:t>v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r>
              <a:rPr lang="en-US" b="1" dirty="0" smtClean="0">
                <a:solidFill>
                  <a:srgbClr val="FF0000"/>
                </a:solidFill>
              </a:rPr>
              <a:t>1211.584,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          </a:t>
            </a:r>
            <a:r>
              <a:rPr lang="en-US" dirty="0" smtClean="0">
                <a:solidFill>
                  <a:srgbClr val="FF0000"/>
                </a:solidFill>
              </a:rPr>
              <a:t>Low </a:t>
            </a:r>
            <a:r>
              <a:rPr lang="en-US" dirty="0">
                <a:solidFill>
                  <a:srgbClr val="FF0000"/>
                </a:solidFill>
              </a:rPr>
              <a:t>missing mass, single- and double diffraction dissociation at the </a:t>
            </a:r>
            <a:r>
              <a:rPr lang="en-US" dirty="0" smtClean="0">
                <a:solidFill>
                  <a:srgbClr val="FF0000"/>
                </a:solidFill>
              </a:rPr>
              <a:t>LHC</a:t>
            </a:r>
          </a:p>
          <a:p>
            <a:pPr algn="ctr"/>
            <a:endParaRPr lang="uk-UA" dirty="0" smtClean="0">
              <a:solidFill>
                <a:srgbClr val="C00000"/>
              </a:solidFill>
            </a:endParaRPr>
          </a:p>
          <a:p>
            <a:endParaRPr lang="uk-U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6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SONY Z11\Desktop\Dia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00796"/>
            <a:ext cx="6470591" cy="3068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307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SONY Z11\Desktop\lon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670" y="4653136"/>
            <a:ext cx="8441810" cy="1944215"/>
          </a:xfrm>
          <a:prstGeom prst="rect">
            <a:avLst/>
          </a:prstGeom>
          <a:noFill/>
        </p:spPr>
      </p:pic>
      <p:pic>
        <p:nvPicPr>
          <p:cNvPr id="69634" name="Picture 2" descr="C:\Users\SONY Z11\Desktop\drow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57242"/>
            <a:ext cx="4680520" cy="43958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093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242504" y="1556792"/>
            <a:ext cx="8649976" cy="39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95536" y="764704"/>
            <a:ext cx="8448247" cy="547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5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5963" y="190500"/>
            <a:ext cx="517207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95536" y="1767738"/>
            <a:ext cx="8280920" cy="316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3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8583613" cy="288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467544" y="70182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4400" dirty="0">
                <a:solidFill>
                  <a:srgbClr val="000000"/>
                </a:solidFill>
                <a:latin typeface="Bookman Old Style" charset="0"/>
              </a:rPr>
              <a:t> </a:t>
            </a:r>
            <a:r>
              <a:rPr lang="en-US" sz="4400" dirty="0">
                <a:solidFill>
                  <a:srgbClr val="C00000"/>
                </a:solidFill>
                <a:latin typeface="Bookman Old Style" charset="0"/>
              </a:rPr>
              <a:t>SD and DD cross sections</a:t>
            </a:r>
          </a:p>
        </p:txBody>
      </p:sp>
    </p:spTree>
    <p:extLst>
      <p:ext uri="{BB962C8B-B14F-4D97-AF65-F5344CB8AC3E}">
        <p14:creationId xmlns:p14="http://schemas.microsoft.com/office/powerpoint/2010/main" val="27060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2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864870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868883" y="1196752"/>
            <a:ext cx="737552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2800" dirty="0">
                <a:solidFill>
                  <a:srgbClr val="C00000"/>
                </a:solidFill>
              </a:rPr>
              <a:t>“</a:t>
            </a:r>
            <a:r>
              <a:rPr lang="en-US" sz="2800" dirty="0" err="1">
                <a:solidFill>
                  <a:srgbClr val="C00000"/>
                </a:solidFill>
              </a:rPr>
              <a:t>Reggeized</a:t>
            </a:r>
            <a:r>
              <a:rPr lang="en-US" sz="2800" dirty="0">
                <a:solidFill>
                  <a:srgbClr val="C00000"/>
                </a:solidFill>
              </a:rPr>
              <a:t> (dual) </a:t>
            </a:r>
            <a:r>
              <a:rPr lang="en-US" sz="2800" dirty="0" err="1">
                <a:solidFill>
                  <a:srgbClr val="C00000"/>
                </a:solidFill>
              </a:rPr>
              <a:t>Breit</a:t>
            </a:r>
            <a:r>
              <a:rPr lang="en-US" sz="2800" dirty="0">
                <a:solidFill>
                  <a:srgbClr val="C00000"/>
                </a:solidFill>
              </a:rPr>
              <a:t>-Wigner” formula:</a:t>
            </a:r>
          </a:p>
        </p:txBody>
      </p:sp>
    </p:spTree>
    <p:extLst>
      <p:ext uri="{BB962C8B-B14F-4D97-AF65-F5344CB8AC3E}">
        <p14:creationId xmlns:p14="http://schemas.microsoft.com/office/powerpoint/2010/main" val="191685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643"/>
            <a:ext cx="9144000" cy="64207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5949280"/>
            <a:ext cx="3589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>
                <a:solidFill>
                  <a:srgbClr val="C00000"/>
                </a:solidFill>
              </a:rPr>
              <a:t>Cortesy</a:t>
            </a:r>
            <a:r>
              <a:rPr lang="en-US" sz="2400" i="1" dirty="0" smtClean="0">
                <a:solidFill>
                  <a:srgbClr val="C00000"/>
                </a:solidFill>
              </a:rPr>
              <a:t>: Peter </a:t>
            </a:r>
            <a:r>
              <a:rPr lang="en-US" sz="2400" i="1" dirty="0" err="1" smtClean="0">
                <a:solidFill>
                  <a:srgbClr val="C00000"/>
                </a:solidFill>
              </a:rPr>
              <a:t>Landshoff</a:t>
            </a:r>
            <a:endParaRPr lang="en-US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04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/>
          <p:cNvSpPr txBox="1">
            <a:spLocks noChangeArrowheads="1"/>
          </p:cNvSpPr>
          <p:nvPr/>
        </p:nvSpPr>
        <p:spPr bwMode="auto">
          <a:xfrm>
            <a:off x="457200" y="566192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3200" dirty="0">
                <a:solidFill>
                  <a:srgbClr val="464653"/>
                </a:solidFill>
                <a:latin typeface="Bookman Old Style" charset="0"/>
              </a:rPr>
              <a:t>SDD cross sections vs. energy.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214563"/>
            <a:ext cx="4429125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7"/>
          <a:stretch/>
        </p:blipFill>
        <p:spPr bwMode="auto">
          <a:xfrm>
            <a:off x="214313" y="1571625"/>
            <a:ext cx="4191000" cy="362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439738" y="6000750"/>
            <a:ext cx="3730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FFFFFF"/>
                </a:solidFill>
              </a:rPr>
              <a:t>*Normalization to </a:t>
            </a:r>
            <a:r>
              <a:rPr lang="en-US">
                <a:solidFill>
                  <a:srgbClr val="FFFFFF"/>
                </a:solidFill>
                <a:latin typeface="Angsana New" charset="0"/>
                <a:cs typeface="Angsana New" charset="0"/>
              </a:rPr>
              <a:t>~</a:t>
            </a:r>
            <a:r>
              <a:rPr lang="en-US">
                <a:solidFill>
                  <a:srgbClr val="FFFFFF"/>
                </a:solidFill>
              </a:rPr>
              <a:t>14 mb at 7 TeV.</a:t>
            </a:r>
          </a:p>
        </p:txBody>
      </p:sp>
    </p:spTree>
    <p:extLst>
      <p:ext uri="{BB962C8B-B14F-4D97-AF65-F5344CB8AC3E}">
        <p14:creationId xmlns:p14="http://schemas.microsoft.com/office/powerpoint/2010/main" val="2120030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1"/>
          <p:cNvSpPr txBox="1">
            <a:spLocks noChangeArrowheads="1"/>
          </p:cNvSpPr>
          <p:nvPr/>
        </p:nvSpPr>
        <p:spPr bwMode="auto">
          <a:xfrm>
            <a:off x="457200" y="782216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2900" dirty="0">
                <a:solidFill>
                  <a:srgbClr val="464653"/>
                </a:solidFill>
                <a:latin typeface="Bookman Old Style" charset="0"/>
              </a:rPr>
              <a:t>Approximation of background to reference points (t=-0.05)</a:t>
            </a: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14500"/>
            <a:ext cx="4511675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4929188" y="1857375"/>
          <a:ext cx="3867150" cy="386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r:id="rId5" imgW="5400360" imgH="5400360" progId="">
                  <p:embed/>
                </p:oleObj>
              </mc:Choice>
              <mc:Fallback>
                <p:oleObj r:id="rId5" imgW="5400360" imgH="5400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88" y="1857375"/>
                        <a:ext cx="3867150" cy="38671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64400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457200" y="854224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2900" dirty="0">
                <a:solidFill>
                  <a:srgbClr val="464653"/>
                </a:solidFill>
                <a:latin typeface="Bookman Old Style" charset="0"/>
              </a:rPr>
              <a:t>Approximation of background to reference points (t=-0.5)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947863"/>
            <a:ext cx="3806825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785938"/>
            <a:ext cx="442595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346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457200" y="494184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3200" dirty="0">
                <a:solidFill>
                  <a:srgbClr val="464653"/>
                </a:solidFill>
                <a:latin typeface="Bookman Old Style" charset="0"/>
              </a:rPr>
              <a:t>Double differential SD cross sections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71625"/>
            <a:ext cx="4414837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00188"/>
            <a:ext cx="4500563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181" name="Rectangle 4"/>
          <p:cNvSpPr>
            <a:spLocks noChangeArrowheads="1"/>
          </p:cNvSpPr>
          <p:nvPr/>
        </p:nvSpPr>
        <p:spPr bwMode="auto">
          <a:xfrm>
            <a:off x="504825" y="5715000"/>
            <a:ext cx="87995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FFFFFF"/>
                </a:solidFill>
              </a:rPr>
              <a:t>(left)   Double differential SD cross sections as a functions of M2 for different t values,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FFFFFF"/>
                </a:solidFill>
              </a:rPr>
              <a:t>(right) Double differential SD cross sections as a function of t for different M2 values.</a:t>
            </a:r>
          </a:p>
        </p:txBody>
      </p:sp>
    </p:spTree>
    <p:extLst>
      <p:ext uri="{BB962C8B-B14F-4D97-AF65-F5344CB8AC3E}">
        <p14:creationId xmlns:p14="http://schemas.microsoft.com/office/powerpoint/2010/main" val="1123485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 txBox="1">
            <a:spLocks noChangeArrowheads="1"/>
          </p:cNvSpPr>
          <p:nvPr/>
        </p:nvSpPr>
        <p:spPr bwMode="auto">
          <a:xfrm>
            <a:off x="179512" y="485800"/>
            <a:ext cx="8858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3200">
                <a:solidFill>
                  <a:srgbClr val="464653"/>
                </a:solidFill>
                <a:latin typeface="Bookman Old Style" charset="0"/>
              </a:rPr>
              <a:t>Single differential integrated SD cross sections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00188"/>
            <a:ext cx="4286250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500188"/>
            <a:ext cx="4357687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5413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/>
          <p:cNvSpPr txBox="1">
            <a:spLocks noChangeArrowheads="1"/>
          </p:cNvSpPr>
          <p:nvPr/>
        </p:nvSpPr>
        <p:spPr bwMode="auto">
          <a:xfrm>
            <a:off x="457200" y="926232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3200" dirty="0">
                <a:solidFill>
                  <a:srgbClr val="464653"/>
                </a:solidFill>
                <a:latin typeface="Bookman Old Style" charset="0"/>
              </a:rPr>
              <a:t>DDD cross sections vs. energy.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57438"/>
            <a:ext cx="40005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38"/>
            <a:ext cx="442912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57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" y="0"/>
            <a:ext cx="8976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1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/>
          <p:cNvSpPr txBox="1">
            <a:spLocks noChangeArrowheads="1"/>
          </p:cNvSpPr>
          <p:nvPr/>
        </p:nvSpPr>
        <p:spPr bwMode="auto">
          <a:xfrm>
            <a:off x="323528" y="854224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3200" dirty="0">
                <a:solidFill>
                  <a:srgbClr val="464653"/>
                </a:solidFill>
                <a:latin typeface="Bookman Old Style" charset="0"/>
              </a:rPr>
              <a:t>Integrated DD cross sections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38"/>
            <a:ext cx="3868738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1714500"/>
            <a:ext cx="5027612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3253" name="Rectangle 4"/>
          <p:cNvSpPr>
            <a:spLocks noChangeArrowheads="1"/>
          </p:cNvSpPr>
          <p:nvPr/>
        </p:nvSpPr>
        <p:spPr bwMode="auto">
          <a:xfrm>
            <a:off x="0" y="5500688"/>
            <a:ext cx="9144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FFFFFF"/>
                </a:solidFill>
              </a:rPr>
              <a:t>(left)   Single differential SD cross sections as a functions of t integrated in different M1:M2 regions.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>
                <a:solidFill>
                  <a:srgbClr val="FFFFFF"/>
                </a:solidFill>
              </a:rPr>
              <a:t>(right) Double differential SD cross sections as a function M2 integrated in region [0.0: 1.0] of t. value.</a:t>
            </a:r>
          </a:p>
        </p:txBody>
      </p:sp>
    </p:spTree>
    <p:extLst>
      <p:ext uri="{BB962C8B-B14F-4D97-AF65-F5344CB8AC3E}">
        <p14:creationId xmlns:p14="http://schemas.microsoft.com/office/powerpoint/2010/main" val="13087788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3857625"/>
            <a:ext cx="410845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14438"/>
            <a:ext cx="3990975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427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1071563"/>
            <a:ext cx="4224338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54278" name="Group 5"/>
          <p:cNvGrpSpPr>
            <a:grpSpLocks/>
          </p:cNvGrpSpPr>
          <p:nvPr/>
        </p:nvGrpSpPr>
        <p:grpSpPr bwMode="auto">
          <a:xfrm>
            <a:off x="323850" y="3840163"/>
            <a:ext cx="962025" cy="395287"/>
            <a:chOff x="204" y="2419"/>
            <a:chExt cx="606" cy="249"/>
          </a:xfrm>
        </p:grpSpPr>
        <p:pic>
          <p:nvPicPr>
            <p:cNvPr id="54285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" y="2419"/>
              <a:ext cx="583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4286" name="Text Box 7"/>
            <p:cNvSpPr txBox="1">
              <a:spLocks noChangeArrowheads="1"/>
            </p:cNvSpPr>
            <p:nvPr/>
          </p:nvSpPr>
          <p:spPr bwMode="auto">
            <a:xfrm>
              <a:off x="204" y="2430"/>
              <a:ext cx="60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n-US">
                  <a:solidFill>
                    <a:srgbClr val="FFFFFF"/>
                  </a:solidFill>
                </a:rPr>
                <a:t>t = - 0.1</a:t>
              </a:r>
            </a:p>
          </p:txBody>
        </p:sp>
      </p:grpSp>
      <p:grpSp>
        <p:nvGrpSpPr>
          <p:cNvPr id="54279" name="Group 8"/>
          <p:cNvGrpSpPr>
            <a:grpSpLocks/>
          </p:cNvGrpSpPr>
          <p:nvPr/>
        </p:nvGrpSpPr>
        <p:grpSpPr bwMode="auto">
          <a:xfrm>
            <a:off x="7997825" y="3767138"/>
            <a:ext cx="962025" cy="401637"/>
            <a:chOff x="5038" y="2373"/>
            <a:chExt cx="606" cy="253"/>
          </a:xfrm>
        </p:grpSpPr>
        <p:pic>
          <p:nvPicPr>
            <p:cNvPr id="54283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" y="2373"/>
              <a:ext cx="582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4284" name="Text Box 10"/>
            <p:cNvSpPr txBox="1">
              <a:spLocks noChangeArrowheads="1"/>
            </p:cNvSpPr>
            <p:nvPr/>
          </p:nvSpPr>
          <p:spPr bwMode="auto">
            <a:xfrm>
              <a:off x="5038" y="2385"/>
              <a:ext cx="60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n-US">
                  <a:solidFill>
                    <a:srgbClr val="FFFFFF"/>
                  </a:solidFill>
                </a:rPr>
                <a:t>t = - 0.2</a:t>
              </a:r>
            </a:p>
          </p:txBody>
        </p:sp>
      </p:grpSp>
      <p:grpSp>
        <p:nvGrpSpPr>
          <p:cNvPr id="54280" name="Group 11"/>
          <p:cNvGrpSpPr>
            <a:grpSpLocks/>
          </p:cNvGrpSpPr>
          <p:nvPr/>
        </p:nvGrpSpPr>
        <p:grpSpPr bwMode="auto">
          <a:xfrm>
            <a:off x="1895475" y="6126163"/>
            <a:ext cx="962025" cy="395287"/>
            <a:chOff x="1194" y="3859"/>
            <a:chExt cx="606" cy="249"/>
          </a:xfrm>
        </p:grpSpPr>
        <p:pic>
          <p:nvPicPr>
            <p:cNvPr id="54281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3859"/>
              <a:ext cx="586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4282" name="Text Box 13"/>
            <p:cNvSpPr txBox="1">
              <a:spLocks noChangeArrowheads="1"/>
            </p:cNvSpPr>
            <p:nvPr/>
          </p:nvSpPr>
          <p:spPr bwMode="auto">
            <a:xfrm>
              <a:off x="1194" y="3870"/>
              <a:ext cx="60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Droid Sans" charset="0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charset="0"/>
                  <a:ea typeface="Droid Sans" charset="0"/>
                  <a:cs typeface="Droid Sans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en-US">
                  <a:solidFill>
                    <a:srgbClr val="FFFFFF"/>
                  </a:solidFill>
                </a:rPr>
                <a:t>t = - 0.3</a:t>
              </a:r>
            </a:p>
          </p:txBody>
        </p:sp>
      </p:grpSp>
      <p:sp>
        <p:nvSpPr>
          <p:cNvPr id="54274" name="Text Box 1"/>
          <p:cNvSpPr txBox="1">
            <a:spLocks noChangeArrowheads="1"/>
          </p:cNvSpPr>
          <p:nvPr/>
        </p:nvSpPr>
        <p:spPr bwMode="auto">
          <a:xfrm>
            <a:off x="457200" y="116632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3200" dirty="0">
                <a:solidFill>
                  <a:srgbClr val="464653"/>
                </a:solidFill>
                <a:latin typeface="Bookman Old Style" charset="0"/>
              </a:rPr>
              <a:t>Triple differential DD cross sections</a:t>
            </a:r>
          </a:p>
        </p:txBody>
      </p:sp>
    </p:spTree>
    <p:extLst>
      <p:ext uri="{BB962C8B-B14F-4D97-AF65-F5344CB8AC3E}">
        <p14:creationId xmlns:p14="http://schemas.microsoft.com/office/powerpoint/2010/main" val="7166134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323528" y="782216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Droid San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US" sz="3200" dirty="0">
                <a:solidFill>
                  <a:srgbClr val="464653"/>
                </a:solidFill>
                <a:latin typeface="Bookman Old Style" charset="0"/>
              </a:rPr>
              <a:t>The parameters and results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857375"/>
            <a:ext cx="736282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02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1"/>
          <p:cNvGrpSpPr>
            <a:grpSpLocks/>
          </p:cNvGrpSpPr>
          <p:nvPr/>
        </p:nvGrpSpPr>
        <p:grpSpPr bwMode="auto">
          <a:xfrm>
            <a:off x="1475656" y="1628800"/>
            <a:ext cx="5328592" cy="3240360"/>
            <a:chOff x="1665" y="1125"/>
            <a:chExt cx="2699" cy="1754"/>
          </a:xfrm>
        </p:grpSpPr>
        <p:pic>
          <p:nvPicPr>
            <p:cNvPr id="5734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0" t="24625" r="19228" b="13821"/>
            <a:stretch>
              <a:fillRect/>
            </a:stretch>
          </p:blipFill>
          <p:spPr bwMode="auto">
            <a:xfrm>
              <a:off x="1665" y="1125"/>
              <a:ext cx="2699" cy="1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7349" name="Text Box 3"/>
            <p:cNvSpPr txBox="1">
              <a:spLocks noChangeArrowheads="1"/>
            </p:cNvSpPr>
            <p:nvPr/>
          </p:nvSpPr>
          <p:spPr bwMode="auto">
            <a:xfrm>
              <a:off x="1665" y="1125"/>
              <a:ext cx="2699" cy="1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</p:grpSp>
      <p:sp>
        <p:nvSpPr>
          <p:cNvPr id="57347" name="TextBox 5"/>
          <p:cNvSpPr txBox="1">
            <a:spLocks noChangeArrowheads="1"/>
          </p:cNvSpPr>
          <p:nvPr/>
        </p:nvSpPr>
        <p:spPr bwMode="auto">
          <a:xfrm>
            <a:off x="323528" y="404664"/>
            <a:ext cx="87129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8000"/>
                </a:solidFill>
              </a:rPr>
              <a:t>Prospects (future plans): </a:t>
            </a:r>
            <a:endParaRPr lang="en-US" sz="2400" b="1" i="1" dirty="0" smtClean="0">
              <a:solidFill>
                <a:srgbClr val="008000"/>
              </a:solidFill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1. Central </a:t>
            </a:r>
            <a:r>
              <a:rPr lang="en-US" sz="2000" b="1" dirty="0">
                <a:solidFill>
                  <a:srgbClr val="FF0000"/>
                </a:solidFill>
              </a:rPr>
              <a:t>diffractive meson production </a:t>
            </a:r>
            <a:r>
              <a:rPr lang="en-US" sz="2000" b="1" dirty="0" smtClean="0">
                <a:solidFill>
                  <a:srgbClr val="FF0000"/>
                </a:solidFill>
              </a:rPr>
              <a:t>(</a:t>
            </a:r>
            <a:r>
              <a:rPr lang="en-US" sz="2000" b="1" dirty="0">
                <a:solidFill>
                  <a:srgbClr val="FF0000"/>
                </a:solidFill>
              </a:rPr>
              <a:t>double </a:t>
            </a:r>
            <a:r>
              <a:rPr lang="en-US" sz="2000" b="1" dirty="0" err="1">
                <a:solidFill>
                  <a:srgbClr val="FF0000"/>
                </a:solidFill>
              </a:rPr>
              <a:t>Pomeron</a:t>
            </a:r>
            <a:r>
              <a:rPr lang="en-US" sz="2000" b="1" dirty="0">
                <a:solidFill>
                  <a:srgbClr val="FF0000"/>
                </a:solidFill>
              </a:rPr>
              <a:t> exchange</a:t>
            </a:r>
            <a:r>
              <a:rPr lang="en-US" sz="2000" b="1" dirty="0" smtClean="0">
                <a:solidFill>
                  <a:srgbClr val="FF0000"/>
                </a:solidFill>
              </a:rPr>
              <a:t>);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3" y="5085184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</a:rPr>
              <a:t>2. Charge exchange reactions at the LHC (single </a:t>
            </a:r>
            <a:r>
              <a:rPr lang="en-US" sz="2000" b="1" dirty="0" err="1" smtClean="0">
                <a:solidFill>
                  <a:srgbClr val="FF0000"/>
                </a:solidFill>
              </a:rPr>
              <a:t>Reggeon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exchnge</a:t>
            </a:r>
            <a:r>
              <a:rPr lang="en-US" sz="2000" b="1" dirty="0" smtClean="0">
                <a:solidFill>
                  <a:srgbClr val="FF0000"/>
                </a:solidFill>
              </a:rPr>
              <a:t>), e.g. </a:t>
            </a:r>
            <a:r>
              <a:rPr lang="en-US" sz="2000" b="1" dirty="0" err="1" smtClean="0">
                <a:solidFill>
                  <a:srgbClr val="FF0000"/>
                </a:solidFill>
              </a:rPr>
              <a:t>pp</a:t>
            </a:r>
            <a:r>
              <a:rPr lang="en-US" sz="2000" b="1" dirty="0" err="1" smtClean="0">
                <a:solidFill>
                  <a:srgbClr val="FF0000"/>
                </a:solidFill>
                <a:sym typeface="Wingdings"/>
              </a:rPr>
              <a:t>nΔ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 (in collaboration with Oleg </a:t>
            </a:r>
            <a:r>
              <a:rPr lang="en-US" sz="2000" b="1" dirty="0" err="1" smtClean="0">
                <a:solidFill>
                  <a:srgbClr val="FF0000"/>
                </a:solidFill>
                <a:sym typeface="Wingdings"/>
              </a:rPr>
              <a:t>Kuprash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 and Rainer </a:t>
            </a:r>
            <a:r>
              <a:rPr lang="en-US" sz="2000" b="1" dirty="0" err="1" smtClean="0">
                <a:solidFill>
                  <a:srgbClr val="FF0000"/>
                </a:solidFill>
                <a:sym typeface="Wingdings"/>
              </a:rPr>
              <a:t>Schicker</a:t>
            </a:r>
            <a:r>
              <a:rPr lang="en-US" sz="2000" b="1" dirty="0" smtClean="0">
                <a:solidFill>
                  <a:srgbClr val="FF0000"/>
                </a:solidFill>
                <a:sym typeface="Wingdings"/>
              </a:rPr>
              <a:t>)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805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36512" y="1196975"/>
            <a:ext cx="91440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Open problems</a:t>
            </a:r>
            <a:r>
              <a:rPr lang="en-US" sz="2400" b="1" dirty="0" smtClean="0">
                <a:solidFill>
                  <a:srgbClr val="C00000"/>
                </a:solidFill>
              </a:rPr>
              <a:t>:</a:t>
            </a:r>
          </a:p>
          <a:p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rgbClr val="C00000"/>
                </a:solidFill>
              </a:rPr>
              <a:t>--  Need for data (LHC) on differential (nonintegrated!) data;</a:t>
            </a:r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dirty="0" smtClean="0">
                <a:solidFill>
                  <a:srgbClr val="7030A0"/>
                </a:solidFill>
              </a:rPr>
              <a:t>-- </a:t>
            </a:r>
            <a:r>
              <a:rPr lang="en-US" sz="2400" dirty="0">
                <a:solidFill>
                  <a:srgbClr val="7030A0"/>
                </a:solidFill>
              </a:rPr>
              <a:t>Interpolation in energy: from the </a:t>
            </a:r>
            <a:r>
              <a:rPr lang="en-US" sz="2400" dirty="0" err="1">
                <a:solidFill>
                  <a:srgbClr val="7030A0"/>
                </a:solidFill>
              </a:rPr>
              <a:t>Fermilab</a:t>
            </a:r>
            <a:r>
              <a:rPr lang="en-US" sz="2400" dirty="0">
                <a:solidFill>
                  <a:srgbClr val="7030A0"/>
                </a:solidFill>
              </a:rPr>
              <a:t> and ISR to the LHC; </a:t>
            </a:r>
          </a:p>
          <a:p>
            <a:r>
              <a:rPr lang="en-US" sz="2400" dirty="0">
                <a:solidFill>
                  <a:srgbClr val="7030A0"/>
                </a:solidFill>
              </a:rPr>
              <a:t>    (Inclusion of non-leading contributions);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-- </a:t>
            </a:r>
            <a:r>
              <a:rPr lang="en-US" sz="2400" dirty="0">
                <a:solidFill>
                  <a:srgbClr val="7030A0"/>
                </a:solidFill>
              </a:rPr>
              <a:t>Deviation from a simple </a:t>
            </a:r>
            <a:r>
              <a:rPr lang="en-US" sz="2400" dirty="0" err="1">
                <a:solidFill>
                  <a:srgbClr val="7030A0"/>
                </a:solidFill>
              </a:rPr>
              <a:t>Pomeron</a:t>
            </a:r>
            <a:r>
              <a:rPr lang="en-US" sz="2400" dirty="0">
                <a:solidFill>
                  <a:srgbClr val="7030A0"/>
                </a:solidFill>
              </a:rPr>
              <a:t> pole model and breakdown of   </a:t>
            </a:r>
            <a:r>
              <a:rPr lang="en-US" sz="2400" dirty="0" smtClean="0">
                <a:solidFill>
                  <a:srgbClr val="7030A0"/>
                </a:solidFill>
              </a:rPr>
              <a:t>      </a:t>
            </a:r>
          </a:p>
          <a:p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   </a:t>
            </a:r>
            <a:r>
              <a:rPr lang="en-US" sz="2400" dirty="0" err="1" smtClean="0">
                <a:solidFill>
                  <a:srgbClr val="7030A0"/>
                </a:solidFill>
              </a:rPr>
              <a:t>Regge</a:t>
            </a:r>
            <a:r>
              <a:rPr lang="en-US" sz="2400" dirty="0" smtClean="0">
                <a:solidFill>
                  <a:srgbClr val="7030A0"/>
                </a:solidFill>
              </a:rPr>
              <a:t>-factorization</a:t>
            </a:r>
            <a:r>
              <a:rPr lang="en-US" sz="2400" dirty="0">
                <a:solidFill>
                  <a:srgbClr val="7030A0"/>
                </a:solidFill>
              </a:rPr>
              <a:t>;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-- Need for a bank of models. Open a relevant international    </a:t>
            </a:r>
          </a:p>
          <a:p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   PROJECT?!</a:t>
            </a:r>
            <a:endParaRPr 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785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692696"/>
            <a:ext cx="734481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</a:rPr>
              <a:t>Elastic and total pp and p-\bar p scattering, diffraction and the </a:t>
            </a:r>
            <a:r>
              <a:rPr lang="en-US" sz="2800" b="1" dirty="0" err="1" smtClean="0">
                <a:latin typeface="Times New Roman" pitchFamily="18" charset="0"/>
              </a:rPr>
              <a:t>Pomeron</a:t>
            </a:r>
            <a:r>
              <a:rPr lang="en-US" sz="2800" b="1" dirty="0" smtClean="0">
                <a:latin typeface="Times New Roman" pitchFamily="18" charset="0"/>
              </a:rPr>
              <a:t>; </a:t>
            </a:r>
          </a:p>
          <a:p>
            <a:pPr marL="457200" indent="-457200" algn="ctr"/>
            <a:r>
              <a:rPr lang="en-US" sz="2800" b="1" dirty="0" smtClean="0">
                <a:latin typeface="Times New Roman" pitchFamily="18" charset="0"/>
              </a:rPr>
              <a:t>nucleon’s “shape”, the “black disc limit” </a:t>
            </a:r>
          </a:p>
          <a:p>
            <a:pPr marL="457200" indent="-457200" algn="ctr"/>
            <a:endParaRPr lang="en-US" sz="2800" b="1" dirty="0" smtClean="0">
              <a:latin typeface="Times New Roman" pitchFamily="18" charset="0"/>
            </a:endParaRPr>
          </a:p>
          <a:p>
            <a:pPr marL="457200" indent="-457200" algn="ctr"/>
            <a:r>
              <a:rPr lang="en-US" dirty="0" smtClean="0">
                <a:latin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</a:rPr>
            </a:b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2204864"/>
            <a:ext cx="705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Times New Roman" pitchFamily="18" charset="0"/>
              </a:rPr>
              <a:t>R</a:t>
            </a:r>
            <a:r>
              <a:rPr lang="uk-UA" sz="2400" dirty="0" smtClean="0">
                <a:latin typeface="Times New Roman" pitchFamily="18" charset="0"/>
              </a:rPr>
              <a:t>. </a:t>
            </a:r>
            <a:r>
              <a:rPr lang="it-IT" sz="2400" dirty="0" smtClean="0">
                <a:latin typeface="Times New Roman" pitchFamily="18" charset="0"/>
              </a:rPr>
              <a:t>Fiore</a:t>
            </a:r>
            <a:r>
              <a:rPr lang="uk-UA" sz="2400" dirty="0" smtClean="0">
                <a:latin typeface="Times New Roman" pitchFamily="18" charset="0"/>
              </a:rPr>
              <a:t>, </a:t>
            </a:r>
            <a:r>
              <a:rPr lang="it-IT" sz="2400" dirty="0" smtClean="0">
                <a:latin typeface="Times New Roman" pitchFamily="18" charset="0"/>
              </a:rPr>
              <a:t>L</a:t>
            </a:r>
            <a:r>
              <a:rPr lang="uk-UA" sz="2400" dirty="0" smtClean="0">
                <a:latin typeface="Times New Roman" pitchFamily="18" charset="0"/>
              </a:rPr>
              <a:t>. </a:t>
            </a:r>
            <a:r>
              <a:rPr lang="it-IT" sz="2400" dirty="0" smtClean="0">
                <a:latin typeface="Times New Roman" pitchFamily="18" charset="0"/>
              </a:rPr>
              <a:t>Jenkovszky</a:t>
            </a:r>
            <a:r>
              <a:rPr lang="uk-UA" sz="2400" dirty="0" smtClean="0">
                <a:latin typeface="Times New Roman" pitchFamily="18" charset="0"/>
              </a:rPr>
              <a:t>, </a:t>
            </a:r>
            <a:r>
              <a:rPr lang="it-IT" sz="2400" dirty="0" smtClean="0">
                <a:latin typeface="Times New Roman" pitchFamily="18" charset="0"/>
              </a:rPr>
              <a:t>R</a:t>
            </a:r>
            <a:r>
              <a:rPr lang="uk-UA" sz="2400" dirty="0" smtClean="0">
                <a:latin typeface="Times New Roman" pitchFamily="18" charset="0"/>
              </a:rPr>
              <a:t>. </a:t>
            </a:r>
            <a:r>
              <a:rPr lang="it-IT" sz="2400" dirty="0" smtClean="0">
                <a:latin typeface="Times New Roman" pitchFamily="18" charset="0"/>
              </a:rPr>
              <a:t>Orava</a:t>
            </a:r>
            <a:r>
              <a:rPr lang="uk-UA" sz="2400" dirty="0" smtClean="0">
                <a:latin typeface="Times New Roman" pitchFamily="18" charset="0"/>
              </a:rPr>
              <a:t>, </a:t>
            </a:r>
            <a:r>
              <a:rPr lang="it-IT" sz="2400" dirty="0" smtClean="0">
                <a:latin typeface="Times New Roman" pitchFamily="18" charset="0"/>
              </a:rPr>
              <a:t>E</a:t>
            </a:r>
            <a:r>
              <a:rPr lang="uk-UA" sz="2400" dirty="0" smtClean="0">
                <a:latin typeface="Times New Roman" pitchFamily="18" charset="0"/>
              </a:rPr>
              <a:t>. </a:t>
            </a:r>
            <a:r>
              <a:rPr lang="it-IT" sz="2400" dirty="0" smtClean="0">
                <a:latin typeface="Times New Roman" pitchFamily="18" charset="0"/>
              </a:rPr>
              <a:t>Predazzi</a:t>
            </a:r>
            <a:r>
              <a:rPr lang="uk-UA" sz="2400" dirty="0" smtClean="0">
                <a:latin typeface="Times New Roman" pitchFamily="18" charset="0"/>
              </a:rPr>
              <a:t>, </a:t>
            </a:r>
            <a:endParaRPr lang="en-US" sz="2400" dirty="0" smtClean="0">
              <a:latin typeface="Times New Roman" pitchFamily="18" charset="0"/>
            </a:endParaRPr>
          </a:p>
          <a:p>
            <a:r>
              <a:rPr lang="it-IT" sz="2400" dirty="0" smtClean="0">
                <a:latin typeface="Times New Roman" pitchFamily="18" charset="0"/>
              </a:rPr>
              <a:t>A</a:t>
            </a:r>
            <a:r>
              <a:rPr lang="uk-UA" sz="2400" dirty="0" smtClean="0">
                <a:latin typeface="Times New Roman" pitchFamily="18" charset="0"/>
              </a:rPr>
              <a:t>. </a:t>
            </a:r>
            <a:r>
              <a:rPr lang="it-IT" sz="2400" dirty="0" smtClean="0">
                <a:latin typeface="Times New Roman" pitchFamily="18" charset="0"/>
              </a:rPr>
              <a:t>Prokudin</a:t>
            </a:r>
            <a:r>
              <a:rPr lang="uk-UA" sz="2400" dirty="0" smtClean="0">
                <a:latin typeface="Times New Roman" pitchFamily="18" charset="0"/>
              </a:rPr>
              <a:t>, </a:t>
            </a:r>
            <a:r>
              <a:rPr lang="it-IT" sz="2400" dirty="0" smtClean="0">
                <a:latin typeface="Times New Roman" pitchFamily="18" charset="0"/>
              </a:rPr>
              <a:t>O</a:t>
            </a:r>
            <a:r>
              <a:rPr lang="uk-UA" sz="2400" dirty="0" smtClean="0">
                <a:latin typeface="Times New Roman" pitchFamily="18" charset="0"/>
              </a:rPr>
              <a:t>. </a:t>
            </a:r>
            <a:r>
              <a:rPr lang="it-IT" sz="2400" dirty="0" smtClean="0">
                <a:latin typeface="Times New Roman" pitchFamily="18" charset="0"/>
              </a:rPr>
              <a:t>Selyugin</a:t>
            </a:r>
            <a:r>
              <a:rPr lang="uk-UA" sz="2400" dirty="0" smtClean="0">
                <a:latin typeface="Times New Roman" pitchFamily="18" charset="0"/>
              </a:rPr>
              <a:t>, </a:t>
            </a:r>
            <a:r>
              <a:rPr lang="en-US" sz="2400" i="1" dirty="0" smtClean="0">
                <a:latin typeface="Times New Roman" pitchFamily="18" charset="0"/>
              </a:rPr>
              <a:t>Forward Physics at the LHC</a:t>
            </a:r>
            <a:r>
              <a:rPr lang="uk-UA" sz="2400" i="1" dirty="0" smtClean="0">
                <a:latin typeface="Times New Roman" pitchFamily="18" charset="0"/>
              </a:rPr>
              <a:t>; </a:t>
            </a:r>
            <a:r>
              <a:rPr lang="en-US" sz="2400" i="1" dirty="0" smtClean="0">
                <a:latin typeface="Times New Roman" pitchFamily="18" charset="0"/>
              </a:rPr>
              <a:t>Elastic Scattering</a:t>
            </a:r>
            <a:r>
              <a:rPr lang="uk-UA" sz="2400" i="1" dirty="0" smtClean="0">
                <a:latin typeface="Times New Roman" pitchFamily="18" charset="0"/>
              </a:rPr>
              <a:t>, </a:t>
            </a:r>
            <a:r>
              <a:rPr lang="uk-UA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Int</a:t>
            </a:r>
            <a:r>
              <a:rPr lang="uk-UA" sz="2400" dirty="0" smtClean="0">
                <a:latin typeface="Times New Roman" pitchFamily="18" charset="0"/>
              </a:rPr>
              <a:t>. </a:t>
            </a:r>
            <a:r>
              <a:rPr lang="en-US" sz="2400" dirty="0" smtClean="0">
                <a:latin typeface="Times New Roman" pitchFamily="18" charset="0"/>
              </a:rPr>
              <a:t>J</a:t>
            </a:r>
            <a:r>
              <a:rPr lang="uk-UA" sz="2400" dirty="0" smtClean="0">
                <a:latin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</a:rPr>
              <a:t>Mod</a:t>
            </a:r>
            <a:r>
              <a:rPr lang="uk-UA" sz="2400" dirty="0" smtClean="0">
                <a:latin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</a:rPr>
              <a:t>Phys</a:t>
            </a:r>
            <a:r>
              <a:rPr lang="uk-UA" sz="2400" dirty="0" smtClean="0">
                <a:latin typeface="Times New Roman" pitchFamily="18" charset="0"/>
              </a:rPr>
              <a:t>.,</a:t>
            </a:r>
            <a:r>
              <a:rPr lang="uk-UA" sz="2400" b="1" dirty="0" smtClean="0">
                <a:latin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</a:rPr>
              <a:t>A</a:t>
            </a:r>
            <a:r>
              <a:rPr lang="uk-UA" sz="2400" b="1" dirty="0" smtClean="0">
                <a:latin typeface="Times New Roman" pitchFamily="18" charset="0"/>
              </a:rPr>
              <a:t>24</a:t>
            </a:r>
            <a:r>
              <a:rPr lang="uk-UA" sz="2400" dirty="0" smtClean="0">
                <a:latin typeface="Times New Roman" pitchFamily="18" charset="0"/>
              </a:rPr>
              <a:t>: 2551-2559 (2009).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38582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4"/>
          <p:cNvSpPr txBox="1">
            <a:spLocks noChangeArrowheads="1"/>
          </p:cNvSpPr>
          <p:nvPr/>
        </p:nvSpPr>
        <p:spPr bwMode="auto">
          <a:xfrm>
            <a:off x="3400425" y="2168525"/>
            <a:ext cx="30604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CC0000"/>
                </a:solidFill>
              </a:rPr>
              <a:t>Thank you</a:t>
            </a:r>
            <a:r>
              <a:rPr lang="ru-RU" sz="4000" b="1" dirty="0" smtClean="0">
                <a:solidFill>
                  <a:srgbClr val="CC0000"/>
                </a:solidFill>
              </a:rPr>
              <a:t> </a:t>
            </a:r>
            <a:r>
              <a:rPr lang="ru-RU" sz="4000" b="1" dirty="0">
                <a:solidFill>
                  <a:srgbClr val="CC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6535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258888" y="331788"/>
            <a:ext cx="709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CC"/>
                </a:solidFill>
              </a:rPr>
              <a:t>Does GS imply saturation? Not necessarily!</a:t>
            </a:r>
          </a:p>
        </p:txBody>
      </p:sp>
      <p:pic>
        <p:nvPicPr>
          <p:cNvPr id="36867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343025"/>
            <a:ext cx="82089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1422400"/>
            <a:ext cx="86360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57350"/>
            <a:ext cx="79248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1725" y="1196975"/>
            <a:ext cx="7431088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1331913" y="404813"/>
            <a:ext cx="6305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Factorization (nearly perfect at the LHC!)  </a:t>
            </a:r>
            <a:endParaRPr lang="uk-UA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0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4264025" y="37369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pic>
        <p:nvPicPr>
          <p:cNvPr id="30723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913" y="2349500"/>
            <a:ext cx="694372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9"/>
          <p:cNvSpPr txBox="1">
            <a:spLocks noChangeArrowheads="1"/>
          </p:cNvSpPr>
          <p:nvPr/>
        </p:nvSpPr>
        <p:spPr bwMode="auto">
          <a:xfrm>
            <a:off x="4119563" y="48164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/>
          </a:p>
        </p:txBody>
      </p:sp>
      <p:sp>
        <p:nvSpPr>
          <p:cNvPr id="30725" name="Text Box 11"/>
          <p:cNvSpPr txBox="1">
            <a:spLocks noChangeArrowheads="1"/>
          </p:cNvSpPr>
          <p:nvPr/>
        </p:nvSpPr>
        <p:spPr bwMode="auto">
          <a:xfrm>
            <a:off x="2555875" y="3644900"/>
            <a:ext cx="39703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2800" b="1"/>
          </a:p>
        </p:txBody>
      </p:sp>
      <p:graphicFrame>
        <p:nvGraphicFramePr>
          <p:cNvPr id="345151" name="Group 63"/>
          <p:cNvGraphicFramePr>
            <a:graphicFrameLocks noGrp="1"/>
          </p:cNvGraphicFramePr>
          <p:nvPr/>
        </p:nvGraphicFramePr>
        <p:xfrm>
          <a:off x="2700338" y="4005263"/>
          <a:ext cx="3743325" cy="2228850"/>
        </p:xfrm>
        <a:graphic>
          <a:graphicData uri="http://schemas.openxmlformats.org/drawingml/2006/table">
            <a:tbl>
              <a:tblPr/>
              <a:tblGrid>
                <a:gridCol w="1336675"/>
                <a:gridCol w="1247775"/>
                <a:gridCol w="1158875"/>
              </a:tblGrid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GB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(0)\C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GB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kumimoji="0" lang="en-GB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GB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GB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1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P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O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9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1/2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f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ω</a:t>
                      </a:r>
                      <a:endParaRPr kumimoji="0" lang="en-GB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4" name="Picture 2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25563" y="593725"/>
            <a:ext cx="67691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5" name="Picture 2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9213" y="596900"/>
            <a:ext cx="67691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screen-captur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0"/>
            <a:ext cx="717391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288" y="4797425"/>
            <a:ext cx="8280400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cs typeface="+mn-cs"/>
              </a:rPr>
              <a:t> P. </a:t>
            </a:r>
            <a:r>
              <a:rPr lang="en-US" dirty="0" err="1">
                <a:solidFill>
                  <a:srgbClr val="C00000"/>
                </a:solidFill>
                <a:cs typeface="+mn-cs"/>
              </a:rPr>
              <a:t>Aspell</a:t>
            </a:r>
            <a:r>
              <a:rPr lang="en-US" dirty="0">
                <a:solidFill>
                  <a:srgbClr val="C00000"/>
                </a:solidFill>
                <a:cs typeface="+mn-cs"/>
              </a:rPr>
              <a:t> et. al. (TOTEM </a:t>
            </a:r>
            <a:r>
              <a:rPr lang="en-US" dirty="0" err="1">
                <a:solidFill>
                  <a:srgbClr val="C00000"/>
                </a:solidFill>
                <a:cs typeface="+mn-cs"/>
              </a:rPr>
              <a:t>Collaboaration</a:t>
            </a:r>
            <a:r>
              <a:rPr lang="en-US" dirty="0">
                <a:solidFill>
                  <a:srgbClr val="C00000"/>
                </a:solidFill>
                <a:cs typeface="+mn-cs"/>
              </a:rPr>
              <a:t>), </a:t>
            </a:r>
            <a:r>
              <a:rPr lang="en-US" i="1" dirty="0">
                <a:solidFill>
                  <a:srgbClr val="C00000"/>
                </a:solidFill>
                <a:cs typeface="+mn-cs"/>
              </a:rPr>
              <a:t>Proton-proton elastic scattering at the LHC energy 7 </a:t>
            </a:r>
            <a:r>
              <a:rPr lang="en-US" i="1" dirty="0" err="1">
                <a:solidFill>
                  <a:srgbClr val="C00000"/>
                </a:solidFill>
                <a:cs typeface="+mn-cs"/>
              </a:rPr>
              <a:t>TeV</a:t>
            </a:r>
            <a:r>
              <a:rPr lang="en-US" dirty="0">
                <a:solidFill>
                  <a:srgbClr val="C00000"/>
                </a:solidFill>
                <a:cs typeface="+mn-cs"/>
              </a:rPr>
              <a:t>,  </a:t>
            </a:r>
            <a:r>
              <a:rPr lang="en-US" dirty="0" err="1">
                <a:solidFill>
                  <a:srgbClr val="C00000"/>
                </a:solidFill>
                <a:cs typeface="+mn-cs"/>
              </a:rPr>
              <a:t>Europhys</a:t>
            </a:r>
            <a:r>
              <a:rPr lang="en-US" dirty="0">
                <a:solidFill>
                  <a:srgbClr val="C00000"/>
                </a:solidFill>
                <a:cs typeface="+mn-cs"/>
              </a:rPr>
              <a:t>. </a:t>
            </a:r>
            <a:r>
              <a:rPr lang="en-US" dirty="0" err="1">
                <a:solidFill>
                  <a:srgbClr val="C00000"/>
                </a:solidFill>
                <a:cs typeface="+mn-cs"/>
              </a:rPr>
              <a:t>Lett</a:t>
            </a:r>
            <a:r>
              <a:rPr lang="en-US" dirty="0">
                <a:solidFill>
                  <a:srgbClr val="C00000"/>
                </a:solidFill>
                <a:cs typeface="+mn-cs"/>
              </a:rPr>
              <a:t>. </a:t>
            </a:r>
            <a:r>
              <a:rPr lang="en-US" b="1" dirty="0">
                <a:solidFill>
                  <a:srgbClr val="C00000"/>
                </a:solidFill>
                <a:cs typeface="+mn-cs"/>
              </a:rPr>
              <a:t>95</a:t>
            </a:r>
            <a:r>
              <a:rPr lang="en-US" dirty="0">
                <a:solidFill>
                  <a:srgbClr val="C00000"/>
                </a:solidFill>
                <a:cs typeface="+mn-cs"/>
              </a:rPr>
              <a:t> (2011) 41001; arXiv:1110.1385.</a:t>
            </a:r>
          </a:p>
          <a:p>
            <a:pPr>
              <a:defRPr/>
            </a:pPr>
            <a:endParaRPr lang="en-US" dirty="0">
              <a:solidFill>
                <a:srgbClr val="C00000"/>
              </a:solidFill>
              <a:cs typeface="+mn-cs"/>
            </a:endParaRPr>
          </a:p>
          <a:p>
            <a:pPr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G.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cs typeface="+mn-cs"/>
              </a:rPr>
              <a:t>Antchev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 et al. (TOTEM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cs typeface="+mn-cs"/>
              </a:rPr>
              <a:t>Collab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.), First measurement of the total proton-proton cross section at the LHC energy of 7 </a:t>
            </a:r>
            <a:r>
              <a:rPr lang="en-US" i="1" dirty="0" err="1">
                <a:solidFill>
                  <a:schemeClr val="accent2">
                    <a:lumMod val="75000"/>
                  </a:schemeClr>
                </a:solidFill>
                <a:cs typeface="+mn-cs"/>
              </a:rPr>
              <a:t>TeV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cs typeface="+mn-cs"/>
              </a:rPr>
              <a:t>,  EPL; arXiv:1110.1395.</a:t>
            </a:r>
            <a:endParaRPr lang="uk-UA" dirty="0">
              <a:solidFill>
                <a:schemeClr val="accent2">
                  <a:lumMod val="75000"/>
                </a:schemeClr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t="17947" b="15376"/>
          <a:stretch>
            <a:fillRect/>
          </a:stretch>
        </p:blipFill>
        <p:spPr bwMode="auto">
          <a:xfrm>
            <a:off x="468313" y="620713"/>
            <a:ext cx="8675687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42975" y="1600200"/>
            <a:ext cx="72580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SONY Z11\Desktop\Slope_Den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8899"/>
            <a:ext cx="7264400" cy="6769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SONY Z11\Desktop\inel_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8899"/>
            <a:ext cx="7289800" cy="6769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SONY Z11\Desktop\B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7264400" cy="6769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971600" y="1196752"/>
            <a:ext cx="6967728" cy="1584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3225750"/>
            <a:ext cx="8974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L.Jenkovszky</a:t>
            </a:r>
            <a:r>
              <a:rPr lang="en-US" b="1" dirty="0" smtClean="0">
                <a:solidFill>
                  <a:srgbClr val="0070C0"/>
                </a:solidFill>
              </a:rPr>
              <a:t>, A. </a:t>
            </a:r>
            <a:r>
              <a:rPr lang="en-US" b="1" dirty="0" err="1" smtClean="0">
                <a:solidFill>
                  <a:srgbClr val="0070C0"/>
                </a:solidFill>
              </a:rPr>
              <a:t>Lengyel</a:t>
            </a:r>
            <a:r>
              <a:rPr lang="en-US" b="1" dirty="0" smtClean="0">
                <a:solidFill>
                  <a:srgbClr val="0070C0"/>
                </a:solidFill>
              </a:rPr>
              <a:t>, D. </a:t>
            </a:r>
            <a:r>
              <a:rPr lang="en-US" b="1" dirty="0" err="1" smtClean="0">
                <a:solidFill>
                  <a:srgbClr val="0070C0"/>
                </a:solidFill>
              </a:rPr>
              <a:t>Lontkovskyi</a:t>
            </a:r>
            <a:r>
              <a:rPr lang="en-US" b="1" dirty="0" smtClean="0">
                <a:solidFill>
                  <a:srgbClr val="0070C0"/>
                </a:solidFill>
              </a:rPr>
              <a:t>: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The  </a:t>
            </a:r>
            <a:r>
              <a:rPr lang="en-US" b="1" dirty="0" err="1" smtClean="0">
                <a:solidFill>
                  <a:srgbClr val="0070C0"/>
                </a:solidFill>
              </a:rPr>
              <a:t>Pomeron</a:t>
            </a:r>
            <a:r>
              <a:rPr lang="en-US" b="1" dirty="0" smtClean="0">
                <a:solidFill>
                  <a:srgbClr val="0070C0"/>
                </a:solidFill>
              </a:rPr>
              <a:t> and </a:t>
            </a:r>
            <a:r>
              <a:rPr lang="en-US" b="1" dirty="0" err="1" smtClean="0">
                <a:solidFill>
                  <a:srgbClr val="0070C0"/>
                </a:solidFill>
              </a:rPr>
              <a:t>Odderon</a:t>
            </a:r>
            <a:r>
              <a:rPr lang="en-US" b="1" dirty="0" smtClean="0">
                <a:solidFill>
                  <a:srgbClr val="0070C0"/>
                </a:solidFill>
              </a:rPr>
              <a:t> in elastic, inelastic and total cross-sections,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</a:rPr>
              <a:t>hep</a:t>
            </a:r>
            <a:r>
              <a:rPr lang="en-US" b="1" dirty="0" smtClean="0">
                <a:solidFill>
                  <a:srgbClr val="0070C0"/>
                </a:solidFill>
              </a:rPr>
              <a:t>-ph/056014.</a:t>
            </a:r>
            <a:endParaRPr lang="uk-UA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429591" y="404664"/>
            <a:ext cx="8534897" cy="6100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100" y="1557338"/>
            <a:ext cx="8418513" cy="4424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2195513" y="765175"/>
            <a:ext cx="49418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Pomerons (diffraction’s) fraction</a:t>
            </a:r>
            <a:endParaRPr lang="uk-UA" sz="2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069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SONY Z11\Desktop\r5.jpg"/>
          <p:cNvPicPr>
            <a:picLocks noChangeAspect="1" noChangeArrowheads="1"/>
          </p:cNvPicPr>
          <p:nvPr/>
        </p:nvPicPr>
        <p:blipFill rotWithShape="1">
          <a:blip r:embed="rId2" cstate="print"/>
          <a:srcRect r="19508"/>
          <a:stretch/>
        </p:blipFill>
        <p:spPr bwMode="auto">
          <a:xfrm>
            <a:off x="539552" y="2132856"/>
            <a:ext cx="3693457" cy="2736304"/>
          </a:xfrm>
          <a:prstGeom prst="rect">
            <a:avLst/>
          </a:prstGeom>
          <a:noFill/>
        </p:spPr>
      </p:pic>
      <p:pic>
        <p:nvPicPr>
          <p:cNvPr id="3" name="Picture 2" descr="C:\Users\SONY Z11\Desktop\R_dif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140350"/>
            <a:ext cx="3672408" cy="280081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95736" y="548680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Pomeron</a:t>
            </a:r>
            <a:r>
              <a:rPr lang="en-US" dirty="0" smtClean="0"/>
              <a:t> dominance at the 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0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it-IT" smtClean="0">
                <a:solidFill>
                  <a:srgbClr val="0066FF"/>
                </a:solidFill>
                <a:latin typeface="Comic Sans MS" pitchFamily="66" charset="0"/>
              </a:rPr>
              <a:t> </a:t>
            </a:r>
            <a:r>
              <a:rPr lang="it-IT" b="1" smtClean="0">
                <a:solidFill>
                  <a:srgbClr val="3333CC"/>
                </a:solidFill>
                <a:latin typeface="Comic Sans MS" pitchFamily="66" charset="0"/>
              </a:rPr>
              <a:t>Elastic Scattering</a:t>
            </a:r>
            <a:r>
              <a:rPr lang="it-IT" sz="3600" smtClean="0">
                <a:latin typeface="Comic Sans MS" pitchFamily="66" charset="0"/>
              </a:rPr>
              <a:t> </a:t>
            </a:r>
          </a:p>
        </p:txBody>
      </p:sp>
      <p:graphicFrame>
        <p:nvGraphicFramePr>
          <p:cNvPr id="2050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842963" y="1292225"/>
          <a:ext cx="360362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7" name="Equation" r:id="rId3" imgW="228600" imgH="228600" progId="Equation.3">
                  <p:embed/>
                </p:oleObj>
              </mc:Choice>
              <mc:Fallback>
                <p:oleObj name="Equation" r:id="rId3" imgW="228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963" y="1292225"/>
                        <a:ext cx="360362" cy="360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95288" y="4437063"/>
          <a:ext cx="5399087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8" name="Equation" r:id="rId5" imgW="3441600" imgH="533160" progId="Equation.3">
                  <p:embed/>
                </p:oleObj>
              </mc:Choice>
              <mc:Fallback>
                <p:oleObj name="Equation" r:id="rId5" imgW="34416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437063"/>
                        <a:ext cx="5399087" cy="836612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5" descr="p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0263" y="1844675"/>
            <a:ext cx="4318000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5292725" y="1957388"/>
            <a:ext cx="3382963" cy="823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latin typeface="Comic Sans MS" pitchFamily="66" charset="0"/>
              </a:rPr>
              <a:t>momentum transfer -t ~ (p</a:t>
            </a:r>
            <a:r>
              <a:rPr lang="it-IT" b="1">
                <a:latin typeface="Symbol" pitchFamily="18" charset="2"/>
              </a:rPr>
              <a:t>q</a:t>
            </a:r>
            <a:r>
              <a:rPr lang="it-IT">
                <a:latin typeface="Comic Sans MS" pitchFamily="66" charset="0"/>
              </a:rPr>
              <a:t>)</a:t>
            </a:r>
            <a:r>
              <a:rPr lang="it-IT" baseline="30000">
                <a:latin typeface="Comic Sans MS" pitchFamily="66" charset="0"/>
              </a:rPr>
              <a:t>2 </a:t>
            </a:r>
          </a:p>
          <a:p>
            <a:pPr algn="ctr">
              <a:lnSpc>
                <a:spcPct val="5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it-IT" sz="1400">
                <a:latin typeface="Symbol" pitchFamily="18" charset="2"/>
              </a:rPr>
              <a:t> q </a:t>
            </a:r>
            <a:r>
              <a:rPr lang="it-IT" sz="1400">
                <a:latin typeface="Comic Sans MS" pitchFamily="66" charset="0"/>
              </a:rPr>
              <a:t>= beam scattering angle     </a:t>
            </a:r>
          </a:p>
          <a:p>
            <a:pPr algn="ctr">
              <a:lnSpc>
                <a:spcPct val="5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it-IT" sz="1400">
                <a:latin typeface="Comic Sans MS" pitchFamily="66" charset="0"/>
              </a:rPr>
              <a:t> p = beam momentum</a:t>
            </a:r>
            <a:endParaRPr lang="it-IT"/>
          </a:p>
        </p:txBody>
      </p:sp>
      <p:sp>
        <p:nvSpPr>
          <p:cNvPr id="2056" name="Text Box 7"/>
          <p:cNvSpPr txBox="1">
            <a:spLocks noChangeArrowheads="1"/>
          </p:cNvSpPr>
          <p:nvPr/>
        </p:nvSpPr>
        <p:spPr bwMode="auto">
          <a:xfrm>
            <a:off x="1187450" y="1341438"/>
            <a:ext cx="3887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latin typeface="Comic Sans MS" pitchFamily="66" charset="0"/>
              </a:rPr>
              <a:t>= 14 TeV prediction of BSW model</a:t>
            </a: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 rot="-5400000">
            <a:off x="-599281" y="2688431"/>
            <a:ext cx="2054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d</a:t>
            </a:r>
            <a:r>
              <a:rPr lang="it-IT">
                <a:latin typeface="Symbol" pitchFamily="18" charset="2"/>
              </a:rPr>
              <a:t>s</a:t>
            </a:r>
            <a:r>
              <a:rPr lang="it-IT"/>
              <a:t>/dt  (mb/GeV</a:t>
            </a:r>
            <a:r>
              <a:rPr lang="it-IT" baseline="30000"/>
              <a:t>2</a:t>
            </a:r>
            <a:r>
              <a:rPr lang="it-IT"/>
              <a:t>)</a:t>
            </a:r>
          </a:p>
        </p:txBody>
      </p:sp>
      <p:sp>
        <p:nvSpPr>
          <p:cNvPr id="2058" name="Text Box 9"/>
          <p:cNvSpPr txBox="1">
            <a:spLocks noChangeArrowheads="1"/>
          </p:cNvSpPr>
          <p:nvPr/>
        </p:nvSpPr>
        <p:spPr bwMode="auto">
          <a:xfrm>
            <a:off x="6108700" y="4221163"/>
            <a:ext cx="2724150" cy="11620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tIns="118800" bIns="118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>
                <a:latin typeface="Comic Sans MS" pitchFamily="66" charset="0"/>
              </a:rPr>
              <a:t> </a:t>
            </a:r>
            <a:r>
              <a:rPr lang="it-IT" sz="2000" b="1">
                <a:solidFill>
                  <a:srgbClr val="FF0000"/>
                </a:solidFill>
                <a:latin typeface="Comic Sans MS" pitchFamily="66" charset="0"/>
              </a:rPr>
              <a:t>L</a:t>
            </a:r>
            <a:r>
              <a:rPr lang="it-IT" b="1">
                <a:latin typeface="Comic Sans MS" pitchFamily="66" charset="0"/>
              </a:rPr>
              <a:t>,</a:t>
            </a:r>
            <a:r>
              <a:rPr lang="it-IT" sz="2000" b="1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b="1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it-IT" b="1" baseline="-25000">
                <a:solidFill>
                  <a:srgbClr val="FF0000"/>
                </a:solidFill>
                <a:latin typeface="Comic Sans MS" pitchFamily="66" charset="0"/>
              </a:rPr>
              <a:t>tot</a:t>
            </a:r>
            <a:r>
              <a:rPr lang="it-IT">
                <a:latin typeface="Symbol" pitchFamily="18" charset="2"/>
              </a:rPr>
              <a:t> </a:t>
            </a:r>
            <a:r>
              <a:rPr lang="it-IT" b="1">
                <a:latin typeface="Comic Sans MS" pitchFamily="66" charset="0"/>
              </a:rPr>
              <a:t>,</a:t>
            </a:r>
            <a:r>
              <a:rPr lang="it-IT">
                <a:latin typeface="Symbol" pitchFamily="18" charset="2"/>
              </a:rPr>
              <a:t> </a:t>
            </a:r>
            <a:r>
              <a:rPr lang="it-IT" sz="2000" b="1">
                <a:solidFill>
                  <a:srgbClr val="FF0000"/>
                </a:solidFill>
                <a:latin typeface="Comic Sans MS" pitchFamily="66" charset="0"/>
              </a:rPr>
              <a:t>b</a:t>
            </a:r>
            <a:r>
              <a:rPr lang="it-IT" b="1">
                <a:latin typeface="Comic Sans MS" pitchFamily="66" charset="0"/>
              </a:rPr>
              <a:t>,</a:t>
            </a:r>
            <a:r>
              <a:rPr lang="it-IT" sz="2000" b="1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000">
                <a:latin typeface="Comic Sans MS" pitchFamily="66" charset="0"/>
              </a:rPr>
              <a:t>and </a:t>
            </a:r>
            <a:r>
              <a:rPr lang="it-IT" b="1">
                <a:solidFill>
                  <a:srgbClr val="FF0000"/>
                </a:solidFill>
                <a:latin typeface="Symbol" pitchFamily="18" charset="2"/>
              </a:rPr>
              <a:t>r</a:t>
            </a:r>
            <a:r>
              <a:rPr lang="it-IT" b="1">
                <a:latin typeface="Symbol" pitchFamily="18" charset="2"/>
              </a:rPr>
              <a:t> </a:t>
            </a:r>
            <a:r>
              <a:rPr lang="it-IT" sz="2000">
                <a:latin typeface="Comic Sans MS" pitchFamily="66" charset="0"/>
              </a:rPr>
              <a:t>from FIT in CNI region  (UA4) </a:t>
            </a: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827088" y="5602288"/>
            <a:ext cx="74168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latin typeface="Comic Sans MS" pitchFamily="66" charset="0"/>
              </a:rPr>
              <a:t>CNI region: |f</a:t>
            </a:r>
            <a:r>
              <a:rPr lang="it-IT" baseline="-25000">
                <a:latin typeface="Comic Sans MS" pitchFamily="66" charset="0"/>
              </a:rPr>
              <a:t>C</a:t>
            </a:r>
            <a:r>
              <a:rPr lang="it-IT">
                <a:latin typeface="Comic Sans MS" pitchFamily="66" charset="0"/>
              </a:rPr>
              <a:t>|</a:t>
            </a:r>
            <a:r>
              <a:rPr lang="it-IT"/>
              <a:t> ~ |</a:t>
            </a:r>
            <a:r>
              <a:rPr lang="it-IT">
                <a:latin typeface="Comic Sans MS" pitchFamily="66" charset="0"/>
              </a:rPr>
              <a:t>f</a:t>
            </a:r>
            <a:r>
              <a:rPr lang="it-IT" baseline="-25000">
                <a:latin typeface="Comic Sans MS" pitchFamily="66" charset="0"/>
              </a:rPr>
              <a:t>N</a:t>
            </a:r>
            <a:r>
              <a:rPr lang="it-IT">
                <a:latin typeface="Comic Sans MS" pitchFamily="66" charset="0"/>
              </a:rPr>
              <a:t>| </a:t>
            </a:r>
            <a:r>
              <a:rPr lang="it-IT">
                <a:latin typeface="Comic Sans MS" pitchFamily="66" charset="0"/>
                <a:sym typeface="Wingdings" pitchFamily="2" charset="2"/>
              </a:rPr>
              <a:t></a:t>
            </a:r>
            <a:r>
              <a:rPr lang="it-IT"/>
              <a:t> @ LHC: </a:t>
            </a:r>
            <a:r>
              <a:rPr lang="it-IT">
                <a:latin typeface="Comic Sans MS" pitchFamily="66" charset="0"/>
              </a:rPr>
              <a:t>-t</a:t>
            </a:r>
            <a:r>
              <a:rPr lang="it-IT">
                <a:latin typeface="Symbol" pitchFamily="18" charset="2"/>
              </a:rPr>
              <a:t> </a:t>
            </a:r>
            <a:r>
              <a:rPr lang="it-IT"/>
              <a:t>~</a:t>
            </a:r>
            <a:r>
              <a:rPr lang="it-IT">
                <a:latin typeface="Symbol" pitchFamily="18" charset="2"/>
              </a:rPr>
              <a:t> </a:t>
            </a:r>
            <a:r>
              <a:rPr lang="it-IT">
                <a:latin typeface="Comic Sans MS" pitchFamily="66" charset="0"/>
              </a:rPr>
              <a:t>6.5 10</a:t>
            </a:r>
            <a:r>
              <a:rPr lang="it-IT" baseline="30000">
                <a:latin typeface="Comic Sans MS" pitchFamily="66" charset="0"/>
              </a:rPr>
              <a:t>-4</a:t>
            </a:r>
            <a:r>
              <a:rPr lang="it-IT">
                <a:latin typeface="Comic Sans MS" pitchFamily="66" charset="0"/>
              </a:rPr>
              <a:t> GeV</a:t>
            </a:r>
            <a:r>
              <a:rPr lang="it-IT" baseline="30000">
                <a:latin typeface="Comic Sans MS" pitchFamily="66" charset="0"/>
              </a:rPr>
              <a:t>2</a:t>
            </a:r>
            <a:r>
              <a:rPr lang="it-IT">
                <a:latin typeface="Comic Sans MS" pitchFamily="66" charset="0"/>
              </a:rPr>
              <a:t>;  </a:t>
            </a:r>
            <a:r>
              <a:rPr lang="en-US" b="1">
                <a:latin typeface="Symbol" pitchFamily="18" charset="2"/>
                <a:sym typeface="Wingdings" pitchFamily="2" charset="2"/>
              </a:rPr>
              <a:t>q</a:t>
            </a:r>
            <a:r>
              <a:rPr lang="en-US" baseline="-25000">
                <a:latin typeface="Comic Sans MS" pitchFamily="66" charset="0"/>
                <a:sym typeface="Wingdings" pitchFamily="2" charset="2"/>
              </a:rPr>
              <a:t>min</a:t>
            </a:r>
            <a:r>
              <a:rPr lang="it-IT"/>
              <a:t>~</a:t>
            </a:r>
            <a:r>
              <a:rPr lang="en-US">
                <a:latin typeface="Comic Sans MS" pitchFamily="66" charset="0"/>
                <a:sym typeface="Wingdings" pitchFamily="2" charset="2"/>
              </a:rPr>
              <a:t>3.4</a:t>
            </a:r>
            <a:r>
              <a:rPr lang="it-IT" b="1">
                <a:latin typeface="Comic Sans MS" pitchFamily="66" charset="0"/>
                <a:sym typeface="Wingdings" pitchFamily="2" charset="2"/>
              </a:rPr>
              <a:t> </a:t>
            </a:r>
            <a:r>
              <a:rPr lang="it-IT" b="1">
                <a:latin typeface="Symbol" pitchFamily="18" charset="2"/>
                <a:sym typeface="Wingdings" pitchFamily="2" charset="2"/>
              </a:rPr>
              <a:t>m</a:t>
            </a:r>
            <a:r>
              <a:rPr lang="it-IT">
                <a:latin typeface="Comic Sans MS" pitchFamily="66" charset="0"/>
                <a:sym typeface="Wingdings" pitchFamily="2" charset="2"/>
              </a:rPr>
              <a:t>rad</a:t>
            </a:r>
            <a:r>
              <a:rPr lang="it-IT">
                <a:solidFill>
                  <a:srgbClr val="FF3300"/>
                </a:solidFill>
                <a:latin typeface="Comic Sans MS" pitchFamily="66" charset="0"/>
                <a:sym typeface="Wingdings" pitchFamily="2" charset="2"/>
              </a:rPr>
              <a:t>   </a:t>
            </a:r>
          </a:p>
          <a:p>
            <a:pPr>
              <a:spcBef>
                <a:spcPct val="50000"/>
              </a:spcBef>
            </a:pPr>
            <a:r>
              <a:rPr lang="it-IT">
                <a:solidFill>
                  <a:srgbClr val="FF3300"/>
                </a:solidFill>
                <a:latin typeface="Comic Sans MS" pitchFamily="66" charset="0"/>
                <a:sym typeface="Wingdings" pitchFamily="2" charset="2"/>
              </a:rPr>
              <a:t>                                  </a:t>
            </a:r>
            <a:r>
              <a:rPr lang="it-IT">
                <a:latin typeface="Comic Sans MS" pitchFamily="66" charset="0"/>
                <a:sym typeface="Wingdings" pitchFamily="2" charset="2"/>
              </a:rPr>
              <a:t>(</a:t>
            </a:r>
            <a:r>
              <a:rPr lang="it-IT" b="1">
                <a:latin typeface="Symbol" pitchFamily="18" charset="2"/>
                <a:sym typeface="Wingdings" pitchFamily="2" charset="2"/>
              </a:rPr>
              <a:t>q</a:t>
            </a:r>
            <a:r>
              <a:rPr lang="it-IT" baseline="-25000">
                <a:latin typeface="Comic Sans MS" pitchFamily="66" charset="0"/>
                <a:sym typeface="Wingdings" pitchFamily="2" charset="2"/>
              </a:rPr>
              <a:t>min</a:t>
            </a:r>
            <a:r>
              <a:rPr lang="it-IT"/>
              <a:t>~</a:t>
            </a:r>
            <a:r>
              <a:rPr lang="it-IT">
                <a:latin typeface="Comic Sans MS" pitchFamily="66" charset="0"/>
                <a:sym typeface="Wingdings" pitchFamily="2" charset="2"/>
              </a:rPr>
              <a:t>120 </a:t>
            </a:r>
            <a:r>
              <a:rPr lang="it-IT" b="1">
                <a:latin typeface="Symbol" pitchFamily="18" charset="2"/>
                <a:sym typeface="Wingdings" pitchFamily="2" charset="2"/>
              </a:rPr>
              <a:t>m</a:t>
            </a:r>
            <a:r>
              <a:rPr lang="it-IT">
                <a:latin typeface="Comic Sans MS" pitchFamily="66" charset="0"/>
                <a:sym typeface="Wingdings" pitchFamily="2" charset="2"/>
              </a:rPr>
              <a:t>rad @ SPS)  </a:t>
            </a:r>
          </a:p>
        </p:txBody>
      </p:sp>
      <p:sp>
        <p:nvSpPr>
          <p:cNvPr id="2060" name="Line 11"/>
          <p:cNvSpPr>
            <a:spLocks noChangeShapeType="1"/>
          </p:cNvSpPr>
          <p:nvPr/>
        </p:nvSpPr>
        <p:spPr bwMode="auto">
          <a:xfrm>
            <a:off x="684213" y="1052513"/>
            <a:ext cx="7920037" cy="0"/>
          </a:xfrm>
          <a:prstGeom prst="line">
            <a:avLst/>
          </a:prstGeom>
          <a:noFill/>
          <a:ln w="57150">
            <a:solidFill>
              <a:srgbClr val="3333CC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2061" name="Text Box 12"/>
          <p:cNvSpPr txBox="1">
            <a:spLocks noChangeArrowheads="1"/>
          </p:cNvSpPr>
          <p:nvPr/>
        </p:nvSpPr>
        <p:spPr bwMode="auto">
          <a:xfrm>
            <a:off x="73025" y="6518275"/>
            <a:ext cx="910748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sz="140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it-IT" sz="1400">
                <a:latin typeface="Comic Sans MS" pitchFamily="66" charset="0"/>
              </a:rPr>
              <a:t>. </a:t>
            </a:r>
          </a:p>
        </p:txBody>
      </p:sp>
      <p:graphicFrame>
        <p:nvGraphicFramePr>
          <p:cNvPr id="2052" name="Object 13"/>
          <p:cNvGraphicFramePr>
            <a:graphicFrameLocks noGrp="1" noChangeAspect="1"/>
          </p:cNvGraphicFramePr>
          <p:nvPr>
            <p:ph sz="half" idx="1"/>
          </p:nvPr>
        </p:nvGraphicFramePr>
        <p:xfrm>
          <a:off x="6300788" y="3057525"/>
          <a:ext cx="1800225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9" name="Equation" r:id="rId8" imgW="1218960" imgH="495000" progId="Equation.3">
                  <p:embed/>
                </p:oleObj>
              </mc:Choice>
              <mc:Fallback>
                <p:oleObj name="Equation" r:id="rId8" imgW="12189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3057525"/>
                        <a:ext cx="1800225" cy="731838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579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 flipV="1">
            <a:off x="1403350" y="3141663"/>
            <a:ext cx="0" cy="25923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1403350" y="5734050"/>
            <a:ext cx="29511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>
            <a:off x="1403350" y="3789363"/>
            <a:ext cx="1727200" cy="1944687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754063" y="3165475"/>
            <a:ext cx="649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</a:t>
            </a:r>
            <a:r>
              <a:rPr lang="el-GR" sz="1600">
                <a:cs typeface="Arial" charset="0"/>
              </a:rPr>
              <a:t>σ</a:t>
            </a:r>
            <a:r>
              <a:rPr lang="en-US" sz="1600">
                <a:cs typeface="Arial" charset="0"/>
              </a:rPr>
              <a:t>/dt</a:t>
            </a:r>
            <a:endParaRPr lang="el-GR" sz="1600">
              <a:cs typeface="Arial" charset="0"/>
            </a:endParaRPr>
          </a:p>
        </p:txBody>
      </p:sp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1403350" y="3286125"/>
            <a:ext cx="215900" cy="719138"/>
          </a:xfrm>
          <a:prstGeom prst="line">
            <a:avLst/>
          </a:prstGeom>
          <a:noFill/>
          <a:ln w="15875">
            <a:solidFill>
              <a:srgbClr val="800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403350" y="3789363"/>
            <a:ext cx="1727200" cy="1943100"/>
            <a:chOff x="838" y="1888"/>
            <a:chExt cx="1088" cy="1224"/>
          </a:xfrm>
        </p:grpSpPr>
        <p:sp>
          <p:nvSpPr>
            <p:cNvPr id="22554" name="Line 8"/>
            <p:cNvSpPr>
              <a:spLocks noChangeShapeType="1"/>
            </p:cNvSpPr>
            <p:nvPr/>
          </p:nvSpPr>
          <p:spPr bwMode="auto">
            <a:xfrm>
              <a:off x="838" y="1888"/>
              <a:ext cx="453" cy="499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2555" name="Line 9"/>
            <p:cNvSpPr>
              <a:spLocks noChangeShapeType="1"/>
            </p:cNvSpPr>
            <p:nvPr/>
          </p:nvSpPr>
          <p:spPr bwMode="auto">
            <a:xfrm>
              <a:off x="1518" y="2613"/>
              <a:ext cx="408" cy="499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2556" name="Freeform 10" descr="Light upward diagonal"/>
            <p:cNvSpPr>
              <a:spLocks/>
            </p:cNvSpPr>
            <p:nvPr/>
          </p:nvSpPr>
          <p:spPr bwMode="auto">
            <a:xfrm>
              <a:off x="1292" y="2387"/>
              <a:ext cx="226" cy="408"/>
            </a:xfrm>
            <a:custGeom>
              <a:avLst/>
              <a:gdLst>
                <a:gd name="T0" fmla="*/ 0 w 227"/>
                <a:gd name="T1" fmla="*/ 0 h 347"/>
                <a:gd name="T2" fmla="*/ 46 w 227"/>
                <a:gd name="T3" fmla="*/ 1162 h 347"/>
                <a:gd name="T4" fmla="*/ 129 w 227"/>
                <a:gd name="T5" fmla="*/ 662 h 347"/>
                <a:gd name="T6" fmla="*/ 219 w 227"/>
                <a:gd name="T7" fmla="*/ 662 h 3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7"/>
                <a:gd name="T13" fmla="*/ 0 h 347"/>
                <a:gd name="T14" fmla="*/ 227 w 227"/>
                <a:gd name="T15" fmla="*/ 347 h 3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7" h="347">
                  <a:moveTo>
                    <a:pt x="0" y="0"/>
                  </a:moveTo>
                  <a:cubicBezTo>
                    <a:pt x="11" y="143"/>
                    <a:pt x="23" y="287"/>
                    <a:pt x="46" y="317"/>
                  </a:cubicBezTo>
                  <a:cubicBezTo>
                    <a:pt x="69" y="347"/>
                    <a:pt x="107" y="204"/>
                    <a:pt x="137" y="181"/>
                  </a:cubicBezTo>
                  <a:cubicBezTo>
                    <a:pt x="167" y="158"/>
                    <a:pt x="197" y="169"/>
                    <a:pt x="227" y="181"/>
                  </a:cubicBezTo>
                </a:path>
              </a:pathLst>
            </a:custGeom>
            <a:pattFill prst="ltUpDiag">
              <a:fgClr>
                <a:schemeClr val="accent2"/>
              </a:fgClr>
              <a:bgClr>
                <a:schemeClr val="bg1"/>
              </a:bgClr>
            </a:pattFill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2536" name="Line 11"/>
          <p:cNvSpPr>
            <a:spLocks noChangeShapeType="1"/>
          </p:cNvSpPr>
          <p:nvPr/>
        </p:nvSpPr>
        <p:spPr bwMode="auto">
          <a:xfrm flipV="1">
            <a:off x="5076825" y="3141663"/>
            <a:ext cx="0" cy="25923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22537" name="Line 12"/>
          <p:cNvSpPr>
            <a:spLocks noChangeShapeType="1"/>
          </p:cNvSpPr>
          <p:nvPr/>
        </p:nvSpPr>
        <p:spPr bwMode="auto">
          <a:xfrm>
            <a:off x="5076825" y="5734050"/>
            <a:ext cx="33115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22538" name="Freeform 13"/>
          <p:cNvSpPr>
            <a:spLocks/>
          </p:cNvSpPr>
          <p:nvPr/>
        </p:nvSpPr>
        <p:spPr bwMode="auto">
          <a:xfrm>
            <a:off x="5076825" y="4006850"/>
            <a:ext cx="2376488" cy="1727200"/>
          </a:xfrm>
          <a:custGeom>
            <a:avLst/>
            <a:gdLst>
              <a:gd name="T0" fmla="*/ 0 w 907"/>
              <a:gd name="T1" fmla="*/ 2147483647 h 778"/>
              <a:gd name="T2" fmla="*/ 2147483647 w 907"/>
              <a:gd name="T3" fmla="*/ 2147483647 h 778"/>
              <a:gd name="T4" fmla="*/ 2147483647 w 907"/>
              <a:gd name="T5" fmla="*/ 2147483647 h 778"/>
              <a:gd name="T6" fmla="*/ 2147483647 w 907"/>
              <a:gd name="T7" fmla="*/ 2147483647 h 778"/>
              <a:gd name="T8" fmla="*/ 2147483647 w 907"/>
              <a:gd name="T9" fmla="*/ 2147483647 h 7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7"/>
              <a:gd name="T16" fmla="*/ 0 h 778"/>
              <a:gd name="T17" fmla="*/ 907 w 907"/>
              <a:gd name="T18" fmla="*/ 778 h 7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7" h="778">
                <a:moveTo>
                  <a:pt x="0" y="7"/>
                </a:moveTo>
                <a:cubicBezTo>
                  <a:pt x="45" y="3"/>
                  <a:pt x="91" y="0"/>
                  <a:pt x="136" y="53"/>
                </a:cubicBezTo>
                <a:cubicBezTo>
                  <a:pt x="181" y="106"/>
                  <a:pt x="219" y="227"/>
                  <a:pt x="272" y="325"/>
                </a:cubicBezTo>
                <a:cubicBezTo>
                  <a:pt x="325" y="423"/>
                  <a:pt x="347" y="567"/>
                  <a:pt x="453" y="642"/>
                </a:cubicBezTo>
                <a:cubicBezTo>
                  <a:pt x="559" y="717"/>
                  <a:pt x="733" y="747"/>
                  <a:pt x="907" y="778"/>
                </a:cubicBezTo>
              </a:path>
            </a:pathLst>
          </a:cu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85006" name="Freeform 14"/>
          <p:cNvSpPr>
            <a:spLocks/>
          </p:cNvSpPr>
          <p:nvPr/>
        </p:nvSpPr>
        <p:spPr bwMode="auto">
          <a:xfrm>
            <a:off x="6013450" y="5157788"/>
            <a:ext cx="2303463" cy="504825"/>
          </a:xfrm>
          <a:custGeom>
            <a:avLst/>
            <a:gdLst>
              <a:gd name="T0" fmla="*/ 0 w 1451"/>
              <a:gd name="T1" fmla="*/ 0 h 318"/>
              <a:gd name="T2" fmla="*/ 2147483647 w 1451"/>
              <a:gd name="T3" fmla="*/ 2147483647 h 318"/>
              <a:gd name="T4" fmla="*/ 2147483647 w 1451"/>
              <a:gd name="T5" fmla="*/ 2147483647 h 318"/>
              <a:gd name="T6" fmla="*/ 0 60000 65536"/>
              <a:gd name="T7" fmla="*/ 0 60000 65536"/>
              <a:gd name="T8" fmla="*/ 0 60000 65536"/>
              <a:gd name="T9" fmla="*/ 0 w 1451"/>
              <a:gd name="T10" fmla="*/ 0 h 318"/>
              <a:gd name="T11" fmla="*/ 1451 w 1451"/>
              <a:gd name="T12" fmla="*/ 318 h 31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51" h="318">
                <a:moveTo>
                  <a:pt x="0" y="0"/>
                </a:moveTo>
                <a:cubicBezTo>
                  <a:pt x="65" y="34"/>
                  <a:pt x="148" y="154"/>
                  <a:pt x="390" y="207"/>
                </a:cubicBezTo>
                <a:cubicBezTo>
                  <a:pt x="632" y="260"/>
                  <a:pt x="1230" y="295"/>
                  <a:pt x="1451" y="318"/>
                </a:cubicBezTo>
              </a:path>
            </a:pathLst>
          </a:custGeom>
          <a:noFill/>
          <a:ln w="15875">
            <a:solidFill>
              <a:srgbClr val="800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85007" name="Freeform 15"/>
          <p:cNvSpPr>
            <a:spLocks/>
          </p:cNvSpPr>
          <p:nvPr/>
        </p:nvSpPr>
        <p:spPr bwMode="auto">
          <a:xfrm>
            <a:off x="5076825" y="4119563"/>
            <a:ext cx="374650" cy="107950"/>
          </a:xfrm>
          <a:custGeom>
            <a:avLst/>
            <a:gdLst>
              <a:gd name="T0" fmla="*/ 2147483647 w 236"/>
              <a:gd name="T1" fmla="*/ 2147483647 h 68"/>
              <a:gd name="T2" fmla="*/ 2147483647 w 236"/>
              <a:gd name="T3" fmla="*/ 2147483647 h 68"/>
              <a:gd name="T4" fmla="*/ 0 w 236"/>
              <a:gd name="T5" fmla="*/ 2147483647 h 68"/>
              <a:gd name="T6" fmla="*/ 0 60000 65536"/>
              <a:gd name="T7" fmla="*/ 0 60000 65536"/>
              <a:gd name="T8" fmla="*/ 0 60000 65536"/>
              <a:gd name="T9" fmla="*/ 0 w 236"/>
              <a:gd name="T10" fmla="*/ 0 h 68"/>
              <a:gd name="T11" fmla="*/ 236 w 236"/>
              <a:gd name="T12" fmla="*/ 68 h 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6" h="68">
                <a:moveTo>
                  <a:pt x="236" y="12"/>
                </a:moveTo>
                <a:cubicBezTo>
                  <a:pt x="217" y="11"/>
                  <a:pt x="161" y="0"/>
                  <a:pt x="122" y="9"/>
                </a:cubicBezTo>
                <a:cubicBezTo>
                  <a:pt x="83" y="18"/>
                  <a:pt x="26" y="56"/>
                  <a:pt x="0" y="68"/>
                </a:cubicBezTo>
              </a:path>
            </a:pathLst>
          </a:custGeom>
          <a:noFill/>
          <a:ln w="22225">
            <a:solidFill>
              <a:srgbClr val="800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22541" name="Text Box 16"/>
          <p:cNvSpPr txBox="1">
            <a:spLocks noChangeArrowheads="1"/>
          </p:cNvSpPr>
          <p:nvPr/>
        </p:nvSpPr>
        <p:spPr bwMode="auto">
          <a:xfrm>
            <a:off x="4140200" y="5805488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-t</a:t>
            </a:r>
            <a:endParaRPr lang="ru-RU"/>
          </a:p>
        </p:txBody>
      </p:sp>
      <p:sp>
        <p:nvSpPr>
          <p:cNvPr id="22542" name="Text Box 17"/>
          <p:cNvSpPr txBox="1">
            <a:spLocks noChangeArrowheads="1"/>
          </p:cNvSpPr>
          <p:nvPr/>
        </p:nvSpPr>
        <p:spPr bwMode="auto">
          <a:xfrm>
            <a:off x="1166813" y="56816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0</a:t>
            </a:r>
            <a:endParaRPr lang="ru-RU"/>
          </a:p>
        </p:txBody>
      </p:sp>
      <p:sp>
        <p:nvSpPr>
          <p:cNvPr id="85010" name="Text Box 18"/>
          <p:cNvSpPr txBox="1">
            <a:spLocks noChangeArrowheads="1"/>
          </p:cNvSpPr>
          <p:nvPr/>
        </p:nvSpPr>
        <p:spPr bwMode="auto">
          <a:xfrm>
            <a:off x="1906588" y="5086350"/>
            <a:ext cx="420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dip</a:t>
            </a:r>
            <a:endParaRPr lang="ru-RU" sz="1400"/>
          </a:p>
        </p:txBody>
      </p:sp>
      <p:sp>
        <p:nvSpPr>
          <p:cNvPr id="85011" name="Text Box 19"/>
          <p:cNvSpPr txBox="1">
            <a:spLocks noChangeArrowheads="1"/>
          </p:cNvSpPr>
          <p:nvPr/>
        </p:nvSpPr>
        <p:spPr bwMode="auto">
          <a:xfrm>
            <a:off x="1670050" y="3716338"/>
            <a:ext cx="744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“break”</a:t>
            </a:r>
            <a:endParaRPr lang="ru-RU" sz="1400"/>
          </a:p>
        </p:txBody>
      </p:sp>
      <p:sp>
        <p:nvSpPr>
          <p:cNvPr id="22545" name="Text Box 20"/>
          <p:cNvSpPr txBox="1">
            <a:spLocks noChangeArrowheads="1"/>
          </p:cNvSpPr>
          <p:nvPr/>
        </p:nvSpPr>
        <p:spPr bwMode="auto">
          <a:xfrm>
            <a:off x="4356100" y="2925763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Im h</a:t>
            </a:r>
            <a:endParaRPr lang="ru-RU"/>
          </a:p>
        </p:txBody>
      </p:sp>
      <p:sp>
        <p:nvSpPr>
          <p:cNvPr id="22546" name="Text Box 21"/>
          <p:cNvSpPr txBox="1">
            <a:spLocks noChangeArrowheads="1"/>
          </p:cNvSpPr>
          <p:nvPr/>
        </p:nvSpPr>
        <p:spPr bwMode="auto">
          <a:xfrm>
            <a:off x="8008938" y="57531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  <a:endParaRPr lang="ru-RU"/>
          </a:p>
        </p:txBody>
      </p:sp>
      <p:sp>
        <p:nvSpPr>
          <p:cNvPr id="85014" name="Text Box 22"/>
          <p:cNvSpPr txBox="1">
            <a:spLocks noChangeArrowheads="1"/>
          </p:cNvSpPr>
          <p:nvPr/>
        </p:nvSpPr>
        <p:spPr bwMode="auto">
          <a:xfrm>
            <a:off x="6280150" y="5011738"/>
            <a:ext cx="1679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pion clouding</a:t>
            </a:r>
          </a:p>
          <a:p>
            <a:r>
              <a:rPr lang="en-US" sz="1400"/>
              <a:t>         “atmosphere”</a:t>
            </a:r>
            <a:endParaRPr lang="ru-RU" sz="1400"/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5129213" y="3716338"/>
            <a:ext cx="1100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absorptions</a:t>
            </a:r>
            <a:endParaRPr lang="ru-RU" sz="1400"/>
          </a:p>
        </p:txBody>
      </p:sp>
      <p:sp>
        <p:nvSpPr>
          <p:cNvPr id="22549" name="Text Box 24"/>
          <p:cNvSpPr txBox="1">
            <a:spLocks noChangeArrowheads="1"/>
          </p:cNvSpPr>
          <p:nvPr/>
        </p:nvSpPr>
        <p:spPr bwMode="auto">
          <a:xfrm>
            <a:off x="4984750" y="56816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0</a:t>
            </a:r>
            <a:endParaRPr lang="ru-RU"/>
          </a:p>
        </p:txBody>
      </p:sp>
      <p:sp>
        <p:nvSpPr>
          <p:cNvPr id="22550" name="Text Box 25"/>
          <p:cNvSpPr txBox="1">
            <a:spLocks noChangeArrowheads="1"/>
          </p:cNvSpPr>
          <p:nvPr/>
        </p:nvSpPr>
        <p:spPr bwMode="auto">
          <a:xfrm>
            <a:off x="2411413" y="4221163"/>
            <a:ext cx="471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e</a:t>
            </a:r>
            <a:r>
              <a:rPr lang="en-US" b="1" baseline="30000"/>
              <a:t>Bt</a:t>
            </a:r>
            <a:endParaRPr lang="ru-RU" b="1" baseline="30000"/>
          </a:p>
        </p:txBody>
      </p:sp>
      <p:sp>
        <p:nvSpPr>
          <p:cNvPr id="22551" name="Text Box 26"/>
          <p:cNvSpPr txBox="1">
            <a:spLocks noChangeArrowheads="1"/>
          </p:cNvSpPr>
          <p:nvPr/>
        </p:nvSpPr>
        <p:spPr bwMode="auto">
          <a:xfrm>
            <a:off x="6013450" y="4438650"/>
            <a:ext cx="1041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Gaussian</a:t>
            </a:r>
            <a:endParaRPr lang="ru-RU" sz="1600"/>
          </a:p>
        </p:txBody>
      </p:sp>
      <p:sp>
        <p:nvSpPr>
          <p:cNvPr id="22552" name="Text Box 27"/>
          <p:cNvSpPr txBox="1">
            <a:spLocks noChangeArrowheads="1"/>
          </p:cNvSpPr>
          <p:nvPr/>
        </p:nvSpPr>
        <p:spPr bwMode="auto">
          <a:xfrm>
            <a:off x="179388" y="404813"/>
            <a:ext cx="8713787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sz="2800">
                <a:solidFill>
                  <a:srgbClr val="990000"/>
                </a:solidFill>
              </a:rPr>
              <a:t>Geometrical scaling (GS), saturation and unitarity</a:t>
            </a:r>
            <a:r>
              <a:rPr lang="en-US" sz="2800"/>
              <a:t> </a:t>
            </a:r>
          </a:p>
          <a:p>
            <a:pPr marL="342900" indent="-342900">
              <a:buFontTx/>
              <a:buAutoNum type="arabicPeriod"/>
            </a:pPr>
            <a:r>
              <a:rPr lang="en-US" sz="2000" b="1"/>
              <a:t>On-shell (hadronic) reactions (s,t, Q^2=m^2);</a:t>
            </a:r>
          </a:p>
          <a:p>
            <a:pPr marL="342900" indent="-342900"/>
            <a:r>
              <a:rPr lang="en-US" sz="2400"/>
              <a:t>    </a:t>
            </a:r>
            <a:r>
              <a:rPr lang="en-US" sz="2400" i="1"/>
              <a:t>t </a:t>
            </a:r>
            <a:r>
              <a:rPr lang="en-US" sz="2400" i="1">
                <a:sym typeface="Wingdings" pitchFamily="2" charset="2"/>
              </a:rPr>
              <a:t>  b</a:t>
            </a:r>
            <a:r>
              <a:rPr lang="en-US" sz="2400">
                <a:sym typeface="Wingdings" pitchFamily="2" charset="2"/>
              </a:rPr>
              <a:t> </a:t>
            </a:r>
            <a:r>
              <a:rPr lang="en-US" sz="2000" b="1">
                <a:sym typeface="Wingdings" pitchFamily="2" charset="2"/>
              </a:rPr>
              <a:t>transformation:</a:t>
            </a:r>
            <a:r>
              <a:rPr lang="en-US" sz="2400">
                <a:sym typeface="Wingdings" pitchFamily="2" charset="2"/>
              </a:rPr>
              <a:t> </a:t>
            </a:r>
          </a:p>
          <a:p>
            <a:pPr marL="342900" indent="-342900"/>
            <a:r>
              <a:rPr lang="en-US" sz="2000" b="1">
                <a:sym typeface="Wingdings" pitchFamily="2" charset="2"/>
              </a:rPr>
              <a:t>and d</a:t>
            </a:r>
            <a:r>
              <a:rPr lang="en-US" sz="2000" b="1"/>
              <a:t>ictionary:</a:t>
            </a:r>
            <a:endParaRPr lang="ru-RU" sz="2000" b="1">
              <a:solidFill>
                <a:srgbClr val="CC3300"/>
              </a:solidFill>
            </a:endParaRPr>
          </a:p>
        </p:txBody>
      </p:sp>
      <p:pic>
        <p:nvPicPr>
          <p:cNvPr id="22553" name="Picture 2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1268413"/>
            <a:ext cx="4313237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485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5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5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5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5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5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5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 animBg="1"/>
      <p:bldP spid="84998" grpId="0" animBg="1"/>
      <p:bldP spid="85006" grpId="0" animBg="1"/>
      <p:bldP spid="85007" grpId="0" animBg="1"/>
      <p:bldP spid="85010" grpId="0"/>
      <p:bldP spid="85011" grpId="0"/>
      <p:bldP spid="85014" grpId="0"/>
      <p:bldP spid="850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682"/>
  <p:tag name="DEFAULTHEIGHT" val="5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%____ page 2_______________________&#10;    \small&#10;    $$\sigma_T^{Pp}(M_x^2,t)=Im\, A(M_x^2,t)=\frac{A_{N^*}}{\sum_n n-\alpha_{N^*}(M_x^2)}+Bg(t,M_x^2)=\qquad$$&#10;    $$\!\!\!\!=A_{\it n}\sum_{n=0,1,...}\frac{[f(t)]^{2(n+1)} Im\,\alpha(M^2_x)}{(2n+0.5-Re\, \alpha(M_x^2))^2+ (Im\,\alpha(M_x^2))^2}+B_{\it n}e^{b^{bg}_{in}t}\left(M_x^2-M^2_{p+\pi}\right)^{\epsilon}$$&#10;     $$F(x_B,t)=\frac{x_B(1-x_B)}{\left(M_x^2-m_p^2\right)\left(1+4m_p^2x_B^2/(-t)\right)^{3/2}}, \quad x_B=\frac{-t}{M_x^2-m_p^2-t}$$&#10;    $$F_p(t)=\frac{1}{1-\frac{t}{0.71}}, \quad f(t)=e^{b_{in}t}$$&#10;    $$\alpha(t)=\alpha(0)+\alpha't=1.04+0.25t$$&#10;\end{document}"/>
  <p:tag name="IGUANATEXSIZE" val="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Im H(s,b)=|h(s,b)|^2+G_{in}(s,b)$, (h is associaed with the &quot;opacity),&#10;Here from: $0\le|h(s,b)|^2\le \Im h(s,b))\le 1.$&#10;The Black Disc Limit (BDL) corresponds to $\Im h(s,b)=1/2,$&#10;provided $h(s,b)=i(1-{\rm exp}\Bigl[i\omega(s,b)\Bigr]/2,$&#10;with an imaginary eikonal $\omega(s,b)=i\Omega(s,b).$&#10;&#10;There is an alternative solution, that with the &quot;minus&quot; sign &#10;in $h(s,b)=[1\pm\sqrt{1-4G_{in}(s,b)}]/2,$ giving &#10;(S.Troshin and N.Tyurin (Protvino)):  $h(s,b)=\Im u(s,b)/[1-iu(s,b))],$ 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529"/>
  <p:tag name="PICTUREFILESIZE" val="21062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&#10;    A^{p\bar p}_{pp}(s,t)=P(s,t)\pm O(s,t)+f(s,t)\pm&#10;\omega(s,t)\rightarrow_{LHC}\approx P(s,t)\pm O(s,t),$$&#10;where $P,\ \ O, \ \ f.\ \ \omega$ are the Pomeron, odderon and &#10;non-leading Reggeon contributions. &#10;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(none)"/>
  <p:tag name="BOXWIDTH" val="411"/>
  <p:tag name="BOXHEIGHT" val="403"/>
  <p:tag name="BOXFONT" val="10"/>
  <p:tag name="BOXWRAP" val="False"/>
  <p:tag name="WORKAROUNDTRANSPARENCYBUG" val="False"/>
  <p:tag name="ALLOWFONTSUBSTITUTION" val="False"/>
  <p:tag name="BITMAPFORMAT" val="pngmono"/>
  <p:tag name="ORIGWIDTH" val="642"/>
  <p:tag name="PICTUREFILESIZE" val="1160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sigma_t(s)={4\pi\over {s}}Im A(s,t=0);\ \ &#10;{d\sigma\over{dt}}={\pi\over{s^2}}|A(s,t)|^2.\ \ \ n(s)$$&#10;$$ \sigma_{el}=&#10;\int^{t_{thr.\approx 0}}_{t_{min\approx -s/2\approx\infty}}{d\sigma\over{dt}};\ \ &#10;\sigma_{in}=\sigma_t-\sigma_{el};\ \ B(s,t)={d\over{dt}}\ln\Biggl({d\sigma\over{dt}}\Biggr)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(none)"/>
  <p:tag name="BOXWIDTH" val="682"/>
  <p:tag name="BOXHEIGHT" val="515"/>
  <p:tag name="BOXFONT" val="10"/>
  <p:tag name="BOXWRAP" val="False"/>
  <p:tag name="WORKAROUNDTRANSPARENCYBUG" val="False"/>
  <p:tag name="ALLOWFONTSUBSTITUTION" val="False"/>
  <p:tag name="BITMAPFORMAT" val="pngmono"/>
  <p:tag name="ORIGWIDTH" val="553"/>
  <p:tag name="PICTUREFILESIZE" val="1171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\sigma_t(s)={4\pi\over {s}}Im A(s,t=0);\ \ &#10;{d\sigma\over{dt}}={\pi\over{s^2}}|A(s,t)|^2;\ \ n(s);$$&#10;$$ \sigma_{el}=&#10;\int^{t_{thr.\approx 0}}_{t_{min\approx -s/2\approx\infty}}{d\sigma\over{dt}};\ \ &#10;\sigma_{in}=\sigma_t-\sigma_{el};\ \ B(s,t)={d\over{dt}}\ln\Biggl({d\sigma\over{dt}}\Biggr)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682"/>
  <p:tag name="BOXHEIGHT" val="515"/>
  <p:tag name="BOXFONT" val="10"/>
  <p:tag name="BOXWRAP" val="False"/>
  <p:tag name="WORKAROUNDTRANSPARENCYBUG" val="False"/>
  <p:tag name="ALLOWFONTSUBSTITUTION" val="False"/>
  <p:tag name="BITMAPFORMAT" val="pngmono"/>
  <p:tag name="ORIGWIDTH" val="553"/>
  <p:tag name="PICTUREFILESIZE" val="118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 Phillips and Barger in 1973 \cite{PB}, right after its first observation at&#10;the ISR. Their formula reads&#10;\begin{equation}\label{Barger}&#10;\frac{d\sigma}{dt}=|\sqrt A\exp(Bt/2)+\sqrt C\exp(Dt/2+i\phi)|^2,&#10;\end{equation}&#10;where $A,\ B,\ C,\ D$ and $\phi$ are determined independently at&#10;each energy.&#10;&#10;\end{document}"/>
  <p:tag name="IGUANATEXSIZE" val="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The Pomeron is a dipole in the $j-$plane&#10;\begin{equation}\label{Pomeron}&#10;A_P(s,t)={d\over{d\alpha_P}}\Bigl[&#10;e^{-i\pi\alpha_P/2}G(\alpha_P)\Bigl(s/s_0\Bigr)^{\alpha_P}\Bigr]=&#10;\end{equation}&#10;$$&#10;e^{-i\pi\alpha_P(t)/2}\Bigl(s/s_0\Bigr)^{\alpha_P(t)}\Bigl[G'(\alpha_P)+\Bigl(L-i\pi&#10;/2\Bigr)G(\alpha_P)\Bigr].$$&#10;&#10;Since the first term in squared brackets determines the shape of&#10;the cone, one fixes&#10;\begin{equation} \label{residue} G'(\alpha_P)=-a_P&#10;e^{b_P[\alpha_P-1]},\end{equation} where $G(\alpha_P)$ is recovered&#10;by integration, and, as a consequence, the Pomeron amplitude can be rewritten in the following ``geometrical''&#10;form &#10;\begin{equation}\label{GP}&#10;A_P(s,t)=i{a_P\ s\over{b_P\ s_0}}[r_1^2(s)&#10;e^{r^2_1(s)[\alpha_P-1]}-\varepsilon_P r_2^2(s)&#10;e^{r^2_2(s)[\alpha_P-1]}],&#10;\end{equation} where&#10;$r_1^2(s)=b_P+L-i\pi/2,\ \ r_2^2(s)=L-i\pi/2,\ \ L\equiv&#10;\ln(s/s_0).$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$$(g_1g_2)^2=\frac{(g_1f_1)^2(f_1g_2)^2}{(f_1f_2)^2}.$$&#10;Hence&#10;$$\frac{d^3\sigma}{dtdM_1^2dM_2^2}=\frac{d^2\sigma_1}{dtdM_1^2}&#10;\frac{d^2\sigma_2}{dtdM_2^2}\frac{d\sigma_{el}}{dt}.$$&#10;Assuming exponential cone, $t^{bt}$ and integrating in $t$,&#10;one gets&#10;$$\frac{d^2\sigma_{DD}}{dM_1^2dM_2^2}=k\frac{1}{\sigma_{el}}&#10;\frac{d\sigma_1}{dM_1^2}\frac{d\sigma_2}{dM_2^2},$$&#10;where $k=r^2/(2r-1),\ \ r=b_{SD}/b_{el}.$&#10;&#10;Further integration in $M^2$ yelds $\sigma_{DD}=&#10;k\frac{\sigma^2_{SD}}{\sigma_{el}}.$&#10;&#10;&#10;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(s,b)=\int_0^\infty d\sqrt{-t}\sqrt{-t}A(s,t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77"/>
  <p:tag name="PICTUREFILESIZE" val="1550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{\bf The Pomeron trajectory}&#10;&#10;The Pomeron trajectory has threshold singularities, the lowest one&#10;being due to the two-pion exchange, required by the $t-$channel&#10;unitarity. There is a constrain (Barut, Zwanziger; Gribov) from&#10;the $t-$ channel unitarity, by which&#10;$$&#10;\Im\alpha(t)\sim (t-t_0)^{\Re\alpha(t_0)+1/2}, \ \ t\rightarrow&#10;t_0,&#10;$$&#10;where $t_0$ is the lightest threshold. For the Pomeron trajectory&#10;it is $t_0=4m^2_{\pi}$, and near the threshold:&#10;\begin{eqnarray}&#10;\alpha(t)\sim\sqrt{4m^2_{\pi}-t}.&#10;\end{eqnarray}&#10;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(none)"/>
  <p:tag name="BOXWIDTH" val="466"/>
  <p:tag name="BOXHEIGHT" val="396"/>
  <p:tag name="BOXFONT" val="10"/>
  <p:tag name="BOXWRAP" val="False"/>
  <p:tag name="WORKAROUNDTRANSPARENCYBUG" val="False"/>
  <p:tag name="ALLOWFONTSUBSTITUTION" val="False"/>
  <p:tag name="BITMAPFORMAT" val="pngmono"/>
  <p:tag name="ORIGWIDTH" val="468"/>
  <p:tag name="PICTUREFILESIZE" val="314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Experimentally, diffraction dissociation in proton-proton&#10;scattering was intensively studied in the '70-ies at the Fermilab&#10;and the CERN ISR. In particular, double differential cross section&#10;${d\sigma}\over{dtdM_X^2}$ was measured in the region&#10;$0.024&lt;-t&lt;0.234$ (GeV/c)$^2,\ \ 0&lt;M^2&lt;0.12s$, and $(105&lt;s&lt;752)$&#10;GeV$^2$, and a single peak in $M_X^2$ was identified.&#10;&#10;Low-mass single diffraction dissociation (SDD) of protons,&#10;$ pp\rightarrow pX$ as well as their double diffraction dissociation (DDD)&#10;are among the priorities at the LHC.&#10;For the CMS Collaboration, the SDD mass coverage is presently&#10;limited to some 10 GeV. With the Zero Degree Calorimeter (ZDS),&#10;this could be reduced to smaller masses, in case the SDD system&#10;produces very forward neutrals, i.e. like a $N^*$ decaying into a&#10;fast leading neutron. Together with the T2 detectors of TOTEM, SDD&#10;masses down to 4 GeV could be covered. &#10;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Similar to the case of elastic scattering, the&#10;double differential cross section for the SDD reaction, by&#10;Regge factorization, can be written as &#10;\begin{equation}&#10;\begin{split}&#10;\label{DD1}&#10;&amp; \frac{d^2\sigma}{dtdM_X^2}=&#10;\frac{9\beta^4[F^p(t)]^2}{4\pi\sin^2[\pi\alpha_P(t)/2]}(s/M_X^2)^{2\alpha_P(t)-2} \times \\&#10;&amp; \Bigl[\frac{W_2}{2m}\Bigl(1-M_X^2/s\Bigr)-mW_1(t+2m^2)/s^2\Bigr],&#10;\end{split}&#10;\end{equation}&#10;where $W_i,\ \ i=1,2$ are related to the structure functions of&#10;the nucleon and $W_2\gg W_1.$ For high $M_X^2$, the $W_{1,2}$ are&#10;Regge-behaved, while for small $M_X^2$ their behavior is dominated&#10;by nucleon resonances.  The&#10;knowledge of the inelastic form factors (or transition amplitudes)&#10;is crucial for the calculation of low-mass diffraction&#10;dissociation. 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The $pp$ scattering amplitude&#10;\begin{equation} \label{amplitude}&#10;\begin{split}&#10;&amp; A(s,t)_P= \\&#10;&amp; -\beta^2[f^u(t)+f^d(t)]^2 \left( \frac{s}{s_0} \right)^{\alpha_P(t)-1} \frac{1+e^{-i\pi\alpha_P(t)}}{\sin\pi\alpha_P(t)},&#10;\end{split}&#10;\end{equation}&#10;where $f^u(t)$ and $f^d(t)$ are the amplitudes for the emission of&#10;$u$ and $d$ valence quarks by the nucleon, $\beta$ is the&#10;quark-Pomeron coupling, to be determined below; $\alpha_P(t)$ is a&#10;vacuum Regge trajectory. It is assumed  that the Pomeron&#10;couples to the proton via quarks like a scalar photon.&#10;&#10;A single-Pomeron exchange is valid&#10;at the LHC energies, however at lower energies (e.g. those of the&#10;ISR or the SPS) the contribution of non-leading Regge exchanges&#10;should be accounted for as well.&#10;&#10; Thus, the unpolarized elastic $pp$ differential cross&#10;section is&#10;\begin{equation}\label{sigma}&#10;    \frac{d\sigma}{dt}=\frac{[3\beta F^p(t)]^4}{4\pi\sin^2[\pi\alpha_P(t)/2]}(s/s_0)^{2\alpha_P(t)-2}.&#10;\end{equation}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The final expression for the double differential cross section reads:&#10;\begin{equation}&#10;\begin{split}&#10;\label{DDS_fin}&#10;&amp; \frac{d^2\sigma}{dtdM_X^2}= \\&#10;&amp; A_0\left(\frac{s}{M_X^2}\right)^{2\alpha_P(t)-2}&#10;\frac{x(1-x)^2\ [F^p(t)]^2}{(M_x^2-m^2) \left(1+\frac{4m^2x^2}{-t}\right)^{3/2}} \times \\&#10;&amp;  \sum_{n=1,3}&#10;\frac{[f(t)]^{2(n+1)}\, Im\, \alpha(M^2_X)}{(2n+0.5-Re\, \alpha(M_X^2))^2+&#10;(Im\, \alpha(M_X^2))^2}\,.&#10;\end{split}&#10;\end{equation}&#10;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%____ page 1_______________________&#10;   \normalsize&#10;    $$\frac{d^2\sigma_{SD}}{dtdM_x^2}={F_p}^2(t)F(x_B,t)\frac{\sigma_T^{Pp}(M_x^2,t)}{2m_p}\left(\frac{s}{M_x^2}\right)^{2(\alpha(t)-1)}\ln\left(\frac{s}{M_x^2}\right)$$&#10;     $$\frac{d^3\sigma_{DD}}{dtdM_1^2dM_2^2}=C_{\it n}F^2(x_B,t)\frac{\sigma_T^{Pp}(M_1^2,t)}{2m_p}\frac{\sigma_T^{Pp}(M_2^2,t)}{2m_p}\qquad\qquad\qquad\qquad$$&#10;    $$\qquad\qquad\qquad\qquad \times\left(\frac{s}{\left(M_1+M_2\right)^2}\right)^{2(\alpha(t)-1)} \ln\left(\frac{s}{\left(M_1+M_2\right)^2}\right)$$&#10;&#10;\end{document}"/>
  <p:tag name="IGUANATEXSIZE" val="2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1950</TotalTime>
  <Words>1038</Words>
  <Application>Microsoft Macintosh PowerPoint</Application>
  <PresentationFormat>On-screen Show (4:3)</PresentationFormat>
  <Paragraphs>132</Paragraphs>
  <Slides>58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2" baseType="lpstr">
      <vt:lpstr>Angsana New</vt:lpstr>
      <vt:lpstr>Arial</vt:lpstr>
      <vt:lpstr>Arial Unicode MS</vt:lpstr>
      <vt:lpstr>Bookman Old Style</vt:lpstr>
      <vt:lpstr>Calibri</vt:lpstr>
      <vt:lpstr>Comic Sans MS</vt:lpstr>
      <vt:lpstr>Droid Sans</vt:lpstr>
      <vt:lpstr>ＭＳ Ｐゴシック</vt:lpstr>
      <vt:lpstr>Open Sans</vt:lpstr>
      <vt:lpstr>Symbol</vt:lpstr>
      <vt:lpstr>Times New Roman</vt:lpstr>
      <vt:lpstr>Wingdings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Elastic Scattering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Elastic scattering: non-exponentiality at low |t|</vt:lpstr>
      <vt:lpstr>Fine structure of the Pomeron (at the LHC) </vt:lpstr>
      <vt:lpstr>Fine structure of the Pomeron (TOTEM 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Пользователь</dc:creator>
  <cp:lastModifiedBy>Microsoft Office User</cp:lastModifiedBy>
  <cp:revision>270</cp:revision>
  <dcterms:created xsi:type="dcterms:W3CDTF">2011-02-01T09:03:18Z</dcterms:created>
  <dcterms:modified xsi:type="dcterms:W3CDTF">2016-09-28T10:47:58Z</dcterms:modified>
</cp:coreProperties>
</file>