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5" r:id="rId9"/>
    <p:sldId id="280" r:id="rId10"/>
    <p:sldId id="277" r:id="rId11"/>
    <p:sldId id="278" r:id="rId12"/>
    <p:sldId id="279" r:id="rId13"/>
    <p:sldId id="276" r:id="rId14"/>
    <p:sldId id="284" r:id="rId15"/>
    <p:sldId id="285" r:id="rId16"/>
    <p:sldId id="286" r:id="rId17"/>
    <p:sldId id="281" r:id="rId18"/>
    <p:sldId id="282" r:id="rId19"/>
    <p:sldId id="28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5"/>
    <a:srgbClr val="FFECC5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CDC9-ED86-40F7-91A8-EA5EDBA841F1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5961-A985-447B-84DE-378B6E2B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gif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GB" sz="2400" b="1" dirty="0" smtClean="0">
                <a:solidFill>
                  <a:srgbClr val="009644"/>
                </a:solidFill>
                <a:latin typeface="Trajan-Normal" pitchFamily="2" charset="0"/>
              </a:rPr>
              <a:t>HPC Design  </a:t>
            </a:r>
            <a:r>
              <a:rPr lang="en-GB" sz="2400" b="1" dirty="0">
                <a:solidFill>
                  <a:srgbClr val="009644"/>
                </a:solidFill>
                <a:latin typeface="Trajan-Normal" pitchFamily="2" charset="0"/>
              </a:rPr>
              <a:t>of </a:t>
            </a:r>
            <a:r>
              <a:rPr lang="en-GB" sz="2400" b="1" dirty="0" smtClean="0">
                <a:solidFill>
                  <a:srgbClr val="009644"/>
                </a:solidFill>
                <a:latin typeface="Trajan-Normal" pitchFamily="2" charset="0"/>
              </a:rPr>
              <a:t>Ion Based Molecular Clusters</a:t>
            </a:r>
            <a:endParaRPr lang="en-US" sz="2400" b="1" dirty="0">
              <a:solidFill>
                <a:srgbClr val="009644"/>
              </a:solidFill>
              <a:latin typeface="Trajan-Normal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0"/>
            <a:ext cx="7620000" cy="1143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</a:rPr>
              <a:t>A. Bende</a:t>
            </a:r>
            <a:r>
              <a:rPr lang="en-GB" b="1" dirty="0" smtClean="0">
                <a:solidFill>
                  <a:schemeClr val="tx1"/>
                </a:solidFill>
              </a:rPr>
              <a:t>, C. </a:t>
            </a:r>
            <a:r>
              <a:rPr lang="en-GB" b="1" dirty="0" err="1" smtClean="0">
                <a:solidFill>
                  <a:schemeClr val="tx1"/>
                </a:solidFill>
              </a:rPr>
              <a:t>Varodi</a:t>
            </a:r>
            <a:r>
              <a:rPr lang="en-GB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T. M. Di Palma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733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INCDTIM – </a:t>
            </a:r>
            <a:r>
              <a:rPr lang="it-IT" sz="2400" dirty="0"/>
              <a:t> Istituto Motori-CNR, </a:t>
            </a:r>
            <a:r>
              <a:rPr lang="it-IT" sz="2400" dirty="0" smtClean="0"/>
              <a:t>Napoli</a:t>
            </a:r>
            <a:r>
              <a:rPr lang="it-IT" sz="2400" dirty="0"/>
              <a:t>, </a:t>
            </a:r>
            <a:r>
              <a:rPr lang="it-IT" sz="2400" dirty="0" smtClean="0"/>
              <a:t>Italy</a:t>
            </a:r>
            <a:endParaRPr lang="it-I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37994" y="4867275"/>
            <a:ext cx="414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Romania-JINR cooperation framework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Hulubei-Meshcheryakov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Programe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478588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69925" y="265113"/>
            <a:ext cx="6115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Experimental: Mass spectra for homogeneous clusters 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(MTBE)</a:t>
            </a:r>
            <a:r>
              <a:rPr lang="en-US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7010400" y="1066800"/>
          <a:ext cx="628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266400" imgH="355320" progId="Equation.3">
                  <p:embed/>
                </p:oleObj>
              </mc:Choice>
              <mc:Fallback>
                <p:oleObj name="Equation" r:id="rId4" imgW="266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066800"/>
                        <a:ext cx="628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543800" y="1219200"/>
            <a:ext cx="5651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en-US"/>
              <a:t>73</a:t>
            </a:r>
          </a:p>
          <a:p>
            <a:pPr algn="r">
              <a:lnSpc>
                <a:spcPct val="130000"/>
              </a:lnSpc>
            </a:pPr>
            <a:r>
              <a:rPr lang="en-US" altLang="en-US"/>
              <a:t>88</a:t>
            </a:r>
          </a:p>
          <a:p>
            <a:pPr algn="r">
              <a:lnSpc>
                <a:spcPct val="130000"/>
              </a:lnSpc>
            </a:pPr>
            <a:r>
              <a:rPr lang="en-US" altLang="en-US"/>
              <a:t>176</a:t>
            </a:r>
          </a:p>
          <a:p>
            <a:pPr algn="r">
              <a:lnSpc>
                <a:spcPct val="130000"/>
              </a:lnSpc>
            </a:pPr>
            <a:r>
              <a:rPr lang="en-US" altLang="en-US"/>
              <a:t>177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994525" y="2855913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73 – t-butyl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010400" y="3214688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88 – MTBE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6881813" y="3595688"/>
            <a:ext cx="169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176 – (MTBE)</a:t>
            </a:r>
            <a:r>
              <a:rPr lang="en-US" altLang="en-US" baseline="-25000"/>
              <a:t>2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81813" y="397668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177 – (MTBE)</a:t>
            </a:r>
            <a:r>
              <a:rPr lang="en-US" altLang="en-US" baseline="-25000"/>
              <a:t>2 </a:t>
            </a:r>
            <a:r>
              <a:rPr lang="en-US" altLang="en-US"/>
              <a:t>– H</a:t>
            </a:r>
            <a:r>
              <a:rPr lang="en-US" altLang="en-US" baseline="300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531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2992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69925" y="265113"/>
            <a:ext cx="49488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 spectra for mixed cluster 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(MTBE)</a:t>
            </a:r>
            <a:r>
              <a:rPr lang="en-US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–(H</a:t>
            </a:r>
            <a:r>
              <a:rPr lang="en-US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O)</a:t>
            </a:r>
            <a:r>
              <a:rPr lang="en-US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–H</a:t>
            </a:r>
            <a:r>
              <a:rPr lang="en-US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unde, n = m – 2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994525" y="1027113"/>
            <a:ext cx="1532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Many peaks!!!</a:t>
            </a:r>
            <a:endParaRPr lang="en-US" altLang="en-US" dirty="0"/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6842125" y="1560513"/>
            <a:ext cx="2073275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dirty="0" smtClean="0"/>
              <a:t>Structures based on special H-bond interactions</a:t>
            </a:r>
            <a:endParaRPr lang="en-US" altLang="en-US" dirty="0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7010400" y="2971800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O</a:t>
            </a:r>
            <a:r>
              <a:rPr lang="en-US" altLang="en-US" sz="2400">
                <a:solidFill>
                  <a:srgbClr val="FF0000"/>
                </a:solidFill>
                <a:cs typeface="Times New Roman" pitchFamily="18" charset="0"/>
              </a:rPr>
              <a:t>··</a:t>
            </a:r>
            <a:r>
              <a:rPr lang="en-US" altLang="en-US" sz="2400">
                <a:solidFill>
                  <a:srgbClr val="FF0000"/>
                </a:solidFill>
              </a:rPr>
              <a:t>·H</a:t>
            </a:r>
            <a:r>
              <a:rPr lang="en-US" altLang="en-US" sz="2400" baseline="30000">
                <a:solidFill>
                  <a:srgbClr val="FF0000"/>
                </a:solidFill>
              </a:rPr>
              <a:t>+</a:t>
            </a:r>
            <a:r>
              <a:rPr lang="en-US" altLang="en-US" sz="2400">
                <a:solidFill>
                  <a:srgbClr val="FF0000"/>
                </a:solidFill>
              </a:rPr>
              <a:t>···O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858000" y="3581400"/>
            <a:ext cx="2133600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dirty="0" smtClean="0"/>
              <a:t>Strong intermolecular interactions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6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41325" y="265113"/>
            <a:ext cx="16562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MTBE)</a:t>
            </a:r>
            <a:r>
              <a:rPr lang="en-US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Dimer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216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E = -23.84 kcal/mol</a:t>
            </a:r>
            <a:endParaRPr lang="el-GR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21" name="Picture 5" descr="Figure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54864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105400" y="2819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0.81e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600200" y="28956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0.19e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6502400" y="950913"/>
            <a:ext cx="233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Vertical_IP = 9.25 eV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324600" y="13096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Adiabatic_IP = 8.24 eV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990600" y="4038600"/>
            <a:ext cx="81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  <a:r>
              <a:rPr lang="en-US" altLang="en-US" baseline="-25000"/>
              <a:t>1</a:t>
            </a:r>
            <a:r>
              <a:rPr lang="en-US" altLang="en-US"/>
              <a:t> - O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050925" y="4456113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1.405 Å</a:t>
            </a:r>
            <a:r>
              <a:rPr lang="en-US" altLang="en-US"/>
              <a:t> 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381000" y="5029200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1.405 Å	         1.328</a:t>
            </a:r>
            <a:r>
              <a:rPr lang="en-US" altLang="en-US"/>
              <a:t> </a:t>
            </a:r>
            <a:r>
              <a:rPr lang="en-US" altLang="en-US">
                <a:latin typeface="Times New Roman" pitchFamily="18" charset="0"/>
              </a:rPr>
              <a:t>Å</a:t>
            </a:r>
            <a:endParaRPr lang="en-US" altLang="en-US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H="1">
            <a:off x="1295400" y="4800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>
            <a:off x="1600200" y="4800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3683000" y="4510088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 - O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3743325" y="49276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1.430 Å</a:t>
            </a:r>
            <a:r>
              <a:rPr lang="en-US" altLang="en-US"/>
              <a:t> 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073400" y="550068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1.529 Å	         1.471</a:t>
            </a:r>
            <a:r>
              <a:rPr lang="en-US" altLang="en-US"/>
              <a:t> </a:t>
            </a:r>
            <a:r>
              <a:rPr lang="en-US" altLang="en-US">
                <a:latin typeface="Times New Roman" pitchFamily="18" charset="0"/>
              </a:rPr>
              <a:t>Å</a:t>
            </a:r>
            <a:endParaRPr lang="en-US" altLang="en-US"/>
          </a:p>
        </p:txBody>
      </p:sp>
      <p:sp>
        <p:nvSpPr>
          <p:cNvPr id="137234" name="Line 18"/>
          <p:cNvSpPr>
            <a:spLocks noChangeShapeType="1"/>
          </p:cNvSpPr>
          <p:nvPr/>
        </p:nvSpPr>
        <p:spPr bwMode="auto">
          <a:xfrm flipH="1">
            <a:off x="3987800" y="527208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4292600" y="527208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660525" y="3465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/>
              <a:t>B</a:t>
            </a:r>
            <a:endParaRPr lang="en-US" altLang="en-US"/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181600" y="3352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/>
              <a:t>A</a:t>
            </a:r>
            <a:endParaRPr lang="en-US" altLang="en-US"/>
          </a:p>
        </p:txBody>
      </p:sp>
      <p:graphicFrame>
        <p:nvGraphicFramePr>
          <p:cNvPr id="137238" name="Object 22"/>
          <p:cNvGraphicFramePr>
            <a:graphicFrameLocks noChangeAspect="1"/>
          </p:cNvGraphicFramePr>
          <p:nvPr/>
        </p:nvGraphicFramePr>
        <p:xfrm>
          <a:off x="5638800" y="4191000"/>
          <a:ext cx="2990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358640" imgH="215640" progId="Equation.3">
                  <p:embed/>
                </p:oleObj>
              </mc:Choice>
              <mc:Fallback>
                <p:oleObj name="Equation" r:id="rId4" imgW="1358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2990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9" name="Object 23"/>
          <p:cNvGraphicFramePr>
            <a:graphicFrameLocks noChangeAspect="1"/>
          </p:cNvGraphicFramePr>
          <p:nvPr/>
        </p:nvGraphicFramePr>
        <p:xfrm>
          <a:off x="5653088" y="4781550"/>
          <a:ext cx="2962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346040" imgH="215640" progId="Equation.3">
                  <p:embed/>
                </p:oleObj>
              </mc:Choice>
              <mc:Fallback>
                <p:oleObj name="Equation" r:id="rId6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4781550"/>
                        <a:ext cx="2962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0" name="Text Box 24"/>
          <p:cNvSpPr txBox="1">
            <a:spLocks noChangeArrowheads="1"/>
          </p:cNvSpPr>
          <p:nvPr/>
        </p:nvSpPr>
        <p:spPr bwMode="auto">
          <a:xfrm rot="2795279">
            <a:off x="4148931" y="2175669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C9204"/>
                </a:solidFill>
              </a:rPr>
              <a:t>~</a:t>
            </a:r>
          </a:p>
        </p:txBody>
      </p:sp>
      <p:pic>
        <p:nvPicPr>
          <p:cNvPr id="137241" name="Picture 25" descr="Dim-ion_opt-anim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6670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828918" cy="3952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85800"/>
            <a:ext cx="365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Two-step proton transfer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993174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5198698" cy="226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295400"/>
            <a:ext cx="319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Acetaldehyde – H</a:t>
            </a:r>
            <a:r>
              <a:rPr lang="en-US" baseline="30000" dirty="0" smtClean="0"/>
              <a:t>+</a:t>
            </a:r>
            <a:r>
              <a:rPr lang="en-US" dirty="0" smtClean="0"/>
              <a:t> and Acetaldehyde –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clusters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743199"/>
            <a:ext cx="3362107" cy="28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1"/>
            <a:ext cx="5257800" cy="315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3581399"/>
            <a:ext cx="5229225" cy="3155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9550"/>
            <a:ext cx="6565405" cy="2822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990600"/>
            <a:ext cx="17526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AA</a:t>
            </a:r>
            <a:r>
              <a:rPr lang="en-US" baseline="-25000" dirty="0" smtClean="0"/>
              <a:t>2</a:t>
            </a:r>
            <a:r>
              <a:rPr lang="en-US" dirty="0" smtClean="0"/>
              <a:t> –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and AA</a:t>
            </a:r>
            <a:r>
              <a:rPr lang="en-US" baseline="-25000" dirty="0" smtClean="0"/>
              <a:t>3</a:t>
            </a:r>
            <a:r>
              <a:rPr lang="en-US" dirty="0" smtClean="0"/>
              <a:t> –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52800"/>
            <a:ext cx="3462146" cy="3042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7244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–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4967325" cy="617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1" y="1219200"/>
            <a:ext cx="26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</a:t>
            </a:r>
            <a:r>
              <a:rPr lang="en-US" sz="2400" dirty="0" err="1" smtClean="0"/>
              <a:t>dopped</a:t>
            </a:r>
            <a:r>
              <a:rPr lang="en-US" sz="2400" dirty="0" smtClean="0"/>
              <a:t> </a:t>
            </a:r>
            <a:r>
              <a:rPr lang="en-US" sz="2400" dirty="0" smtClean="0"/>
              <a:t>acetaldehyde clusters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8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3" y="588639"/>
            <a:ext cx="6400813" cy="187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7" y="3276600"/>
            <a:ext cx="6498349" cy="21336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304800"/>
            <a:ext cx="38862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569" y="2545318"/>
            <a:ext cx="174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AcA Dimer + Na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943600"/>
            <a:ext cx="79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749409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51" y="381000"/>
            <a:ext cx="6269749" cy="292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6" y="3657600"/>
            <a:ext cx="6150877" cy="2968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130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Hexamer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141979"/>
            <a:ext cx="127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Octamer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6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662548" cy="5748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6324600"/>
            <a:ext cx="505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Prof. Stefan </a:t>
            </a:r>
            <a:r>
              <a:rPr lang="en-US" dirty="0" err="1" smtClean="0"/>
              <a:t>Grimme</a:t>
            </a:r>
            <a:r>
              <a:rPr lang="en-US" dirty="0" smtClean="0"/>
              <a:t>, Univ. Bonn, 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743200"/>
            <a:ext cx="63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648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Modeling molecular structures 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WFT</a:t>
            </a:r>
            <a:r>
              <a:rPr lang="en-US" sz="2400" dirty="0" smtClean="0"/>
              <a:t> level. How?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8710" y="67841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we exactly know: The quantum mechanical description of the Hydrogen atom.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86" y="1316593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</a:t>
            </a:r>
            <a:r>
              <a:rPr lang="en-US" b="1" dirty="0" err="1" smtClean="0">
                <a:cs typeface="Times New Roman"/>
              </a:rPr>
              <a:t>ördinger</a:t>
            </a:r>
            <a:r>
              <a:rPr lang="en-US" b="1" dirty="0" smtClean="0">
                <a:cs typeface="Times New Roman"/>
              </a:rPr>
              <a:t> equation: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1904999"/>
                <a:ext cx="7139414" cy="61074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2000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r>
                      <a:rPr lang="en-US" sz="2000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E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04999"/>
                <a:ext cx="7139414" cy="6107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8761" y="29072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907268"/>
            <a:ext cx="31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polar coordinates: x → (r,</a:t>
            </a:r>
            <a:r>
              <a:rPr lang="el-GR" dirty="0" smtClean="0"/>
              <a:t>θ</a:t>
            </a:r>
            <a:r>
              <a:rPr lang="en-US" dirty="0" smtClean="0"/>
              <a:t>,</a:t>
            </a:r>
            <a:r>
              <a:rPr lang="el-GR" dirty="0" smtClean="0"/>
              <a:t>ϕ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2907268"/>
                <a:ext cx="3094886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07268"/>
                <a:ext cx="309488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8225" y="3505200"/>
                <a:ext cx="6464141" cy="8678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𝑍𝑟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𝑛𝑎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𝑍𝑟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3505200"/>
                <a:ext cx="6464141" cy="867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8225" y="4575701"/>
                <a:ext cx="574458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den>
                          </m:f>
                        </m:e>
                      </m:rad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4575701"/>
                <a:ext cx="5744586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1241" y="5943600"/>
                <a:ext cx="739753" cy="387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41" y="5943600"/>
                <a:ext cx="739753" cy="3875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32637" y="5943600"/>
            <a:ext cx="292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 associated Laguerre 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37580" y="5961810"/>
                <a:ext cx="877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80" y="5961810"/>
                <a:ext cx="8774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61959" y="5961810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the Legendre </a:t>
            </a:r>
            <a:r>
              <a:rPr lang="en-US" dirty="0" err="1" smtClean="0"/>
              <a:t>polinoms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25021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assume that all type of molecular orbitals can be described with a linear combination of these atomic orbitals</a:t>
            </a:r>
            <a:r>
              <a:rPr lang="hu-HU" sz="2000" dirty="0" smtClean="0"/>
              <a:t> (LCAO)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199"/>
            <a:ext cx="7543800" cy="4427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5098" y="457199"/>
            <a:ext cx="296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http://chemwiki.ucdavis.edu/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219200" y="6245733"/>
            <a:ext cx="762000" cy="242316"/>
          </a:xfrm>
          <a:prstGeom prst="rightArrow">
            <a:avLst>
              <a:gd name="adj1" fmla="val 46069"/>
              <a:gd name="adj2" fmla="val 44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1725" y="6182225"/>
            <a:ext cx="344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Basis set for molecular orbitals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6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91609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3761" y="860941"/>
                <a:ext cx="2738057" cy="71468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𝑍𝑟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𝑛𝑎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61" y="860941"/>
                <a:ext cx="2738057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0" y="860941"/>
            <a:ext cx="333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Difficulties with mathematical </a:t>
            </a:r>
          </a:p>
          <a:p>
            <a:pPr indent="285750"/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16668"/>
            <a:ext cx="17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Approximations: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5186" y="2482334"/>
            <a:ext cx="745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Replace </a:t>
            </a:r>
            <a:r>
              <a:rPr lang="en-US" i="1" dirty="0" err="1" smtClean="0"/>
              <a:t>exp</a:t>
            </a:r>
            <a:r>
              <a:rPr lang="en-US" dirty="0" smtClean="0"/>
              <a:t>(-r) with linear combination of Gaussian type functions </a:t>
            </a:r>
            <a:r>
              <a:rPr lang="en-US" i="1" dirty="0" err="1" smtClean="0"/>
              <a:t>exp</a:t>
            </a:r>
            <a:r>
              <a:rPr lang="en-US" dirty="0" smtClean="0"/>
              <a:t>(-r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Basis set truncation:</a:t>
            </a:r>
          </a:p>
          <a:p>
            <a:r>
              <a:rPr lang="en-US" dirty="0"/>
              <a:t>	</a:t>
            </a:r>
            <a:r>
              <a:rPr lang="en-US" dirty="0" smtClean="0"/>
              <a:t>H: 		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orbitals</a:t>
            </a:r>
          </a:p>
          <a:p>
            <a:r>
              <a:rPr lang="en-US" dirty="0"/>
              <a:t>	</a:t>
            </a:r>
            <a:r>
              <a:rPr lang="en-US" dirty="0" smtClean="0"/>
              <a:t>C, O, N, </a:t>
            </a:r>
            <a:r>
              <a:rPr lang="en-US" dirty="0" err="1" smtClean="0"/>
              <a:t>etc</a:t>
            </a:r>
            <a:r>
              <a:rPr lang="en-US" dirty="0" smtClean="0"/>
              <a:t> 	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 (</a:t>
            </a:r>
            <a:r>
              <a:rPr lang="en-US" i="1" dirty="0" smtClean="0"/>
              <a:t>f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dirty="0" smtClean="0"/>
              <a:t>) n=3 or 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029075"/>
            <a:ext cx="735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“Molecular Size” = </a:t>
            </a:r>
            <a:r>
              <a:rPr lang="en-US" sz="2400" i="1" dirty="0" smtClean="0"/>
              <a:t>N</a:t>
            </a:r>
            <a:r>
              <a:rPr lang="en-US" sz="2400" dirty="0" smtClean="0"/>
              <a:t> The Total Number of Basis Functions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829175"/>
            <a:ext cx="2550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 = N</a:t>
            </a:r>
            <a:r>
              <a:rPr lang="en-US" sz="2200" baseline="-25000" dirty="0" smtClean="0"/>
              <a:t>A</a:t>
            </a:r>
            <a:r>
              <a:rPr lang="en-US" sz="2200" dirty="0" smtClean="0"/>
              <a:t> + N</a:t>
            </a:r>
            <a:r>
              <a:rPr lang="en-US" sz="2200" baseline="-25000" dirty="0" smtClean="0"/>
              <a:t>B</a:t>
            </a:r>
            <a:r>
              <a:rPr lang="en-US" sz="2200" dirty="0" smtClean="0"/>
              <a:t> + N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 +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62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850" y="520184"/>
            <a:ext cx="52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Scaling of Quantum Chemistry methods: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83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: </a:t>
            </a:r>
            <a:r>
              <a:rPr lang="en-US" sz="2000" dirty="0" smtClean="0"/>
              <a:t>Hartree-Fock, DFT</a:t>
            </a:r>
            <a:r>
              <a:rPr lang="hu-HU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&lt;</a:t>
            </a:r>
            <a:r>
              <a:rPr lang="en-US" sz="2000" dirty="0" err="1" smtClean="0"/>
              <a:t>ij|kl</a:t>
            </a:r>
            <a:r>
              <a:rPr lang="en-US" sz="2000" dirty="0" smtClean="0"/>
              <a:t>&gt;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: Second order Moller-</a:t>
            </a:r>
            <a:r>
              <a:rPr lang="en-US" sz="2000" dirty="0" err="1" smtClean="0"/>
              <a:t>Plesset</a:t>
            </a:r>
            <a:r>
              <a:rPr lang="en-US" sz="2000" dirty="0" smtClean="0"/>
              <a:t> perturbation theory (MP2)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: MP3 and CCSD (coupled cluster with single and double perturbation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: MP4 and CCSD(T)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32050" y="3048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721806" y="3886200"/>
            <a:ext cx="388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internal memory (RAM)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8377" y="4500265"/>
            <a:ext cx="247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Huge local storage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60472" y="5186065"/>
            <a:ext cx="6608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Efficient routines for manipulation of large matrixes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55898" y="5871864"/>
            <a:ext cx="301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Massive parallelization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2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BM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9663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67784"/>
            <a:ext cx="8467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Computer facility for numerical simulation and molecular modeling - INCDTIM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8075" y="1266884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alt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IBM System iDataPlex dx360 M4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352799" y="1788616"/>
            <a:ext cx="564855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 defTabSz="2952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14350" defTabSz="2952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2952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2952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2952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File Server for Storage: General Parallel File System (GPFS);</a:t>
            </a:r>
            <a:endParaRPr lang="ro-RO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Storage: 20TB with SAS 2.0 disks and 10000 rpm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storage of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 TB;</a:t>
            </a:r>
          </a:p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Two Head Node Servers: CISCx86 6-core, with 2.93 GHz, 12 MB L3 cache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o-RO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26 Nodes: Two Intel Xeon Sandy Bridge E5-2665 8-Core 2.4 GHz, 20 MB L3 cache, DDR3 64 GB, 1600 MHz ECC (416 cores);</a:t>
            </a:r>
          </a:p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 Nodes: Two Intel Xeon Sandy Bridge E5-2665 8-Core 2,4 GHz, 20 MB L3 cache, DDR3 64 GB, 1600 MHz ECC + NVIDIA Tesla M2090 GPU (32 cores)</a:t>
            </a:r>
            <a:r>
              <a:rPr lang="en-US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o-RO" altLang="en-US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Bef>
                <a:spcPct val="50000"/>
              </a:spcBef>
              <a:buFontTx/>
              <a:buChar char="•"/>
            </a:pP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roid Sans Fallback" charset="-128"/>
              </a:rPr>
              <a:t>Network Connection: FDR Infinteband with 56 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GB/s </a:t>
            </a:r>
            <a:r>
              <a:rPr lang="ro-RO" alt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roid Sans Fallback" charset="-128"/>
              </a:rPr>
              <a:t>bandwidth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192" y="303162"/>
            <a:ext cx="419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Quantum Chemistry </a:t>
            </a:r>
            <a:r>
              <a:rPr lang="en-US" sz="2400" b="1" dirty="0" err="1" smtClean="0">
                <a:solidFill>
                  <a:srgbClr val="C00000"/>
                </a:solidFill>
              </a:rPr>
              <a:t>Softwares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840509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6224" y="1070401"/>
            <a:ext cx="1717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Gaussian 09</a:t>
            </a:r>
          </a:p>
          <a:p>
            <a:pPr algn="ctr"/>
            <a:r>
              <a:rPr lang="en-US" sz="2400" b="1" dirty="0" err="1" smtClean="0"/>
              <a:t>vers</a:t>
            </a:r>
            <a:r>
              <a:rPr lang="en-US" sz="2400" b="1" dirty="0" smtClean="0"/>
              <a:t>. D.01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070401"/>
            <a:ext cx="5715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1220568"/>
            <a:ext cx="2057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Molpro 2012.1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53374" y="528935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Paid licenses: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93201" y="2052935"/>
            <a:ext cx="18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Free licenses:</a:t>
            </a:r>
            <a:endParaRPr lang="en-US" sz="2400" b="1" u="sn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192" y="2052935"/>
            <a:ext cx="4639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1862332" cy="5212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3725" y="2497944"/>
            <a:ext cx="185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NWChem 6.5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229209"/>
            <a:ext cx="1591608" cy="800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53810" y="3398660"/>
            <a:ext cx="14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Orca 3.0.3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26496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Molecular Dynamics Codes: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599"/>
            <a:ext cx="1140766" cy="12097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7816" y="6169967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Amber 12</a:t>
            </a:r>
            <a:endParaRPr 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57" y="4886325"/>
            <a:ext cx="838200" cy="838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57461" y="616773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DFTB+</a:t>
            </a:r>
            <a:endParaRPr lang="en-US" sz="2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99" y="4838700"/>
            <a:ext cx="2374900" cy="6477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257800" y="2052935"/>
            <a:ext cx="0" cy="206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45804"/>
            <a:ext cx="2726909" cy="1004377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257800" y="4114800"/>
            <a:ext cx="3260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3398659"/>
            <a:ext cx="16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CRYSTAL 13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15328" y="6010372"/>
            <a:ext cx="236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Car-</a:t>
            </a:r>
            <a:r>
              <a:rPr lang="en-US" sz="2400" b="1" dirty="0" err="1" smtClean="0"/>
              <a:t>Parinello</a:t>
            </a:r>
            <a:r>
              <a:rPr lang="en-US" sz="2400" b="1" dirty="0" smtClean="0"/>
              <a:t> MD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12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85800"/>
            <a:ext cx="384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Ion-based molecular clusters: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114800" y="3429000"/>
            <a:ext cx="800298" cy="7620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+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866" y="4419600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</a:p>
          <a:p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endParaRPr lang="en-US" sz="2000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79014" y="2100070"/>
            <a:ext cx="1549420" cy="1381125"/>
            <a:chOff x="5008842" y="2223895"/>
            <a:chExt cx="1549420" cy="1381125"/>
          </a:xfrm>
        </p:grpSpPr>
        <p:sp>
          <p:nvSpPr>
            <p:cNvPr id="7" name="Oval 6"/>
            <p:cNvSpPr/>
            <p:nvPr/>
          </p:nvSpPr>
          <p:spPr>
            <a:xfrm>
              <a:off x="5872462" y="2223895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842" y="2733290"/>
              <a:ext cx="944882" cy="87173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410200" y="2624327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grpSp>
        <p:nvGrpSpPr>
          <p:cNvPr id="11" name="Group 10"/>
          <p:cNvGrpSpPr/>
          <p:nvPr/>
        </p:nvGrpSpPr>
        <p:grpSpPr>
          <a:xfrm rot="15870217">
            <a:off x="2431976" y="2016936"/>
            <a:ext cx="1549420" cy="1381125"/>
            <a:chOff x="5008842" y="2223895"/>
            <a:chExt cx="1549420" cy="1381125"/>
          </a:xfrm>
        </p:grpSpPr>
        <p:sp>
          <p:nvSpPr>
            <p:cNvPr id="12" name="Oval 11"/>
            <p:cNvSpPr/>
            <p:nvPr/>
          </p:nvSpPr>
          <p:spPr>
            <a:xfrm>
              <a:off x="5872462" y="2223895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842" y="2733290"/>
              <a:ext cx="944882" cy="87173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276600" y="266700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grpSp>
        <p:nvGrpSpPr>
          <p:cNvPr id="15" name="Group 14"/>
          <p:cNvGrpSpPr/>
          <p:nvPr/>
        </p:nvGrpSpPr>
        <p:grpSpPr>
          <a:xfrm rot="4312801">
            <a:off x="5267923" y="4146698"/>
            <a:ext cx="1549420" cy="1381125"/>
            <a:chOff x="5008842" y="2223895"/>
            <a:chExt cx="1549420" cy="1381125"/>
          </a:xfrm>
        </p:grpSpPr>
        <p:sp>
          <p:nvSpPr>
            <p:cNvPr id="16" name="Oval 15"/>
            <p:cNvSpPr/>
            <p:nvPr/>
          </p:nvSpPr>
          <p:spPr>
            <a:xfrm>
              <a:off x="5872462" y="2223895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842" y="2733290"/>
              <a:ext cx="944882" cy="87173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562600" y="4092714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04360" y="3200400"/>
            <a:ext cx="824074" cy="457200"/>
          </a:xfrm>
          <a:prstGeom prst="straightConnector1">
            <a:avLst/>
          </a:prstGeom>
          <a:ln w="2222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42634" y="3657600"/>
            <a:ext cx="6858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314205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Lone pair orbitals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962400"/>
            <a:ext cx="259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Strong electron correlation effects (charge transfer energy)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818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HPC Design  of Ion Based Molecular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simulation of the molecular host-guest complexation mechanism in cryptand systems</dc:title>
  <dc:creator>abende</dc:creator>
  <cp:lastModifiedBy>abende</cp:lastModifiedBy>
  <cp:revision>57</cp:revision>
  <dcterms:created xsi:type="dcterms:W3CDTF">2015-10-26T09:50:09Z</dcterms:created>
  <dcterms:modified xsi:type="dcterms:W3CDTF">2016-07-06T16:16:10Z</dcterms:modified>
</cp:coreProperties>
</file>