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5" r:id="rId3"/>
    <p:sldId id="287" r:id="rId4"/>
    <p:sldId id="257" r:id="rId5"/>
    <p:sldId id="258" r:id="rId6"/>
    <p:sldId id="279" r:id="rId7"/>
    <p:sldId id="260" r:id="rId8"/>
    <p:sldId id="278" r:id="rId9"/>
    <p:sldId id="269" r:id="rId10"/>
    <p:sldId id="282" r:id="rId11"/>
    <p:sldId id="271" r:id="rId12"/>
    <p:sldId id="283" r:id="rId13"/>
    <p:sldId id="284" r:id="rId14"/>
    <p:sldId id="28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8" y="-79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6FE1D7-850B-4337-86FE-E4EDEF634F16}" type="datetimeFigureOut">
              <a:rPr lang="ru-RU" smtClean="0"/>
              <a:t>30.06.2016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BD5569-DA1F-4CFD-9250-769E971D4499}" type="slidenum">
              <a:rPr lang="ru-RU" smtClean="0"/>
              <a:t>‹#›</a:t>
            </a:fld>
            <a:endParaRPr lang="ru-RU"/>
          </a:p>
        </p:txBody>
      </p:sp>
    </p:spTree>
    <p:extLst>
      <p:ext uri="{BB962C8B-B14F-4D97-AF65-F5344CB8AC3E}">
        <p14:creationId xmlns:p14="http://schemas.microsoft.com/office/powerpoint/2010/main" val="3429706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DBA0A-F50B-45E7-BB47-5024B56C0E2B}" type="datetimeFigureOut">
              <a:rPr lang="ru-RU" smtClean="0"/>
              <a:t>30.06.2016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F9675D-6F97-4FCE-952A-5A99D009670D}" type="slidenum">
              <a:rPr lang="ru-RU" smtClean="0"/>
              <a:t>‹#›</a:t>
            </a:fld>
            <a:endParaRPr lang="ru-RU"/>
          </a:p>
        </p:txBody>
      </p:sp>
    </p:spTree>
    <p:extLst>
      <p:ext uri="{BB962C8B-B14F-4D97-AF65-F5344CB8AC3E}">
        <p14:creationId xmlns:p14="http://schemas.microsoft.com/office/powerpoint/2010/main" val="3681842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EF9675D-6F97-4FCE-952A-5A99D009670D}" type="slidenum">
              <a:rPr lang="ru-RU" smtClean="0"/>
              <a:t>1</a:t>
            </a:fld>
            <a:endParaRPr lang="ru-RU"/>
          </a:p>
        </p:txBody>
      </p:sp>
    </p:spTree>
    <p:extLst>
      <p:ext uri="{BB962C8B-B14F-4D97-AF65-F5344CB8AC3E}">
        <p14:creationId xmlns:p14="http://schemas.microsoft.com/office/powerpoint/2010/main" val="219171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EF9675D-6F97-4FCE-952A-5A99D009670D}" type="slidenum">
              <a:rPr lang="ru-RU" smtClean="0"/>
              <a:t>4</a:t>
            </a:fld>
            <a:endParaRPr lang="ru-RU"/>
          </a:p>
        </p:txBody>
      </p:sp>
    </p:spTree>
    <p:extLst>
      <p:ext uri="{BB962C8B-B14F-4D97-AF65-F5344CB8AC3E}">
        <p14:creationId xmlns:p14="http://schemas.microsoft.com/office/powerpoint/2010/main" val="188704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EF9675D-6F97-4FCE-952A-5A99D009670D}" type="slidenum">
              <a:rPr lang="ru-RU" smtClean="0"/>
              <a:t>11</a:t>
            </a:fld>
            <a:endParaRPr lang="ru-RU"/>
          </a:p>
        </p:txBody>
      </p:sp>
    </p:spTree>
    <p:extLst>
      <p:ext uri="{BB962C8B-B14F-4D97-AF65-F5344CB8AC3E}">
        <p14:creationId xmlns:p14="http://schemas.microsoft.com/office/powerpoint/2010/main" val="83853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07.07.2016</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363754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07.07.2016</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196653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07.07.2016</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218497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07.07.2016</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14103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07.07.2016</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190069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07.07.2016</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90740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07.07.2016</a:t>
            </a:r>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179667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07.07.2016</a:t>
            </a:r>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14658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07.07.2016</a:t>
            </a:r>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408835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07.07.2016</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88217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07.07.2016</a:t>
            </a:r>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103ED9-61FB-4CBC-9F43-CFE5737C5D34}" type="slidenum">
              <a:rPr lang="ru-RU" smtClean="0"/>
              <a:t>‹#›</a:t>
            </a:fld>
            <a:endParaRPr lang="ru-RU"/>
          </a:p>
        </p:txBody>
      </p:sp>
    </p:spTree>
    <p:extLst>
      <p:ext uri="{BB962C8B-B14F-4D97-AF65-F5344CB8AC3E}">
        <p14:creationId xmlns:p14="http://schemas.microsoft.com/office/powerpoint/2010/main" val="429344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07.07.2016</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03ED9-61FB-4CBC-9F43-CFE5737C5D34}" type="slidenum">
              <a:rPr lang="ru-RU" smtClean="0"/>
              <a:t>‹#›</a:t>
            </a:fld>
            <a:endParaRPr lang="ru-RU"/>
          </a:p>
        </p:txBody>
      </p:sp>
    </p:spTree>
    <p:extLst>
      <p:ext uri="{BB962C8B-B14F-4D97-AF65-F5344CB8AC3E}">
        <p14:creationId xmlns:p14="http://schemas.microsoft.com/office/powerpoint/2010/main" val="330182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276872"/>
            <a:ext cx="8712968" cy="1323578"/>
          </a:xfrm>
        </p:spPr>
        <p:txBody>
          <a:bodyPr>
            <a:normAutofit/>
          </a:bodyPr>
          <a:lstStyle/>
          <a:p>
            <a:r>
              <a:rPr lang="en-US" sz="2800" dirty="0">
                <a:solidFill>
                  <a:srgbClr val="002060"/>
                </a:solidFill>
                <a:latin typeface="Century Gothic" panose="020B0502020202020204" pitchFamily="34" charset="0"/>
              </a:rPr>
              <a:t>Data Knowledge Base Prototype for</a:t>
            </a:r>
            <a:br>
              <a:rPr lang="en-US" sz="2800" dirty="0">
                <a:solidFill>
                  <a:srgbClr val="002060"/>
                </a:solidFill>
                <a:latin typeface="Century Gothic" panose="020B0502020202020204" pitchFamily="34" charset="0"/>
              </a:rPr>
            </a:br>
            <a:r>
              <a:rPr lang="en-US" sz="2800" dirty="0">
                <a:solidFill>
                  <a:srgbClr val="002060"/>
                </a:solidFill>
                <a:latin typeface="Century Gothic" panose="020B0502020202020204" pitchFamily="34" charset="0"/>
              </a:rPr>
              <a:t>Collaborative Scientific Research</a:t>
            </a:r>
            <a:endParaRPr lang="ru-RU" sz="2800" dirty="0">
              <a:solidFill>
                <a:srgbClr val="002060"/>
              </a:solidFill>
              <a:latin typeface="Century Gothic" panose="020B0502020202020204" pitchFamily="34" charset="0"/>
            </a:endParaRPr>
          </a:p>
        </p:txBody>
      </p:sp>
      <p:sp>
        <p:nvSpPr>
          <p:cNvPr id="3" name="Подзаголовок 2"/>
          <p:cNvSpPr>
            <a:spLocks noGrp="1"/>
          </p:cNvSpPr>
          <p:nvPr>
            <p:ph type="subTitle" idx="1"/>
          </p:nvPr>
        </p:nvSpPr>
        <p:spPr>
          <a:xfrm>
            <a:off x="1763688" y="3717032"/>
            <a:ext cx="6264696" cy="1752600"/>
          </a:xfrm>
        </p:spPr>
        <p:txBody>
          <a:bodyPr>
            <a:normAutofit/>
          </a:bodyPr>
          <a:lstStyle/>
          <a:p>
            <a:pPr algn="l"/>
            <a:r>
              <a:rPr lang="en-US" sz="1400" dirty="0" smtClean="0">
                <a:solidFill>
                  <a:schemeClr val="accent1">
                    <a:lumMod val="75000"/>
                  </a:schemeClr>
                </a:solidFill>
                <a:latin typeface="Arial Narrow" panose="020B0606020202030204" pitchFamily="34" charset="0"/>
              </a:rPr>
              <a:t>M</a:t>
            </a:r>
            <a:r>
              <a:rPr lang="en-US" sz="1400" dirty="0">
                <a:solidFill>
                  <a:schemeClr val="accent1">
                    <a:lumMod val="75000"/>
                  </a:schemeClr>
                </a:solidFill>
                <a:latin typeface="Arial Narrow" panose="020B0606020202030204" pitchFamily="34" charset="0"/>
              </a:rPr>
              <a:t>. </a:t>
            </a:r>
            <a:r>
              <a:rPr lang="en-US" sz="1400" dirty="0" err="1">
                <a:solidFill>
                  <a:schemeClr val="accent1">
                    <a:lumMod val="75000"/>
                  </a:schemeClr>
                </a:solidFill>
                <a:latin typeface="Arial Narrow" panose="020B0606020202030204" pitchFamily="34" charset="0"/>
              </a:rPr>
              <a:t>Grigorieva</a:t>
            </a:r>
            <a:r>
              <a:rPr lang="en-US" sz="1400" dirty="0">
                <a:solidFill>
                  <a:schemeClr val="accent1">
                    <a:lumMod val="75000"/>
                  </a:schemeClr>
                </a:solidFill>
                <a:latin typeface="Arial Narrow" panose="020B0606020202030204" pitchFamily="34" charset="0"/>
              </a:rPr>
              <a:t> (National Research Center "</a:t>
            </a:r>
            <a:r>
              <a:rPr lang="en-US" sz="1400" dirty="0" err="1">
                <a:solidFill>
                  <a:schemeClr val="accent1">
                    <a:lumMod val="75000"/>
                  </a:schemeClr>
                </a:solidFill>
                <a:latin typeface="Arial Narrow" panose="020B0606020202030204" pitchFamily="34" charset="0"/>
              </a:rPr>
              <a:t>Kurchatov</a:t>
            </a:r>
            <a:r>
              <a:rPr lang="en-US" sz="1400" dirty="0">
                <a:solidFill>
                  <a:schemeClr val="accent1">
                    <a:lumMod val="75000"/>
                  </a:schemeClr>
                </a:solidFill>
                <a:latin typeface="Arial Narrow" panose="020B0606020202030204" pitchFamily="34" charset="0"/>
              </a:rPr>
              <a:t> Institute"), </a:t>
            </a:r>
          </a:p>
          <a:p>
            <a:pPr algn="l"/>
            <a:r>
              <a:rPr lang="en-US" sz="1400" dirty="0">
                <a:solidFill>
                  <a:schemeClr val="accent1">
                    <a:lumMod val="75000"/>
                  </a:schemeClr>
                </a:solidFill>
                <a:latin typeface="Arial Narrow" panose="020B0606020202030204" pitchFamily="34" charset="0"/>
              </a:rPr>
              <a:t>M. Gubin (Tomsk Polytechnic University), </a:t>
            </a:r>
          </a:p>
          <a:p>
            <a:pPr algn="l"/>
            <a:r>
              <a:rPr lang="en-US" sz="1400" dirty="0" smtClean="0">
                <a:solidFill>
                  <a:schemeClr val="accent1">
                    <a:lumMod val="75000"/>
                  </a:schemeClr>
                </a:solidFill>
                <a:latin typeface="Arial Narrow" panose="020B0606020202030204" pitchFamily="34" charset="0"/>
              </a:rPr>
              <a:t>A. </a:t>
            </a:r>
            <a:r>
              <a:rPr lang="en-US" sz="1400" dirty="0" err="1" smtClean="0">
                <a:solidFill>
                  <a:schemeClr val="accent1">
                    <a:lumMod val="75000"/>
                  </a:schemeClr>
                </a:solidFill>
                <a:latin typeface="Arial Narrow" panose="020B0606020202030204" pitchFamily="34" charset="0"/>
              </a:rPr>
              <a:t>Alexeev</a:t>
            </a:r>
            <a:r>
              <a:rPr lang="en-US" sz="1400" dirty="0" smtClean="0">
                <a:solidFill>
                  <a:schemeClr val="accent1">
                    <a:lumMod val="75000"/>
                  </a:schemeClr>
                </a:solidFill>
                <a:latin typeface="Arial Narrow" panose="020B0606020202030204" pitchFamily="34" charset="0"/>
              </a:rPr>
              <a:t> (</a:t>
            </a:r>
            <a:r>
              <a:rPr lang="en-US" sz="1400" dirty="0">
                <a:solidFill>
                  <a:schemeClr val="accent1">
                    <a:lumMod val="75000"/>
                  </a:schemeClr>
                </a:solidFill>
                <a:latin typeface="Arial Narrow" panose="020B0606020202030204" pitchFamily="34" charset="0"/>
              </a:rPr>
              <a:t>Tomsk Polytechnic University</a:t>
            </a:r>
            <a:r>
              <a:rPr lang="en-US" sz="1400" dirty="0" smtClean="0">
                <a:solidFill>
                  <a:schemeClr val="accent1">
                    <a:lumMod val="75000"/>
                  </a:schemeClr>
                </a:solidFill>
                <a:latin typeface="Arial Narrow" panose="020B0606020202030204" pitchFamily="34" charset="0"/>
              </a:rPr>
              <a:t>), </a:t>
            </a:r>
          </a:p>
          <a:p>
            <a:pPr algn="l"/>
            <a:r>
              <a:rPr lang="en-US" sz="1400" dirty="0" smtClean="0">
                <a:solidFill>
                  <a:schemeClr val="accent1">
                    <a:lumMod val="75000"/>
                  </a:schemeClr>
                </a:solidFill>
                <a:latin typeface="Arial Narrow" panose="020B0606020202030204" pitchFamily="34" charset="0"/>
              </a:rPr>
              <a:t>M. </a:t>
            </a:r>
            <a:r>
              <a:rPr lang="en-US" sz="1400" dirty="0" err="1" smtClean="0">
                <a:solidFill>
                  <a:schemeClr val="accent1">
                    <a:lumMod val="75000"/>
                  </a:schemeClr>
                </a:solidFill>
                <a:latin typeface="Arial Narrow" panose="020B0606020202030204" pitchFamily="34" charset="0"/>
              </a:rPr>
              <a:t>Golosova</a:t>
            </a:r>
            <a:r>
              <a:rPr lang="en-US" sz="1400" dirty="0" smtClean="0">
                <a:solidFill>
                  <a:schemeClr val="accent1">
                    <a:lumMod val="75000"/>
                  </a:schemeClr>
                </a:solidFill>
                <a:latin typeface="Arial Narrow" panose="020B0606020202030204" pitchFamily="34" charset="0"/>
              </a:rPr>
              <a:t> (</a:t>
            </a:r>
            <a:r>
              <a:rPr lang="en-US" sz="1400" dirty="0">
                <a:solidFill>
                  <a:schemeClr val="accent1">
                    <a:lumMod val="75000"/>
                  </a:schemeClr>
                </a:solidFill>
                <a:latin typeface="Arial Narrow" panose="020B0606020202030204" pitchFamily="34" charset="0"/>
              </a:rPr>
              <a:t>National Research Center "</a:t>
            </a:r>
            <a:r>
              <a:rPr lang="en-US" sz="1400" dirty="0" err="1">
                <a:solidFill>
                  <a:schemeClr val="accent1">
                    <a:lumMod val="75000"/>
                  </a:schemeClr>
                </a:solidFill>
                <a:latin typeface="Arial Narrow" panose="020B0606020202030204" pitchFamily="34" charset="0"/>
              </a:rPr>
              <a:t>Kurchatov</a:t>
            </a:r>
            <a:r>
              <a:rPr lang="en-US" sz="1400" dirty="0">
                <a:solidFill>
                  <a:schemeClr val="accent1">
                    <a:lumMod val="75000"/>
                  </a:schemeClr>
                </a:solidFill>
                <a:latin typeface="Arial Narrow" panose="020B0606020202030204" pitchFamily="34" charset="0"/>
              </a:rPr>
              <a:t> Institute"</a:t>
            </a:r>
            <a:r>
              <a:rPr lang="en-US" sz="1400" dirty="0" smtClean="0">
                <a:solidFill>
                  <a:schemeClr val="accent1">
                    <a:lumMod val="75000"/>
                  </a:schemeClr>
                </a:solidFill>
                <a:latin typeface="Arial Narrow" panose="020B0606020202030204" pitchFamily="34" charset="0"/>
              </a:rPr>
              <a:t>), </a:t>
            </a:r>
          </a:p>
          <a:p>
            <a:pPr algn="l"/>
            <a:r>
              <a:rPr lang="en-US" sz="1400" dirty="0" smtClean="0">
                <a:solidFill>
                  <a:schemeClr val="accent1">
                    <a:lumMod val="75000"/>
                  </a:schemeClr>
                </a:solidFill>
                <a:latin typeface="Arial Narrow" panose="020B0606020202030204" pitchFamily="34" charset="0"/>
              </a:rPr>
              <a:t>A. Klimentov (</a:t>
            </a:r>
            <a:r>
              <a:rPr lang="en-US" sz="1400" dirty="0">
                <a:solidFill>
                  <a:schemeClr val="accent1">
                    <a:lumMod val="75000"/>
                  </a:schemeClr>
                </a:solidFill>
                <a:latin typeface="Arial Narrow" panose="020B0606020202030204" pitchFamily="34" charset="0"/>
              </a:rPr>
              <a:t>Brookhaven National </a:t>
            </a:r>
            <a:r>
              <a:rPr lang="en-US" sz="1400" dirty="0" smtClean="0">
                <a:solidFill>
                  <a:schemeClr val="accent1">
                    <a:lumMod val="75000"/>
                  </a:schemeClr>
                </a:solidFill>
                <a:latin typeface="Arial Narrow" panose="020B0606020202030204" pitchFamily="34" charset="0"/>
              </a:rPr>
              <a:t>Lab</a:t>
            </a:r>
            <a:r>
              <a:rPr lang="ru-RU" sz="1400" dirty="0" smtClean="0">
                <a:solidFill>
                  <a:schemeClr val="accent1">
                    <a:lumMod val="75000"/>
                  </a:schemeClr>
                </a:solidFill>
                <a:latin typeface="Arial Narrow" panose="020B0606020202030204" pitchFamily="34" charset="0"/>
              </a:rPr>
              <a:t>,</a:t>
            </a:r>
            <a:r>
              <a:rPr lang="en-US" sz="1400" dirty="0">
                <a:solidFill>
                  <a:schemeClr val="accent1">
                    <a:lumMod val="75000"/>
                  </a:schemeClr>
                </a:solidFill>
                <a:latin typeface="Arial Narrow" panose="020B0606020202030204" pitchFamily="34" charset="0"/>
              </a:rPr>
              <a:t> National Research Center "</a:t>
            </a:r>
            <a:r>
              <a:rPr lang="en-US" sz="1400" dirty="0" err="1">
                <a:solidFill>
                  <a:schemeClr val="accent1">
                    <a:lumMod val="75000"/>
                  </a:schemeClr>
                </a:solidFill>
                <a:latin typeface="Arial Narrow" panose="020B0606020202030204" pitchFamily="34" charset="0"/>
              </a:rPr>
              <a:t>Kurchatov</a:t>
            </a:r>
            <a:r>
              <a:rPr lang="en-US" sz="1400" dirty="0">
                <a:solidFill>
                  <a:schemeClr val="accent1">
                    <a:lumMod val="75000"/>
                  </a:schemeClr>
                </a:solidFill>
                <a:latin typeface="Arial Narrow" panose="020B0606020202030204" pitchFamily="34" charset="0"/>
              </a:rPr>
              <a:t> Institute"</a:t>
            </a:r>
            <a:r>
              <a:rPr lang="ru-RU" sz="1400" dirty="0" smtClean="0">
                <a:solidFill>
                  <a:schemeClr val="accent1">
                    <a:lumMod val="75000"/>
                  </a:schemeClr>
                </a:solidFill>
                <a:latin typeface="Arial Narrow" panose="020B0606020202030204" pitchFamily="34" charset="0"/>
              </a:rPr>
              <a:t> </a:t>
            </a:r>
            <a:r>
              <a:rPr lang="en-US" sz="1400" dirty="0" smtClean="0">
                <a:solidFill>
                  <a:schemeClr val="accent1">
                    <a:lumMod val="75000"/>
                  </a:schemeClr>
                </a:solidFill>
                <a:latin typeface="Arial Narrow" panose="020B0606020202030204" pitchFamily="34" charset="0"/>
              </a:rPr>
              <a:t>), </a:t>
            </a:r>
          </a:p>
          <a:p>
            <a:pPr algn="l"/>
            <a:r>
              <a:rPr lang="en-US" sz="1400" dirty="0" smtClean="0">
                <a:solidFill>
                  <a:schemeClr val="accent1">
                    <a:lumMod val="75000"/>
                  </a:schemeClr>
                </a:solidFill>
                <a:latin typeface="Arial Narrow" panose="020B0606020202030204" pitchFamily="34" charset="0"/>
              </a:rPr>
              <a:t>V. Osipova (</a:t>
            </a:r>
            <a:r>
              <a:rPr lang="en-US" sz="1400" dirty="0">
                <a:solidFill>
                  <a:schemeClr val="accent1">
                    <a:lumMod val="75000"/>
                  </a:schemeClr>
                </a:solidFill>
                <a:latin typeface="Arial Narrow" panose="020B0606020202030204" pitchFamily="34" charset="0"/>
              </a:rPr>
              <a:t>Tomsk Polytechnic University</a:t>
            </a:r>
            <a:r>
              <a:rPr lang="en-US" sz="1400" dirty="0" smtClean="0">
                <a:solidFill>
                  <a:schemeClr val="accent1">
                    <a:lumMod val="75000"/>
                  </a:schemeClr>
                </a:solidFill>
                <a:latin typeface="Arial Narrow" panose="020B0606020202030204" pitchFamily="34" charset="0"/>
              </a:rPr>
              <a:t>)</a:t>
            </a:r>
            <a:endParaRPr lang="ru-RU" sz="1400" dirty="0">
              <a:solidFill>
                <a:schemeClr val="accent1">
                  <a:lumMod val="75000"/>
                </a:schemeClr>
              </a:solidFill>
              <a:latin typeface="Arial Narrow" panose="020B0606020202030204"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04664"/>
            <a:ext cx="6444208" cy="1514213"/>
          </a:xfrm>
          <a:prstGeom prst="rect">
            <a:avLst/>
          </a:prstGeom>
        </p:spPr>
      </p:pic>
      <p:sp>
        <p:nvSpPr>
          <p:cNvPr id="6" name="Дата 5"/>
          <p:cNvSpPr>
            <a:spLocks noGrp="1"/>
          </p:cNvSpPr>
          <p:nvPr>
            <p:ph type="dt" sz="half" idx="10"/>
          </p:nvPr>
        </p:nvSpPr>
        <p:spPr/>
        <p:txBody>
          <a:bodyPr/>
          <a:lstStyle/>
          <a:p>
            <a:r>
              <a:rPr lang="ru-RU" smtClean="0"/>
              <a:t>07.07.2016</a:t>
            </a:r>
            <a:endParaRPr lang="ru-RU"/>
          </a:p>
        </p:txBody>
      </p:sp>
      <p:sp>
        <p:nvSpPr>
          <p:cNvPr id="7" name="Нижний колонтитул 6"/>
          <p:cNvSpPr>
            <a:spLocks noGrp="1"/>
          </p:cNvSpPr>
          <p:nvPr>
            <p:ph type="ftr" sz="quarter" idx="11"/>
          </p:nvPr>
        </p:nvSpPr>
        <p:spPr/>
        <p:txBody>
          <a:bodyPr/>
          <a:lstStyle/>
          <a:p>
            <a:endParaRPr lang="ru-RU" dirty="0"/>
          </a:p>
        </p:txBody>
      </p:sp>
      <p:sp>
        <p:nvSpPr>
          <p:cNvPr id="8" name="Номер слайда 7"/>
          <p:cNvSpPr>
            <a:spLocks noGrp="1"/>
          </p:cNvSpPr>
          <p:nvPr>
            <p:ph type="sldNum" sz="quarter" idx="12"/>
          </p:nvPr>
        </p:nvSpPr>
        <p:spPr/>
        <p:txBody>
          <a:bodyPr/>
          <a:lstStyle/>
          <a:p>
            <a:fld id="{4A103ED9-61FB-4CBC-9F43-CFE5737C5D34}" type="slidenum">
              <a:rPr lang="ru-RU" smtClean="0"/>
              <a:t>1</a:t>
            </a:fld>
            <a:r>
              <a:rPr lang="en-US" dirty="0" smtClean="0"/>
              <a:t>/14</a:t>
            </a:r>
            <a:endParaRPr lang="ru-RU" dirty="0"/>
          </a:p>
        </p:txBody>
      </p:sp>
    </p:spTree>
    <p:extLst>
      <p:ext uri="{BB962C8B-B14F-4D97-AF65-F5344CB8AC3E}">
        <p14:creationId xmlns:p14="http://schemas.microsoft.com/office/powerpoint/2010/main" val="3716850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7" y="476672"/>
            <a:ext cx="4680519" cy="312395"/>
          </a:xfrm>
        </p:spPr>
        <p:txBody>
          <a:bodyPr>
            <a:noAutofit/>
          </a:bodyPr>
          <a:lstStyle/>
          <a:p>
            <a:r>
              <a:rPr lang="en-US" sz="2000" b="1" i="1" dirty="0" smtClean="0">
                <a:solidFill>
                  <a:srgbClr val="002060"/>
                </a:solidFill>
                <a:latin typeface="Arial Narrow" panose="020B0606020202030204" pitchFamily="34" charset="0"/>
              </a:rPr>
              <a:t>Example: </a:t>
            </a:r>
            <a:r>
              <a:rPr lang="en-US" sz="2000" dirty="0" smtClean="0">
                <a:solidFill>
                  <a:srgbClr val="002060"/>
                </a:solidFill>
                <a:latin typeface="Arial Narrow" panose="020B0606020202030204" pitchFamily="34" charset="0"/>
              </a:rPr>
              <a:t>Datasets ID’s in ATLAS NOTEs</a:t>
            </a:r>
            <a:endParaRPr lang="ru-RU" sz="2000" dirty="0">
              <a:solidFill>
                <a:srgbClr val="002060"/>
              </a:solidFill>
              <a:latin typeface="Arial Narrow" panose="020B0606020202030204" pitchFamily="34" charset="0"/>
            </a:endParaRP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609" t="16124" r="33390" b="13553"/>
          <a:stretch/>
        </p:blipFill>
        <p:spPr bwMode="auto">
          <a:xfrm>
            <a:off x="501792" y="840161"/>
            <a:ext cx="3844669" cy="460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963320" y="1200199"/>
            <a:ext cx="1044116" cy="2878097"/>
          </a:xfrm>
          <a:prstGeom prst="rect">
            <a:avLst/>
          </a:prstGeom>
          <a:solidFill>
            <a:srgbClr val="FF0000">
              <a:alpha val="10000"/>
            </a:srgbClr>
          </a:solidFill>
          <a:ln w="12700">
            <a:solidFill>
              <a:srgbClr val="C00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6" name="Прямоугольник 5"/>
          <p:cNvSpPr/>
          <p:nvPr/>
        </p:nvSpPr>
        <p:spPr>
          <a:xfrm>
            <a:off x="2485378" y="4311461"/>
            <a:ext cx="522058" cy="1065203"/>
          </a:xfrm>
          <a:prstGeom prst="rect">
            <a:avLst/>
          </a:prstGeom>
          <a:solidFill>
            <a:srgbClr val="FF0000">
              <a:alpha val="10000"/>
            </a:srgbClr>
          </a:solidFill>
          <a:ln w="12700">
            <a:solidFill>
              <a:srgbClr val="C00000"/>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0" name="TextBox 9"/>
          <p:cNvSpPr txBox="1"/>
          <p:nvPr/>
        </p:nvSpPr>
        <p:spPr>
          <a:xfrm>
            <a:off x="811192" y="5626297"/>
            <a:ext cx="2858952" cy="307777"/>
          </a:xfrm>
          <a:prstGeom prst="rect">
            <a:avLst/>
          </a:prstGeom>
          <a:noFill/>
        </p:spPr>
        <p:txBody>
          <a:bodyPr wrap="square" rtlCol="0">
            <a:spAutoFit/>
          </a:bodyPr>
          <a:lstStyle/>
          <a:p>
            <a:pPr algn="ctr"/>
            <a:r>
              <a:rPr lang="en-US" sz="1400" dirty="0" smtClean="0">
                <a:solidFill>
                  <a:srgbClr val="FF0000"/>
                </a:solidFill>
                <a:latin typeface="Arial Narrow" panose="020B0606020202030204" pitchFamily="34" charset="0"/>
              </a:rPr>
              <a:t>Monte-Carlo dataset IDs</a:t>
            </a:r>
            <a:endParaRPr lang="ru-RU" sz="1400" dirty="0">
              <a:solidFill>
                <a:srgbClr val="FF0000"/>
              </a:solidFill>
              <a:latin typeface="Arial Narrow" panose="020B0606020202030204" pitchFamily="34" charset="0"/>
            </a:endParaRPr>
          </a:p>
        </p:txBody>
      </p:sp>
      <p:sp>
        <p:nvSpPr>
          <p:cNvPr id="12" name="Дата 11"/>
          <p:cNvSpPr>
            <a:spLocks noGrp="1"/>
          </p:cNvSpPr>
          <p:nvPr>
            <p:ph type="dt" sz="half" idx="10"/>
          </p:nvPr>
        </p:nvSpPr>
        <p:spPr/>
        <p:txBody>
          <a:bodyPr/>
          <a:lstStyle/>
          <a:p>
            <a:r>
              <a:rPr lang="ru-RU" smtClean="0"/>
              <a:t>07.07.2016</a:t>
            </a:r>
            <a:endParaRPr lang="ru-RU"/>
          </a:p>
        </p:txBody>
      </p:sp>
      <p:sp>
        <p:nvSpPr>
          <p:cNvPr id="13" name="Нижний колонтитул 12"/>
          <p:cNvSpPr>
            <a:spLocks noGrp="1"/>
          </p:cNvSpPr>
          <p:nvPr>
            <p:ph type="ftr" sz="quarter" idx="11"/>
          </p:nvPr>
        </p:nvSpPr>
        <p:spPr/>
        <p:txBody>
          <a:bodyPr/>
          <a:lstStyle/>
          <a:p>
            <a:endParaRPr lang="ru-RU"/>
          </a:p>
        </p:txBody>
      </p:sp>
      <p:pic>
        <p:nvPicPr>
          <p:cNvPr id="30" name="Picture 3" descr="E:\MegaPanDA\DKC\DKB Meetings\25.03.2016\DEFT_D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2" r="10503"/>
          <a:stretch/>
        </p:blipFill>
        <p:spPr bwMode="auto">
          <a:xfrm>
            <a:off x="5004047" y="247195"/>
            <a:ext cx="3714859" cy="591810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847793" y="980728"/>
            <a:ext cx="1684647" cy="584775"/>
          </a:xfrm>
          <a:prstGeom prst="rect">
            <a:avLst/>
          </a:prstGeom>
          <a:noFill/>
        </p:spPr>
        <p:txBody>
          <a:bodyPr wrap="square" rtlCol="0">
            <a:spAutoFit/>
          </a:bodyPr>
          <a:lstStyle/>
          <a:p>
            <a:r>
              <a:rPr lang="en-US" sz="1600" dirty="0" err="1" smtClean="0">
                <a:solidFill>
                  <a:srgbClr val="002060"/>
                </a:solidFill>
                <a:latin typeface="Arial Narrow" panose="020B0606020202030204" pitchFamily="34" charset="0"/>
              </a:rPr>
              <a:t>ProductionSystem</a:t>
            </a:r>
            <a:r>
              <a:rPr lang="en-US" sz="1600" dirty="0" smtClean="0">
                <a:solidFill>
                  <a:srgbClr val="002060"/>
                </a:solidFill>
                <a:latin typeface="Arial Narrow" panose="020B0606020202030204" pitchFamily="34" charset="0"/>
              </a:rPr>
              <a:t>: DEFT Database</a:t>
            </a:r>
            <a:endParaRPr lang="ru-RU" sz="1600" dirty="0">
              <a:solidFill>
                <a:srgbClr val="002060"/>
              </a:solidFill>
              <a:latin typeface="Arial Narrow" panose="020B0606020202030204" pitchFamily="34" charset="0"/>
            </a:endParaRPr>
          </a:p>
        </p:txBody>
      </p:sp>
      <p:cxnSp>
        <p:nvCxnSpPr>
          <p:cNvPr id="7" name="Прямая со стрелкой 6"/>
          <p:cNvCxnSpPr/>
          <p:nvPr/>
        </p:nvCxnSpPr>
        <p:spPr>
          <a:xfrm>
            <a:off x="3007436" y="2492896"/>
            <a:ext cx="1996611" cy="27363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Прямая со стрелкой 8"/>
          <p:cNvCxnSpPr>
            <a:stCxn id="6" idx="3"/>
          </p:cNvCxnSpPr>
          <p:nvPr/>
        </p:nvCxnSpPr>
        <p:spPr>
          <a:xfrm>
            <a:off x="3007436" y="4844063"/>
            <a:ext cx="1996611" cy="78223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31" name="Номер слайда 1030"/>
          <p:cNvSpPr>
            <a:spLocks noGrp="1"/>
          </p:cNvSpPr>
          <p:nvPr>
            <p:ph type="sldNum" sz="quarter" idx="12"/>
          </p:nvPr>
        </p:nvSpPr>
        <p:spPr/>
        <p:txBody>
          <a:bodyPr/>
          <a:lstStyle/>
          <a:p>
            <a:fld id="{4A103ED9-61FB-4CBC-9F43-CFE5737C5D34}" type="slidenum">
              <a:rPr lang="ru-RU" smtClean="0"/>
              <a:t>10</a:t>
            </a:fld>
            <a:r>
              <a:rPr lang="en-US" dirty="0" smtClean="0"/>
              <a:t>/14</a:t>
            </a:r>
            <a:endParaRPr lang="ru-RU" dirty="0"/>
          </a:p>
        </p:txBody>
      </p:sp>
    </p:spTree>
    <p:extLst>
      <p:ext uri="{BB962C8B-B14F-4D97-AF65-F5344CB8AC3E}">
        <p14:creationId xmlns:p14="http://schemas.microsoft.com/office/powerpoint/2010/main" val="52325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140968"/>
            <a:ext cx="432872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229600" cy="706090"/>
          </a:xfrm>
        </p:spPr>
        <p:txBody>
          <a:bodyPr>
            <a:noAutofit/>
          </a:bodyPr>
          <a:lstStyle/>
          <a:p>
            <a:r>
              <a:rPr lang="en-US" sz="2000" dirty="0" smtClean="0">
                <a:solidFill>
                  <a:srgbClr val="002060"/>
                </a:solidFill>
                <a:latin typeface="Century Gothic" panose="020B0502020202020204" pitchFamily="34" charset="0"/>
              </a:rPr>
              <a:t>What metadata can be extracted from ATLAS Internal Notes:</a:t>
            </a:r>
            <a:endParaRPr lang="ru-RU" sz="2000" dirty="0">
              <a:solidFill>
                <a:srgbClr val="002060"/>
              </a:solidFill>
              <a:latin typeface="Century Gothic" panose="020B0502020202020204" pitchFamily="34" charset="0"/>
            </a:endParaRPr>
          </a:p>
        </p:txBody>
      </p:sp>
      <p:sp>
        <p:nvSpPr>
          <p:cNvPr id="3" name="Объект 2"/>
          <p:cNvSpPr>
            <a:spLocks noGrp="1"/>
          </p:cNvSpPr>
          <p:nvPr>
            <p:ph idx="1"/>
          </p:nvPr>
        </p:nvSpPr>
        <p:spPr>
          <a:xfrm>
            <a:off x="467544" y="934400"/>
            <a:ext cx="8229600" cy="4933275"/>
          </a:xfrm>
        </p:spPr>
        <p:txBody>
          <a:bodyPr>
            <a:noAutofit/>
          </a:bodyPr>
          <a:lstStyle/>
          <a:p>
            <a:r>
              <a:rPr lang="en-US" sz="1600" dirty="0" smtClean="0">
                <a:latin typeface="Arial Narrow" panose="020B0606020202030204" pitchFamily="34" charset="0"/>
              </a:rPr>
              <a:t>LHC Energy Run</a:t>
            </a:r>
          </a:p>
          <a:p>
            <a:r>
              <a:rPr lang="en-US" sz="1600" dirty="0" smtClean="0">
                <a:latin typeface="Arial Narrow" panose="020B0606020202030204" pitchFamily="34" charset="0"/>
              </a:rPr>
              <a:t>LHC Luminosity</a:t>
            </a:r>
          </a:p>
          <a:p>
            <a:r>
              <a:rPr lang="en-US" sz="1600" dirty="0" smtClean="0">
                <a:latin typeface="Arial Narrow" panose="020B0606020202030204" pitchFamily="34" charset="0"/>
              </a:rPr>
              <a:t>Year, Run Number, Periods</a:t>
            </a:r>
          </a:p>
          <a:p>
            <a:r>
              <a:rPr lang="en-US" sz="1600" dirty="0" smtClean="0">
                <a:latin typeface="Arial Narrow" panose="020B0606020202030204" pitchFamily="34" charset="0"/>
              </a:rPr>
              <a:t>Colliding beams (p-p, </a:t>
            </a:r>
            <a:r>
              <a:rPr lang="en-US" sz="1600" dirty="0" err="1" smtClean="0">
                <a:latin typeface="Arial Narrow" panose="020B0606020202030204" pitchFamily="34" charset="0"/>
              </a:rPr>
              <a:t>Pb-Pb</a:t>
            </a:r>
            <a:r>
              <a:rPr lang="en-US" sz="1600" dirty="0" smtClean="0">
                <a:latin typeface="Arial Narrow" panose="020B0606020202030204" pitchFamily="34" charset="0"/>
              </a:rPr>
              <a:t>)</a:t>
            </a:r>
            <a:endParaRPr lang="en-US" sz="1600" dirty="0">
              <a:latin typeface="Arial Narrow" panose="020B0606020202030204" pitchFamily="34" charset="0"/>
            </a:endParaRPr>
          </a:p>
          <a:p>
            <a:r>
              <a:rPr lang="en-US" sz="1600" dirty="0" smtClean="0">
                <a:solidFill>
                  <a:srgbClr val="FF0000"/>
                </a:solidFill>
                <a:latin typeface="Arial Narrow" panose="020B0606020202030204" pitchFamily="34" charset="0"/>
              </a:rPr>
              <a:t>Monte-Carlo generators</a:t>
            </a:r>
          </a:p>
          <a:p>
            <a:r>
              <a:rPr lang="en-US" sz="1600" dirty="0" smtClean="0">
                <a:solidFill>
                  <a:srgbClr val="FF0000"/>
                </a:solidFill>
                <a:latin typeface="Arial Narrow" panose="020B0606020202030204" pitchFamily="34" charset="0"/>
              </a:rPr>
              <a:t>Triggers menus</a:t>
            </a:r>
          </a:p>
          <a:p>
            <a:r>
              <a:rPr lang="en-US" sz="1600" dirty="0" smtClean="0">
                <a:solidFill>
                  <a:srgbClr val="FF0000"/>
                </a:solidFill>
                <a:latin typeface="Arial Narrow" panose="020B0606020202030204" pitchFamily="34" charset="0"/>
              </a:rPr>
              <a:t>Statistics</a:t>
            </a:r>
          </a:p>
          <a:p>
            <a:r>
              <a:rPr lang="en-US" sz="1600" dirty="0" smtClean="0">
                <a:solidFill>
                  <a:srgbClr val="FF0000"/>
                </a:solidFill>
                <a:latin typeface="Arial Narrow" panose="020B0606020202030204" pitchFamily="34" charset="0"/>
              </a:rPr>
              <a:t>Data Samples</a:t>
            </a:r>
          </a:p>
          <a:p>
            <a:pPr lvl="1"/>
            <a:r>
              <a:rPr lang="en-US" sz="1200" dirty="0" smtClean="0">
                <a:solidFill>
                  <a:srgbClr val="FF0000"/>
                </a:solidFill>
                <a:latin typeface="Arial Narrow" panose="020B0606020202030204" pitchFamily="34" charset="0"/>
              </a:rPr>
              <a:t>Real Data Samples</a:t>
            </a:r>
          </a:p>
          <a:p>
            <a:pPr lvl="1"/>
            <a:r>
              <a:rPr lang="en-US" sz="1200" dirty="0" smtClean="0">
                <a:solidFill>
                  <a:srgbClr val="FF0000"/>
                </a:solidFill>
                <a:latin typeface="Arial Narrow" panose="020B0606020202030204" pitchFamily="34" charset="0"/>
              </a:rPr>
              <a:t>Monte-Carlo Data Samples</a:t>
            </a:r>
          </a:p>
          <a:p>
            <a:pPr lvl="1"/>
            <a:r>
              <a:rPr lang="en-US" sz="1400" dirty="0" smtClean="0">
                <a:solidFill>
                  <a:srgbClr val="FF0000"/>
                </a:solidFill>
                <a:latin typeface="Arial Narrow" panose="020B0606020202030204" pitchFamily="34" charset="0"/>
              </a:rPr>
              <a:t>Signal </a:t>
            </a:r>
          </a:p>
          <a:p>
            <a:pPr lvl="1"/>
            <a:r>
              <a:rPr lang="en-US" sz="1400" dirty="0" smtClean="0">
                <a:solidFill>
                  <a:srgbClr val="FF0000"/>
                </a:solidFill>
                <a:latin typeface="Arial Narrow" panose="020B0606020202030204" pitchFamily="34" charset="0"/>
              </a:rPr>
              <a:t>Background</a:t>
            </a:r>
          </a:p>
          <a:p>
            <a:r>
              <a:rPr lang="en-US" sz="1800" dirty="0" smtClean="0">
                <a:solidFill>
                  <a:srgbClr val="FF0000"/>
                </a:solidFill>
                <a:latin typeface="Arial Narrow" panose="020B0606020202030204" pitchFamily="34" charset="0"/>
              </a:rPr>
              <a:t>Software Release</a:t>
            </a:r>
          </a:p>
          <a:p>
            <a:r>
              <a:rPr lang="en-US" sz="1800" dirty="0" smtClean="0">
                <a:solidFill>
                  <a:srgbClr val="FF0000"/>
                </a:solidFill>
                <a:latin typeface="Arial Narrow" panose="020B0606020202030204" pitchFamily="34" charset="0"/>
              </a:rPr>
              <a:t>Conditions Data</a:t>
            </a:r>
            <a:endParaRPr lang="ru-RU" sz="1800" dirty="0">
              <a:solidFill>
                <a:srgbClr val="FF0000"/>
              </a:solidFill>
              <a:latin typeface="Arial Narrow" panose="020B0606020202030204" pitchFamily="34" charset="0"/>
            </a:endParaRPr>
          </a:p>
        </p:txBody>
      </p:sp>
      <p:sp>
        <p:nvSpPr>
          <p:cNvPr id="7" name="TextBox 6"/>
          <p:cNvSpPr txBox="1"/>
          <p:nvPr/>
        </p:nvSpPr>
        <p:spPr>
          <a:xfrm>
            <a:off x="541775" y="4869160"/>
            <a:ext cx="3672408" cy="830997"/>
          </a:xfrm>
          <a:prstGeom prst="rect">
            <a:avLst/>
          </a:prstGeom>
          <a:noFill/>
        </p:spPr>
        <p:txBody>
          <a:bodyPr wrap="square" rtlCol="0">
            <a:spAutoFit/>
          </a:bodyPr>
          <a:lstStyle/>
          <a:p>
            <a:r>
              <a:rPr lang="en-US" sz="1600" dirty="0" smtClean="0">
                <a:solidFill>
                  <a:srgbClr val="FF0000"/>
                </a:solidFill>
                <a:latin typeface="Arial Narrow" panose="020B0606020202030204" pitchFamily="34" charset="0"/>
              </a:rPr>
              <a:t>Experiment specific metadata</a:t>
            </a:r>
            <a:r>
              <a:rPr lang="en-US" sz="1600" dirty="0" smtClean="0">
                <a:latin typeface="Arial Narrow" panose="020B0606020202030204" pitchFamily="34" charset="0"/>
              </a:rPr>
              <a:t> must be automatically derived from ATLAS paper &amp; internal documents texts.</a:t>
            </a:r>
            <a:endParaRPr lang="ru-RU" sz="1600" dirty="0">
              <a:latin typeface="Arial Narrow" panose="020B0606020202030204" pitchFamily="34" charset="0"/>
            </a:endParaRPr>
          </a:p>
        </p:txBody>
      </p:sp>
      <p:sp>
        <p:nvSpPr>
          <p:cNvPr id="9" name="TextBox 8"/>
          <p:cNvSpPr txBox="1"/>
          <p:nvPr/>
        </p:nvSpPr>
        <p:spPr>
          <a:xfrm>
            <a:off x="4211960" y="934400"/>
            <a:ext cx="4444878" cy="400110"/>
          </a:xfrm>
          <a:prstGeom prst="rect">
            <a:avLst/>
          </a:prstGeom>
          <a:solidFill>
            <a:srgbClr val="00B050"/>
          </a:solidFill>
          <a:ln>
            <a:solidFill>
              <a:schemeClr val="accent1"/>
            </a:solidFill>
          </a:ln>
        </p:spPr>
        <p:txBody>
          <a:bodyPr wrap="square" rtlCol="0">
            <a:spAutoFit/>
          </a:bodyPr>
          <a:lstStyle/>
          <a:p>
            <a:pPr algn="ctr"/>
            <a:r>
              <a:rPr lang="en-US" sz="2000" dirty="0" smtClean="0">
                <a:solidFill>
                  <a:schemeClr val="bg1"/>
                </a:solidFill>
                <a:latin typeface="Arial Narrow" panose="020B0606020202030204" pitchFamily="34" charset="0"/>
              </a:rPr>
              <a:t>Formalization of the data analysis description</a:t>
            </a:r>
            <a:endParaRPr lang="ru-RU" sz="2000" dirty="0">
              <a:solidFill>
                <a:schemeClr val="bg1"/>
              </a:solidFill>
              <a:latin typeface="Arial Narrow" panose="020B0606020202030204" pitchFamily="34" charset="0"/>
            </a:endParaRPr>
          </a:p>
        </p:txBody>
      </p:sp>
      <p:sp>
        <p:nvSpPr>
          <p:cNvPr id="8" name="Прямоугольник 7"/>
          <p:cNvSpPr/>
          <p:nvPr/>
        </p:nvSpPr>
        <p:spPr>
          <a:xfrm>
            <a:off x="5364088" y="1412776"/>
            <a:ext cx="3292748" cy="1600438"/>
          </a:xfrm>
          <a:prstGeom prst="rect">
            <a:avLst/>
          </a:prstGeom>
        </p:spPr>
        <p:txBody>
          <a:bodyPr wrap="square">
            <a:spAutoFit/>
          </a:bodyPr>
          <a:lstStyle/>
          <a:p>
            <a:r>
              <a:rPr lang="en-US" sz="1400" dirty="0" smtClean="0">
                <a:latin typeface="Arial Narrow" panose="020B0606020202030204" pitchFamily="34" charset="0"/>
              </a:rPr>
              <a:t>In general, the data analysis described </a:t>
            </a:r>
            <a:r>
              <a:rPr lang="en-US" sz="1400" dirty="0">
                <a:latin typeface="Arial Narrow" panose="020B0606020202030204" pitchFamily="34" charset="0"/>
              </a:rPr>
              <a:t>in the </a:t>
            </a:r>
            <a:r>
              <a:rPr lang="en-US" sz="1400" dirty="0" smtClean="0">
                <a:latin typeface="Arial Narrow" panose="020B0606020202030204" pitchFamily="34" charset="0"/>
              </a:rPr>
              <a:t>Internal Note </a:t>
            </a:r>
            <a:r>
              <a:rPr lang="en-US" sz="1400" dirty="0">
                <a:latin typeface="Arial Narrow" panose="020B0606020202030204" pitchFamily="34" charset="0"/>
              </a:rPr>
              <a:t>is well </a:t>
            </a:r>
            <a:r>
              <a:rPr lang="en-US" sz="1400" dirty="0" smtClean="0">
                <a:latin typeface="Arial Narrow" panose="020B0606020202030204" pitchFamily="34" charset="0"/>
              </a:rPr>
              <a:t>structured</a:t>
            </a:r>
            <a:r>
              <a:rPr lang="en-US" sz="1400" dirty="0">
                <a:latin typeface="Arial Narrow" panose="020B0606020202030204" pitchFamily="34" charset="0"/>
              </a:rPr>
              <a:t>. The authors use a very definite sentences, words, phrases to describe how and on </a:t>
            </a:r>
            <a:r>
              <a:rPr lang="en-US" sz="1400" dirty="0" smtClean="0">
                <a:latin typeface="Arial Narrow" panose="020B0606020202030204" pitchFamily="34" charset="0"/>
              </a:rPr>
              <a:t>which datasets an experiment was conducted. </a:t>
            </a:r>
            <a:r>
              <a:rPr lang="en-US" sz="1400" dirty="0"/>
              <a:t/>
            </a:r>
            <a:br>
              <a:rPr lang="en-US" sz="1400" dirty="0"/>
            </a:br>
            <a:r>
              <a:rPr lang="en-US" sz="1400" dirty="0">
                <a:latin typeface="Arial Narrow" panose="020B0606020202030204" pitchFamily="34" charset="0"/>
              </a:rPr>
              <a:t>This will allow us </a:t>
            </a:r>
            <a:r>
              <a:rPr lang="en-US" sz="1400" dirty="0" smtClean="0">
                <a:latin typeface="Arial Narrow" panose="020B0606020202030204" pitchFamily="34" charset="0"/>
              </a:rPr>
              <a:t>to </a:t>
            </a:r>
            <a:r>
              <a:rPr lang="en-US" sz="1400" dirty="0">
                <a:latin typeface="Arial Narrow" panose="020B0606020202030204" pitchFamily="34" charset="0"/>
              </a:rPr>
              <a:t>annotate the text </a:t>
            </a:r>
            <a:r>
              <a:rPr lang="en-US" sz="1400" dirty="0" smtClean="0">
                <a:latin typeface="Arial Narrow" panose="020B0606020202030204" pitchFamily="34" charset="0"/>
              </a:rPr>
              <a:t>with the knowledge </a:t>
            </a:r>
            <a:r>
              <a:rPr lang="en-US" sz="1400" dirty="0">
                <a:latin typeface="Arial Narrow" panose="020B0606020202030204" pitchFamily="34" charset="0"/>
              </a:rPr>
              <a:t>base </a:t>
            </a:r>
            <a:r>
              <a:rPr lang="en-US" sz="1400" dirty="0" smtClean="0">
                <a:latin typeface="Arial Narrow" panose="020B0606020202030204" pitchFamily="34" charset="0"/>
              </a:rPr>
              <a:t>significant elements.</a:t>
            </a:r>
            <a:endParaRPr lang="ru-RU" sz="1400" dirty="0">
              <a:latin typeface="Arial Narrow" panose="020B0606020202030204" pitchFamily="34" charset="0"/>
            </a:endParaRPr>
          </a:p>
        </p:txBody>
      </p:sp>
      <p:sp>
        <p:nvSpPr>
          <p:cNvPr id="10" name="Дата 9"/>
          <p:cNvSpPr>
            <a:spLocks noGrp="1"/>
          </p:cNvSpPr>
          <p:nvPr>
            <p:ph type="dt" sz="half" idx="10"/>
          </p:nvPr>
        </p:nvSpPr>
        <p:spPr/>
        <p:txBody>
          <a:bodyPr/>
          <a:lstStyle/>
          <a:p>
            <a:r>
              <a:rPr lang="ru-RU" smtClean="0"/>
              <a:t>07.07.2016</a:t>
            </a:r>
            <a:endParaRPr lang="ru-RU"/>
          </a:p>
        </p:txBody>
      </p:sp>
      <p:sp>
        <p:nvSpPr>
          <p:cNvPr id="4" name="Правая фигурная скобка 3"/>
          <p:cNvSpPr/>
          <p:nvPr/>
        </p:nvSpPr>
        <p:spPr>
          <a:xfrm>
            <a:off x="3131840" y="1052736"/>
            <a:ext cx="216024"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авая фигурная скобка 11"/>
          <p:cNvSpPr/>
          <p:nvPr/>
        </p:nvSpPr>
        <p:spPr>
          <a:xfrm>
            <a:off x="3131840" y="2232358"/>
            <a:ext cx="216024" cy="26368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TextBox 12"/>
          <p:cNvSpPr txBox="1"/>
          <p:nvPr/>
        </p:nvSpPr>
        <p:spPr>
          <a:xfrm>
            <a:off x="3347864" y="1412776"/>
            <a:ext cx="1368152" cy="523220"/>
          </a:xfrm>
          <a:prstGeom prst="rect">
            <a:avLst/>
          </a:prstGeom>
          <a:noFill/>
        </p:spPr>
        <p:txBody>
          <a:bodyPr wrap="square" rtlCol="0">
            <a:spAutoFit/>
          </a:bodyPr>
          <a:lstStyle/>
          <a:p>
            <a:r>
              <a:rPr lang="en-US" sz="1400" dirty="0" smtClean="0">
                <a:latin typeface="Arial Narrow" panose="020B0606020202030204" pitchFamily="34" charset="0"/>
              </a:rPr>
              <a:t>Available in paper’s metadata</a:t>
            </a:r>
            <a:endParaRPr lang="ru-RU" sz="1400" dirty="0">
              <a:latin typeface="Arial Narrow" panose="020B0606020202030204" pitchFamily="34" charset="0"/>
            </a:endParaRPr>
          </a:p>
        </p:txBody>
      </p:sp>
      <p:sp>
        <p:nvSpPr>
          <p:cNvPr id="14" name="TextBox 13"/>
          <p:cNvSpPr txBox="1"/>
          <p:nvPr/>
        </p:nvSpPr>
        <p:spPr>
          <a:xfrm>
            <a:off x="3347864" y="2481347"/>
            <a:ext cx="1368152" cy="738664"/>
          </a:xfrm>
          <a:prstGeom prst="rect">
            <a:avLst/>
          </a:prstGeom>
          <a:noFill/>
        </p:spPr>
        <p:txBody>
          <a:bodyPr wrap="square" rtlCol="0">
            <a:spAutoFit/>
          </a:bodyPr>
          <a:lstStyle/>
          <a:p>
            <a:r>
              <a:rPr lang="en-US" sz="1400" dirty="0" smtClean="0">
                <a:latin typeface="Arial Narrow" panose="020B0606020202030204" pitchFamily="34" charset="0"/>
              </a:rPr>
              <a:t>Available only in the full text of a Document</a:t>
            </a:r>
            <a:endParaRPr lang="ru-RU" sz="1400" dirty="0">
              <a:latin typeface="Arial Narrow" panose="020B0606020202030204" pitchFamily="34" charset="0"/>
            </a:endParaRPr>
          </a:p>
        </p:txBody>
      </p:sp>
      <p:sp>
        <p:nvSpPr>
          <p:cNvPr id="15" name="Нижний колонтитул 14"/>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4A103ED9-61FB-4CBC-9F43-CFE5737C5D34}" type="slidenum">
              <a:rPr lang="ru-RU" smtClean="0"/>
              <a:t>11</a:t>
            </a:fld>
            <a:r>
              <a:rPr lang="en-US" dirty="0" smtClean="0"/>
              <a:t>/14</a:t>
            </a:r>
            <a:endParaRPr lang="ru-RU" dirty="0"/>
          </a:p>
        </p:txBody>
      </p:sp>
    </p:spTree>
    <p:extLst>
      <p:ext uri="{BB962C8B-B14F-4D97-AF65-F5344CB8AC3E}">
        <p14:creationId xmlns:p14="http://schemas.microsoft.com/office/powerpoint/2010/main" val="3670357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274638"/>
            <a:ext cx="9001000" cy="634082"/>
          </a:xfrm>
        </p:spPr>
        <p:txBody>
          <a:bodyPr>
            <a:noAutofit/>
          </a:bodyPr>
          <a:lstStyle/>
          <a:p>
            <a:r>
              <a:rPr lang="en-US" sz="2400" dirty="0" smtClean="0">
                <a:solidFill>
                  <a:srgbClr val="002060"/>
                </a:solidFill>
                <a:latin typeface="Century Gothic" panose="020B0502020202020204" pitchFamily="34" charset="0"/>
              </a:rPr>
              <a:t>Datasets mining workflow</a:t>
            </a:r>
            <a:endParaRPr lang="ru-RU" sz="2400" dirty="0"/>
          </a:p>
        </p:txBody>
      </p:sp>
      <p:sp>
        <p:nvSpPr>
          <p:cNvPr id="4" name="Нижний колонтитул 3"/>
          <p:cNvSpPr>
            <a:spLocks noGrp="1"/>
          </p:cNvSpPr>
          <p:nvPr>
            <p:ph type="ftr" sz="quarter" idx="11"/>
          </p:nvPr>
        </p:nvSpPr>
        <p:spPr/>
        <p:txBody>
          <a:bodyPr/>
          <a:lstStyle/>
          <a:p>
            <a:endParaRPr lang="ru-RU"/>
          </a:p>
        </p:txBody>
      </p:sp>
      <p:sp>
        <p:nvSpPr>
          <p:cNvPr id="8" name="TextBox 7"/>
          <p:cNvSpPr txBox="1"/>
          <p:nvPr/>
        </p:nvSpPr>
        <p:spPr>
          <a:xfrm>
            <a:off x="639017" y="4797152"/>
            <a:ext cx="8280920" cy="1569660"/>
          </a:xfrm>
          <a:prstGeom prst="rect">
            <a:avLst/>
          </a:prstGeom>
          <a:noFill/>
        </p:spPr>
        <p:txBody>
          <a:bodyPr wrap="square" rtlCol="0">
            <a:spAutoFit/>
          </a:bodyPr>
          <a:lstStyle/>
          <a:p>
            <a:r>
              <a:rPr lang="en-US" sz="1600" dirty="0" smtClean="0">
                <a:latin typeface="Arial Narrow" panose="020B0606020202030204" pitchFamily="34" charset="0"/>
              </a:rPr>
              <a:t>1. Parametric search of ATLAS papers and Internal Documents in CDS</a:t>
            </a:r>
          </a:p>
          <a:p>
            <a:r>
              <a:rPr lang="en-US" sz="1600" dirty="0" smtClean="0">
                <a:latin typeface="Arial Narrow" panose="020B0606020202030204" pitchFamily="34" charset="0"/>
              </a:rPr>
              <a:t>2-4. Analyze full text of the document, extract information about datasets</a:t>
            </a:r>
          </a:p>
          <a:p>
            <a:r>
              <a:rPr lang="en-US" sz="1600" dirty="0" smtClean="0">
                <a:latin typeface="Arial Narrow" panose="020B0606020202030204" pitchFamily="34" charset="0"/>
              </a:rPr>
              <a:t> ( Insert Paper’s metadata in Virtuoso storage )</a:t>
            </a:r>
          </a:p>
          <a:p>
            <a:r>
              <a:rPr lang="en-US" sz="1600" dirty="0">
                <a:latin typeface="Arial Narrow" panose="020B0606020202030204" pitchFamily="34" charset="0"/>
              </a:rPr>
              <a:t>5</a:t>
            </a:r>
            <a:r>
              <a:rPr lang="en-US" sz="1600" dirty="0" smtClean="0">
                <a:latin typeface="Arial Narrow" panose="020B0606020202030204" pitchFamily="34" charset="0"/>
              </a:rPr>
              <a:t>. Result list of datasets</a:t>
            </a:r>
          </a:p>
          <a:p>
            <a:r>
              <a:rPr lang="en-US" sz="1600" dirty="0" smtClean="0">
                <a:latin typeface="Arial Narrow" panose="020B0606020202030204" pitchFamily="34" charset="0"/>
              </a:rPr>
              <a:t>6. Request to Hadoop Production System storage for the datasets metadata</a:t>
            </a:r>
          </a:p>
          <a:p>
            <a:r>
              <a:rPr lang="en-US" sz="1600" dirty="0" smtClean="0">
                <a:latin typeface="Arial Narrow" panose="020B0606020202030204" pitchFamily="34" charset="0"/>
              </a:rPr>
              <a:t>7. Insert datasets metadata in Virtuoso Storage</a:t>
            </a:r>
            <a:endParaRPr lang="ru-RU" sz="1600" dirty="0">
              <a:latin typeface="Arial Narrow" panose="020B0606020202030204" pitchFamily="34" charset="0"/>
            </a:endParaRPr>
          </a:p>
        </p:txBody>
      </p:sp>
      <p:sp>
        <p:nvSpPr>
          <p:cNvPr id="3" name="Дата 2"/>
          <p:cNvSpPr>
            <a:spLocks noGrp="1"/>
          </p:cNvSpPr>
          <p:nvPr>
            <p:ph type="dt" sz="half" idx="10"/>
          </p:nvPr>
        </p:nvSpPr>
        <p:spPr/>
        <p:txBody>
          <a:bodyPr/>
          <a:lstStyle/>
          <a:p>
            <a:r>
              <a:rPr lang="ru-RU" smtClean="0"/>
              <a:t>07.07.2016</a:t>
            </a:r>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12</a:t>
            </a:fld>
            <a:r>
              <a:rPr lang="en-US" dirty="0" smtClean="0"/>
              <a:t>/14</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963" y="961796"/>
            <a:ext cx="7947486" cy="3691340"/>
          </a:xfrm>
          <a:prstGeom prst="rect">
            <a:avLst/>
          </a:prstGeom>
        </p:spPr>
      </p:pic>
    </p:spTree>
    <p:extLst>
      <p:ext uri="{BB962C8B-B14F-4D97-AF65-F5344CB8AC3E}">
        <p14:creationId xmlns:p14="http://schemas.microsoft.com/office/powerpoint/2010/main" val="222558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en-US" sz="3200" dirty="0" smtClean="0">
                <a:solidFill>
                  <a:srgbClr val="002060"/>
                </a:solidFill>
                <a:latin typeface="Century Gothic" panose="020B0502020202020204" pitchFamily="34" charset="0"/>
              </a:rPr>
              <a:t>Summary &amp; Conclusion</a:t>
            </a:r>
            <a:endParaRPr lang="ru-RU" sz="3200" dirty="0">
              <a:solidFill>
                <a:srgbClr val="002060"/>
              </a:solidFill>
              <a:latin typeface="Century Gothic" panose="020B0502020202020204" pitchFamily="34" charset="0"/>
            </a:endParaRPr>
          </a:p>
        </p:txBody>
      </p:sp>
      <p:sp>
        <p:nvSpPr>
          <p:cNvPr id="3" name="Объект 2"/>
          <p:cNvSpPr>
            <a:spLocks noGrp="1"/>
          </p:cNvSpPr>
          <p:nvPr>
            <p:ph idx="1"/>
          </p:nvPr>
        </p:nvSpPr>
        <p:spPr>
          <a:xfrm>
            <a:off x="457200" y="1196752"/>
            <a:ext cx="8229600" cy="5112568"/>
          </a:xfrm>
        </p:spPr>
        <p:txBody>
          <a:bodyPr>
            <a:normAutofit/>
          </a:bodyPr>
          <a:lstStyle/>
          <a:p>
            <a:r>
              <a:rPr lang="en-US" sz="2400" dirty="0" smtClean="0">
                <a:solidFill>
                  <a:srgbClr val="0070C0"/>
                </a:solidFill>
                <a:latin typeface="Arial Narrow" panose="020B0606020202030204" pitchFamily="34" charset="0"/>
              </a:rPr>
              <a:t>The development of Data Knowledge Base prototype for HEP (using ATLAS metadata as an example:</a:t>
            </a:r>
          </a:p>
          <a:p>
            <a:pPr lvl="1"/>
            <a:r>
              <a:rPr lang="en-US" sz="2000" dirty="0" smtClean="0">
                <a:solidFill>
                  <a:srgbClr val="00B050"/>
                </a:solidFill>
                <a:latin typeface="Arial Narrow" panose="020B0606020202030204" pitchFamily="34" charset="0"/>
              </a:rPr>
              <a:t>Ontology storage:</a:t>
            </a:r>
          </a:p>
          <a:p>
            <a:pPr lvl="2"/>
            <a:r>
              <a:rPr lang="en-US" sz="1600" dirty="0" smtClean="0">
                <a:latin typeface="Arial Narrow" panose="020B0606020202030204" pitchFamily="34" charset="0"/>
              </a:rPr>
              <a:t>Developed ATLAS Data Analysis ontology prototype for main classes: Document, Data Sample, ATLAS Member, ATLAS Experiment [OWL]</a:t>
            </a:r>
          </a:p>
          <a:p>
            <a:pPr lvl="2"/>
            <a:r>
              <a:rPr lang="en-US" sz="1600" dirty="0">
                <a:latin typeface="Arial Narrow" panose="020B0606020202030204" pitchFamily="34" charset="0"/>
              </a:rPr>
              <a:t>Virtuoso ontology storage installed in Tomsk Polytechnic University</a:t>
            </a:r>
          </a:p>
          <a:p>
            <a:pPr lvl="1"/>
            <a:r>
              <a:rPr lang="en-US" sz="2000" dirty="0" smtClean="0">
                <a:solidFill>
                  <a:srgbClr val="00B050"/>
                </a:solidFill>
                <a:latin typeface="Arial Narrow" panose="020B0606020202030204" pitchFamily="34" charset="0"/>
              </a:rPr>
              <a:t>Transitional Hadoop Storage installed in </a:t>
            </a:r>
            <a:r>
              <a:rPr lang="en-US" sz="2000" dirty="0" err="1" smtClean="0">
                <a:solidFill>
                  <a:srgbClr val="00B050"/>
                </a:solidFill>
                <a:latin typeface="Arial Narrow" panose="020B0606020202030204" pitchFamily="34" charset="0"/>
              </a:rPr>
              <a:t>Kurchatov</a:t>
            </a:r>
            <a:r>
              <a:rPr lang="en-US" sz="2000" dirty="0" smtClean="0">
                <a:solidFill>
                  <a:srgbClr val="00B050"/>
                </a:solidFill>
                <a:latin typeface="Arial Narrow" panose="020B0606020202030204" pitchFamily="34" charset="0"/>
              </a:rPr>
              <a:t> Institute</a:t>
            </a:r>
          </a:p>
          <a:p>
            <a:pPr lvl="2"/>
            <a:r>
              <a:rPr lang="en-US" sz="1600" dirty="0" smtClean="0">
                <a:latin typeface="Arial Narrow" panose="020B0606020202030204" pitchFamily="34" charset="0"/>
              </a:rPr>
              <a:t>Production System metadata exported from Oracle DB and imported to Hadoop Storage</a:t>
            </a:r>
          </a:p>
          <a:p>
            <a:pPr lvl="1"/>
            <a:r>
              <a:rPr lang="en-US" sz="2000" dirty="0" smtClean="0">
                <a:solidFill>
                  <a:srgbClr val="00B050"/>
                </a:solidFill>
                <a:latin typeface="Arial Narrow" panose="020B0606020202030204" pitchFamily="34" charset="0"/>
              </a:rPr>
              <a:t>Internal Notes processing:</a:t>
            </a:r>
          </a:p>
          <a:p>
            <a:pPr lvl="2"/>
            <a:r>
              <a:rPr lang="en-US" sz="1600" dirty="0" smtClean="0">
                <a:latin typeface="Arial Narrow" panose="020B0606020202030204" pitchFamily="34" charset="0"/>
              </a:rPr>
              <a:t>Developed tools to prepare Notes full texts for data mining </a:t>
            </a:r>
          </a:p>
          <a:p>
            <a:pPr lvl="2"/>
            <a:r>
              <a:rPr lang="en-US" sz="1600" dirty="0" smtClean="0">
                <a:latin typeface="Arial Narrow" panose="020B0606020202030204" pitchFamily="34" charset="0"/>
              </a:rPr>
              <a:t>Developed dataset’s extraction module for Notes </a:t>
            </a:r>
          </a:p>
          <a:p>
            <a:pPr lvl="1"/>
            <a:r>
              <a:rPr lang="en-US" sz="2000" dirty="0" smtClean="0">
                <a:solidFill>
                  <a:srgbClr val="00B050"/>
                </a:solidFill>
                <a:latin typeface="Arial Narrow" panose="020B0606020202030204" pitchFamily="34" charset="0"/>
              </a:rPr>
              <a:t>In progress</a:t>
            </a:r>
            <a:r>
              <a:rPr lang="en-US" sz="2000" dirty="0" smtClean="0">
                <a:latin typeface="Arial Narrow" panose="020B0606020202030204" pitchFamily="34" charset="0"/>
              </a:rPr>
              <a:t>:</a:t>
            </a:r>
          </a:p>
          <a:p>
            <a:pPr lvl="2"/>
            <a:r>
              <a:rPr lang="en-US" sz="1600" dirty="0" smtClean="0">
                <a:latin typeface="Arial Narrow" panose="020B0606020202030204" pitchFamily="34" charset="0"/>
              </a:rPr>
              <a:t>Web Interface Prototype, based on </a:t>
            </a:r>
            <a:r>
              <a:rPr lang="en-US" sz="1600" dirty="0" err="1" smtClean="0">
                <a:latin typeface="Arial Narrow" panose="020B0606020202030204" pitchFamily="34" charset="0"/>
              </a:rPr>
              <a:t>NodeJS</a:t>
            </a:r>
            <a:r>
              <a:rPr lang="en-US" sz="1600" dirty="0" smtClean="0">
                <a:latin typeface="Arial Narrow" panose="020B0606020202030204" pitchFamily="34" charset="0"/>
              </a:rPr>
              <a:t> Framework</a:t>
            </a:r>
          </a:p>
          <a:p>
            <a:pPr lvl="2"/>
            <a:r>
              <a:rPr lang="en-US" sz="1600" dirty="0" smtClean="0">
                <a:latin typeface="Arial Narrow" panose="020B0606020202030204" pitchFamily="34" charset="0"/>
              </a:rPr>
              <a:t>Tools for Insert/update/select data in Virtuoso using Virtuoso API </a:t>
            </a:r>
            <a:r>
              <a:rPr lang="en-US" sz="2000" dirty="0" smtClean="0">
                <a:latin typeface="Arial Narrow" panose="020B0606020202030204" pitchFamily="34" charset="0"/>
              </a:rPr>
              <a:t> </a:t>
            </a:r>
          </a:p>
          <a:p>
            <a:pPr lvl="2"/>
            <a:r>
              <a:rPr lang="en-US" sz="1600" dirty="0" smtClean="0">
                <a:latin typeface="Arial Narrow" panose="020B0606020202030204" pitchFamily="34" charset="0"/>
              </a:rPr>
              <a:t>Search </a:t>
            </a:r>
            <a:r>
              <a:rPr lang="en-US" sz="1600" dirty="0">
                <a:latin typeface="Arial Narrow" panose="020B0606020202030204" pitchFamily="34" charset="0"/>
              </a:rPr>
              <a:t>Interface for ATLAS Documents using RESTFUL </a:t>
            </a:r>
            <a:r>
              <a:rPr lang="en-US" sz="1600" dirty="0" err="1">
                <a:latin typeface="Arial Narrow" panose="020B0606020202030204" pitchFamily="34" charset="0"/>
              </a:rPr>
              <a:t>Invenio</a:t>
            </a:r>
            <a:r>
              <a:rPr lang="en-US" sz="1600" dirty="0">
                <a:latin typeface="Arial Narrow" panose="020B0606020202030204" pitchFamily="34" charset="0"/>
              </a:rPr>
              <a:t> API</a:t>
            </a:r>
          </a:p>
          <a:p>
            <a:pPr marL="914400" lvl="2" indent="0">
              <a:buNone/>
            </a:pPr>
            <a:endParaRPr lang="ru-RU" sz="2000" dirty="0">
              <a:latin typeface="Arial Narrow" panose="020B0606020202030204" pitchFamily="34" charset="0"/>
            </a:endParaRPr>
          </a:p>
        </p:txBody>
      </p:sp>
      <p:sp>
        <p:nvSpPr>
          <p:cNvPr id="4" name="Нижний колонтитул 3"/>
          <p:cNvSpPr>
            <a:spLocks noGrp="1"/>
          </p:cNvSpPr>
          <p:nvPr>
            <p:ph type="ftr" sz="quarter" idx="11"/>
          </p:nvPr>
        </p:nvSpPr>
        <p:spPr/>
        <p:txBody>
          <a:bodyPr/>
          <a:lstStyle/>
          <a:p>
            <a:endParaRPr lang="ru-RU"/>
          </a:p>
        </p:txBody>
      </p:sp>
      <p:sp>
        <p:nvSpPr>
          <p:cNvPr id="6" name="Дата 5"/>
          <p:cNvSpPr>
            <a:spLocks noGrp="1"/>
          </p:cNvSpPr>
          <p:nvPr>
            <p:ph type="dt" sz="half" idx="10"/>
          </p:nvPr>
        </p:nvSpPr>
        <p:spPr/>
        <p:txBody>
          <a:bodyPr/>
          <a:lstStyle/>
          <a:p>
            <a:r>
              <a:rPr lang="ru-RU" smtClean="0"/>
              <a:t>07.07.2016</a:t>
            </a:r>
            <a:endParaRPr lang="ru-RU"/>
          </a:p>
        </p:txBody>
      </p:sp>
      <p:sp>
        <p:nvSpPr>
          <p:cNvPr id="7" name="Номер слайда 6"/>
          <p:cNvSpPr>
            <a:spLocks noGrp="1"/>
          </p:cNvSpPr>
          <p:nvPr>
            <p:ph type="sldNum" sz="quarter" idx="12"/>
          </p:nvPr>
        </p:nvSpPr>
        <p:spPr/>
        <p:txBody>
          <a:bodyPr/>
          <a:lstStyle/>
          <a:p>
            <a:fld id="{4A103ED9-61FB-4CBC-9F43-CFE5737C5D34}" type="slidenum">
              <a:rPr lang="ru-RU" smtClean="0"/>
              <a:t>13</a:t>
            </a:fld>
            <a:r>
              <a:rPr lang="en-US" dirty="0" smtClean="0"/>
              <a:t>/14</a:t>
            </a:r>
            <a:endParaRPr lang="ru-RU" dirty="0"/>
          </a:p>
        </p:txBody>
      </p:sp>
    </p:spTree>
    <p:extLst>
      <p:ext uri="{BB962C8B-B14F-4D97-AF65-F5344CB8AC3E}">
        <p14:creationId xmlns:p14="http://schemas.microsoft.com/office/powerpoint/2010/main" val="2705638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3200" dirty="0" smtClean="0">
                <a:solidFill>
                  <a:srgbClr val="002060"/>
                </a:solidFill>
                <a:latin typeface="Century Gothic" panose="020B0502020202020204" pitchFamily="34" charset="0"/>
              </a:rPr>
              <a:t>Near term plan</a:t>
            </a:r>
            <a:endParaRPr lang="ru-RU" sz="3200" dirty="0">
              <a:solidFill>
                <a:srgbClr val="002060"/>
              </a:solidFill>
              <a:latin typeface="Century Gothic" panose="020B0502020202020204" pitchFamily="34" charset="0"/>
            </a:endParaRPr>
          </a:p>
        </p:txBody>
      </p:sp>
      <p:sp>
        <p:nvSpPr>
          <p:cNvPr id="3" name="Объект 2"/>
          <p:cNvSpPr>
            <a:spLocks noGrp="1"/>
          </p:cNvSpPr>
          <p:nvPr>
            <p:ph idx="1"/>
          </p:nvPr>
        </p:nvSpPr>
        <p:spPr>
          <a:xfrm>
            <a:off x="457200" y="1196752"/>
            <a:ext cx="8229600" cy="4929411"/>
          </a:xfrm>
        </p:spPr>
        <p:txBody>
          <a:bodyPr/>
          <a:lstStyle/>
          <a:p>
            <a:pPr marL="0" indent="0">
              <a:buNone/>
            </a:pPr>
            <a:r>
              <a:rPr lang="en-US" dirty="0" smtClean="0">
                <a:latin typeface="Arial Narrow" panose="020B0606020202030204" pitchFamily="34" charset="0"/>
              </a:rPr>
              <a:t>To develop first DKB architecture prototype v.1.0.0, including:</a:t>
            </a:r>
          </a:p>
          <a:p>
            <a:pPr lvl="1"/>
            <a:r>
              <a:rPr lang="en-US" dirty="0" smtClean="0">
                <a:latin typeface="Arial Narrow" panose="020B0606020202030204" pitchFamily="34" charset="0"/>
              </a:rPr>
              <a:t>ontological </a:t>
            </a:r>
            <a:r>
              <a:rPr lang="en-US" dirty="0">
                <a:latin typeface="Arial Narrow" panose="020B0606020202030204" pitchFamily="34" charset="0"/>
              </a:rPr>
              <a:t>database </a:t>
            </a:r>
            <a:r>
              <a:rPr lang="en-US" dirty="0" smtClean="0">
                <a:latin typeface="Arial Narrow" panose="020B0606020202030204" pitchFamily="34" charset="0"/>
              </a:rPr>
              <a:t>backend </a:t>
            </a:r>
            <a:r>
              <a:rPr lang="ru-RU" dirty="0" smtClean="0">
                <a:latin typeface="Arial Narrow" panose="020B0606020202030204" pitchFamily="34" charset="0"/>
              </a:rPr>
              <a:t>(</a:t>
            </a:r>
            <a:r>
              <a:rPr lang="en-US" dirty="0" smtClean="0">
                <a:latin typeface="Arial Narrow" panose="020B0606020202030204" pitchFamily="34" charset="0"/>
              </a:rPr>
              <a:t>Virtuoso</a:t>
            </a:r>
            <a:r>
              <a:rPr lang="ru-RU" dirty="0" smtClean="0">
                <a:latin typeface="Arial Narrow" panose="020B0606020202030204" pitchFamily="34" charset="0"/>
              </a:rPr>
              <a:t>)</a:t>
            </a:r>
            <a:r>
              <a:rPr lang="en-US" dirty="0" smtClean="0">
                <a:latin typeface="Arial Narrow" panose="020B0606020202030204" pitchFamily="34" charset="0"/>
              </a:rPr>
              <a:t> with ontology model version “Document-Dataset-Experiment”;</a:t>
            </a:r>
          </a:p>
          <a:p>
            <a:pPr lvl="1"/>
            <a:r>
              <a:rPr lang="en-US" dirty="0">
                <a:latin typeface="Arial Narrow" panose="020B0606020202030204" pitchFamily="34" charset="0"/>
              </a:rPr>
              <a:t>simple web-interface, allowing user’s search for the metadata of the experiments, publications and datasets by </a:t>
            </a:r>
            <a:r>
              <a:rPr lang="en-US" dirty="0" smtClean="0">
                <a:latin typeface="Arial Narrow" panose="020B0606020202030204" pitchFamily="34" charset="0"/>
              </a:rPr>
              <a:t>parameters;</a:t>
            </a:r>
          </a:p>
          <a:p>
            <a:pPr lvl="1"/>
            <a:r>
              <a:rPr lang="en-US" dirty="0" smtClean="0">
                <a:latin typeface="Arial Narrow" panose="020B0606020202030204" pitchFamily="34" charset="0"/>
              </a:rPr>
              <a:t>tools </a:t>
            </a:r>
            <a:r>
              <a:rPr lang="en-US" dirty="0">
                <a:latin typeface="Arial Narrow" panose="020B0606020202030204" pitchFamily="34" charset="0"/>
              </a:rPr>
              <a:t>for </a:t>
            </a:r>
            <a:r>
              <a:rPr lang="en-US" dirty="0" smtClean="0">
                <a:latin typeface="Arial Narrow" panose="020B0606020202030204" pitchFamily="34" charset="0"/>
              </a:rPr>
              <a:t>Internal Documentation full texts dataset mining;</a:t>
            </a:r>
          </a:p>
          <a:p>
            <a:pPr lvl="1"/>
            <a:r>
              <a:rPr lang="en-US" dirty="0" smtClean="0">
                <a:latin typeface="Arial Narrow" panose="020B0606020202030204" pitchFamily="34" charset="0"/>
              </a:rPr>
              <a:t>tools for data manipulation in Virtuoso.</a:t>
            </a:r>
            <a:endParaRPr lang="en-US" dirty="0">
              <a:latin typeface="Arial Narrow" panose="020B0606020202030204" pitchFamily="34" charset="0"/>
            </a:endParaRPr>
          </a:p>
          <a:p>
            <a:pPr lvl="1"/>
            <a:endParaRPr lang="ru-RU" dirty="0">
              <a:latin typeface="Arial Narrow" panose="020B0606020202030204" pitchFamily="34" charset="0"/>
            </a:endParaRPr>
          </a:p>
        </p:txBody>
      </p:sp>
      <p:sp>
        <p:nvSpPr>
          <p:cNvPr id="4" name="Дата 3"/>
          <p:cNvSpPr>
            <a:spLocks noGrp="1"/>
          </p:cNvSpPr>
          <p:nvPr>
            <p:ph type="dt" sz="half" idx="10"/>
          </p:nvPr>
        </p:nvSpPr>
        <p:spPr/>
        <p:txBody>
          <a:bodyPr/>
          <a:lstStyle/>
          <a:p>
            <a:r>
              <a:rPr lang="ru-RU" smtClean="0"/>
              <a:t>07.07.2016</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14</a:t>
            </a:fld>
            <a:r>
              <a:rPr lang="en-US" dirty="0" smtClean="0"/>
              <a:t>/14</a:t>
            </a:r>
            <a:endParaRPr lang="ru-RU" dirty="0"/>
          </a:p>
        </p:txBody>
      </p:sp>
    </p:spTree>
    <p:extLst>
      <p:ext uri="{BB962C8B-B14F-4D97-AF65-F5344CB8AC3E}">
        <p14:creationId xmlns:p14="http://schemas.microsoft.com/office/powerpoint/2010/main" val="3521309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2060"/>
                </a:solidFill>
                <a:latin typeface="Century Gothic" panose="020B0502020202020204" pitchFamily="34" charset="0"/>
              </a:rPr>
              <a:t>Thanks</a:t>
            </a:r>
            <a:endParaRPr lang="ru-RU" dirty="0">
              <a:solidFill>
                <a:srgbClr val="002060"/>
              </a:solidFill>
              <a:latin typeface="Century Gothic" panose="020B0502020202020204" pitchFamily="34" charset="0"/>
            </a:endParaRPr>
          </a:p>
        </p:txBody>
      </p:sp>
      <p:sp>
        <p:nvSpPr>
          <p:cNvPr id="3" name="Объект 2"/>
          <p:cNvSpPr>
            <a:spLocks noGrp="1"/>
          </p:cNvSpPr>
          <p:nvPr>
            <p:ph idx="1"/>
          </p:nvPr>
        </p:nvSpPr>
        <p:spPr/>
        <p:txBody>
          <a:bodyPr>
            <a:normAutofit/>
          </a:bodyPr>
          <a:lstStyle/>
          <a:p>
            <a:pPr fontAlgn="base"/>
            <a:r>
              <a:rPr lang="en-US" sz="2000" b="1" dirty="0" smtClean="0">
                <a:solidFill>
                  <a:srgbClr val="002060"/>
                </a:solidFill>
                <a:latin typeface="Century Gothic" panose="020B0502020202020204" pitchFamily="34" charset="0"/>
              </a:rPr>
              <a:t>This </a:t>
            </a:r>
            <a:r>
              <a:rPr lang="en-US" sz="2000" b="1" dirty="0">
                <a:solidFill>
                  <a:srgbClr val="002060"/>
                </a:solidFill>
                <a:latin typeface="Century Gothic" panose="020B0502020202020204" pitchFamily="34" charset="0"/>
              </a:rPr>
              <a:t>talk drew on presentations, discussions, comments, input from </a:t>
            </a:r>
            <a:r>
              <a:rPr lang="en-US" sz="2000" b="1" dirty="0" smtClean="0">
                <a:solidFill>
                  <a:srgbClr val="002060"/>
                </a:solidFill>
                <a:latin typeface="Century Gothic" panose="020B0502020202020204" pitchFamily="34" charset="0"/>
              </a:rPr>
              <a:t>many</a:t>
            </a:r>
            <a:r>
              <a:rPr lang="en-US" sz="2000" dirty="0" smtClean="0">
                <a:solidFill>
                  <a:srgbClr val="002060"/>
                </a:solidFill>
                <a:latin typeface="Century Gothic" panose="020B0502020202020204" pitchFamily="34" charset="0"/>
              </a:rPr>
              <a:t>. </a:t>
            </a:r>
            <a:r>
              <a:rPr lang="en-US" sz="2000" b="1" dirty="0" smtClean="0">
                <a:solidFill>
                  <a:srgbClr val="002060"/>
                </a:solidFill>
                <a:latin typeface="Century Gothic" panose="020B0502020202020204" pitchFamily="34" charset="0"/>
              </a:rPr>
              <a:t>Thanks </a:t>
            </a:r>
            <a:r>
              <a:rPr lang="en-US" sz="2000" b="1" dirty="0">
                <a:solidFill>
                  <a:srgbClr val="002060"/>
                </a:solidFill>
                <a:latin typeface="Century Gothic" panose="020B0502020202020204" pitchFamily="34" charset="0"/>
              </a:rPr>
              <a:t>to all, including those I’ve missed</a:t>
            </a:r>
            <a:endParaRPr lang="en-US" sz="2000" dirty="0">
              <a:solidFill>
                <a:srgbClr val="002060"/>
              </a:solidFill>
              <a:latin typeface="Century Gothic" panose="020B0502020202020204" pitchFamily="34" charset="0"/>
            </a:endParaRPr>
          </a:p>
          <a:p>
            <a:pPr marL="1257300" fontAlgn="base">
              <a:buBlip>
                <a:blip r:embed="rId2"/>
              </a:buBlip>
              <a:tabLst>
                <a:tab pos="1433513" algn="l"/>
              </a:tabLst>
            </a:pPr>
            <a:r>
              <a:rPr lang="en-US" sz="2000" dirty="0" smtClean="0">
                <a:latin typeface="Century Gothic" panose="020B0502020202020204" pitchFamily="34" charset="0"/>
              </a:rPr>
              <a:t>D. Golubkov,  D. Krasnopevtsev and D. </a:t>
            </a:r>
            <a:r>
              <a:rPr lang="en-US" sz="2000" dirty="0" err="1" smtClean="0">
                <a:latin typeface="Century Gothic" panose="020B0502020202020204" pitchFamily="34" charset="0"/>
              </a:rPr>
              <a:t>Laykom</a:t>
            </a:r>
            <a:r>
              <a:rPr lang="en-US" sz="2000" dirty="0" smtClean="0">
                <a:latin typeface="Century Gothic" panose="020B0502020202020204" pitchFamily="34" charset="0"/>
              </a:rPr>
              <a:t> </a:t>
            </a:r>
          </a:p>
          <a:p>
            <a:pPr marL="914400" indent="0" fontAlgn="base">
              <a:buNone/>
              <a:tabLst>
                <a:tab pos="1433513" algn="l"/>
              </a:tabLst>
            </a:pPr>
            <a:endParaRPr lang="en-US" sz="2000" dirty="0">
              <a:latin typeface="Century Gothic" panose="020B0502020202020204" pitchFamily="34" charset="0"/>
            </a:endParaRPr>
          </a:p>
          <a:p>
            <a:pPr marL="914400" indent="0" fontAlgn="base">
              <a:buNone/>
              <a:tabLst>
                <a:tab pos="1433513" algn="l"/>
              </a:tabLst>
            </a:pPr>
            <a:r>
              <a:rPr lang="en-US" sz="2000" dirty="0" smtClean="0">
                <a:latin typeface="Century Gothic" panose="020B0502020202020204" pitchFamily="34" charset="0"/>
              </a:rPr>
              <a:t>Special thanks go to Torre </a:t>
            </a:r>
            <a:r>
              <a:rPr lang="en-US" sz="2000" dirty="0" err="1" smtClean="0">
                <a:latin typeface="Century Gothic" panose="020B0502020202020204" pitchFamily="34" charset="0"/>
              </a:rPr>
              <a:t>Wenaus</a:t>
            </a:r>
            <a:r>
              <a:rPr lang="en-US" sz="2000" dirty="0">
                <a:latin typeface="Century Gothic" panose="020B0502020202020204" pitchFamily="34" charset="0"/>
              </a:rPr>
              <a:t> who initiated this work </a:t>
            </a:r>
            <a:r>
              <a:rPr lang="en-US" sz="2000" dirty="0" smtClean="0">
                <a:latin typeface="Century Gothic" panose="020B0502020202020204" pitchFamily="34" charset="0"/>
              </a:rPr>
              <a:t>and for </a:t>
            </a:r>
            <a:r>
              <a:rPr lang="en-US" sz="2000" dirty="0">
                <a:latin typeface="Century Gothic" panose="020B0502020202020204" pitchFamily="34" charset="0"/>
              </a:rPr>
              <a:t>his ideas about Data Knowledge Base content and design</a:t>
            </a:r>
          </a:p>
          <a:p>
            <a:pPr marL="914400" indent="0" fontAlgn="base">
              <a:buNone/>
              <a:tabLst>
                <a:tab pos="1433513" algn="l"/>
              </a:tabLst>
            </a:pPr>
            <a:endParaRPr lang="en-US" sz="2000" dirty="0" smtClean="0">
              <a:latin typeface="Century Gothic" panose="020B0502020202020204" pitchFamily="34" charset="0"/>
            </a:endParaRPr>
          </a:p>
          <a:p>
            <a:pPr marL="0" indent="0" fontAlgn="base">
              <a:buNone/>
            </a:pPr>
            <a:r>
              <a:rPr lang="en-US" sz="2000" dirty="0" smtClean="0">
                <a:latin typeface="Century Gothic" panose="020B0502020202020204" pitchFamily="34" charset="0"/>
              </a:rPr>
              <a:t>This work was funded in part by </a:t>
            </a:r>
          </a:p>
          <a:p>
            <a:pPr marL="1257300" fontAlgn="base"/>
            <a:r>
              <a:rPr lang="en-US" sz="2000" dirty="0" smtClean="0">
                <a:latin typeface="Century Gothic" panose="020B0502020202020204" pitchFamily="34" charset="0"/>
              </a:rPr>
              <a:t>the Russian Ministry of Science and Education </a:t>
            </a:r>
            <a:r>
              <a:rPr lang="en-US" sz="2000" dirty="0">
                <a:latin typeface="Century Gothic" panose="020B0502020202020204" pitchFamily="34" charset="0"/>
              </a:rPr>
              <a:t>under contract #14.Z50.31.0024 and </a:t>
            </a:r>
            <a:endParaRPr lang="en-US" sz="2000" dirty="0" smtClean="0">
              <a:latin typeface="Century Gothic" panose="020B0502020202020204" pitchFamily="34" charset="0"/>
            </a:endParaRPr>
          </a:p>
          <a:p>
            <a:pPr marL="1257300" fontAlgn="base"/>
            <a:r>
              <a:rPr lang="en-US" sz="2000" dirty="0" smtClean="0">
                <a:latin typeface="Century Gothic" panose="020B0502020202020204" pitchFamily="34" charset="0"/>
              </a:rPr>
              <a:t>the Russian </a:t>
            </a:r>
            <a:r>
              <a:rPr lang="en-US" sz="2000" dirty="0">
                <a:latin typeface="Century Gothic" panose="020B0502020202020204" pitchFamily="34" charset="0"/>
              </a:rPr>
              <a:t>Foundation for Basic </a:t>
            </a:r>
            <a:r>
              <a:rPr lang="en-US" sz="2000" dirty="0" smtClean="0">
                <a:latin typeface="Century Gothic" panose="020B0502020202020204" pitchFamily="34" charset="0"/>
              </a:rPr>
              <a:t>Research under contract #</a:t>
            </a:r>
            <a:r>
              <a:rPr lang="ru-RU" sz="2000" dirty="0" smtClean="0">
                <a:latin typeface="Century Gothic" panose="020B0502020202020204" pitchFamily="34" charset="0"/>
              </a:rPr>
              <a:t>16-37-00246</a:t>
            </a:r>
            <a:r>
              <a:rPr lang="en-US" sz="2000" dirty="0" smtClean="0">
                <a:latin typeface="Century Gothic" panose="020B0502020202020204" pitchFamily="34" charset="0"/>
              </a:rPr>
              <a:t>.</a:t>
            </a:r>
            <a:endParaRPr lang="en-US" sz="2000" dirty="0" smtClean="0">
              <a:latin typeface="Century Gothic" panose="020B0502020202020204" pitchFamily="34" charset="0"/>
            </a:endParaRPr>
          </a:p>
          <a:p>
            <a:endParaRPr lang="ru-RU" dirty="0"/>
          </a:p>
        </p:txBody>
      </p:sp>
      <p:sp>
        <p:nvSpPr>
          <p:cNvPr id="4" name="Дата 3"/>
          <p:cNvSpPr>
            <a:spLocks noGrp="1"/>
          </p:cNvSpPr>
          <p:nvPr>
            <p:ph type="dt" sz="half" idx="10"/>
          </p:nvPr>
        </p:nvSpPr>
        <p:spPr/>
        <p:txBody>
          <a:bodyPr/>
          <a:lstStyle/>
          <a:p>
            <a:r>
              <a:rPr lang="ru-RU" smtClean="0"/>
              <a:t>07.07.2016</a:t>
            </a:r>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2</a:t>
            </a:fld>
            <a:r>
              <a:rPr lang="en-US" dirty="0" smtClean="0"/>
              <a:t>/14</a:t>
            </a:r>
            <a:endParaRPr lang="ru-RU" dirty="0"/>
          </a:p>
        </p:txBody>
      </p:sp>
    </p:spTree>
    <p:extLst>
      <p:ext uri="{BB962C8B-B14F-4D97-AF65-F5344CB8AC3E}">
        <p14:creationId xmlns:p14="http://schemas.microsoft.com/office/powerpoint/2010/main" val="363472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latin typeface="Century Gothic" panose="020B0502020202020204" pitchFamily="34" charset="0"/>
              </a:rPr>
              <a:t>Outline</a:t>
            </a:r>
            <a:endParaRPr lang="en-US" dirty="0">
              <a:solidFill>
                <a:srgbClr val="002060"/>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625475" indent="-533400">
              <a:buBlip>
                <a:blip r:embed="rId2"/>
              </a:buBlip>
            </a:pPr>
            <a:r>
              <a:rPr lang="en-US" sz="2800" dirty="0" smtClean="0">
                <a:latin typeface="Century Gothic" panose="020B0502020202020204" pitchFamily="34" charset="0"/>
              </a:rPr>
              <a:t>Data Knowledge Base highlights</a:t>
            </a:r>
          </a:p>
          <a:p>
            <a:pPr marL="625475" indent="-533400">
              <a:buBlip>
                <a:blip r:embed="rId2"/>
              </a:buBlip>
            </a:pPr>
            <a:r>
              <a:rPr lang="en-US" sz="2800" dirty="0" smtClean="0">
                <a:latin typeface="Century Gothic" panose="020B0502020202020204" pitchFamily="34" charset="0"/>
              </a:rPr>
              <a:t>Sources of metadata</a:t>
            </a:r>
          </a:p>
          <a:p>
            <a:pPr marL="625475" indent="-533400">
              <a:buBlip>
                <a:blip r:embed="rId2"/>
              </a:buBlip>
            </a:pPr>
            <a:r>
              <a:rPr lang="en-US" sz="2800" dirty="0" smtClean="0">
                <a:latin typeface="Century Gothic" panose="020B0502020202020204" pitchFamily="34" charset="0"/>
              </a:rPr>
              <a:t>DKB architecture and prototype</a:t>
            </a:r>
          </a:p>
          <a:p>
            <a:pPr marL="625475" indent="-533400">
              <a:buBlip>
                <a:blip r:embed="rId2"/>
              </a:buBlip>
            </a:pPr>
            <a:r>
              <a:rPr lang="en-US" sz="2800" dirty="0" smtClean="0">
                <a:latin typeface="Century Gothic" panose="020B0502020202020204" pitchFamily="34" charset="0"/>
              </a:rPr>
              <a:t>Data analysis ontology</a:t>
            </a:r>
          </a:p>
          <a:p>
            <a:pPr marL="625475" indent="-533400">
              <a:buBlip>
                <a:blip r:embed="rId2"/>
              </a:buBlip>
            </a:pPr>
            <a:r>
              <a:rPr lang="en-US" sz="2800" dirty="0" smtClean="0">
                <a:latin typeface="Century Gothic" panose="020B0502020202020204" pitchFamily="34" charset="0"/>
              </a:rPr>
              <a:t>Summary and next steps</a:t>
            </a:r>
            <a:endParaRPr lang="en-US" sz="2800" dirty="0">
              <a:latin typeface="Century Gothic" panose="020B0502020202020204" pitchFamily="34" charset="0"/>
            </a:endParaRPr>
          </a:p>
        </p:txBody>
      </p:sp>
      <p:sp>
        <p:nvSpPr>
          <p:cNvPr id="4" name="Date Placeholder 3"/>
          <p:cNvSpPr>
            <a:spLocks noGrp="1"/>
          </p:cNvSpPr>
          <p:nvPr>
            <p:ph type="dt" sz="half" idx="10"/>
          </p:nvPr>
        </p:nvSpPr>
        <p:spPr/>
        <p:txBody>
          <a:bodyPr/>
          <a:lstStyle/>
          <a:p>
            <a:r>
              <a:rPr lang="ru-RU" smtClean="0"/>
              <a:t>07.07.2016</a:t>
            </a:r>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103ED9-61FB-4CBC-9F43-CFE5737C5D34}" type="slidenum">
              <a:rPr lang="ru-RU" smtClean="0"/>
              <a:t>3</a:t>
            </a:fld>
            <a:r>
              <a:rPr lang="en-US" dirty="0" smtClean="0"/>
              <a:t>/14</a:t>
            </a:r>
            <a:endParaRPr lang="ru-RU" dirty="0"/>
          </a:p>
        </p:txBody>
      </p:sp>
    </p:spTree>
    <p:extLst>
      <p:ext uri="{BB962C8B-B14F-4D97-AF65-F5344CB8AC3E}">
        <p14:creationId xmlns:p14="http://schemas.microsoft.com/office/powerpoint/2010/main" val="2344207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800" dirty="0" smtClean="0">
                <a:solidFill>
                  <a:srgbClr val="002060"/>
                </a:solidFill>
                <a:latin typeface="Century Gothic" panose="020B0502020202020204" pitchFamily="34" charset="0"/>
              </a:rPr>
              <a:t>Data Knowledge Base Role in Science</a:t>
            </a:r>
            <a:endParaRPr lang="ru-RU" sz="2800" dirty="0">
              <a:solidFill>
                <a:srgbClr val="002060"/>
              </a:solidFill>
              <a:latin typeface="Century Gothic" panose="020B0502020202020204" pitchFamily="34" charset="0"/>
            </a:endParaRPr>
          </a:p>
        </p:txBody>
      </p:sp>
      <p:sp>
        <p:nvSpPr>
          <p:cNvPr id="3" name="Объект 2"/>
          <p:cNvSpPr>
            <a:spLocks noGrp="1"/>
          </p:cNvSpPr>
          <p:nvPr>
            <p:ph idx="1"/>
          </p:nvPr>
        </p:nvSpPr>
        <p:spPr>
          <a:xfrm>
            <a:off x="251520" y="980728"/>
            <a:ext cx="8640960" cy="5400600"/>
          </a:xfrm>
        </p:spPr>
        <p:txBody>
          <a:bodyPr>
            <a:noAutofit/>
          </a:bodyPr>
          <a:lstStyle/>
          <a:p>
            <a:pPr>
              <a:lnSpc>
                <a:spcPct val="110000"/>
              </a:lnSpc>
              <a:buBlip>
                <a:blip r:embed="rId3"/>
              </a:buBlip>
            </a:pPr>
            <a:r>
              <a:rPr lang="en-US" sz="1400" dirty="0">
                <a:latin typeface="Arial Narrow" panose="020B0606020202030204" pitchFamily="34" charset="0"/>
              </a:rPr>
              <a:t>Data Knowledge Base (DKB) </a:t>
            </a:r>
            <a:r>
              <a:rPr lang="en-US" sz="1400" dirty="0" smtClean="0">
                <a:latin typeface="Arial Narrow" panose="020B0606020202030204" pitchFamily="34" charset="0"/>
              </a:rPr>
              <a:t>is an intelligence </a:t>
            </a:r>
            <a:r>
              <a:rPr lang="en-US" sz="1400" dirty="0">
                <a:latin typeface="Arial Narrow" panose="020B0606020202030204" pitchFamily="34" charset="0"/>
              </a:rPr>
              <a:t>behind GUIs and </a:t>
            </a:r>
            <a:r>
              <a:rPr lang="en-US" sz="1400" dirty="0" smtClean="0">
                <a:latin typeface="Arial Narrow" panose="020B0606020202030204" pitchFamily="34" charset="0"/>
              </a:rPr>
              <a:t>APIs to </a:t>
            </a:r>
            <a:r>
              <a:rPr lang="en-US" sz="1400" dirty="0">
                <a:latin typeface="Arial Narrow" panose="020B0606020202030204" pitchFamily="34" charset="0"/>
              </a:rPr>
              <a:t>aggregate and synthesize a range of primary metadata sources, and enhance them with flexible schema-less addition of aggregated </a:t>
            </a:r>
            <a:r>
              <a:rPr lang="en-US" sz="1400" dirty="0" smtClean="0">
                <a:latin typeface="Arial Narrow" panose="020B0606020202030204" pitchFamily="34" charset="0"/>
              </a:rPr>
              <a:t>data.</a:t>
            </a:r>
          </a:p>
          <a:p>
            <a:pPr>
              <a:lnSpc>
                <a:spcPct val="110000"/>
              </a:lnSpc>
              <a:buBlip>
                <a:blip r:embed="rId3"/>
              </a:buBlip>
            </a:pPr>
            <a:r>
              <a:rPr lang="en-US" sz="1400" dirty="0" smtClean="0">
                <a:latin typeface="Arial Narrow" panose="020B0606020202030204" pitchFamily="34" charset="0"/>
              </a:rPr>
              <a:t>One </a:t>
            </a:r>
            <a:r>
              <a:rPr lang="en-US" sz="1400" dirty="0">
                <a:latin typeface="Arial Narrow" panose="020B0606020202030204" pitchFamily="34" charset="0"/>
              </a:rPr>
              <a:t>of the main goals </a:t>
            </a:r>
            <a:r>
              <a:rPr lang="en-US" sz="1400" dirty="0" smtClean="0">
                <a:latin typeface="Arial Narrow" panose="020B0606020202030204" pitchFamily="34" charset="0"/>
              </a:rPr>
              <a:t>- to </a:t>
            </a:r>
            <a:r>
              <a:rPr lang="en-US" sz="1400" dirty="0">
                <a:latin typeface="Arial Narrow" panose="020B0606020202030204" pitchFamily="34" charset="0"/>
              </a:rPr>
              <a:t>equip scientific community with a </a:t>
            </a:r>
            <a:r>
              <a:rPr lang="en-US" sz="1400" b="1" dirty="0">
                <a:solidFill>
                  <a:srgbClr val="0070C0"/>
                </a:solidFill>
                <a:latin typeface="Arial Narrow" panose="020B0606020202030204" pitchFamily="34" charset="0"/>
              </a:rPr>
              <a:t>knowledge-based</a:t>
            </a:r>
            <a:r>
              <a:rPr lang="en-US" sz="1400" dirty="0">
                <a:latin typeface="Arial Narrow" panose="020B0606020202030204" pitchFamily="34" charset="0"/>
              </a:rPr>
              <a:t> </a:t>
            </a:r>
            <a:r>
              <a:rPr lang="en-US" sz="1400" b="1" dirty="0">
                <a:solidFill>
                  <a:srgbClr val="0070C0"/>
                </a:solidFill>
                <a:latin typeface="Arial Narrow" panose="020B0606020202030204" pitchFamily="34" charset="0"/>
              </a:rPr>
              <a:t>infrastructure</a:t>
            </a:r>
            <a:r>
              <a:rPr lang="en-US" sz="1400" dirty="0">
                <a:latin typeface="Arial Narrow" panose="020B0606020202030204" pitchFamily="34" charset="0"/>
              </a:rPr>
              <a:t> providing fast access to relevant scientific </a:t>
            </a:r>
            <a:r>
              <a:rPr lang="en-US" sz="1400" dirty="0" smtClean="0">
                <a:latin typeface="Arial Narrow" panose="020B0606020202030204" pitchFamily="34" charset="0"/>
              </a:rPr>
              <a:t>information, it will facilitate the access to information which is currently scattered around different services for each experiment.</a:t>
            </a:r>
          </a:p>
          <a:p>
            <a:pPr>
              <a:lnSpc>
                <a:spcPct val="110000"/>
              </a:lnSpc>
              <a:buBlip>
                <a:blip r:embed="rId3"/>
              </a:buBlip>
            </a:pPr>
            <a:r>
              <a:rPr lang="en-US" sz="1400" dirty="0" smtClean="0">
                <a:latin typeface="Arial Narrow" panose="020B0606020202030204" pitchFamily="34" charset="0"/>
              </a:rPr>
              <a:t>The DKB should </a:t>
            </a:r>
            <a:r>
              <a:rPr lang="en-US" sz="1400" dirty="0">
                <a:latin typeface="Arial Narrow" panose="020B0606020202030204" pitchFamily="34" charset="0"/>
              </a:rPr>
              <a:t>be capable of </a:t>
            </a:r>
            <a:r>
              <a:rPr lang="en-US" sz="1400" i="1" dirty="0">
                <a:solidFill>
                  <a:srgbClr val="0070C0"/>
                </a:solidFill>
                <a:latin typeface="Arial Narrow" panose="020B0606020202030204" pitchFamily="34" charset="0"/>
              </a:rPr>
              <a:t>automatic acquisition of knowledge </a:t>
            </a:r>
            <a:r>
              <a:rPr lang="en-US" sz="1400" dirty="0">
                <a:latin typeface="Arial Narrow" panose="020B0606020202030204" pitchFamily="34" charset="0"/>
              </a:rPr>
              <a:t>from </a:t>
            </a:r>
            <a:r>
              <a:rPr lang="en-US" sz="1400" dirty="0" smtClean="0">
                <a:latin typeface="Arial Narrow" panose="020B0606020202030204" pitchFamily="34" charset="0"/>
              </a:rPr>
              <a:t>miscellaneous, not coherent and distributed sources, </a:t>
            </a:r>
            <a:r>
              <a:rPr lang="en-US" sz="1400" u="sng" dirty="0">
                <a:latin typeface="Arial Narrow" panose="020B0606020202030204" pitchFamily="34" charset="0"/>
              </a:rPr>
              <a:t>including archives of scientific papers, research groups wiki </a:t>
            </a:r>
            <a:r>
              <a:rPr lang="en-US" sz="1400" u="sng" dirty="0" smtClean="0">
                <a:latin typeface="Arial Narrow" panose="020B0606020202030204" pitchFamily="34" charset="0"/>
              </a:rPr>
              <a:t>pages, </a:t>
            </a:r>
            <a:r>
              <a:rPr lang="en-US" sz="1400" u="sng" dirty="0">
                <a:latin typeface="Arial Narrow" panose="020B0606020202030204" pitchFamily="34" charset="0"/>
              </a:rPr>
              <a:t>tutorials, conference and workshop </a:t>
            </a:r>
            <a:r>
              <a:rPr lang="en-US" sz="1400" u="sng" dirty="0" smtClean="0">
                <a:latin typeface="Arial Narrow" panose="020B0606020202030204" pitchFamily="34" charset="0"/>
              </a:rPr>
              <a:t>information,</a:t>
            </a:r>
            <a:r>
              <a:rPr lang="en-US" sz="1400" dirty="0" smtClean="0">
                <a:latin typeface="Arial Narrow" panose="020B0606020202030204" pitchFamily="34" charset="0"/>
              </a:rPr>
              <a:t> and </a:t>
            </a:r>
            <a:r>
              <a:rPr lang="en-US" sz="1400" i="1" dirty="0">
                <a:solidFill>
                  <a:srgbClr val="0070C0"/>
                </a:solidFill>
                <a:latin typeface="Arial Narrow" panose="020B0606020202030204" pitchFamily="34" charset="0"/>
              </a:rPr>
              <a:t>link these information </a:t>
            </a:r>
            <a:r>
              <a:rPr lang="en-US" sz="1400" dirty="0">
                <a:latin typeface="Arial Narrow" panose="020B0606020202030204" pitchFamily="34" charset="0"/>
              </a:rPr>
              <a:t>with </a:t>
            </a:r>
            <a:r>
              <a:rPr lang="en-US" sz="1400" u="sng" dirty="0" smtClean="0">
                <a:latin typeface="Arial Narrow" panose="020B0606020202030204" pitchFamily="34" charset="0"/>
              </a:rPr>
              <a:t>well-structured technical </a:t>
            </a:r>
            <a:r>
              <a:rPr lang="en-US" sz="1400" u="sng" dirty="0">
                <a:latin typeface="Arial Narrow" panose="020B0606020202030204" pitchFamily="34" charset="0"/>
              </a:rPr>
              <a:t>data about the </a:t>
            </a:r>
            <a:r>
              <a:rPr lang="en-US" sz="1400" u="sng" dirty="0" smtClean="0">
                <a:latin typeface="Arial Narrow" panose="020B0606020202030204" pitchFamily="34" charset="0"/>
              </a:rPr>
              <a:t>experiment </a:t>
            </a:r>
            <a:r>
              <a:rPr lang="en-US" sz="1400" dirty="0" smtClean="0">
                <a:latin typeface="Arial Narrow" panose="020B0606020202030204" pitchFamily="34" charset="0"/>
              </a:rPr>
              <a:t>(datasets, analysis code, various metadata information on all used signal and background samples).</a:t>
            </a:r>
          </a:p>
          <a:p>
            <a:pPr>
              <a:lnSpc>
                <a:spcPct val="110000"/>
              </a:lnSpc>
              <a:buBlip>
                <a:blip r:embed="rId3"/>
              </a:buBlip>
            </a:pPr>
            <a:r>
              <a:rPr lang="en-US" sz="1400" dirty="0" smtClean="0">
                <a:latin typeface="Arial Narrow" panose="020B0606020202030204" pitchFamily="34" charset="0"/>
              </a:rPr>
              <a:t>DKB should provide a coherent and integrated view of the experiment life-cycle.</a:t>
            </a:r>
          </a:p>
          <a:p>
            <a:pPr>
              <a:lnSpc>
                <a:spcPct val="110000"/>
              </a:lnSpc>
              <a:buBlip>
                <a:blip r:embed="rId3"/>
              </a:buBlip>
            </a:pPr>
            <a:r>
              <a:rPr lang="en-US" sz="1400" dirty="0" smtClean="0">
                <a:solidFill>
                  <a:srgbClr val="FF0000"/>
                </a:solidFill>
                <a:latin typeface="Arial Narrow" panose="020B0606020202030204" pitchFamily="34" charset="0"/>
              </a:rPr>
              <a:t>Possible DKB applications and practiced utilization: </a:t>
            </a:r>
            <a:endParaRPr lang="en-US" sz="900" dirty="0" smtClean="0">
              <a:latin typeface="Arial Narrow" panose="020B0606020202030204" pitchFamily="34" charset="0"/>
            </a:endParaRPr>
          </a:p>
          <a:p>
            <a:pPr lvl="1">
              <a:lnSpc>
                <a:spcPct val="110000"/>
              </a:lnSpc>
            </a:pPr>
            <a:r>
              <a:rPr lang="en-US" sz="1400" dirty="0" smtClean="0">
                <a:latin typeface="Arial Narrow" panose="020B0606020202030204" pitchFamily="34" charset="0"/>
              </a:rPr>
              <a:t>Assist </a:t>
            </a:r>
            <a:r>
              <a:rPr lang="en-US" sz="1400" dirty="0">
                <a:latin typeface="Arial Narrow" panose="020B0606020202030204" pitchFamily="34" charset="0"/>
              </a:rPr>
              <a:t>scientists when customizing their experimentation </a:t>
            </a:r>
            <a:r>
              <a:rPr lang="en-US" sz="1400" dirty="0" smtClean="0">
                <a:latin typeface="Arial Narrow" panose="020B0606020202030204" pitchFamily="34" charset="0"/>
              </a:rPr>
              <a:t>environments</a:t>
            </a:r>
          </a:p>
          <a:p>
            <a:pPr lvl="1">
              <a:lnSpc>
                <a:spcPct val="110000"/>
              </a:lnSpc>
            </a:pPr>
            <a:r>
              <a:rPr lang="en-US" sz="1400" dirty="0" smtClean="0">
                <a:latin typeface="Arial Narrow" panose="020B0606020202030204" pitchFamily="34" charset="0"/>
              </a:rPr>
              <a:t>Preservation of the data analysis process and reproduce the results of analysis (i.e. for collaborators outside the original team)</a:t>
            </a:r>
          </a:p>
          <a:p>
            <a:pPr lvl="2">
              <a:lnSpc>
                <a:spcPct val="110000"/>
              </a:lnSpc>
            </a:pPr>
            <a:r>
              <a:rPr lang="en-US" sz="1200" dirty="0" smtClean="0">
                <a:solidFill>
                  <a:srgbClr val="000090"/>
                </a:solidFill>
                <a:latin typeface="Arial Narrow" panose="020B0606020202030204" pitchFamily="34" charset="0"/>
              </a:rPr>
              <a:t>“Often </a:t>
            </a:r>
            <a:r>
              <a:rPr lang="en-US" sz="1200" dirty="0">
                <a:solidFill>
                  <a:srgbClr val="000090"/>
                </a:solidFill>
                <a:latin typeface="Arial Narrow" panose="020B0606020202030204" pitchFamily="34" charset="0"/>
              </a:rPr>
              <a:t>the only people that can realistically reproduce the results are those that were part of the original analysis team. This poses a potential problem for long-term preservation, in the case that people take on different responsibilities in the collaboration or even leave the field </a:t>
            </a:r>
            <a:r>
              <a:rPr lang="en-US" sz="1200" dirty="0" smtClean="0">
                <a:solidFill>
                  <a:srgbClr val="000090"/>
                </a:solidFill>
                <a:latin typeface="Arial Narrow" panose="020B0606020202030204" pitchFamily="34" charset="0"/>
              </a:rPr>
              <a:t>entirely” (K. Cranmer, L. Heinrich, R. Jones, </a:t>
            </a:r>
            <a:r>
              <a:rPr lang="en-US" sz="1200" dirty="0" err="1" smtClean="0">
                <a:solidFill>
                  <a:srgbClr val="000090"/>
                </a:solidFill>
                <a:latin typeface="Arial Narrow" panose="020B0606020202030204" pitchFamily="34" charset="0"/>
              </a:rPr>
              <a:t>D.South</a:t>
            </a:r>
            <a:r>
              <a:rPr lang="en-US" sz="1200" dirty="0" smtClean="0">
                <a:solidFill>
                  <a:srgbClr val="000090"/>
                </a:solidFill>
                <a:latin typeface="Arial Narrow" panose="020B0606020202030204" pitchFamily="34" charset="0"/>
              </a:rPr>
              <a:t>. Analysis Preservation in ATLAS // Journal of Physics: </a:t>
            </a:r>
            <a:r>
              <a:rPr lang="en-US" sz="1200" dirty="0" err="1" smtClean="0">
                <a:solidFill>
                  <a:srgbClr val="000090"/>
                </a:solidFill>
                <a:latin typeface="Arial Narrow" panose="020B0606020202030204" pitchFamily="34" charset="0"/>
              </a:rPr>
              <a:t>Conf.series</a:t>
            </a:r>
            <a:r>
              <a:rPr lang="en-US" sz="1200" dirty="0" smtClean="0">
                <a:solidFill>
                  <a:srgbClr val="000090"/>
                </a:solidFill>
                <a:latin typeface="Arial Narrow" panose="020B0606020202030204" pitchFamily="34" charset="0"/>
              </a:rPr>
              <a:t> 664 (2015) 032013) </a:t>
            </a:r>
          </a:p>
          <a:p>
            <a:pPr lvl="1">
              <a:lnSpc>
                <a:spcPct val="110000"/>
              </a:lnSpc>
            </a:pPr>
            <a:r>
              <a:rPr lang="en-US" sz="1400" dirty="0" smtClean="0">
                <a:latin typeface="Arial Narrow" panose="020B0606020202030204" pitchFamily="34" charset="0"/>
              </a:rPr>
              <a:t>The prevention of deletion of datasets, used in publications during </a:t>
            </a:r>
            <a:r>
              <a:rPr lang="en-US" sz="1400" dirty="0">
                <a:latin typeface="Arial Narrow" panose="020B0606020202030204" pitchFamily="34" charset="0"/>
              </a:rPr>
              <a:t>analysis and journal review periods</a:t>
            </a:r>
            <a:endParaRPr lang="en-US" sz="1400" dirty="0" smtClean="0">
              <a:latin typeface="Arial Narrow" panose="020B0606020202030204" pitchFamily="34" charset="0"/>
            </a:endParaRPr>
          </a:p>
          <a:p>
            <a:pPr lvl="1">
              <a:lnSpc>
                <a:spcPct val="110000"/>
              </a:lnSpc>
            </a:pPr>
            <a:r>
              <a:rPr lang="en-US" sz="1400" dirty="0" smtClean="0">
                <a:latin typeface="Arial Narrow" panose="020B0606020202030204" pitchFamily="34" charset="0"/>
              </a:rPr>
              <a:t>Discovering Similar / Related datasets that have a large probability of containing data that is required for a specific purpose, ranked by that probability </a:t>
            </a:r>
          </a:p>
        </p:txBody>
      </p:sp>
      <p:sp>
        <p:nvSpPr>
          <p:cNvPr id="6" name="Дата 5"/>
          <p:cNvSpPr>
            <a:spLocks noGrp="1"/>
          </p:cNvSpPr>
          <p:nvPr>
            <p:ph type="dt" sz="half" idx="10"/>
          </p:nvPr>
        </p:nvSpPr>
        <p:spPr>
          <a:xfrm>
            <a:off x="457200" y="6376243"/>
            <a:ext cx="2133600" cy="365125"/>
          </a:xfrm>
        </p:spPr>
        <p:txBody>
          <a:bodyPr/>
          <a:lstStyle/>
          <a:p>
            <a:r>
              <a:rPr lang="ru-RU" smtClean="0"/>
              <a:t>07.07.2016</a:t>
            </a:r>
            <a:endParaRPr lang="ru-RU"/>
          </a:p>
        </p:txBody>
      </p:sp>
      <p:sp>
        <p:nvSpPr>
          <p:cNvPr id="4" name="Нижний колонтитул 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A103ED9-61FB-4CBC-9F43-CFE5737C5D34}" type="slidenum">
              <a:rPr lang="ru-RU" smtClean="0"/>
              <a:t>4</a:t>
            </a:fld>
            <a:r>
              <a:rPr lang="en-US" dirty="0" smtClean="0"/>
              <a:t>/14</a:t>
            </a:r>
            <a:endParaRPr lang="ru-RU" dirty="0"/>
          </a:p>
        </p:txBody>
      </p:sp>
    </p:spTree>
    <p:extLst>
      <p:ext uri="{BB962C8B-B14F-4D97-AF65-F5344CB8AC3E}">
        <p14:creationId xmlns:p14="http://schemas.microsoft.com/office/powerpoint/2010/main" val="3682759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188640"/>
            <a:ext cx="8229600" cy="562074"/>
          </a:xfrm>
        </p:spPr>
        <p:txBody>
          <a:bodyPr>
            <a:normAutofit fontScale="90000"/>
          </a:bodyPr>
          <a:lstStyle/>
          <a:p>
            <a:r>
              <a:rPr lang="en-US" sz="3200" dirty="0" smtClean="0">
                <a:solidFill>
                  <a:srgbClr val="002060"/>
                </a:solidFill>
                <a:latin typeface="Century Gothic" panose="020B0502020202020204" pitchFamily="34" charset="0"/>
              </a:rPr>
              <a:t>Metadata Sources </a:t>
            </a:r>
            <a:r>
              <a:rPr lang="en-US" sz="3200" dirty="0" smtClean="0">
                <a:solidFill>
                  <a:srgbClr val="00B050"/>
                </a:solidFill>
                <a:latin typeface="Century Gothic" panose="020B0502020202020204" pitchFamily="34" charset="0"/>
              </a:rPr>
              <a:t>[ATLAS as an example]</a:t>
            </a:r>
            <a:endParaRPr lang="ru-RU" sz="3200" dirty="0">
              <a:solidFill>
                <a:srgbClr val="00B050"/>
              </a:solidFill>
              <a:latin typeface="Century Gothic" panose="020B0502020202020204" pitchFamily="34" charset="0"/>
            </a:endParaRPr>
          </a:p>
        </p:txBody>
      </p:sp>
      <p:sp>
        <p:nvSpPr>
          <p:cNvPr id="3" name="Объект 2"/>
          <p:cNvSpPr>
            <a:spLocks noGrp="1"/>
          </p:cNvSpPr>
          <p:nvPr>
            <p:ph idx="1"/>
          </p:nvPr>
        </p:nvSpPr>
        <p:spPr>
          <a:xfrm>
            <a:off x="395536" y="836712"/>
            <a:ext cx="4536504" cy="4536504"/>
          </a:xfrm>
        </p:spPr>
        <p:txBody>
          <a:bodyPr>
            <a:normAutofit fontScale="92500" lnSpcReduction="10000"/>
          </a:bodyPr>
          <a:lstStyle/>
          <a:p>
            <a:pPr marL="285750" lvl="1"/>
            <a:r>
              <a:rPr lang="en-US" sz="2200" dirty="0" smtClean="0">
                <a:solidFill>
                  <a:srgbClr val="FF0000"/>
                </a:solidFill>
                <a:latin typeface="Arial Narrow" panose="020B0606020202030204" pitchFamily="34" charset="0"/>
              </a:rPr>
              <a:t>Data Processing:</a:t>
            </a:r>
          </a:p>
          <a:p>
            <a:pPr marL="592138" lvl="2" indent="-285750"/>
            <a:r>
              <a:rPr lang="en-US" sz="1600" dirty="0" err="1" smtClean="0">
                <a:solidFill>
                  <a:srgbClr val="0070C0"/>
                </a:solidFill>
                <a:latin typeface="Arial Narrow" panose="020B0606020202030204" pitchFamily="34" charset="0"/>
              </a:rPr>
              <a:t>Rucio</a:t>
            </a:r>
            <a:r>
              <a:rPr lang="en-US" sz="1600" dirty="0" smtClean="0">
                <a:solidFill>
                  <a:srgbClr val="0070C0"/>
                </a:solidFill>
                <a:latin typeface="Arial Narrow" panose="020B0606020202030204" pitchFamily="34" charset="0"/>
              </a:rPr>
              <a:t> </a:t>
            </a:r>
            <a:r>
              <a:rPr lang="en-US" sz="1600" dirty="0" smtClean="0">
                <a:latin typeface="Arial Narrow" panose="020B0606020202030204" pitchFamily="34" charset="0"/>
              </a:rPr>
              <a:t>(Distributed Data Management System) </a:t>
            </a:r>
            <a:endParaRPr lang="en-US" sz="1600" dirty="0" smtClean="0">
              <a:solidFill>
                <a:srgbClr val="0070C0"/>
              </a:solidFill>
              <a:latin typeface="Arial Narrow" panose="020B0606020202030204" pitchFamily="34" charset="0"/>
            </a:endParaRPr>
          </a:p>
          <a:p>
            <a:pPr marL="592138" lvl="2" indent="-285750"/>
            <a:r>
              <a:rPr lang="en-US" sz="1600" dirty="0" smtClean="0">
                <a:solidFill>
                  <a:srgbClr val="0070C0"/>
                </a:solidFill>
                <a:latin typeface="Arial Narrow" panose="020B0606020202030204" pitchFamily="34" charset="0"/>
              </a:rPr>
              <a:t>Production System:</a:t>
            </a:r>
          </a:p>
          <a:p>
            <a:pPr marL="935038" lvl="4" indent="-171450"/>
            <a:r>
              <a:rPr lang="en-US" sz="1200" dirty="0" smtClean="0">
                <a:solidFill>
                  <a:srgbClr val="0070C0"/>
                </a:solidFill>
                <a:latin typeface="Arial Narrow" panose="020B0606020202030204" pitchFamily="34" charset="0"/>
              </a:rPr>
              <a:t>DEFT </a:t>
            </a:r>
            <a:r>
              <a:rPr lang="en-US" sz="1200" dirty="0">
                <a:solidFill>
                  <a:srgbClr val="0070C0"/>
                </a:solidFill>
                <a:latin typeface="Arial Narrow" panose="020B0606020202030204" pitchFamily="34" charset="0"/>
              </a:rPr>
              <a:t>[Database Engine For Tasks] </a:t>
            </a:r>
          </a:p>
          <a:p>
            <a:pPr marL="935038" lvl="4" indent="-171450"/>
            <a:r>
              <a:rPr lang="en-US" sz="1200" dirty="0" smtClean="0">
                <a:solidFill>
                  <a:srgbClr val="0070C0"/>
                </a:solidFill>
                <a:latin typeface="Arial Narrow" panose="020B0606020202030204" pitchFamily="34" charset="0"/>
              </a:rPr>
              <a:t>JEDI </a:t>
            </a:r>
            <a:r>
              <a:rPr lang="en-US" sz="1200" dirty="0">
                <a:solidFill>
                  <a:srgbClr val="0070C0"/>
                </a:solidFill>
                <a:latin typeface="Arial Narrow" panose="020B0606020202030204" pitchFamily="34" charset="0"/>
              </a:rPr>
              <a:t>[Job Execution and Definition Interface</a:t>
            </a:r>
            <a:r>
              <a:rPr lang="en-US" sz="1200" dirty="0" smtClean="0">
                <a:solidFill>
                  <a:srgbClr val="0070C0"/>
                </a:solidFill>
                <a:latin typeface="Arial Narrow" panose="020B0606020202030204" pitchFamily="34" charset="0"/>
              </a:rPr>
              <a:t>]</a:t>
            </a:r>
          </a:p>
          <a:p>
            <a:pPr marL="592138" lvl="2" indent="-285750"/>
            <a:r>
              <a:rPr lang="en-US" sz="1600" dirty="0">
                <a:solidFill>
                  <a:srgbClr val="0070C0"/>
                </a:solidFill>
                <a:latin typeface="Arial Narrow" panose="020B0606020202030204" pitchFamily="34" charset="0"/>
              </a:rPr>
              <a:t>JIRA ITS </a:t>
            </a:r>
            <a:r>
              <a:rPr lang="en-US" sz="1600" dirty="0">
                <a:latin typeface="Arial Narrow" panose="020B0606020202030204" pitchFamily="34" charset="0"/>
              </a:rPr>
              <a:t>(Issue Tracking Service) </a:t>
            </a:r>
          </a:p>
          <a:p>
            <a:pPr marL="592138" lvl="2" indent="-285750"/>
            <a:r>
              <a:rPr lang="en-US" sz="1600" dirty="0" smtClean="0">
                <a:solidFill>
                  <a:srgbClr val="0070C0"/>
                </a:solidFill>
                <a:latin typeface="Arial Narrow" panose="020B0606020202030204" pitchFamily="34" charset="0"/>
              </a:rPr>
              <a:t>Analysis Code Repositories </a:t>
            </a:r>
            <a:r>
              <a:rPr lang="en-US" sz="1600" dirty="0" smtClean="0">
                <a:latin typeface="Arial Narrow" panose="020B0606020202030204" pitchFamily="34" charset="0"/>
              </a:rPr>
              <a:t>(ATLAS policy required all analysis code to be checked into version control systems to preserve it for the latter reference)</a:t>
            </a:r>
          </a:p>
          <a:p>
            <a:pPr marL="592138" lvl="2" indent="-285750"/>
            <a:r>
              <a:rPr lang="en-US" sz="1600" dirty="0" smtClean="0">
                <a:solidFill>
                  <a:srgbClr val="0070C0"/>
                </a:solidFill>
                <a:latin typeface="Arial Narrow" panose="020B0606020202030204" pitchFamily="34" charset="0"/>
              </a:rPr>
              <a:t>Google docs </a:t>
            </a:r>
            <a:r>
              <a:rPr lang="en-US" sz="1600" dirty="0" smtClean="0">
                <a:latin typeface="Arial Narrow" panose="020B0606020202030204" pitchFamily="34" charset="0"/>
              </a:rPr>
              <a:t>(datasets lists)</a:t>
            </a:r>
          </a:p>
          <a:p>
            <a:pPr marL="592138" lvl="2" indent="-285750"/>
            <a:r>
              <a:rPr lang="en-US" sz="1600" dirty="0" smtClean="0">
                <a:solidFill>
                  <a:srgbClr val="0070C0"/>
                </a:solidFill>
                <a:latin typeface="Arial Narrow" panose="020B0606020202030204" pitchFamily="34" charset="0"/>
              </a:rPr>
              <a:t>ATLAS virtual machine images </a:t>
            </a:r>
            <a:r>
              <a:rPr lang="en-US" sz="1600" dirty="0" smtClean="0">
                <a:latin typeface="Arial Narrow" panose="020B0606020202030204" pitchFamily="34" charset="0"/>
              </a:rPr>
              <a:t>(preserving exact SW and hardware configurations)</a:t>
            </a:r>
          </a:p>
          <a:p>
            <a:pPr marL="285750" lvl="1"/>
            <a:r>
              <a:rPr lang="en-US" sz="2200" dirty="0" smtClean="0">
                <a:solidFill>
                  <a:srgbClr val="FF0000"/>
                </a:solidFill>
                <a:latin typeface="Arial Narrow" panose="020B0606020202030204" pitchFamily="34" charset="0"/>
              </a:rPr>
              <a:t>Scientific analysis:</a:t>
            </a:r>
          </a:p>
          <a:p>
            <a:pPr marL="536575" lvl="2"/>
            <a:r>
              <a:rPr lang="en-US" sz="1600" dirty="0" err="1" smtClean="0">
                <a:solidFill>
                  <a:srgbClr val="0070C0"/>
                </a:solidFill>
                <a:latin typeface="Arial Narrow" panose="020B0606020202030204" pitchFamily="34" charset="0"/>
              </a:rPr>
              <a:t>Indico</a:t>
            </a:r>
            <a:r>
              <a:rPr lang="en-US" sz="1600" dirty="0" smtClean="0">
                <a:solidFill>
                  <a:srgbClr val="0070C0"/>
                </a:solidFill>
                <a:latin typeface="Arial Narrow" panose="020B0606020202030204" pitchFamily="34" charset="0"/>
              </a:rPr>
              <a:t> </a:t>
            </a:r>
            <a:r>
              <a:rPr lang="en-US" sz="1600" dirty="0" smtClean="0">
                <a:latin typeface="Arial Narrow" panose="020B0606020202030204" pitchFamily="34" charset="0"/>
              </a:rPr>
              <a:t>(manage complex conferences, workshops and meetings) </a:t>
            </a:r>
          </a:p>
          <a:p>
            <a:pPr marL="536575" lvl="2"/>
            <a:r>
              <a:rPr lang="en-US" sz="1600" dirty="0" smtClean="0">
                <a:solidFill>
                  <a:srgbClr val="0070C0"/>
                </a:solidFill>
                <a:latin typeface="Arial Narrow" panose="020B0606020202030204" pitchFamily="34" charset="0"/>
              </a:rPr>
              <a:t>CERN Document Server </a:t>
            </a:r>
          </a:p>
          <a:p>
            <a:pPr marL="536575" lvl="2"/>
            <a:r>
              <a:rPr lang="en-US" sz="1600" dirty="0" smtClean="0">
                <a:solidFill>
                  <a:srgbClr val="0070C0"/>
                </a:solidFill>
                <a:latin typeface="Arial Narrow" panose="020B0606020202030204" pitchFamily="34" charset="0"/>
              </a:rPr>
              <a:t>CERN </a:t>
            </a:r>
            <a:r>
              <a:rPr lang="en-US" sz="1600" dirty="0" err="1" smtClean="0">
                <a:solidFill>
                  <a:srgbClr val="0070C0"/>
                </a:solidFill>
                <a:latin typeface="Arial Narrow" panose="020B0606020202030204" pitchFamily="34" charset="0"/>
              </a:rPr>
              <a:t>Twiki</a:t>
            </a:r>
            <a:endParaRPr lang="en-US" sz="1600" dirty="0" smtClean="0">
              <a:latin typeface="Arial Narrow" panose="020B0606020202030204" pitchFamily="34" charset="0"/>
            </a:endParaRPr>
          </a:p>
          <a:p>
            <a:pPr marL="536575" lvl="2"/>
            <a:r>
              <a:rPr lang="en-US" sz="1600" dirty="0" smtClean="0">
                <a:solidFill>
                  <a:srgbClr val="0070C0"/>
                </a:solidFill>
                <a:latin typeface="Arial Narrow" panose="020B0606020202030204" pitchFamily="34" charset="0"/>
              </a:rPr>
              <a:t>ATLAS Supporting documents </a:t>
            </a:r>
            <a:r>
              <a:rPr lang="en-US" sz="1600" dirty="0" smtClean="0">
                <a:latin typeface="Arial Narrow" panose="020B0606020202030204" pitchFamily="34" charset="0"/>
              </a:rPr>
              <a:t>(Internal Notes)</a:t>
            </a:r>
          </a:p>
          <a:p>
            <a:pPr marL="400050" lvl="2" indent="0">
              <a:buNone/>
            </a:pPr>
            <a:endParaRPr lang="en-US" sz="2600" dirty="0" smtClean="0">
              <a:solidFill>
                <a:srgbClr val="FF0000"/>
              </a:solidFill>
              <a:latin typeface="Arial Narrow" panose="020B0606020202030204" pitchFamily="34" charset="0"/>
            </a:endParaRPr>
          </a:p>
          <a:p>
            <a:endParaRPr lang="en-US" dirty="0" smtClean="0"/>
          </a:p>
          <a:p>
            <a:endParaRPr lang="ru-RU" dirty="0"/>
          </a:p>
        </p:txBody>
      </p:sp>
      <p:sp>
        <p:nvSpPr>
          <p:cNvPr id="8" name="Прямоугольник 7"/>
          <p:cNvSpPr/>
          <p:nvPr/>
        </p:nvSpPr>
        <p:spPr>
          <a:xfrm>
            <a:off x="5463252" y="3135975"/>
            <a:ext cx="3334521" cy="830997"/>
          </a:xfrm>
          <a:prstGeom prst="rect">
            <a:avLst/>
          </a:prstGeom>
        </p:spPr>
        <p:txBody>
          <a:bodyPr wrap="square">
            <a:spAutoFit/>
          </a:bodyPr>
          <a:lstStyle/>
          <a:p>
            <a:pPr marL="373063" lvl="2" indent="-285750">
              <a:buFont typeface="Arial" panose="020B0604020202020204" pitchFamily="34" charset="0"/>
              <a:buChar char="•"/>
            </a:pPr>
            <a:r>
              <a:rPr lang="en-US" sz="1600" dirty="0" smtClean="0">
                <a:solidFill>
                  <a:srgbClr val="0070C0"/>
                </a:solidFill>
                <a:latin typeface="Arial Narrow" panose="020B0606020202030204" pitchFamily="34" charset="0"/>
              </a:rPr>
              <a:t>AMI</a:t>
            </a:r>
            <a:r>
              <a:rPr lang="en-US" sz="1600" dirty="0" smtClean="0">
                <a:latin typeface="Arial Narrow" panose="020B0606020202030204" pitchFamily="34" charset="0"/>
              </a:rPr>
              <a:t> (Atlas Metadata Interface)</a:t>
            </a:r>
            <a:r>
              <a:rPr lang="en-US" sz="1400" dirty="0" smtClean="0">
                <a:latin typeface="Arial Narrow" panose="020B0606020202030204" pitchFamily="34" charset="0"/>
              </a:rPr>
              <a:t> </a:t>
            </a:r>
          </a:p>
          <a:p>
            <a:pPr marL="373063" lvl="2" indent="-285750">
              <a:buFont typeface="Arial" panose="020B0604020202020204" pitchFamily="34" charset="0"/>
              <a:buChar char="•"/>
            </a:pPr>
            <a:r>
              <a:rPr lang="en-US" sz="1600" dirty="0" smtClean="0">
                <a:solidFill>
                  <a:srgbClr val="0070C0"/>
                </a:solidFill>
                <a:latin typeface="Arial Narrow" panose="020B0606020202030204" pitchFamily="34" charset="0"/>
              </a:rPr>
              <a:t>GLANCE</a:t>
            </a:r>
            <a:r>
              <a:rPr lang="en-US" sz="1600" dirty="0" smtClean="0">
                <a:latin typeface="Arial Narrow" panose="020B0606020202030204" pitchFamily="34" charset="0"/>
              </a:rPr>
              <a:t> (search engine for the Atlas Collaboration)</a:t>
            </a:r>
            <a:endParaRPr lang="en-US" sz="1000" i="1" dirty="0" smtClean="0">
              <a:solidFill>
                <a:schemeClr val="accent2">
                  <a:lumMod val="60000"/>
                  <a:lumOff val="40000"/>
                </a:schemeClr>
              </a:solidFill>
              <a:latin typeface="Arial Narrow" panose="020B0606020202030204" pitchFamily="34" charset="0"/>
            </a:endParaRPr>
          </a:p>
        </p:txBody>
      </p:sp>
      <p:sp>
        <p:nvSpPr>
          <p:cNvPr id="10" name="Стрелка углом 9"/>
          <p:cNvSpPr/>
          <p:nvPr/>
        </p:nvSpPr>
        <p:spPr>
          <a:xfrm rot="5400000">
            <a:off x="5241609" y="2275072"/>
            <a:ext cx="677007" cy="1008113"/>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solidFill>
                <a:schemeClr val="tx1"/>
              </a:solidFill>
            </a:endParaRPr>
          </a:p>
        </p:txBody>
      </p:sp>
      <p:sp>
        <p:nvSpPr>
          <p:cNvPr id="14" name="Стрелка углом 13"/>
          <p:cNvSpPr/>
          <p:nvPr/>
        </p:nvSpPr>
        <p:spPr>
          <a:xfrm rot="5400000" flipH="1">
            <a:off x="5217069" y="3933054"/>
            <a:ext cx="720080" cy="1008113"/>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323528" y="5301208"/>
            <a:ext cx="8568952" cy="954107"/>
          </a:xfrm>
          <a:prstGeom prst="rect">
            <a:avLst/>
          </a:prstGeom>
        </p:spPr>
        <p:txBody>
          <a:bodyPr wrap="square">
            <a:spAutoFit/>
          </a:bodyPr>
          <a:lstStyle/>
          <a:p>
            <a:r>
              <a:rPr lang="en-US" sz="1400" dirty="0" smtClean="0">
                <a:latin typeface="Arial Narrow" panose="020B0606020202030204" pitchFamily="34" charset="0"/>
              </a:rPr>
              <a:t>Despite the available documentation, it is in practice often quite involved to trace exactly how a g</a:t>
            </a:r>
            <a:r>
              <a:rPr lang="en-US" sz="1400" dirty="0">
                <a:latin typeface="Arial Narrow" panose="020B0606020202030204" pitchFamily="34" charset="0"/>
              </a:rPr>
              <a:t>i</a:t>
            </a:r>
            <a:r>
              <a:rPr lang="en-US" sz="1400" dirty="0" smtClean="0">
                <a:latin typeface="Arial Narrow" panose="020B0606020202030204" pitchFamily="34" charset="0"/>
              </a:rPr>
              <a:t>ven result was produced. The necessary information is scattered over many different repositories, such as the metadata interface, the various source code repositories, internal documents and web-pages. We need to present </a:t>
            </a:r>
            <a:r>
              <a:rPr lang="en-US" sz="1400" dirty="0">
                <a:latin typeface="Arial Narrow" panose="020B0606020202030204" pitchFamily="34" charset="0"/>
              </a:rPr>
              <a:t>the whole process of data analysis </a:t>
            </a:r>
            <a:r>
              <a:rPr lang="en-US" sz="1400" dirty="0" smtClean="0">
                <a:latin typeface="Arial Narrow" panose="020B0606020202030204" pitchFamily="34" charset="0"/>
              </a:rPr>
              <a:t>life cycle from </a:t>
            </a:r>
            <a:r>
              <a:rPr lang="en-US" sz="1400" dirty="0">
                <a:latin typeface="Arial Narrow" panose="020B0606020202030204" pitchFamily="34" charset="0"/>
              </a:rPr>
              <a:t>physicist idea </a:t>
            </a:r>
            <a:r>
              <a:rPr lang="en-US" sz="1400" dirty="0" smtClean="0">
                <a:latin typeface="Arial Narrow" panose="020B0606020202030204" pitchFamily="34" charset="0"/>
              </a:rPr>
              <a:t>to data processing chain and resulting publications.</a:t>
            </a:r>
            <a:endParaRPr lang="ru-RU" sz="1400" dirty="0">
              <a:latin typeface="Arial Narrow" panose="020B0606020202030204" pitchFamily="34" charset="0"/>
            </a:endParaRPr>
          </a:p>
        </p:txBody>
      </p:sp>
      <p:sp>
        <p:nvSpPr>
          <p:cNvPr id="9" name="Дата 8"/>
          <p:cNvSpPr>
            <a:spLocks noGrp="1"/>
          </p:cNvSpPr>
          <p:nvPr>
            <p:ph type="dt" sz="half" idx="10"/>
          </p:nvPr>
        </p:nvSpPr>
        <p:spPr/>
        <p:txBody>
          <a:bodyPr/>
          <a:lstStyle/>
          <a:p>
            <a:r>
              <a:rPr lang="ru-RU" smtClean="0"/>
              <a:t>07.07.2016</a:t>
            </a:r>
            <a:endParaRPr lang="ru-RU" dirty="0"/>
          </a:p>
        </p:txBody>
      </p:sp>
      <p:sp>
        <p:nvSpPr>
          <p:cNvPr id="4" name="Нижний колонтитул 3"/>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103ED9-61FB-4CBC-9F43-CFE5737C5D34}" type="slidenum">
              <a:rPr lang="ru-RU" smtClean="0"/>
              <a:t>5</a:t>
            </a:fld>
            <a:r>
              <a:rPr lang="en-US" dirty="0" smtClean="0"/>
              <a:t>/14</a:t>
            </a:r>
            <a:endParaRPr lang="ru-RU" dirty="0"/>
          </a:p>
        </p:txBody>
      </p:sp>
      <p:sp>
        <p:nvSpPr>
          <p:cNvPr id="5" name="Прямоугольник 4"/>
          <p:cNvSpPr/>
          <p:nvPr/>
        </p:nvSpPr>
        <p:spPr>
          <a:xfrm>
            <a:off x="5069822" y="836712"/>
            <a:ext cx="3822658" cy="1200329"/>
          </a:xfrm>
          <a:prstGeom prst="rect">
            <a:avLst/>
          </a:prstGeom>
        </p:spPr>
        <p:txBody>
          <a:bodyPr wrap="square">
            <a:spAutoFit/>
          </a:bodyPr>
          <a:lstStyle/>
          <a:p>
            <a:r>
              <a:rPr lang="en-US" sz="1200" dirty="0" smtClean="0">
                <a:latin typeface="Arial Narrow" panose="020B0606020202030204" pitchFamily="34" charset="0"/>
              </a:rPr>
              <a:t>In </a:t>
            </a:r>
            <a:r>
              <a:rPr lang="en-US" sz="1200" dirty="0">
                <a:latin typeface="Arial Narrow" panose="020B0606020202030204" pitchFamily="34" charset="0"/>
              </a:rPr>
              <a:t>order to be interpreted and mined, experimental data must be accompanied by </a:t>
            </a:r>
            <a:r>
              <a:rPr lang="en-US" sz="1200" i="1" dirty="0">
                <a:solidFill>
                  <a:srgbClr val="FF0000"/>
                </a:solidFill>
                <a:latin typeface="Arial Narrow" panose="020B0606020202030204" pitchFamily="34" charset="0"/>
              </a:rPr>
              <a:t>auxiliary metadata</a:t>
            </a:r>
            <a:r>
              <a:rPr lang="en-US" sz="1200" dirty="0">
                <a:latin typeface="Arial Narrow" panose="020B0606020202030204" pitchFamily="34" charset="0"/>
              </a:rPr>
              <a:t>, which are recorded at each data processing step. Metadata describes scientific data and represent scientific objects or results of scientific experiments, allowing them to be shared by various applications, to be recorded in databases or published via Web. </a:t>
            </a:r>
            <a:endParaRPr lang="ru-RU" sz="1200" dirty="0">
              <a:latin typeface="Arial Narrow" panose="020B0606020202030204" pitchFamily="34" charset="0"/>
            </a:endParaRPr>
          </a:p>
        </p:txBody>
      </p:sp>
    </p:spTree>
    <p:extLst>
      <p:ext uri="{BB962C8B-B14F-4D97-AF65-F5344CB8AC3E}">
        <p14:creationId xmlns:p14="http://schemas.microsoft.com/office/powerpoint/2010/main" val="2911159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en-US" sz="2800" dirty="0">
                <a:solidFill>
                  <a:srgbClr val="002060"/>
                </a:solidFill>
                <a:latin typeface="Century Gothic" panose="020B0502020202020204" pitchFamily="34" charset="0"/>
              </a:rPr>
              <a:t>Prototype Data </a:t>
            </a:r>
            <a:r>
              <a:rPr lang="en-US" sz="2800" dirty="0" smtClean="0">
                <a:solidFill>
                  <a:srgbClr val="002060"/>
                </a:solidFill>
                <a:latin typeface="Century Gothic" panose="020B0502020202020204" pitchFamily="34" charset="0"/>
              </a:rPr>
              <a:t>Knowledge Base Architecture</a:t>
            </a:r>
            <a:endParaRPr lang="ru-RU" sz="2800" dirty="0">
              <a:solidFill>
                <a:srgbClr val="002060"/>
              </a:solidFill>
              <a:latin typeface="Century Gothic" panose="020B0502020202020204" pitchFamily="34" charset="0"/>
            </a:endParaRPr>
          </a:p>
        </p:txBody>
      </p:sp>
      <p:sp>
        <p:nvSpPr>
          <p:cNvPr id="4" name="Нижний колонтитул 3"/>
          <p:cNvSpPr>
            <a:spLocks noGrp="1"/>
          </p:cNvSpPr>
          <p:nvPr>
            <p:ph type="ftr" sz="quarter" idx="11"/>
          </p:nvPr>
        </p:nvSpPr>
        <p:spPr/>
        <p:txBody>
          <a:bodyPr/>
          <a:lstStyle/>
          <a:p>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908720"/>
            <a:ext cx="7098331" cy="5501632"/>
          </a:xfrm>
          <a:prstGeom prst="rect">
            <a:avLst/>
          </a:prstGeom>
        </p:spPr>
      </p:pic>
      <p:sp>
        <p:nvSpPr>
          <p:cNvPr id="9" name="Дата 8"/>
          <p:cNvSpPr>
            <a:spLocks noGrp="1"/>
          </p:cNvSpPr>
          <p:nvPr>
            <p:ph type="dt" sz="half" idx="10"/>
          </p:nvPr>
        </p:nvSpPr>
        <p:spPr/>
        <p:txBody>
          <a:bodyPr/>
          <a:lstStyle/>
          <a:p>
            <a:r>
              <a:rPr lang="ru-RU" smtClean="0"/>
              <a:t>07.07.2016</a:t>
            </a:r>
            <a:endParaRPr lang="ru-RU"/>
          </a:p>
        </p:txBody>
      </p:sp>
      <p:sp>
        <p:nvSpPr>
          <p:cNvPr id="10" name="Номер слайда 9"/>
          <p:cNvSpPr>
            <a:spLocks noGrp="1"/>
          </p:cNvSpPr>
          <p:nvPr>
            <p:ph type="sldNum" sz="quarter" idx="12"/>
          </p:nvPr>
        </p:nvSpPr>
        <p:spPr/>
        <p:txBody>
          <a:bodyPr/>
          <a:lstStyle/>
          <a:p>
            <a:fld id="{4A103ED9-61FB-4CBC-9F43-CFE5737C5D34}" type="slidenum">
              <a:rPr lang="ru-RU" smtClean="0"/>
              <a:t>6</a:t>
            </a:fld>
            <a:r>
              <a:rPr lang="en-US" dirty="0" smtClean="0"/>
              <a:t>/14</a:t>
            </a:r>
            <a:endParaRPr lang="ru-RU" dirty="0"/>
          </a:p>
        </p:txBody>
      </p:sp>
    </p:spTree>
    <p:extLst>
      <p:ext uri="{BB962C8B-B14F-4D97-AF65-F5344CB8AC3E}">
        <p14:creationId xmlns:p14="http://schemas.microsoft.com/office/powerpoint/2010/main" val="1677898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2800" dirty="0" smtClean="0">
                <a:solidFill>
                  <a:srgbClr val="002060"/>
                </a:solidFill>
                <a:latin typeface="Century Gothic" panose="020B0502020202020204" pitchFamily="34" charset="0"/>
              </a:rPr>
              <a:t>ATLAS Data Analysis Ontology</a:t>
            </a:r>
            <a:endParaRPr lang="ru-RU" sz="2800" dirty="0">
              <a:solidFill>
                <a:srgbClr val="002060"/>
              </a:solidFill>
              <a:latin typeface="Century Gothic" panose="020B0502020202020204" pitchFamily="34" charset="0"/>
            </a:endParaRPr>
          </a:p>
        </p:txBody>
      </p:sp>
      <p:sp>
        <p:nvSpPr>
          <p:cNvPr id="3" name="Объект 2"/>
          <p:cNvSpPr>
            <a:spLocks noGrp="1"/>
          </p:cNvSpPr>
          <p:nvPr>
            <p:ph idx="1"/>
          </p:nvPr>
        </p:nvSpPr>
        <p:spPr>
          <a:xfrm>
            <a:off x="457200" y="1268760"/>
            <a:ext cx="8229600" cy="4857403"/>
          </a:xfrm>
        </p:spPr>
        <p:txBody>
          <a:bodyPr>
            <a:normAutofit/>
          </a:bodyPr>
          <a:lstStyle/>
          <a:p>
            <a:pPr>
              <a:buBlip>
                <a:blip r:embed="rId2"/>
              </a:buBlip>
            </a:pPr>
            <a:r>
              <a:rPr lang="en-US" sz="2000" dirty="0" smtClean="0">
                <a:latin typeface="Arial Narrow" panose="020B0606020202030204" pitchFamily="34" charset="0"/>
              </a:rPr>
              <a:t>Despite a lot of papers published in ATLAS collaboration, there is still </a:t>
            </a:r>
            <a:r>
              <a:rPr lang="en-US" sz="2000" dirty="0" smtClean="0">
                <a:solidFill>
                  <a:srgbClr val="FF0000"/>
                </a:solidFill>
                <a:latin typeface="Arial Narrow" panose="020B0606020202030204" pitchFamily="34" charset="0"/>
              </a:rPr>
              <a:t>“no formal way of representing or classifying experimental results – no metadata accompanies an article to formally describe the physics result therein” [D. </a:t>
            </a:r>
            <a:r>
              <a:rPr lang="en-US" sz="2000" dirty="0" err="1" smtClean="0">
                <a:solidFill>
                  <a:srgbClr val="FF0000"/>
                </a:solidFill>
                <a:latin typeface="Arial Narrow" panose="020B0606020202030204" pitchFamily="34" charset="0"/>
              </a:rPr>
              <a:t>Carral</a:t>
            </a:r>
            <a:r>
              <a:rPr lang="en-US" sz="2000" dirty="0" smtClean="0">
                <a:solidFill>
                  <a:srgbClr val="FF0000"/>
                </a:solidFill>
                <a:latin typeface="Arial Narrow" panose="020B0606020202030204" pitchFamily="34" charset="0"/>
              </a:rPr>
              <a:t>, M. Cheatham. “An ontology Design Pattern for Particle Physics Analysis”].   </a:t>
            </a:r>
          </a:p>
          <a:p>
            <a:pPr>
              <a:buBlip>
                <a:blip r:embed="rId2"/>
              </a:buBlip>
            </a:pPr>
            <a:r>
              <a:rPr lang="en-US" sz="2000" dirty="0" smtClean="0">
                <a:latin typeface="Arial Narrow" panose="020B0606020202030204" pitchFamily="34" charset="0"/>
              </a:rPr>
              <a:t>Ontology is a domain-specific dictionary of terms and definitions, it can also captures the semantic relationships between the terms, thus allowing logical inferencing about the entities represented by the ontology and by the data annotated using the ontology’s terms.</a:t>
            </a:r>
          </a:p>
          <a:p>
            <a:pPr>
              <a:buBlip>
                <a:blip r:embed="rId2"/>
              </a:buBlip>
            </a:pPr>
            <a:r>
              <a:rPr lang="en-US" sz="2000" dirty="0" smtClean="0">
                <a:latin typeface="Arial Narrow" panose="020B0606020202030204" pitchFamily="34" charset="0"/>
              </a:rPr>
              <a:t>The ontology-based approach to knowledge representations offers many significant opportunities for new approaches to data mining that go beyond the simple search for patterns in the primary data by integrating information incorporated in the structure of the ontology representation. </a:t>
            </a:r>
          </a:p>
          <a:p>
            <a:pPr>
              <a:buBlip>
                <a:blip r:embed="rId2"/>
              </a:buBlip>
            </a:pPr>
            <a:r>
              <a:rPr lang="en-US" sz="2000" dirty="0" smtClean="0">
                <a:latin typeface="Arial Narrow" panose="020B0606020202030204" pitchFamily="34" charset="0"/>
              </a:rPr>
              <a:t>Ontological storage will provide </a:t>
            </a:r>
            <a:r>
              <a:rPr lang="en-US" sz="2000" i="1" dirty="0" smtClean="0">
                <a:solidFill>
                  <a:srgbClr val="FF0000"/>
                </a:solidFill>
                <a:latin typeface="Arial Narrow" panose="020B0606020202030204" pitchFamily="34" charset="0"/>
              </a:rPr>
              <a:t>linked representation </a:t>
            </a:r>
            <a:r>
              <a:rPr lang="en-US" sz="2000" dirty="0" smtClean="0">
                <a:latin typeface="Arial Narrow" panose="020B0606020202030204" pitchFamily="34" charset="0"/>
              </a:rPr>
              <a:t>of all elements of the ATLAS data analysis. </a:t>
            </a:r>
            <a:endParaRPr lang="ru-RU" sz="2000" dirty="0">
              <a:latin typeface="Arial Narrow" panose="020B0606020202030204" pitchFamily="34" charset="0"/>
            </a:endParaRPr>
          </a:p>
        </p:txBody>
      </p:sp>
      <p:sp>
        <p:nvSpPr>
          <p:cNvPr id="6" name="Дата 5"/>
          <p:cNvSpPr>
            <a:spLocks noGrp="1"/>
          </p:cNvSpPr>
          <p:nvPr>
            <p:ph type="dt" sz="half" idx="10"/>
          </p:nvPr>
        </p:nvSpPr>
        <p:spPr/>
        <p:txBody>
          <a:bodyPr/>
          <a:lstStyle/>
          <a:p>
            <a:r>
              <a:rPr lang="ru-RU" smtClean="0"/>
              <a:t>07.07.2016</a:t>
            </a:r>
            <a:endParaRPr lang="ru-RU"/>
          </a:p>
        </p:txBody>
      </p:sp>
      <p:sp>
        <p:nvSpPr>
          <p:cNvPr id="4" name="Нижний колонтитул 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103ED9-61FB-4CBC-9F43-CFE5737C5D34}" type="slidenum">
              <a:rPr lang="ru-RU" smtClean="0"/>
              <a:t>7</a:t>
            </a:fld>
            <a:r>
              <a:rPr lang="en-US" dirty="0" smtClean="0"/>
              <a:t>/14</a:t>
            </a:r>
            <a:endParaRPr lang="ru-RU" dirty="0"/>
          </a:p>
        </p:txBody>
      </p:sp>
    </p:spTree>
    <p:extLst>
      <p:ext uri="{BB962C8B-B14F-4D97-AF65-F5344CB8AC3E}">
        <p14:creationId xmlns:p14="http://schemas.microsoft.com/office/powerpoint/2010/main" val="464002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800" dirty="0" smtClean="0">
                <a:solidFill>
                  <a:srgbClr val="002060"/>
                </a:solidFill>
                <a:latin typeface="Century Gothic" panose="020B0502020202020204" pitchFamily="34" charset="0"/>
              </a:rPr>
              <a:t>ATLAS Experiment Ontology Prototype</a:t>
            </a:r>
            <a:endParaRPr lang="ru-RU" sz="2800" dirty="0">
              <a:solidFill>
                <a:srgbClr val="002060"/>
              </a:solidFill>
              <a:latin typeface="Century Gothic" panose="020B0502020202020204" pitchFamily="34" charset="0"/>
            </a:endParaRPr>
          </a:p>
        </p:txBody>
      </p:sp>
      <p:sp>
        <p:nvSpPr>
          <p:cNvPr id="4" name="Нижний колонтитул 3"/>
          <p:cNvSpPr>
            <a:spLocks noGrp="1"/>
          </p:cNvSpPr>
          <p:nvPr>
            <p:ph type="ftr" sz="quarter" idx="11"/>
          </p:nvPr>
        </p:nvSpPr>
        <p:spPr/>
        <p:txBody>
          <a:bodyPr/>
          <a:lstStyle/>
          <a:p>
            <a:endParaRPr lang="ru-RU"/>
          </a:p>
        </p:txBody>
      </p:sp>
      <p:pic>
        <p:nvPicPr>
          <p:cNvPr id="12" name="Объект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1198" y="1900537"/>
            <a:ext cx="8087266" cy="4442275"/>
          </a:xfrm>
        </p:spPr>
      </p:pic>
      <p:sp>
        <p:nvSpPr>
          <p:cNvPr id="15" name="Прямоугольник 14"/>
          <p:cNvSpPr/>
          <p:nvPr/>
        </p:nvSpPr>
        <p:spPr>
          <a:xfrm>
            <a:off x="467544" y="980728"/>
            <a:ext cx="8280920" cy="1092607"/>
          </a:xfrm>
          <a:prstGeom prst="rect">
            <a:avLst/>
          </a:prstGeom>
        </p:spPr>
        <p:txBody>
          <a:bodyPr wrap="square">
            <a:spAutoFit/>
          </a:bodyPr>
          <a:lstStyle/>
          <a:p>
            <a:pPr marL="171450" indent="-171450">
              <a:buFont typeface="Arial" panose="020B0604020202020204" pitchFamily="34" charset="0"/>
              <a:buChar char="•"/>
            </a:pPr>
            <a:r>
              <a:rPr lang="en-US" sz="1300" dirty="0">
                <a:latin typeface="Arial Narrow" panose="020B0606020202030204" pitchFamily="34" charset="0"/>
              </a:rPr>
              <a:t>Each </a:t>
            </a:r>
            <a:r>
              <a:rPr lang="en-US" sz="1300" dirty="0" smtClean="0">
                <a:latin typeface="Arial Narrow" panose="020B0606020202030204" pitchFamily="34" charset="0"/>
              </a:rPr>
              <a:t>ATLAS publication is </a:t>
            </a:r>
            <a:r>
              <a:rPr lang="en-US" sz="1300" dirty="0">
                <a:latin typeface="Arial Narrow" panose="020B0606020202030204" pitchFamily="34" charset="0"/>
              </a:rPr>
              <a:t>based on some physical hypothesis, which should be confirmed or refuted. To test the hypotheses scientists usually use two data sets: simulated data (Monte-Carlo) and real data from ATLAS detector. These data sets are processed in ATLAS Data Processing Chain. And the results of the data analysis are described in Papers and Conference Notes. </a:t>
            </a:r>
            <a:endParaRPr lang="en-US" sz="1300" dirty="0" smtClean="0">
              <a:latin typeface="Arial Narrow" panose="020B0606020202030204" pitchFamily="34" charset="0"/>
            </a:endParaRPr>
          </a:p>
          <a:p>
            <a:pPr marL="171450" indent="-171450">
              <a:buFont typeface="Arial" panose="020B0604020202020204" pitchFamily="34" charset="0"/>
              <a:buChar char="•"/>
            </a:pPr>
            <a:r>
              <a:rPr lang="en-US" sz="1300" dirty="0" smtClean="0">
                <a:latin typeface="Arial Narrow" panose="020B0606020202030204" pitchFamily="34" charset="0"/>
              </a:rPr>
              <a:t>Each </a:t>
            </a:r>
            <a:r>
              <a:rPr lang="en-US" sz="1300" b="1" i="1" dirty="0">
                <a:solidFill>
                  <a:srgbClr val="FF0000"/>
                </a:solidFill>
                <a:latin typeface="Arial Narrow" panose="020B0606020202030204" pitchFamily="34" charset="0"/>
              </a:rPr>
              <a:t>ATLAS Paper </a:t>
            </a:r>
            <a:r>
              <a:rPr lang="en-US" sz="1300" dirty="0">
                <a:latin typeface="Arial Narrow" panose="020B0606020202030204" pitchFamily="34" charset="0"/>
              </a:rPr>
              <a:t>have link to the </a:t>
            </a:r>
            <a:r>
              <a:rPr lang="en-US" sz="1300" b="1" i="1" dirty="0">
                <a:solidFill>
                  <a:srgbClr val="FF0000"/>
                </a:solidFill>
                <a:latin typeface="Arial Narrow" panose="020B0606020202030204" pitchFamily="34" charset="0"/>
              </a:rPr>
              <a:t>Supporting document (Internal ATLAS Note)</a:t>
            </a:r>
            <a:r>
              <a:rPr lang="en-US" sz="1300" dirty="0">
                <a:latin typeface="Arial Narrow" panose="020B0606020202030204" pitchFamily="34" charset="0"/>
              </a:rPr>
              <a:t>, </a:t>
            </a:r>
            <a:r>
              <a:rPr lang="en-US" sz="1300" dirty="0" smtClean="0">
                <a:latin typeface="Arial Narrow" panose="020B0606020202030204" pitchFamily="34" charset="0"/>
              </a:rPr>
              <a:t>describing </a:t>
            </a:r>
            <a:r>
              <a:rPr lang="en-US" sz="1300" dirty="0">
                <a:latin typeface="Arial Narrow" panose="020B0606020202030204" pitchFamily="34" charset="0"/>
              </a:rPr>
              <a:t>the initial data samples that were used </a:t>
            </a:r>
            <a:r>
              <a:rPr lang="en-US" sz="1300" dirty="0" smtClean="0">
                <a:latin typeface="Arial Narrow" panose="020B0606020202030204" pitchFamily="34" charset="0"/>
              </a:rPr>
              <a:t>for the </a:t>
            </a:r>
            <a:r>
              <a:rPr lang="en-US" sz="1300" dirty="0">
                <a:latin typeface="Arial Narrow" panose="020B0606020202030204" pitchFamily="34" charset="0"/>
              </a:rPr>
              <a:t>analysis.</a:t>
            </a:r>
            <a:endParaRPr lang="ru-RU" sz="1300" dirty="0"/>
          </a:p>
        </p:txBody>
      </p:sp>
      <p:cxnSp>
        <p:nvCxnSpPr>
          <p:cNvPr id="17" name="Прямая со стрелкой 16"/>
          <p:cNvCxnSpPr/>
          <p:nvPr/>
        </p:nvCxnSpPr>
        <p:spPr>
          <a:xfrm>
            <a:off x="1475656" y="2073335"/>
            <a:ext cx="72008" cy="178771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 name="Прямая со стрелкой 18"/>
          <p:cNvCxnSpPr/>
          <p:nvPr/>
        </p:nvCxnSpPr>
        <p:spPr>
          <a:xfrm>
            <a:off x="3923928" y="1844824"/>
            <a:ext cx="360040" cy="93610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7643"/>
            <a:ext cx="752629" cy="980238"/>
          </a:xfrm>
          <a:prstGeom prst="rect">
            <a:avLst/>
          </a:prstGeom>
          <a:noFill/>
          <a:ln w="9525">
            <a:solidFill>
              <a:schemeClr val="tx1"/>
            </a:solidFill>
            <a:miter lim="800000"/>
            <a:headEnd/>
            <a:tailEnd/>
          </a:ln>
          <a:effectLst>
            <a:outerShdw blurRad="50800" dist="50800" dir="5400000" algn="ctr" rotWithShape="0">
              <a:srgbClr val="000000">
                <a:alpha val="88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2312876"/>
            <a:ext cx="701536" cy="993843"/>
          </a:xfrm>
          <a:prstGeom prst="rect">
            <a:avLst/>
          </a:prstGeom>
          <a:noFill/>
          <a:ln w="9525">
            <a:solidFill>
              <a:schemeClr val="tx1"/>
            </a:solidFill>
            <a:miter lim="800000"/>
            <a:headEnd/>
            <a:tailEnd/>
          </a:ln>
          <a:effectLst>
            <a:outerShdw blurRad="50800" dist="50800" dir="5400000" algn="ctr" rotWithShape="0">
              <a:srgbClr val="000000">
                <a:alpha val="84000"/>
              </a:srgbClr>
            </a:outerShdw>
          </a:effectLst>
          <a:extLst>
            <a:ext uri="{909E8E84-426E-40DD-AFC4-6F175D3DCCD1}">
              <a14:hiddenFill xmlns:a14="http://schemas.microsoft.com/office/drawing/2010/main">
                <a:solidFill>
                  <a:schemeClr val="accent1"/>
                </a:solidFill>
              </a14:hiddenFill>
            </a:ext>
          </a:extLst>
        </p:spPr>
      </p:pic>
      <p:sp>
        <p:nvSpPr>
          <p:cNvPr id="24" name="Дата 23"/>
          <p:cNvSpPr>
            <a:spLocks noGrp="1"/>
          </p:cNvSpPr>
          <p:nvPr>
            <p:ph type="dt" sz="half" idx="10"/>
          </p:nvPr>
        </p:nvSpPr>
        <p:spPr/>
        <p:txBody>
          <a:bodyPr/>
          <a:lstStyle/>
          <a:p>
            <a:r>
              <a:rPr lang="ru-RU" smtClean="0"/>
              <a:t>07.07.2016</a:t>
            </a:r>
            <a:endParaRPr lang="ru-RU"/>
          </a:p>
        </p:txBody>
      </p:sp>
      <p:sp>
        <p:nvSpPr>
          <p:cNvPr id="25" name="Номер слайда 24"/>
          <p:cNvSpPr>
            <a:spLocks noGrp="1"/>
          </p:cNvSpPr>
          <p:nvPr>
            <p:ph type="sldNum" sz="quarter" idx="12"/>
          </p:nvPr>
        </p:nvSpPr>
        <p:spPr/>
        <p:txBody>
          <a:bodyPr/>
          <a:lstStyle/>
          <a:p>
            <a:fld id="{4A103ED9-61FB-4CBC-9F43-CFE5737C5D34}" type="slidenum">
              <a:rPr lang="ru-RU" smtClean="0"/>
              <a:t>8</a:t>
            </a:fld>
            <a:r>
              <a:rPr lang="en-US" dirty="0" smtClean="0"/>
              <a:t>/14</a:t>
            </a:r>
            <a:endParaRPr lang="ru-RU" dirty="0"/>
          </a:p>
        </p:txBody>
      </p:sp>
    </p:spTree>
    <p:extLst>
      <p:ext uri="{BB962C8B-B14F-4D97-AF65-F5344CB8AC3E}">
        <p14:creationId xmlns:p14="http://schemas.microsoft.com/office/powerpoint/2010/main" val="1928037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en-US" sz="2000" b="1" i="1" dirty="0" smtClean="0">
                <a:solidFill>
                  <a:srgbClr val="002060"/>
                </a:solidFill>
                <a:latin typeface="Century Gothic" panose="020B0502020202020204" pitchFamily="34" charset="0"/>
              </a:rPr>
              <a:t>Example:</a:t>
            </a:r>
            <a:r>
              <a:rPr lang="en-US" sz="2000" dirty="0" smtClean="0">
                <a:solidFill>
                  <a:srgbClr val="002060"/>
                </a:solidFill>
                <a:latin typeface="Century Gothic" panose="020B0502020202020204" pitchFamily="34" charset="0"/>
              </a:rPr>
              <a:t> Data samples representation in ATLAS supporting documents</a:t>
            </a:r>
            <a:endParaRPr lang="ru-RU" sz="2000" dirty="0">
              <a:solidFill>
                <a:srgbClr val="002060"/>
              </a:solidFill>
              <a:latin typeface="Century Gothic" panose="020B0502020202020204" pitchFamily="34" charset="0"/>
            </a:endParaRPr>
          </a:p>
        </p:txBody>
      </p:sp>
      <p:sp>
        <p:nvSpPr>
          <p:cNvPr id="3" name="Объект 2"/>
          <p:cNvSpPr>
            <a:spLocks noGrp="1"/>
          </p:cNvSpPr>
          <p:nvPr>
            <p:ph idx="1"/>
          </p:nvPr>
        </p:nvSpPr>
        <p:spPr>
          <a:xfrm>
            <a:off x="755576" y="878718"/>
            <a:ext cx="4182194" cy="936103"/>
          </a:xfrm>
        </p:spPr>
        <p:txBody>
          <a:bodyPr>
            <a:noAutofit/>
          </a:bodyPr>
          <a:lstStyle/>
          <a:p>
            <a:pPr>
              <a:buFont typeface="Arial Narrow" panose="020B0606020202030204" pitchFamily="34" charset="0"/>
              <a:buChar char="─"/>
            </a:pPr>
            <a:r>
              <a:rPr lang="en-US" sz="1600" dirty="0" smtClean="0">
                <a:latin typeface="Arial Narrow" panose="020B0606020202030204" pitchFamily="34" charset="0"/>
              </a:rPr>
              <a:t>a list of datasets</a:t>
            </a:r>
          </a:p>
          <a:p>
            <a:pPr>
              <a:buFont typeface="Arial Narrow" panose="020B0606020202030204" pitchFamily="34" charset="0"/>
              <a:buChar char="─"/>
            </a:pPr>
            <a:r>
              <a:rPr lang="en-US" sz="1600" dirty="0" smtClean="0">
                <a:latin typeface="Arial Narrow" panose="020B0606020202030204" pitchFamily="34" charset="0"/>
              </a:rPr>
              <a:t>a table of dataset attributes</a:t>
            </a:r>
          </a:p>
          <a:p>
            <a:pPr>
              <a:buFont typeface="Arial Narrow" panose="020B0606020202030204" pitchFamily="34" charset="0"/>
              <a:buChar char="─"/>
            </a:pPr>
            <a:r>
              <a:rPr lang="en-US" sz="1600" dirty="0" smtClean="0">
                <a:latin typeface="Arial Narrow" panose="020B0606020202030204" pitchFamily="34" charset="0"/>
              </a:rPr>
              <a:t>a simple description - how the signal </a:t>
            </a:r>
            <a:r>
              <a:rPr lang="en-US" sz="1600" dirty="0">
                <a:latin typeface="Arial Narrow" panose="020B0606020202030204" pitchFamily="34" charset="0"/>
              </a:rPr>
              <a:t>and </a:t>
            </a:r>
            <a:r>
              <a:rPr lang="en-US" sz="1600" dirty="0" smtClean="0">
                <a:latin typeface="Arial Narrow" panose="020B0606020202030204" pitchFamily="34" charset="0"/>
              </a:rPr>
              <a:t>the background </a:t>
            </a:r>
            <a:r>
              <a:rPr lang="en-US" sz="1600" dirty="0">
                <a:latin typeface="Arial Narrow" panose="020B0606020202030204" pitchFamily="34" charset="0"/>
              </a:rPr>
              <a:t>data samples </a:t>
            </a:r>
            <a:r>
              <a:rPr lang="en-US" sz="1600" dirty="0" smtClean="0">
                <a:latin typeface="Arial Narrow" panose="020B0606020202030204" pitchFamily="34" charset="0"/>
              </a:rPr>
              <a:t>were obtained</a:t>
            </a:r>
          </a:p>
          <a:p>
            <a:endParaRPr lang="ru-RU" sz="1600" dirty="0">
              <a:latin typeface="Arial Narrow" panose="020B0606020202030204" pitchFamily="34" charset="0"/>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3568" y="2132856"/>
            <a:ext cx="8229600" cy="423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Дата 5"/>
          <p:cNvSpPr>
            <a:spLocks noGrp="1"/>
          </p:cNvSpPr>
          <p:nvPr>
            <p:ph type="dt" sz="half" idx="10"/>
          </p:nvPr>
        </p:nvSpPr>
        <p:spPr/>
        <p:txBody>
          <a:bodyPr/>
          <a:lstStyle/>
          <a:p>
            <a:r>
              <a:rPr lang="ru-RU" smtClean="0"/>
              <a:t>07.07.2016</a:t>
            </a:r>
            <a:endParaRPr lang="ru-R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836712"/>
            <a:ext cx="1584176" cy="2244250"/>
          </a:xfrm>
          <a:prstGeom prst="rect">
            <a:avLst/>
          </a:prstGeom>
          <a:noFill/>
          <a:ln w="9525">
            <a:solidFill>
              <a:schemeClr val="tx1"/>
            </a:solidFill>
            <a:miter lim="800000"/>
            <a:headEnd/>
            <a:tailEnd/>
          </a:ln>
          <a:effectLst>
            <a:outerShdw blurRad="50800" dist="50800" dir="5400000" algn="ctr" rotWithShape="0">
              <a:srgbClr val="000000">
                <a:alpha val="69000"/>
              </a:srgbClr>
            </a:outerShdw>
          </a:effectLst>
          <a:extLst>
            <a:ext uri="{909E8E84-426E-40DD-AFC4-6F175D3DCCD1}">
              <a14:hiddenFill xmlns:a14="http://schemas.microsoft.com/office/drawing/2010/main">
                <a:solidFill>
                  <a:schemeClr val="accent1"/>
                </a:solidFill>
              </a14:hiddenFill>
            </a:ext>
          </a:extLst>
        </p:spPr>
      </p:pic>
      <p:sp>
        <p:nvSpPr>
          <p:cNvPr id="4" name="Нижний колонтитул 3"/>
          <p:cNvSpPr>
            <a:spLocks noGrp="1"/>
          </p:cNvSpPr>
          <p:nvPr>
            <p:ph type="ftr" sz="quarter" idx="11"/>
          </p:nvPr>
        </p:nvSpPr>
        <p:spPr/>
        <p:txBody>
          <a:bodyPr/>
          <a:lstStyle/>
          <a:p>
            <a:endParaRPr lang="ru-RU"/>
          </a:p>
        </p:txBody>
      </p:sp>
      <p:sp>
        <p:nvSpPr>
          <p:cNvPr id="8" name="Номер слайда 7"/>
          <p:cNvSpPr>
            <a:spLocks noGrp="1"/>
          </p:cNvSpPr>
          <p:nvPr>
            <p:ph type="sldNum" sz="quarter" idx="12"/>
          </p:nvPr>
        </p:nvSpPr>
        <p:spPr/>
        <p:txBody>
          <a:bodyPr/>
          <a:lstStyle/>
          <a:p>
            <a:fld id="{4A103ED9-61FB-4CBC-9F43-CFE5737C5D34}" type="slidenum">
              <a:rPr lang="ru-RU" smtClean="0"/>
              <a:t>9</a:t>
            </a:fld>
            <a:r>
              <a:rPr lang="en-US" dirty="0" smtClean="0"/>
              <a:t>/14</a:t>
            </a:r>
            <a:endParaRPr lang="ru-RU" dirty="0"/>
          </a:p>
        </p:txBody>
      </p:sp>
    </p:spTree>
    <p:extLst>
      <p:ext uri="{BB962C8B-B14F-4D97-AF65-F5344CB8AC3E}">
        <p14:creationId xmlns:p14="http://schemas.microsoft.com/office/powerpoint/2010/main" val="3651868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3481</TotalTime>
  <Words>1414</Words>
  <Application>Microsoft Office PowerPoint</Application>
  <PresentationFormat>Экран (4:3)</PresentationFormat>
  <Paragraphs>147</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Data Knowledge Base Prototype for Collaborative Scientific Research</vt:lpstr>
      <vt:lpstr>Thanks</vt:lpstr>
      <vt:lpstr>Outline</vt:lpstr>
      <vt:lpstr>Data Knowledge Base Role in Science</vt:lpstr>
      <vt:lpstr>Metadata Sources [ATLAS as an example]</vt:lpstr>
      <vt:lpstr>Prototype Data Knowledge Base Architecture</vt:lpstr>
      <vt:lpstr>ATLAS Data Analysis Ontology</vt:lpstr>
      <vt:lpstr>ATLAS Experiment Ontology Prototype</vt:lpstr>
      <vt:lpstr>Example: Data samples representation in ATLAS supporting documents</vt:lpstr>
      <vt:lpstr>Example: Datasets ID’s in ATLAS NOTEs</vt:lpstr>
      <vt:lpstr>What metadata can be extracted from ATLAS Internal Notes:</vt:lpstr>
      <vt:lpstr>Datasets mining workflow</vt:lpstr>
      <vt:lpstr>Summary &amp; Conclusion</vt:lpstr>
      <vt:lpstr>Near term 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Knowledge Base Highlights</dc:title>
  <dc:creator>Мария</dc:creator>
  <cp:lastModifiedBy>Мария</cp:lastModifiedBy>
  <cp:revision>66</cp:revision>
  <dcterms:created xsi:type="dcterms:W3CDTF">2016-05-16T11:29:32Z</dcterms:created>
  <dcterms:modified xsi:type="dcterms:W3CDTF">2016-06-30T12:17:04Z</dcterms:modified>
</cp:coreProperties>
</file>