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Lst>
  <p:notesMasterIdLst>
    <p:notesMasterId r:id="rId14"/>
  </p:notesMasterIdLst>
  <p:sldIdLst>
    <p:sldId id="256" r:id="rId2"/>
    <p:sldId id="277" r:id="rId3"/>
    <p:sldId id="278" r:id="rId4"/>
    <p:sldId id="268" r:id="rId5"/>
    <p:sldId id="265" r:id="rId6"/>
    <p:sldId id="276" r:id="rId7"/>
    <p:sldId id="271" r:id="rId8"/>
    <p:sldId id="267" r:id="rId9"/>
    <p:sldId id="258" r:id="rId10"/>
    <p:sldId id="264" r:id="rId11"/>
    <p:sldId id="275" r:id="rId12"/>
    <p:sldId id="273"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02" autoAdjust="0"/>
    <p:restoredTop sz="86400" autoAdjust="0"/>
  </p:normalViewPr>
  <p:slideViewPr>
    <p:cSldViewPr snapToGrid="0">
      <p:cViewPr varScale="1">
        <p:scale>
          <a:sx n="98" d="100"/>
          <a:sy n="98" d="100"/>
        </p:scale>
        <p:origin x="600"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02319-BFD2-4EB4-B9E7-22814841EF70}" type="doc">
      <dgm:prSet loTypeId="urn:microsoft.com/office/officeart/2008/layout/PictureStrips" loCatId="list" qsTypeId="urn:microsoft.com/office/officeart/2005/8/quickstyle/3d2" qsCatId="3D" csTypeId="urn:microsoft.com/office/officeart/2005/8/colors/accent1_2" csCatId="accent1" phldr="1"/>
      <dgm:spPr/>
      <dgm:t>
        <a:bodyPr/>
        <a:lstStyle/>
        <a:p>
          <a:endParaRPr lang="ru-RU"/>
        </a:p>
      </dgm:t>
    </dgm:pt>
    <dgm:pt modelId="{1A74B0FA-7CD0-47B9-BB54-41624EF3C704}">
      <dgm:prSet phldrT="[Текст]"/>
      <dgm:spPr/>
      <dgm:t>
        <a:bodyPr/>
        <a:lstStyle/>
        <a:p>
          <a:r>
            <a:rPr lang="en-US" dirty="0" smtClean="0"/>
            <a:t>Research and approbation of modern approaches to (1) management of semantic assets, (2) creation and dissemination of standards, (3) development of methods and tools based on Model Driven Architecture (MDA) principles to consolidate, integrate, create and (re)use semantic assets.</a:t>
          </a:r>
          <a:endParaRPr lang="ru-RU" dirty="0" smtClean="0"/>
        </a:p>
      </dgm:t>
    </dgm:pt>
    <dgm:pt modelId="{612C6D80-2F91-4F6A-A30C-71B22DB611A5}" type="parTrans" cxnId="{56D1B857-097D-4058-BE22-6F9FD9CEE151}">
      <dgm:prSet/>
      <dgm:spPr/>
      <dgm:t>
        <a:bodyPr/>
        <a:lstStyle/>
        <a:p>
          <a:endParaRPr lang="ru-RU"/>
        </a:p>
      </dgm:t>
    </dgm:pt>
    <dgm:pt modelId="{E164D6F0-9C35-4A40-BC2F-353A74D39F3A}" type="sibTrans" cxnId="{56D1B857-097D-4058-BE22-6F9FD9CEE151}">
      <dgm:prSet/>
      <dgm:spPr/>
      <dgm:t>
        <a:bodyPr/>
        <a:lstStyle/>
        <a:p>
          <a:endParaRPr lang="ru-RU"/>
        </a:p>
      </dgm:t>
    </dgm:pt>
    <dgm:pt modelId="{4F739376-63D6-444E-AF94-0971AA5513B3}">
      <dgm:prSet phldrT="[Текст]"/>
      <dgm:spPr/>
      <dgm:t>
        <a:bodyPr/>
        <a:lstStyle/>
        <a:p>
          <a:r>
            <a:rPr lang="en-US" dirty="0" smtClean="0"/>
            <a:t>Develop the beta-version of </a:t>
          </a:r>
          <a:r>
            <a:rPr lang="en-US" b="1" dirty="0" smtClean="0"/>
            <a:t>Center of Sematic Integration: the collaboration platform in the sphere of semantic interoperability that provides the expert community with information, methodology, special tools, and necessary organizational and regulatory support. </a:t>
          </a:r>
          <a:endParaRPr lang="ru-RU" b="1" dirty="0"/>
        </a:p>
      </dgm:t>
    </dgm:pt>
    <dgm:pt modelId="{C338EF5F-D514-4965-8F2C-896E4D4B5C4E}" type="parTrans" cxnId="{1B013015-CD8B-4D01-B3B9-FB63D916FBDB}">
      <dgm:prSet/>
      <dgm:spPr/>
      <dgm:t>
        <a:bodyPr/>
        <a:lstStyle/>
        <a:p>
          <a:endParaRPr lang="ru-RU"/>
        </a:p>
      </dgm:t>
    </dgm:pt>
    <dgm:pt modelId="{19822573-3577-4774-B2D5-BAB18FAE2644}" type="sibTrans" cxnId="{1B013015-CD8B-4D01-B3B9-FB63D916FBDB}">
      <dgm:prSet/>
      <dgm:spPr/>
      <dgm:t>
        <a:bodyPr/>
        <a:lstStyle/>
        <a:p>
          <a:endParaRPr lang="ru-RU"/>
        </a:p>
      </dgm:t>
    </dgm:pt>
    <dgm:pt modelId="{320E305A-B0F7-4948-A709-7A1D6757A930}" type="pres">
      <dgm:prSet presAssocID="{B8402319-BFD2-4EB4-B9E7-22814841EF70}" presName="Name0" presStyleCnt="0">
        <dgm:presLayoutVars>
          <dgm:dir/>
          <dgm:resizeHandles val="exact"/>
        </dgm:presLayoutVars>
      </dgm:prSet>
      <dgm:spPr/>
      <dgm:t>
        <a:bodyPr/>
        <a:lstStyle/>
        <a:p>
          <a:endParaRPr lang="ru-RU"/>
        </a:p>
      </dgm:t>
    </dgm:pt>
    <dgm:pt modelId="{044B4F39-5AA4-4689-9E76-F42CCDB83D6C}" type="pres">
      <dgm:prSet presAssocID="{1A74B0FA-7CD0-47B9-BB54-41624EF3C704}" presName="composite" presStyleCnt="0"/>
      <dgm:spPr/>
      <dgm:t>
        <a:bodyPr/>
        <a:lstStyle/>
        <a:p>
          <a:endParaRPr lang="ru-RU"/>
        </a:p>
      </dgm:t>
    </dgm:pt>
    <dgm:pt modelId="{038EDDF9-EB6E-4260-A0D8-2F2A6D35FC1C}" type="pres">
      <dgm:prSet presAssocID="{1A74B0FA-7CD0-47B9-BB54-41624EF3C704}" presName="rect1" presStyleLbl="trAlignAcc1" presStyleIdx="0" presStyleCnt="2">
        <dgm:presLayoutVars>
          <dgm:bulletEnabled val="1"/>
        </dgm:presLayoutVars>
      </dgm:prSet>
      <dgm:spPr/>
      <dgm:t>
        <a:bodyPr/>
        <a:lstStyle/>
        <a:p>
          <a:endParaRPr lang="ru-RU"/>
        </a:p>
      </dgm:t>
    </dgm:pt>
    <dgm:pt modelId="{70F3BA58-BD8A-4A23-A0A8-14FD53833982}" type="pres">
      <dgm:prSet presAssocID="{1A74B0FA-7CD0-47B9-BB54-41624EF3C704}" presName="rect2" presStyleLbl="fgImgPlace1" presStyleIdx="0" presStyleCnt="2" custLinFactNeighborX="1327" custLinFactNeighborY="5310"/>
      <dgm:spPr>
        <a:blipFill rotWithShape="1">
          <a:blip xmlns:r="http://schemas.openxmlformats.org/officeDocument/2006/relationships" r:embed="rId1"/>
          <a:stretch>
            <a:fillRect/>
          </a:stretch>
        </a:blipFill>
      </dgm:spPr>
      <dgm:t>
        <a:bodyPr/>
        <a:lstStyle/>
        <a:p>
          <a:endParaRPr lang="ru-RU"/>
        </a:p>
      </dgm:t>
    </dgm:pt>
    <dgm:pt modelId="{540D6F8E-8222-4CB1-9AB1-EBFCD0FFD77F}" type="pres">
      <dgm:prSet presAssocID="{E164D6F0-9C35-4A40-BC2F-353A74D39F3A}" presName="sibTrans" presStyleCnt="0"/>
      <dgm:spPr/>
      <dgm:t>
        <a:bodyPr/>
        <a:lstStyle/>
        <a:p>
          <a:endParaRPr lang="ru-RU"/>
        </a:p>
      </dgm:t>
    </dgm:pt>
    <dgm:pt modelId="{48B4C95C-A01E-42EE-B1A9-8508EDF42796}" type="pres">
      <dgm:prSet presAssocID="{4F739376-63D6-444E-AF94-0971AA5513B3}" presName="composite" presStyleCnt="0"/>
      <dgm:spPr/>
      <dgm:t>
        <a:bodyPr/>
        <a:lstStyle/>
        <a:p>
          <a:endParaRPr lang="ru-RU"/>
        </a:p>
      </dgm:t>
    </dgm:pt>
    <dgm:pt modelId="{B6AC4A77-8FB2-402F-90F0-DBD51400A6AF}" type="pres">
      <dgm:prSet presAssocID="{4F739376-63D6-444E-AF94-0971AA5513B3}" presName="rect1" presStyleLbl="trAlignAcc1" presStyleIdx="1" presStyleCnt="2">
        <dgm:presLayoutVars>
          <dgm:bulletEnabled val="1"/>
        </dgm:presLayoutVars>
      </dgm:prSet>
      <dgm:spPr/>
      <dgm:t>
        <a:bodyPr/>
        <a:lstStyle/>
        <a:p>
          <a:endParaRPr lang="ru-RU"/>
        </a:p>
      </dgm:t>
    </dgm:pt>
    <dgm:pt modelId="{9F4CD504-0CEE-4D29-AB18-16F7A6940ABC}" type="pres">
      <dgm:prSet presAssocID="{4F739376-63D6-444E-AF94-0971AA5513B3}" presName="rect2" presStyleLbl="fgImgPlace1" presStyleIdx="1" presStyleCnt="2"/>
      <dgm:spPr>
        <a:blipFill rotWithShape="1">
          <a:blip xmlns:r="http://schemas.openxmlformats.org/officeDocument/2006/relationships" r:embed="rId2"/>
          <a:stretch>
            <a:fillRect/>
          </a:stretch>
        </a:blipFill>
      </dgm:spPr>
      <dgm:t>
        <a:bodyPr/>
        <a:lstStyle/>
        <a:p>
          <a:endParaRPr lang="ru-RU"/>
        </a:p>
      </dgm:t>
    </dgm:pt>
  </dgm:ptLst>
  <dgm:cxnLst>
    <dgm:cxn modelId="{B5EDEA83-39A8-430F-AB21-9E43DE9F6FFF}" type="presOf" srcId="{1A74B0FA-7CD0-47B9-BB54-41624EF3C704}" destId="{038EDDF9-EB6E-4260-A0D8-2F2A6D35FC1C}" srcOrd="0" destOrd="0" presId="urn:microsoft.com/office/officeart/2008/layout/PictureStrips"/>
    <dgm:cxn modelId="{21B9A830-B5C5-493C-B2FF-4509C9919989}" type="presOf" srcId="{4F739376-63D6-444E-AF94-0971AA5513B3}" destId="{B6AC4A77-8FB2-402F-90F0-DBD51400A6AF}" srcOrd="0" destOrd="0" presId="urn:microsoft.com/office/officeart/2008/layout/PictureStrips"/>
    <dgm:cxn modelId="{1B013015-CD8B-4D01-B3B9-FB63D916FBDB}" srcId="{B8402319-BFD2-4EB4-B9E7-22814841EF70}" destId="{4F739376-63D6-444E-AF94-0971AA5513B3}" srcOrd="1" destOrd="0" parTransId="{C338EF5F-D514-4965-8F2C-896E4D4B5C4E}" sibTransId="{19822573-3577-4774-B2D5-BAB18FAE2644}"/>
    <dgm:cxn modelId="{56D1B857-097D-4058-BE22-6F9FD9CEE151}" srcId="{B8402319-BFD2-4EB4-B9E7-22814841EF70}" destId="{1A74B0FA-7CD0-47B9-BB54-41624EF3C704}" srcOrd="0" destOrd="0" parTransId="{612C6D80-2F91-4F6A-A30C-71B22DB611A5}" sibTransId="{E164D6F0-9C35-4A40-BC2F-353A74D39F3A}"/>
    <dgm:cxn modelId="{85D7B8A9-3019-451A-90BE-4DB4998EFF24}" type="presOf" srcId="{B8402319-BFD2-4EB4-B9E7-22814841EF70}" destId="{320E305A-B0F7-4948-A709-7A1D6757A930}" srcOrd="0" destOrd="0" presId="urn:microsoft.com/office/officeart/2008/layout/PictureStrips"/>
    <dgm:cxn modelId="{4204B67B-6741-437F-83E7-896C564BFA3F}" type="presParOf" srcId="{320E305A-B0F7-4948-A709-7A1D6757A930}" destId="{044B4F39-5AA4-4689-9E76-F42CCDB83D6C}" srcOrd="0" destOrd="0" presId="urn:microsoft.com/office/officeart/2008/layout/PictureStrips"/>
    <dgm:cxn modelId="{BA0C4C61-ACE4-4829-9A1A-0D81651AE862}" type="presParOf" srcId="{044B4F39-5AA4-4689-9E76-F42CCDB83D6C}" destId="{038EDDF9-EB6E-4260-A0D8-2F2A6D35FC1C}" srcOrd="0" destOrd="0" presId="urn:microsoft.com/office/officeart/2008/layout/PictureStrips"/>
    <dgm:cxn modelId="{83E02D8A-6EFA-4229-A7B9-B832015BE5EA}" type="presParOf" srcId="{044B4F39-5AA4-4689-9E76-F42CCDB83D6C}" destId="{70F3BA58-BD8A-4A23-A0A8-14FD53833982}" srcOrd="1" destOrd="0" presId="urn:microsoft.com/office/officeart/2008/layout/PictureStrips"/>
    <dgm:cxn modelId="{39FAD90F-4172-42C2-B078-4787CCAF8090}" type="presParOf" srcId="{320E305A-B0F7-4948-A709-7A1D6757A930}" destId="{540D6F8E-8222-4CB1-9AB1-EBFCD0FFD77F}" srcOrd="1" destOrd="0" presId="urn:microsoft.com/office/officeart/2008/layout/PictureStrips"/>
    <dgm:cxn modelId="{5C37BBBB-FC63-4238-B12A-6E35C7E6F05A}" type="presParOf" srcId="{320E305A-B0F7-4948-A709-7A1D6757A930}" destId="{48B4C95C-A01E-42EE-B1A9-8508EDF42796}" srcOrd="2" destOrd="0" presId="urn:microsoft.com/office/officeart/2008/layout/PictureStrips"/>
    <dgm:cxn modelId="{E9DE5018-28D8-48A6-834C-200B3769C30F}" type="presParOf" srcId="{48B4C95C-A01E-42EE-B1A9-8508EDF42796}" destId="{B6AC4A77-8FB2-402F-90F0-DBD51400A6AF}" srcOrd="0" destOrd="0" presId="urn:microsoft.com/office/officeart/2008/layout/PictureStrips"/>
    <dgm:cxn modelId="{B3CFC2A8-1809-4F97-88D6-A11BC7366CC3}" type="presParOf" srcId="{48B4C95C-A01E-42EE-B1A9-8508EDF42796}" destId="{9F4CD504-0CEE-4D29-AB18-16F7A6940ABC}"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252C3D-BA29-4444-B085-5087287D876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ru-RU"/>
        </a:p>
      </dgm:t>
    </dgm:pt>
    <dgm:pt modelId="{A99193A9-2860-4DF2-B96F-398ECB579021}">
      <dgm:prSet phldrT="[Текст]"/>
      <dgm:spPr/>
      <dgm:t>
        <a:bodyPr/>
        <a:lstStyle/>
        <a:p>
          <a:r>
            <a:rPr lang="en-US" dirty="0" smtClean="0"/>
            <a:t>e-G</a:t>
          </a:r>
          <a:r>
            <a:rPr lang="ru-RU" dirty="0" smtClean="0"/>
            <a:t>overnment</a:t>
          </a:r>
          <a:endParaRPr lang="ru-RU" dirty="0"/>
        </a:p>
      </dgm:t>
    </dgm:pt>
    <dgm:pt modelId="{5634B57C-0218-4E20-A404-301F557397FC}" type="parTrans" cxnId="{62BE657D-30B7-47ED-B923-B9E4A23B00BE}">
      <dgm:prSet/>
      <dgm:spPr/>
      <dgm:t>
        <a:bodyPr/>
        <a:lstStyle/>
        <a:p>
          <a:endParaRPr lang="ru-RU"/>
        </a:p>
      </dgm:t>
    </dgm:pt>
    <dgm:pt modelId="{AF30564C-965A-4DA1-B172-EFAA03A6EAE8}" type="sibTrans" cxnId="{62BE657D-30B7-47ED-B923-B9E4A23B00BE}">
      <dgm:prSet/>
      <dgm:spPr/>
      <dgm:t>
        <a:bodyPr/>
        <a:lstStyle/>
        <a:p>
          <a:endParaRPr lang="ru-RU"/>
        </a:p>
      </dgm:t>
    </dgm:pt>
    <dgm:pt modelId="{BADA27A6-EBDD-4A84-99A4-DEABD001DF20}">
      <dgm:prSet phldrT="[Текст]"/>
      <dgm:spPr/>
      <dgm:t>
        <a:bodyPr/>
        <a:lstStyle/>
        <a:p>
          <a:r>
            <a:rPr lang="en-US" dirty="0" smtClean="0"/>
            <a:t>the collaboration of experts in various fields working on the development of semantic models for public services, cross-sector cooperation, and information sharing in order to achieve semantic interoperability of Russian e-Government systems</a:t>
          </a:r>
          <a:endParaRPr lang="ru-RU" dirty="0"/>
        </a:p>
      </dgm:t>
    </dgm:pt>
    <dgm:pt modelId="{24CAA062-E328-4644-B3F9-E3AE28040475}" type="parTrans" cxnId="{9F2AEADD-60C0-4E32-970D-78FA33E9EB1E}">
      <dgm:prSet/>
      <dgm:spPr/>
      <dgm:t>
        <a:bodyPr/>
        <a:lstStyle/>
        <a:p>
          <a:endParaRPr lang="ru-RU"/>
        </a:p>
      </dgm:t>
    </dgm:pt>
    <dgm:pt modelId="{98E8D391-D87D-4C07-83F8-76AE0024CB3B}" type="sibTrans" cxnId="{9F2AEADD-60C0-4E32-970D-78FA33E9EB1E}">
      <dgm:prSet/>
      <dgm:spPr/>
      <dgm:t>
        <a:bodyPr/>
        <a:lstStyle/>
        <a:p>
          <a:endParaRPr lang="ru-RU"/>
        </a:p>
      </dgm:t>
    </dgm:pt>
    <dgm:pt modelId="{935E737B-C64D-416E-807B-8BC85DFB1C73}">
      <dgm:prSet phldrT="[Текст]"/>
      <dgm:spPr/>
      <dgm:t>
        <a:bodyPr/>
        <a:lstStyle/>
        <a:p>
          <a:r>
            <a:rPr lang="en-US" dirty="0" smtClean="0"/>
            <a:t>Scientific Research</a:t>
          </a:r>
          <a:endParaRPr lang="ru-RU" dirty="0"/>
        </a:p>
      </dgm:t>
    </dgm:pt>
    <dgm:pt modelId="{6FFF7806-AFED-465D-8FEA-680261DED613}" type="parTrans" cxnId="{92BD9FE8-D2A7-4CB9-A6DD-E5D0416574BF}">
      <dgm:prSet/>
      <dgm:spPr/>
      <dgm:t>
        <a:bodyPr/>
        <a:lstStyle/>
        <a:p>
          <a:endParaRPr lang="ru-RU"/>
        </a:p>
      </dgm:t>
    </dgm:pt>
    <dgm:pt modelId="{62E59D76-8EE7-4290-8F95-0E6A74E10FBF}" type="sibTrans" cxnId="{92BD9FE8-D2A7-4CB9-A6DD-E5D0416574BF}">
      <dgm:prSet/>
      <dgm:spPr/>
      <dgm:t>
        <a:bodyPr/>
        <a:lstStyle/>
        <a:p>
          <a:endParaRPr lang="ru-RU"/>
        </a:p>
      </dgm:t>
    </dgm:pt>
    <dgm:pt modelId="{D7596C87-A523-456E-8291-E8057C94D547}">
      <dgm:prSet phldrT="[Текст]"/>
      <dgm:spPr/>
      <dgm:t>
        <a:bodyPr/>
        <a:lstStyle/>
        <a:p>
          <a:r>
            <a:rPr lang="en-US" dirty="0" smtClean="0"/>
            <a:t>involvement of young scientists and students as well as other research teams in (1) semantic modeling of various domains, (2) creating glossaries, taxonomies, thesauri and ontologies for use in research projects, (3) organizing scientific materials, and (4) improving search procedures for scientific and technical information.</a:t>
          </a:r>
          <a:endParaRPr lang="ru-RU" dirty="0"/>
        </a:p>
      </dgm:t>
    </dgm:pt>
    <dgm:pt modelId="{8EECDBB5-36B6-4FB3-9D40-EE5C096630FE}" type="parTrans" cxnId="{611C2AC8-F98F-4AF5-ABAF-1B40013EEDA0}">
      <dgm:prSet/>
      <dgm:spPr/>
      <dgm:t>
        <a:bodyPr/>
        <a:lstStyle/>
        <a:p>
          <a:endParaRPr lang="ru-RU"/>
        </a:p>
      </dgm:t>
    </dgm:pt>
    <dgm:pt modelId="{1085B8EC-2ACE-4F0C-9C9B-82ECDEF1A582}" type="sibTrans" cxnId="{611C2AC8-F98F-4AF5-ABAF-1B40013EEDA0}">
      <dgm:prSet/>
      <dgm:spPr/>
      <dgm:t>
        <a:bodyPr/>
        <a:lstStyle/>
        <a:p>
          <a:endParaRPr lang="ru-RU"/>
        </a:p>
      </dgm:t>
    </dgm:pt>
    <dgm:pt modelId="{629805B8-691F-46AC-9CE3-81C474EA75D0}">
      <dgm:prSet phldrT="[Текст]"/>
      <dgm:spPr/>
      <dgm:t>
        <a:bodyPr/>
        <a:lstStyle/>
        <a:p>
          <a:r>
            <a:rPr lang="en-US" dirty="0" smtClean="0"/>
            <a:t>Data Analysis</a:t>
          </a:r>
          <a:endParaRPr lang="ru-RU" dirty="0"/>
        </a:p>
      </dgm:t>
    </dgm:pt>
    <dgm:pt modelId="{A48D6D9C-3787-41C7-AAFE-D352DF4AE94D}" type="parTrans" cxnId="{9696BEC4-B2B8-44D7-9A34-6D7DCDE5D391}">
      <dgm:prSet/>
      <dgm:spPr/>
      <dgm:t>
        <a:bodyPr/>
        <a:lstStyle/>
        <a:p>
          <a:endParaRPr lang="ru-RU"/>
        </a:p>
      </dgm:t>
    </dgm:pt>
    <dgm:pt modelId="{3437B468-6E32-4F28-9659-FB6483049A97}" type="sibTrans" cxnId="{9696BEC4-B2B8-44D7-9A34-6D7DCDE5D391}">
      <dgm:prSet/>
      <dgm:spPr/>
      <dgm:t>
        <a:bodyPr/>
        <a:lstStyle/>
        <a:p>
          <a:endParaRPr lang="ru-RU"/>
        </a:p>
      </dgm:t>
    </dgm:pt>
    <dgm:pt modelId="{05828FFD-CDA9-41E9-A69C-378370413DD9}">
      <dgm:prSet phldrT="[Текст]"/>
      <dgm:spPr/>
      <dgm:t>
        <a:bodyPr/>
        <a:lstStyle/>
        <a:p>
          <a:r>
            <a:rPr lang="en-US" dirty="0" smtClean="0"/>
            <a:t>Semantic integration of information systems</a:t>
          </a:r>
          <a:endParaRPr lang="ru-RU" dirty="0"/>
        </a:p>
      </dgm:t>
    </dgm:pt>
    <dgm:pt modelId="{F603E217-1B08-410C-BCAF-34FDFD0729EC}" type="parTrans" cxnId="{4CCAB28F-3204-4873-93B1-F8AF73C80268}">
      <dgm:prSet/>
      <dgm:spPr/>
      <dgm:t>
        <a:bodyPr/>
        <a:lstStyle/>
        <a:p>
          <a:endParaRPr lang="ru-RU"/>
        </a:p>
      </dgm:t>
    </dgm:pt>
    <dgm:pt modelId="{E42269D2-7E5F-4920-936F-3472223C4CC6}" type="sibTrans" cxnId="{4CCAB28F-3204-4873-93B1-F8AF73C80268}">
      <dgm:prSet/>
      <dgm:spPr/>
      <dgm:t>
        <a:bodyPr/>
        <a:lstStyle/>
        <a:p>
          <a:endParaRPr lang="ru-RU"/>
        </a:p>
      </dgm:t>
    </dgm:pt>
    <dgm:pt modelId="{D73042F8-839B-47C1-8740-9C92EAFFE191}">
      <dgm:prSet phldrT="[Текст]"/>
      <dgm:spPr/>
      <dgm:t>
        <a:bodyPr/>
        <a:lstStyle/>
        <a:p>
          <a:r>
            <a:rPr lang="en-US" dirty="0" smtClean="0"/>
            <a:t>(1) the ability to normalize public open data, (2) transform it into linked open data reusing semantic assets and search for related data from other sources, (3) providing meaningful interpretation, (4) visualization and combined analysis of data from different sources.</a:t>
          </a:r>
          <a:endParaRPr lang="ru-RU" dirty="0"/>
        </a:p>
      </dgm:t>
    </dgm:pt>
    <dgm:pt modelId="{2F8532C0-EE26-449D-98F4-7F911FA6C255}" type="parTrans" cxnId="{45409A04-915F-4480-B874-E537BF1B8C47}">
      <dgm:prSet/>
      <dgm:spPr/>
      <dgm:t>
        <a:bodyPr/>
        <a:lstStyle/>
        <a:p>
          <a:endParaRPr lang="ru-RU"/>
        </a:p>
      </dgm:t>
    </dgm:pt>
    <dgm:pt modelId="{DBC7E344-9375-42E0-B004-17B6BFEF9755}" type="sibTrans" cxnId="{45409A04-915F-4480-B874-E537BF1B8C47}">
      <dgm:prSet/>
      <dgm:spPr/>
      <dgm:t>
        <a:bodyPr/>
        <a:lstStyle/>
        <a:p>
          <a:endParaRPr lang="ru-RU"/>
        </a:p>
      </dgm:t>
    </dgm:pt>
    <dgm:pt modelId="{98CA896D-E913-4E46-8B23-CA877D60B62E}">
      <dgm:prSet phldrT="[Текст]"/>
      <dgm:spPr/>
      <dgm:t>
        <a:bodyPr/>
        <a:lstStyle/>
        <a:p>
          <a:r>
            <a:rPr lang="en-US" dirty="0" smtClean="0"/>
            <a:t>the opportunity to use the tools for substantive domain modeling of distributed information systems, constructing information exchange schemas using the federated data model</a:t>
          </a:r>
          <a:endParaRPr lang="ru-RU" dirty="0"/>
        </a:p>
      </dgm:t>
    </dgm:pt>
    <dgm:pt modelId="{F40A4235-3C46-40B9-81A2-79E9DBAD95CA}" type="parTrans" cxnId="{0ED871E0-9412-4736-9E28-1DAFA2556C56}">
      <dgm:prSet/>
      <dgm:spPr/>
      <dgm:t>
        <a:bodyPr/>
        <a:lstStyle/>
        <a:p>
          <a:endParaRPr lang="ru-RU"/>
        </a:p>
      </dgm:t>
    </dgm:pt>
    <dgm:pt modelId="{C6E6EA71-D4E2-49C7-9A2A-47BB6C9FFBFE}" type="sibTrans" cxnId="{0ED871E0-9412-4736-9E28-1DAFA2556C56}">
      <dgm:prSet/>
      <dgm:spPr/>
      <dgm:t>
        <a:bodyPr/>
        <a:lstStyle/>
        <a:p>
          <a:endParaRPr lang="ru-RU"/>
        </a:p>
      </dgm:t>
    </dgm:pt>
    <dgm:pt modelId="{0AE4D373-6572-4179-93B1-0B61A4817DF0}" type="pres">
      <dgm:prSet presAssocID="{34252C3D-BA29-4444-B085-5087287D8763}" presName="linear" presStyleCnt="0">
        <dgm:presLayoutVars>
          <dgm:animLvl val="lvl"/>
          <dgm:resizeHandles val="exact"/>
        </dgm:presLayoutVars>
      </dgm:prSet>
      <dgm:spPr/>
      <dgm:t>
        <a:bodyPr/>
        <a:lstStyle/>
        <a:p>
          <a:endParaRPr lang="ru-RU"/>
        </a:p>
      </dgm:t>
    </dgm:pt>
    <dgm:pt modelId="{FC9F9D79-37CB-4FE5-A2FD-C3D06A4ABAA1}" type="pres">
      <dgm:prSet presAssocID="{A99193A9-2860-4DF2-B96F-398ECB579021}" presName="parentText" presStyleLbl="node1" presStyleIdx="0" presStyleCnt="4" custLinFactY="-216539" custLinFactNeighborX="-52188" custLinFactNeighborY="-300000">
        <dgm:presLayoutVars>
          <dgm:chMax val="0"/>
          <dgm:bulletEnabled val="1"/>
        </dgm:presLayoutVars>
      </dgm:prSet>
      <dgm:spPr/>
      <dgm:t>
        <a:bodyPr/>
        <a:lstStyle/>
        <a:p>
          <a:endParaRPr lang="ru-RU"/>
        </a:p>
      </dgm:t>
    </dgm:pt>
    <dgm:pt modelId="{DCD7B118-C170-4234-AA80-81CC30EBE6DE}" type="pres">
      <dgm:prSet presAssocID="{A99193A9-2860-4DF2-B96F-398ECB579021}" presName="childText" presStyleLbl="revTx" presStyleIdx="0" presStyleCnt="4">
        <dgm:presLayoutVars>
          <dgm:bulletEnabled val="1"/>
        </dgm:presLayoutVars>
      </dgm:prSet>
      <dgm:spPr/>
      <dgm:t>
        <a:bodyPr/>
        <a:lstStyle/>
        <a:p>
          <a:endParaRPr lang="ru-RU"/>
        </a:p>
      </dgm:t>
    </dgm:pt>
    <dgm:pt modelId="{BA596F7D-2464-4E94-A070-AEE1FDB3592B}" type="pres">
      <dgm:prSet presAssocID="{935E737B-C64D-416E-807B-8BC85DFB1C73}" presName="parentText" presStyleLbl="node1" presStyleIdx="1" presStyleCnt="4">
        <dgm:presLayoutVars>
          <dgm:chMax val="0"/>
          <dgm:bulletEnabled val="1"/>
        </dgm:presLayoutVars>
      </dgm:prSet>
      <dgm:spPr/>
      <dgm:t>
        <a:bodyPr/>
        <a:lstStyle/>
        <a:p>
          <a:endParaRPr lang="ru-RU"/>
        </a:p>
      </dgm:t>
    </dgm:pt>
    <dgm:pt modelId="{9D4D3924-DF8F-455A-B23D-6D3CD3880DD7}" type="pres">
      <dgm:prSet presAssocID="{935E737B-C64D-416E-807B-8BC85DFB1C73}" presName="childText" presStyleLbl="revTx" presStyleIdx="1" presStyleCnt="4">
        <dgm:presLayoutVars>
          <dgm:bulletEnabled val="1"/>
        </dgm:presLayoutVars>
      </dgm:prSet>
      <dgm:spPr/>
      <dgm:t>
        <a:bodyPr/>
        <a:lstStyle/>
        <a:p>
          <a:endParaRPr lang="ru-RU"/>
        </a:p>
      </dgm:t>
    </dgm:pt>
    <dgm:pt modelId="{27488046-BCDC-4600-9236-49FCB43B29CB}" type="pres">
      <dgm:prSet presAssocID="{629805B8-691F-46AC-9CE3-81C474EA75D0}" presName="parentText" presStyleLbl="node1" presStyleIdx="2" presStyleCnt="4">
        <dgm:presLayoutVars>
          <dgm:chMax val="0"/>
          <dgm:bulletEnabled val="1"/>
        </dgm:presLayoutVars>
      </dgm:prSet>
      <dgm:spPr/>
      <dgm:t>
        <a:bodyPr/>
        <a:lstStyle/>
        <a:p>
          <a:endParaRPr lang="ru-RU"/>
        </a:p>
      </dgm:t>
    </dgm:pt>
    <dgm:pt modelId="{C0D6933E-6FF6-4B93-846D-27902A02E5EB}" type="pres">
      <dgm:prSet presAssocID="{629805B8-691F-46AC-9CE3-81C474EA75D0}" presName="childText" presStyleLbl="revTx" presStyleIdx="2" presStyleCnt="4">
        <dgm:presLayoutVars>
          <dgm:bulletEnabled val="1"/>
        </dgm:presLayoutVars>
      </dgm:prSet>
      <dgm:spPr/>
      <dgm:t>
        <a:bodyPr/>
        <a:lstStyle/>
        <a:p>
          <a:endParaRPr lang="ru-RU"/>
        </a:p>
      </dgm:t>
    </dgm:pt>
    <dgm:pt modelId="{EEB70922-C22E-41F8-B999-F91CC4ABBA3A}" type="pres">
      <dgm:prSet presAssocID="{05828FFD-CDA9-41E9-A69C-378370413DD9}" presName="parentText" presStyleLbl="node1" presStyleIdx="3" presStyleCnt="4">
        <dgm:presLayoutVars>
          <dgm:chMax val="0"/>
          <dgm:bulletEnabled val="1"/>
        </dgm:presLayoutVars>
      </dgm:prSet>
      <dgm:spPr/>
      <dgm:t>
        <a:bodyPr/>
        <a:lstStyle/>
        <a:p>
          <a:endParaRPr lang="ru-RU"/>
        </a:p>
      </dgm:t>
    </dgm:pt>
    <dgm:pt modelId="{1E13CBCF-19B4-4217-AC35-413BC6333157}" type="pres">
      <dgm:prSet presAssocID="{05828FFD-CDA9-41E9-A69C-378370413DD9}" presName="childText" presStyleLbl="revTx" presStyleIdx="3" presStyleCnt="4">
        <dgm:presLayoutVars>
          <dgm:bulletEnabled val="1"/>
        </dgm:presLayoutVars>
      </dgm:prSet>
      <dgm:spPr/>
      <dgm:t>
        <a:bodyPr/>
        <a:lstStyle/>
        <a:p>
          <a:endParaRPr lang="ru-RU"/>
        </a:p>
      </dgm:t>
    </dgm:pt>
  </dgm:ptLst>
  <dgm:cxnLst>
    <dgm:cxn modelId="{45409A04-915F-4480-B874-E537BF1B8C47}" srcId="{629805B8-691F-46AC-9CE3-81C474EA75D0}" destId="{D73042F8-839B-47C1-8740-9C92EAFFE191}" srcOrd="0" destOrd="0" parTransId="{2F8532C0-EE26-449D-98F4-7F911FA6C255}" sibTransId="{DBC7E344-9375-42E0-B004-17B6BFEF9755}"/>
    <dgm:cxn modelId="{DBE9F3ED-5864-4CB1-AD99-F4F5ECB2CC81}" type="presOf" srcId="{629805B8-691F-46AC-9CE3-81C474EA75D0}" destId="{27488046-BCDC-4600-9236-49FCB43B29CB}" srcOrd="0" destOrd="0" presId="urn:microsoft.com/office/officeart/2005/8/layout/vList2"/>
    <dgm:cxn modelId="{9C401B99-03B2-47B7-A1AF-C75D00AE0586}" type="presOf" srcId="{D7596C87-A523-456E-8291-E8057C94D547}" destId="{9D4D3924-DF8F-455A-B23D-6D3CD3880DD7}" srcOrd="0" destOrd="0" presId="urn:microsoft.com/office/officeart/2005/8/layout/vList2"/>
    <dgm:cxn modelId="{611C2AC8-F98F-4AF5-ABAF-1B40013EEDA0}" srcId="{935E737B-C64D-416E-807B-8BC85DFB1C73}" destId="{D7596C87-A523-456E-8291-E8057C94D547}" srcOrd="0" destOrd="0" parTransId="{8EECDBB5-36B6-4FB3-9D40-EE5C096630FE}" sibTransId="{1085B8EC-2ACE-4F0C-9C9B-82ECDEF1A582}"/>
    <dgm:cxn modelId="{05F63145-93EE-4164-99FF-56B0CE39B417}" type="presOf" srcId="{34252C3D-BA29-4444-B085-5087287D8763}" destId="{0AE4D373-6572-4179-93B1-0B61A4817DF0}" srcOrd="0" destOrd="0" presId="urn:microsoft.com/office/officeart/2005/8/layout/vList2"/>
    <dgm:cxn modelId="{B3E05AFF-A3EB-43DD-8131-7D5F5D6FC270}" type="presOf" srcId="{05828FFD-CDA9-41E9-A69C-378370413DD9}" destId="{EEB70922-C22E-41F8-B999-F91CC4ABBA3A}" srcOrd="0" destOrd="0" presId="urn:microsoft.com/office/officeart/2005/8/layout/vList2"/>
    <dgm:cxn modelId="{8FD5F597-44D2-4F9A-8858-401080877520}" type="presOf" srcId="{BADA27A6-EBDD-4A84-99A4-DEABD001DF20}" destId="{DCD7B118-C170-4234-AA80-81CC30EBE6DE}" srcOrd="0" destOrd="0" presId="urn:microsoft.com/office/officeart/2005/8/layout/vList2"/>
    <dgm:cxn modelId="{5596349C-BD2A-42CA-84E6-E773CB06DBF2}" type="presOf" srcId="{935E737B-C64D-416E-807B-8BC85DFB1C73}" destId="{BA596F7D-2464-4E94-A070-AEE1FDB3592B}" srcOrd="0" destOrd="0" presId="urn:microsoft.com/office/officeart/2005/8/layout/vList2"/>
    <dgm:cxn modelId="{92BD9FE8-D2A7-4CB9-A6DD-E5D0416574BF}" srcId="{34252C3D-BA29-4444-B085-5087287D8763}" destId="{935E737B-C64D-416E-807B-8BC85DFB1C73}" srcOrd="1" destOrd="0" parTransId="{6FFF7806-AFED-465D-8FEA-680261DED613}" sibTransId="{62E59D76-8EE7-4290-8F95-0E6A74E10FBF}"/>
    <dgm:cxn modelId="{0ED871E0-9412-4736-9E28-1DAFA2556C56}" srcId="{05828FFD-CDA9-41E9-A69C-378370413DD9}" destId="{98CA896D-E913-4E46-8B23-CA877D60B62E}" srcOrd="0" destOrd="0" parTransId="{F40A4235-3C46-40B9-81A2-79E9DBAD95CA}" sibTransId="{C6E6EA71-D4E2-49C7-9A2A-47BB6C9FFBFE}"/>
    <dgm:cxn modelId="{9F2AEADD-60C0-4E32-970D-78FA33E9EB1E}" srcId="{A99193A9-2860-4DF2-B96F-398ECB579021}" destId="{BADA27A6-EBDD-4A84-99A4-DEABD001DF20}" srcOrd="0" destOrd="0" parTransId="{24CAA062-E328-4644-B3F9-E3AE28040475}" sibTransId="{98E8D391-D87D-4C07-83F8-76AE0024CB3B}"/>
    <dgm:cxn modelId="{62BE657D-30B7-47ED-B923-B9E4A23B00BE}" srcId="{34252C3D-BA29-4444-B085-5087287D8763}" destId="{A99193A9-2860-4DF2-B96F-398ECB579021}" srcOrd="0" destOrd="0" parTransId="{5634B57C-0218-4E20-A404-301F557397FC}" sibTransId="{AF30564C-965A-4DA1-B172-EFAA03A6EAE8}"/>
    <dgm:cxn modelId="{4CCAB28F-3204-4873-93B1-F8AF73C80268}" srcId="{34252C3D-BA29-4444-B085-5087287D8763}" destId="{05828FFD-CDA9-41E9-A69C-378370413DD9}" srcOrd="3" destOrd="0" parTransId="{F603E217-1B08-410C-BCAF-34FDFD0729EC}" sibTransId="{E42269D2-7E5F-4920-936F-3472223C4CC6}"/>
    <dgm:cxn modelId="{EFDE7F3E-D31F-4922-8447-5ACFFCD5D6D4}" type="presOf" srcId="{98CA896D-E913-4E46-8B23-CA877D60B62E}" destId="{1E13CBCF-19B4-4217-AC35-413BC6333157}" srcOrd="0" destOrd="0" presId="urn:microsoft.com/office/officeart/2005/8/layout/vList2"/>
    <dgm:cxn modelId="{9696BEC4-B2B8-44D7-9A34-6D7DCDE5D391}" srcId="{34252C3D-BA29-4444-B085-5087287D8763}" destId="{629805B8-691F-46AC-9CE3-81C474EA75D0}" srcOrd="2" destOrd="0" parTransId="{A48D6D9C-3787-41C7-AAFE-D352DF4AE94D}" sibTransId="{3437B468-6E32-4F28-9659-FB6483049A97}"/>
    <dgm:cxn modelId="{5CC96931-E3EC-4268-8117-B898D89A5B92}" type="presOf" srcId="{A99193A9-2860-4DF2-B96F-398ECB579021}" destId="{FC9F9D79-37CB-4FE5-A2FD-C3D06A4ABAA1}" srcOrd="0" destOrd="0" presId="urn:microsoft.com/office/officeart/2005/8/layout/vList2"/>
    <dgm:cxn modelId="{DA157455-3572-42EB-87B6-10B4EC3FF679}" type="presOf" srcId="{D73042F8-839B-47C1-8740-9C92EAFFE191}" destId="{C0D6933E-6FF6-4B93-846D-27902A02E5EB}" srcOrd="0" destOrd="0" presId="urn:microsoft.com/office/officeart/2005/8/layout/vList2"/>
    <dgm:cxn modelId="{B52A78FD-B302-4ED0-B8AC-965915556FA9}" type="presParOf" srcId="{0AE4D373-6572-4179-93B1-0B61A4817DF0}" destId="{FC9F9D79-37CB-4FE5-A2FD-C3D06A4ABAA1}" srcOrd="0" destOrd="0" presId="urn:microsoft.com/office/officeart/2005/8/layout/vList2"/>
    <dgm:cxn modelId="{37A95D08-B2C4-4704-8183-ED1518D8DF42}" type="presParOf" srcId="{0AE4D373-6572-4179-93B1-0B61A4817DF0}" destId="{DCD7B118-C170-4234-AA80-81CC30EBE6DE}" srcOrd="1" destOrd="0" presId="urn:microsoft.com/office/officeart/2005/8/layout/vList2"/>
    <dgm:cxn modelId="{3F96E559-3291-463C-965F-262A8044999A}" type="presParOf" srcId="{0AE4D373-6572-4179-93B1-0B61A4817DF0}" destId="{BA596F7D-2464-4E94-A070-AEE1FDB3592B}" srcOrd="2" destOrd="0" presId="urn:microsoft.com/office/officeart/2005/8/layout/vList2"/>
    <dgm:cxn modelId="{2698709A-6788-4C9C-8D8E-D1C2DC7A97A0}" type="presParOf" srcId="{0AE4D373-6572-4179-93B1-0B61A4817DF0}" destId="{9D4D3924-DF8F-455A-B23D-6D3CD3880DD7}" srcOrd="3" destOrd="0" presId="urn:microsoft.com/office/officeart/2005/8/layout/vList2"/>
    <dgm:cxn modelId="{5660D46C-4A49-47CB-B1A8-60DF975FFD5D}" type="presParOf" srcId="{0AE4D373-6572-4179-93B1-0B61A4817DF0}" destId="{27488046-BCDC-4600-9236-49FCB43B29CB}" srcOrd="4" destOrd="0" presId="urn:microsoft.com/office/officeart/2005/8/layout/vList2"/>
    <dgm:cxn modelId="{8C2B2CCC-CCCD-4FEF-983C-9E5023A63D64}" type="presParOf" srcId="{0AE4D373-6572-4179-93B1-0B61A4817DF0}" destId="{C0D6933E-6FF6-4B93-846D-27902A02E5EB}" srcOrd="5" destOrd="0" presId="urn:microsoft.com/office/officeart/2005/8/layout/vList2"/>
    <dgm:cxn modelId="{C37F197F-B166-41B8-B964-F433E0860DFF}" type="presParOf" srcId="{0AE4D373-6572-4179-93B1-0B61A4817DF0}" destId="{EEB70922-C22E-41F8-B999-F91CC4ABBA3A}" srcOrd="6" destOrd="0" presId="urn:microsoft.com/office/officeart/2005/8/layout/vList2"/>
    <dgm:cxn modelId="{78269399-BA14-44A6-9B2F-8BAD0F6B93EC}" type="presParOf" srcId="{0AE4D373-6572-4179-93B1-0B61A4817DF0}" destId="{1E13CBCF-19B4-4217-AC35-413BC6333157}"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6F466A-1BF8-4979-A7FB-0CFDF9C8788C}" type="datetimeFigureOut">
              <a:rPr lang="ru-RU" smtClean="0"/>
              <a:pPr/>
              <a:t>08.08.2016</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4DB2FB-CF05-4F18-B2F6-357AE07F99BA}" type="slidenum">
              <a:rPr lang="ru-RU" smtClean="0"/>
              <a:pPr/>
              <a:t>‹#›</a:t>
            </a:fld>
            <a:endParaRPr lang="ru-RU"/>
          </a:p>
        </p:txBody>
      </p:sp>
    </p:spTree>
    <p:extLst>
      <p:ext uri="{BB962C8B-B14F-4D97-AF65-F5344CB8AC3E}">
        <p14:creationId xmlns:p14="http://schemas.microsoft.com/office/powerpoint/2010/main" val="2312819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a:t>
            </a:r>
            <a:endParaRPr lang="ru-RU" dirty="0"/>
          </a:p>
        </p:txBody>
      </p:sp>
      <p:sp>
        <p:nvSpPr>
          <p:cNvPr id="4" name="Номер слайда 3"/>
          <p:cNvSpPr>
            <a:spLocks noGrp="1"/>
          </p:cNvSpPr>
          <p:nvPr>
            <p:ph type="sldNum" sz="quarter" idx="10"/>
          </p:nvPr>
        </p:nvSpPr>
        <p:spPr/>
        <p:txBody>
          <a:bodyPr/>
          <a:lstStyle/>
          <a:p>
            <a:fld id="{784DB2FB-CF05-4F18-B2F6-357AE07F99BA}" type="slidenum">
              <a:rPr lang="ru-RU" smtClean="0"/>
              <a:pPr/>
              <a:t>1</a:t>
            </a:fld>
            <a:endParaRPr lang="ru-RU"/>
          </a:p>
        </p:txBody>
      </p:sp>
    </p:spTree>
    <p:extLst>
      <p:ext uri="{BB962C8B-B14F-4D97-AF65-F5344CB8AC3E}">
        <p14:creationId xmlns:p14="http://schemas.microsoft.com/office/powerpoint/2010/main" val="3441703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baseline="0" dirty="0" smtClean="0"/>
          </a:p>
        </p:txBody>
      </p:sp>
      <p:sp>
        <p:nvSpPr>
          <p:cNvPr id="4" name="Номер слайда 3"/>
          <p:cNvSpPr>
            <a:spLocks noGrp="1"/>
          </p:cNvSpPr>
          <p:nvPr>
            <p:ph type="sldNum" sz="quarter" idx="10"/>
          </p:nvPr>
        </p:nvSpPr>
        <p:spPr/>
        <p:txBody>
          <a:bodyPr/>
          <a:lstStyle/>
          <a:p>
            <a:fld id="{784DB2FB-CF05-4F18-B2F6-357AE07F99BA}" type="slidenum">
              <a:rPr lang="ru-RU" smtClean="0"/>
              <a:pPr/>
              <a:t>4</a:t>
            </a:fld>
            <a:endParaRPr lang="ru-RU" dirty="0"/>
          </a:p>
        </p:txBody>
      </p:sp>
    </p:spTree>
    <p:extLst>
      <p:ext uri="{BB962C8B-B14F-4D97-AF65-F5344CB8AC3E}">
        <p14:creationId xmlns:p14="http://schemas.microsoft.com/office/powerpoint/2010/main" val="2090142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4DB2FB-CF05-4F18-B2F6-357AE07F99BA}" type="slidenum">
              <a:rPr lang="ru-RU" smtClean="0"/>
              <a:pPr/>
              <a:t>5</a:t>
            </a:fld>
            <a:endParaRPr lang="ru-RU"/>
          </a:p>
        </p:txBody>
      </p:sp>
    </p:spTree>
    <p:extLst>
      <p:ext uri="{BB962C8B-B14F-4D97-AF65-F5344CB8AC3E}">
        <p14:creationId xmlns:p14="http://schemas.microsoft.com/office/powerpoint/2010/main" val="353984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4DB2FB-CF05-4F18-B2F6-357AE07F99BA}" type="slidenum">
              <a:rPr lang="ru-RU" smtClean="0"/>
              <a:pPr/>
              <a:t>6</a:t>
            </a:fld>
            <a:endParaRPr lang="ru-RU"/>
          </a:p>
        </p:txBody>
      </p:sp>
    </p:spTree>
    <p:extLst>
      <p:ext uri="{BB962C8B-B14F-4D97-AF65-F5344CB8AC3E}">
        <p14:creationId xmlns:p14="http://schemas.microsoft.com/office/powerpoint/2010/main" val="2001894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84DB2FB-CF05-4F18-B2F6-357AE07F99BA}" type="slidenum">
              <a:rPr lang="ru-RU" smtClean="0"/>
              <a:pPr/>
              <a:t>8</a:t>
            </a:fld>
            <a:endParaRPr lang="ru-RU"/>
          </a:p>
        </p:txBody>
      </p:sp>
    </p:spTree>
    <p:extLst>
      <p:ext uri="{BB962C8B-B14F-4D97-AF65-F5344CB8AC3E}">
        <p14:creationId xmlns:p14="http://schemas.microsoft.com/office/powerpoint/2010/main" val="3544231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4DB2FB-CF05-4F18-B2F6-357AE07F99BA}" type="slidenum">
              <a:rPr lang="ru-RU" smtClean="0"/>
              <a:pPr/>
              <a:t>9</a:t>
            </a:fld>
            <a:endParaRPr lang="ru-RU"/>
          </a:p>
        </p:txBody>
      </p:sp>
    </p:spTree>
    <p:extLst>
      <p:ext uri="{BB962C8B-B14F-4D97-AF65-F5344CB8AC3E}">
        <p14:creationId xmlns:p14="http://schemas.microsoft.com/office/powerpoint/2010/main" val="331501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4DB2FB-CF05-4F18-B2F6-357AE07F99BA}" type="slidenum">
              <a:rPr lang="ru-RU" smtClean="0"/>
              <a:pPr/>
              <a:t>10</a:t>
            </a:fld>
            <a:endParaRPr lang="ru-RU"/>
          </a:p>
        </p:txBody>
      </p:sp>
    </p:spTree>
    <p:extLst>
      <p:ext uri="{BB962C8B-B14F-4D97-AF65-F5344CB8AC3E}">
        <p14:creationId xmlns:p14="http://schemas.microsoft.com/office/powerpoint/2010/main" val="25876306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431E1785-08BF-498D-8EC6-E6D5456E677D}" type="datetime1">
              <a:rPr lang="ru-RU" smtClean="0"/>
              <a:pPr/>
              <a:t>08.08.2016</a:t>
            </a:fld>
            <a:endParaRPr lang="ru-RU"/>
          </a:p>
        </p:txBody>
      </p:sp>
      <p:sp>
        <p:nvSpPr>
          <p:cNvPr id="5" name="Footer Placeholder 4"/>
          <p:cNvSpPr>
            <a:spLocks noGrp="1"/>
          </p:cNvSpPr>
          <p:nvPr>
            <p:ph type="ftr" sz="quarter" idx="11"/>
          </p:nvPr>
        </p:nvSpPr>
        <p:spPr>
          <a:xfrm>
            <a:off x="3962399" y="5870575"/>
            <a:ext cx="4893958" cy="377825"/>
          </a:xfrm>
        </p:spPr>
        <p:txBody>
          <a:bodyPr/>
          <a:lstStyle/>
          <a:p>
            <a:endParaRPr lang="ru-RU"/>
          </a:p>
        </p:txBody>
      </p:sp>
      <p:sp>
        <p:nvSpPr>
          <p:cNvPr id="6" name="Slide Number Placeholder 5"/>
          <p:cNvSpPr>
            <a:spLocks noGrp="1"/>
          </p:cNvSpPr>
          <p:nvPr>
            <p:ph type="sldNum" sz="quarter" idx="12"/>
          </p:nvPr>
        </p:nvSpPr>
        <p:spPr>
          <a:xfrm>
            <a:off x="10608958" y="5870575"/>
            <a:ext cx="551167" cy="377825"/>
          </a:xfrm>
        </p:spPr>
        <p:txBody>
          <a:bodyPr/>
          <a:lstStyle/>
          <a:p>
            <a:fld id="{359BC964-EC17-436C-B488-D661733C2DEA}" type="slidenum">
              <a:rPr lang="ru-RU" smtClean="0"/>
              <a:pPr/>
              <a:t>‹#›</a:t>
            </a:fld>
            <a:endParaRPr lang="ru-RU"/>
          </a:p>
        </p:txBody>
      </p:sp>
    </p:spTree>
    <p:extLst>
      <p:ext uri="{BB962C8B-B14F-4D97-AF65-F5344CB8AC3E}">
        <p14:creationId xmlns:p14="http://schemas.microsoft.com/office/powerpoint/2010/main" val="3119363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D60BA4B-5B16-4D42-91A9-E024F3BB9A41}" type="datetime1">
              <a:rPr lang="ru-RU" smtClean="0"/>
              <a:pPr/>
              <a:t>08.08.2016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59BC964-EC17-436C-B488-D661733C2DEA}" type="slidenum">
              <a:rPr lang="ru-RU" smtClean="0"/>
              <a:pPr/>
              <a:t>‹#›</a:t>
            </a:fld>
            <a:endParaRPr lang="ru-RU"/>
          </a:p>
        </p:txBody>
      </p:sp>
    </p:spTree>
    <p:extLst>
      <p:ext uri="{BB962C8B-B14F-4D97-AF65-F5344CB8AC3E}">
        <p14:creationId xmlns:p14="http://schemas.microsoft.com/office/powerpoint/2010/main" val="78183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95820CB-D5C5-4D3E-8902-57C3722C002B}" type="datetime1">
              <a:rPr lang="ru-RU" smtClean="0"/>
              <a:pPr/>
              <a:t>08.08.2016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9BC964-EC17-436C-B488-D661733C2DEA}" type="slidenum">
              <a:rPr lang="ru-RU" smtClean="0"/>
              <a:pPr/>
              <a:t>‹#›</a:t>
            </a:fld>
            <a:endParaRPr lang="ru-RU"/>
          </a:p>
        </p:txBody>
      </p:sp>
    </p:spTree>
    <p:extLst>
      <p:ext uri="{BB962C8B-B14F-4D97-AF65-F5344CB8AC3E}">
        <p14:creationId xmlns:p14="http://schemas.microsoft.com/office/powerpoint/2010/main" val="249080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BD009EB-0676-4023-976B-FC21838D65A5}" type="datetime1">
              <a:rPr lang="ru-RU" smtClean="0"/>
              <a:pPr/>
              <a:t>08.08.2016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9BC964-EC17-436C-B488-D661733C2DEA}" type="slidenum">
              <a:rPr lang="ru-RU" smtClean="0"/>
              <a:pPr/>
              <a:t>‹#›</a:t>
            </a:fld>
            <a:endParaRPr lang="ru-RU"/>
          </a:p>
        </p:txBody>
      </p:sp>
    </p:spTree>
    <p:extLst>
      <p:ext uri="{BB962C8B-B14F-4D97-AF65-F5344CB8AC3E}">
        <p14:creationId xmlns:p14="http://schemas.microsoft.com/office/powerpoint/2010/main" val="1260807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ECCA593-1C07-47EF-A840-8CD187F6AFC1}" type="datetime1">
              <a:rPr lang="ru-RU" smtClean="0"/>
              <a:pPr/>
              <a:t>08.08.2016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9BC964-EC17-436C-B488-D661733C2DEA}" type="slidenum">
              <a:rPr lang="ru-RU" smtClean="0"/>
              <a:pPr/>
              <a:t>‹#›</a:t>
            </a:fld>
            <a:endParaRPr lang="ru-RU"/>
          </a:p>
        </p:txBody>
      </p:sp>
    </p:spTree>
    <p:extLst>
      <p:ext uri="{BB962C8B-B14F-4D97-AF65-F5344CB8AC3E}">
        <p14:creationId xmlns:p14="http://schemas.microsoft.com/office/powerpoint/2010/main" val="909208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49CF456-2F85-431C-8767-2BB5FEF5E108}" type="datetime1">
              <a:rPr lang="ru-RU" smtClean="0"/>
              <a:pPr/>
              <a:t>08.08.2016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9BC964-EC17-436C-B488-D661733C2DEA}" type="slidenum">
              <a:rPr lang="ru-RU" smtClean="0"/>
              <a:pPr/>
              <a:t>‹#›</a:t>
            </a:fld>
            <a:endParaRPr lang="ru-RU"/>
          </a:p>
        </p:txBody>
      </p:sp>
    </p:spTree>
    <p:extLst>
      <p:ext uri="{BB962C8B-B14F-4D97-AF65-F5344CB8AC3E}">
        <p14:creationId xmlns:p14="http://schemas.microsoft.com/office/powerpoint/2010/main" val="3427296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485161F-F956-48CE-8BF7-028FF992975A}" type="datetime1">
              <a:rPr lang="ru-RU" smtClean="0"/>
              <a:pPr/>
              <a:t>08.08.2016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9BC964-EC17-436C-B488-D661733C2DEA}" type="slidenum">
              <a:rPr lang="ru-RU" smtClean="0"/>
              <a:pPr/>
              <a:t>‹#›</a:t>
            </a:fld>
            <a:endParaRPr lang="ru-RU"/>
          </a:p>
        </p:txBody>
      </p:sp>
    </p:spTree>
    <p:extLst>
      <p:ext uri="{BB962C8B-B14F-4D97-AF65-F5344CB8AC3E}">
        <p14:creationId xmlns:p14="http://schemas.microsoft.com/office/powerpoint/2010/main" val="3981203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4B8A15B-7AF2-488D-9959-341CC718431F}" type="datetime1">
              <a:rPr lang="ru-RU" smtClean="0"/>
              <a:pPr/>
              <a:t>08.08.2016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9BC964-EC17-436C-B488-D661733C2DEA}" type="slidenum">
              <a:rPr lang="ru-RU" smtClean="0"/>
              <a:pPr/>
              <a:t>‹#›</a:t>
            </a:fld>
            <a:endParaRPr lang="ru-RU"/>
          </a:p>
        </p:txBody>
      </p:sp>
      <p:sp>
        <p:nvSpPr>
          <p:cNvPr id="8" name="Title 1"/>
          <p:cNvSpPr>
            <a:spLocks noGrp="1"/>
          </p:cNvSpPr>
          <p:nvPr>
            <p:ph type="title"/>
          </p:nvPr>
        </p:nvSpPr>
        <p:spPr>
          <a:xfrm>
            <a:off x="685801" y="609600"/>
            <a:ext cx="10131425" cy="1456267"/>
          </a:xfrm>
        </p:spPr>
        <p:txBody>
          <a:bodyPr/>
          <a:lstStyle/>
          <a:p>
            <a:r>
              <a:rPr lang="ru-RU" smtClean="0"/>
              <a:t>Образец заголовка</a:t>
            </a:r>
            <a:endParaRPr lang="en-US" dirty="0"/>
          </a:p>
        </p:txBody>
      </p:sp>
    </p:spTree>
    <p:extLst>
      <p:ext uri="{BB962C8B-B14F-4D97-AF65-F5344CB8AC3E}">
        <p14:creationId xmlns:p14="http://schemas.microsoft.com/office/powerpoint/2010/main" val="3744190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3C39FE3-5E8B-4B25-83D9-CE2C0133FDE5}" type="datetime1">
              <a:rPr lang="ru-RU" smtClean="0"/>
              <a:pPr/>
              <a:t>08.08.2016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9BC964-EC17-436C-B488-D661733C2DEA}" type="slidenum">
              <a:rPr lang="ru-RU" smtClean="0"/>
              <a:pPr/>
              <a:t>‹#›</a:t>
            </a:fld>
            <a:endParaRPr lang="ru-RU"/>
          </a:p>
        </p:txBody>
      </p:sp>
    </p:spTree>
    <p:extLst>
      <p:ext uri="{BB962C8B-B14F-4D97-AF65-F5344CB8AC3E}">
        <p14:creationId xmlns:p14="http://schemas.microsoft.com/office/powerpoint/2010/main" val="2925663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A68F90C-8CDE-42C7-8C7A-BD8A5D86D2B7}" type="datetime1">
              <a:rPr lang="ru-RU" smtClean="0"/>
              <a:pPr/>
              <a:t>08.08.2016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9BC964-EC17-436C-B488-D661733C2DEA}" type="slidenum">
              <a:rPr lang="ru-RU" smtClean="0"/>
              <a:pPr/>
              <a:t>‹#›</a:t>
            </a:fld>
            <a:endParaRPr lang="ru-RU"/>
          </a:p>
        </p:txBody>
      </p:sp>
    </p:spTree>
    <p:extLst>
      <p:ext uri="{BB962C8B-B14F-4D97-AF65-F5344CB8AC3E}">
        <p14:creationId xmlns:p14="http://schemas.microsoft.com/office/powerpoint/2010/main" val="378468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97E479-7AD8-4A96-8283-29AC1A7B4040}" type="datetime1">
              <a:rPr lang="ru-RU" smtClean="0"/>
              <a:pPr/>
              <a:t>08.08.2016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9BC964-EC17-436C-B488-D661733C2DEA}" type="slidenum">
              <a:rPr lang="ru-RU" smtClean="0"/>
              <a:pPr/>
              <a:t>‹#›</a:t>
            </a:fld>
            <a:endParaRPr lang="ru-RU"/>
          </a:p>
        </p:txBody>
      </p:sp>
    </p:spTree>
    <p:extLst>
      <p:ext uri="{BB962C8B-B14F-4D97-AF65-F5344CB8AC3E}">
        <p14:creationId xmlns:p14="http://schemas.microsoft.com/office/powerpoint/2010/main" val="1954134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060CF35-0E89-48AE-8A1C-B90876367817}" type="datetime1">
              <a:rPr lang="ru-RU" smtClean="0"/>
              <a:pPr/>
              <a:t>08.08.2016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59BC964-EC17-436C-B488-D661733C2DEA}" type="slidenum">
              <a:rPr lang="ru-RU" smtClean="0"/>
              <a:pPr/>
              <a:t>‹#›</a:t>
            </a:fld>
            <a:endParaRPr lang="ru-RU"/>
          </a:p>
        </p:txBody>
      </p:sp>
    </p:spTree>
    <p:extLst>
      <p:ext uri="{BB962C8B-B14F-4D97-AF65-F5344CB8AC3E}">
        <p14:creationId xmlns:p14="http://schemas.microsoft.com/office/powerpoint/2010/main" val="311343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0C70AB4-7E44-46D5-B42A-9E44CDF6F34A}" type="datetime1">
              <a:rPr lang="ru-RU" smtClean="0"/>
              <a:pPr/>
              <a:t>08.08.2016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59BC964-EC17-436C-B488-D661733C2DEA}" type="slidenum">
              <a:rPr lang="ru-RU" smtClean="0"/>
              <a:pPr/>
              <a:t>‹#›</a:t>
            </a:fld>
            <a:endParaRPr lang="ru-RU"/>
          </a:p>
        </p:txBody>
      </p:sp>
    </p:spTree>
    <p:extLst>
      <p:ext uri="{BB962C8B-B14F-4D97-AF65-F5344CB8AC3E}">
        <p14:creationId xmlns:p14="http://schemas.microsoft.com/office/powerpoint/2010/main" val="1422889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F391BB4-19AF-4262-A2E6-9D0F3C2DB403}" type="datetime1">
              <a:rPr lang="ru-RU" smtClean="0"/>
              <a:pPr/>
              <a:t>08.08.2016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59BC964-EC17-436C-B488-D661733C2DEA}" type="slidenum">
              <a:rPr lang="ru-RU" smtClean="0"/>
              <a:pPr/>
              <a:t>‹#›</a:t>
            </a:fld>
            <a:endParaRPr lang="ru-RU"/>
          </a:p>
        </p:txBody>
      </p:sp>
    </p:spTree>
    <p:extLst>
      <p:ext uri="{BB962C8B-B14F-4D97-AF65-F5344CB8AC3E}">
        <p14:creationId xmlns:p14="http://schemas.microsoft.com/office/powerpoint/2010/main" val="1211451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A766ADAD-B0AE-4235-B9E7-ED511031E92A}" type="datetime1">
              <a:rPr lang="ru-RU" smtClean="0"/>
              <a:pPr/>
              <a:t>08.08.2016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59BC964-EC17-436C-B488-D661733C2DEA}" type="slidenum">
              <a:rPr lang="ru-RU" smtClean="0"/>
              <a:pPr/>
              <a:t>‹#›</a:t>
            </a:fld>
            <a:endParaRPr lang="ru-RU"/>
          </a:p>
        </p:txBody>
      </p:sp>
    </p:spTree>
    <p:extLst>
      <p:ext uri="{BB962C8B-B14F-4D97-AF65-F5344CB8AC3E}">
        <p14:creationId xmlns:p14="http://schemas.microsoft.com/office/powerpoint/2010/main" val="2907668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D17A4F7-67CC-4571-B538-DA7FFEA793B7}" type="datetime1">
              <a:rPr lang="ru-RU" smtClean="0"/>
              <a:pPr/>
              <a:t>08.08.2016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59BC964-EC17-436C-B488-D661733C2DEA}" type="slidenum">
              <a:rPr lang="ru-RU" smtClean="0"/>
              <a:pPr/>
              <a:t>‹#›</a:t>
            </a:fld>
            <a:endParaRPr lang="ru-RU"/>
          </a:p>
        </p:txBody>
      </p:sp>
    </p:spTree>
    <p:extLst>
      <p:ext uri="{BB962C8B-B14F-4D97-AF65-F5344CB8AC3E}">
        <p14:creationId xmlns:p14="http://schemas.microsoft.com/office/powerpoint/2010/main" val="3047721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973604D-01CE-4453-B092-425811809D19}" type="datetime1">
              <a:rPr lang="ru-RU" smtClean="0"/>
              <a:pPr/>
              <a:t>08.08.2016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59BC964-EC17-436C-B488-D661733C2DEA}" type="slidenum">
              <a:rPr lang="ru-RU" smtClean="0"/>
              <a:pPr/>
              <a:t>‹#›</a:t>
            </a:fld>
            <a:endParaRPr lang="ru-RU"/>
          </a:p>
        </p:txBody>
      </p:sp>
    </p:spTree>
    <p:extLst>
      <p:ext uri="{BB962C8B-B14F-4D97-AF65-F5344CB8AC3E}">
        <p14:creationId xmlns:p14="http://schemas.microsoft.com/office/powerpoint/2010/main" val="2096236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FE8D199-6C74-480C-B5A1-7455A8C43ADB}" type="datetime1">
              <a:rPr lang="ru-RU" smtClean="0"/>
              <a:pPr/>
              <a:t>08.08.2016</a:t>
            </a:fld>
            <a:endParaRPr lang="ru-RU"/>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59BC964-EC17-436C-B488-D661733C2DEA}" type="slidenum">
              <a:rPr lang="ru-RU" smtClean="0"/>
              <a:pPr/>
              <a:t>‹#›</a:t>
            </a:fld>
            <a:endParaRPr lang="ru-RU"/>
          </a:p>
        </p:txBody>
      </p:sp>
    </p:spTree>
    <p:extLst>
      <p:ext uri="{BB962C8B-B14F-4D97-AF65-F5344CB8AC3E}">
        <p14:creationId xmlns:p14="http://schemas.microsoft.com/office/powerpoint/2010/main" val="287347821"/>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9.png"/><Relationship Id="rId4" Type="http://schemas.openxmlformats.org/officeDocument/2006/relationships/diagramLayout" Target="../diagrams/layout1.xml"/><Relationship Id="rId9"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76724" y="2307789"/>
            <a:ext cx="7197726" cy="2421464"/>
          </a:xfrm>
        </p:spPr>
        <p:txBody>
          <a:bodyPr>
            <a:normAutofit fontScale="90000"/>
          </a:bodyPr>
          <a:lstStyle/>
          <a:p>
            <a:r>
              <a:rPr lang="en-US" dirty="0"/>
              <a:t>Methods of Semantic Integration in Distributed Information Systems: Challenges of Application</a:t>
            </a:r>
            <a:endParaRPr lang="ru-RU" dirty="0"/>
          </a:p>
        </p:txBody>
      </p:sp>
      <p:sp>
        <p:nvSpPr>
          <p:cNvPr id="4" name="TextBox 3"/>
          <p:cNvSpPr txBox="1"/>
          <p:nvPr/>
        </p:nvSpPr>
        <p:spPr>
          <a:xfrm>
            <a:off x="5420487" y="5579717"/>
            <a:ext cx="5009795" cy="1000274"/>
          </a:xfrm>
          <a:prstGeom prst="rect">
            <a:avLst/>
          </a:prstGeom>
          <a:noFill/>
        </p:spPr>
        <p:txBody>
          <a:bodyPr wrap="square" rtlCol="0">
            <a:spAutoFit/>
          </a:bodyPr>
          <a:lstStyle/>
          <a:p>
            <a:pPr algn="r"/>
            <a:r>
              <a:rPr lang="en-US" sz="2000" smtClean="0"/>
              <a:t>Yury </a:t>
            </a:r>
            <a:r>
              <a:rPr lang="en-US" sz="2000" dirty="0" err="1" smtClean="0"/>
              <a:t>Akatkin</a:t>
            </a:r>
            <a:r>
              <a:rPr lang="en-US" sz="2000" dirty="0" smtClean="0"/>
              <a:t>, </a:t>
            </a:r>
            <a:r>
              <a:rPr lang="en-US" sz="2000" b="1" u="sng" dirty="0" smtClean="0"/>
              <a:t>Elena Yasinovskaya</a:t>
            </a:r>
          </a:p>
          <a:p>
            <a:pPr algn="r"/>
            <a:r>
              <a:rPr lang="en-US" sz="1900" dirty="0" smtClean="0"/>
              <a:t>Andrey </a:t>
            </a:r>
            <a:r>
              <a:rPr lang="en-US" sz="1900" dirty="0" err="1" smtClean="0"/>
              <a:t>Shilin</a:t>
            </a:r>
            <a:r>
              <a:rPr lang="en-US" sz="1900" dirty="0" smtClean="0"/>
              <a:t>, Michael </a:t>
            </a:r>
            <a:r>
              <a:rPr lang="en-US" sz="1900" dirty="0" err="1" smtClean="0"/>
              <a:t>Bich</a:t>
            </a:r>
            <a:endParaRPr lang="en-US" sz="1900" dirty="0" smtClean="0"/>
          </a:p>
          <a:p>
            <a:pPr algn="r"/>
            <a:r>
              <a:rPr lang="en-US" sz="2000" b="1" dirty="0" smtClean="0"/>
              <a:t>Plekhanov Russian University of Economics</a:t>
            </a:r>
            <a:endParaRPr lang="ru-RU" sz="2000" b="1" dirty="0"/>
          </a:p>
        </p:txBody>
      </p:sp>
      <p:pic>
        <p:nvPicPr>
          <p:cNvPr id="7" name="Рисунок 6"/>
          <p:cNvPicPr/>
          <p:nvPr/>
        </p:nvPicPr>
        <p:blipFill>
          <a:blip r:embed="rId3" cstate="print">
            <a:extLst>
              <a:ext uri="{28A0092B-C50C-407E-A947-70E740481C1C}">
                <a14:useLocalDpi xmlns:a14="http://schemas.microsoft.com/office/drawing/2010/main" val="0"/>
              </a:ext>
            </a:extLst>
          </a:blip>
          <a:stretch>
            <a:fillRect/>
          </a:stretch>
        </p:blipFill>
        <p:spPr>
          <a:xfrm flipH="1" flipV="1">
            <a:off x="-33389208" y="-7127727"/>
            <a:ext cx="45719" cy="45719"/>
          </a:xfrm>
          <a:prstGeom prst="rect">
            <a:avLst/>
          </a:prstGeom>
        </p:spPr>
      </p:pic>
      <p:pic>
        <p:nvPicPr>
          <p:cNvPr id="1026" name="Picture 2" descr="https://upload.wikimedia.org/wikipedia/ru/archive/6/6c/20150405172740!%D0%93%D0%B5%D1%80%D0%B1_%D0%A0%D0%AD%D0%90_%D0%B8%D0%BC_%D0%9F%D0%BB%D0%B5%D1%85%D0%B0%D0%BD%D0%BE%D0%B2%D0%B0.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10492648" y="5579717"/>
            <a:ext cx="981802" cy="9818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907186" y="4719313"/>
            <a:ext cx="5009795" cy="400110"/>
          </a:xfrm>
          <a:prstGeom prst="rect">
            <a:avLst/>
          </a:prstGeom>
          <a:noFill/>
        </p:spPr>
        <p:txBody>
          <a:bodyPr wrap="square" rtlCol="0">
            <a:spAutoFit/>
          </a:bodyPr>
          <a:lstStyle/>
          <a:p>
            <a:r>
              <a:rPr lang="en-US" sz="2000" b="1" dirty="0" smtClean="0"/>
              <a:t>DUBNA, </a:t>
            </a:r>
            <a:r>
              <a:rPr lang="en-US" sz="2000" dirty="0" smtClean="0"/>
              <a:t>2016, July, 07</a:t>
            </a:r>
            <a:endParaRPr lang="ru-RU" sz="2000" dirty="0"/>
          </a:p>
        </p:txBody>
      </p:sp>
      <p:pic>
        <p:nvPicPr>
          <p:cNvPr id="1028" name="Picture 4" descr="https://indico-new.jinr.ru/conferenceDisplay.py/getLogo?confId=8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4905375" y="285750"/>
            <a:ext cx="6506708" cy="1457325"/>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883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243" y="72320"/>
            <a:ext cx="10515600" cy="800100"/>
          </a:xfrm>
        </p:spPr>
        <p:txBody>
          <a:bodyPr/>
          <a:lstStyle/>
          <a:p>
            <a:r>
              <a:rPr lang="en-US" dirty="0" smtClean="0"/>
              <a:t>CSI. Prospects</a:t>
            </a:r>
            <a:endParaRPr lang="ru-RU" i="1" dirty="0"/>
          </a:p>
        </p:txBody>
      </p:sp>
      <p:sp>
        <p:nvSpPr>
          <p:cNvPr id="10" name="Номер слайда 9"/>
          <p:cNvSpPr>
            <a:spLocks noGrp="1"/>
          </p:cNvSpPr>
          <p:nvPr>
            <p:ph type="sldNum" sz="quarter" idx="12"/>
          </p:nvPr>
        </p:nvSpPr>
        <p:spPr/>
        <p:txBody>
          <a:bodyPr/>
          <a:lstStyle/>
          <a:p>
            <a:fld id="{359BC964-EC17-436C-B488-D661733C2DEA}" type="slidenum">
              <a:rPr lang="ru-RU" smtClean="0"/>
              <a:pPr/>
              <a:t>10</a:t>
            </a:fld>
            <a:endParaRPr lang="ru-RU"/>
          </a:p>
        </p:txBody>
      </p:sp>
      <p:graphicFrame>
        <p:nvGraphicFramePr>
          <p:cNvPr id="5" name="Схема 4"/>
          <p:cNvGraphicFramePr/>
          <p:nvPr>
            <p:extLst>
              <p:ext uri="{D42A27DB-BD31-4B8C-83A1-F6EECF244321}">
                <p14:modId xmlns:p14="http://schemas.microsoft.com/office/powerpoint/2010/main" val="171206975"/>
              </p:ext>
            </p:extLst>
          </p:nvPr>
        </p:nvGraphicFramePr>
        <p:xfrm>
          <a:off x="1786466" y="942272"/>
          <a:ext cx="9604022" cy="5375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7623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535" y="35596"/>
            <a:ext cx="10131425" cy="783985"/>
          </a:xfrm>
        </p:spPr>
        <p:txBody>
          <a:bodyPr>
            <a:normAutofit/>
          </a:bodyPr>
          <a:lstStyle/>
          <a:p>
            <a:r>
              <a:rPr lang="en-US" dirty="0" smtClean="0"/>
              <a:t>CSI. Current status</a:t>
            </a:r>
            <a:endParaRPr lang="ru-RU" dirty="0"/>
          </a:p>
        </p:txBody>
      </p:sp>
      <p:sp>
        <p:nvSpPr>
          <p:cNvPr id="10" name="Номер слайда 2"/>
          <p:cNvSpPr>
            <a:spLocks noGrp="1"/>
          </p:cNvSpPr>
          <p:nvPr>
            <p:ph type="sldNum" sz="quarter" idx="12"/>
          </p:nvPr>
        </p:nvSpPr>
        <p:spPr>
          <a:xfrm>
            <a:off x="10266060" y="5870575"/>
            <a:ext cx="551167" cy="377825"/>
          </a:xfrm>
        </p:spPr>
        <p:txBody>
          <a:bodyPr/>
          <a:lstStyle/>
          <a:p>
            <a:fld id="{359BC964-EC17-436C-B488-D661733C2DEA}" type="slidenum">
              <a:rPr lang="ru-RU" smtClean="0"/>
              <a:pPr/>
              <a:t>11</a:t>
            </a:fld>
            <a:endParaRPr lang="ru-RU"/>
          </a:p>
        </p:txBody>
      </p:sp>
      <p:pic>
        <p:nvPicPr>
          <p:cNvPr id="11" name="Рисунок 10"/>
          <p:cNvPicPr>
            <a:picLocks noChangeAspect="1"/>
          </p:cNvPicPr>
          <p:nvPr/>
        </p:nvPicPr>
        <p:blipFill>
          <a:blip r:embed="rId2"/>
          <a:stretch>
            <a:fillRect/>
          </a:stretch>
        </p:blipFill>
        <p:spPr>
          <a:xfrm>
            <a:off x="331213" y="867574"/>
            <a:ext cx="4655686" cy="4775963"/>
          </a:xfrm>
          <a:prstGeom prst="rect">
            <a:avLst/>
          </a:prstGeom>
        </p:spPr>
        <p:style>
          <a:lnRef idx="2">
            <a:schemeClr val="accent2">
              <a:shade val="50000"/>
            </a:schemeClr>
          </a:lnRef>
          <a:fillRef idx="1">
            <a:schemeClr val="accent2"/>
          </a:fillRef>
          <a:effectRef idx="0">
            <a:schemeClr val="accent2"/>
          </a:effectRef>
          <a:fontRef idx="minor">
            <a:schemeClr val="lt1"/>
          </a:fontRef>
        </p:style>
      </p:pic>
      <p:pic>
        <p:nvPicPr>
          <p:cNvPr id="14" name="Рисунок 13"/>
          <p:cNvPicPr>
            <a:picLocks noChangeAspect="1"/>
          </p:cNvPicPr>
          <p:nvPr/>
        </p:nvPicPr>
        <p:blipFill rotWithShape="1">
          <a:blip r:embed="rId3" cstate="print">
            <a:extLst>
              <a:ext uri="{28A0092B-C50C-407E-A947-70E740481C1C}">
                <a14:useLocalDpi xmlns:a14="http://schemas.microsoft.com/office/drawing/2010/main" val="0"/>
              </a:ext>
            </a:extLst>
          </a:blip>
          <a:srcRect l="3921" t="8912" r="26807" b="23262"/>
          <a:stretch/>
        </p:blipFill>
        <p:spPr>
          <a:xfrm>
            <a:off x="1553363" y="1938130"/>
            <a:ext cx="3518452" cy="4462670"/>
          </a:xfrm>
          <a:prstGeom prst="rect">
            <a:avLst/>
          </a:prstGeom>
        </p:spPr>
        <p:style>
          <a:lnRef idx="2">
            <a:schemeClr val="accent1"/>
          </a:lnRef>
          <a:fillRef idx="1">
            <a:schemeClr val="lt1"/>
          </a:fillRef>
          <a:effectRef idx="0">
            <a:schemeClr val="accent1"/>
          </a:effectRef>
          <a:fontRef idx="minor">
            <a:schemeClr val="dk1"/>
          </a:fontRef>
        </p:style>
      </p:pic>
      <p:sp>
        <p:nvSpPr>
          <p:cNvPr id="16" name="AutoShape 4" descr="Displaying news.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8" name="Рисунок 17"/>
          <p:cNvPicPr>
            <a:picLocks noChangeAspect="1"/>
          </p:cNvPicPr>
          <p:nvPr/>
        </p:nvPicPr>
        <p:blipFill rotWithShape="1">
          <a:blip r:embed="rId4" cstate="print">
            <a:extLst>
              <a:ext uri="{28A0092B-C50C-407E-A947-70E740481C1C}">
                <a14:useLocalDpi xmlns:a14="http://schemas.microsoft.com/office/drawing/2010/main" val="0"/>
              </a:ext>
            </a:extLst>
          </a:blip>
          <a:srcRect t="8261" b="28115"/>
          <a:stretch/>
        </p:blipFill>
        <p:spPr>
          <a:xfrm>
            <a:off x="2875352" y="3237843"/>
            <a:ext cx="3795135" cy="3162957"/>
          </a:xfrm>
          <a:prstGeom prst="rect">
            <a:avLst/>
          </a:prstGeom>
        </p:spPr>
        <p:style>
          <a:lnRef idx="2">
            <a:schemeClr val="accent1"/>
          </a:lnRef>
          <a:fillRef idx="1">
            <a:schemeClr val="lt1"/>
          </a:fillRef>
          <a:effectRef idx="0">
            <a:schemeClr val="accent1"/>
          </a:effectRef>
          <a:fontRef idx="minor">
            <a:schemeClr val="dk1"/>
          </a:fontRef>
        </p:style>
      </p:pic>
      <p:pic>
        <p:nvPicPr>
          <p:cNvPr id="19" name="Рисунок 18"/>
          <p:cNvPicPr>
            <a:picLocks noChangeAspect="1"/>
          </p:cNvPicPr>
          <p:nvPr/>
        </p:nvPicPr>
        <p:blipFill rotWithShape="1">
          <a:blip r:embed="rId5" cstate="print">
            <a:extLst>
              <a:ext uri="{28A0092B-C50C-407E-A947-70E740481C1C}">
                <a14:useLocalDpi xmlns:a14="http://schemas.microsoft.com/office/drawing/2010/main" val="0"/>
              </a:ext>
            </a:extLst>
          </a:blip>
          <a:srcRect l="2298" t="8261" r="-2298" b="51594"/>
          <a:stretch/>
        </p:blipFill>
        <p:spPr>
          <a:xfrm>
            <a:off x="4380541" y="3907796"/>
            <a:ext cx="4758275" cy="2753139"/>
          </a:xfrm>
          <a:prstGeom prst="rect">
            <a:avLst/>
          </a:prstGeom>
        </p:spPr>
        <p:style>
          <a:lnRef idx="2">
            <a:schemeClr val="accent1"/>
          </a:lnRef>
          <a:fillRef idx="1">
            <a:schemeClr val="lt1"/>
          </a:fillRef>
          <a:effectRef idx="0">
            <a:schemeClr val="accent1"/>
          </a:effectRef>
          <a:fontRef idx="minor">
            <a:schemeClr val="dk1"/>
          </a:fontRef>
        </p:style>
      </p:pic>
      <p:pic>
        <p:nvPicPr>
          <p:cNvPr id="20" name="Рисунок 19"/>
          <p:cNvPicPr>
            <a:picLocks noChangeAspect="1"/>
          </p:cNvPicPr>
          <p:nvPr/>
        </p:nvPicPr>
        <p:blipFill>
          <a:blip r:embed="rId6"/>
          <a:stretch>
            <a:fillRect/>
          </a:stretch>
        </p:blipFill>
        <p:spPr>
          <a:xfrm>
            <a:off x="6034388" y="575975"/>
            <a:ext cx="4745058" cy="5401517"/>
          </a:xfrm>
          <a:prstGeom prst="rect">
            <a:avLst/>
          </a:prstGeom>
        </p:spPr>
        <p:style>
          <a:lnRef idx="2">
            <a:schemeClr val="accent1"/>
          </a:lnRef>
          <a:fillRef idx="1">
            <a:schemeClr val="lt1"/>
          </a:fillRef>
          <a:effectRef idx="0">
            <a:schemeClr val="accent1"/>
          </a:effectRef>
          <a:fontRef idx="minor">
            <a:schemeClr val="dk1"/>
          </a:fontRef>
        </p:style>
      </p:pic>
      <p:pic>
        <p:nvPicPr>
          <p:cNvPr id="21" name="Рисунок 20"/>
          <p:cNvPicPr>
            <a:picLocks noChangeAspect="1"/>
          </p:cNvPicPr>
          <p:nvPr/>
        </p:nvPicPr>
        <p:blipFill>
          <a:blip r:embed="rId7"/>
          <a:stretch>
            <a:fillRect/>
          </a:stretch>
        </p:blipFill>
        <p:spPr>
          <a:xfrm>
            <a:off x="5510279" y="2415866"/>
            <a:ext cx="5793275" cy="2341962"/>
          </a:xfrm>
          <a:prstGeom prst="rect">
            <a:avLst/>
          </a:prstGeom>
        </p:spPr>
        <p:style>
          <a:lnRef idx="2">
            <a:schemeClr val="accent1"/>
          </a:lnRef>
          <a:fillRef idx="1">
            <a:schemeClr val="lt1"/>
          </a:fillRef>
          <a:effectRef idx="0">
            <a:schemeClr val="accent1"/>
          </a:effectRef>
          <a:fontRef idx="minor">
            <a:schemeClr val="dk1"/>
          </a:fontRef>
        </p:style>
      </p:pic>
      <p:pic>
        <p:nvPicPr>
          <p:cNvPr id="23" name="Рисунок 22"/>
          <p:cNvPicPr>
            <a:picLocks noChangeAspect="1"/>
          </p:cNvPicPr>
          <p:nvPr/>
        </p:nvPicPr>
        <p:blipFill>
          <a:blip r:embed="rId8"/>
          <a:stretch>
            <a:fillRect/>
          </a:stretch>
        </p:blipFill>
        <p:spPr>
          <a:xfrm>
            <a:off x="4089514" y="1014813"/>
            <a:ext cx="5659572" cy="3867150"/>
          </a:xfrm>
          <a:prstGeom prst="rect">
            <a:avLst/>
          </a:prstGeom>
        </p:spPr>
        <p:style>
          <a:lnRef idx="2">
            <a:schemeClr val="accent1"/>
          </a:lnRef>
          <a:fillRef idx="1">
            <a:schemeClr val="lt1"/>
          </a:fillRef>
          <a:effectRef idx="0">
            <a:schemeClr val="accent1"/>
          </a:effectRef>
          <a:fontRef idx="minor">
            <a:schemeClr val="dk1"/>
          </a:fontRef>
        </p:style>
      </p:pic>
      <p:pic>
        <p:nvPicPr>
          <p:cNvPr id="13" name="Рисунок 12"/>
          <p:cNvPicPr>
            <a:picLocks noChangeAspect="1"/>
          </p:cNvPicPr>
          <p:nvPr/>
        </p:nvPicPr>
        <p:blipFill>
          <a:blip r:embed="rId9"/>
          <a:stretch>
            <a:fillRect/>
          </a:stretch>
        </p:blipFill>
        <p:spPr>
          <a:xfrm>
            <a:off x="6822351" y="2120562"/>
            <a:ext cx="4316282" cy="2796527"/>
          </a:xfrm>
          <a:prstGeom prst="rect">
            <a:avLst/>
          </a:prstGeom>
        </p:spPr>
        <p:style>
          <a:lnRef idx="2">
            <a:schemeClr val="accent1"/>
          </a:lnRef>
          <a:fillRef idx="1">
            <a:schemeClr val="lt1"/>
          </a:fillRef>
          <a:effectRef idx="0">
            <a:schemeClr val="accent1"/>
          </a:effectRef>
          <a:fontRef idx="minor">
            <a:schemeClr val="dk1"/>
          </a:fontRef>
        </p:style>
      </p:pic>
      <p:pic>
        <p:nvPicPr>
          <p:cNvPr id="12" name="Рисунок 11"/>
          <p:cNvPicPr>
            <a:picLocks noChangeAspect="1"/>
          </p:cNvPicPr>
          <p:nvPr/>
        </p:nvPicPr>
        <p:blipFill>
          <a:blip r:embed="rId10"/>
          <a:stretch>
            <a:fillRect/>
          </a:stretch>
        </p:blipFill>
        <p:spPr>
          <a:xfrm>
            <a:off x="9459121" y="2393207"/>
            <a:ext cx="2505075" cy="3867150"/>
          </a:xfrm>
          <a:prstGeom prst="rect">
            <a:avLst/>
          </a:prstGeom>
        </p:spPr>
        <p:style>
          <a:lnRef idx="2">
            <a:schemeClr val="accent1"/>
          </a:lnRef>
          <a:fillRef idx="1">
            <a:schemeClr val="lt1"/>
          </a:fillRef>
          <a:effectRef idx="0">
            <a:schemeClr val="accent1"/>
          </a:effectRef>
          <a:fontRef idx="minor">
            <a:schemeClr val="dk1"/>
          </a:fontRef>
        </p:style>
      </p:pic>
      <p:pic>
        <p:nvPicPr>
          <p:cNvPr id="24" name="Рисунок 23"/>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39967" y="3664977"/>
            <a:ext cx="4932112" cy="2469099"/>
          </a:xfrm>
          <a:prstGeom prst="rect">
            <a:avLst/>
          </a:prstGeom>
          <a:noFill/>
          <a:ln>
            <a:noFill/>
          </a:ln>
        </p:spPr>
      </p:pic>
      <p:pic>
        <p:nvPicPr>
          <p:cNvPr id="26" name="Рисунок 25"/>
          <p:cNvPicPr/>
          <p:nvPr/>
        </p:nvPicPr>
        <p:blipFill>
          <a:blip r:embed="rId12">
            <a:extLst>
              <a:ext uri="{28A0092B-C50C-407E-A947-70E740481C1C}">
                <a14:useLocalDpi xmlns:a14="http://schemas.microsoft.com/office/drawing/2010/main" val="0"/>
              </a:ext>
            </a:extLst>
          </a:blip>
          <a:srcRect/>
          <a:stretch>
            <a:fillRect/>
          </a:stretch>
        </p:blipFill>
        <p:spPr bwMode="auto">
          <a:xfrm>
            <a:off x="2998761" y="2602321"/>
            <a:ext cx="5936615" cy="3063875"/>
          </a:xfrm>
          <a:prstGeom prst="rect">
            <a:avLst/>
          </a:prstGeom>
          <a:noFill/>
          <a:ln>
            <a:noFill/>
          </a:ln>
        </p:spPr>
      </p:pic>
      <p:pic>
        <p:nvPicPr>
          <p:cNvPr id="27" name="Рисунок 26"/>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38537" y="3555481"/>
            <a:ext cx="4387646" cy="2396574"/>
          </a:xfrm>
          <a:prstGeom prst="rect">
            <a:avLst/>
          </a:prstGeom>
          <a:noFill/>
          <a:ln>
            <a:noFill/>
          </a:ln>
        </p:spPr>
      </p:pic>
      <p:pic>
        <p:nvPicPr>
          <p:cNvPr id="25" name="Рисунок 24"/>
          <p:cNvPicPr/>
          <p:nvPr/>
        </p:nvPicPr>
        <p:blipFill>
          <a:blip r:embed="rId14">
            <a:extLst>
              <a:ext uri="{28A0092B-C50C-407E-A947-70E740481C1C}">
                <a14:useLocalDpi xmlns:a14="http://schemas.microsoft.com/office/drawing/2010/main" val="0"/>
              </a:ext>
            </a:extLst>
          </a:blip>
          <a:srcRect/>
          <a:stretch>
            <a:fillRect/>
          </a:stretch>
        </p:blipFill>
        <p:spPr bwMode="auto">
          <a:xfrm>
            <a:off x="6119304" y="1444137"/>
            <a:ext cx="5983176" cy="3067142"/>
          </a:xfrm>
          <a:prstGeom prst="rect">
            <a:avLst/>
          </a:prstGeom>
          <a:noFill/>
          <a:ln>
            <a:noFill/>
          </a:ln>
        </p:spPr>
      </p:pic>
    </p:spTree>
    <p:extLst>
      <p:ext uri="{BB962C8B-B14F-4D97-AF65-F5344CB8AC3E}">
        <p14:creationId xmlns:p14="http://schemas.microsoft.com/office/powerpoint/2010/main" val="215409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717" y="2435972"/>
            <a:ext cx="10515600" cy="1325563"/>
          </a:xfrm>
        </p:spPr>
        <p:txBody>
          <a:bodyPr/>
          <a:lstStyle/>
          <a:p>
            <a:r>
              <a:rPr lang="en-US" dirty="0" smtClean="0"/>
              <a:t>questions?</a:t>
            </a:r>
            <a:endParaRPr lang="ru-RU" dirty="0"/>
          </a:p>
        </p:txBody>
      </p:sp>
      <p:sp>
        <p:nvSpPr>
          <p:cNvPr id="4" name="Номер слайда 3"/>
          <p:cNvSpPr>
            <a:spLocks noGrp="1"/>
          </p:cNvSpPr>
          <p:nvPr>
            <p:ph type="sldNum" sz="quarter" idx="12"/>
          </p:nvPr>
        </p:nvSpPr>
        <p:spPr/>
        <p:txBody>
          <a:bodyPr/>
          <a:lstStyle/>
          <a:p>
            <a:fld id="{359BC964-EC17-436C-B488-D661733C2DEA}" type="slidenum">
              <a:rPr lang="ru-RU" smtClean="0"/>
              <a:pPr/>
              <a:t>12</a:t>
            </a:fld>
            <a:endParaRPr lang="ru-RU"/>
          </a:p>
        </p:txBody>
      </p:sp>
    </p:spTree>
    <p:extLst>
      <p:ext uri="{BB962C8B-B14F-4D97-AF65-F5344CB8AC3E}">
        <p14:creationId xmlns:p14="http://schemas.microsoft.com/office/powerpoint/2010/main" val="2873881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359BC964-EC17-436C-B488-D661733C2DEA}" type="slidenum">
              <a:rPr lang="ru-RU" smtClean="0"/>
              <a:pPr/>
              <a:t>2</a:t>
            </a:fld>
            <a:endParaRPr lang="ru-RU"/>
          </a:p>
        </p:txBody>
      </p:sp>
      <p:sp>
        <p:nvSpPr>
          <p:cNvPr id="5" name="Прямоугольник 4"/>
          <p:cNvSpPr/>
          <p:nvPr/>
        </p:nvSpPr>
        <p:spPr>
          <a:xfrm>
            <a:off x="1733550" y="1957418"/>
            <a:ext cx="8961135" cy="3416320"/>
          </a:xfrm>
          <a:prstGeom prst="rect">
            <a:avLst/>
          </a:prstGeom>
        </p:spPr>
        <p:txBody>
          <a:bodyPr wrap="square">
            <a:spAutoFit/>
          </a:bodyPr>
          <a:lstStyle/>
          <a:p>
            <a:r>
              <a:rPr lang="en-US" dirty="0"/>
              <a:t>Semantic assets are the basis for data collection, search, analysis and data visualization using semantic properties, and enable semantic interoperability of distributed information systems as a whole. At this time interoperability in distributed systems is mostly supported on technical and organizational levels, however semantic interoperability is quite essential for heterogeneous environment of distributed systems. </a:t>
            </a:r>
            <a:endParaRPr lang="en-US" dirty="0" smtClean="0"/>
          </a:p>
          <a:p>
            <a:endParaRPr lang="en-US" dirty="0"/>
          </a:p>
          <a:p>
            <a:r>
              <a:rPr lang="en-US" dirty="0" smtClean="0"/>
              <a:t>The </a:t>
            </a:r>
            <a:r>
              <a:rPr lang="en-US" dirty="0"/>
              <a:t>ability of information systems to interact on a semantic level can be achieved by joining the efforts of IT-specialists and domain experts. The goal of this joined effort is to transfer the knowledge of the experts about the domain from paper documents into machine-readable representation (ontologies, thesauri, and glossaries). Without this step, the dissemination of knowledge outside of a particular information system is difficult and insufficient for the “understanding” and the (re)use by other interacting distributed systems.</a:t>
            </a:r>
            <a:endParaRPr lang="ru-RU" dirty="0"/>
          </a:p>
        </p:txBody>
      </p:sp>
      <p:sp>
        <p:nvSpPr>
          <p:cNvPr id="6" name="Заголовок 1"/>
          <p:cNvSpPr>
            <a:spLocks noGrp="1"/>
          </p:cNvSpPr>
          <p:nvPr>
            <p:ph type="title"/>
          </p:nvPr>
        </p:nvSpPr>
        <p:spPr>
          <a:xfrm>
            <a:off x="144576" y="262787"/>
            <a:ext cx="10397067" cy="625474"/>
          </a:xfrm>
        </p:spPr>
        <p:txBody>
          <a:bodyPr>
            <a:normAutofit fontScale="90000"/>
          </a:bodyPr>
          <a:lstStyle/>
          <a:p>
            <a:r>
              <a:rPr lang="en-US" dirty="0" smtClean="0"/>
              <a:t>introduction</a:t>
            </a:r>
            <a:endParaRPr lang="ru-RU" dirty="0"/>
          </a:p>
        </p:txBody>
      </p:sp>
    </p:spTree>
    <p:extLst>
      <p:ext uri="{BB962C8B-B14F-4D97-AF65-F5344CB8AC3E}">
        <p14:creationId xmlns:p14="http://schemas.microsoft.com/office/powerpoint/2010/main" val="2819599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635" y="0"/>
            <a:ext cx="10131425" cy="838200"/>
          </a:xfrm>
        </p:spPr>
        <p:txBody>
          <a:bodyPr/>
          <a:lstStyle/>
          <a:p>
            <a:r>
              <a:rPr lang="en-US" dirty="0" smtClean="0"/>
              <a:t>Background</a:t>
            </a:r>
            <a:endParaRPr lang="ru-RU" dirty="0"/>
          </a:p>
        </p:txBody>
      </p:sp>
      <p:sp>
        <p:nvSpPr>
          <p:cNvPr id="4" name="Номер слайда 3"/>
          <p:cNvSpPr>
            <a:spLocks noGrp="1"/>
          </p:cNvSpPr>
          <p:nvPr>
            <p:ph type="sldNum" sz="quarter" idx="12"/>
          </p:nvPr>
        </p:nvSpPr>
        <p:spPr/>
        <p:txBody>
          <a:bodyPr/>
          <a:lstStyle/>
          <a:p>
            <a:fld id="{359BC964-EC17-436C-B488-D661733C2DEA}" type="slidenum">
              <a:rPr lang="ru-RU" smtClean="0"/>
              <a:pPr/>
              <a:t>3</a:t>
            </a:fld>
            <a:endParaRPr lang="ru-RU"/>
          </a:p>
        </p:txBody>
      </p:sp>
      <p:sp>
        <p:nvSpPr>
          <p:cNvPr id="5" name="TextBox 4"/>
          <p:cNvSpPr txBox="1"/>
          <p:nvPr/>
        </p:nvSpPr>
        <p:spPr>
          <a:xfrm>
            <a:off x="1473993" y="1594039"/>
            <a:ext cx="6638925" cy="1695450"/>
          </a:xfrm>
          <a:prstGeom prst="rect">
            <a:avLst/>
          </a:prstGeom>
          <a:noFill/>
        </p:spPr>
        <p:txBody>
          <a:bodyPr wrap="square" rtlCol="0">
            <a:spAutoFit/>
          </a:bodyPr>
          <a:lstStyle/>
          <a:p>
            <a:endParaRPr lang="ru-RU" dirty="0"/>
          </a:p>
        </p:txBody>
      </p:sp>
      <p:sp>
        <p:nvSpPr>
          <p:cNvPr id="6" name="Прямоугольник 5"/>
          <p:cNvSpPr/>
          <p:nvPr/>
        </p:nvSpPr>
        <p:spPr>
          <a:xfrm>
            <a:off x="1343024" y="1148060"/>
            <a:ext cx="8520111" cy="923330"/>
          </a:xfrm>
          <a:prstGeom prst="rect">
            <a:avLst/>
          </a:prstGeom>
        </p:spPr>
        <p:txBody>
          <a:bodyPr wrap="square">
            <a:spAutoFit/>
          </a:bodyPr>
          <a:lstStyle/>
          <a:p>
            <a:r>
              <a:rPr lang="en-US" dirty="0"/>
              <a:t>Semantic modeling has been a subject of research ever since the late </a:t>
            </a:r>
            <a:r>
              <a:rPr lang="en-US" dirty="0" smtClean="0"/>
              <a:t>1970s, </a:t>
            </a:r>
            <a:r>
              <a:rPr lang="en-US" dirty="0"/>
              <a:t>however, the object-oriented approach still dominates</a:t>
            </a:r>
            <a:r>
              <a:rPr lang="en-US" dirty="0" smtClean="0"/>
              <a:t>.</a:t>
            </a:r>
          </a:p>
          <a:p>
            <a:r>
              <a:rPr lang="en-US" sz="1200" i="1" dirty="0" smtClean="0"/>
              <a:t>[C</a:t>
            </a:r>
            <a:r>
              <a:rPr lang="en-US" sz="1200" i="1" dirty="0"/>
              <a:t>. J. Date, “An Introduction to Database Systems (8th Edition)”. Pearson Education Inc., 2004, p. 1024, ISBN </a:t>
            </a:r>
            <a:r>
              <a:rPr lang="en-US" sz="1200" i="1" dirty="0" smtClean="0"/>
              <a:t>0-321-18956-6</a:t>
            </a:r>
            <a:r>
              <a:rPr lang="en-US" dirty="0" smtClean="0"/>
              <a:t>]</a:t>
            </a:r>
            <a:endParaRPr lang="ru-RU" dirty="0"/>
          </a:p>
        </p:txBody>
      </p:sp>
      <p:sp>
        <p:nvSpPr>
          <p:cNvPr id="7" name="TextBox 6"/>
          <p:cNvSpPr txBox="1"/>
          <p:nvPr/>
        </p:nvSpPr>
        <p:spPr>
          <a:xfrm>
            <a:off x="690563" y="1148060"/>
            <a:ext cx="419100" cy="861774"/>
          </a:xfrm>
          <a:prstGeom prst="rect">
            <a:avLst/>
          </a:prstGeom>
          <a:noFill/>
        </p:spPr>
        <p:txBody>
          <a:bodyPr wrap="square" rtlCol="0">
            <a:spAutoFit/>
          </a:bodyPr>
          <a:lstStyle/>
          <a:p>
            <a:pPr algn="ctr"/>
            <a:r>
              <a:rPr lang="en-US" sz="5000" b="1" dirty="0" smtClean="0"/>
              <a:t>1</a:t>
            </a:r>
            <a:endParaRPr lang="ru-RU" sz="5000" b="1" dirty="0"/>
          </a:p>
        </p:txBody>
      </p:sp>
      <p:sp>
        <p:nvSpPr>
          <p:cNvPr id="8" name="TextBox 7"/>
          <p:cNvSpPr txBox="1"/>
          <p:nvPr/>
        </p:nvSpPr>
        <p:spPr>
          <a:xfrm>
            <a:off x="1343024" y="2773963"/>
            <a:ext cx="419100" cy="861774"/>
          </a:xfrm>
          <a:prstGeom prst="rect">
            <a:avLst/>
          </a:prstGeom>
          <a:noFill/>
        </p:spPr>
        <p:txBody>
          <a:bodyPr wrap="square" rtlCol="0">
            <a:spAutoFit/>
          </a:bodyPr>
          <a:lstStyle/>
          <a:p>
            <a:pPr algn="ctr"/>
            <a:r>
              <a:rPr lang="en-US" sz="5000" b="1" dirty="0" smtClean="0"/>
              <a:t>2</a:t>
            </a:r>
            <a:endParaRPr lang="ru-RU" sz="5000" b="1" dirty="0"/>
          </a:p>
        </p:txBody>
      </p:sp>
      <p:sp>
        <p:nvSpPr>
          <p:cNvPr id="9" name="Прямоугольник 8"/>
          <p:cNvSpPr/>
          <p:nvPr/>
        </p:nvSpPr>
        <p:spPr>
          <a:xfrm>
            <a:off x="1893093" y="2366159"/>
            <a:ext cx="9689307" cy="1677382"/>
          </a:xfrm>
          <a:prstGeom prst="rect">
            <a:avLst/>
          </a:prstGeom>
        </p:spPr>
        <p:txBody>
          <a:bodyPr wrap="square">
            <a:spAutoFit/>
          </a:bodyPr>
          <a:lstStyle/>
          <a:p>
            <a:r>
              <a:rPr lang="en-US" dirty="0"/>
              <a:t>Technologies already exist to overcome the heterogeneity in hardware, software, and syntax that is used in different systems (e.g., the ODBC standard, XML based standards, web services and Service Oriented Architectures). While these capabilities are essential to information integration, they do not address the issue of heterogeneous data semantics that exist both within and across </a:t>
            </a:r>
            <a:r>
              <a:rPr lang="en-US" dirty="0" smtClean="0"/>
              <a:t>enterprises.</a:t>
            </a:r>
          </a:p>
          <a:p>
            <a:endParaRPr lang="en-US" sz="700" dirty="0" smtClean="0"/>
          </a:p>
          <a:p>
            <a:r>
              <a:rPr lang="en-US" sz="1200" i="1" dirty="0" smtClean="0"/>
              <a:t>[</a:t>
            </a:r>
            <a:r>
              <a:rPr lang="en-US" sz="1200" i="1" dirty="0" err="1" smtClean="0"/>
              <a:t>Madnick</a:t>
            </a:r>
            <a:r>
              <a:rPr lang="en-US" sz="1200" i="1" dirty="0" smtClean="0"/>
              <a:t> </a:t>
            </a:r>
            <a:r>
              <a:rPr lang="en-US" sz="1200" i="1" dirty="0"/>
              <a:t>S., Gannon T., Zhu, H., Siegel M., Moulton A., </a:t>
            </a:r>
            <a:r>
              <a:rPr lang="en-US" sz="1200" i="1" dirty="0" err="1"/>
              <a:t>Sabbouh</a:t>
            </a:r>
            <a:r>
              <a:rPr lang="en-US" sz="1200" i="1" dirty="0"/>
              <a:t> M. “Framework for the Analysis of the Adaptability, Extensibility, and Scalability of </a:t>
            </a:r>
            <a:r>
              <a:rPr lang="en-US" sz="1200" i="1" dirty="0" smtClean="0"/>
              <a:t>Semantic </a:t>
            </a:r>
            <a:r>
              <a:rPr lang="en-US" sz="1200" i="1" dirty="0"/>
              <a:t>Information Integration and the Context Mediation Approach”, Massachusetts Institute of Technology Cambridge, MA, USA, </a:t>
            </a:r>
            <a:r>
              <a:rPr lang="en-US" sz="1200" i="1" dirty="0" smtClean="0"/>
              <a:t>2009]</a:t>
            </a:r>
            <a:endParaRPr lang="ru-RU" dirty="0"/>
          </a:p>
        </p:txBody>
      </p:sp>
      <p:sp>
        <p:nvSpPr>
          <p:cNvPr id="10" name="Прямоугольник 9"/>
          <p:cNvSpPr/>
          <p:nvPr/>
        </p:nvSpPr>
        <p:spPr>
          <a:xfrm>
            <a:off x="2759077" y="4293632"/>
            <a:ext cx="8153400" cy="1954381"/>
          </a:xfrm>
          <a:prstGeom prst="rect">
            <a:avLst/>
          </a:prstGeom>
        </p:spPr>
        <p:txBody>
          <a:bodyPr wrap="square">
            <a:spAutoFit/>
          </a:bodyPr>
          <a:lstStyle/>
          <a:p>
            <a:r>
              <a:rPr lang="en-US" dirty="0"/>
              <a:t>The heterogeneity problem occurs when data sources and receivers </a:t>
            </a:r>
            <a:r>
              <a:rPr lang="en-US" b="1" dirty="0"/>
              <a:t>use different contexts (assumptions); </a:t>
            </a:r>
            <a:r>
              <a:rPr lang="en-US" dirty="0"/>
              <a:t>a user submits a query and interprets the results in a certain context, which is completely different from contexts received from sources. Implicit assumptions made in each source need to be explicitly described and used to reconcile conflicts when data from these systems are </a:t>
            </a:r>
            <a:r>
              <a:rPr lang="en-US" dirty="0" smtClean="0"/>
              <a:t>combined</a:t>
            </a:r>
          </a:p>
          <a:p>
            <a:endParaRPr lang="en-US" sz="700" dirty="0" smtClean="0"/>
          </a:p>
          <a:p>
            <a:r>
              <a:rPr lang="ru-RU" sz="1200" i="1" dirty="0" err="1"/>
              <a:t>Madnick</a:t>
            </a:r>
            <a:r>
              <a:rPr lang="ru-RU" sz="1200" i="1" dirty="0"/>
              <a:t>, S.E., &amp; </a:t>
            </a:r>
            <a:r>
              <a:rPr lang="ru-RU" sz="1200" i="1" dirty="0" err="1"/>
              <a:t>Zhu</a:t>
            </a:r>
            <a:r>
              <a:rPr lang="ru-RU" sz="1200" i="1" dirty="0"/>
              <a:t>, H. (2006) “</a:t>
            </a:r>
            <a:r>
              <a:rPr lang="ru-RU" sz="1200" i="1" dirty="0" err="1"/>
              <a:t>Improving</a:t>
            </a:r>
            <a:r>
              <a:rPr lang="ru-RU" sz="1200" i="1" dirty="0"/>
              <a:t> </a:t>
            </a:r>
            <a:r>
              <a:rPr lang="ru-RU" sz="1200" i="1" dirty="0" err="1"/>
              <a:t>data</a:t>
            </a:r>
            <a:r>
              <a:rPr lang="ru-RU" sz="1200" i="1" dirty="0"/>
              <a:t> </a:t>
            </a:r>
            <a:r>
              <a:rPr lang="ru-RU" sz="1200" i="1" dirty="0" err="1"/>
              <a:t>quality</a:t>
            </a:r>
            <a:r>
              <a:rPr lang="ru-RU" sz="1200" i="1" dirty="0"/>
              <a:t> </a:t>
            </a:r>
            <a:r>
              <a:rPr lang="ru-RU" sz="1200" i="1" dirty="0" err="1"/>
              <a:t>through</a:t>
            </a:r>
            <a:r>
              <a:rPr lang="ru-RU" sz="1200" i="1" dirty="0"/>
              <a:t> </a:t>
            </a:r>
            <a:r>
              <a:rPr lang="ru-RU" sz="1200" i="1" dirty="0" err="1"/>
              <a:t>effective</a:t>
            </a:r>
            <a:r>
              <a:rPr lang="ru-RU" sz="1200" i="1" dirty="0"/>
              <a:t> </a:t>
            </a:r>
            <a:r>
              <a:rPr lang="ru-RU" sz="1200" i="1" dirty="0" err="1"/>
              <a:t>use</a:t>
            </a:r>
            <a:r>
              <a:rPr lang="ru-RU" sz="1200" i="1" dirty="0"/>
              <a:t> </a:t>
            </a:r>
            <a:r>
              <a:rPr lang="ru-RU" sz="1200" i="1" dirty="0" err="1"/>
              <a:t>of</a:t>
            </a:r>
            <a:r>
              <a:rPr lang="ru-RU" sz="1200" i="1" dirty="0"/>
              <a:t> </a:t>
            </a:r>
            <a:r>
              <a:rPr lang="ru-RU" sz="1200" i="1" dirty="0" err="1"/>
              <a:t>data</a:t>
            </a:r>
            <a:r>
              <a:rPr lang="ru-RU" sz="1200" i="1" dirty="0"/>
              <a:t> </a:t>
            </a:r>
            <a:r>
              <a:rPr lang="ru-RU" sz="1200" i="1" dirty="0" err="1"/>
              <a:t>semantics</a:t>
            </a:r>
            <a:r>
              <a:rPr lang="ru-RU" sz="1200" i="1" dirty="0"/>
              <a:t>”, </a:t>
            </a:r>
            <a:r>
              <a:rPr lang="ru-RU" sz="1200" i="1" dirty="0" err="1"/>
              <a:t>Data</a:t>
            </a:r>
            <a:r>
              <a:rPr lang="ru-RU" sz="1200" i="1" dirty="0"/>
              <a:t> </a:t>
            </a:r>
            <a:r>
              <a:rPr lang="ru-RU" sz="1200" i="1" dirty="0" err="1"/>
              <a:t>and</a:t>
            </a:r>
            <a:r>
              <a:rPr lang="ru-RU" sz="1200" i="1" dirty="0"/>
              <a:t> </a:t>
            </a:r>
            <a:r>
              <a:rPr lang="ru-RU" sz="1200" i="1" dirty="0" err="1"/>
              <a:t>Knowledge</a:t>
            </a:r>
            <a:r>
              <a:rPr lang="ru-RU" sz="1200" i="1" dirty="0"/>
              <a:t> </a:t>
            </a:r>
            <a:r>
              <a:rPr lang="ru-RU" sz="1200" i="1" dirty="0" err="1"/>
              <a:t>Engineering</a:t>
            </a:r>
            <a:r>
              <a:rPr lang="ru-RU" sz="1200" i="1" dirty="0"/>
              <a:t>, 59(2), 460-475</a:t>
            </a:r>
          </a:p>
        </p:txBody>
      </p:sp>
      <p:sp>
        <p:nvSpPr>
          <p:cNvPr id="11" name="TextBox 10"/>
          <p:cNvSpPr txBox="1"/>
          <p:nvPr/>
        </p:nvSpPr>
        <p:spPr>
          <a:xfrm>
            <a:off x="2155711" y="4709726"/>
            <a:ext cx="419100" cy="861774"/>
          </a:xfrm>
          <a:prstGeom prst="rect">
            <a:avLst/>
          </a:prstGeom>
          <a:noFill/>
        </p:spPr>
        <p:txBody>
          <a:bodyPr wrap="square" rtlCol="0">
            <a:spAutoFit/>
          </a:bodyPr>
          <a:lstStyle/>
          <a:p>
            <a:pPr algn="ctr"/>
            <a:r>
              <a:rPr lang="en-US" sz="5000" b="1" dirty="0" smtClean="0"/>
              <a:t>3</a:t>
            </a:r>
            <a:endParaRPr lang="ru-RU" sz="5000" b="1" dirty="0"/>
          </a:p>
        </p:txBody>
      </p:sp>
    </p:spTree>
    <p:extLst>
      <p:ext uri="{BB962C8B-B14F-4D97-AF65-F5344CB8AC3E}">
        <p14:creationId xmlns:p14="http://schemas.microsoft.com/office/powerpoint/2010/main" val="2282575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4218"/>
            <a:ext cx="10397067" cy="625474"/>
          </a:xfrm>
        </p:spPr>
        <p:txBody>
          <a:bodyPr>
            <a:normAutofit fontScale="90000"/>
          </a:bodyPr>
          <a:lstStyle/>
          <a:p>
            <a:r>
              <a:rPr lang="en-US" dirty="0" smtClean="0"/>
              <a:t>Semantic integration</a:t>
            </a:r>
            <a:endParaRPr lang="ru-RU" dirty="0"/>
          </a:p>
        </p:txBody>
      </p:sp>
      <p:sp>
        <p:nvSpPr>
          <p:cNvPr id="7" name="Номер слайда 6"/>
          <p:cNvSpPr>
            <a:spLocks noGrp="1"/>
          </p:cNvSpPr>
          <p:nvPr>
            <p:ph type="sldNum" sz="quarter" idx="12"/>
          </p:nvPr>
        </p:nvSpPr>
        <p:spPr>
          <a:xfrm>
            <a:off x="8507620" y="6068407"/>
            <a:ext cx="2743200" cy="365125"/>
          </a:xfrm>
        </p:spPr>
        <p:txBody>
          <a:bodyPr/>
          <a:lstStyle/>
          <a:p>
            <a:fld id="{359BC964-EC17-436C-B488-D661733C2DEA}" type="slidenum">
              <a:rPr lang="ru-RU" smtClean="0"/>
              <a:pPr/>
              <a:t>4</a:t>
            </a:fld>
            <a:endParaRPr lang="ru-RU" dirty="0"/>
          </a:p>
        </p:txBody>
      </p:sp>
      <p:sp>
        <p:nvSpPr>
          <p:cNvPr id="11" name="TextBox 10"/>
          <p:cNvSpPr txBox="1"/>
          <p:nvPr/>
        </p:nvSpPr>
        <p:spPr>
          <a:xfrm>
            <a:off x="477221" y="3001168"/>
            <a:ext cx="4964054"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000" b="1" dirty="0" smtClean="0"/>
              <a:t>Levels of Semantic Information</a:t>
            </a:r>
            <a:endParaRPr lang="ru-RU" sz="2000" b="1" dirty="0"/>
          </a:p>
        </p:txBody>
      </p:sp>
      <p:sp>
        <p:nvSpPr>
          <p:cNvPr id="15" name="TextBox 14"/>
          <p:cNvSpPr txBox="1"/>
          <p:nvPr/>
        </p:nvSpPr>
        <p:spPr>
          <a:xfrm>
            <a:off x="6450221" y="2963157"/>
            <a:ext cx="5249685"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000" b="1" dirty="0" smtClean="0"/>
              <a:t>Approaches to Data Integration</a:t>
            </a:r>
            <a:endParaRPr lang="ru-RU" sz="2000" b="1" dirty="0"/>
          </a:p>
        </p:txBody>
      </p:sp>
      <p:sp>
        <p:nvSpPr>
          <p:cNvPr id="17" name="TextBox 16"/>
          <p:cNvSpPr txBox="1"/>
          <p:nvPr/>
        </p:nvSpPr>
        <p:spPr>
          <a:xfrm rot="5400000">
            <a:off x="3766903" y="4771687"/>
            <a:ext cx="3025578" cy="3231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500" b="1" dirty="0" smtClean="0"/>
              <a:t>Rules of Semantic Interaction</a:t>
            </a:r>
            <a:endParaRPr lang="ru-RU" sz="1500" b="1" dirty="0"/>
          </a:p>
        </p:txBody>
      </p:sp>
      <p:sp>
        <p:nvSpPr>
          <p:cNvPr id="18" name="Прямоугольник 17"/>
          <p:cNvSpPr/>
          <p:nvPr/>
        </p:nvSpPr>
        <p:spPr>
          <a:xfrm>
            <a:off x="8366656" y="6412146"/>
            <a:ext cx="3344184" cy="246221"/>
          </a:xfrm>
          <a:prstGeom prst="rect">
            <a:avLst/>
          </a:prstGeom>
          <a:noFill/>
        </p:spPr>
        <p:txBody>
          <a:bodyPr wrap="none" rtlCol="0">
            <a:spAutoFit/>
          </a:bodyPr>
          <a:lstStyle/>
          <a:p>
            <a:pPr algn="r"/>
            <a:r>
              <a:rPr lang="en-US" sz="1000" i="1" dirty="0" smtClean="0"/>
              <a:t>L. </a:t>
            </a:r>
            <a:r>
              <a:rPr lang="en-US" sz="1000" i="1" dirty="0" err="1" smtClean="0"/>
              <a:t>Chernyak</a:t>
            </a:r>
            <a:r>
              <a:rPr lang="en-US" sz="1000" i="1" dirty="0" smtClean="0"/>
              <a:t>, </a:t>
            </a:r>
            <a:r>
              <a:rPr lang="ru-RU" sz="1000" i="1" dirty="0" smtClean="0"/>
              <a:t>«</a:t>
            </a:r>
            <a:r>
              <a:rPr lang="ru-RU" sz="1000" dirty="0"/>
              <a:t>Data </a:t>
            </a:r>
            <a:r>
              <a:rPr lang="ru-RU" sz="1000" dirty="0" err="1"/>
              <a:t>Integration</a:t>
            </a:r>
            <a:r>
              <a:rPr lang="ru-RU" sz="1000" dirty="0"/>
              <a:t>: </a:t>
            </a:r>
            <a:r>
              <a:rPr lang="ru-RU" sz="1000" dirty="0" err="1"/>
              <a:t>Semantics</a:t>
            </a:r>
            <a:r>
              <a:rPr lang="ru-RU" sz="1000" dirty="0"/>
              <a:t> </a:t>
            </a:r>
            <a:r>
              <a:rPr lang="ru-RU" sz="1000" dirty="0" err="1"/>
              <a:t>and</a:t>
            </a:r>
            <a:r>
              <a:rPr lang="ru-RU" sz="1000" dirty="0"/>
              <a:t> </a:t>
            </a:r>
            <a:r>
              <a:rPr lang="ru-RU" sz="1000" dirty="0" err="1" smtClean="0"/>
              <a:t>Syntax</a:t>
            </a:r>
            <a:r>
              <a:rPr lang="ru-RU" sz="1000" i="1" dirty="0" smtClean="0"/>
              <a:t>», 2009</a:t>
            </a:r>
            <a:endParaRPr lang="ru-RU" sz="1000" i="1" dirty="0"/>
          </a:p>
        </p:txBody>
      </p:sp>
      <p:sp>
        <p:nvSpPr>
          <p:cNvPr id="19" name="Прямоугольник 18"/>
          <p:cNvSpPr/>
          <p:nvPr/>
        </p:nvSpPr>
        <p:spPr>
          <a:xfrm>
            <a:off x="312088" y="660233"/>
            <a:ext cx="11387818" cy="205496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endParaRPr lang="en-US" sz="1750" dirty="0" smtClean="0"/>
          </a:p>
          <a:p>
            <a:r>
              <a:rPr lang="en-US" sz="1750" dirty="0"/>
              <a:t>Distributed information systems as a rule </a:t>
            </a:r>
            <a:r>
              <a:rPr lang="en-US" sz="1750" b="1" dirty="0"/>
              <a:t>combine heterogeneous sources of data</a:t>
            </a:r>
            <a:r>
              <a:rPr lang="en-US" sz="1750" dirty="0"/>
              <a:t>, </a:t>
            </a:r>
            <a:r>
              <a:rPr lang="en-US" sz="1750" b="1" dirty="0"/>
              <a:t>so data integration </a:t>
            </a:r>
            <a:r>
              <a:rPr lang="en-US" sz="1750" dirty="0"/>
              <a:t>is necessary and can be provided at the physical, logical and semantic level. Physical and logical levels are the most used levels of data integration, but they </a:t>
            </a:r>
            <a:r>
              <a:rPr lang="en-US" sz="1750" b="1" dirty="0"/>
              <a:t>do not take into account the semantic properties </a:t>
            </a:r>
            <a:r>
              <a:rPr lang="en-US" sz="1750" dirty="0"/>
              <a:t>of data and therefore are not able to resolve semantic conflicts between these heterogeneous data sources.</a:t>
            </a:r>
          </a:p>
          <a:p>
            <a:endParaRPr lang="en-US" sz="1750" dirty="0" smtClean="0"/>
          </a:p>
          <a:p>
            <a:r>
              <a:rPr lang="en-US" sz="1750" b="1" dirty="0" smtClean="0"/>
              <a:t>Data integration on the semantic level </a:t>
            </a:r>
            <a:r>
              <a:rPr lang="en-US" sz="1750" dirty="0" smtClean="0"/>
              <a:t>supports a unified view of data </a:t>
            </a:r>
            <a:r>
              <a:rPr lang="en-US" sz="1750" b="1" dirty="0" smtClean="0"/>
              <a:t>based on their semantic properties </a:t>
            </a:r>
            <a:r>
              <a:rPr lang="en-US" sz="1750" dirty="0" smtClean="0"/>
              <a:t>in the context of a single domain ontology[1], connected with the other semantic assets that they rely on</a:t>
            </a:r>
          </a:p>
          <a:p>
            <a:endParaRPr lang="en-US" sz="800" dirty="0" smtClean="0"/>
          </a:p>
          <a:p>
            <a:endParaRPr lang="en-US" sz="800" dirty="0"/>
          </a:p>
        </p:txBody>
      </p:sp>
      <p:sp>
        <p:nvSpPr>
          <p:cNvPr id="13" name="Прямоугольник 12"/>
          <p:cNvSpPr/>
          <p:nvPr/>
        </p:nvSpPr>
        <p:spPr>
          <a:xfrm>
            <a:off x="477218" y="3420479"/>
            <a:ext cx="4580392" cy="301752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
        <p:nvSpPr>
          <p:cNvPr id="14" name="Прямоугольник 13"/>
          <p:cNvSpPr/>
          <p:nvPr/>
        </p:nvSpPr>
        <p:spPr>
          <a:xfrm>
            <a:off x="1222654" y="3961027"/>
            <a:ext cx="3834957" cy="221618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dirty="0"/>
          </a:p>
        </p:txBody>
      </p:sp>
      <p:sp>
        <p:nvSpPr>
          <p:cNvPr id="20" name="Прямоугольник 19"/>
          <p:cNvSpPr/>
          <p:nvPr/>
        </p:nvSpPr>
        <p:spPr>
          <a:xfrm>
            <a:off x="1978028" y="4419184"/>
            <a:ext cx="3079582" cy="152820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ru-RU"/>
          </a:p>
        </p:txBody>
      </p:sp>
      <p:sp>
        <p:nvSpPr>
          <p:cNvPr id="21" name="TextBox 20"/>
          <p:cNvSpPr txBox="1"/>
          <p:nvPr/>
        </p:nvSpPr>
        <p:spPr>
          <a:xfrm>
            <a:off x="723380" y="3541715"/>
            <a:ext cx="2639548" cy="369332"/>
          </a:xfrm>
          <a:prstGeom prst="rect">
            <a:avLst/>
          </a:prstGeom>
          <a:noFill/>
        </p:spPr>
        <p:txBody>
          <a:bodyPr wrap="square" rtlCol="0">
            <a:spAutoFit/>
          </a:bodyPr>
          <a:lstStyle/>
          <a:p>
            <a:r>
              <a:rPr lang="en-US" b="1" dirty="0" smtClean="0"/>
              <a:t>Semantic Assets</a:t>
            </a:r>
            <a:endParaRPr lang="ru-RU" b="1" dirty="0"/>
          </a:p>
        </p:txBody>
      </p:sp>
      <p:sp>
        <p:nvSpPr>
          <p:cNvPr id="22" name="TextBox 21"/>
          <p:cNvSpPr txBox="1"/>
          <p:nvPr/>
        </p:nvSpPr>
        <p:spPr>
          <a:xfrm>
            <a:off x="1375288" y="4002638"/>
            <a:ext cx="2639548" cy="369332"/>
          </a:xfrm>
          <a:prstGeom prst="rect">
            <a:avLst/>
          </a:prstGeom>
          <a:noFill/>
        </p:spPr>
        <p:txBody>
          <a:bodyPr wrap="square" rtlCol="0">
            <a:spAutoFit/>
          </a:bodyPr>
          <a:lstStyle/>
          <a:p>
            <a:r>
              <a:rPr lang="en-US" b="1" dirty="0" smtClean="0"/>
              <a:t>Thesauri and Ontologies</a:t>
            </a:r>
            <a:endParaRPr lang="ru-RU" b="1" dirty="0"/>
          </a:p>
        </p:txBody>
      </p:sp>
      <p:sp>
        <p:nvSpPr>
          <p:cNvPr id="23" name="Прямоугольник 22"/>
          <p:cNvSpPr/>
          <p:nvPr/>
        </p:nvSpPr>
        <p:spPr>
          <a:xfrm>
            <a:off x="2484926" y="4857204"/>
            <a:ext cx="2572686" cy="81185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24" name="TextBox 23"/>
          <p:cNvSpPr txBox="1"/>
          <p:nvPr/>
        </p:nvSpPr>
        <p:spPr>
          <a:xfrm>
            <a:off x="2019206" y="4462882"/>
            <a:ext cx="3070156" cy="369332"/>
          </a:xfrm>
          <a:prstGeom prst="rect">
            <a:avLst/>
          </a:prstGeom>
          <a:noFill/>
        </p:spPr>
        <p:txBody>
          <a:bodyPr wrap="square" rtlCol="0">
            <a:spAutoFit/>
          </a:bodyPr>
          <a:lstStyle/>
          <a:p>
            <a:r>
              <a:rPr lang="en-US" b="1" dirty="0" smtClean="0"/>
              <a:t>Vocabularies and Taxonomies</a:t>
            </a:r>
            <a:endParaRPr lang="ru-RU" b="1" dirty="0"/>
          </a:p>
        </p:txBody>
      </p:sp>
      <p:sp>
        <p:nvSpPr>
          <p:cNvPr id="25" name="TextBox 24"/>
          <p:cNvSpPr txBox="1"/>
          <p:nvPr/>
        </p:nvSpPr>
        <p:spPr>
          <a:xfrm>
            <a:off x="2597068" y="4841567"/>
            <a:ext cx="2009695" cy="369332"/>
          </a:xfrm>
          <a:prstGeom prst="rect">
            <a:avLst/>
          </a:prstGeom>
          <a:noFill/>
        </p:spPr>
        <p:txBody>
          <a:bodyPr wrap="square" rtlCol="0">
            <a:spAutoFit/>
          </a:bodyPr>
          <a:lstStyle/>
          <a:p>
            <a:r>
              <a:rPr lang="en-US" b="1" dirty="0" smtClean="0"/>
              <a:t>Glossaries</a:t>
            </a:r>
            <a:endParaRPr lang="ru-RU" b="1" dirty="0"/>
          </a:p>
        </p:txBody>
      </p:sp>
      <p:sp>
        <p:nvSpPr>
          <p:cNvPr id="6" name="TextBox 5"/>
          <p:cNvSpPr txBox="1"/>
          <p:nvPr/>
        </p:nvSpPr>
        <p:spPr>
          <a:xfrm>
            <a:off x="8625179" y="2470569"/>
            <a:ext cx="3174267" cy="246221"/>
          </a:xfrm>
          <a:prstGeom prst="rect">
            <a:avLst/>
          </a:prstGeom>
          <a:noFill/>
        </p:spPr>
        <p:txBody>
          <a:bodyPr wrap="none" rtlCol="0">
            <a:spAutoFit/>
          </a:bodyPr>
          <a:lstStyle/>
          <a:p>
            <a:r>
              <a:rPr lang="en-US" sz="1000" i="1" dirty="0" smtClean="0"/>
              <a:t>[1] </a:t>
            </a:r>
            <a:r>
              <a:rPr lang="en-US" sz="1000" i="1" dirty="0" err="1" smtClean="0"/>
              <a:t>V.А.Serebryakov</a:t>
            </a:r>
            <a:r>
              <a:rPr lang="en-US" sz="1000" i="1" dirty="0" smtClean="0"/>
              <a:t>  </a:t>
            </a:r>
            <a:r>
              <a:rPr lang="ru-RU" sz="1000" i="1" dirty="0" smtClean="0"/>
              <a:t>«</a:t>
            </a:r>
            <a:r>
              <a:rPr lang="en-US" sz="1000" i="1" dirty="0" smtClean="0"/>
              <a:t>Semantic </a:t>
            </a:r>
            <a:r>
              <a:rPr lang="en-US" sz="1000" i="1" dirty="0"/>
              <a:t>integration of </a:t>
            </a:r>
            <a:r>
              <a:rPr lang="en-US" sz="1000" i="1" dirty="0" smtClean="0"/>
              <a:t>data</a:t>
            </a:r>
            <a:r>
              <a:rPr lang="ru-RU" sz="1000" i="1" dirty="0" smtClean="0"/>
              <a:t>», 2012</a:t>
            </a:r>
            <a:endParaRPr lang="ru-RU" sz="1000" i="1" dirty="0"/>
          </a:p>
        </p:txBody>
      </p:sp>
      <p:graphicFrame>
        <p:nvGraphicFramePr>
          <p:cNvPr id="3" name="Таблица 2"/>
          <p:cNvGraphicFramePr>
            <a:graphicFrameLocks noGrp="1"/>
          </p:cNvGraphicFramePr>
          <p:nvPr>
            <p:extLst>
              <p:ext uri="{D42A27DB-BD31-4B8C-83A1-F6EECF244321}">
                <p14:modId xmlns:p14="http://schemas.microsoft.com/office/powerpoint/2010/main" val="2227074948"/>
              </p:ext>
            </p:extLst>
          </p:nvPr>
        </p:nvGraphicFramePr>
        <p:xfrm>
          <a:off x="6489732" y="3366458"/>
          <a:ext cx="5181597" cy="3079601"/>
        </p:xfrm>
        <a:graphic>
          <a:graphicData uri="http://schemas.openxmlformats.org/drawingml/2006/table">
            <a:tbl>
              <a:tblPr firstRow="1" bandRow="1">
                <a:tableStyleId>{5C22544A-7EE6-4342-B048-85BDC9FD1C3A}</a:tableStyleId>
              </a:tblPr>
              <a:tblGrid>
                <a:gridCol w="1727199"/>
                <a:gridCol w="1727199"/>
                <a:gridCol w="1727199"/>
              </a:tblGrid>
              <a:tr h="182211">
                <a:tc>
                  <a:txBody>
                    <a:bodyPr/>
                    <a:lstStyle/>
                    <a:p>
                      <a:endParaRPr lang="ru-RU" sz="1100" dirty="0">
                        <a:effectLst/>
                        <a:latin typeface="Calibri" panose="020F0502020204030204" pitchFamily="34" charset="0"/>
                      </a:endParaRPr>
                    </a:p>
                  </a:txBody>
                  <a:tcPr marL="68580" marR="68580" marT="0" marB="0"/>
                </a:tc>
                <a:tc>
                  <a:txBody>
                    <a:bodyPr/>
                    <a:lstStyle/>
                    <a:p>
                      <a:pPr algn="ctr">
                        <a:lnSpc>
                          <a:spcPct val="107000"/>
                        </a:lnSpc>
                        <a:spcAft>
                          <a:spcPts val="0"/>
                        </a:spcAft>
                      </a:pPr>
                      <a:r>
                        <a:rPr lang="en-US" sz="1400" dirty="0">
                          <a:effectLst/>
                        </a:rPr>
                        <a:t>Traditional</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400" dirty="0">
                          <a:effectLst/>
                        </a:rPr>
                        <a:t>Semantic</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9890">
                <a:tc>
                  <a:txBody>
                    <a:bodyPr/>
                    <a:lstStyle/>
                    <a:p>
                      <a:pPr>
                        <a:lnSpc>
                          <a:spcPct val="107000"/>
                        </a:lnSpc>
                        <a:spcAft>
                          <a:spcPts val="0"/>
                        </a:spcAft>
                      </a:pPr>
                      <a:r>
                        <a:rPr lang="en-US" sz="1000" b="1" dirty="0">
                          <a:effectLst/>
                        </a:rPr>
                        <a:t>Data structure</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000">
                          <a:effectLst/>
                        </a:rPr>
                        <a:t>Mostly relational, focused on consistent data sets</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l" defTabSz="457200" rtl="0" eaLnBrk="1" latinLnBrk="0" hangingPunct="1">
                        <a:lnSpc>
                          <a:spcPct val="107000"/>
                        </a:lnSpc>
                        <a:spcAft>
                          <a:spcPts val="0"/>
                        </a:spcAft>
                      </a:pPr>
                      <a:r>
                        <a:rPr lang="en-US" sz="1000" kern="1200" dirty="0" smtClean="0">
                          <a:solidFill>
                            <a:schemeClr val="dk1"/>
                          </a:solidFill>
                          <a:effectLst/>
                          <a:latin typeface="+mn-lt"/>
                          <a:ea typeface="+mn-ea"/>
                          <a:cs typeface="+mn-cs"/>
                        </a:rPr>
                        <a:t>Focused on the relationship between the data units, regardless of their similarity</a:t>
                      </a:r>
                      <a:endParaRPr lang="ru-RU" sz="1000" kern="1200" dirty="0">
                        <a:solidFill>
                          <a:schemeClr val="dk1"/>
                        </a:solidFill>
                        <a:effectLst/>
                        <a:latin typeface="+mn-lt"/>
                        <a:ea typeface="+mn-ea"/>
                        <a:cs typeface="+mn-cs"/>
                      </a:endParaRPr>
                    </a:p>
                  </a:txBody>
                  <a:tcPr marL="68580" marR="68580" marT="0" marB="0"/>
                </a:tc>
              </a:tr>
              <a:tr h="881609">
                <a:tc>
                  <a:txBody>
                    <a:bodyPr/>
                    <a:lstStyle/>
                    <a:p>
                      <a:pPr>
                        <a:lnSpc>
                          <a:spcPct val="107000"/>
                        </a:lnSpc>
                        <a:spcAft>
                          <a:spcPts val="0"/>
                        </a:spcAft>
                      </a:pPr>
                      <a:r>
                        <a:rPr lang="en-US" sz="1000" b="1" dirty="0">
                          <a:effectLst/>
                        </a:rPr>
                        <a:t>Method of integration</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000" dirty="0">
                          <a:effectLst/>
                        </a:rPr>
                        <a:t>Data is selected from resources, converted in accordance with predetermined requirements and loaded into storage</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000" dirty="0">
                          <a:effectLst/>
                        </a:rPr>
                        <a:t>Establishes a relationship between data units in accordance with the definitions in their common ontologies</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8965">
                <a:tc>
                  <a:txBody>
                    <a:bodyPr/>
                    <a:lstStyle/>
                    <a:p>
                      <a:pPr>
                        <a:lnSpc>
                          <a:spcPct val="107000"/>
                        </a:lnSpc>
                        <a:spcAft>
                          <a:spcPts val="0"/>
                        </a:spcAft>
                      </a:pPr>
                      <a:r>
                        <a:rPr lang="en-US" sz="1000" b="1">
                          <a:effectLst/>
                        </a:rPr>
                        <a:t>Scalability</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l" defTabSz="457200" rtl="0" eaLnBrk="1" latinLnBrk="0" hangingPunct="1">
                        <a:lnSpc>
                          <a:spcPct val="107000"/>
                        </a:lnSpc>
                        <a:spcAft>
                          <a:spcPts val="0"/>
                        </a:spcAft>
                      </a:pPr>
                      <a:r>
                        <a:rPr lang="en-US" sz="1000" kern="1200" dirty="0" smtClean="0">
                          <a:solidFill>
                            <a:schemeClr val="dk1"/>
                          </a:solidFill>
                          <a:effectLst/>
                          <a:latin typeface="+mn-lt"/>
                          <a:ea typeface="+mn-ea"/>
                          <a:cs typeface="+mn-cs"/>
                        </a:rPr>
                        <a:t>The cost grows exponentially with each new data source </a:t>
                      </a:r>
                      <a:endParaRPr lang="ru-RU" sz="1000" kern="1200" dirty="0">
                        <a:solidFill>
                          <a:schemeClr val="dk1"/>
                        </a:solidFill>
                        <a:effectLst/>
                        <a:latin typeface="+mn-lt"/>
                        <a:ea typeface="+mn-ea"/>
                        <a:cs typeface="+mn-cs"/>
                      </a:endParaRPr>
                    </a:p>
                  </a:txBody>
                  <a:tcPr marL="68580" marR="68580" marT="0" marB="0"/>
                </a:tc>
                <a:tc>
                  <a:txBody>
                    <a:bodyPr/>
                    <a:lstStyle/>
                    <a:p>
                      <a:pPr marL="0" algn="l" defTabSz="457200" rtl="0" eaLnBrk="1" latinLnBrk="0" hangingPunct="1">
                        <a:lnSpc>
                          <a:spcPct val="107000"/>
                        </a:lnSpc>
                        <a:spcAft>
                          <a:spcPts val="0"/>
                        </a:spcAft>
                      </a:pPr>
                      <a:r>
                        <a:rPr lang="en-US" sz="1000" kern="1200" dirty="0" smtClean="0">
                          <a:solidFill>
                            <a:schemeClr val="dk1"/>
                          </a:solidFill>
                          <a:effectLst/>
                          <a:latin typeface="+mn-lt"/>
                          <a:ea typeface="+mn-ea"/>
                          <a:cs typeface="+mn-cs"/>
                        </a:rPr>
                        <a:t>Increasing the number of sources has an insignificant affect on the cost</a:t>
                      </a:r>
                      <a:endParaRPr lang="ru-RU" sz="1000" kern="1200" dirty="0">
                        <a:solidFill>
                          <a:schemeClr val="dk1"/>
                        </a:solidFill>
                        <a:effectLst/>
                        <a:latin typeface="+mn-lt"/>
                        <a:ea typeface="+mn-ea"/>
                        <a:cs typeface="+mn-cs"/>
                      </a:endParaRPr>
                    </a:p>
                  </a:txBody>
                  <a:tcPr marL="68580" marR="68580" marT="0" marB="0"/>
                </a:tc>
              </a:tr>
              <a:tr h="313021">
                <a:tc>
                  <a:txBody>
                    <a:bodyPr/>
                    <a:lstStyle/>
                    <a:p>
                      <a:pPr>
                        <a:lnSpc>
                          <a:spcPct val="107000"/>
                        </a:lnSpc>
                        <a:spcAft>
                          <a:spcPts val="0"/>
                        </a:spcAft>
                      </a:pPr>
                      <a:r>
                        <a:rPr lang="en-US" sz="1000" b="1" dirty="0">
                          <a:effectLst/>
                        </a:rPr>
                        <a:t>Origin of sources</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000">
                          <a:effectLst/>
                        </a:rPr>
                        <a:t>Internal</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000" dirty="0">
                          <a:effectLst/>
                        </a:rPr>
                        <a:t>Internal and external</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97833">
                <a:tc>
                  <a:txBody>
                    <a:bodyPr/>
                    <a:lstStyle/>
                    <a:p>
                      <a:pPr>
                        <a:lnSpc>
                          <a:spcPct val="107000"/>
                        </a:lnSpc>
                        <a:spcAft>
                          <a:spcPts val="0"/>
                        </a:spcAft>
                      </a:pPr>
                      <a:r>
                        <a:rPr lang="en-US" sz="1000" b="1" dirty="0">
                          <a:effectLst/>
                        </a:rPr>
                        <a:t>Attitude to standards</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000" dirty="0">
                          <a:effectLst/>
                        </a:rPr>
                        <a:t>Strict adherence to standards, the violation leads to the loss of context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000" dirty="0">
                          <a:effectLst/>
                        </a:rPr>
                        <a:t>Flexible </a:t>
                      </a:r>
                      <a:r>
                        <a:rPr lang="en-US" sz="1000" dirty="0" smtClean="0">
                          <a:effectLst/>
                        </a:rPr>
                        <a:t>adherence</a:t>
                      </a:r>
                      <a:r>
                        <a:rPr lang="en-US" sz="1000" baseline="0" dirty="0" smtClean="0">
                          <a:effectLst/>
                        </a:rPr>
                        <a:t> to </a:t>
                      </a:r>
                      <a:r>
                        <a:rPr lang="en-US" sz="1000" dirty="0" smtClean="0">
                          <a:effectLst/>
                        </a:rPr>
                        <a:t>standards</a:t>
                      </a:r>
                      <a:r>
                        <a:rPr lang="en-US" sz="1000" dirty="0">
                          <a:effectLst/>
                        </a:rPr>
                        <a:t>, the context is preserved under all conditions</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258" y="112981"/>
            <a:ext cx="10515600" cy="705247"/>
          </a:xfrm>
          <a:effectLst/>
        </p:spPr>
        <p:txBody>
          <a:bodyPr vert="horz" lIns="91440" tIns="45720" rIns="91440" bIns="45720" rtlCol="0" anchor="ctr">
            <a:normAutofit/>
          </a:bodyPr>
          <a:lstStyle/>
          <a:p>
            <a:r>
              <a:rPr lang="en-US" dirty="0" smtClean="0"/>
              <a:t>Semantic interoperability</a:t>
            </a:r>
            <a:endParaRPr lang="ru-RU" dirty="0"/>
          </a:p>
        </p:txBody>
      </p:sp>
      <p:sp>
        <p:nvSpPr>
          <p:cNvPr id="21" name="Номер слайда 20"/>
          <p:cNvSpPr>
            <a:spLocks noGrp="1"/>
          </p:cNvSpPr>
          <p:nvPr>
            <p:ph type="sldNum" sz="quarter" idx="12"/>
          </p:nvPr>
        </p:nvSpPr>
        <p:spPr/>
        <p:txBody>
          <a:bodyPr/>
          <a:lstStyle/>
          <a:p>
            <a:fld id="{359BC964-EC17-436C-B488-D661733C2DEA}" type="slidenum">
              <a:rPr lang="ru-RU" smtClean="0"/>
              <a:pPr/>
              <a:t>5</a:t>
            </a:fld>
            <a:endParaRPr lang="ru-RU"/>
          </a:p>
        </p:txBody>
      </p:sp>
      <p:sp>
        <p:nvSpPr>
          <p:cNvPr id="6" name="Скругленный прямоугольник 5"/>
          <p:cNvSpPr/>
          <p:nvPr/>
        </p:nvSpPr>
        <p:spPr>
          <a:xfrm>
            <a:off x="1271378" y="3603877"/>
            <a:ext cx="3978801" cy="621102"/>
          </a:xfrm>
          <a:prstGeom prst="roundRect">
            <a:avLst/>
          </a:prstGeom>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t>Large-scale information systems</a:t>
            </a:r>
            <a:endParaRPr lang="ru-RU" dirty="0"/>
          </a:p>
        </p:txBody>
      </p:sp>
      <p:sp>
        <p:nvSpPr>
          <p:cNvPr id="7" name="Скругленный прямоугольник 6"/>
          <p:cNvSpPr/>
          <p:nvPr/>
        </p:nvSpPr>
        <p:spPr>
          <a:xfrm>
            <a:off x="6486578" y="3603877"/>
            <a:ext cx="4627204" cy="621102"/>
          </a:xfrm>
          <a:prstGeom prst="roundRect">
            <a:avLst/>
          </a:prstGeom>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t>Internet Resources and Data Portals</a:t>
            </a:r>
            <a:endParaRPr lang="ru-RU" dirty="0"/>
          </a:p>
        </p:txBody>
      </p:sp>
      <p:sp>
        <p:nvSpPr>
          <p:cNvPr id="14" name="TextBox 13"/>
          <p:cNvSpPr txBox="1"/>
          <p:nvPr/>
        </p:nvSpPr>
        <p:spPr>
          <a:xfrm>
            <a:off x="1271378" y="4225172"/>
            <a:ext cx="4063680" cy="923330"/>
          </a:xfrm>
          <a:prstGeom prst="rect">
            <a:avLst/>
          </a:prstGeom>
          <a:noFill/>
        </p:spPr>
        <p:txBody>
          <a:bodyPr wrap="square" rtlCol="0">
            <a:spAutoFit/>
          </a:bodyPr>
          <a:lstStyle/>
          <a:p>
            <a:pPr marL="177800" indent="-177800">
              <a:buFont typeface="Arial" panose="020B0604020202020204" pitchFamily="34" charset="0"/>
              <a:buChar char="•"/>
            </a:pPr>
            <a:r>
              <a:rPr lang="en-US" dirty="0" smtClean="0"/>
              <a:t>E-Government</a:t>
            </a:r>
          </a:p>
          <a:p>
            <a:pPr marL="177800" indent="-177800">
              <a:buFont typeface="Arial" panose="020B0604020202020204" pitchFamily="34" charset="0"/>
              <a:buChar char="•"/>
            </a:pPr>
            <a:r>
              <a:rPr lang="en-US" dirty="0" smtClean="0"/>
              <a:t>System of Systems </a:t>
            </a:r>
            <a:r>
              <a:rPr lang="ru-RU" dirty="0" smtClean="0"/>
              <a:t>(</a:t>
            </a:r>
            <a:r>
              <a:rPr lang="en-US" dirty="0" smtClean="0"/>
              <a:t>SoS)</a:t>
            </a:r>
            <a:endParaRPr lang="ru-RU" dirty="0" smtClean="0"/>
          </a:p>
          <a:p>
            <a:pPr marL="177800" indent="-177800">
              <a:buFont typeface="Arial" panose="020B0604020202020204" pitchFamily="34" charset="0"/>
              <a:buChar char="•"/>
            </a:pPr>
            <a:r>
              <a:rPr lang="en-US" dirty="0" smtClean="0"/>
              <a:t>Cross-border information sharing</a:t>
            </a:r>
            <a:endParaRPr lang="ru-RU" dirty="0" smtClean="0"/>
          </a:p>
        </p:txBody>
      </p:sp>
      <p:sp>
        <p:nvSpPr>
          <p:cNvPr id="15" name="TextBox 14"/>
          <p:cNvSpPr txBox="1"/>
          <p:nvPr/>
        </p:nvSpPr>
        <p:spPr>
          <a:xfrm>
            <a:off x="6498493" y="4241711"/>
            <a:ext cx="4428226"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Open Data Portals, </a:t>
            </a:r>
            <a:r>
              <a:rPr lang="en-US" dirty="0" err="1" smtClean="0"/>
              <a:t>DataHubs</a:t>
            </a:r>
            <a:endParaRPr lang="ru-RU" dirty="0" smtClean="0"/>
          </a:p>
          <a:p>
            <a:pPr marL="285750" indent="-285750">
              <a:buFont typeface="Arial" panose="020B0604020202020204" pitchFamily="34" charset="0"/>
              <a:buChar char="•"/>
            </a:pPr>
            <a:r>
              <a:rPr lang="en-US" dirty="0" smtClean="0"/>
              <a:t>Linked Open Data resources</a:t>
            </a:r>
          </a:p>
          <a:p>
            <a:pPr marL="285750" indent="-285750">
              <a:buFont typeface="Arial" panose="020B0604020202020204" pitchFamily="34" charset="0"/>
              <a:buChar char="•"/>
            </a:pPr>
            <a:r>
              <a:rPr lang="en-US" dirty="0" smtClean="0"/>
              <a:t>Distributed warehouses</a:t>
            </a:r>
            <a:endParaRPr lang="ru-RU" dirty="0" smtClean="0"/>
          </a:p>
          <a:p>
            <a:pPr marL="285750" indent="-285750">
              <a:buFont typeface="Arial" panose="020B0604020202020204" pitchFamily="34" charset="0"/>
              <a:buChar char="•"/>
            </a:pPr>
            <a:endParaRPr lang="ru-RU" dirty="0" smtClean="0"/>
          </a:p>
        </p:txBody>
      </p:sp>
      <p:sp>
        <p:nvSpPr>
          <p:cNvPr id="16" name="TextBox 15"/>
          <p:cNvSpPr txBox="1"/>
          <p:nvPr/>
        </p:nvSpPr>
        <p:spPr>
          <a:xfrm>
            <a:off x="161264" y="1398881"/>
            <a:ext cx="3060864" cy="1800493"/>
          </a:xfrm>
          <a:prstGeom prst="rect">
            <a:avLst/>
          </a:prstGeom>
          <a:noFill/>
        </p:spPr>
        <p:txBody>
          <a:bodyPr wrap="square" rtlCol="0">
            <a:spAutoFit/>
          </a:bodyPr>
          <a:lstStyle/>
          <a:p>
            <a:pPr algn="ctr"/>
            <a:r>
              <a:rPr lang="en-US" sz="1500" b="1" dirty="0"/>
              <a:t>S</a:t>
            </a:r>
            <a:r>
              <a:rPr lang="en-US" sz="1500" b="1" dirty="0" smtClean="0"/>
              <a:t>emantic interoperability:</a:t>
            </a:r>
          </a:p>
          <a:p>
            <a:pPr algn="ctr"/>
            <a:r>
              <a:rPr lang="en-US" sz="1200" b="1" dirty="0" smtClean="0"/>
              <a:t>the </a:t>
            </a:r>
            <a:r>
              <a:rPr lang="en-US" sz="1200" b="1" dirty="0"/>
              <a:t>ability of computer systems to exchange data with unambiguous</a:t>
            </a:r>
            <a:r>
              <a:rPr lang="en-US" sz="1200" b="1" dirty="0" smtClean="0"/>
              <a:t>,</a:t>
            </a:r>
          </a:p>
          <a:p>
            <a:pPr algn="ctr"/>
            <a:r>
              <a:rPr lang="en-US" sz="1200" b="1" dirty="0" smtClean="0"/>
              <a:t> </a:t>
            </a:r>
            <a:r>
              <a:rPr lang="en-US" sz="1200" b="1" dirty="0"/>
              <a:t>shared meaning. </a:t>
            </a:r>
            <a:endParaRPr lang="ru-RU" sz="1200" b="1" dirty="0" smtClean="0"/>
          </a:p>
          <a:p>
            <a:pPr algn="ctr"/>
            <a:endParaRPr lang="en-US" sz="1200" b="1" dirty="0" smtClean="0"/>
          </a:p>
          <a:p>
            <a:pPr algn="ctr"/>
            <a:r>
              <a:rPr lang="en-US" sz="1200" dirty="0"/>
              <a:t>Required to enable machine computable logic, inferencing, knowledge discovery, and data federation between information systems</a:t>
            </a:r>
          </a:p>
          <a:p>
            <a:pPr algn="ctr"/>
            <a:endParaRPr lang="en-US" sz="1200" dirty="0" smtClean="0"/>
          </a:p>
        </p:txBody>
      </p:sp>
      <p:sp>
        <p:nvSpPr>
          <p:cNvPr id="17" name="TextBox 16"/>
          <p:cNvSpPr txBox="1"/>
          <p:nvPr/>
        </p:nvSpPr>
        <p:spPr>
          <a:xfrm>
            <a:off x="8634966" y="1448756"/>
            <a:ext cx="2889849" cy="1523494"/>
          </a:xfrm>
          <a:prstGeom prst="rect">
            <a:avLst/>
          </a:prstGeom>
          <a:noFill/>
        </p:spPr>
        <p:txBody>
          <a:bodyPr wrap="square" rtlCol="0">
            <a:spAutoFit/>
          </a:bodyPr>
          <a:lstStyle/>
          <a:p>
            <a:pPr algn="ctr"/>
            <a:r>
              <a:rPr lang="en-US" sz="1500" b="1" dirty="0" smtClean="0"/>
              <a:t>Data </a:t>
            </a:r>
            <a:r>
              <a:rPr lang="en-US" sz="1500" b="1" dirty="0"/>
              <a:t>exchange</a:t>
            </a:r>
          </a:p>
          <a:p>
            <a:pPr algn="ctr"/>
            <a:r>
              <a:rPr lang="en-US" sz="1500" b="1" dirty="0" smtClean="0"/>
              <a:t>Transformation </a:t>
            </a:r>
            <a:r>
              <a:rPr lang="en-US" sz="1500" b="1" dirty="0"/>
              <a:t>of open </a:t>
            </a:r>
            <a:r>
              <a:rPr lang="en-US" sz="1500" b="1" dirty="0" smtClean="0"/>
              <a:t>data</a:t>
            </a:r>
          </a:p>
          <a:p>
            <a:pPr algn="ctr"/>
            <a:r>
              <a:rPr lang="en-US" sz="1500" b="1" dirty="0" smtClean="0"/>
              <a:t> </a:t>
            </a:r>
            <a:r>
              <a:rPr lang="en-US" sz="1500" b="1" dirty="0"/>
              <a:t>into Linked Open </a:t>
            </a:r>
            <a:r>
              <a:rPr lang="en-US" sz="1500" b="1" dirty="0" smtClean="0"/>
              <a:t>Data</a:t>
            </a:r>
            <a:r>
              <a:rPr lang="ru-RU" sz="1500" b="1" dirty="0" smtClean="0"/>
              <a:t>:</a:t>
            </a:r>
          </a:p>
          <a:p>
            <a:pPr algn="ctr"/>
            <a:endParaRPr lang="ru-RU" sz="1200" b="1" dirty="0" smtClean="0"/>
          </a:p>
          <a:p>
            <a:pPr algn="ctr"/>
            <a:r>
              <a:rPr lang="en-US" sz="1200" b="1" dirty="0" smtClean="0"/>
              <a:t>possible </a:t>
            </a:r>
            <a:r>
              <a:rPr lang="en-US" sz="1200" b="1" dirty="0"/>
              <a:t>to  harvest, compare, and visualize data from heterogeneous resources</a:t>
            </a:r>
          </a:p>
        </p:txBody>
      </p:sp>
      <p:sp>
        <p:nvSpPr>
          <p:cNvPr id="28" name="Выгнутая влево стрелка 27"/>
          <p:cNvSpPr/>
          <p:nvPr/>
        </p:nvSpPr>
        <p:spPr>
          <a:xfrm rot="2898227">
            <a:off x="3170508" y="1464771"/>
            <a:ext cx="1416940" cy="2113665"/>
          </a:xfrm>
          <a:prstGeom prst="curvedRightArrow">
            <a:avLst/>
          </a:prstGeom>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9" name="Выгнутая вправо стрелка 28"/>
          <p:cNvSpPr/>
          <p:nvPr/>
        </p:nvSpPr>
        <p:spPr>
          <a:xfrm rot="19301924">
            <a:off x="7185070" y="1555749"/>
            <a:ext cx="1415395" cy="1998515"/>
          </a:xfrm>
          <a:prstGeom prst="curvedLeftArrow">
            <a:avLst/>
          </a:prstGeom>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 name="Овал 4"/>
          <p:cNvSpPr/>
          <p:nvPr/>
        </p:nvSpPr>
        <p:spPr>
          <a:xfrm>
            <a:off x="4520774" y="1241570"/>
            <a:ext cx="2815866" cy="1751415"/>
          </a:xfrm>
          <a:prstGeom prst="ellipse">
            <a:avLst/>
          </a:prstGeom>
          <a:scene3d>
            <a:camera prst="orthographicFront"/>
            <a:lightRig rig="threePt" dir="t"/>
          </a:scene3d>
          <a:sp3d>
            <a:bevelT w="114300" prst="artDeco"/>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dirty="0" smtClean="0"/>
              <a:t>Methods of Semantic Integration</a:t>
            </a:r>
            <a:endParaRPr lang="ru-RU" sz="2200" dirty="0"/>
          </a:p>
        </p:txBody>
      </p:sp>
      <p:sp>
        <p:nvSpPr>
          <p:cNvPr id="3" name="Прямоугольник 2"/>
          <p:cNvSpPr/>
          <p:nvPr/>
        </p:nvSpPr>
        <p:spPr>
          <a:xfrm>
            <a:off x="1183004" y="5540167"/>
            <a:ext cx="5027296" cy="1200329"/>
          </a:xfrm>
          <a:prstGeom prst="rect">
            <a:avLst/>
          </a:prstGeom>
        </p:spPr>
        <p:txBody>
          <a:bodyPr wrap="square">
            <a:spAutoFit/>
          </a:bodyPr>
          <a:lstStyle/>
          <a:p>
            <a:r>
              <a:rPr lang="en-US" sz="1200" dirty="0"/>
              <a:t>To achieve Semantic Interoperability, the distributed systems must refer to an agreed authority, typically a terminology that clearly defines the meanings of the items carrying the information. The use of controlled terminologies, and controlled mapping tables and mapping rules for any transformation promises sufficient reliability. These controlled terminologies and mapping tables, also in their representations as taxonomies, ontologies, thesauri are </a:t>
            </a:r>
            <a:r>
              <a:rPr lang="en-US" sz="1200" dirty="0" smtClean="0"/>
              <a:t>called</a:t>
            </a:r>
            <a:endParaRPr lang="ru-RU" sz="1200" dirty="0"/>
          </a:p>
        </p:txBody>
      </p:sp>
      <p:sp>
        <p:nvSpPr>
          <p:cNvPr id="4" name="Прямоугольник 3"/>
          <p:cNvSpPr/>
          <p:nvPr/>
        </p:nvSpPr>
        <p:spPr>
          <a:xfrm>
            <a:off x="6957076" y="5773286"/>
            <a:ext cx="3308983" cy="36933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n-US" dirty="0"/>
              <a:t>semantic interoperability assets</a:t>
            </a:r>
            <a:endParaRPr lang="ru-RU" dirty="0"/>
          </a:p>
        </p:txBody>
      </p:sp>
      <p:cxnSp>
        <p:nvCxnSpPr>
          <p:cNvPr id="20" name="Соединительная линия уступом 19"/>
          <p:cNvCxnSpPr/>
          <p:nvPr/>
        </p:nvCxnSpPr>
        <p:spPr>
          <a:xfrm flipH="1">
            <a:off x="10297342" y="2210503"/>
            <a:ext cx="1258756" cy="3747449"/>
          </a:xfrm>
          <a:prstGeom prst="bentConnector3">
            <a:avLst>
              <a:gd name="adj1" fmla="val -1816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9555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p:bldP spid="15" grpId="0"/>
      <p:bldP spid="16" grpId="0"/>
      <p:bldP spid="17" grpId="0"/>
      <p:bldP spid="28" grpId="0" animBg="1"/>
      <p:bldP spid="29" grpId="0" animBg="1"/>
      <p:bldP spid="3"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1521"/>
            <a:ext cx="10131425" cy="904875"/>
          </a:xfrm>
        </p:spPr>
        <p:txBody>
          <a:bodyPr/>
          <a:lstStyle/>
          <a:p>
            <a:r>
              <a:rPr lang="en-US" dirty="0" smtClean="0"/>
              <a:t>challenges</a:t>
            </a:r>
            <a:endParaRPr lang="ru-RU" dirty="0"/>
          </a:p>
        </p:txBody>
      </p:sp>
      <p:sp>
        <p:nvSpPr>
          <p:cNvPr id="4" name="Номер слайда 3"/>
          <p:cNvSpPr>
            <a:spLocks noGrp="1"/>
          </p:cNvSpPr>
          <p:nvPr>
            <p:ph type="sldNum" sz="quarter" idx="12"/>
          </p:nvPr>
        </p:nvSpPr>
        <p:spPr>
          <a:xfrm>
            <a:off x="10456560" y="6165850"/>
            <a:ext cx="551167" cy="377825"/>
          </a:xfrm>
        </p:spPr>
        <p:txBody>
          <a:bodyPr/>
          <a:lstStyle/>
          <a:p>
            <a:fld id="{359BC964-EC17-436C-B488-D661733C2DEA}" type="slidenum">
              <a:rPr lang="ru-RU" smtClean="0"/>
              <a:pPr/>
              <a:t>6</a:t>
            </a:fld>
            <a:endParaRPr lang="ru-RU"/>
          </a:p>
        </p:txBody>
      </p:sp>
      <p:sp>
        <p:nvSpPr>
          <p:cNvPr id="13" name="Прямоугольник 12"/>
          <p:cNvSpPr/>
          <p:nvPr/>
        </p:nvSpPr>
        <p:spPr>
          <a:xfrm>
            <a:off x="4811711" y="524616"/>
            <a:ext cx="6915150" cy="1169551"/>
          </a:xfrm>
          <a:prstGeom prst="rect">
            <a:avLst/>
          </a:prstGeom>
          <a:ln w="28575">
            <a:solidFill>
              <a:srgbClr val="FF0000"/>
            </a:solidFill>
          </a:ln>
        </p:spPr>
        <p:txBody>
          <a:bodyPr wrap="square">
            <a:spAutoFit/>
          </a:bodyPr>
          <a:lstStyle/>
          <a:p>
            <a:r>
              <a:rPr lang="en-US" sz="1400" dirty="0" smtClean="0"/>
              <a:t>The </a:t>
            </a:r>
            <a:r>
              <a:rPr lang="en-US" sz="1400" dirty="0"/>
              <a:t>gap between domain experts and IT professionals: modeling the information system and information exchange processes in a heterogeneous environment should be based on knowledge of the domain, its objects, and relationships between these objects. This process must be accessible and understandable to all the participants, regardless of their competence;</a:t>
            </a:r>
            <a:endParaRPr lang="ru-RU" sz="1400" dirty="0"/>
          </a:p>
        </p:txBody>
      </p:sp>
      <p:sp>
        <p:nvSpPr>
          <p:cNvPr id="15" name="Прямоугольник 14"/>
          <p:cNvSpPr/>
          <p:nvPr/>
        </p:nvSpPr>
        <p:spPr>
          <a:xfrm>
            <a:off x="4811711" y="1803992"/>
            <a:ext cx="6924677" cy="738664"/>
          </a:xfrm>
          <a:prstGeom prst="rect">
            <a:avLst/>
          </a:prstGeom>
          <a:ln w="28575">
            <a:solidFill>
              <a:srgbClr val="FF0000"/>
            </a:solidFill>
          </a:ln>
        </p:spPr>
        <p:txBody>
          <a:bodyPr wrap="square">
            <a:spAutoFit/>
          </a:bodyPr>
          <a:lstStyle/>
          <a:p>
            <a:r>
              <a:rPr lang="en-US" sz="1400" dirty="0" smtClean="0"/>
              <a:t>Determination </a:t>
            </a:r>
            <a:r>
              <a:rPr lang="en-US" sz="1400" dirty="0"/>
              <a:t>of the depth of domain formalization: the model may be insufficient, or conversely, excessive for the particular information system, however in most cases neither developers nor experts can determine that before the operation stage </a:t>
            </a:r>
            <a:endParaRPr lang="ru-RU" sz="1400" dirty="0"/>
          </a:p>
        </p:txBody>
      </p:sp>
      <p:sp>
        <p:nvSpPr>
          <p:cNvPr id="16" name="Прямоугольник 15"/>
          <p:cNvSpPr/>
          <p:nvPr/>
        </p:nvSpPr>
        <p:spPr>
          <a:xfrm>
            <a:off x="4811711" y="2632246"/>
            <a:ext cx="6913562" cy="738664"/>
          </a:xfrm>
          <a:prstGeom prst="rect">
            <a:avLst/>
          </a:prstGeom>
          <a:ln w="28575">
            <a:solidFill>
              <a:srgbClr val="FF0000"/>
            </a:solidFill>
          </a:ln>
        </p:spPr>
        <p:txBody>
          <a:bodyPr wrap="square">
            <a:spAutoFit/>
          </a:bodyPr>
          <a:lstStyle/>
          <a:p>
            <a:r>
              <a:rPr lang="en-US" sz="1400" dirty="0" smtClean="0"/>
              <a:t>The </a:t>
            </a:r>
            <a:r>
              <a:rPr lang="en-US" sz="1400" dirty="0"/>
              <a:t>lack of a unified and accessible conceptual framework: It often leads to the creation of new semantic assets instead of reusing existing ones. Resulting in unnecessary duplication or incorrect use of terms</a:t>
            </a:r>
            <a:endParaRPr lang="ru-RU" sz="1400" dirty="0"/>
          </a:p>
        </p:txBody>
      </p:sp>
      <p:sp>
        <p:nvSpPr>
          <p:cNvPr id="17" name="Прямоугольник 16"/>
          <p:cNvSpPr/>
          <p:nvPr/>
        </p:nvSpPr>
        <p:spPr>
          <a:xfrm>
            <a:off x="4802184" y="3493139"/>
            <a:ext cx="6913562" cy="738664"/>
          </a:xfrm>
          <a:prstGeom prst="rect">
            <a:avLst/>
          </a:prstGeom>
          <a:ln w="28575">
            <a:solidFill>
              <a:srgbClr val="FF0000"/>
            </a:solidFill>
          </a:ln>
        </p:spPr>
        <p:txBody>
          <a:bodyPr wrap="square">
            <a:spAutoFit/>
          </a:bodyPr>
          <a:lstStyle/>
          <a:p>
            <a:r>
              <a:rPr lang="en-US" sz="1400" dirty="0" smtClean="0"/>
              <a:t>The </a:t>
            </a:r>
            <a:r>
              <a:rPr lang="en-US" sz="1400" dirty="0"/>
              <a:t>lack of collaboration tools for domain experts supporting the processes of formalization and modeling, which can then be used to provide information sharing in distributed information systems and to  achieve semantic </a:t>
            </a:r>
            <a:r>
              <a:rPr lang="en-US" sz="1400" dirty="0" smtClean="0"/>
              <a:t>interoperability </a:t>
            </a:r>
            <a:endParaRPr lang="ru-RU" sz="1400" dirty="0"/>
          </a:p>
        </p:txBody>
      </p:sp>
      <p:sp>
        <p:nvSpPr>
          <p:cNvPr id="18" name="Прямоугольник 17"/>
          <p:cNvSpPr/>
          <p:nvPr/>
        </p:nvSpPr>
        <p:spPr>
          <a:xfrm>
            <a:off x="4800596" y="4344731"/>
            <a:ext cx="6915150" cy="738664"/>
          </a:xfrm>
          <a:prstGeom prst="rect">
            <a:avLst/>
          </a:prstGeom>
          <a:ln w="28575">
            <a:solidFill>
              <a:srgbClr val="FF0000"/>
            </a:solidFill>
          </a:ln>
        </p:spPr>
        <p:txBody>
          <a:bodyPr wrap="square">
            <a:spAutoFit/>
          </a:bodyPr>
          <a:lstStyle/>
          <a:p>
            <a:r>
              <a:rPr lang="en-US" sz="1400" dirty="0" smtClean="0"/>
              <a:t>Difficulty </a:t>
            </a:r>
            <a:r>
              <a:rPr lang="en-US" sz="1400" dirty="0"/>
              <a:t>to visualize, validate and interpret the results of semantic integration: it is difficult to understand from the program code or exchange file what information will be available to other participants, how it can be represented and how it can be used</a:t>
            </a:r>
            <a:endParaRPr lang="ru-RU" sz="1400" dirty="0"/>
          </a:p>
        </p:txBody>
      </p:sp>
      <p:sp>
        <p:nvSpPr>
          <p:cNvPr id="20" name="Штриховая стрелка вправо 19"/>
          <p:cNvSpPr/>
          <p:nvPr/>
        </p:nvSpPr>
        <p:spPr>
          <a:xfrm>
            <a:off x="3067050" y="2492709"/>
            <a:ext cx="1400175" cy="1076325"/>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098" name="Picture 2" descr="http://appelbaumwellness.com/wp-content/uploads/2012/07/team-of-experts-300x3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56" y="2629657"/>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4" name="Прямоугольник 23"/>
          <p:cNvSpPr/>
          <p:nvPr/>
        </p:nvSpPr>
        <p:spPr>
          <a:xfrm>
            <a:off x="200020" y="1052743"/>
            <a:ext cx="3752855" cy="1754326"/>
          </a:xfrm>
          <a:prstGeom prst="rect">
            <a:avLst/>
          </a:prstGeom>
        </p:spPr>
        <p:txBody>
          <a:bodyPr wrap="square">
            <a:spAutoFit/>
          </a:bodyPr>
          <a:lstStyle/>
          <a:p>
            <a:r>
              <a:rPr lang="en-US" b="1" dirty="0" smtClean="0"/>
              <a:t>Semantic </a:t>
            </a:r>
            <a:r>
              <a:rPr lang="en-US" b="1" dirty="0"/>
              <a:t>assets </a:t>
            </a:r>
            <a:r>
              <a:rPr lang="en-US" dirty="0"/>
              <a:t>are developed by teams consisting of experts in various fields. </a:t>
            </a:r>
            <a:r>
              <a:rPr lang="en-US" dirty="0" smtClean="0"/>
              <a:t>Their </a:t>
            </a:r>
            <a:r>
              <a:rPr lang="en-US" dirty="0"/>
              <a:t>collaboration at the stage of formalization and modeling using semantic integration methods </a:t>
            </a:r>
            <a:r>
              <a:rPr lang="en-US" dirty="0" smtClean="0"/>
              <a:t>arise these challenges</a:t>
            </a:r>
            <a:endParaRPr lang="ru-RU" dirty="0"/>
          </a:p>
        </p:txBody>
      </p:sp>
      <p:sp>
        <p:nvSpPr>
          <p:cNvPr id="4096" name="Прямоугольник 4095"/>
          <p:cNvSpPr/>
          <p:nvPr/>
        </p:nvSpPr>
        <p:spPr>
          <a:xfrm>
            <a:off x="7124697" y="5252877"/>
            <a:ext cx="4591049" cy="1169551"/>
          </a:xfrm>
          <a:prstGeom prst="rect">
            <a:avLst/>
          </a:prstGeom>
          <a:ln w="28575">
            <a:solidFill>
              <a:srgbClr val="FF0000"/>
            </a:solidFill>
          </a:ln>
        </p:spPr>
        <p:txBody>
          <a:bodyPr wrap="square">
            <a:spAutoFit/>
          </a:bodyPr>
          <a:lstStyle/>
          <a:p>
            <a:r>
              <a:rPr lang="en-US" sz="1400" dirty="0"/>
              <a:t>There </a:t>
            </a:r>
            <a:r>
              <a:rPr lang="en-US" sz="1400" b="1" dirty="0"/>
              <a:t>are no collaboration tools </a:t>
            </a:r>
            <a:r>
              <a:rPr lang="en-US" sz="1400" dirty="0"/>
              <a:t>that support domain formalization and the design of models, which when completed </a:t>
            </a:r>
            <a:r>
              <a:rPr lang="en-US" sz="1400" b="1" dirty="0"/>
              <a:t>can be used to provide information sharing in distributed information systems and to achieve semantic interoperability.</a:t>
            </a:r>
            <a:endParaRPr lang="ru-RU" sz="1400" b="1" dirty="0"/>
          </a:p>
        </p:txBody>
      </p:sp>
      <p:sp>
        <p:nvSpPr>
          <p:cNvPr id="35" name="Штриховая стрелка вправо 34"/>
          <p:cNvSpPr/>
          <p:nvPr/>
        </p:nvSpPr>
        <p:spPr>
          <a:xfrm rot="5400000">
            <a:off x="5531396" y="5361158"/>
            <a:ext cx="1400175" cy="1076325"/>
          </a:xfrm>
          <a:prstGeom prst="striped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sp>
        <p:nvSpPr>
          <p:cNvPr id="4099" name="Прямоугольник 4098"/>
          <p:cNvSpPr/>
          <p:nvPr/>
        </p:nvSpPr>
        <p:spPr>
          <a:xfrm>
            <a:off x="258479" y="5275997"/>
            <a:ext cx="5079791" cy="1200329"/>
          </a:xfrm>
          <a:prstGeom prst="rect">
            <a:avLst/>
          </a:prstGeom>
          <a:ln w="57150">
            <a:solidFill>
              <a:schemeClr val="accent5">
                <a:lumMod val="60000"/>
                <a:lumOff val="40000"/>
              </a:schemeClr>
            </a:solidFill>
          </a:ln>
        </p:spPr>
        <p:txBody>
          <a:bodyPr wrap="square">
            <a:spAutoFit/>
          </a:bodyPr>
          <a:lstStyle/>
          <a:p>
            <a:r>
              <a:rPr lang="en-US" dirty="0"/>
              <a:t>C</a:t>
            </a:r>
            <a:r>
              <a:rPr lang="en-US" dirty="0" smtClean="0"/>
              <a:t>ommon </a:t>
            </a:r>
            <a:r>
              <a:rPr lang="en-US" dirty="0"/>
              <a:t>methodology supported by tools of collaboration, which will simplify the application of semantic integration methods during the design of semantic assets</a:t>
            </a:r>
            <a:endParaRPr lang="ru-RU" dirty="0"/>
          </a:p>
        </p:txBody>
      </p:sp>
    </p:spTree>
    <p:extLst>
      <p:ext uri="{BB962C8B-B14F-4D97-AF65-F5344CB8AC3E}">
        <p14:creationId xmlns:p14="http://schemas.microsoft.com/office/powerpoint/2010/main" val="1162374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5568" y="62442"/>
            <a:ext cx="10515600" cy="593486"/>
          </a:xfrm>
        </p:spPr>
        <p:txBody>
          <a:bodyPr>
            <a:normAutofit fontScale="90000"/>
          </a:bodyPr>
          <a:lstStyle/>
          <a:p>
            <a:r>
              <a:rPr lang="en-US" dirty="0" smtClean="0"/>
              <a:t>Currently available solutions</a:t>
            </a:r>
            <a:endParaRPr lang="ru-RU" i="1" dirty="0"/>
          </a:p>
        </p:txBody>
      </p:sp>
      <p:sp>
        <p:nvSpPr>
          <p:cNvPr id="4" name="Номер слайда 3"/>
          <p:cNvSpPr>
            <a:spLocks noGrp="1"/>
          </p:cNvSpPr>
          <p:nvPr>
            <p:ph type="sldNum" sz="quarter" idx="12"/>
          </p:nvPr>
        </p:nvSpPr>
        <p:spPr/>
        <p:txBody>
          <a:bodyPr/>
          <a:lstStyle/>
          <a:p>
            <a:fld id="{359BC964-EC17-436C-B488-D661733C2DEA}" type="slidenum">
              <a:rPr lang="ru-RU" smtClean="0"/>
              <a:pPr/>
              <a:t>7</a:t>
            </a:fld>
            <a:endParaRPr lang="ru-RU"/>
          </a:p>
        </p:txBody>
      </p:sp>
      <p:pic>
        <p:nvPicPr>
          <p:cNvPr id="6" name="Рисунок 5"/>
          <p:cNvPicPr>
            <a:picLocks noChangeAspect="1"/>
          </p:cNvPicPr>
          <p:nvPr/>
        </p:nvPicPr>
        <p:blipFill rotWithShape="1">
          <a:blip r:embed="rId2" cstate="print"/>
          <a:srcRect l="18631" t="8789" r="19015" b="11684"/>
          <a:stretch/>
        </p:blipFill>
        <p:spPr>
          <a:xfrm>
            <a:off x="258275" y="1164340"/>
            <a:ext cx="7086600" cy="5084060"/>
          </a:xfrm>
          <a:prstGeom prst="rect">
            <a:avLst/>
          </a:prstGeom>
        </p:spPr>
      </p:pic>
      <p:pic>
        <p:nvPicPr>
          <p:cNvPr id="7" name="Рисунок 6"/>
          <p:cNvPicPr>
            <a:picLocks noChangeAspect="1"/>
          </p:cNvPicPr>
          <p:nvPr/>
        </p:nvPicPr>
        <p:blipFill rotWithShape="1">
          <a:blip r:embed="rId3" cstate="print"/>
          <a:srcRect l="17779" t="33373" r="18807" b="9943"/>
          <a:stretch/>
        </p:blipFill>
        <p:spPr>
          <a:xfrm>
            <a:off x="4788704" y="2738271"/>
            <a:ext cx="7194178" cy="3617260"/>
          </a:xfrm>
          <a:prstGeom prst="rect">
            <a:avLst/>
          </a:prstGeom>
        </p:spPr>
      </p:pic>
      <p:pic>
        <p:nvPicPr>
          <p:cNvPr id="8" name="Рисунок 7"/>
          <p:cNvPicPr>
            <a:picLocks noChangeAspect="1"/>
          </p:cNvPicPr>
          <p:nvPr/>
        </p:nvPicPr>
        <p:blipFill rotWithShape="1">
          <a:blip r:embed="rId4" cstate="print"/>
          <a:srcRect l="19102" t="10184" r="16659" b="6157"/>
          <a:stretch/>
        </p:blipFill>
        <p:spPr>
          <a:xfrm>
            <a:off x="6431812" y="470056"/>
            <a:ext cx="5144760" cy="3740690"/>
          </a:xfrm>
          <a:prstGeom prst="rect">
            <a:avLst/>
          </a:prstGeom>
        </p:spPr>
        <p:style>
          <a:lnRef idx="2">
            <a:schemeClr val="accent1"/>
          </a:lnRef>
          <a:fillRef idx="1">
            <a:schemeClr val="lt1"/>
          </a:fillRef>
          <a:effectRef idx="0">
            <a:schemeClr val="accent1"/>
          </a:effectRef>
          <a:fontRef idx="minor">
            <a:schemeClr val="dk1"/>
          </a:fontRef>
        </p:style>
      </p:pic>
      <p:pic>
        <p:nvPicPr>
          <p:cNvPr id="9" name="Рисунок 8"/>
          <p:cNvPicPr>
            <a:picLocks noChangeAspect="1"/>
          </p:cNvPicPr>
          <p:nvPr/>
        </p:nvPicPr>
        <p:blipFill rotWithShape="1">
          <a:blip r:embed="rId5" cstate="print"/>
          <a:srcRect l="32560" t="9459" r="22551" b="17295"/>
          <a:stretch/>
        </p:blipFill>
        <p:spPr>
          <a:xfrm>
            <a:off x="8240159" y="2328221"/>
            <a:ext cx="3742723" cy="3435223"/>
          </a:xfrm>
          <a:prstGeom prst="rect">
            <a:avLst/>
          </a:prstGeom>
        </p:spPr>
        <p:style>
          <a:lnRef idx="2">
            <a:schemeClr val="accent1"/>
          </a:lnRef>
          <a:fillRef idx="1">
            <a:schemeClr val="lt1"/>
          </a:fillRef>
          <a:effectRef idx="0">
            <a:schemeClr val="accent1"/>
          </a:effectRef>
          <a:fontRef idx="minor">
            <a:schemeClr val="dk1"/>
          </a:fontRef>
        </p:style>
      </p:pic>
      <p:pic>
        <p:nvPicPr>
          <p:cNvPr id="10" name="Рисунок 9"/>
          <p:cNvPicPr/>
          <p:nvPr/>
        </p:nvPicPr>
        <p:blipFill rotWithShape="1">
          <a:blip r:embed="rId6"/>
          <a:srcRect l="3592" t="9122" r="59209" b="9464"/>
          <a:stretch/>
        </p:blipFill>
        <p:spPr bwMode="auto">
          <a:xfrm>
            <a:off x="1352975" y="3219925"/>
            <a:ext cx="3984138" cy="3438525"/>
          </a:xfrm>
          <a:prstGeom prst="rect">
            <a:avLst/>
          </a:prstGeom>
          <a:ln>
            <a:noFill/>
          </a:ln>
          <a:extLst>
            <a:ext uri="{53640926-AAD7-44D8-BBD7-CCE9431645EC}">
              <a14:shadowObscured xmlns:a14="http://schemas.microsoft.com/office/drawing/2010/main"/>
            </a:ext>
          </a:extLst>
        </p:spPr>
      </p:pic>
      <p:pic>
        <p:nvPicPr>
          <p:cNvPr id="11" name="Рисунок 10"/>
          <p:cNvPicPr/>
          <p:nvPr/>
        </p:nvPicPr>
        <p:blipFill rotWithShape="1">
          <a:blip r:embed="rId7"/>
          <a:srcRect l="17574" t="12544" r="34325" b="22235"/>
          <a:stretch/>
        </p:blipFill>
        <p:spPr bwMode="auto">
          <a:xfrm>
            <a:off x="862750" y="4345478"/>
            <a:ext cx="2857500" cy="21793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7988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g12.png (800×450)"/>
          <p:cNvPicPr>
            <a:picLocks noChangeAspect="1" noChangeArrowheads="1"/>
          </p:cNvPicPr>
          <p:nvPr/>
        </p:nvPicPr>
        <p:blipFill rotWithShape="1">
          <a:blip r:embed="rId3">
            <a:extLst>
              <a:ext uri="{28A0092B-C50C-407E-A947-70E740481C1C}">
                <a14:useLocalDpi xmlns:a14="http://schemas.microsoft.com/office/drawing/2010/main" val="0"/>
              </a:ext>
            </a:extLst>
          </a:blip>
          <a:srcRect l="14770" r="10918"/>
          <a:stretch/>
        </p:blipFill>
        <p:spPr bwMode="auto">
          <a:xfrm>
            <a:off x="2268223" y="659427"/>
            <a:ext cx="3792605" cy="2870815"/>
          </a:xfrm>
          <a:prstGeom prst="rect">
            <a:avLst/>
          </a:prstGeom>
          <a:noFill/>
          <a:extLst>
            <a:ext uri="{909E8E84-426E-40DD-AFC4-6F175D3DCCD1}">
              <a14:hiddenFill xmlns:a14="http://schemas.microsoft.com/office/drawing/2010/main">
                <a:solidFill>
                  <a:srgbClr val="FFFFFF"/>
                </a:solidFill>
              </a14:hiddenFill>
            </a:ext>
          </a:extLst>
        </p:spPr>
      </p:pic>
      <p:sp>
        <p:nvSpPr>
          <p:cNvPr id="18" name="Выгнутая вниз стрелка 17"/>
          <p:cNvSpPr/>
          <p:nvPr/>
        </p:nvSpPr>
        <p:spPr>
          <a:xfrm>
            <a:off x="636834" y="3369395"/>
            <a:ext cx="2611780" cy="1827486"/>
          </a:xfrm>
          <a:prstGeom prst="curvedUp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 name="Заголовок 1"/>
          <p:cNvSpPr>
            <a:spLocks noGrp="1"/>
          </p:cNvSpPr>
          <p:nvPr>
            <p:ph type="title"/>
          </p:nvPr>
        </p:nvSpPr>
        <p:spPr>
          <a:xfrm>
            <a:off x="129083" y="58927"/>
            <a:ext cx="10515600" cy="718597"/>
          </a:xfrm>
        </p:spPr>
        <p:txBody>
          <a:bodyPr/>
          <a:lstStyle/>
          <a:p>
            <a:r>
              <a:rPr lang="en-US" dirty="0" smtClean="0"/>
              <a:t>principles</a:t>
            </a:r>
            <a:endParaRPr lang="ru-RU" dirty="0"/>
          </a:p>
        </p:txBody>
      </p:sp>
      <p:sp>
        <p:nvSpPr>
          <p:cNvPr id="8" name="Скругленный прямоугольник 7"/>
          <p:cNvSpPr/>
          <p:nvPr/>
        </p:nvSpPr>
        <p:spPr>
          <a:xfrm>
            <a:off x="6427076" y="701744"/>
            <a:ext cx="2087171" cy="123551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a:t>Consolidation and re-use of semantic assets</a:t>
            </a:r>
            <a:endParaRPr lang="ru-RU" sz="1400" dirty="0"/>
          </a:p>
        </p:txBody>
      </p:sp>
      <p:sp>
        <p:nvSpPr>
          <p:cNvPr id="9" name="Скругленный прямоугольник 8"/>
          <p:cNvSpPr/>
          <p:nvPr/>
        </p:nvSpPr>
        <p:spPr>
          <a:xfrm>
            <a:off x="6413235" y="2246358"/>
            <a:ext cx="2148559" cy="114873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a:t>P</a:t>
            </a:r>
            <a:r>
              <a:rPr lang="en-US" sz="1400" dirty="0" smtClean="0"/>
              <a:t>rovision </a:t>
            </a:r>
            <a:r>
              <a:rPr lang="en-US" sz="1400" dirty="0"/>
              <a:t>of core vocabularies and data models for information </a:t>
            </a:r>
            <a:r>
              <a:rPr lang="en-US" sz="1400" dirty="0" smtClean="0"/>
              <a:t>exchange</a:t>
            </a:r>
            <a:endParaRPr lang="ru-RU" sz="1400" dirty="0"/>
          </a:p>
        </p:txBody>
      </p:sp>
      <p:sp>
        <p:nvSpPr>
          <p:cNvPr id="10" name="Скругленный прямоугольник 9"/>
          <p:cNvSpPr/>
          <p:nvPr/>
        </p:nvSpPr>
        <p:spPr>
          <a:xfrm>
            <a:off x="9654016" y="411529"/>
            <a:ext cx="2311055" cy="3372217"/>
          </a:xfrm>
          <a:prstGeom prst="roundRect">
            <a:avLst/>
          </a:prstGeom>
        </p:spPr>
        <p:style>
          <a:lnRef idx="0">
            <a:schemeClr val="accent1"/>
          </a:lnRef>
          <a:fillRef idx="3">
            <a:schemeClr val="accent1"/>
          </a:fillRef>
          <a:effectRef idx="3">
            <a:schemeClr val="accent1"/>
          </a:effectRef>
          <a:fontRef idx="minor">
            <a:schemeClr val="lt1"/>
          </a:fontRef>
        </p:style>
        <p:txBody>
          <a:bodyPr rtlCol="0" anchor="t" anchorCtr="0"/>
          <a:lstStyle/>
          <a:p>
            <a:pPr algn="ctr"/>
            <a:r>
              <a:rPr lang="en-US" sz="1400" dirty="0" smtClean="0"/>
              <a:t>Collaboration of domain experts and IT specialists using </a:t>
            </a:r>
            <a:r>
              <a:rPr lang="ru-RU" sz="1400" dirty="0"/>
              <a:t> a </a:t>
            </a:r>
            <a:r>
              <a:rPr lang="en-US" sz="1400" dirty="0" smtClean="0"/>
              <a:t>community-driven</a:t>
            </a:r>
            <a:r>
              <a:rPr lang="ru-RU" sz="1400" dirty="0" smtClean="0"/>
              <a:t>, </a:t>
            </a:r>
            <a:r>
              <a:rPr lang="en-US" sz="1400" dirty="0" smtClean="0"/>
              <a:t>standards-based approach and tools for</a:t>
            </a:r>
            <a:endParaRPr lang="ru-RU" sz="1400" dirty="0"/>
          </a:p>
        </p:txBody>
      </p:sp>
      <p:sp>
        <p:nvSpPr>
          <p:cNvPr id="11" name="Штриховая стрелка вправо 10"/>
          <p:cNvSpPr/>
          <p:nvPr/>
        </p:nvSpPr>
        <p:spPr>
          <a:xfrm>
            <a:off x="8735986" y="1232513"/>
            <a:ext cx="715321" cy="542728"/>
          </a:xfrm>
          <a:prstGeom prst="strip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1400"/>
          </a:p>
        </p:txBody>
      </p:sp>
      <p:sp>
        <p:nvSpPr>
          <p:cNvPr id="12" name="Штриховая стрелка вправо 11"/>
          <p:cNvSpPr/>
          <p:nvPr/>
        </p:nvSpPr>
        <p:spPr>
          <a:xfrm>
            <a:off x="8735987" y="2236419"/>
            <a:ext cx="715321" cy="542728"/>
          </a:xfrm>
          <a:prstGeom prst="strip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1400"/>
          </a:p>
        </p:txBody>
      </p:sp>
      <p:sp>
        <p:nvSpPr>
          <p:cNvPr id="14" name="Скругленный прямоугольник 13"/>
          <p:cNvSpPr/>
          <p:nvPr/>
        </p:nvSpPr>
        <p:spPr>
          <a:xfrm>
            <a:off x="9828712" y="1718757"/>
            <a:ext cx="2000506" cy="59367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a:t>modeling of information systems and information exchange services</a:t>
            </a:r>
            <a:endParaRPr lang="ru-RU" sz="1200" dirty="0"/>
          </a:p>
        </p:txBody>
      </p:sp>
      <p:sp>
        <p:nvSpPr>
          <p:cNvPr id="15" name="Скругленный прямоугольник 14"/>
          <p:cNvSpPr/>
          <p:nvPr/>
        </p:nvSpPr>
        <p:spPr>
          <a:xfrm>
            <a:off x="9828712" y="2449741"/>
            <a:ext cx="2000506" cy="104379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a:t>transformation of open data to linked open data, </a:t>
            </a:r>
            <a:r>
              <a:rPr lang="en-US" sz="1200" dirty="0" smtClean="0"/>
              <a:t>followed by data </a:t>
            </a:r>
            <a:r>
              <a:rPr lang="en-US" sz="1200" dirty="0"/>
              <a:t>harvesting, analysis and visualization</a:t>
            </a:r>
          </a:p>
        </p:txBody>
      </p:sp>
      <p:sp>
        <p:nvSpPr>
          <p:cNvPr id="16" name="Скругленный прямоугольник 15"/>
          <p:cNvSpPr/>
          <p:nvPr/>
        </p:nvSpPr>
        <p:spPr>
          <a:xfrm>
            <a:off x="7276997" y="4069369"/>
            <a:ext cx="3571745" cy="115903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b="1" dirty="0" smtClean="0"/>
              <a:t>Unambiguous </a:t>
            </a:r>
            <a:r>
              <a:rPr lang="en-US" sz="1400" b="1" dirty="0"/>
              <a:t>interpretation of data for all the participants of information exchange in distributed information systems</a:t>
            </a:r>
            <a:endParaRPr lang="ru-RU" sz="1400" b="1" dirty="0"/>
          </a:p>
        </p:txBody>
      </p:sp>
      <p:sp>
        <p:nvSpPr>
          <p:cNvPr id="17" name="Нашивка 16"/>
          <p:cNvSpPr/>
          <p:nvPr/>
        </p:nvSpPr>
        <p:spPr>
          <a:xfrm rot="5400000">
            <a:off x="8723434" y="3262205"/>
            <a:ext cx="678872" cy="620709"/>
          </a:xfrm>
          <a:prstGeom prst="chevr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sz="1400">
              <a:solidFill>
                <a:schemeClr val="tx1"/>
              </a:solidFill>
            </a:endParaRPr>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083" y="2843245"/>
            <a:ext cx="1828567" cy="2014950"/>
          </a:xfrm>
          <a:prstGeom prst="rect">
            <a:avLst/>
          </a:prstGeom>
        </p:spPr>
      </p:pic>
      <p:sp>
        <p:nvSpPr>
          <p:cNvPr id="20" name="TextBox 19"/>
          <p:cNvSpPr txBox="1"/>
          <p:nvPr/>
        </p:nvSpPr>
        <p:spPr>
          <a:xfrm>
            <a:off x="2148371" y="3911996"/>
            <a:ext cx="4190504" cy="1400383"/>
          </a:xfrm>
          <a:prstGeom prst="rect">
            <a:avLst/>
          </a:prstGeom>
          <a:noFill/>
        </p:spPr>
        <p:txBody>
          <a:bodyPr wrap="square" rtlCol="0">
            <a:spAutoFit/>
          </a:bodyPr>
          <a:lstStyle/>
          <a:p>
            <a:r>
              <a:rPr lang="en-US" sz="1700" b="1" dirty="0"/>
              <a:t>large step forward from theoretical research to the practical application of semantic interoperability, and data search and analysis based on semantic properties in a heterogeneous information environment</a:t>
            </a:r>
            <a:endParaRPr lang="ru-RU" sz="1700" b="1" dirty="0"/>
          </a:p>
        </p:txBody>
      </p:sp>
      <p:sp>
        <p:nvSpPr>
          <p:cNvPr id="6" name="Прямоугольник 5"/>
          <p:cNvSpPr/>
          <p:nvPr/>
        </p:nvSpPr>
        <p:spPr>
          <a:xfrm>
            <a:off x="2867057" y="5701778"/>
            <a:ext cx="9412899" cy="923330"/>
          </a:xfrm>
          <a:prstGeom prst="rect">
            <a:avLst/>
          </a:prstGeom>
        </p:spPr>
        <p:txBody>
          <a:bodyPr wrap="square">
            <a:spAutoFit/>
          </a:bodyPr>
          <a:lstStyle/>
          <a:p>
            <a:r>
              <a:rPr lang="en-US" dirty="0"/>
              <a:t>currently available tools </a:t>
            </a:r>
            <a:r>
              <a:rPr lang="en-US" b="1" dirty="0"/>
              <a:t>require programming knowledge</a:t>
            </a:r>
            <a:r>
              <a:rPr lang="en-US" dirty="0"/>
              <a:t> and </a:t>
            </a:r>
            <a:r>
              <a:rPr lang="en-US" b="1" dirty="0"/>
              <a:t>are difficult for domain </a:t>
            </a:r>
            <a:r>
              <a:rPr lang="en-US" dirty="0"/>
              <a:t>experts to use without the help of IT specialists. This interaction is </a:t>
            </a:r>
            <a:r>
              <a:rPr lang="en-US" b="1" dirty="0"/>
              <a:t>time-intensive</a:t>
            </a:r>
            <a:r>
              <a:rPr lang="en-US" dirty="0"/>
              <a:t> and leaves additional chances </a:t>
            </a:r>
            <a:r>
              <a:rPr lang="en-US" b="1" dirty="0"/>
              <a:t>for errors and misunderstanding</a:t>
            </a:r>
            <a:r>
              <a:rPr lang="en-US" dirty="0"/>
              <a:t>. </a:t>
            </a:r>
            <a:endParaRPr lang="ru-RU" dirty="0"/>
          </a:p>
        </p:txBody>
      </p:sp>
      <p:sp>
        <p:nvSpPr>
          <p:cNvPr id="7" name="TextBox 6"/>
          <p:cNvSpPr txBox="1"/>
          <p:nvPr/>
        </p:nvSpPr>
        <p:spPr>
          <a:xfrm>
            <a:off x="0" y="5670256"/>
            <a:ext cx="3000375" cy="861774"/>
          </a:xfrm>
          <a:prstGeom prst="rect">
            <a:avLst/>
          </a:prstGeom>
          <a:noFill/>
        </p:spPr>
        <p:txBody>
          <a:bodyPr wrap="square" rtlCol="0">
            <a:spAutoFit/>
          </a:bodyPr>
          <a:lstStyle/>
          <a:p>
            <a:pPr algn="ctr"/>
            <a:r>
              <a:rPr lang="en-US" sz="5000" dirty="0" smtClean="0">
                <a:solidFill>
                  <a:srgbClr val="FF0000"/>
                </a:solidFill>
              </a:rPr>
              <a:t>HOWEVER</a:t>
            </a:r>
            <a:endParaRPr lang="ru-RU" sz="5000" dirty="0">
              <a:solidFill>
                <a:srgbClr val="FF0000"/>
              </a:solidFill>
            </a:endParaRPr>
          </a:p>
        </p:txBody>
      </p:sp>
    </p:spTree>
    <p:extLst>
      <p:ext uri="{BB962C8B-B14F-4D97-AF65-F5344CB8AC3E}">
        <p14:creationId xmlns:p14="http://schemas.microsoft.com/office/powerpoint/2010/main" val="217875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 y="130081"/>
            <a:ext cx="10515600" cy="589782"/>
          </a:xfrm>
          <a:effectLst/>
        </p:spPr>
        <p:txBody>
          <a:bodyPr vert="horz" lIns="91440" tIns="45720" rIns="91440" bIns="45720" rtlCol="0" anchor="ctr">
            <a:normAutofit fontScale="90000"/>
          </a:bodyPr>
          <a:lstStyle/>
          <a:p>
            <a:r>
              <a:rPr lang="en-US" dirty="0"/>
              <a:t>Center of semantic integration</a:t>
            </a:r>
            <a:endParaRPr lang="ru-RU" dirty="0"/>
          </a:p>
        </p:txBody>
      </p:sp>
      <p:sp>
        <p:nvSpPr>
          <p:cNvPr id="7" name="Номер слайда 6"/>
          <p:cNvSpPr>
            <a:spLocks noGrp="1"/>
          </p:cNvSpPr>
          <p:nvPr>
            <p:ph type="sldNum" sz="quarter" idx="12"/>
          </p:nvPr>
        </p:nvSpPr>
        <p:spPr>
          <a:xfrm>
            <a:off x="2785394" y="5802050"/>
            <a:ext cx="551167" cy="377825"/>
          </a:xfrm>
        </p:spPr>
        <p:txBody>
          <a:bodyPr/>
          <a:lstStyle/>
          <a:p>
            <a:fld id="{359BC964-EC17-436C-B488-D661733C2DEA}" type="slidenum">
              <a:rPr lang="ru-RU" smtClean="0"/>
              <a:pPr/>
              <a:t>9</a:t>
            </a:fld>
            <a:endParaRPr lang="ru-RU"/>
          </a:p>
        </p:txBody>
      </p:sp>
      <p:graphicFrame>
        <p:nvGraphicFramePr>
          <p:cNvPr id="5" name="Схема 4"/>
          <p:cNvGraphicFramePr/>
          <p:nvPr>
            <p:extLst>
              <p:ext uri="{D42A27DB-BD31-4B8C-83A1-F6EECF244321}">
                <p14:modId xmlns:p14="http://schemas.microsoft.com/office/powerpoint/2010/main" val="2835336866"/>
              </p:ext>
            </p:extLst>
          </p:nvPr>
        </p:nvGraphicFramePr>
        <p:xfrm>
          <a:off x="4978676" y="985178"/>
          <a:ext cx="671885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https://upload.wikimedia.org/wikipedia/ru/archive/6/6c/20150405172740!%D0%93%D0%B5%D1%80%D0%B1_%D0%A0%D0%AD%D0%90_%D0%B8%D0%BC_%D0%9F%D0%BB%D0%B5%D1%85%D0%B0%D0%BD%D0%BE%D0%B2%D0%B0.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00000" flipH="1" flipV="1">
            <a:off x="847663" y="4690980"/>
            <a:ext cx="981802" cy="98180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lit.jinr.ru/ccic/usersguide/figi/lit_logo.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4755" y="4675357"/>
            <a:ext cx="1401393" cy="1007407"/>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7725" y="821870"/>
            <a:ext cx="1032862" cy="1032862"/>
          </a:xfrm>
          <a:prstGeom prst="rect">
            <a:avLst/>
          </a:prstGeom>
        </p:spPr>
      </p:pic>
      <p:sp>
        <p:nvSpPr>
          <p:cNvPr id="6" name="TextBox 5"/>
          <p:cNvSpPr txBox="1"/>
          <p:nvPr/>
        </p:nvSpPr>
        <p:spPr>
          <a:xfrm>
            <a:off x="1880587" y="903315"/>
            <a:ext cx="1114425" cy="846386"/>
          </a:xfrm>
          <a:prstGeom prst="rect">
            <a:avLst/>
          </a:prstGeom>
          <a:noFill/>
        </p:spPr>
        <p:txBody>
          <a:bodyPr wrap="square" rtlCol="0">
            <a:spAutoFit/>
          </a:bodyPr>
          <a:lstStyle/>
          <a:p>
            <a:r>
              <a:rPr lang="en-US" sz="4900" b="1" dirty="0" smtClean="0"/>
              <a:t>CSI</a:t>
            </a:r>
            <a:endParaRPr lang="ru-RU" sz="4900" b="1" dirty="0"/>
          </a:p>
        </p:txBody>
      </p:sp>
      <p:sp>
        <p:nvSpPr>
          <p:cNvPr id="11" name="Прямоугольник 10"/>
          <p:cNvSpPr/>
          <p:nvPr/>
        </p:nvSpPr>
        <p:spPr>
          <a:xfrm>
            <a:off x="288561" y="1699390"/>
            <a:ext cx="4521564" cy="2862322"/>
          </a:xfrm>
          <a:prstGeom prst="rect">
            <a:avLst/>
          </a:prstGeom>
        </p:spPr>
        <p:txBody>
          <a:bodyPr wrap="square">
            <a:spAutoFit/>
          </a:bodyPr>
          <a:lstStyle/>
          <a:p>
            <a:r>
              <a:rPr lang="en-US" dirty="0"/>
              <a:t>In 2016, the Plekhanov Russian University of Economics issued an order to start the research and development for project Center of Semantic Integration. </a:t>
            </a:r>
            <a:endParaRPr lang="en-US" dirty="0" smtClean="0"/>
          </a:p>
          <a:p>
            <a:endParaRPr lang="en-US" dirty="0"/>
          </a:p>
          <a:p>
            <a:r>
              <a:rPr lang="en-US" dirty="0" smtClean="0"/>
              <a:t>The </a:t>
            </a:r>
            <a:r>
              <a:rPr lang="en-US" dirty="0"/>
              <a:t>Center is located on the JINR cloud infrastructure and after completion will unite the working groups, scientific teams, developers, providers of information and information exchange specialists</a:t>
            </a:r>
            <a:endParaRPr lang="ru-RU" dirty="0"/>
          </a:p>
        </p:txBody>
      </p:sp>
    </p:spTree>
    <p:extLst>
      <p:ext uri="{BB962C8B-B14F-4D97-AF65-F5344CB8AC3E}">
        <p14:creationId xmlns:p14="http://schemas.microsoft.com/office/powerpoint/2010/main" val="39815866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а">
  <a:themeElements>
    <a:clrScheme name="Синий">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Небеса">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Небеса">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3440</TotalTime>
  <Words>1682</Words>
  <Application>Microsoft Office PowerPoint</Application>
  <PresentationFormat>Широкоэкранный</PresentationFormat>
  <Paragraphs>130</Paragraphs>
  <Slides>12</Slides>
  <Notes>7</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vt:lpstr>
      <vt:lpstr>Calibri Light</vt:lpstr>
      <vt:lpstr>Times New Roman</vt:lpstr>
      <vt:lpstr>Небеса</vt:lpstr>
      <vt:lpstr>Methods of Semantic Integration in Distributed Information Systems: Challenges of Application</vt:lpstr>
      <vt:lpstr>introduction</vt:lpstr>
      <vt:lpstr>Background</vt:lpstr>
      <vt:lpstr>Semantic integration</vt:lpstr>
      <vt:lpstr>Semantic interoperability</vt:lpstr>
      <vt:lpstr>challenges</vt:lpstr>
      <vt:lpstr>Currently available solutions</vt:lpstr>
      <vt:lpstr>principles</vt:lpstr>
      <vt:lpstr>Center of semantic integration</vt:lpstr>
      <vt:lpstr>CSI. Prospects</vt:lpstr>
      <vt:lpstr>CSI. Current status</vt:lpstr>
      <vt:lpstr>questions?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Центр семантической интеграции</dc:title>
  <dc:creator>Elena</dc:creator>
  <cp:lastModifiedBy>Tanya</cp:lastModifiedBy>
  <cp:revision>153</cp:revision>
  <dcterms:created xsi:type="dcterms:W3CDTF">2016-04-06T12:45:07Z</dcterms:created>
  <dcterms:modified xsi:type="dcterms:W3CDTF">2016-08-08T12:39:25Z</dcterms:modified>
</cp:coreProperties>
</file>