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81" r:id="rId10"/>
    <p:sldId id="282" r:id="rId11"/>
    <p:sldId id="283" r:id="rId12"/>
    <p:sldId id="279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6" r:id="rId23"/>
    <p:sldId id="277" r:id="rId24"/>
    <p:sldId id="278" r:id="rId25"/>
    <p:sldId id="280" r:id="rId2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93608" autoAdjust="0"/>
  </p:normalViewPr>
  <p:slideViewPr>
    <p:cSldViewPr>
      <p:cViewPr varScale="1">
        <p:scale>
          <a:sx n="67" d="100"/>
          <a:sy n="67" d="100"/>
        </p:scale>
        <p:origin x="-96" y="-8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result.mp4"/>
  <ax:ocxPr ax:name="rate" ax:value="1"/>
  <ax:ocxPr ax:name="balance" ax:value="0"/>
  <ax:ocxPr ax:name="currentPosition" ax:value="0"/>
  <ax:ocxPr ax:name="defaultFrame" ax:value=""/>
  <ax:ocxPr ax:name="playCount" ax:value="80"/>
  <ax:ocxPr ax:name="autoStart" ax:value="-1"/>
  <ax:ocxPr ax:name="currentMarker" ax:value="0"/>
  <ax:ocxPr ax:name="invokeURLs" ax:value="-1"/>
  <ax:ocxPr ax:name="baseURL" ax:value=""/>
  <ax:ocxPr ax:name="volume" ax:value="50"/>
  <ax:ocxPr ax:name="mute" ax:value="-1"/>
  <ax:ocxPr ax:name="uiMode" ax:value="mini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2803"/>
  <ax:ocxPr ax:name="_cy" ax:value="10213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5D83C-308F-479F-A2C5-B51012ADE2F2}" type="datetimeFigureOut">
              <a:rPr lang="ru-RU" smtClean="0"/>
              <a:t>05.07.2016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CCD3D-F379-4D3E-ADB2-B8A83459DF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42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CCD3D-F379-4D3E-ADB2-B8A83459DF3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70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64008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FD895-6B94-4E36-AF6B-38CEB3B91DDB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148A-B04F-4D80-B120-40D8224972FD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4400550"/>
          </a:xfrm>
        </p:spPr>
        <p:txBody>
          <a:bodyPr vert="eaVert"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44005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13BCF-1C67-40F3-94FA-457BFD2DBB65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D592-CCAE-420E-980C-ACD83543B926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771651"/>
            <a:ext cx="7772400" cy="1650206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470149"/>
            <a:ext cx="77724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E022-9D57-4891-A57A-AC0240BF6624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3449574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0BB0-160C-4ED7-9D41-F9C2D33B8638}" type="datetime1">
              <a:rPr lang="ru-RU" smtClean="0"/>
              <a:t>05.07.2016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257300"/>
            <a:ext cx="3931920" cy="47982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1828800"/>
            <a:ext cx="393192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E8028-9EB0-4D27-9913-030FD3B501C1}" type="datetime1">
              <a:rPr lang="ru-RU" smtClean="0"/>
              <a:t>05.07.2016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806462" y="3034268"/>
            <a:ext cx="353187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0CCAD-629F-44F7-97E7-DA7FBD289102}" type="datetime1">
              <a:rPr lang="ru-RU" smtClean="0"/>
              <a:t>05.07.2016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3CAE8-8358-4F35-9EB4-B7EB5A14F2F3}" type="datetime1">
              <a:rPr lang="ru-RU" smtClean="0"/>
              <a:t>05.07.2016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060"/>
            <a:ext cx="2139696" cy="946404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594060"/>
            <a:ext cx="5715000" cy="41833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597915"/>
            <a:ext cx="2139696" cy="31827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F2415-D7AF-41AE-8A39-2DBD80BF3587}" type="datetime1">
              <a:rPr lang="ru-RU" smtClean="0"/>
              <a:t>05.07.2016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684114" y="2684956"/>
            <a:ext cx="418338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60"/>
            <a:ext cx="2142680" cy="94869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628651"/>
            <a:ext cx="5904390" cy="4125342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2139696" cy="3182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E296-205F-446C-AF02-F0A6745C2A1D}" type="datetime1">
              <a:rPr lang="ru-RU" smtClean="0"/>
              <a:t>05.07.2016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0B2E3F2-163E-4A63-9AC6-070E71B5B243}" type="datetime1">
              <a:rPr lang="ru-RU" smtClean="0"/>
              <a:t>05.07.2016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7A6E138-1BD8-4B00-A802-F52EEEA72D1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dirty="0" smtClean="0"/>
              <a:t>Creating distributed rendering applications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2628900"/>
            <a:ext cx="7270576" cy="13144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Supervisor: D.Sc., Prof. Alexander </a:t>
            </a:r>
            <a:r>
              <a:rPr lang="en-US" dirty="0" err="1" smtClean="0"/>
              <a:t>Bogdanov</a:t>
            </a:r>
            <a:endParaRPr lang="en-US" dirty="0" smtClean="0"/>
          </a:p>
          <a:p>
            <a:r>
              <a:rPr lang="en-US" dirty="0" smtClean="0"/>
              <a:t>Reporter: Andrei </a:t>
            </a:r>
            <a:r>
              <a:rPr lang="en-US" dirty="0" err="1" smtClean="0"/>
              <a:t>Ivashchenko</a:t>
            </a:r>
            <a:endParaRPr lang="en-US" dirty="0" smtClean="0"/>
          </a:p>
          <a:p>
            <a:r>
              <a:rPr lang="en-US" dirty="0" smtClean="0"/>
              <a:t>Authors: A. </a:t>
            </a:r>
            <a:r>
              <a:rPr lang="en-US" dirty="0" err="1" smtClean="0"/>
              <a:t>Bogdanov</a:t>
            </a:r>
            <a:r>
              <a:rPr lang="en-US" dirty="0" smtClean="0"/>
              <a:t>, A. </a:t>
            </a:r>
            <a:r>
              <a:rPr lang="en-US" dirty="0" err="1" smtClean="0"/>
              <a:t>Ivashchenko</a:t>
            </a:r>
            <a:r>
              <a:rPr lang="en-US" dirty="0" smtClean="0"/>
              <a:t>, A. </a:t>
            </a:r>
            <a:r>
              <a:rPr lang="en-US" dirty="0" err="1" smtClean="0"/>
              <a:t>Belezeko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851920" y="4727223"/>
            <a:ext cx="9701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GRID’16</a:t>
            </a:r>
            <a:endParaRPr lang="ru-RU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Sort-last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1847"/>
            <a:ext cx="8229600" cy="2394205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44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Sort-middle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0128"/>
            <a:ext cx="8229600" cy="2277643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632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Run-Length </a:t>
            </a:r>
            <a:r>
              <a:rPr lang="en-US" dirty="0" smtClean="0"/>
              <a:t>Encoding</a:t>
            </a:r>
          </a:p>
          <a:p>
            <a:pPr lvl="1"/>
            <a:r>
              <a:rPr lang="en-US" dirty="0" smtClean="0"/>
              <a:t>Fast</a:t>
            </a:r>
          </a:p>
          <a:p>
            <a:pPr lvl="1"/>
            <a:r>
              <a:rPr lang="en-US" dirty="0" smtClean="0"/>
              <a:t>Lossless</a:t>
            </a:r>
          </a:p>
          <a:p>
            <a:pPr lvl="1"/>
            <a:r>
              <a:rPr lang="en-US" dirty="0" smtClean="0"/>
              <a:t>Small compression rates</a:t>
            </a:r>
          </a:p>
          <a:p>
            <a:r>
              <a:rPr lang="en-US" dirty="0" smtClean="0"/>
              <a:t>Chroma (YUV) Subsampling</a:t>
            </a:r>
          </a:p>
          <a:p>
            <a:pPr lvl="1"/>
            <a:r>
              <a:rPr lang="en-US" dirty="0" err="1" smtClean="0"/>
              <a:t>Lossy</a:t>
            </a:r>
            <a:endParaRPr lang="en-US" dirty="0" smtClean="0"/>
          </a:p>
          <a:p>
            <a:pPr lvl="1"/>
            <a:r>
              <a:rPr lang="en-US" dirty="0" smtClean="0"/>
              <a:t>Artefacts may appear</a:t>
            </a:r>
          </a:p>
          <a:p>
            <a:pPr lvl="1"/>
            <a:r>
              <a:rPr lang="en-US" dirty="0" smtClean="0"/>
              <a:t>Tight compression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50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Chromium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13</a:t>
            </a:fld>
            <a:endParaRPr lang="ru-RU"/>
          </a:p>
        </p:txBody>
      </p:sp>
      <p:pic>
        <p:nvPicPr>
          <p:cNvPr id="7170" name="Picture 2" descr="C:\Users\Pioss\Downloads\chromium work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3024"/>
            <a:ext cx="5200830" cy="302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environment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14</a:t>
            </a:fld>
            <a:endParaRPr lang="ru-RU"/>
          </a:p>
        </p:txBody>
      </p:sp>
      <p:pic>
        <p:nvPicPr>
          <p:cNvPr id="6" name="Picture 3" descr="C:\Users\Pioss\AppData\Local\Temp\virtual infrastructure(1)-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61" y="1200150"/>
            <a:ext cx="654567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1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FurMark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15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704845" y="193704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Original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8172400" y="1937042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 tiles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712734" y="3895941"/>
            <a:ext cx="603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4tiles</a:t>
            </a:r>
            <a:endParaRPr lang="ru-RU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8172400" y="3895940"/>
            <a:ext cx="652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 tiles</a:t>
            </a:r>
            <a:endParaRPr lang="ru-RU" sz="1400" dirty="0"/>
          </a:p>
        </p:txBody>
      </p:sp>
      <p:pic>
        <p:nvPicPr>
          <p:cNvPr id="3080" name="Picture 8" descr="D:\iccsa\fur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6" y="1221501"/>
            <a:ext cx="3288478" cy="17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Pioss\AppData\Roaming\Skype\pioss_\media_messaging\media_cache_v3\^D65F00D20860542493155B88619D8A428F30F52BD569FA8949^pimgpsh_fullsize_dis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21501"/>
            <a:ext cx="3292511" cy="17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Pioss\AppData\Roaming\Skype\pioss_\media_messaging\media_cache_v3\^76640D29BA340810CA9D7A5A656D07D2F6FD36EC4E3D7537FF^pimgpsh_fullsize_distr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09" y="3169723"/>
            <a:ext cx="3312869" cy="1749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Pioss\AppData\Roaming\Skype\pioss_\media_messaging\media_cache_v3\^AF076912BA41271C55B8BD9741C568C086C610B81BA3494887^pimgpsh_fullsize_dist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5" y="3180323"/>
            <a:ext cx="3292797" cy="1739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43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FurMark</a:t>
            </a:r>
            <a:r>
              <a:rPr lang="en-US" dirty="0" smtClean="0"/>
              <a:t> result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16</a:t>
            </a:fld>
            <a:endParaRPr lang="ru-RU"/>
          </a:p>
        </p:txBody>
      </p:sp>
      <p:pic>
        <p:nvPicPr>
          <p:cNvPr id="5122" name="Picture 2" descr="D:\iccsa\furmark-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3598"/>
            <a:ext cx="8210984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GiMark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17</a:t>
            </a:fld>
            <a:endParaRPr lang="ru-RU"/>
          </a:p>
        </p:txBody>
      </p:sp>
      <p:pic>
        <p:nvPicPr>
          <p:cNvPr id="12" name="Picture 3" descr="D:\iccsa\gimar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55" y="1178064"/>
            <a:ext cx="3450290" cy="1825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Pioss\AppData\Roaming\Skype\pioss_\media_messaging\media_cache_v3\^5C6860ACE9A2B8F1DFD102FEDE6AD3D5AC1033E2015D874566^pimgpsh_fullsize_dist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39974"/>
            <a:ext cx="3528392" cy="181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C:\Users\Pioss\AppData\Roaming\Skype\pioss_\media_messaging\media_cache_v3\^BDCCE8506061EA46369145EF84180620C85EBCD0DB61DCE16F^pimgpsh_fullsize_dist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190" y="1124276"/>
            <a:ext cx="35397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7" descr="C:\Users\Pioss\AppData\Roaming\Skype\pioss_\media_messaging\media_cache_v3\^0B0FE3D0A9E17038EFB63D33453A0E03A8AB072DFFFBCA17F7^pimgpsh_fullsize_dist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139974"/>
            <a:ext cx="3453325" cy="182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04845" y="1937042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Original</a:t>
            </a:r>
            <a:endParaRPr lang="ru-RU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153755" y="1829320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 nodes </a:t>
            </a:r>
          </a:p>
          <a:p>
            <a:r>
              <a:rPr lang="en-US" sz="1400" dirty="0" smtClean="0"/>
              <a:t>highlighted</a:t>
            </a:r>
            <a:endParaRPr lang="ru-RU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678499" y="3791606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 nodes </a:t>
            </a:r>
          </a:p>
          <a:p>
            <a:r>
              <a:rPr lang="en-US" sz="1400" dirty="0" smtClean="0"/>
              <a:t>highlighted</a:t>
            </a:r>
            <a:endParaRPr lang="ru-RU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8153755" y="3788220"/>
            <a:ext cx="1050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 nodes </a:t>
            </a:r>
          </a:p>
          <a:p>
            <a:r>
              <a:rPr lang="en-US" sz="1400" dirty="0" smtClean="0"/>
              <a:t>highlighted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657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GiMark</a:t>
            </a:r>
            <a:r>
              <a:rPr lang="en-US" dirty="0" smtClean="0"/>
              <a:t> result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18</a:t>
            </a:fld>
            <a:endParaRPr lang="ru-RU"/>
          </a:p>
        </p:txBody>
      </p:sp>
      <p:pic>
        <p:nvPicPr>
          <p:cNvPr id="4098" name="Picture 2" descr="D:\iccsa\gimark-plo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00603"/>
            <a:ext cx="8237569" cy="360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86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VTK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Mature well-documented framework</a:t>
            </a:r>
          </a:p>
          <a:p>
            <a:r>
              <a:rPr lang="en-US" dirty="0" smtClean="0"/>
              <a:t>Could work in distributed manner</a:t>
            </a:r>
          </a:p>
          <a:p>
            <a:r>
              <a:rPr lang="en-US" dirty="0" smtClean="0"/>
              <a:t>Special output device support could be provided by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3</a:t>
            </a:r>
            <a:r>
              <a:rPr lang="en-US" baseline="30000" dirty="0" smtClean="0"/>
              <a:t>rd</a:t>
            </a:r>
            <a:r>
              <a:rPr lang="en-US" dirty="0" smtClean="0"/>
              <a:t> party libraries</a:t>
            </a:r>
          </a:p>
          <a:p>
            <a:endParaRPr lang="en-US" dirty="0"/>
          </a:p>
          <a:p>
            <a:r>
              <a:rPr lang="en-US" dirty="0" smtClean="0"/>
              <a:t>Ready-made solutions:</a:t>
            </a:r>
          </a:p>
          <a:p>
            <a:pPr lvl="1"/>
            <a:r>
              <a:rPr lang="en-US" dirty="0" err="1" smtClean="0"/>
              <a:t>Paraview</a:t>
            </a:r>
            <a:endParaRPr lang="en-US" dirty="0" smtClean="0"/>
          </a:p>
          <a:p>
            <a:pPr lvl="1"/>
            <a:r>
              <a:rPr lang="en-US" dirty="0" err="1" smtClean="0"/>
              <a:t>VisBox</a:t>
            </a:r>
            <a:endParaRPr lang="en-US" dirty="0" smtClean="0"/>
          </a:p>
          <a:p>
            <a:pPr lvl="1"/>
            <a:r>
              <a:rPr lang="en-US" dirty="0" err="1" smtClean="0"/>
              <a:t>VisIt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19</a:t>
            </a:fld>
            <a:endParaRPr lang="ru-RU"/>
          </a:p>
        </p:txBody>
      </p:sp>
      <p:pic>
        <p:nvPicPr>
          <p:cNvPr id="3074" name="Picture 2" descr="D:\iccsa\tomograph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98704"/>
            <a:ext cx="3888432" cy="21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34488" y="4659982"/>
            <a:ext cx="506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Foot tomography result rendered with </a:t>
            </a:r>
            <a:r>
              <a:rPr lang="en-US" dirty="0" err="1" smtClean="0"/>
              <a:t>ParaView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13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Circumstances</a:t>
            </a:r>
            <a:r>
              <a:rPr lang="ru-RU" sz="3200" dirty="0" smtClean="0"/>
              <a:t> </a:t>
            </a:r>
            <a:r>
              <a:rPr lang="en-US" sz="3200" dirty="0" smtClean="0"/>
              <a:t>for </a:t>
            </a:r>
            <a:r>
              <a:rPr lang="en-US" sz="3200" dirty="0"/>
              <a:t>use</a:t>
            </a:r>
            <a:endParaRPr lang="ru-RU" sz="3200" dirty="0" smtClean="0"/>
          </a:p>
          <a:p>
            <a:r>
              <a:rPr lang="en-US" sz="3200" dirty="0" smtClean="0"/>
              <a:t>Current state of</a:t>
            </a:r>
            <a:r>
              <a:rPr lang="ru-RU" sz="3200" dirty="0" smtClean="0"/>
              <a:t> </a:t>
            </a:r>
            <a:r>
              <a:rPr lang="en-US" sz="3200" dirty="0" smtClean="0"/>
              <a:t>core technologies</a:t>
            </a:r>
          </a:p>
          <a:p>
            <a:r>
              <a:rPr lang="en-US" sz="3200" dirty="0" smtClean="0"/>
              <a:t>Tools and libraries for distributed rendering system creation	</a:t>
            </a:r>
          </a:p>
          <a:p>
            <a:r>
              <a:rPr lang="en-US" sz="3200" dirty="0" smtClean="0"/>
              <a:t>Tests and examples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27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Equalizer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Provides flexible configuration management</a:t>
            </a:r>
          </a:p>
          <a:p>
            <a:pPr>
              <a:lnSpc>
                <a:spcPct val="150000"/>
              </a:lnSpc>
            </a:pPr>
            <a:r>
              <a:rPr lang="en-US" dirty="0"/>
              <a:t>Supports advanced sorting and compressing algorithms</a:t>
            </a:r>
          </a:p>
          <a:p>
            <a:pPr>
              <a:lnSpc>
                <a:spcPct val="150000"/>
              </a:lnSpc>
            </a:pPr>
            <a:r>
              <a:rPr lang="en-US" dirty="0"/>
              <a:t>Provides a load-balancing feature</a:t>
            </a:r>
          </a:p>
          <a:p>
            <a:pPr>
              <a:lnSpc>
                <a:spcPct val="150000"/>
              </a:lnSpc>
            </a:pPr>
            <a:r>
              <a:rPr lang="en-US" dirty="0"/>
              <a:t>Compatible with </a:t>
            </a:r>
            <a:r>
              <a:rPr lang="en-US" dirty="0" err="1"/>
              <a:t>VirtualGL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Works perfectly with scene graph structure</a:t>
            </a:r>
          </a:p>
          <a:p>
            <a:pPr>
              <a:lnSpc>
                <a:spcPct val="150000"/>
              </a:lnSpc>
            </a:pPr>
            <a:r>
              <a:rPr lang="en-US" dirty="0"/>
              <a:t>Lacks of out-of-core scenario support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9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OpenSceneGraph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21</a:t>
            </a:fld>
            <a:endParaRPr lang="ru-RU"/>
          </a:p>
        </p:txBody>
      </p:sp>
      <p:pic>
        <p:nvPicPr>
          <p:cNvPr id="3074" name="Picture 2" descr="C:\Users\Pioss\Downloads\Untitled Diagra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2" y="1633537"/>
            <a:ext cx="6696075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61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Eq</a:t>
            </a:r>
            <a:r>
              <a:rPr lang="en-US" dirty="0" smtClean="0"/>
              <a:t> + OSG test case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Molecular structure viewer</a:t>
            </a:r>
          </a:p>
          <a:p>
            <a:r>
              <a:rPr lang="en-US" sz="2800" dirty="0" smtClean="0"/>
              <a:t>Protein Data Bank format support (.</a:t>
            </a:r>
            <a:r>
              <a:rPr lang="en-US" sz="2800" dirty="0" err="1" smtClean="0"/>
              <a:t>pdb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Beta-galactosidase (</a:t>
            </a:r>
            <a:r>
              <a:rPr lang="en-US" sz="2800" b="1" dirty="0" smtClean="0"/>
              <a:t>5A1A</a:t>
            </a:r>
            <a:r>
              <a:rPr lang="en-US" sz="2800" dirty="0" smtClean="0"/>
              <a:t>) used for rendering</a:t>
            </a:r>
          </a:p>
          <a:p>
            <a:pPr lvl="1"/>
            <a:r>
              <a:rPr lang="en-US" sz="2400" dirty="0" smtClean="0">
                <a:ea typeface="Cambria Math"/>
              </a:rPr>
              <a:t>≈33 000 of atoms</a:t>
            </a:r>
          </a:p>
          <a:p>
            <a:pPr lvl="1"/>
            <a:r>
              <a:rPr lang="en-US" sz="2400" dirty="0" smtClean="0">
                <a:ea typeface="Cambria Math"/>
              </a:rPr>
              <a:t>≈4 000 000 of polygons</a:t>
            </a:r>
          </a:p>
          <a:p>
            <a:r>
              <a:rPr lang="en-US" sz="2800" dirty="0" smtClean="0">
                <a:ea typeface="Cambria Math"/>
              </a:rPr>
              <a:t>Test on 360 degree rotation</a:t>
            </a:r>
            <a:endParaRPr lang="en-US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32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results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23</a:t>
            </a:fld>
            <a:endParaRPr lang="ru-RU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56" name="WindowsMediaPlayer1" r:id="rId2" imgW="8209524" imgH="3677163"/>
        </mc:Choice>
        <mc:Fallback>
          <p:control name="WindowsMediaPlayer1" r:id="rId2" imgW="8209524" imgH="3677163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8313" y="1200150"/>
                  <a:ext cx="8208962" cy="36766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90992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distributed rendering area is provided</a:t>
            </a:r>
          </a:p>
          <a:p>
            <a:r>
              <a:rPr lang="en-US" dirty="0" smtClean="0"/>
              <a:t>Examples of interaction with deployment ready tools and libraries for development are provided</a:t>
            </a:r>
          </a:p>
          <a:p>
            <a:r>
              <a:rPr lang="en-US" dirty="0" smtClean="0"/>
              <a:t>Results of several tests are evaluated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Possible further work directions:</a:t>
            </a:r>
          </a:p>
          <a:p>
            <a:r>
              <a:rPr lang="en-US" dirty="0" smtClean="0"/>
              <a:t>Test Tesla K40-K80 GPGPU for rendering tasks</a:t>
            </a:r>
          </a:p>
          <a:p>
            <a:r>
              <a:rPr lang="en-US" dirty="0" smtClean="0"/>
              <a:t>Development of infrastructure solution for visualization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19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9702"/>
            <a:ext cx="8229600" cy="742950"/>
          </a:xfrm>
        </p:spPr>
        <p:txBody>
          <a:bodyPr/>
          <a:lstStyle/>
          <a:p>
            <a:pPr algn="ctr"/>
            <a:r>
              <a:rPr lang="en-US" dirty="0" smtClean="0"/>
              <a:t>Questions?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67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application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3</a:t>
            </a:fld>
            <a:endParaRPr lang="ru-RU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Rendering </a:t>
            </a:r>
            <a:r>
              <a:rPr lang="en-US" sz="2600" dirty="0"/>
              <a:t>application </a:t>
            </a:r>
            <a:r>
              <a:rPr lang="en-US" sz="2600" dirty="0" smtClean="0"/>
              <a:t>is </a:t>
            </a:r>
            <a:r>
              <a:rPr lang="en-US" sz="2600" dirty="0"/>
              <a:t>a program that is </a:t>
            </a:r>
            <a:r>
              <a:rPr lang="en-US" sz="2600" dirty="0" smtClean="0"/>
              <a:t>intensively uses graphics </a:t>
            </a:r>
            <a:r>
              <a:rPr lang="en-US" sz="2600" dirty="0"/>
              <a:t>hardware </a:t>
            </a:r>
            <a:r>
              <a:rPr lang="en-US" sz="2600" dirty="0" smtClean="0"/>
              <a:t>acceleration</a:t>
            </a: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Types of rendering applications</a:t>
            </a:r>
            <a:endParaRPr lang="en-US" sz="2600" dirty="0"/>
          </a:p>
          <a:p>
            <a:r>
              <a:rPr lang="en-US" sz="2600" dirty="0" smtClean="0"/>
              <a:t>Batch rendering </a:t>
            </a:r>
          </a:p>
          <a:p>
            <a:r>
              <a:rPr lang="en-US" sz="2600" dirty="0" smtClean="0"/>
              <a:t>Real-time rendering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02825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distributed rendering is required?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4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Lack of computational power</a:t>
            </a:r>
          </a:p>
          <a:p>
            <a:pPr lvl="1"/>
            <a:r>
              <a:rPr lang="en-US" sz="2400" dirty="0" smtClean="0"/>
              <a:t>Too much primitives to operate in real-time</a:t>
            </a:r>
            <a:endParaRPr lang="ru-RU" sz="2400" dirty="0" smtClean="0"/>
          </a:p>
          <a:p>
            <a:pPr lvl="1"/>
            <a:r>
              <a:rPr lang="en-US" sz="2400" dirty="0" smtClean="0"/>
              <a:t>Labor-intensive post-processing</a:t>
            </a:r>
          </a:p>
          <a:p>
            <a:pPr lvl="1"/>
            <a:r>
              <a:rPr lang="en-US" sz="2400" dirty="0" smtClean="0"/>
              <a:t>Massive </a:t>
            </a:r>
            <a:r>
              <a:rPr lang="en-US" sz="2400" dirty="0" err="1" smtClean="0"/>
              <a:t>shader</a:t>
            </a:r>
            <a:r>
              <a:rPr lang="en-US" sz="2400" dirty="0" smtClean="0"/>
              <a:t> subroutines</a:t>
            </a:r>
          </a:p>
          <a:p>
            <a:r>
              <a:rPr lang="en-US" sz="2800" dirty="0" smtClean="0"/>
              <a:t>Out-of-core processing</a:t>
            </a:r>
          </a:p>
          <a:p>
            <a:pPr lvl="1"/>
            <a:r>
              <a:rPr lang="en-US" sz="2400" dirty="0" smtClean="0"/>
              <a:t>GPU memory is not enough to process data without read-backs</a:t>
            </a:r>
          </a:p>
          <a:p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25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problems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Out-of-core-related issues</a:t>
            </a:r>
          </a:p>
          <a:p>
            <a:r>
              <a:rPr lang="en-US" sz="2800" dirty="0" smtClean="0"/>
              <a:t>Bandwidth limitations</a:t>
            </a:r>
            <a:endParaRPr lang="en-US" sz="2800" dirty="0"/>
          </a:p>
          <a:p>
            <a:r>
              <a:rPr lang="en-US" sz="2800" dirty="0" smtClean="0"/>
              <a:t>Proper usage of compression, sorting an frame compositing techniques</a:t>
            </a:r>
            <a:endParaRPr lang="en-US" sz="2800" dirty="0"/>
          </a:p>
          <a:p>
            <a:r>
              <a:rPr lang="en-US" sz="2800" dirty="0" smtClean="0"/>
              <a:t>Load balancing</a:t>
            </a:r>
            <a:endParaRPr lang="en-US" sz="2800" dirty="0"/>
          </a:p>
          <a:p>
            <a:r>
              <a:rPr lang="en-US" sz="2800" dirty="0" smtClean="0"/>
              <a:t>Parallelism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58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level graphics APIs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3200" dirty="0" smtClean="0"/>
              <a:t>DirectX</a:t>
            </a:r>
          </a:p>
          <a:p>
            <a:pPr lvl="1"/>
            <a:r>
              <a:rPr lang="en-US" sz="2800" dirty="0" smtClean="0"/>
              <a:t>Microsoft platforms</a:t>
            </a:r>
            <a:endParaRPr lang="en-US" sz="2800" dirty="0"/>
          </a:p>
          <a:p>
            <a:r>
              <a:rPr lang="en-US" sz="3200" dirty="0" smtClean="0"/>
              <a:t>OpenGL</a:t>
            </a:r>
          </a:p>
          <a:p>
            <a:pPr lvl="1"/>
            <a:r>
              <a:rPr lang="en-US" sz="2800" dirty="0" smtClean="0"/>
              <a:t>Multiplatform </a:t>
            </a:r>
          </a:p>
          <a:p>
            <a:r>
              <a:rPr lang="en-US" sz="3200" dirty="0" err="1" smtClean="0"/>
              <a:t>Vulkan</a:t>
            </a:r>
            <a:endParaRPr lang="en-US" sz="3200" dirty="0" smtClean="0"/>
          </a:p>
          <a:p>
            <a:pPr lvl="1"/>
            <a:r>
              <a:rPr lang="en-US" sz="2800" dirty="0" smtClean="0"/>
              <a:t>Multiplatform</a:t>
            </a:r>
            <a:endParaRPr lang="en-US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95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DirectX for </a:t>
            </a:r>
            <a:r>
              <a:rPr lang="en-US" dirty="0"/>
              <a:t>parallel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2800" dirty="0" smtClean="0"/>
              <a:t>DirectX 9</a:t>
            </a:r>
          </a:p>
          <a:p>
            <a:pPr lvl="1"/>
            <a:r>
              <a:rPr lang="en-US" sz="2400" dirty="0"/>
              <a:t>SLI </a:t>
            </a:r>
            <a:r>
              <a:rPr lang="en-US" sz="2400" dirty="0" smtClean="0"/>
              <a:t>and </a:t>
            </a:r>
            <a:r>
              <a:rPr lang="en-US" sz="2400" dirty="0" err="1" smtClean="0"/>
              <a:t>CrossFire</a:t>
            </a:r>
            <a:r>
              <a:rPr lang="en-US" sz="2400" dirty="0" smtClean="0"/>
              <a:t> support introduced</a:t>
            </a:r>
          </a:p>
          <a:p>
            <a:r>
              <a:rPr lang="en-US" sz="2800" dirty="0" smtClean="0"/>
              <a:t>DirectX 11</a:t>
            </a:r>
          </a:p>
          <a:p>
            <a:r>
              <a:rPr lang="en-US" sz="2800" dirty="0" smtClean="0"/>
              <a:t>DirectX 12</a:t>
            </a:r>
          </a:p>
          <a:p>
            <a:pPr lvl="1"/>
            <a:r>
              <a:rPr lang="en-US" sz="2400" dirty="0" err="1" smtClean="0"/>
              <a:t>Multiadapter</a:t>
            </a:r>
            <a:r>
              <a:rPr lang="en-US" sz="2400" dirty="0" smtClean="0"/>
              <a:t> Linked GPU</a:t>
            </a:r>
          </a:p>
          <a:p>
            <a:pPr lvl="1"/>
            <a:r>
              <a:rPr lang="en-US" sz="2400" dirty="0" err="1" smtClean="0"/>
              <a:t>Multiadapter</a:t>
            </a:r>
            <a:r>
              <a:rPr lang="en-US" sz="2400" dirty="0" smtClean="0"/>
              <a:t> Unlinked </a:t>
            </a:r>
            <a:r>
              <a:rPr lang="en-US" sz="2400" dirty="0"/>
              <a:t>GPU 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5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OpenGL for parallel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For </a:t>
            </a:r>
            <a:r>
              <a:rPr lang="en-US" sz="2800" dirty="0" smtClean="0"/>
              <a:t>each </a:t>
            </a:r>
            <a:r>
              <a:rPr lang="en-US" sz="2800" dirty="0" err="1" smtClean="0"/>
              <a:t>glContext</a:t>
            </a:r>
            <a:r>
              <a:rPr lang="en-US" sz="2800" dirty="0" smtClean="0"/>
              <a:t> a dedicated process should persist</a:t>
            </a:r>
          </a:p>
          <a:p>
            <a:r>
              <a:rPr lang="en-US" sz="2800" dirty="0" smtClean="0"/>
              <a:t>Processes are able to exchange contexts with each other </a:t>
            </a:r>
          </a:p>
          <a:p>
            <a:r>
              <a:rPr lang="en-US" sz="2800" dirty="0" smtClean="0"/>
              <a:t>Pixel Buffer Object (PBO) allows to exchange between contexts</a:t>
            </a:r>
          </a:p>
          <a:p>
            <a:r>
              <a:rPr lang="en-US" sz="2800" dirty="0" smtClean="0"/>
              <a:t>Not parallel by nature</a:t>
            </a:r>
          </a:p>
          <a:p>
            <a:endParaRPr lang="en-US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47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Sort-first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8560"/>
            <a:ext cx="8229600" cy="2640779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6E138-1BD8-4B00-A802-F52EEEA72D1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994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ность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Ясно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4253</TotalTime>
  <Words>411</Words>
  <Application>Microsoft Office PowerPoint</Application>
  <PresentationFormat>Экран (16:9)</PresentationFormat>
  <Paragraphs>141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Ясность</vt:lpstr>
      <vt:lpstr>Creating distributed rendering applications</vt:lpstr>
      <vt:lpstr>Contents</vt:lpstr>
      <vt:lpstr>Rendering application</vt:lpstr>
      <vt:lpstr>When distributed rendering is required?</vt:lpstr>
      <vt:lpstr>Common problems</vt:lpstr>
      <vt:lpstr>Low level graphics APIs</vt:lpstr>
      <vt:lpstr>DirectX for parallel</vt:lpstr>
      <vt:lpstr>OpenGL for parallel</vt:lpstr>
      <vt:lpstr>Sort-first</vt:lpstr>
      <vt:lpstr>Sort-last</vt:lpstr>
      <vt:lpstr>Sort-middle</vt:lpstr>
      <vt:lpstr>Compression</vt:lpstr>
      <vt:lpstr>Chromium</vt:lpstr>
      <vt:lpstr>Test environment</vt:lpstr>
      <vt:lpstr>FurMark</vt:lpstr>
      <vt:lpstr>FurMark result</vt:lpstr>
      <vt:lpstr>GiMark</vt:lpstr>
      <vt:lpstr>GiMark result</vt:lpstr>
      <vt:lpstr>VTK</vt:lpstr>
      <vt:lpstr>Equalizer</vt:lpstr>
      <vt:lpstr>OpenSceneGraph</vt:lpstr>
      <vt:lpstr>Eq + OSG test case</vt:lpstr>
      <vt:lpstr>Test results</vt:lpstr>
      <vt:lpstr>Conclusion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distributed rendering applications</dc:title>
  <dc:creator>Pioss</dc:creator>
  <cp:lastModifiedBy>Pioss</cp:lastModifiedBy>
  <cp:revision>51</cp:revision>
  <dcterms:created xsi:type="dcterms:W3CDTF">2016-06-28T10:36:24Z</dcterms:created>
  <dcterms:modified xsi:type="dcterms:W3CDTF">2016-07-05T10:48:52Z</dcterms:modified>
</cp:coreProperties>
</file>