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Lst>
  <p:notesMasterIdLst>
    <p:notesMasterId r:id="rId44"/>
  </p:notesMasterIdLst>
  <p:sldIdLst>
    <p:sldId id="487" r:id="rId5"/>
    <p:sldId id="680" r:id="rId6"/>
    <p:sldId id="784" r:id="rId7"/>
    <p:sldId id="697" r:id="rId8"/>
    <p:sldId id="744" r:id="rId9"/>
    <p:sldId id="772" r:id="rId10"/>
    <p:sldId id="498" r:id="rId11"/>
    <p:sldId id="774" r:id="rId12"/>
    <p:sldId id="517" r:id="rId13"/>
    <p:sldId id="535" r:id="rId14"/>
    <p:sldId id="775" r:id="rId15"/>
    <p:sldId id="776" r:id="rId16"/>
    <p:sldId id="777" r:id="rId17"/>
    <p:sldId id="778" r:id="rId18"/>
    <p:sldId id="780" r:id="rId19"/>
    <p:sldId id="773" r:id="rId20"/>
    <p:sldId id="768" r:id="rId21"/>
    <p:sldId id="723" r:id="rId22"/>
    <p:sldId id="725" r:id="rId23"/>
    <p:sldId id="687" r:id="rId24"/>
    <p:sldId id="763" r:id="rId25"/>
    <p:sldId id="769" r:id="rId26"/>
    <p:sldId id="764" r:id="rId27"/>
    <p:sldId id="767" r:id="rId28"/>
    <p:sldId id="770" r:id="rId29"/>
    <p:sldId id="765" r:id="rId30"/>
    <p:sldId id="766" r:id="rId31"/>
    <p:sldId id="693" r:id="rId32"/>
    <p:sldId id="781" r:id="rId33"/>
    <p:sldId id="785" r:id="rId34"/>
    <p:sldId id="771" r:id="rId35"/>
    <p:sldId id="677" r:id="rId36"/>
    <p:sldId id="782" r:id="rId37"/>
    <p:sldId id="761" r:id="rId38"/>
    <p:sldId id="754" r:id="rId39"/>
    <p:sldId id="721" r:id="rId40"/>
    <p:sldId id="722" r:id="rId41"/>
    <p:sldId id="783" r:id="rId42"/>
    <p:sldId id="544" r:id="rId43"/>
  </p:sldIdLst>
  <p:sldSz cx="9144000" cy="6858000" type="screen4x3"/>
  <p:notesSz cx="6858000" cy="9144000"/>
  <p:defaultTextStyle>
    <a:defPPr>
      <a:defRPr lang="ru-RU"/>
    </a:defPPr>
    <a:lvl1pPr algn="l" rtl="0" eaLnBrk="0" fontAlgn="base" hangingPunct="0">
      <a:spcBef>
        <a:spcPct val="0"/>
      </a:spcBef>
      <a:spcAft>
        <a:spcPct val="0"/>
      </a:spcAft>
      <a:defRPr sz="1600" kern="1200">
        <a:solidFill>
          <a:schemeClr val="tx1"/>
        </a:solidFill>
        <a:latin typeface="Arial" charset="0"/>
        <a:ea typeface="SimSun" charset="0"/>
        <a:cs typeface="+mn-cs"/>
      </a:defRPr>
    </a:lvl1pPr>
    <a:lvl2pPr marL="457200" algn="l" rtl="0" eaLnBrk="0" fontAlgn="base" hangingPunct="0">
      <a:spcBef>
        <a:spcPct val="0"/>
      </a:spcBef>
      <a:spcAft>
        <a:spcPct val="0"/>
      </a:spcAft>
      <a:defRPr sz="1600" kern="1200">
        <a:solidFill>
          <a:schemeClr val="tx1"/>
        </a:solidFill>
        <a:latin typeface="Arial" charset="0"/>
        <a:ea typeface="SimSun" charset="0"/>
        <a:cs typeface="+mn-cs"/>
      </a:defRPr>
    </a:lvl2pPr>
    <a:lvl3pPr marL="914400" algn="l" rtl="0" eaLnBrk="0" fontAlgn="base" hangingPunct="0">
      <a:spcBef>
        <a:spcPct val="0"/>
      </a:spcBef>
      <a:spcAft>
        <a:spcPct val="0"/>
      </a:spcAft>
      <a:defRPr sz="1600" kern="1200">
        <a:solidFill>
          <a:schemeClr val="tx1"/>
        </a:solidFill>
        <a:latin typeface="Arial" charset="0"/>
        <a:ea typeface="SimSun" charset="0"/>
        <a:cs typeface="+mn-cs"/>
      </a:defRPr>
    </a:lvl3pPr>
    <a:lvl4pPr marL="1371600" algn="l" rtl="0" eaLnBrk="0" fontAlgn="base" hangingPunct="0">
      <a:spcBef>
        <a:spcPct val="0"/>
      </a:spcBef>
      <a:spcAft>
        <a:spcPct val="0"/>
      </a:spcAft>
      <a:defRPr sz="1600" kern="1200">
        <a:solidFill>
          <a:schemeClr val="tx1"/>
        </a:solidFill>
        <a:latin typeface="Arial" charset="0"/>
        <a:ea typeface="SimSun" charset="0"/>
        <a:cs typeface="+mn-cs"/>
      </a:defRPr>
    </a:lvl4pPr>
    <a:lvl5pPr marL="1828800" algn="l" rtl="0" eaLnBrk="0" fontAlgn="base" hangingPunct="0">
      <a:spcBef>
        <a:spcPct val="0"/>
      </a:spcBef>
      <a:spcAft>
        <a:spcPct val="0"/>
      </a:spcAft>
      <a:defRPr sz="1600" kern="1200">
        <a:solidFill>
          <a:schemeClr val="tx1"/>
        </a:solidFill>
        <a:latin typeface="Arial" charset="0"/>
        <a:ea typeface="SimSun" charset="0"/>
        <a:cs typeface="+mn-cs"/>
      </a:defRPr>
    </a:lvl5pPr>
    <a:lvl6pPr marL="2286000" algn="l" defTabSz="914400" rtl="0" eaLnBrk="1" latinLnBrk="0" hangingPunct="1">
      <a:defRPr sz="1600" kern="1200">
        <a:solidFill>
          <a:schemeClr val="tx1"/>
        </a:solidFill>
        <a:latin typeface="Arial" charset="0"/>
        <a:ea typeface="SimSun" charset="0"/>
        <a:cs typeface="+mn-cs"/>
      </a:defRPr>
    </a:lvl6pPr>
    <a:lvl7pPr marL="2743200" algn="l" defTabSz="914400" rtl="0" eaLnBrk="1" latinLnBrk="0" hangingPunct="1">
      <a:defRPr sz="1600" kern="1200">
        <a:solidFill>
          <a:schemeClr val="tx1"/>
        </a:solidFill>
        <a:latin typeface="Arial" charset="0"/>
        <a:ea typeface="SimSun" charset="0"/>
        <a:cs typeface="+mn-cs"/>
      </a:defRPr>
    </a:lvl7pPr>
    <a:lvl8pPr marL="3200400" algn="l" defTabSz="914400" rtl="0" eaLnBrk="1" latinLnBrk="0" hangingPunct="1">
      <a:defRPr sz="1600" kern="1200">
        <a:solidFill>
          <a:schemeClr val="tx1"/>
        </a:solidFill>
        <a:latin typeface="Arial" charset="0"/>
        <a:ea typeface="SimSun" charset="0"/>
        <a:cs typeface="+mn-cs"/>
      </a:defRPr>
    </a:lvl8pPr>
    <a:lvl9pPr marL="3657600" algn="l" defTabSz="914400" rtl="0" eaLnBrk="1" latinLnBrk="0" hangingPunct="1">
      <a:defRPr sz="1600" kern="1200">
        <a:solidFill>
          <a:schemeClr val="tx1"/>
        </a:solidFill>
        <a:latin typeface="Arial" charset="0"/>
        <a:ea typeface="SimSun" charset="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3333FF"/>
    <a:srgbClr val="FF3300"/>
    <a:srgbClr val="FFFF00"/>
    <a:srgbClr val="009242"/>
    <a:srgbClr val="305B9F"/>
    <a:srgbClr val="99FF99"/>
    <a:srgbClr val="FFE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8" autoAdjust="0"/>
    <p:restoredTop sz="93807"/>
  </p:normalViewPr>
  <p:slideViewPr>
    <p:cSldViewPr>
      <p:cViewPr>
        <p:scale>
          <a:sx n="81" d="100"/>
          <a:sy n="81" d="100"/>
        </p:scale>
        <p:origin x="-808"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236"/>
    </p:cViewPr>
  </p:sorterViewPr>
  <p:notesViewPr>
    <p:cSldViewPr>
      <p:cViewPr>
        <p:scale>
          <a:sx n="100" d="100"/>
          <a:sy n="100" d="100"/>
        </p:scale>
        <p:origin x="-780" y="3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png"/><Relationship Id="rId3"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cs typeface="+mn-cs"/>
              </a:defRPr>
            </a:lvl1pPr>
          </a:lstStyle>
          <a:p>
            <a:pPr>
              <a:defRPr/>
            </a:pPr>
            <a:endParaRPr lang="ru-RU"/>
          </a:p>
        </p:txBody>
      </p:sp>
      <p:sp>
        <p:nvSpPr>
          <p:cNvPr id="276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cs typeface="+mn-cs"/>
              </a:defRPr>
            </a:lvl1pPr>
          </a:lstStyle>
          <a:p>
            <a:pPr>
              <a:defRPr/>
            </a:pPr>
            <a:endParaRPr lang="ru-RU"/>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cs typeface="+mn-cs"/>
              </a:defRPr>
            </a:lvl1pPr>
          </a:lstStyle>
          <a:p>
            <a:pPr>
              <a:defRPr/>
            </a:pPr>
            <a:endParaRPr lang="ru-RU"/>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SimSun" panose="02010600030101010101" pitchFamily="2" charset="-122"/>
              </a:defRPr>
            </a:lvl1pPr>
          </a:lstStyle>
          <a:p>
            <a:pPr>
              <a:defRPr/>
            </a:pPr>
            <a:fld id="{A4D85F47-0299-364F-8E07-01BA39EB6F2F}" type="slidenum">
              <a:rPr lang="ru-RU"/>
              <a:pPr>
                <a:defRPr/>
              </a:pPr>
              <a:t>‹#›</a:t>
            </a:fld>
            <a:endParaRPr lang="ru-RU"/>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1pPr>
    <a:lvl2pPr marL="4572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2pPr>
    <a:lvl3pPr marL="9144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3pPr>
    <a:lvl4pPr marL="13716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4pPr>
    <a:lvl5pPr marL="1828800" algn="l" rtl="0" eaLnBrk="0" fontAlgn="base" hangingPunct="0">
      <a:spcBef>
        <a:spcPct val="30000"/>
      </a:spcBef>
      <a:spcAft>
        <a:spcPct val="0"/>
      </a:spcAft>
      <a:defRPr kumimoji="1" sz="1200" kern="1200">
        <a:solidFill>
          <a:schemeClr val="tx1"/>
        </a:solidFill>
        <a:latin typeface="Arial" pitchFamily="34" charset="0"/>
        <a:ea typeface="Arial" charset="0"/>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a:ln/>
        </p:spPr>
      </p:sp>
      <p:sp>
        <p:nvSpPr>
          <p:cNvPr id="8195" name="Заметки 2"/>
          <p:cNvSpPr>
            <a:spLocks noGrp="1"/>
          </p:cNvSpPr>
          <p:nvPr>
            <p:ph type="body" idx="1"/>
          </p:nvPr>
        </p:nvSpPr>
        <p:spPr>
          <a:xfrm>
            <a:off x="549275" y="4343400"/>
            <a:ext cx="58324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just" eaLnBrk="1" hangingPunct="1">
              <a:spcBef>
                <a:spcPct val="0"/>
              </a:spcBef>
            </a:pPr>
            <a:endParaRPr lang="en-US" altLang="ru-RU" sz="1400">
              <a:latin typeface="Arial" charset="0"/>
              <a:cs typeface="Arial" charset="0"/>
            </a:endParaRPr>
          </a:p>
        </p:txBody>
      </p:sp>
      <p:sp>
        <p:nvSpPr>
          <p:cNvPr id="819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D8DCD778-2615-4946-BCB5-52F7026CCFCE}" type="slidenum">
              <a:rPr lang="ru-RU" altLang="ru-RU" sz="1200">
                <a:latin typeface="Calibri" charset="0"/>
                <a:ea typeface="MS PGothic" charset="-128"/>
              </a:rPr>
              <a:pPr/>
              <a:t>1</a:t>
            </a:fld>
            <a:endParaRPr lang="ru-RU" altLang="ru-RU" sz="1200">
              <a:latin typeface="Calibri" charset="0"/>
              <a:ea typeface="MS PGothic"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MS PGothic" charset="0"/>
              <a:cs typeface="MS PGothic" charset="0"/>
            </a:endParaRP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fld id="{45F82CEC-26C4-404B-AADD-45F500B6D91F}" type="slidenum">
              <a:rPr kumimoji="0" lang="ru-RU" sz="1200">
                <a:ea typeface="MS PGothic" charset="0"/>
                <a:cs typeface="MS PGothic" charset="0"/>
              </a:rPr>
              <a:pPr/>
              <a:t>27</a:t>
            </a:fld>
            <a:endParaRPr kumimoji="0" lang="ru-RU" sz="1200">
              <a:ea typeface="MS PGothic" charset="0"/>
              <a:cs typeface="MS PGothic" charset="0"/>
            </a:endParaRPr>
          </a:p>
        </p:txBody>
      </p:sp>
    </p:spTree>
    <p:extLst>
      <p:ext uri="{BB962C8B-B14F-4D97-AF65-F5344CB8AC3E}">
        <p14:creationId xmlns:p14="http://schemas.microsoft.com/office/powerpoint/2010/main" val="137806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a:ln/>
        </p:spPr>
      </p:sp>
      <p:sp>
        <p:nvSpPr>
          <p:cNvPr id="7168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ru-RU" altLang="ru-RU">
              <a:latin typeface="Times New Roman" charset="0"/>
              <a:cs typeface="Arial" charset="0"/>
            </a:endParaRPr>
          </a:p>
        </p:txBody>
      </p:sp>
    </p:spTree>
    <p:extLst>
      <p:ext uri="{BB962C8B-B14F-4D97-AF65-F5344CB8AC3E}">
        <p14:creationId xmlns:p14="http://schemas.microsoft.com/office/powerpoint/2010/main" val="474960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ceholder 2"/>
          <p:cNvSpPr>
            <a:spLocks noGrp="1" noRot="1" noChangeAspect="1" noTextEdit="1"/>
          </p:cNvSpPr>
          <p:nvPr>
            <p:ph type="sldImg"/>
          </p:nvPr>
        </p:nvSpPr>
        <p:spPr>
          <a:ln/>
        </p:spPr>
      </p:sp>
      <p:sp>
        <p:nvSpPr>
          <p:cNvPr id="58371"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kumimoji="0" lang="ru-RU" altLang="ru-RU">
              <a:latin typeface="Calibri" charset="0"/>
              <a:cs typeface="Arial" charset="0"/>
            </a:endParaRPr>
          </a:p>
        </p:txBody>
      </p:sp>
    </p:spTree>
    <p:extLst>
      <p:ext uri="{BB962C8B-B14F-4D97-AF65-F5344CB8AC3E}">
        <p14:creationId xmlns:p14="http://schemas.microsoft.com/office/powerpoint/2010/main" val="3869465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laceholder 2"/>
          <p:cNvSpPr>
            <a:spLocks noGrp="1" noRot="1" noChangeAspect="1" noTextEdit="1"/>
          </p:cNvSpPr>
          <p:nvPr>
            <p:ph type="sldImg"/>
          </p:nvPr>
        </p:nvSpPr>
        <p:spPr>
          <a:ln/>
        </p:spPr>
      </p:sp>
      <p:sp>
        <p:nvSpPr>
          <p:cNvPr id="78851"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kumimoji="0" lang="ru-RU" altLang="ru-RU">
              <a:latin typeface="Calibri" charset="0"/>
              <a:ea typeface="MS PGothic" charset="-128"/>
            </a:endParaRPr>
          </a:p>
        </p:txBody>
      </p:sp>
    </p:spTree>
    <p:extLst>
      <p:ext uri="{BB962C8B-B14F-4D97-AF65-F5344CB8AC3E}">
        <p14:creationId xmlns:p14="http://schemas.microsoft.com/office/powerpoint/2010/main" val="304089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ceholder 2"/>
          <p:cNvSpPr>
            <a:spLocks noGrp="1" noRot="1" noChangeAspect="1" noTextEdit="1"/>
          </p:cNvSpPr>
          <p:nvPr>
            <p:ph type="sldImg"/>
          </p:nvPr>
        </p:nvSpPr>
        <p:spPr>
          <a:ln/>
        </p:spPr>
      </p:sp>
      <p:sp>
        <p:nvSpPr>
          <p:cNvPr id="80899"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kumimoji="0" lang="ru-RU" altLang="ru-RU">
              <a:latin typeface="Calibri" charset="0"/>
              <a:cs typeface="Arial" charset="0"/>
            </a:endParaRPr>
          </a:p>
        </p:txBody>
      </p:sp>
    </p:spTree>
    <p:extLst>
      <p:ext uri="{BB962C8B-B14F-4D97-AF65-F5344CB8AC3E}">
        <p14:creationId xmlns:p14="http://schemas.microsoft.com/office/powerpoint/2010/main" val="130345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txBox="1">
            <a:spLocks noGrp="1" noChangeArrowheads="1"/>
          </p:cNvSpPr>
          <p:nvPr/>
        </p:nvSpPr>
        <p:spPr bwMode="auto">
          <a:xfrm>
            <a:off x="3886360" y="8686216"/>
            <a:ext cx="2971640" cy="45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eaLnBrk="0" fontAlgn="base" hangingPunct="0">
              <a:spcBef>
                <a:spcPct val="0"/>
              </a:spcBef>
              <a:spcAft>
                <a:spcPct val="0"/>
              </a:spcAft>
              <a:defRPr kumimoji="1" sz="2400">
                <a:solidFill>
                  <a:schemeClr val="tx1"/>
                </a:solidFill>
                <a:latin typeface="Arial" charset="0"/>
                <a:ea typeface="Arial" charset="0"/>
              </a:defRPr>
            </a:lvl6pPr>
            <a:lvl7pPr marL="2971800" indent="-228600" eaLnBrk="0" fontAlgn="base" hangingPunct="0">
              <a:spcBef>
                <a:spcPct val="0"/>
              </a:spcBef>
              <a:spcAft>
                <a:spcPct val="0"/>
              </a:spcAft>
              <a:defRPr kumimoji="1" sz="2400">
                <a:solidFill>
                  <a:schemeClr val="tx1"/>
                </a:solidFill>
                <a:latin typeface="Arial" charset="0"/>
                <a:ea typeface="Arial" charset="0"/>
              </a:defRPr>
            </a:lvl7pPr>
            <a:lvl8pPr marL="3429000" indent="-228600" eaLnBrk="0" fontAlgn="base" hangingPunct="0">
              <a:spcBef>
                <a:spcPct val="0"/>
              </a:spcBef>
              <a:spcAft>
                <a:spcPct val="0"/>
              </a:spcAft>
              <a:defRPr kumimoji="1" sz="2400">
                <a:solidFill>
                  <a:schemeClr val="tx1"/>
                </a:solidFill>
                <a:latin typeface="Arial" charset="0"/>
                <a:ea typeface="Arial" charset="0"/>
              </a:defRPr>
            </a:lvl8pPr>
            <a:lvl9pPr marL="3886200" indent="-228600" eaLnBrk="0" fontAlgn="base" hangingPunct="0">
              <a:spcBef>
                <a:spcPct val="0"/>
              </a:spcBef>
              <a:spcAft>
                <a:spcPct val="0"/>
              </a:spcAft>
              <a:defRPr kumimoji="1" sz="2400">
                <a:solidFill>
                  <a:schemeClr val="tx1"/>
                </a:solidFill>
                <a:latin typeface="Arial" charset="0"/>
                <a:ea typeface="Arial" charset="0"/>
              </a:defRPr>
            </a:lvl9pPr>
          </a:lstStyle>
          <a:p>
            <a:pPr algn="r"/>
            <a:fld id="{CE5879B8-FB38-434C-A4EE-E22F2739A92B}" type="slidenum">
              <a:rPr kumimoji="0" lang="en-US" sz="1200">
                <a:ea typeface="MS PGothic" charset="0"/>
                <a:cs typeface="MS PGothic" charset="0"/>
              </a:rPr>
              <a:pPr algn="r"/>
              <a:t>3</a:t>
            </a:fld>
            <a:endParaRPr kumimoji="0" lang="en-US" sz="1200">
              <a:ea typeface="MS PGothic" charset="0"/>
              <a:cs typeface="MS PGothic" charset="0"/>
            </a:endParaRPr>
          </a:p>
        </p:txBody>
      </p:sp>
      <p:sp>
        <p:nvSpPr>
          <p:cNvPr id="154626" name="Rectangle 2"/>
          <p:cNvSpPr>
            <a:spLocks noGrp="1" noRot="1" noChangeAspect="1" noChangeArrowheads="1" noTextEdit="1"/>
          </p:cNvSpPr>
          <p:nvPr>
            <p:ph type="sldImg"/>
          </p:nvPr>
        </p:nvSpPr>
        <p:spPr>
          <a:xfrm>
            <a:off x="-8990013" y="-6049963"/>
            <a:ext cx="17980026" cy="13485813"/>
          </a:xfrm>
          <a:solidFill>
            <a:srgbClr val="FFFFFF"/>
          </a:solidFill>
          <a:ln>
            <a:solidFill>
              <a:srgbClr val="000000"/>
            </a:solidFill>
            <a:miter lim="800000"/>
            <a:headEnd/>
            <a:tailEnd/>
          </a:ln>
        </p:spPr>
      </p:sp>
      <p:sp>
        <p:nvSpPr>
          <p:cNvPr id="154627" name="Rectangle 3"/>
          <p:cNvSpPr>
            <a:spLocks noGrp="1" noChangeArrowheads="1"/>
          </p:cNvSpPr>
          <p:nvPr>
            <p:ph type="body" idx="1"/>
          </p:nvPr>
        </p:nvSpPr>
        <p:spPr>
          <a:xfrm>
            <a:off x="914721" y="4343839"/>
            <a:ext cx="5028558" cy="4114215"/>
          </a:xfrm>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kumimoji="0" lang="en-US">
              <a:latin typeface="Arial" charset="0"/>
            </a:endParaRPr>
          </a:p>
        </p:txBody>
      </p:sp>
    </p:spTree>
    <p:extLst>
      <p:ext uri="{BB962C8B-B14F-4D97-AF65-F5344CB8AC3E}">
        <p14:creationId xmlns:p14="http://schemas.microsoft.com/office/powerpoint/2010/main" val="3457057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ru-RU">
              <a:latin typeface="Arial" charset="0"/>
              <a:ea typeface="MS PGothic" charset="-128"/>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77A21015-246B-4C46-9512-E3BE7B6D8991}" type="slidenum">
              <a:rPr lang="ru-RU" altLang="ru-RU" sz="1200">
                <a:ea typeface="MS PGothic" charset="-128"/>
              </a:rPr>
              <a:pPr/>
              <a:t>4</a:t>
            </a:fld>
            <a:endParaRPr lang="ru-RU" altLang="ru-RU" sz="1200">
              <a:ea typeface="MS PGothic" charset="-128"/>
            </a:endParaRPr>
          </a:p>
        </p:txBody>
      </p:sp>
    </p:spTree>
    <p:extLst>
      <p:ext uri="{BB962C8B-B14F-4D97-AF65-F5344CB8AC3E}">
        <p14:creationId xmlns:p14="http://schemas.microsoft.com/office/powerpoint/2010/main" val="1542106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eaLnBrk="0" fontAlgn="base" hangingPunct="0">
              <a:spcBef>
                <a:spcPct val="0"/>
              </a:spcBef>
              <a:spcAft>
                <a:spcPct val="0"/>
              </a:spcAft>
              <a:defRPr kumimoji="1" sz="2400">
                <a:solidFill>
                  <a:schemeClr val="tx1"/>
                </a:solidFill>
                <a:latin typeface="Arial" charset="0"/>
                <a:ea typeface="Arial" charset="0"/>
              </a:defRPr>
            </a:lvl6pPr>
            <a:lvl7pPr marL="2971800" indent="-228600" eaLnBrk="0" fontAlgn="base" hangingPunct="0">
              <a:spcBef>
                <a:spcPct val="0"/>
              </a:spcBef>
              <a:spcAft>
                <a:spcPct val="0"/>
              </a:spcAft>
              <a:defRPr kumimoji="1" sz="2400">
                <a:solidFill>
                  <a:schemeClr val="tx1"/>
                </a:solidFill>
                <a:latin typeface="Arial" charset="0"/>
                <a:ea typeface="Arial" charset="0"/>
              </a:defRPr>
            </a:lvl7pPr>
            <a:lvl8pPr marL="3429000" indent="-228600" eaLnBrk="0" fontAlgn="base" hangingPunct="0">
              <a:spcBef>
                <a:spcPct val="0"/>
              </a:spcBef>
              <a:spcAft>
                <a:spcPct val="0"/>
              </a:spcAft>
              <a:defRPr kumimoji="1" sz="2400">
                <a:solidFill>
                  <a:schemeClr val="tx1"/>
                </a:solidFill>
                <a:latin typeface="Arial" charset="0"/>
                <a:ea typeface="Arial" charset="0"/>
              </a:defRPr>
            </a:lvl8pPr>
            <a:lvl9pPr marL="3886200" indent="-228600" eaLnBrk="0" fontAlgn="base" hangingPunct="0">
              <a:spcBef>
                <a:spcPct val="0"/>
              </a:spcBef>
              <a:spcAft>
                <a:spcPct val="0"/>
              </a:spcAft>
              <a:defRPr kumimoji="1" sz="2400">
                <a:solidFill>
                  <a:schemeClr val="tx1"/>
                </a:solidFill>
                <a:latin typeface="Arial" charset="0"/>
                <a:ea typeface="Arial" charset="0"/>
              </a:defRPr>
            </a:lvl9pPr>
          </a:lstStyle>
          <a:p>
            <a:fld id="{4FA5C39E-9644-FC47-9676-3F492209829E}" type="slidenum">
              <a:rPr kumimoji="0" lang="en-US" sz="1200">
                <a:ea typeface="ＭＳ Ｐゴシック" charset="0"/>
                <a:cs typeface="ＭＳ Ｐゴシック" charset="0"/>
              </a:rPr>
              <a:pPr/>
              <a:t>5</a:t>
            </a:fld>
            <a:endParaRPr kumimoji="0" lang="en-US" sz="1200">
              <a:ea typeface="ＭＳ Ｐゴシック" charset="0"/>
              <a:cs typeface="ＭＳ Ｐゴシック" charset="0"/>
            </a:endParaRPr>
          </a:p>
        </p:txBody>
      </p:sp>
      <p:sp>
        <p:nvSpPr>
          <p:cNvPr id="931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kumimoji="0" lang="ru-RU">
              <a:latin typeface="Arial" charset="0"/>
            </a:endParaRPr>
          </a:p>
        </p:txBody>
      </p:sp>
    </p:spTree>
    <p:extLst>
      <p:ext uri="{BB962C8B-B14F-4D97-AF65-F5344CB8AC3E}">
        <p14:creationId xmlns:p14="http://schemas.microsoft.com/office/powerpoint/2010/main" val="3161392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a:ln/>
        </p:spPr>
      </p:sp>
      <p:sp>
        <p:nvSpPr>
          <p:cNvPr id="1945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dirty="0">
              <a:latin typeface="Arial" charset="0"/>
              <a:cs typeface="Arial" charset="0"/>
            </a:endParaRPr>
          </a:p>
        </p:txBody>
      </p:sp>
      <p:sp>
        <p:nvSpPr>
          <p:cNvPr id="1946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FA737D23-6AFE-9445-9A05-873E184F3C73}" type="slidenum">
              <a:rPr lang="ru-RU" altLang="ru-RU" sz="1200"/>
              <a:pPr/>
              <a:t>6</a:t>
            </a:fld>
            <a:endParaRPr lang="ru-RU" altLang="ru-RU" sz="1200"/>
          </a:p>
        </p:txBody>
      </p:sp>
    </p:spTree>
    <p:extLst>
      <p:ext uri="{BB962C8B-B14F-4D97-AF65-F5344CB8AC3E}">
        <p14:creationId xmlns:p14="http://schemas.microsoft.com/office/powerpoint/2010/main" val="1957747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ln/>
        </p:spPr>
      </p:sp>
      <p:sp>
        <p:nvSpPr>
          <p:cNvPr id="276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ru-RU" altLang="ru-RU">
              <a:latin typeface="Calibri" charset="0"/>
              <a:cs typeface="Arial" charset="0"/>
            </a:endParaRPr>
          </a:p>
        </p:txBody>
      </p:sp>
    </p:spTree>
    <p:extLst>
      <p:ext uri="{BB962C8B-B14F-4D97-AF65-F5344CB8AC3E}">
        <p14:creationId xmlns:p14="http://schemas.microsoft.com/office/powerpoint/2010/main" val="71988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kumimoji="0" lang="ru-RU">
              <a:latin typeface="Calibri" charset="0"/>
            </a:endParaRPr>
          </a:p>
        </p:txBody>
      </p:sp>
      <p:sp>
        <p:nvSpPr>
          <p:cNvPr id="32771"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DFE0DD63-8423-2E44-B70A-ED818627FFD2}" type="slidenum">
              <a:rPr kumimoji="0" lang="en-US" sz="1200"/>
              <a:pPr/>
              <a:t>8</a:t>
            </a:fld>
            <a:endParaRPr kumimoji="0" lang="en-US" sz="1200"/>
          </a:p>
        </p:txBody>
      </p:sp>
    </p:spTree>
    <p:extLst>
      <p:ext uri="{BB962C8B-B14F-4D97-AF65-F5344CB8AC3E}">
        <p14:creationId xmlns:p14="http://schemas.microsoft.com/office/powerpoint/2010/main" val="199373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6258" name="Rectangle 3"/>
          <p:cNvSpPr>
            <a:spLocks noGrp="1"/>
          </p:cNvSpPr>
          <p:nvPr>
            <p:ph type="body" idx="1"/>
          </p:nvPr>
        </p:nvSpPr>
        <p:spPr bwMode="auto">
          <a:noFill/>
          <a:ln>
            <a:solidFill>
              <a:srgbClr val="000000"/>
            </a:solidFill>
            <a:miter lim="800000"/>
            <a:headEnd/>
            <a:tailEnd/>
          </a:ln>
        </p:spPr>
        <p:txBody>
          <a:bodyPr/>
          <a:lstStyle/>
          <a:p>
            <a:pPr eaLnBrk="1" hangingPunct="1"/>
            <a:endParaRPr kumimoji="0" lang="en-US" smtClean="0">
              <a:cs typeface="Arial" pitchFamily="34" charset="0"/>
            </a:endParaRPr>
          </a:p>
        </p:txBody>
      </p:sp>
    </p:spTree>
    <p:extLst>
      <p:ext uri="{BB962C8B-B14F-4D97-AF65-F5344CB8AC3E}">
        <p14:creationId xmlns:p14="http://schemas.microsoft.com/office/powerpoint/2010/main" val="202095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latin typeface="Arial" charset="0"/>
              <a:cs typeface="Arial" charset="0"/>
            </a:endParaRP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95A6E9BC-5011-7042-A66D-DEE1CB096D9B}" type="slidenum">
              <a:rPr lang="ru-RU" altLang="ru-RU" sz="1200"/>
              <a:pPr/>
              <a:t>12</a:t>
            </a:fld>
            <a:endParaRPr lang="ru-RU" altLang="ru-RU" sz="1200"/>
          </a:p>
        </p:txBody>
      </p:sp>
    </p:spTree>
    <p:extLst>
      <p:ext uri="{BB962C8B-B14F-4D97-AF65-F5344CB8AC3E}">
        <p14:creationId xmlns:p14="http://schemas.microsoft.com/office/powerpoint/2010/main" val="42423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35005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6870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2438" y="57150"/>
            <a:ext cx="2266950" cy="552291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57150"/>
            <a:ext cx="6650038" cy="552291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0151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a:prstGeom prst="rect">
            <a:avLst/>
          </a:prstGeom>
        </p:spPr>
        <p:txBody>
          <a:bodyPr lIns="82945" tIns="41473" rIns="82945" bIns="41473"/>
          <a:lstStyle/>
          <a:p>
            <a:r>
              <a:rPr lang="ru-RU" smtClean="0"/>
              <a:t>Click to edit Master title style</a:t>
            </a:r>
            <a:endParaRPr lang="en-US"/>
          </a:p>
        </p:txBody>
      </p:sp>
      <p:sp>
        <p:nvSpPr>
          <p:cNvPr id="3" name="Rectangle 3"/>
          <p:cNvSpPr>
            <a:spLocks noGrp="1" noChangeArrowheads="1"/>
          </p:cNvSpPr>
          <p:nvPr>
            <p:ph type="dt"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Calibri" panose="020F0502020204030204" pitchFamily="34" charset="0"/>
                <a:ea typeface="SimSun" panose="02010600030101010101" pitchFamily="2" charset="-122"/>
              </a:defRPr>
            </a:lvl1pPr>
          </a:lstStyle>
          <a:p>
            <a:pPr>
              <a:defRPr/>
            </a:pPr>
            <a:fld id="{5D5C60C1-70DD-C246-BF01-C709F77D2020}" type="datetime1">
              <a:rPr lang="ru-RU"/>
              <a:pPr>
                <a:defRPr/>
              </a:pPr>
              <a:t>03.07.16</a:t>
            </a:fld>
            <a:endParaRPr lang="en-US"/>
          </a:p>
        </p:txBody>
      </p:sp>
      <p:sp>
        <p:nvSpPr>
          <p:cNvPr id="4" name="Rectangle 4"/>
          <p:cNvSpPr>
            <a:spLocks noGrp="1" noChangeArrowheads="1"/>
          </p:cNvSpPr>
          <p:nvPr>
            <p:ph type="ftr" idx="11"/>
          </p:nvPr>
        </p:nvSpPr>
        <p:spPr>
          <a:xfrm>
            <a:off x="3028950" y="6356350"/>
            <a:ext cx="3086100" cy="365125"/>
          </a:xfrm>
          <a:prstGeom prst="rect">
            <a:avLst/>
          </a:prstGeom>
        </p:spPr>
        <p:txBody>
          <a:bodyPr/>
          <a:lstStyle>
            <a:lvl1pPr>
              <a:defRPr>
                <a:latin typeface="Arial" charset="0"/>
                <a:ea typeface="SimSun" charset="0"/>
                <a:cs typeface="SimSun" charset="0"/>
              </a:defRPr>
            </a:lvl1pPr>
          </a:lstStyle>
          <a:p>
            <a:pPr>
              <a:defRPr/>
            </a:pPr>
            <a:endParaRPr lang="en-US"/>
          </a:p>
        </p:txBody>
      </p:sp>
      <p:sp>
        <p:nvSpPr>
          <p:cNvPr id="5" name="Rectangle 5"/>
          <p:cNvSpPr>
            <a:spLocks noGrp="1" noChangeArrowheads="1"/>
          </p:cNvSpPr>
          <p:nvPr>
            <p:ph type="sldNum"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SimSun" panose="02010600030101010101" pitchFamily="2" charset="-122"/>
              </a:defRPr>
            </a:lvl1pPr>
          </a:lstStyle>
          <a:p>
            <a:pPr>
              <a:defRPr/>
            </a:pPr>
            <a:fld id="{378CF215-0D1A-AE42-BEDD-C78DE5C279FB}" type="slidenum">
              <a:rPr lang="en-US"/>
              <a:pPr>
                <a:defRPr/>
              </a:pPr>
              <a:t>‹#›</a:t>
            </a:fld>
            <a:endParaRPr lang="en-US"/>
          </a:p>
        </p:txBody>
      </p:sp>
    </p:spTree>
    <p:extLst>
      <p:ext uri="{BB962C8B-B14F-4D97-AF65-F5344CB8AC3E}">
        <p14:creationId xmlns:p14="http://schemas.microsoft.com/office/powerpoint/2010/main" val="805750846"/>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2" name="Espace réservé pour une image  4"/>
          <p:cNvSpPr>
            <a:spLocks noGrp="1"/>
          </p:cNvSpPr>
          <p:nvPr>
            <p:ph type="pic" sz="quarter" idx="10"/>
          </p:nvPr>
        </p:nvSpPr>
        <p:spPr>
          <a:xfrm>
            <a:off x="996950" y="6210300"/>
            <a:ext cx="7687104" cy="552450"/>
          </a:xfrm>
        </p:spPr>
        <p:txBody>
          <a:bodyPr/>
          <a:lstStyle/>
          <a:p>
            <a:pPr lvl="0"/>
            <a:r>
              <a:rPr lang="ru-RU" noProof="0" smtClean="0"/>
              <a:t>Вставка рисунка</a:t>
            </a:r>
            <a:endParaRPr lang="fr-FR" noProof="0" dirty="0"/>
          </a:p>
        </p:txBody>
      </p:sp>
    </p:spTree>
    <p:extLst>
      <p:ext uri="{BB962C8B-B14F-4D97-AF65-F5344CB8AC3E}">
        <p14:creationId xmlns:p14="http://schemas.microsoft.com/office/powerpoint/2010/main" val="1291070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1801979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15634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635723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4938"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4538" y="1604963"/>
            <a:ext cx="3946525"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69133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25898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059961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521595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018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628175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656478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31176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2438" y="57150"/>
            <a:ext cx="2266950" cy="552291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0" y="57150"/>
            <a:ext cx="6650038" cy="552291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53377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E0A743A3-3008-2345-804D-610724B1CEB6}" type="slidenum">
              <a:rPr lang="en-US"/>
              <a:pPr>
                <a:defRPr/>
              </a:pPr>
              <a:t>‹#›</a:t>
            </a:fld>
            <a:endParaRPr lang="en-US"/>
          </a:p>
        </p:txBody>
      </p:sp>
    </p:spTree>
    <p:extLst>
      <p:ext uri="{BB962C8B-B14F-4D97-AF65-F5344CB8AC3E}">
        <p14:creationId xmlns:p14="http://schemas.microsoft.com/office/powerpoint/2010/main" val="859484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3050"/>
            <a:ext cx="8643998"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457200" y="1604963"/>
            <a:ext cx="8186766"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CC8DED86-86EF-F146-A828-941384EF863A}" type="slidenum">
              <a:rPr lang="en-US"/>
              <a:pPr>
                <a:defRPr/>
              </a:pPr>
              <a:t>‹#›</a:t>
            </a:fld>
            <a:endParaRPr lang="en-US"/>
          </a:p>
        </p:txBody>
      </p:sp>
    </p:spTree>
    <p:extLst>
      <p:ext uri="{BB962C8B-B14F-4D97-AF65-F5344CB8AC3E}">
        <p14:creationId xmlns:p14="http://schemas.microsoft.com/office/powerpoint/2010/main" val="1914544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13341BC9-5475-3A4C-ADD5-A378C0BFCF2F}" type="slidenum">
              <a:rPr lang="en-US"/>
              <a:pPr>
                <a:defRPr/>
              </a:pPr>
              <a:t>‹#›</a:t>
            </a:fld>
            <a:endParaRPr lang="en-US"/>
          </a:p>
        </p:txBody>
      </p:sp>
    </p:spTree>
    <p:extLst>
      <p:ext uri="{BB962C8B-B14F-4D97-AF65-F5344CB8AC3E}">
        <p14:creationId xmlns:p14="http://schemas.microsoft.com/office/powerpoint/2010/main" val="608413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6125"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4D368B73-7468-DF44-8FE9-1818C00C8FCE}" type="slidenum">
              <a:rPr lang="en-US"/>
              <a:pPr>
                <a:defRPr/>
              </a:pPr>
              <a:t>‹#›</a:t>
            </a:fld>
            <a:endParaRPr lang="en-US"/>
          </a:p>
        </p:txBody>
      </p:sp>
    </p:spTree>
    <p:extLst>
      <p:ext uri="{BB962C8B-B14F-4D97-AF65-F5344CB8AC3E}">
        <p14:creationId xmlns:p14="http://schemas.microsoft.com/office/powerpoint/2010/main" val="756898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pPr>
              <a:defRPr/>
            </a:pPr>
            <a:fld id="{10CFA784-5F3F-044E-A9A9-C3E87ED61A46}" type="slidenum">
              <a:rPr lang="en-US"/>
              <a:pPr>
                <a:defRPr/>
              </a:pPr>
              <a:t>‹#›</a:t>
            </a:fld>
            <a:endParaRPr lang="en-US"/>
          </a:p>
        </p:txBody>
      </p:sp>
    </p:spTree>
    <p:extLst>
      <p:ext uri="{BB962C8B-B14F-4D97-AF65-F5344CB8AC3E}">
        <p14:creationId xmlns:p14="http://schemas.microsoft.com/office/powerpoint/2010/main" val="1734575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294702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2CA645D0-4D0D-504C-837D-CCE35CA0C1EB}" type="slidenum">
              <a:rPr lang="en-US"/>
              <a:pPr>
                <a:defRPr/>
              </a:pPr>
              <a:t>‹#›</a:t>
            </a:fld>
            <a:endParaRPr lang="en-US"/>
          </a:p>
        </p:txBody>
      </p:sp>
    </p:spTree>
    <p:extLst>
      <p:ext uri="{BB962C8B-B14F-4D97-AF65-F5344CB8AC3E}">
        <p14:creationId xmlns:p14="http://schemas.microsoft.com/office/powerpoint/2010/main" val="1973594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pPr>
              <a:defRPr/>
            </a:pPr>
            <a:fld id="{AC5FE2ED-2034-AB43-BAF1-419682D29665}" type="slidenum">
              <a:rPr lang="en-US"/>
              <a:pPr>
                <a:defRPr/>
              </a:pPr>
              <a:t>‹#›</a:t>
            </a:fld>
            <a:endParaRPr lang="en-US"/>
          </a:p>
        </p:txBody>
      </p:sp>
    </p:spTree>
    <p:extLst>
      <p:ext uri="{BB962C8B-B14F-4D97-AF65-F5344CB8AC3E}">
        <p14:creationId xmlns:p14="http://schemas.microsoft.com/office/powerpoint/2010/main" val="149798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01D6DEBF-99CA-4644-95FD-E16AC5D4EC58}" type="slidenum">
              <a:rPr lang="en-US"/>
              <a:pPr>
                <a:defRPr/>
              </a:pPr>
              <a:t>‹#›</a:t>
            </a:fld>
            <a:endParaRPr lang="en-US"/>
          </a:p>
        </p:txBody>
      </p:sp>
    </p:spTree>
    <p:extLst>
      <p:ext uri="{BB962C8B-B14F-4D97-AF65-F5344CB8AC3E}">
        <p14:creationId xmlns:p14="http://schemas.microsoft.com/office/powerpoint/2010/main" val="2038664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C8CACFDD-833A-F941-B9B8-C871F29DF40A}" type="slidenum">
              <a:rPr lang="en-US"/>
              <a:pPr>
                <a:defRPr/>
              </a:pPr>
              <a:t>‹#›</a:t>
            </a:fld>
            <a:endParaRPr lang="en-US"/>
          </a:p>
        </p:txBody>
      </p:sp>
    </p:spTree>
    <p:extLst>
      <p:ext uri="{BB962C8B-B14F-4D97-AF65-F5344CB8AC3E}">
        <p14:creationId xmlns:p14="http://schemas.microsoft.com/office/powerpoint/2010/main" val="1129566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F90FEFE5-9632-C241-B6D8-DDF929AEE9C8}" type="slidenum">
              <a:rPr lang="en-US"/>
              <a:pPr>
                <a:defRPr/>
              </a:pPr>
              <a:t>‹#›</a:t>
            </a:fld>
            <a:endParaRPr lang="en-US"/>
          </a:p>
        </p:txBody>
      </p:sp>
    </p:spTree>
    <p:extLst>
      <p:ext uri="{BB962C8B-B14F-4D97-AF65-F5344CB8AC3E}">
        <p14:creationId xmlns:p14="http://schemas.microsoft.com/office/powerpoint/2010/main" val="184803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91288" y="273050"/>
            <a:ext cx="2011362"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3050"/>
            <a:ext cx="5881688"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39620F9B-043D-5049-8ECB-F23903E7C3EF}" type="slidenum">
              <a:rPr lang="en-US"/>
              <a:pPr>
                <a:defRPr/>
              </a:pPr>
              <a:t>‹#›</a:t>
            </a:fld>
            <a:endParaRPr lang="en-US"/>
          </a:p>
        </p:txBody>
      </p:sp>
    </p:spTree>
    <p:extLst>
      <p:ext uri="{BB962C8B-B14F-4D97-AF65-F5344CB8AC3E}">
        <p14:creationId xmlns:p14="http://schemas.microsoft.com/office/powerpoint/2010/main" val="412776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F7294D1C-4577-4249-8EE5-AF8E2874BA3F}" type="slidenum">
              <a:rPr lang="en-US"/>
              <a:pPr>
                <a:defRPr/>
              </a:pPr>
              <a:t>‹#›</a:t>
            </a:fld>
            <a:endParaRPr lang="en-US"/>
          </a:p>
        </p:txBody>
      </p:sp>
    </p:spTree>
    <p:extLst>
      <p:ext uri="{BB962C8B-B14F-4D97-AF65-F5344CB8AC3E}">
        <p14:creationId xmlns:p14="http://schemas.microsoft.com/office/powerpoint/2010/main" val="1424268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4963"/>
            <a:ext cx="3946525"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871913"/>
            <a:ext cx="3946525"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556125" y="1604963"/>
            <a:ext cx="3946525"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pPr>
              <a:defRPr/>
            </a:pPr>
            <a:fld id="{BDD5B7F0-CCB5-394B-8F47-5CA1733BD447}" type="slidenum">
              <a:rPr lang="en-US"/>
              <a:pPr>
                <a:defRPr/>
              </a:pPr>
              <a:t>‹#›</a:t>
            </a:fld>
            <a:endParaRPr lang="en-US"/>
          </a:p>
        </p:txBody>
      </p:sp>
    </p:spTree>
    <p:extLst>
      <p:ext uri="{BB962C8B-B14F-4D97-AF65-F5344CB8AC3E}">
        <p14:creationId xmlns:p14="http://schemas.microsoft.com/office/powerpoint/2010/main" val="1911759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CE7AD0F7-9AE8-274E-A4A1-92B4302AD21C}" type="slidenum">
              <a:rPr lang="en-US"/>
              <a:pPr>
                <a:defRPr/>
              </a:pPr>
              <a:t>‹#›</a:t>
            </a:fld>
            <a:endParaRPr lang="en-US"/>
          </a:p>
        </p:txBody>
      </p:sp>
    </p:spTree>
    <p:extLst>
      <p:ext uri="{BB962C8B-B14F-4D97-AF65-F5344CB8AC3E}">
        <p14:creationId xmlns:p14="http://schemas.microsoft.com/office/powerpoint/2010/main" val="749241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995E35CF-7EAA-6246-ADF1-49860B0F4936}" type="slidenum">
              <a:rPr lang="en-US"/>
              <a:pPr>
                <a:defRPr/>
              </a:pPr>
              <a:t>‹#›</a:t>
            </a:fld>
            <a:endParaRPr lang="en-US"/>
          </a:p>
        </p:txBody>
      </p:sp>
    </p:spTree>
    <p:extLst>
      <p:ext uri="{BB962C8B-B14F-4D97-AF65-F5344CB8AC3E}">
        <p14:creationId xmlns:p14="http://schemas.microsoft.com/office/powerpoint/2010/main" val="13780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6525"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6125" y="1604963"/>
            <a:ext cx="3946525"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726956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84D90736-B7AC-8443-8638-23C9897C9B89}" type="slidenum">
              <a:rPr lang="en-US"/>
              <a:pPr>
                <a:defRPr/>
              </a:pPr>
              <a:t>‹#›</a:t>
            </a:fld>
            <a:endParaRPr lang="en-US"/>
          </a:p>
        </p:txBody>
      </p:sp>
    </p:spTree>
    <p:extLst>
      <p:ext uri="{BB962C8B-B14F-4D97-AF65-F5344CB8AC3E}">
        <p14:creationId xmlns:p14="http://schemas.microsoft.com/office/powerpoint/2010/main" val="42999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935163"/>
            <a:ext cx="403701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6613" y="1935163"/>
            <a:ext cx="4038600"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idx="10"/>
          </p:nvPr>
        </p:nvSpPr>
        <p:spPr>
          <a:ln/>
        </p:spPr>
        <p:txBody>
          <a:bodyPr/>
          <a:lstStyle>
            <a:lvl1pPr>
              <a:defRPr/>
            </a:lvl1pPr>
          </a:lstStyle>
          <a:p>
            <a:pPr>
              <a:defRPr/>
            </a:pPr>
            <a:endParaRPr lang="en-US"/>
          </a:p>
        </p:txBody>
      </p:sp>
      <p:sp>
        <p:nvSpPr>
          <p:cNvPr id="6" name="Rectangle 10"/>
          <p:cNvSpPr>
            <a:spLocks noGrp="1" noChangeArrowheads="1"/>
          </p:cNvSpPr>
          <p:nvPr>
            <p:ph type="sldNum" idx="11"/>
          </p:nvPr>
        </p:nvSpPr>
        <p:spPr>
          <a:ln/>
        </p:spPr>
        <p:txBody>
          <a:bodyPr/>
          <a:lstStyle>
            <a:lvl1pPr>
              <a:defRPr/>
            </a:lvl1pPr>
          </a:lstStyle>
          <a:p>
            <a:pPr>
              <a:defRPr/>
            </a:pPr>
            <a:fld id="{F804C7E6-F902-F744-9BC1-2F622282E5BA}" type="slidenum">
              <a:rPr lang="en-US"/>
              <a:pPr>
                <a:defRPr/>
              </a:pPr>
              <a:t>‹#›</a:t>
            </a:fld>
            <a:endParaRPr lang="en-US"/>
          </a:p>
        </p:txBody>
      </p:sp>
    </p:spTree>
    <p:extLst>
      <p:ext uri="{BB962C8B-B14F-4D97-AF65-F5344CB8AC3E}">
        <p14:creationId xmlns:p14="http://schemas.microsoft.com/office/powerpoint/2010/main" val="982906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8"/>
          <p:cNvSpPr>
            <a:spLocks noGrp="1" noChangeArrowheads="1"/>
          </p:cNvSpPr>
          <p:nvPr>
            <p:ph type="dt" idx="10"/>
          </p:nvPr>
        </p:nvSpPr>
        <p:spPr>
          <a:ln/>
        </p:spPr>
        <p:txBody>
          <a:bodyPr/>
          <a:lstStyle>
            <a:lvl1pPr>
              <a:defRPr/>
            </a:lvl1pPr>
          </a:lstStyle>
          <a:p>
            <a:pPr>
              <a:defRPr/>
            </a:pPr>
            <a:endParaRPr lang="en-US"/>
          </a:p>
        </p:txBody>
      </p:sp>
      <p:sp>
        <p:nvSpPr>
          <p:cNvPr id="8" name="Rectangle 10"/>
          <p:cNvSpPr>
            <a:spLocks noGrp="1" noChangeArrowheads="1"/>
          </p:cNvSpPr>
          <p:nvPr>
            <p:ph type="sldNum" idx="11"/>
          </p:nvPr>
        </p:nvSpPr>
        <p:spPr>
          <a:ln/>
        </p:spPr>
        <p:txBody>
          <a:bodyPr/>
          <a:lstStyle>
            <a:lvl1pPr>
              <a:defRPr/>
            </a:lvl1pPr>
          </a:lstStyle>
          <a:p>
            <a:pPr>
              <a:defRPr/>
            </a:pPr>
            <a:fld id="{84B37EB7-3496-7F42-A5A7-43C9B2E576C7}" type="slidenum">
              <a:rPr lang="en-US"/>
              <a:pPr>
                <a:defRPr/>
              </a:pPr>
              <a:t>‹#›</a:t>
            </a:fld>
            <a:endParaRPr lang="en-US"/>
          </a:p>
        </p:txBody>
      </p:sp>
    </p:spTree>
    <p:extLst>
      <p:ext uri="{BB962C8B-B14F-4D97-AF65-F5344CB8AC3E}">
        <p14:creationId xmlns:p14="http://schemas.microsoft.com/office/powerpoint/2010/main" val="135497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8"/>
          <p:cNvSpPr>
            <a:spLocks noGrp="1" noChangeArrowheads="1"/>
          </p:cNvSpPr>
          <p:nvPr>
            <p:ph type="dt" idx="10"/>
          </p:nvPr>
        </p:nvSpPr>
        <p:spPr>
          <a:ln/>
        </p:spPr>
        <p:txBody>
          <a:bodyPr/>
          <a:lstStyle>
            <a:lvl1pPr>
              <a:defRPr/>
            </a:lvl1pPr>
          </a:lstStyle>
          <a:p>
            <a:pPr>
              <a:defRPr/>
            </a:pPr>
            <a:endParaRPr lang="en-US"/>
          </a:p>
        </p:txBody>
      </p:sp>
      <p:sp>
        <p:nvSpPr>
          <p:cNvPr id="4" name="Rectangle 10"/>
          <p:cNvSpPr>
            <a:spLocks noGrp="1" noChangeArrowheads="1"/>
          </p:cNvSpPr>
          <p:nvPr>
            <p:ph type="sldNum" idx="11"/>
          </p:nvPr>
        </p:nvSpPr>
        <p:spPr>
          <a:ln/>
        </p:spPr>
        <p:txBody>
          <a:bodyPr/>
          <a:lstStyle>
            <a:lvl1pPr>
              <a:defRPr/>
            </a:lvl1pPr>
          </a:lstStyle>
          <a:p>
            <a:pPr>
              <a:defRPr/>
            </a:pPr>
            <a:fld id="{5F033BDA-531F-C049-A65F-4E87A5B45BCC}" type="slidenum">
              <a:rPr lang="en-US"/>
              <a:pPr>
                <a:defRPr/>
              </a:pPr>
              <a:t>‹#›</a:t>
            </a:fld>
            <a:endParaRPr lang="en-US"/>
          </a:p>
        </p:txBody>
      </p:sp>
    </p:spTree>
    <p:extLst>
      <p:ext uri="{BB962C8B-B14F-4D97-AF65-F5344CB8AC3E}">
        <p14:creationId xmlns:p14="http://schemas.microsoft.com/office/powerpoint/2010/main" val="511702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idx="10"/>
          </p:nvPr>
        </p:nvSpPr>
        <p:spPr>
          <a:ln/>
        </p:spPr>
        <p:txBody>
          <a:bodyPr/>
          <a:lstStyle>
            <a:lvl1pPr>
              <a:defRPr/>
            </a:lvl1pPr>
          </a:lstStyle>
          <a:p>
            <a:pPr>
              <a:defRPr/>
            </a:pPr>
            <a:endParaRPr lang="en-US"/>
          </a:p>
        </p:txBody>
      </p:sp>
      <p:sp>
        <p:nvSpPr>
          <p:cNvPr id="3" name="Rectangle 10"/>
          <p:cNvSpPr>
            <a:spLocks noGrp="1" noChangeArrowheads="1"/>
          </p:cNvSpPr>
          <p:nvPr>
            <p:ph type="sldNum" idx="11"/>
          </p:nvPr>
        </p:nvSpPr>
        <p:spPr>
          <a:ln/>
        </p:spPr>
        <p:txBody>
          <a:bodyPr/>
          <a:lstStyle>
            <a:lvl1pPr>
              <a:defRPr/>
            </a:lvl1pPr>
          </a:lstStyle>
          <a:p>
            <a:pPr>
              <a:defRPr/>
            </a:pPr>
            <a:fld id="{9C7BAC67-D524-164A-9A5B-37D99F0DF85B}" type="slidenum">
              <a:rPr lang="en-US"/>
              <a:pPr>
                <a:defRPr/>
              </a:pPr>
              <a:t>‹#›</a:t>
            </a:fld>
            <a:endParaRPr lang="en-US"/>
          </a:p>
        </p:txBody>
      </p:sp>
    </p:spTree>
    <p:extLst>
      <p:ext uri="{BB962C8B-B14F-4D97-AF65-F5344CB8AC3E}">
        <p14:creationId xmlns:p14="http://schemas.microsoft.com/office/powerpoint/2010/main" val="2084420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idx="10"/>
          </p:nvPr>
        </p:nvSpPr>
        <p:spPr>
          <a:ln/>
        </p:spPr>
        <p:txBody>
          <a:bodyPr/>
          <a:lstStyle>
            <a:lvl1pPr>
              <a:defRPr/>
            </a:lvl1pPr>
          </a:lstStyle>
          <a:p>
            <a:pPr>
              <a:defRPr/>
            </a:pPr>
            <a:endParaRPr lang="en-US"/>
          </a:p>
        </p:txBody>
      </p:sp>
      <p:sp>
        <p:nvSpPr>
          <p:cNvPr id="6" name="Rectangle 10"/>
          <p:cNvSpPr>
            <a:spLocks noGrp="1" noChangeArrowheads="1"/>
          </p:cNvSpPr>
          <p:nvPr>
            <p:ph type="sldNum" idx="11"/>
          </p:nvPr>
        </p:nvSpPr>
        <p:spPr>
          <a:ln/>
        </p:spPr>
        <p:txBody>
          <a:bodyPr/>
          <a:lstStyle>
            <a:lvl1pPr>
              <a:defRPr/>
            </a:lvl1pPr>
          </a:lstStyle>
          <a:p>
            <a:pPr>
              <a:defRPr/>
            </a:pPr>
            <a:fld id="{29CEBA17-8101-B147-8D73-B49726E75BEE}" type="slidenum">
              <a:rPr lang="en-US"/>
              <a:pPr>
                <a:defRPr/>
              </a:pPr>
              <a:t>‹#›</a:t>
            </a:fld>
            <a:endParaRPr lang="en-US"/>
          </a:p>
        </p:txBody>
      </p:sp>
    </p:spTree>
    <p:extLst>
      <p:ext uri="{BB962C8B-B14F-4D97-AF65-F5344CB8AC3E}">
        <p14:creationId xmlns:p14="http://schemas.microsoft.com/office/powerpoint/2010/main" val="1937477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idx="10"/>
          </p:nvPr>
        </p:nvSpPr>
        <p:spPr>
          <a:ln/>
        </p:spPr>
        <p:txBody>
          <a:bodyPr/>
          <a:lstStyle>
            <a:lvl1pPr>
              <a:defRPr/>
            </a:lvl1pPr>
          </a:lstStyle>
          <a:p>
            <a:pPr>
              <a:defRPr/>
            </a:pPr>
            <a:endParaRPr lang="en-US"/>
          </a:p>
        </p:txBody>
      </p:sp>
      <p:sp>
        <p:nvSpPr>
          <p:cNvPr id="6" name="Rectangle 10"/>
          <p:cNvSpPr>
            <a:spLocks noGrp="1" noChangeArrowheads="1"/>
          </p:cNvSpPr>
          <p:nvPr>
            <p:ph type="sldNum" idx="11"/>
          </p:nvPr>
        </p:nvSpPr>
        <p:spPr>
          <a:ln/>
        </p:spPr>
        <p:txBody>
          <a:bodyPr/>
          <a:lstStyle>
            <a:lvl1pPr>
              <a:defRPr/>
            </a:lvl1pPr>
          </a:lstStyle>
          <a:p>
            <a:pPr>
              <a:defRPr/>
            </a:pPr>
            <a:fld id="{E592D85A-F044-564C-8C03-24EE5B17E7DF}" type="slidenum">
              <a:rPr lang="en-US"/>
              <a:pPr>
                <a:defRPr/>
              </a:pPr>
              <a:t>‹#›</a:t>
            </a:fld>
            <a:endParaRPr lang="en-US"/>
          </a:p>
        </p:txBody>
      </p:sp>
    </p:spTree>
    <p:extLst>
      <p:ext uri="{BB962C8B-B14F-4D97-AF65-F5344CB8AC3E}">
        <p14:creationId xmlns:p14="http://schemas.microsoft.com/office/powerpoint/2010/main" val="1827336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1BA3A37E-FE2D-A142-8F8E-892FDF9EA583}" type="slidenum">
              <a:rPr lang="en-US"/>
              <a:pPr>
                <a:defRPr/>
              </a:pPr>
              <a:t>‹#›</a:t>
            </a:fld>
            <a:endParaRPr lang="en-US"/>
          </a:p>
        </p:txBody>
      </p:sp>
    </p:spTree>
    <p:extLst>
      <p:ext uri="{BB962C8B-B14F-4D97-AF65-F5344CB8AC3E}">
        <p14:creationId xmlns:p14="http://schemas.microsoft.com/office/powerpoint/2010/main" val="572660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704850"/>
            <a:ext cx="2055813" cy="5618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704850"/>
            <a:ext cx="6019800" cy="56181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idx="10"/>
          </p:nvPr>
        </p:nvSpPr>
        <p:spPr>
          <a:ln/>
        </p:spPr>
        <p:txBody>
          <a:bodyPr/>
          <a:lstStyle>
            <a:lvl1pPr>
              <a:defRPr/>
            </a:lvl1pPr>
          </a:lstStyle>
          <a:p>
            <a:pPr>
              <a:defRPr/>
            </a:pPr>
            <a:endParaRPr lang="en-US"/>
          </a:p>
        </p:txBody>
      </p:sp>
      <p:sp>
        <p:nvSpPr>
          <p:cNvPr id="5" name="Rectangle 10"/>
          <p:cNvSpPr>
            <a:spLocks noGrp="1" noChangeArrowheads="1"/>
          </p:cNvSpPr>
          <p:nvPr>
            <p:ph type="sldNum" idx="11"/>
          </p:nvPr>
        </p:nvSpPr>
        <p:spPr>
          <a:ln/>
        </p:spPr>
        <p:txBody>
          <a:bodyPr/>
          <a:lstStyle>
            <a:lvl1pPr>
              <a:defRPr/>
            </a:lvl1pPr>
          </a:lstStyle>
          <a:p>
            <a:pPr>
              <a:defRPr/>
            </a:pPr>
            <a:fld id="{03BFC9B5-ABB4-AE41-BC30-BB60F7AF9859}" type="slidenum">
              <a:rPr lang="en-US"/>
              <a:pPr>
                <a:defRPr/>
              </a:pPr>
              <a:t>‹#›</a:t>
            </a:fld>
            <a:endParaRPr lang="en-US"/>
          </a:p>
        </p:txBody>
      </p:sp>
    </p:spTree>
    <p:extLst>
      <p:ext uri="{BB962C8B-B14F-4D97-AF65-F5344CB8AC3E}">
        <p14:creationId xmlns:p14="http://schemas.microsoft.com/office/powerpoint/2010/main" val="115912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3646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86102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2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3366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1451740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5" Type="http://schemas.openxmlformats.org/officeDocument/2006/relationships/image" Target="../media/image1.emf"/><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spect="1" noChangeArrowheads="1"/>
          </p:cNvSpPr>
          <p:nvPr/>
        </p:nvSpPr>
        <p:spPr bwMode="auto">
          <a:xfrm>
            <a:off x="0" y="-17463"/>
            <a:ext cx="9144000" cy="6926263"/>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eaLnBrk="1" hangingPunct="1">
              <a:defRPr/>
            </a:pPr>
            <a:endParaRPr lang="ru-RU" altLang="ru-RU" smtClean="0"/>
          </a:p>
        </p:txBody>
      </p:sp>
      <p:sp>
        <p:nvSpPr>
          <p:cNvPr id="1027" name="Rectangle 2"/>
          <p:cNvSpPr>
            <a:spLocks noGrp="1" noChangeArrowheads="1"/>
          </p:cNvSpPr>
          <p:nvPr>
            <p:ph type="title"/>
          </p:nvPr>
        </p:nvSpPr>
        <p:spPr bwMode="auto">
          <a:xfrm>
            <a:off x="0" y="57150"/>
            <a:ext cx="90693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1028" name="Rectangle 3"/>
          <p:cNvSpPr>
            <a:spLocks noGrp="1" noChangeArrowheads="1"/>
          </p:cNvSpPr>
          <p:nvPr>
            <p:ph type="body" idx="1"/>
          </p:nvPr>
        </p:nvSpPr>
        <p:spPr bwMode="auto">
          <a:xfrm>
            <a:off x="457200" y="1604963"/>
            <a:ext cx="80454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Tree>
  </p:cSld>
  <p:clrMap bg1="lt1" tx1="dk1" bg2="lt2" tx2="dk2" accent1="accent1" accent2="accent2" accent3="accent3" accent4="accent4" accent5="accent5" accent6="accent6" hlink="hlink" folHlink="folHlink"/>
  <p:sldLayoutIdLst>
    <p:sldLayoutId id="2147487265" r:id="rId1"/>
    <p:sldLayoutId id="2147487266" r:id="rId2"/>
    <p:sldLayoutId id="2147487267" r:id="rId3"/>
    <p:sldLayoutId id="2147487268" r:id="rId4"/>
    <p:sldLayoutId id="2147487269" r:id="rId5"/>
    <p:sldLayoutId id="2147487270" r:id="rId6"/>
    <p:sldLayoutId id="2147487271" r:id="rId7"/>
    <p:sldLayoutId id="2147487272" r:id="rId8"/>
    <p:sldLayoutId id="2147487273" r:id="rId9"/>
    <p:sldLayoutId id="2147487274" r:id="rId10"/>
    <p:sldLayoutId id="2147487275" r:id="rId11"/>
    <p:sldLayoutId id="2147487311" r:id="rId12"/>
    <p:sldLayoutId id="2147487312" r:id="rId13"/>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kumimoji="1" sz="3200">
          <a:solidFill>
            <a:srgbClr val="000000"/>
          </a:solidFill>
          <a:latin typeface="+mn-lt"/>
          <a:ea typeface="Arial" charset="0"/>
          <a:cs typeface="SimSun"/>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kumimoji="1" sz="2800">
          <a:solidFill>
            <a:srgbClr val="000000"/>
          </a:solidFill>
          <a:latin typeface="+mn-lt"/>
          <a:ea typeface="+mn-ea"/>
          <a:cs typeface="SimSun"/>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kumimoji="1" sz="2400">
          <a:solidFill>
            <a:srgbClr val="000000"/>
          </a:solidFill>
          <a:latin typeface="+mn-lt"/>
          <a:ea typeface="+mn-ea"/>
          <a:cs typeface="SimSun"/>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kumimoji="1" sz="2000">
          <a:solidFill>
            <a:srgbClr val="000000"/>
          </a:solidFill>
          <a:latin typeface="+mn-lt"/>
          <a:ea typeface="+mn-ea"/>
          <a:cs typeface="SimSun"/>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mn-lt"/>
          <a:ea typeface="+mn-ea"/>
          <a:cs typeface="SimSun"/>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spect="1" noChangeArrowheads="1"/>
          </p:cNvSpPr>
          <p:nvPr/>
        </p:nvSpPr>
        <p:spPr bwMode="auto">
          <a:xfrm>
            <a:off x="0" y="-17463"/>
            <a:ext cx="9144000" cy="6926263"/>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eaLnBrk="1" hangingPunct="1">
              <a:defRPr/>
            </a:pPr>
            <a:endParaRPr lang="ru-RU" altLang="ru-RU" smtClean="0"/>
          </a:p>
        </p:txBody>
      </p:sp>
      <p:sp>
        <p:nvSpPr>
          <p:cNvPr id="2051" name="Rectangle 2"/>
          <p:cNvSpPr>
            <a:spLocks noGrp="1" noChangeArrowheads="1"/>
          </p:cNvSpPr>
          <p:nvPr>
            <p:ph type="title"/>
          </p:nvPr>
        </p:nvSpPr>
        <p:spPr bwMode="auto">
          <a:xfrm>
            <a:off x="0" y="57150"/>
            <a:ext cx="90693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2052" name="Rectangle 3"/>
          <p:cNvSpPr>
            <a:spLocks noGrp="1" noChangeArrowheads="1"/>
          </p:cNvSpPr>
          <p:nvPr>
            <p:ph type="body" idx="1"/>
          </p:nvPr>
        </p:nvSpPr>
        <p:spPr bwMode="auto">
          <a:xfrm>
            <a:off x="457200" y="1604963"/>
            <a:ext cx="8043863"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Tree>
  </p:cSld>
  <p:clrMap bg1="lt1" tx1="dk1" bg2="lt2" tx2="dk2" accent1="accent1" accent2="accent2" accent3="accent3" accent4="accent4" accent5="accent5" accent6="accent6" hlink="hlink" folHlink="folHlink"/>
  <p:sldLayoutIdLst>
    <p:sldLayoutId id="2147487276" r:id="rId1"/>
    <p:sldLayoutId id="2147487277" r:id="rId2"/>
    <p:sldLayoutId id="2147487278" r:id="rId3"/>
    <p:sldLayoutId id="2147487279" r:id="rId4"/>
    <p:sldLayoutId id="2147487280" r:id="rId5"/>
    <p:sldLayoutId id="2147487281" r:id="rId6"/>
    <p:sldLayoutId id="2147487282" r:id="rId7"/>
    <p:sldLayoutId id="2147487283" r:id="rId8"/>
    <p:sldLayoutId id="2147487284" r:id="rId9"/>
    <p:sldLayoutId id="2147487285" r:id="rId10"/>
    <p:sldLayoutId id="2147487286" r:id="rId11"/>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kumimoji="1" sz="3200">
          <a:solidFill>
            <a:srgbClr val="000000"/>
          </a:solidFill>
          <a:latin typeface="+mn-lt"/>
          <a:ea typeface="Arial" charset="0"/>
          <a:cs typeface="SimSun"/>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kumimoji="1" sz="2800">
          <a:solidFill>
            <a:srgbClr val="000000"/>
          </a:solidFill>
          <a:latin typeface="+mn-lt"/>
          <a:ea typeface="+mn-ea"/>
          <a:cs typeface="SimSun"/>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kumimoji="1" sz="2400">
          <a:solidFill>
            <a:srgbClr val="000000"/>
          </a:solidFill>
          <a:latin typeface="+mn-lt"/>
          <a:ea typeface="+mn-ea"/>
          <a:cs typeface="SimSun"/>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kumimoji="1" sz="2000">
          <a:solidFill>
            <a:srgbClr val="000000"/>
          </a:solidFill>
          <a:latin typeface="+mn-lt"/>
          <a:ea typeface="+mn-ea"/>
          <a:cs typeface="SimSun"/>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mn-lt"/>
          <a:ea typeface="+mn-ea"/>
          <a:cs typeface="SimSun"/>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2155825" y="273050"/>
            <a:ext cx="48323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3076" name="Rectangle 3"/>
          <p:cNvSpPr>
            <a:spLocks noGrp="1" noChangeArrowheads="1"/>
          </p:cNvSpPr>
          <p:nvPr>
            <p:ph type="body" idx="1"/>
          </p:nvPr>
        </p:nvSpPr>
        <p:spPr bwMode="auto">
          <a:xfrm>
            <a:off x="457200" y="1604963"/>
            <a:ext cx="8045450"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457200"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3127375" y="6246813"/>
            <a:ext cx="289718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6556375"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ea typeface="SimSun" panose="02010600030101010101" pitchFamily="2" charset="-122"/>
              </a:defRPr>
            </a:lvl1pPr>
          </a:lstStyle>
          <a:p>
            <a:pPr>
              <a:defRPr/>
            </a:pPr>
            <a:fld id="{31A900CB-5D37-4D4A-B403-9AF0B53D1B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7" r:id="rId1"/>
    <p:sldLayoutId id="2147487288" r:id="rId2"/>
    <p:sldLayoutId id="2147487289" r:id="rId3"/>
    <p:sldLayoutId id="2147487290" r:id="rId4"/>
    <p:sldLayoutId id="2147487291" r:id="rId5"/>
    <p:sldLayoutId id="2147487292" r:id="rId6"/>
    <p:sldLayoutId id="2147487293" r:id="rId7"/>
    <p:sldLayoutId id="2147487294" r:id="rId8"/>
    <p:sldLayoutId id="2147487295" r:id="rId9"/>
    <p:sldLayoutId id="2147487296" r:id="rId10"/>
    <p:sldLayoutId id="2147487297" r:id="rId11"/>
    <p:sldLayoutId id="2147487298" r:id="rId12"/>
    <p:sldLayoutId id="2147487299" r:id="rId13"/>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mj-lt"/>
          <a:ea typeface="Arial" charset="0"/>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000">
          <a:solidFill>
            <a:srgbClr val="FFFFFF"/>
          </a:solidFill>
          <a:latin typeface="Arial" charset="0"/>
          <a:ea typeface="Arial"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charset="0"/>
        <a:buChar char="•"/>
        <a:defRPr kumimoji="1" sz="2900">
          <a:solidFill>
            <a:srgbClr val="FFFFFF"/>
          </a:solidFill>
          <a:latin typeface="+mn-lt"/>
          <a:ea typeface="Arial" charset="0"/>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charset="0"/>
        <a:buChar char="–"/>
        <a:defRPr kumimoji="1"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charset="0"/>
        <a:buChar char="•"/>
        <a:defRPr kumimoji="1"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charset="0"/>
        <a:buChar char="–"/>
        <a:defRPr kumimoji="1"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charset="0"/>
        <a:buChar char="»"/>
        <a:defRPr kumimoji="1"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4617B"/>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9525" y="-7938"/>
            <a:ext cx="9163050" cy="1041401"/>
          </a:xfrm>
          <a:custGeom>
            <a:avLst/>
            <a:gdLst>
              <a:gd name="T0" fmla="*/ 9163050 w 9163050"/>
              <a:gd name="T1" fmla="*/ 520701 h 1041401"/>
              <a:gd name="T2" fmla="*/ 4581525 w 9163050"/>
              <a:gd name="T3" fmla="*/ 1041401 h 1041401"/>
              <a:gd name="T4" fmla="*/ 0 w 9163050"/>
              <a:gd name="T5" fmla="*/ 520701 h 1041401"/>
              <a:gd name="T6" fmla="*/ 4581525 w 9163050"/>
              <a:gd name="T7" fmla="*/ 0 h 1041401"/>
              <a:gd name="T8" fmla="*/ 0 60000 65536"/>
              <a:gd name="T9" fmla="*/ 5898240 60000 65536"/>
              <a:gd name="T10" fmla="*/ 11796480 60000 65536"/>
              <a:gd name="T11" fmla="*/ 17694720 60000 65536"/>
              <a:gd name="T12" fmla="*/ 0 w 9163050"/>
              <a:gd name="T13" fmla="*/ 0 h 1041401"/>
              <a:gd name="T14" fmla="*/ 9163050 w 9163050"/>
              <a:gd name="T15" fmla="*/ 1041401 h 1041401"/>
            </a:gdLst>
            <a:ahLst/>
            <a:cxnLst>
              <a:cxn ang="T8">
                <a:pos x="T0" y="T1"/>
              </a:cxn>
              <a:cxn ang="T9">
                <a:pos x="T2" y="T3"/>
              </a:cxn>
              <a:cxn ang="T10">
                <a:pos x="T4" y="T5"/>
              </a:cxn>
              <a:cxn ang="T11">
                <a:pos x="T6" y="T7"/>
              </a:cxn>
            </a:cxnLst>
            <a:rect l="T12" t="T13" r="T14" b="T15"/>
            <a:pathLst>
              <a:path w="9163050" h="1041401">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4A0"/>
              </a:gs>
              <a:gs pos="100000">
                <a:srgbClr val="00C4C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4099" name="AutoShape 2"/>
          <p:cNvSpPr>
            <a:spLocks noChangeArrowheads="1"/>
          </p:cNvSpPr>
          <p:nvPr/>
        </p:nvSpPr>
        <p:spPr bwMode="auto">
          <a:xfrm>
            <a:off x="4381500" y="-7938"/>
            <a:ext cx="4762500" cy="638176"/>
          </a:xfrm>
          <a:custGeom>
            <a:avLst/>
            <a:gdLst>
              <a:gd name="T0" fmla="*/ 4762500 w 4762500"/>
              <a:gd name="T1" fmla="*/ 319088 h 638176"/>
              <a:gd name="T2" fmla="*/ 2381250 w 4762500"/>
              <a:gd name="T3" fmla="*/ 638176 h 638176"/>
              <a:gd name="T4" fmla="*/ 0 w 4762500"/>
              <a:gd name="T5" fmla="*/ 319088 h 638176"/>
              <a:gd name="T6" fmla="*/ 2381250 w 4762500"/>
              <a:gd name="T7" fmla="*/ 0 h 638176"/>
              <a:gd name="T8" fmla="*/ 0 60000 65536"/>
              <a:gd name="T9" fmla="*/ 5898240 60000 65536"/>
              <a:gd name="T10" fmla="*/ 11796480 60000 65536"/>
              <a:gd name="T11" fmla="*/ 17694720 60000 65536"/>
              <a:gd name="T12" fmla="*/ 0 w 4762500"/>
              <a:gd name="T13" fmla="*/ 0 h 638176"/>
              <a:gd name="T14" fmla="*/ 4762500 w 4762500"/>
              <a:gd name="T15" fmla="*/ 638176 h 638176"/>
            </a:gdLst>
            <a:ahLst/>
            <a:cxnLst>
              <a:cxn ang="T8">
                <a:pos x="T0" y="T1"/>
              </a:cxn>
              <a:cxn ang="T9">
                <a:pos x="T2" y="T3"/>
              </a:cxn>
              <a:cxn ang="T10">
                <a:pos x="T4" y="T5"/>
              </a:cxn>
              <a:cxn ang="T11">
                <a:pos x="T6" y="T7"/>
              </a:cxn>
            </a:cxnLst>
            <a:rect l="T12" t="T13" r="T14" b="T15"/>
            <a:pathLst>
              <a:path w="4762500" h="638176">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A0A8"/>
              </a:gs>
              <a:gs pos="100000">
                <a:srgbClr val="008AB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grpSp>
        <p:nvGrpSpPr>
          <p:cNvPr id="4100" name="Group 3"/>
          <p:cNvGrpSpPr>
            <a:grpSpLocks/>
          </p:cNvGrpSpPr>
          <p:nvPr/>
        </p:nvGrpSpPr>
        <p:grpSpPr bwMode="auto">
          <a:xfrm>
            <a:off x="-28575" y="-15875"/>
            <a:ext cx="9196388" cy="1084263"/>
            <a:chOff x="-18" y="-10"/>
            <a:chExt cx="5793" cy="683"/>
          </a:xfrm>
        </p:grpSpPr>
        <p:sp>
          <p:nvSpPr>
            <p:cNvPr id="2" name="AutoShape 4"/>
            <p:cNvSpPr>
              <a:spLocks noChangeArrowheads="1"/>
            </p:cNvSpPr>
            <p:nvPr/>
          </p:nvSpPr>
          <p:spPr bwMode="auto">
            <a:xfrm rot="-180000">
              <a:off x="-12" y="128"/>
              <a:ext cx="5771" cy="408"/>
            </a:xfrm>
            <a:custGeom>
              <a:avLst/>
              <a:gdLst>
                <a:gd name="T0" fmla="*/ 5771 w 5771"/>
                <a:gd name="T1" fmla="*/ 204 h 408"/>
                <a:gd name="T2" fmla="*/ 2886 w 5771"/>
                <a:gd name="T3" fmla="*/ 408 h 408"/>
                <a:gd name="T4" fmla="*/ 0 w 5771"/>
                <a:gd name="T5" fmla="*/ 204 h 408"/>
                <a:gd name="T6" fmla="*/ 2886 w 5771"/>
                <a:gd name="T7" fmla="*/ 0 h 408"/>
                <a:gd name="T8" fmla="*/ 0 60000 65536"/>
                <a:gd name="T9" fmla="*/ 5898240 60000 65536"/>
                <a:gd name="T10" fmla="*/ 11796480 60000 65536"/>
                <a:gd name="T11" fmla="*/ 17694720 60000 65536"/>
                <a:gd name="T12" fmla="*/ 0 w 5771"/>
                <a:gd name="T13" fmla="*/ 0 h 408"/>
                <a:gd name="T14" fmla="*/ 5771 w 5771"/>
                <a:gd name="T15" fmla="*/ 408 h 408"/>
              </a:gdLst>
              <a:ahLst/>
              <a:cxnLst>
                <a:cxn ang="T8">
                  <a:pos x="T0" y="T1"/>
                </a:cxn>
                <a:cxn ang="T9">
                  <a:pos x="T2" y="T3"/>
                </a:cxn>
                <a:cxn ang="T10">
                  <a:pos x="T4" y="T5"/>
                </a:cxn>
                <a:cxn ang="T11">
                  <a:pos x="T6" y="T7"/>
                </a:cxn>
              </a:cxnLst>
              <a:rect l="T12" t="T13" r="T14" b="T15"/>
              <a:pathLst>
                <a:path w="5771" h="408">
                  <a:moveTo>
                    <a:pt x="0" y="966"/>
                  </a:moveTo>
                  <a:cubicBezTo>
                    <a:pt x="282" y="738"/>
                    <a:pt x="923" y="275"/>
                    <a:pt x="1608" y="282"/>
                  </a:cubicBezTo>
                  <a:cubicBezTo>
                    <a:pt x="2293" y="289"/>
                    <a:pt x="3416" y="1055"/>
                    <a:pt x="4110" y="1008"/>
                  </a:cubicBezTo>
                  <a:cubicBezTo>
                    <a:pt x="4804" y="961"/>
                    <a:pt x="5426" y="210"/>
                    <a:pt x="5772" y="0"/>
                  </a:cubicBezTo>
                </a:path>
              </a:pathLst>
            </a:custGeom>
            <a:noFill/>
            <a:ln w="10800">
              <a:solidFill>
                <a:srgbClr val="008AB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107" name="AutoShape 5"/>
            <p:cNvSpPr>
              <a:spLocks noChangeArrowheads="1"/>
            </p:cNvSpPr>
            <p:nvPr/>
          </p:nvSpPr>
          <p:spPr bwMode="auto">
            <a:xfrm rot="-180000">
              <a:off x="-10" y="174"/>
              <a:ext cx="5779" cy="333"/>
            </a:xfrm>
            <a:custGeom>
              <a:avLst/>
              <a:gdLst>
                <a:gd name="T0" fmla="*/ 5779 w 5779"/>
                <a:gd name="T1" fmla="*/ 167 h 333"/>
                <a:gd name="T2" fmla="*/ 2890 w 5779"/>
                <a:gd name="T3" fmla="*/ 333 h 333"/>
                <a:gd name="T4" fmla="*/ 0 w 5779"/>
                <a:gd name="T5" fmla="*/ 167 h 333"/>
                <a:gd name="T6" fmla="*/ 2890 w 5779"/>
                <a:gd name="T7" fmla="*/ 0 h 333"/>
                <a:gd name="T8" fmla="*/ 0 60000 65536"/>
                <a:gd name="T9" fmla="*/ 5898240 60000 65536"/>
                <a:gd name="T10" fmla="*/ 11796480 60000 65536"/>
                <a:gd name="T11" fmla="*/ 17694720 60000 65536"/>
                <a:gd name="T12" fmla="*/ 0 w 5779"/>
                <a:gd name="T13" fmla="*/ 0 h 333"/>
                <a:gd name="T14" fmla="*/ 5779 w 5779"/>
                <a:gd name="T15" fmla="*/ 333 h 333"/>
              </a:gdLst>
              <a:ahLst/>
              <a:cxnLst>
                <a:cxn ang="T8">
                  <a:pos x="T0" y="T1"/>
                </a:cxn>
                <a:cxn ang="T9">
                  <a:pos x="T2" y="T3"/>
                </a:cxn>
                <a:cxn ang="T10">
                  <a:pos x="T4" y="T5"/>
                </a:cxn>
                <a:cxn ang="T11">
                  <a:pos x="T6" y="T7"/>
                </a:cxn>
              </a:cxnLst>
              <a:rect l="T12" t="T13" r="T14" b="T15"/>
              <a:pathLst>
                <a:path w="5779" h="333">
                  <a:moveTo>
                    <a:pt x="0" y="732"/>
                  </a:moveTo>
                  <a:cubicBezTo>
                    <a:pt x="273" y="647"/>
                    <a:pt x="951" y="214"/>
                    <a:pt x="1638" y="228"/>
                  </a:cubicBezTo>
                  <a:cubicBezTo>
                    <a:pt x="2325" y="242"/>
                    <a:pt x="3434" y="854"/>
                    <a:pt x="4122" y="816"/>
                  </a:cubicBezTo>
                  <a:cubicBezTo>
                    <a:pt x="4810" y="778"/>
                    <a:pt x="5424" y="170"/>
                    <a:pt x="5766" y="0"/>
                  </a:cubicBezTo>
                </a:path>
              </a:pathLst>
            </a:custGeom>
            <a:noFill/>
            <a:ln w="9360">
              <a:solidFill>
                <a:srgbClr val="009DD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sp>
        <p:nvSpPr>
          <p:cNvPr id="4101" name="Rectangle 6"/>
          <p:cNvSpPr>
            <a:spLocks noGrp="1" noChangeArrowheads="1"/>
          </p:cNvSpPr>
          <p:nvPr>
            <p:ph type="title"/>
          </p:nvPr>
        </p:nvSpPr>
        <p:spPr bwMode="auto">
          <a:xfrm>
            <a:off x="457200" y="704850"/>
            <a:ext cx="82280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000" rIns="0" bIns="0" numCol="1" anchor="b" anchorCtr="0" compatLnSpc="1">
            <a:prstTxWarp prst="textNoShape">
              <a:avLst/>
            </a:prstTxWarp>
          </a:bodyPr>
          <a:lstStyle/>
          <a:p>
            <a:pPr lvl="0"/>
            <a:r>
              <a:rPr lang="en-GB" altLang="ru-RU"/>
              <a:t>Click to edit the title text formatОбразец заголовка</a:t>
            </a:r>
          </a:p>
        </p:txBody>
      </p:sp>
      <p:sp>
        <p:nvSpPr>
          <p:cNvPr id="4102" name="Rectangle 7"/>
          <p:cNvSpPr>
            <a:spLocks noGrp="1" noChangeArrowheads="1"/>
          </p:cNvSpPr>
          <p:nvPr>
            <p:ph type="body" idx="1"/>
          </p:nvPr>
        </p:nvSpPr>
        <p:spPr bwMode="auto">
          <a:xfrm>
            <a:off x="457200" y="1935163"/>
            <a:ext cx="8228013"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0"/>
            <a:r>
              <a:rPr lang="en-GB" altLang="ru-RU"/>
              <a:t>Seventh Outline LevelОбразец текста</a:t>
            </a:r>
          </a:p>
          <a:p>
            <a:pPr lvl="1"/>
            <a:r>
              <a:rPr lang="en-GB" altLang="ru-RU"/>
              <a:t>Второй уровень</a:t>
            </a:r>
          </a:p>
          <a:p>
            <a:pPr lvl="2"/>
            <a:r>
              <a:rPr lang="en-GB" altLang="ru-RU"/>
              <a:t>Третий уровень</a:t>
            </a:r>
          </a:p>
          <a:p>
            <a:pPr lvl="3"/>
            <a:r>
              <a:rPr lang="en-GB" altLang="ru-RU"/>
              <a:t>Четвертый уровень</a:t>
            </a:r>
          </a:p>
          <a:p>
            <a:pPr lvl="4"/>
            <a:r>
              <a:rPr lang="en-GB" altLang="ru-RU"/>
              <a:t>Пятый уровень</a:t>
            </a:r>
          </a:p>
        </p:txBody>
      </p:sp>
      <p:sp>
        <p:nvSpPr>
          <p:cNvPr id="4104" name="Rectangle 8"/>
          <p:cNvSpPr>
            <a:spLocks noGrp="1" noChangeArrowheads="1"/>
          </p:cNvSpPr>
          <p:nvPr>
            <p:ph type="dt"/>
          </p:nvPr>
        </p:nvSpPr>
        <p:spPr bwMode="auto">
          <a:xfrm>
            <a:off x="0" y="0"/>
            <a:ext cx="0" cy="0"/>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eaLnBrk="1" hangingPunct="1">
              <a:buFont typeface="Times New Roman" panose="02020603050405020304" pitchFamily="18" charset="0"/>
              <a:buNone/>
              <a:defRPr>
                <a:solidFill>
                  <a:srgbClr val="FFFFFF"/>
                </a:solidFill>
                <a:latin typeface="Constantia" panose="02030602050306030303" pitchFamily="18" charset="0"/>
                <a:ea typeface="SimSun" panose="02010600030101010101" pitchFamily="2" charset="-122"/>
                <a:cs typeface="+mn-cs"/>
              </a:defRPr>
            </a:lvl1pPr>
          </a:lstStyle>
          <a:p>
            <a:pPr>
              <a:defRPr/>
            </a:pPr>
            <a:endParaRPr lang="en-US"/>
          </a:p>
        </p:txBody>
      </p:sp>
      <p:sp>
        <p:nvSpPr>
          <p:cNvPr id="3" name="Text Box 9"/>
          <p:cNvSpPr txBox="1">
            <a:spLocks noChangeArrowheads="1"/>
          </p:cNvSpPr>
          <p:nvPr/>
        </p:nvSpPr>
        <p:spPr bwMode="auto">
          <a:xfrm>
            <a:off x="0" y="0"/>
            <a:ext cx="1588" cy="1588"/>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eaLnBrk="1" hangingPunct="1">
              <a:defRPr/>
            </a:pPr>
            <a:endParaRPr lang="ru-RU" altLang="ru-RU" smtClean="0"/>
          </a:p>
        </p:txBody>
      </p:sp>
      <p:sp>
        <p:nvSpPr>
          <p:cNvPr id="4106" name="Rectangle 10"/>
          <p:cNvSpPr>
            <a:spLocks noGrp="1" noChangeArrowheads="1"/>
          </p:cNvSpPr>
          <p:nvPr>
            <p:ph type="sldNum"/>
          </p:nvPr>
        </p:nvSpPr>
        <p:spPr bwMode="auto">
          <a:xfrm>
            <a:off x="0" y="0"/>
            <a:ext cx="0" cy="0"/>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eaLnBrk="1" hangingPunct="1">
              <a:buFont typeface="Times New Roman" panose="02020603050405020304" pitchFamily="18" charset="0"/>
              <a:buNone/>
              <a:defRPr>
                <a:solidFill>
                  <a:srgbClr val="FFFFFF"/>
                </a:solidFill>
                <a:latin typeface="Constantia" panose="02030602050306030303" pitchFamily="18" charset="0"/>
                <a:ea typeface="SimSun" panose="02010600030101010101" pitchFamily="2" charset="-122"/>
              </a:defRPr>
            </a:lvl1pPr>
          </a:lstStyle>
          <a:p>
            <a:pPr>
              <a:defRPr/>
            </a:pPr>
            <a:fld id="{C9DD9D4B-7C74-524F-B62D-3E6F42FFF5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00"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hf hdr="0" ftr="0" dt="0"/>
  <p:txStyles>
    <p:titleStyle>
      <a:lvl1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mj-lt"/>
          <a:ea typeface="Arial" charset="0"/>
          <a:cs typeface="SimSun"/>
        </a:defRPr>
      </a:lvl1pPr>
      <a:lvl2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2pPr>
      <a:lvl3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3pPr>
      <a:lvl4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4pPr>
      <a:lvl5pPr algn="l" defTabSz="449263" rtl="0" eaLnBrk="0" fontAlgn="base" hangingPunct="0">
        <a:lnSpc>
          <a:spcPct val="97000"/>
        </a:lnSpc>
        <a:spcBef>
          <a:spcPct val="0"/>
        </a:spcBef>
        <a:spcAft>
          <a:spcPct val="0"/>
        </a:spcAft>
        <a:buClr>
          <a:srgbClr val="000000"/>
        </a:buClr>
        <a:buSzPct val="100000"/>
        <a:buFont typeface="Times New Roman" charset="0"/>
        <a:defRPr kumimoji="1" sz="4400">
          <a:solidFill>
            <a:srgbClr val="FFFFFF"/>
          </a:solidFill>
          <a:latin typeface="Constantia" charset="0"/>
          <a:ea typeface="Arial" charset="0"/>
          <a:cs typeface="SimSun"/>
        </a:defRPr>
      </a:lvl5pPr>
      <a:lvl6pPr marL="25146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6pPr>
      <a:lvl7pPr marL="29718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7pPr>
      <a:lvl8pPr marL="34290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8pPr>
      <a:lvl9pPr marL="3886200" indent="-228600" algn="l" defTabSz="449263" rtl="0" eaLnBrk="1" fontAlgn="base" hangingPunct="1">
        <a:lnSpc>
          <a:spcPct val="97000"/>
        </a:lnSpc>
        <a:spcBef>
          <a:spcPct val="0"/>
        </a:spcBef>
        <a:spcAft>
          <a:spcPct val="0"/>
        </a:spcAft>
        <a:buClr>
          <a:srgbClr val="000000"/>
        </a:buClr>
        <a:buSzPct val="100000"/>
        <a:buFont typeface="Times New Roman" pitchFamily="16" charset="0"/>
        <a:defRPr>
          <a:solidFill>
            <a:srgbClr val="FFFFFF"/>
          </a:solidFill>
          <a:latin typeface="Constantia" charset="0"/>
          <a:ea typeface="SimSun" charset="-122"/>
        </a:defRPr>
      </a:lvl9pPr>
    </p:titleStyle>
    <p:bodyStyle>
      <a:lvl1pPr marL="342900" indent="-342900" algn="l" defTabSz="449263" rtl="0" eaLnBrk="0" fontAlgn="base" hangingPunct="0">
        <a:lnSpc>
          <a:spcPct val="97000"/>
        </a:lnSpc>
        <a:spcBef>
          <a:spcPct val="0"/>
        </a:spcBef>
        <a:spcAft>
          <a:spcPts val="1413"/>
        </a:spcAft>
        <a:buClr>
          <a:srgbClr val="000000"/>
        </a:buClr>
        <a:buSzPct val="100000"/>
        <a:buFont typeface="Times New Roman" charset="0"/>
        <a:buChar char="•"/>
        <a:defRPr kumimoji="1" sz="2600">
          <a:solidFill>
            <a:srgbClr val="FFFFFF"/>
          </a:solidFill>
          <a:latin typeface="+mn-lt"/>
          <a:ea typeface="Arial" charset="0"/>
          <a:cs typeface="SimSun"/>
        </a:defRPr>
      </a:lvl1pPr>
      <a:lvl2pPr marL="742950" indent="-285750" algn="l" defTabSz="449263" rtl="0" eaLnBrk="0" fontAlgn="base" hangingPunct="0">
        <a:lnSpc>
          <a:spcPct val="97000"/>
        </a:lnSpc>
        <a:spcBef>
          <a:spcPct val="0"/>
        </a:spcBef>
        <a:spcAft>
          <a:spcPts val="1138"/>
        </a:spcAft>
        <a:buClr>
          <a:srgbClr val="000000"/>
        </a:buClr>
        <a:buSzPct val="100000"/>
        <a:buFont typeface="Times New Roman" charset="0"/>
        <a:buChar char="–"/>
        <a:defRPr kumimoji="1" sz="2100">
          <a:solidFill>
            <a:srgbClr val="FFFFFF"/>
          </a:solidFill>
          <a:latin typeface="+mn-lt"/>
          <a:ea typeface="+mn-ea"/>
          <a:cs typeface="SimSun"/>
        </a:defRPr>
      </a:lvl2pPr>
      <a:lvl3pPr marL="1143000" indent="-228600" algn="l" defTabSz="449263" rtl="0" eaLnBrk="0" fontAlgn="base" hangingPunct="0">
        <a:lnSpc>
          <a:spcPct val="97000"/>
        </a:lnSpc>
        <a:spcBef>
          <a:spcPct val="0"/>
        </a:spcBef>
        <a:spcAft>
          <a:spcPts val="850"/>
        </a:spcAft>
        <a:buClr>
          <a:srgbClr val="000000"/>
        </a:buClr>
        <a:buSzPct val="100000"/>
        <a:buFont typeface="Times New Roman" charset="0"/>
        <a:buChar char="•"/>
        <a:defRPr kumimoji="1" sz="2000">
          <a:solidFill>
            <a:srgbClr val="FFFFFF"/>
          </a:solidFill>
          <a:latin typeface="+mn-lt"/>
          <a:ea typeface="+mn-ea"/>
          <a:cs typeface="SimSun"/>
        </a:defRPr>
      </a:lvl3pPr>
      <a:lvl4pPr marL="1600200" indent="-228600" algn="l" defTabSz="449263" rtl="0" eaLnBrk="0" fontAlgn="base" hangingPunct="0">
        <a:lnSpc>
          <a:spcPct val="97000"/>
        </a:lnSpc>
        <a:spcBef>
          <a:spcPct val="0"/>
        </a:spcBef>
        <a:spcAft>
          <a:spcPts val="575"/>
        </a:spcAft>
        <a:buClr>
          <a:srgbClr val="000000"/>
        </a:buClr>
        <a:buSzPct val="100000"/>
        <a:buFont typeface="Times New Roman" charset="0"/>
        <a:buChar char="–"/>
        <a:defRPr kumimoji="1" sz="2000">
          <a:solidFill>
            <a:srgbClr val="FFFFFF"/>
          </a:solidFill>
          <a:latin typeface="+mn-lt"/>
          <a:ea typeface="+mn-ea"/>
          <a:cs typeface="SimSun"/>
        </a:defRPr>
      </a:lvl4pPr>
      <a:lvl5pPr marL="2057400" indent="-228600" algn="l" defTabSz="449263" rtl="0" eaLnBrk="0" fontAlgn="base" hangingPunct="0">
        <a:lnSpc>
          <a:spcPct val="97000"/>
        </a:lnSpc>
        <a:spcBef>
          <a:spcPct val="0"/>
        </a:spcBef>
        <a:spcAft>
          <a:spcPts val="288"/>
        </a:spcAft>
        <a:buClr>
          <a:srgbClr val="000000"/>
        </a:buClr>
        <a:buSzPct val="100000"/>
        <a:buFont typeface="Times New Roman" charset="0"/>
        <a:buChar char="»"/>
        <a:defRPr kumimoji="1" sz="2000">
          <a:solidFill>
            <a:srgbClr val="FFFFFF"/>
          </a:solidFill>
          <a:latin typeface="+mn-lt"/>
          <a:ea typeface="+mn-ea"/>
          <a:cs typeface="SimSun"/>
        </a:defRPr>
      </a:lvl5pPr>
      <a:lvl6pPr marL="25146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6pPr>
      <a:lvl7pPr marL="29718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7pPr>
      <a:lvl8pPr marL="34290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8pPr>
      <a:lvl9pPr marL="3886200" indent="-228600" algn="l" defTabSz="449263" rtl="0" eaLnBrk="1" fontAlgn="base" hangingPunct="1">
        <a:lnSpc>
          <a:spcPct val="97000"/>
        </a:lnSpc>
        <a:spcBef>
          <a:spcPct val="0"/>
        </a:spcBef>
        <a:spcAft>
          <a:spcPts val="288"/>
        </a:spcAft>
        <a:buClr>
          <a:srgbClr val="000000"/>
        </a:buClr>
        <a:buSzPct val="100000"/>
        <a:buFont typeface="Times New Roman" pitchFamily="16" charset="0"/>
        <a:defRPr sz="2000">
          <a:solidFill>
            <a:srgbClr val="FFFFFF"/>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oleObject" Target="../embeddings/oleObject1.bin"/><Relationship Id="rId5" Type="http://schemas.openxmlformats.org/officeDocument/2006/relationships/image" Target="../media/image39.emf"/><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oleObject" Target="../embeddings/oleObject2.bin"/><Relationship Id="rId9" Type="http://schemas.openxmlformats.org/officeDocument/2006/relationships/image" Target="../media/image40.png"/><Relationship Id="rId10" Type="http://schemas.openxmlformats.org/officeDocument/2006/relationships/oleObject" Target="../embeddings/oleObject3.bin"/><Relationship Id="rId11" Type="http://schemas.openxmlformats.org/officeDocument/2006/relationships/image" Target="../media/image4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png"/><Relationship Id="rId8" Type="http://schemas.openxmlformats.org/officeDocument/2006/relationships/image" Target="../media/image48.jpeg"/><Relationship Id="rId9" Type="http://schemas.openxmlformats.org/officeDocument/2006/relationships/image" Target="../media/image49.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1.jpeg"/><Relationship Id="rId5" Type="http://schemas.openxmlformats.org/officeDocument/2006/relationships/image" Target="../media/image52.jpg"/><Relationship Id="rId6" Type="http://schemas.openxmlformats.org/officeDocument/2006/relationships/image" Target="../media/image53.png"/><Relationship Id="rId7" Type="http://schemas.openxmlformats.org/officeDocument/2006/relationships/image" Target="../media/image54.jpeg"/><Relationship Id="rId8"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wmf"/><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tiff"/></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jpeg"/><Relationship Id="rId7" Type="http://schemas.openxmlformats.org/officeDocument/2006/relationships/image" Target="../media/image90.png"/><Relationship Id="rId8" Type="http://schemas.openxmlformats.org/officeDocument/2006/relationships/image" Target="../media/image91.jpeg"/><Relationship Id="rId9" Type="http://schemas.openxmlformats.org/officeDocument/2006/relationships/image" Target="../media/image92.jpeg"/><Relationship Id="rId10"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png"/><Relationship Id="rId6" Type="http://schemas.openxmlformats.org/officeDocument/2006/relationships/image" Target="../media/image102.jpeg"/><Relationship Id="rId7" Type="http://schemas.openxmlformats.org/officeDocument/2006/relationships/image" Target="../media/image103.jpeg"/><Relationship Id="rId1" Type="http://schemas.openxmlformats.org/officeDocument/2006/relationships/slideLayout" Target="../slideLayouts/slideLayout1.xml"/><Relationship Id="rId2"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5" Type="http://schemas.openxmlformats.org/officeDocument/2006/relationships/image" Target="../media/image112.png"/><Relationship Id="rId6" Type="http://schemas.openxmlformats.org/officeDocument/2006/relationships/image" Target="../media/image113.tiff"/><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jpeg"/><Relationship Id="rId13" Type="http://schemas.openxmlformats.org/officeDocument/2006/relationships/hyperlink" Target="http://webvision.med.utah.edu/imageswv/pupil.jpeg" TargetMode="External"/><Relationship Id="rId14" Type="http://schemas.openxmlformats.org/officeDocument/2006/relationships/image" Target="../media/image125.png"/><Relationship Id="rId15" Type="http://schemas.openxmlformats.org/officeDocument/2006/relationships/image" Target="../media/image126.png"/><Relationship Id="rId1" Type="http://schemas.openxmlformats.org/officeDocument/2006/relationships/slideLayout" Target="../slideLayouts/slideLayout13.xml"/><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jpeg"/><Relationship Id="rId6" Type="http://schemas.openxmlformats.org/officeDocument/2006/relationships/image" Target="../media/image118.jpeg"/><Relationship Id="rId7" Type="http://schemas.openxmlformats.org/officeDocument/2006/relationships/image" Target="../media/image119.wmf"/><Relationship Id="rId8" Type="http://schemas.openxmlformats.org/officeDocument/2006/relationships/image" Target="../media/image120.jpeg"/><Relationship Id="rId9" Type="http://schemas.openxmlformats.org/officeDocument/2006/relationships/image" Target="../media/image121.png"/><Relationship Id="rId10" Type="http://schemas.openxmlformats.org/officeDocument/2006/relationships/image" Target="../media/image1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jpeg"/></Relationships>
</file>

<file path=ppt/slides/_rels/slide32.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33.xml.rels><?xml version="1.0" encoding="UTF-8" standalone="yes"?>
<Relationships xmlns="http://schemas.openxmlformats.org/package/2006/relationships"><Relationship Id="rId11" Type="http://schemas.openxmlformats.org/officeDocument/2006/relationships/image" Target="../media/image140.png"/><Relationship Id="rId12" Type="http://schemas.openxmlformats.org/officeDocument/2006/relationships/image" Target="../media/image141.png"/><Relationship Id="rId13" Type="http://schemas.openxmlformats.org/officeDocument/2006/relationships/image" Target="../media/image142.png"/><Relationship Id="rId14" Type="http://schemas.openxmlformats.org/officeDocument/2006/relationships/image" Target="../media/image143.png"/><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35.jpeg"/><Relationship Id="rId7" Type="http://schemas.openxmlformats.org/officeDocument/2006/relationships/image" Target="../media/image136.jpeg"/><Relationship Id="rId8"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image" Target="../media/image1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5.png"/><Relationship Id="rId5" Type="http://schemas.openxmlformats.org/officeDocument/2006/relationships/image" Target="../media/image67.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jpeg"/><Relationship Id="rId7" Type="http://schemas.openxmlformats.org/officeDocument/2006/relationships/image" Target="../media/image149.jpeg"/><Relationship Id="rId8" Type="http://schemas.openxmlformats.org/officeDocument/2006/relationships/image" Target="../media/image150.jpe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jpeg"/><Relationship Id="rId7" Type="http://schemas.openxmlformats.org/officeDocument/2006/relationships/image" Target="../media/image154.png"/><Relationship Id="rId8" Type="http://schemas.openxmlformats.org/officeDocument/2006/relationships/image" Target="../media/image155.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jpeg"/><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8.pn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1"/>
          <p:cNvSpPr>
            <a:spLocks noChangeAspect="1" noChangeArrowheads="1"/>
          </p:cNvSpPr>
          <p:nvPr/>
        </p:nvSpPr>
        <p:spPr bwMode="auto">
          <a:xfrm>
            <a:off x="0" y="5085184"/>
            <a:ext cx="914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2800" b="1" i="1" dirty="0" smtClean="0">
                <a:solidFill>
                  <a:srgbClr val="FF0000"/>
                </a:solidFill>
                <a:latin typeface="Calibri" charset="0"/>
                <a:ea typeface="MS PGothic" charset="-128"/>
                <a:cs typeface="Arial" charset="0"/>
              </a:rPr>
              <a:t>NICA </a:t>
            </a:r>
            <a:r>
              <a:rPr kumimoji="0" lang="en-US" altLang="ru-RU" sz="2800" b="1" i="1" dirty="0" smtClean="0">
                <a:solidFill>
                  <a:srgbClr val="FF0000"/>
                </a:solidFill>
                <a:latin typeface="Calibri" charset="0"/>
                <a:ea typeface="MS PGothic" charset="-128"/>
                <a:cs typeface="Arial" charset="0"/>
              </a:rPr>
              <a:t>– superconducting heavy ion collider in </a:t>
            </a:r>
            <a:r>
              <a:rPr kumimoji="0" lang="en-US" altLang="ru-RU" sz="2800" b="1" i="1" dirty="0" err="1" smtClean="0">
                <a:solidFill>
                  <a:srgbClr val="FF0000"/>
                </a:solidFill>
                <a:latin typeface="Calibri" charset="0"/>
                <a:ea typeface="MS PGothic" charset="-128"/>
                <a:cs typeface="Arial" charset="0"/>
              </a:rPr>
              <a:t>Dubna</a:t>
            </a:r>
            <a:endParaRPr kumimoji="0" lang="ru-RU" altLang="ru-RU" sz="2800" b="1" i="1" dirty="0">
              <a:solidFill>
                <a:srgbClr val="FF0000"/>
              </a:solidFill>
              <a:latin typeface="Calibri" charset="0"/>
              <a:ea typeface="MS PGothic" charset="-128"/>
              <a:cs typeface="Arial" charset="0"/>
            </a:endParaRPr>
          </a:p>
          <a:p>
            <a:pPr algn="ctr" eaLnBrk="1" hangingPunct="1">
              <a:lnSpc>
                <a:spcPct val="100000"/>
              </a:lnSpc>
              <a:spcAft>
                <a:spcPct val="0"/>
              </a:spcAft>
              <a:buClrTx/>
              <a:buSzTx/>
              <a:buFontTx/>
              <a:buNone/>
            </a:pPr>
            <a:endParaRPr kumimoji="0" lang="en-US" altLang="ru-RU" sz="2400" i="1" dirty="0">
              <a:solidFill>
                <a:srgbClr val="0E1480"/>
              </a:solidFill>
              <a:latin typeface="Calibri" charset="0"/>
              <a:ea typeface="MS PGothic" charset="-128"/>
              <a:cs typeface="Arial" charset="0"/>
            </a:endParaRPr>
          </a:p>
          <a:p>
            <a:pPr algn="ctr" eaLnBrk="1" hangingPunct="1">
              <a:lnSpc>
                <a:spcPct val="100000"/>
              </a:lnSpc>
              <a:spcAft>
                <a:spcPct val="0"/>
              </a:spcAft>
              <a:buClrTx/>
              <a:buSzTx/>
              <a:buFontTx/>
              <a:buNone/>
            </a:pPr>
            <a:r>
              <a:rPr kumimoji="0" lang="en-US" altLang="ru-RU" sz="2400" i="1" dirty="0" err="1" smtClean="0">
                <a:solidFill>
                  <a:srgbClr val="0E1480"/>
                </a:solidFill>
                <a:latin typeface="Calibri" charset="0"/>
                <a:ea typeface="MS PGothic" charset="-128"/>
                <a:cs typeface="Arial" charset="0"/>
              </a:rPr>
              <a:t>Grigory</a:t>
            </a:r>
            <a:r>
              <a:rPr kumimoji="0" lang="en-US" altLang="ru-RU" sz="2400" i="1" dirty="0" smtClean="0">
                <a:solidFill>
                  <a:srgbClr val="0E1480"/>
                </a:solidFill>
                <a:latin typeface="Calibri" charset="0"/>
                <a:ea typeface="MS PGothic" charset="-128"/>
                <a:cs typeface="Arial" charset="0"/>
              </a:rPr>
              <a:t> </a:t>
            </a:r>
            <a:r>
              <a:rPr kumimoji="0" lang="en-US" altLang="ru-RU" sz="2400" i="1" dirty="0" err="1" smtClean="0">
                <a:solidFill>
                  <a:srgbClr val="0E1480"/>
                </a:solidFill>
                <a:latin typeface="Calibri" charset="0"/>
                <a:ea typeface="MS PGothic" charset="-128"/>
                <a:cs typeface="Arial" charset="0"/>
              </a:rPr>
              <a:t>Trubnikov</a:t>
            </a:r>
            <a:r>
              <a:rPr kumimoji="0" lang="en-US" altLang="ru-RU" sz="2400" i="1" dirty="0" smtClean="0">
                <a:solidFill>
                  <a:srgbClr val="0E1480"/>
                </a:solidFill>
                <a:latin typeface="Calibri" charset="0"/>
                <a:ea typeface="MS PGothic" charset="-128"/>
                <a:cs typeface="Arial" charset="0"/>
              </a:rPr>
              <a:t> (JIRN vice-director)</a:t>
            </a:r>
            <a:endParaRPr kumimoji="0" lang="en-US" altLang="ru-RU" sz="2400" i="1" dirty="0">
              <a:solidFill>
                <a:srgbClr val="0E1480"/>
              </a:solidFill>
              <a:latin typeface="Calibri" charset="0"/>
              <a:ea typeface="MS PGothic" charset="-128"/>
              <a:cs typeface="Arial"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282888"/>
            <a:ext cx="3024336" cy="45862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ChangeArrowheads="1"/>
          </p:cNvSpPr>
          <p:nvPr/>
        </p:nvSpPr>
        <p:spPr bwMode="auto">
          <a:xfrm>
            <a:off x="312738" y="371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endParaRPr kumimoji="0" lang="ru-RU" altLang="ru-RU" sz="1600">
              <a:solidFill>
                <a:schemeClr val="tx1"/>
              </a:solidFill>
              <a:ea typeface="SimSun" charset="0"/>
              <a:cs typeface="Arial" charset="0"/>
            </a:endParaRPr>
          </a:p>
        </p:txBody>
      </p:sp>
      <p:graphicFrame>
        <p:nvGraphicFramePr>
          <p:cNvPr id="29700" name="Объект 4"/>
          <p:cNvGraphicFramePr>
            <a:graphicFrameLocks noChangeAspect="1"/>
          </p:cNvGraphicFramePr>
          <p:nvPr/>
        </p:nvGraphicFramePr>
        <p:xfrm>
          <a:off x="2870200" y="1763713"/>
          <a:ext cx="12700" cy="12700"/>
        </p:xfrm>
        <a:graphic>
          <a:graphicData uri="http://schemas.openxmlformats.org/presentationml/2006/ole">
            <mc:AlternateContent xmlns:mc="http://schemas.openxmlformats.org/markup-compatibility/2006">
              <mc:Choice xmlns:v="urn:schemas-microsoft-com:vml" Requires="v">
                <p:oleObj spid="_x0000_s30018" name="Точечный рисунок" r:id="rId4" imgW="25400" imgH="25400" progId="Paint.Picture">
                  <p:embed/>
                </p:oleObj>
              </mc:Choice>
              <mc:Fallback>
                <p:oleObj name="Точечный рисунок" r:id="rId4" imgW="25400" imgH="25400" progId="Paint.Picture">
                  <p:embed/>
                  <p:pic>
                    <p:nvPicPr>
                      <p:cNvPr id="0" name="Объект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200" y="1763713"/>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9701" name="Рисунок 937" descr="Бустер л2-Mod черн.jpg"/>
          <p:cNvPicPr>
            <a:picLocks noChangeAspect="1" noChangeArrowheads="1"/>
          </p:cNvPicPr>
          <p:nvPr/>
        </p:nvPicPr>
        <p:blipFill>
          <a:blip r:embed="rId6">
            <a:extLst>
              <a:ext uri="{28A0092B-C50C-407E-A947-70E740481C1C}">
                <a14:useLocalDpi xmlns:a14="http://schemas.microsoft.com/office/drawing/2010/main" val="0"/>
              </a:ext>
            </a:extLst>
          </a:blip>
          <a:srcRect t="-1276" b="-3000"/>
          <a:stretch>
            <a:fillRect/>
          </a:stretch>
        </p:blipFill>
        <p:spPr bwMode="auto">
          <a:xfrm>
            <a:off x="-62359" y="3630613"/>
            <a:ext cx="4778375"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D:\Download\Vacuum\Созополь\KOMPAS - Vacuum sistem.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2625" y="44624"/>
            <a:ext cx="32305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3" name="Объект 4"/>
          <p:cNvGraphicFramePr>
            <a:graphicFrameLocks noChangeAspect="1"/>
          </p:cNvGraphicFramePr>
          <p:nvPr>
            <p:extLst>
              <p:ext uri="{D42A27DB-BD31-4B8C-83A1-F6EECF244321}">
                <p14:modId xmlns:p14="http://schemas.microsoft.com/office/powerpoint/2010/main" val="3283485931"/>
              </p:ext>
            </p:extLst>
          </p:nvPr>
        </p:nvGraphicFramePr>
        <p:xfrm>
          <a:off x="0" y="44624"/>
          <a:ext cx="5580062" cy="3541713"/>
        </p:xfrm>
        <a:graphic>
          <a:graphicData uri="http://schemas.openxmlformats.org/presentationml/2006/ole">
            <mc:AlternateContent xmlns:mc="http://schemas.openxmlformats.org/markup-compatibility/2006">
              <mc:Choice xmlns:v="urn:schemas-microsoft-com:vml" Requires="v">
                <p:oleObj spid="_x0000_s30019" name="Точечный рисунок" r:id="rId8" imgW="10945753" imgH="6811326" progId="Paint.Picture">
                  <p:embed/>
                </p:oleObj>
              </mc:Choice>
              <mc:Fallback>
                <p:oleObj name="Точечный рисунок" r:id="rId8" imgW="10945753" imgH="6811326" progId="Paint.Picture">
                  <p:embed/>
                  <p:pic>
                    <p:nvPicPr>
                      <p:cNvPr id="0" name="Объект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624"/>
                        <a:ext cx="5580062"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4" name="Объект 6"/>
          <p:cNvGraphicFramePr>
            <a:graphicFrameLocks noChangeAspect="1"/>
          </p:cNvGraphicFramePr>
          <p:nvPr/>
        </p:nvGraphicFramePr>
        <p:xfrm>
          <a:off x="5292725" y="4524375"/>
          <a:ext cx="3535363" cy="2354263"/>
        </p:xfrm>
        <a:graphic>
          <a:graphicData uri="http://schemas.openxmlformats.org/presentationml/2006/ole">
            <mc:AlternateContent xmlns:mc="http://schemas.openxmlformats.org/markup-compatibility/2006">
              <mc:Choice xmlns:v="urn:schemas-microsoft-com:vml" Requires="v">
                <p:oleObj spid="_x0000_s30020" name="Точечный рисунок" r:id="rId10" imgW="3591426" imgH="2390476" progId="Paint.Picture">
                  <p:embed/>
                </p:oleObj>
              </mc:Choice>
              <mc:Fallback>
                <p:oleObj name="Точечный рисунок" r:id="rId10" imgW="3591426" imgH="2390476" progId="Paint.Picture">
                  <p:embed/>
                  <p:pic>
                    <p:nvPicPr>
                      <p:cNvPr id="0" name="Объект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2725" y="4524375"/>
                        <a:ext cx="35353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Group 147"/>
          <p:cNvGraphicFramePr>
            <a:graphicFrameLocks noGrp="1"/>
          </p:cNvGraphicFramePr>
          <p:nvPr>
            <p:extLst>
              <p:ext uri="{D42A27DB-BD31-4B8C-83A1-F6EECF244321}">
                <p14:modId xmlns:p14="http://schemas.microsoft.com/office/powerpoint/2010/main" val="3332144446"/>
              </p:ext>
            </p:extLst>
          </p:nvPr>
        </p:nvGraphicFramePr>
        <p:xfrm>
          <a:off x="4644008" y="3240008"/>
          <a:ext cx="4357688" cy="1341120"/>
        </p:xfrm>
        <a:graphic>
          <a:graphicData uri="http://schemas.openxmlformats.org/drawingml/2006/table">
            <a:tbl>
              <a:tblPr/>
              <a:tblGrid>
                <a:gridCol w="2635250"/>
                <a:gridCol w="742950"/>
                <a:gridCol w="979488"/>
              </a:tblGrid>
              <a:tr h="334963">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rgbClr val="000080"/>
                          </a:solidFill>
                          <a:effectLst/>
                          <a:latin typeface="Arial" charset="0"/>
                          <a:ea typeface="SimSun" charset="0"/>
                        </a:rPr>
                        <a:t>Particles</a:t>
                      </a:r>
                      <a:endParaRPr kumimoji="0" lang="en-US" altLang="ru-RU" sz="1600" b="1" i="0" u="none" strike="noStrike" cap="none" normalizeH="0" baseline="0" dirty="0">
                        <a:ln>
                          <a:noFill/>
                        </a:ln>
                        <a:solidFill>
                          <a:schemeClr val="tx1"/>
                        </a:solidFill>
                        <a:effectLst/>
                        <a:latin typeface="Arial" charset="0"/>
                        <a:ea typeface="SimSun" charset="0"/>
                      </a:endParaRP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a:ln>
                            <a:noFill/>
                          </a:ln>
                          <a:solidFill>
                            <a:srgbClr val="000080"/>
                          </a:solidFill>
                          <a:effectLst/>
                          <a:latin typeface="Arial" charset="0"/>
                          <a:ea typeface="SimSun" charset="0"/>
                          <a:sym typeface="Symbol" charset="2"/>
                        </a:rPr>
                        <a:t>p</a:t>
                      </a: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30000">
                          <a:ln>
                            <a:noFill/>
                          </a:ln>
                          <a:solidFill>
                            <a:srgbClr val="000080"/>
                          </a:solidFill>
                          <a:effectLst/>
                          <a:latin typeface="Arial" charset="0"/>
                          <a:ea typeface="SimSun" charset="0"/>
                          <a:sym typeface="Symbol" charset="2"/>
                        </a:rPr>
                        <a:t>197</a:t>
                      </a:r>
                      <a:r>
                        <a:rPr kumimoji="0" lang="en-US" altLang="ru-RU" sz="1600" b="1" i="0" u="none" strike="noStrike" cap="none" normalizeH="0" baseline="0">
                          <a:ln>
                            <a:noFill/>
                          </a:ln>
                          <a:solidFill>
                            <a:srgbClr val="000080"/>
                          </a:solidFill>
                          <a:effectLst/>
                          <a:latin typeface="Arial" charset="0"/>
                          <a:ea typeface="SimSun" charset="0"/>
                          <a:sym typeface="Symbol" charset="2"/>
                        </a:rPr>
                        <a:t>Au</a:t>
                      </a:r>
                      <a:r>
                        <a:rPr kumimoji="0" lang="en-US" altLang="ru-RU" sz="1600" b="1" i="0" u="none" strike="noStrike" cap="none" normalizeH="0" baseline="30000">
                          <a:ln>
                            <a:noFill/>
                          </a:ln>
                          <a:solidFill>
                            <a:srgbClr val="000080"/>
                          </a:solidFill>
                          <a:effectLst/>
                          <a:latin typeface="Arial" charset="0"/>
                          <a:ea typeface="SimSun" charset="0"/>
                          <a:sym typeface="Symbol" charset="2"/>
                        </a:rPr>
                        <a:t>31+</a:t>
                      </a:r>
                      <a:endParaRPr kumimoji="0" lang="en-US" altLang="ru-RU" sz="1600" b="1" i="0" u="none" strike="noStrike" cap="none" normalizeH="0" baseline="0">
                        <a:ln>
                          <a:noFill/>
                        </a:ln>
                        <a:solidFill>
                          <a:srgbClr val="000080"/>
                        </a:solidFill>
                        <a:effectLst/>
                        <a:latin typeface="Arial" charset="0"/>
                        <a:ea typeface="SimSun" charset="0"/>
                        <a:sym typeface="Symbol" charset="2"/>
                      </a:endParaRP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4963">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rgbClr val="000080"/>
                          </a:solidFill>
                          <a:effectLst/>
                          <a:latin typeface="Arial" charset="0"/>
                          <a:ea typeface="SimSun" charset="0"/>
                        </a:rPr>
                        <a:t>Injection energy, MeV/u</a:t>
                      </a:r>
                      <a:endParaRPr kumimoji="0" lang="en-US" altLang="ru-RU" sz="1600" b="1" i="0" u="none" strike="noStrike" cap="none" normalizeH="0" baseline="0" dirty="0">
                        <a:ln>
                          <a:noFill/>
                        </a:ln>
                        <a:solidFill>
                          <a:schemeClr val="tx1"/>
                        </a:solidFill>
                        <a:effectLst/>
                        <a:latin typeface="Arial" charset="0"/>
                        <a:ea typeface="SimSun" charset="0"/>
                      </a:endParaRP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rgbClr val="000080"/>
                          </a:solidFill>
                          <a:effectLst/>
                          <a:latin typeface="Arial" charset="0"/>
                          <a:ea typeface="SimSun" charset="0"/>
                        </a:rPr>
                        <a:t>3</a:t>
                      </a:r>
                      <a:r>
                        <a:rPr kumimoji="0" lang="ru-RU" altLang="ru-RU" sz="1600" b="1" i="0" u="none" strike="noStrike" cap="none" normalizeH="0" baseline="0" dirty="0" smtClean="0">
                          <a:ln>
                            <a:noFill/>
                          </a:ln>
                          <a:solidFill>
                            <a:srgbClr val="000080"/>
                          </a:solidFill>
                          <a:effectLst/>
                          <a:latin typeface="Arial" charset="0"/>
                          <a:ea typeface="SimSun" charset="0"/>
                        </a:rPr>
                        <a:t>.2</a:t>
                      </a:r>
                      <a:endParaRPr kumimoji="0" lang="en-US" altLang="ru-RU" sz="1600" b="1" i="0" u="none" strike="noStrike" cap="none" normalizeH="0" baseline="0" dirty="0">
                        <a:ln>
                          <a:noFill/>
                        </a:ln>
                        <a:solidFill>
                          <a:schemeClr val="tx1"/>
                        </a:solidFill>
                        <a:effectLst/>
                        <a:latin typeface="Arial" charset="0"/>
                        <a:ea typeface="SimSun" charset="0"/>
                      </a:endParaRP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ru-RU"/>
                    </a:p>
                  </a:txBody>
                  <a:tcPr/>
                </a:tc>
              </a:tr>
              <a:tr h="334963">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err="1" smtClean="0">
                          <a:ln>
                            <a:noFill/>
                          </a:ln>
                          <a:solidFill>
                            <a:srgbClr val="000080"/>
                          </a:solidFill>
                          <a:effectLst/>
                          <a:latin typeface="Arial" charset="0"/>
                          <a:ea typeface="SimSun" charset="0"/>
                        </a:rPr>
                        <a:t>Max.kinetic</a:t>
                      </a:r>
                      <a:r>
                        <a:rPr kumimoji="0" lang="en-US" altLang="ru-RU" sz="1600" b="1" i="0" u="none" strike="noStrike" cap="none" normalizeH="0" baseline="0" dirty="0" smtClean="0">
                          <a:ln>
                            <a:noFill/>
                          </a:ln>
                          <a:solidFill>
                            <a:srgbClr val="000080"/>
                          </a:solidFill>
                          <a:effectLst/>
                          <a:latin typeface="Arial" charset="0"/>
                          <a:ea typeface="SimSun" charset="0"/>
                        </a:rPr>
                        <a:t> energy, </a:t>
                      </a:r>
                      <a:r>
                        <a:rPr kumimoji="0" lang="en-US" altLang="ru-RU" sz="1600" b="1" i="0" u="none" strike="noStrike" cap="none" normalizeH="0" baseline="0" dirty="0" err="1" smtClean="0">
                          <a:ln>
                            <a:noFill/>
                          </a:ln>
                          <a:solidFill>
                            <a:srgbClr val="000080"/>
                          </a:solidFill>
                          <a:effectLst/>
                          <a:latin typeface="Arial" charset="0"/>
                          <a:ea typeface="SimSun" charset="0"/>
                        </a:rPr>
                        <a:t>GeV</a:t>
                      </a:r>
                      <a:endParaRPr kumimoji="0" lang="en-US" altLang="ru-RU" sz="1600" b="1" i="0" u="none" strike="noStrike" cap="none" normalizeH="0" baseline="0" dirty="0">
                        <a:ln>
                          <a:noFill/>
                        </a:ln>
                        <a:solidFill>
                          <a:schemeClr val="tx1"/>
                        </a:solidFill>
                        <a:effectLst/>
                        <a:latin typeface="Arial" charset="0"/>
                        <a:ea typeface="SimSun" charset="0"/>
                      </a:endParaRP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a:ln>
                            <a:noFill/>
                          </a:ln>
                          <a:solidFill>
                            <a:srgbClr val="000080"/>
                          </a:solidFill>
                          <a:effectLst/>
                          <a:latin typeface="Arial" charset="0"/>
                          <a:ea typeface="SimSun" charset="0"/>
                        </a:rPr>
                        <a:t>6.4</a:t>
                      </a:r>
                      <a:endParaRPr kumimoji="0" lang="en-US" altLang="ru-RU" sz="1600" b="1" i="0" u="none" strike="noStrike" cap="none" normalizeH="0" baseline="0">
                        <a:ln>
                          <a:noFill/>
                        </a:ln>
                        <a:solidFill>
                          <a:schemeClr val="tx1"/>
                        </a:solidFill>
                        <a:effectLst/>
                        <a:latin typeface="Arial" charset="0"/>
                        <a:ea typeface="SimSun" charset="0"/>
                      </a:endParaRP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000066"/>
                          </a:solidFill>
                          <a:effectLst/>
                          <a:latin typeface="Arial" charset="0"/>
                          <a:ea typeface="SimSun" charset="0"/>
                        </a:rPr>
                        <a:t>0.58</a:t>
                      </a: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4963">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rgbClr val="000080"/>
                          </a:solidFill>
                          <a:effectLst/>
                          <a:latin typeface="Arial" charset="0"/>
                          <a:ea typeface="SimSun" charset="0"/>
                        </a:rPr>
                        <a:t>Circumstance</a:t>
                      </a:r>
                      <a:endParaRPr kumimoji="0" lang="en-US" altLang="ru-RU" sz="1600" b="1" i="0" u="none" strike="noStrike" cap="none" normalizeH="0" baseline="0" dirty="0">
                        <a:ln>
                          <a:noFill/>
                        </a:ln>
                        <a:solidFill>
                          <a:schemeClr val="tx1"/>
                        </a:solidFill>
                        <a:effectLst/>
                        <a:latin typeface="Arial" charset="0"/>
                        <a:ea typeface="SimSun" charset="0"/>
                      </a:endParaRP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000080"/>
                          </a:solidFill>
                          <a:effectLst/>
                          <a:latin typeface="Arial" charset="0"/>
                          <a:ea typeface="SimSun" charset="0"/>
                        </a:rPr>
                        <a:t>211.2</a:t>
                      </a:r>
                      <a:endParaRPr kumimoji="0" lang="en-US" altLang="ru-RU" sz="1600" b="1" i="0" u="none" strike="noStrike" cap="none" normalizeH="0" baseline="0" dirty="0">
                        <a:ln>
                          <a:noFill/>
                        </a:ln>
                        <a:solidFill>
                          <a:schemeClr val="tx1"/>
                        </a:solidFill>
                        <a:effectLst/>
                        <a:latin typeface="Arial" charset="0"/>
                        <a:ea typeface="SimSun" charset="0"/>
                      </a:endParaRPr>
                    </a:p>
                  </a:txBody>
                  <a:tcPr marL="91431" marR="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ru-RU"/>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3" name="Группа 10"/>
          <p:cNvGrpSpPr>
            <a:grpSpLocks/>
          </p:cNvGrpSpPr>
          <p:nvPr/>
        </p:nvGrpSpPr>
        <p:grpSpPr bwMode="auto">
          <a:xfrm>
            <a:off x="1042988" y="1033465"/>
            <a:ext cx="6970712" cy="5132387"/>
            <a:chOff x="842963" y="790575"/>
            <a:chExt cx="7510462" cy="5610225"/>
          </a:xfrm>
        </p:grpSpPr>
        <p:grpSp>
          <p:nvGrpSpPr>
            <p:cNvPr id="95251" name="Группа 28"/>
            <p:cNvGrpSpPr>
              <a:grpSpLocks/>
            </p:cNvGrpSpPr>
            <p:nvPr/>
          </p:nvGrpSpPr>
          <p:grpSpPr bwMode="auto">
            <a:xfrm>
              <a:off x="842963" y="790575"/>
              <a:ext cx="7510462" cy="5610225"/>
              <a:chOff x="842963" y="790575"/>
              <a:chExt cx="7510462" cy="5610225"/>
            </a:xfrm>
          </p:grpSpPr>
          <p:sp>
            <p:nvSpPr>
              <p:cNvPr id="95253" name="Text Box 20"/>
              <p:cNvSpPr txBox="1">
                <a:spLocks noChangeArrowheads="1"/>
              </p:cNvSpPr>
              <p:nvPr/>
            </p:nvSpPr>
            <p:spPr bwMode="auto">
              <a:xfrm>
                <a:off x="5622925" y="3316288"/>
                <a:ext cx="1028700" cy="403718"/>
              </a:xfrm>
              <a:prstGeom prst="rect">
                <a:avLst/>
              </a:prstGeom>
              <a:noFill/>
              <a:ln w="9525">
                <a:noFill/>
                <a:miter lim="800000"/>
                <a:headEnd/>
                <a:tailEnd/>
              </a:ln>
            </p:spPr>
            <p:txBody>
              <a:bodyPr>
                <a:spAutoFit/>
              </a:bodyPr>
              <a:lstStyle/>
              <a:p>
                <a:pPr algn="r" eaLnBrk="0" hangingPunct="0">
                  <a:spcBef>
                    <a:spcPct val="50000"/>
                  </a:spcBef>
                </a:pPr>
                <a:r>
                  <a:rPr lang="en-US" b="1">
                    <a:solidFill>
                      <a:schemeClr val="bg1"/>
                    </a:solidFill>
                    <a:latin typeface="Comic Sans MS" pitchFamily="66" charset="0"/>
                  </a:rPr>
                  <a:t>2.3 m</a:t>
                </a:r>
                <a:endParaRPr lang="ru-RU" b="1">
                  <a:solidFill>
                    <a:schemeClr val="bg1"/>
                  </a:solidFill>
                  <a:latin typeface="Comic Sans MS" pitchFamily="66" charset="0"/>
                </a:endParaRPr>
              </a:p>
            </p:txBody>
          </p:sp>
          <p:sp>
            <p:nvSpPr>
              <p:cNvPr id="95254" name="Line 19"/>
              <p:cNvSpPr>
                <a:spLocks noChangeShapeType="1"/>
              </p:cNvSpPr>
              <p:nvPr/>
            </p:nvSpPr>
            <p:spPr bwMode="auto">
              <a:xfrm>
                <a:off x="6315075" y="2719388"/>
                <a:ext cx="57150" cy="1892300"/>
              </a:xfrm>
              <a:prstGeom prst="line">
                <a:avLst/>
              </a:prstGeom>
              <a:noFill/>
              <a:ln w="28575">
                <a:solidFill>
                  <a:schemeClr val="bg1"/>
                </a:solidFill>
                <a:round/>
                <a:headEnd type="triangle" w="med" len="med"/>
                <a:tailEnd type="triangle" w="med" len="med"/>
              </a:ln>
            </p:spPr>
            <p:txBody>
              <a:bodyPr/>
              <a:lstStyle/>
              <a:p>
                <a:endParaRPr lang="ru-RU"/>
              </a:p>
            </p:txBody>
          </p:sp>
          <p:sp>
            <p:nvSpPr>
              <p:cNvPr id="95255" name="Text Box 21"/>
              <p:cNvSpPr txBox="1">
                <a:spLocks noChangeArrowheads="1"/>
              </p:cNvSpPr>
              <p:nvPr/>
            </p:nvSpPr>
            <p:spPr bwMode="auto">
              <a:xfrm>
                <a:off x="3603625" y="4122738"/>
                <a:ext cx="863600" cy="706506"/>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latin typeface="Comic Sans MS" pitchFamily="66" charset="0"/>
                  </a:rPr>
                  <a:t>4.0 m</a:t>
                </a:r>
                <a:endParaRPr lang="ru-RU" b="1">
                  <a:solidFill>
                    <a:schemeClr val="bg1"/>
                  </a:solidFill>
                  <a:latin typeface="Comic Sans MS" pitchFamily="66" charset="0"/>
                </a:endParaRPr>
              </a:p>
            </p:txBody>
          </p:sp>
          <p:sp>
            <p:nvSpPr>
              <p:cNvPr id="95256" name="Line 22"/>
              <p:cNvSpPr>
                <a:spLocks noChangeShapeType="1"/>
              </p:cNvSpPr>
              <p:nvPr/>
            </p:nvSpPr>
            <p:spPr bwMode="auto">
              <a:xfrm flipV="1">
                <a:off x="2981325" y="4465638"/>
                <a:ext cx="3765550" cy="12700"/>
              </a:xfrm>
              <a:prstGeom prst="line">
                <a:avLst/>
              </a:prstGeom>
              <a:noFill/>
              <a:ln w="28575">
                <a:solidFill>
                  <a:schemeClr val="bg1"/>
                </a:solidFill>
                <a:round/>
                <a:headEnd type="triangle" w="med" len="med"/>
                <a:tailEnd type="triangle" w="med" len="med"/>
              </a:ln>
            </p:spPr>
            <p:txBody>
              <a:bodyPr/>
              <a:lstStyle/>
              <a:p>
                <a:endParaRPr lang="ru-RU"/>
              </a:p>
            </p:txBody>
          </p:sp>
          <p:sp>
            <p:nvSpPr>
              <p:cNvPr id="95257" name="Text Box 37"/>
              <p:cNvSpPr txBox="1">
                <a:spLocks noChangeArrowheads="1"/>
              </p:cNvSpPr>
              <p:nvPr/>
            </p:nvSpPr>
            <p:spPr bwMode="auto">
              <a:xfrm>
                <a:off x="2887663" y="2600325"/>
                <a:ext cx="1676400" cy="1312083"/>
              </a:xfrm>
              <a:prstGeom prst="rect">
                <a:avLst/>
              </a:prstGeom>
              <a:noFill/>
              <a:ln w="9525">
                <a:noFill/>
                <a:miter lim="800000"/>
                <a:headEnd/>
                <a:tailEnd/>
              </a:ln>
            </p:spPr>
            <p:txBody>
              <a:bodyPr>
                <a:spAutoFit/>
              </a:bodyPr>
              <a:lstStyle/>
              <a:p>
                <a:pPr algn="r" eaLnBrk="0" hangingPunct="0">
                  <a:spcBef>
                    <a:spcPct val="50000"/>
                  </a:spcBef>
                </a:pPr>
                <a:r>
                  <a:rPr lang="en-US" b="1">
                    <a:solidFill>
                      <a:srgbClr val="FFCC00"/>
                    </a:solidFill>
                    <a:latin typeface="Comic Sans MS" pitchFamily="66" charset="0"/>
                  </a:rPr>
                  <a:t>Prototype of the Booster dipole</a:t>
                </a:r>
                <a:endParaRPr lang="ru-RU" b="1">
                  <a:solidFill>
                    <a:srgbClr val="FFCC00"/>
                  </a:solidFill>
                  <a:latin typeface="Comic Sans MS" pitchFamily="66" charset="0"/>
                </a:endParaRPr>
              </a:p>
            </p:txBody>
          </p:sp>
          <p:sp>
            <p:nvSpPr>
              <p:cNvPr id="95258" name="Line 38"/>
              <p:cNvSpPr>
                <a:spLocks noChangeShapeType="1"/>
              </p:cNvSpPr>
              <p:nvPr/>
            </p:nvSpPr>
            <p:spPr bwMode="auto">
              <a:xfrm>
                <a:off x="3886200" y="3486150"/>
                <a:ext cx="838200" cy="0"/>
              </a:xfrm>
              <a:prstGeom prst="line">
                <a:avLst/>
              </a:prstGeom>
              <a:noFill/>
              <a:ln w="38100">
                <a:solidFill>
                  <a:srgbClr val="FFCC00"/>
                </a:solidFill>
                <a:round/>
                <a:headEnd/>
                <a:tailEnd type="triangle" w="med" len="med"/>
              </a:ln>
            </p:spPr>
            <p:txBody>
              <a:bodyPr/>
              <a:lstStyle/>
              <a:p>
                <a:endParaRPr lang="ru-RU"/>
              </a:p>
            </p:txBody>
          </p:sp>
          <p:pic>
            <p:nvPicPr>
              <p:cNvPr id="95259" name="Picture 35" descr="IMG_0228"/>
              <p:cNvPicPr>
                <a:picLocks noChangeAspect="1" noChangeArrowheads="1"/>
              </p:cNvPicPr>
              <p:nvPr/>
            </p:nvPicPr>
            <p:blipFill>
              <a:blip r:embed="rId4" cstate="screen"/>
              <a:srcRect/>
              <a:stretch>
                <a:fillRect/>
              </a:stretch>
            </p:blipFill>
            <p:spPr bwMode="auto">
              <a:xfrm>
                <a:off x="842963" y="790575"/>
                <a:ext cx="7510462" cy="5610225"/>
              </a:xfrm>
              <a:prstGeom prst="rect">
                <a:avLst/>
              </a:prstGeom>
              <a:noFill/>
              <a:ln w="9525">
                <a:noFill/>
                <a:miter lim="800000"/>
                <a:headEnd/>
                <a:tailEnd/>
              </a:ln>
            </p:spPr>
          </p:pic>
        </p:grpSp>
        <p:sp>
          <p:nvSpPr>
            <p:cNvPr id="95252" name="Text Box 35"/>
            <p:cNvSpPr txBox="1">
              <a:spLocks noChangeArrowheads="1"/>
            </p:cNvSpPr>
            <p:nvPr/>
          </p:nvSpPr>
          <p:spPr bwMode="auto">
            <a:xfrm>
              <a:off x="1457325" y="1173163"/>
              <a:ext cx="6230938" cy="403745"/>
            </a:xfrm>
            <a:prstGeom prst="rect">
              <a:avLst/>
            </a:prstGeom>
            <a:solidFill>
              <a:srgbClr val="FF9900"/>
            </a:solidFill>
            <a:ln w="19050">
              <a:solidFill>
                <a:srgbClr val="000066"/>
              </a:solidFill>
              <a:miter lim="800000"/>
              <a:headEnd/>
              <a:tailEnd/>
            </a:ln>
          </p:spPr>
          <p:txBody>
            <a:bodyPr>
              <a:spAutoFit/>
            </a:bodyPr>
            <a:lstStyle/>
            <a:p>
              <a:pPr algn="ctr" eaLnBrk="0" hangingPunct="0">
                <a:spcBef>
                  <a:spcPct val="50000"/>
                </a:spcBef>
              </a:pPr>
              <a:r>
                <a:rPr lang="en-US" b="1">
                  <a:latin typeface="Comic Sans MS" pitchFamily="66" charset="0"/>
                </a:rPr>
                <a:t>The best method to </a:t>
              </a:r>
              <a:r>
                <a:rPr lang="en-US" sz="1600" b="1">
                  <a:latin typeface="Comic Sans MS" pitchFamily="66" charset="0"/>
                </a:rPr>
                <a:t>measure</a:t>
              </a:r>
              <a:r>
                <a:rPr lang="en-US" b="1">
                  <a:latin typeface="Comic Sans MS" pitchFamily="66" charset="0"/>
                </a:rPr>
                <a:t> phase space size</a:t>
              </a:r>
              <a:endParaRPr lang="ru-RU" b="1">
                <a:latin typeface="Comic Sans MS" pitchFamily="66" charset="0"/>
              </a:endParaRPr>
            </a:p>
          </p:txBody>
        </p:sp>
      </p:grpSp>
      <p:grpSp>
        <p:nvGrpSpPr>
          <p:cNvPr id="95235" name="Group 40"/>
          <p:cNvGrpSpPr>
            <a:grpSpLocks/>
          </p:cNvGrpSpPr>
          <p:nvPr/>
        </p:nvGrpSpPr>
        <p:grpSpPr bwMode="auto">
          <a:xfrm>
            <a:off x="415264" y="1023908"/>
            <a:ext cx="8313738" cy="5127625"/>
            <a:chOff x="273" y="636"/>
            <a:chExt cx="5237" cy="3230"/>
          </a:xfrm>
        </p:grpSpPr>
        <p:pic>
          <p:nvPicPr>
            <p:cNvPr id="95245" name="Picture 31" descr="Synchrophstrn"/>
            <p:cNvPicPr>
              <a:picLocks noChangeAspect="1" noChangeArrowheads="1"/>
            </p:cNvPicPr>
            <p:nvPr/>
          </p:nvPicPr>
          <p:blipFill>
            <a:blip r:embed="rId5" cstate="screen"/>
            <a:srcRect/>
            <a:stretch>
              <a:fillRect/>
            </a:stretch>
          </p:blipFill>
          <p:spPr bwMode="auto">
            <a:xfrm>
              <a:off x="273" y="654"/>
              <a:ext cx="5237" cy="3212"/>
            </a:xfrm>
            <a:prstGeom prst="rect">
              <a:avLst/>
            </a:prstGeom>
            <a:noFill/>
            <a:ln w="9525">
              <a:noFill/>
              <a:miter lim="800000"/>
              <a:headEnd/>
              <a:tailEnd/>
            </a:ln>
          </p:spPr>
        </p:pic>
        <p:grpSp>
          <p:nvGrpSpPr>
            <p:cNvPr id="95246" name="Group 32"/>
            <p:cNvGrpSpPr>
              <a:grpSpLocks/>
            </p:cNvGrpSpPr>
            <p:nvPr/>
          </p:nvGrpSpPr>
          <p:grpSpPr bwMode="auto">
            <a:xfrm>
              <a:off x="284" y="636"/>
              <a:ext cx="897" cy="1379"/>
              <a:chOff x="388" y="656"/>
              <a:chExt cx="897" cy="1379"/>
            </a:xfrm>
          </p:grpSpPr>
          <p:pic>
            <p:nvPicPr>
              <p:cNvPr id="95247" name="Picture 33" descr="Veksler"/>
              <p:cNvPicPr>
                <a:picLocks noChangeAspect="1" noChangeArrowheads="1"/>
              </p:cNvPicPr>
              <p:nvPr/>
            </p:nvPicPr>
            <p:blipFill>
              <a:blip r:embed="rId6" cstate="screen"/>
              <a:srcRect/>
              <a:stretch>
                <a:fillRect/>
              </a:stretch>
            </p:blipFill>
            <p:spPr bwMode="auto">
              <a:xfrm>
                <a:off x="388" y="656"/>
                <a:ext cx="897" cy="1198"/>
              </a:xfrm>
              <a:prstGeom prst="rect">
                <a:avLst/>
              </a:prstGeom>
              <a:noFill/>
              <a:ln w="9525">
                <a:noFill/>
                <a:miter lim="800000"/>
                <a:headEnd/>
                <a:tailEnd/>
              </a:ln>
            </p:spPr>
          </p:pic>
          <p:sp>
            <p:nvSpPr>
              <p:cNvPr id="95248" name="Text Box 34"/>
              <p:cNvSpPr txBox="1">
                <a:spLocks noChangeArrowheads="1"/>
              </p:cNvSpPr>
              <p:nvPr/>
            </p:nvSpPr>
            <p:spPr bwMode="auto">
              <a:xfrm>
                <a:off x="392" y="1822"/>
                <a:ext cx="893" cy="213"/>
              </a:xfrm>
              <a:prstGeom prst="rect">
                <a:avLst/>
              </a:prstGeom>
              <a:solidFill>
                <a:srgbClr val="4D4D4D"/>
              </a:solidFill>
              <a:ln w="9525">
                <a:noFill/>
                <a:miter lim="800000"/>
                <a:headEnd/>
                <a:tailEnd/>
              </a:ln>
            </p:spPr>
            <p:txBody>
              <a:bodyPr>
                <a:spAutoFit/>
              </a:bodyPr>
              <a:lstStyle/>
              <a:p>
                <a:pPr algn="ctr" eaLnBrk="0" hangingPunct="0">
                  <a:spcBef>
                    <a:spcPct val="50000"/>
                  </a:spcBef>
                </a:pPr>
                <a:r>
                  <a:rPr lang="en-US" sz="1600" dirty="0" smtClean="0">
                    <a:solidFill>
                      <a:schemeClr val="bg1"/>
                    </a:solidFill>
                  </a:rPr>
                  <a:t>V. </a:t>
                </a:r>
                <a:r>
                  <a:rPr lang="en-US" sz="1600" dirty="0" err="1" smtClean="0">
                    <a:solidFill>
                      <a:schemeClr val="bg1"/>
                    </a:solidFill>
                  </a:rPr>
                  <a:t>Veksler</a:t>
                </a:r>
                <a:endParaRPr lang="ru-RU" sz="1600" dirty="0">
                  <a:solidFill>
                    <a:schemeClr val="bg1"/>
                  </a:solidFill>
                </a:endParaRPr>
              </a:p>
            </p:txBody>
          </p:sp>
        </p:grpSp>
      </p:grpSp>
      <p:pic>
        <p:nvPicPr>
          <p:cNvPr id="24" name="Picture 10"/>
          <p:cNvPicPr>
            <a:picLocks noChangeAspect="1" noChangeArrowheads="1"/>
          </p:cNvPicPr>
          <p:nvPr/>
        </p:nvPicPr>
        <p:blipFill>
          <a:blip r:embed="rId7" cstate="screen"/>
          <a:srcRect/>
          <a:stretch>
            <a:fillRect/>
          </a:stretch>
        </p:blipFill>
        <p:spPr bwMode="auto">
          <a:xfrm>
            <a:off x="395536" y="713904"/>
            <a:ext cx="8390857" cy="6165304"/>
          </a:xfrm>
          <a:prstGeom prst="rect">
            <a:avLst/>
          </a:prstGeom>
          <a:noFill/>
          <a:ln w="9525">
            <a:noFill/>
            <a:miter lim="800000"/>
            <a:headEnd/>
            <a:tailEnd/>
          </a:ln>
        </p:spPr>
      </p:pic>
      <p:pic>
        <p:nvPicPr>
          <p:cNvPr id="27" name="Рисунок 26" descr="P1020084.JPG"/>
          <p:cNvPicPr>
            <a:picLocks noChangeAspect="1"/>
          </p:cNvPicPr>
          <p:nvPr/>
        </p:nvPicPr>
        <p:blipFill>
          <a:blip r:embed="rId8" cstate="screen"/>
          <a:srcRect/>
          <a:stretch>
            <a:fillRect/>
          </a:stretch>
        </p:blipFill>
        <p:spPr bwMode="auto">
          <a:xfrm>
            <a:off x="899592" y="908720"/>
            <a:ext cx="7019925" cy="5264150"/>
          </a:xfrm>
          <a:prstGeom prst="rect">
            <a:avLst/>
          </a:prstGeom>
          <a:noFill/>
          <a:ln w="9525">
            <a:noFill/>
            <a:miter lim="800000"/>
            <a:headEnd/>
            <a:tailEnd/>
          </a:ln>
        </p:spPr>
      </p:pic>
      <p:sp>
        <p:nvSpPr>
          <p:cNvPr id="25" name="TextBox 2"/>
          <p:cNvSpPr txBox="1">
            <a:spLocks noChangeArrowheads="1"/>
          </p:cNvSpPr>
          <p:nvPr/>
        </p:nvSpPr>
        <p:spPr bwMode="auto">
          <a:xfrm>
            <a:off x="0" y="116632"/>
            <a:ext cx="9144000" cy="584776"/>
          </a:xfrm>
          <a:prstGeom prst="rect">
            <a:avLst/>
          </a:prstGeom>
          <a:noFill/>
          <a:ln w="9525">
            <a:noFill/>
            <a:miter lim="800000"/>
            <a:headEnd/>
            <a:tailEnd/>
          </a:ln>
        </p:spPr>
        <p:txBody>
          <a:bodyPr>
            <a:spAutoFit/>
          </a:bodyPr>
          <a:lstStyle/>
          <a:p>
            <a:pPr algn="ctr"/>
            <a:r>
              <a:rPr lang="en-US" sz="3200" b="1" dirty="0" smtClean="0">
                <a:solidFill>
                  <a:srgbClr val="000090"/>
                </a:solidFill>
                <a:latin typeface="+mn-lt"/>
              </a:rPr>
              <a:t>NICA Booster synchrotron</a:t>
            </a:r>
            <a:endParaRPr lang="en-US" sz="3200" b="1" dirty="0">
              <a:solidFill>
                <a:srgbClr val="000090"/>
              </a:solidFill>
              <a:latin typeface="+mn-lt"/>
            </a:endParaRPr>
          </a:p>
        </p:txBody>
      </p:sp>
      <p:grpSp>
        <p:nvGrpSpPr>
          <p:cNvPr id="6" name="Группа 5"/>
          <p:cNvGrpSpPr/>
          <p:nvPr/>
        </p:nvGrpSpPr>
        <p:grpSpPr>
          <a:xfrm>
            <a:off x="755575" y="836712"/>
            <a:ext cx="7616185" cy="5688632"/>
            <a:chOff x="755575" y="836712"/>
            <a:chExt cx="7616185" cy="5688632"/>
          </a:xfrm>
        </p:grpSpPr>
        <p:pic>
          <p:nvPicPr>
            <p:cNvPr id="4" name="Изображение 3" descr="IMG_0227.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575" y="836712"/>
              <a:ext cx="7616185" cy="5688632"/>
            </a:xfrm>
            <a:prstGeom prst="rect">
              <a:avLst/>
            </a:prstGeom>
          </p:spPr>
        </p:pic>
        <p:sp>
          <p:nvSpPr>
            <p:cNvPr id="31" name="Text Box 11"/>
            <p:cNvSpPr txBox="1">
              <a:spLocks noChangeArrowheads="1"/>
            </p:cNvSpPr>
            <p:nvPr/>
          </p:nvSpPr>
          <p:spPr bwMode="auto">
            <a:xfrm>
              <a:off x="4860032" y="3409255"/>
              <a:ext cx="6898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r" eaLnBrk="1" hangingPunct="1">
                <a:spcBef>
                  <a:spcPct val="50000"/>
                </a:spcBef>
              </a:pPr>
              <a:r>
                <a:rPr kumimoji="0" lang="en-US" sz="1400" b="1" dirty="0" smtClean="0">
                  <a:solidFill>
                    <a:schemeClr val="bg1"/>
                  </a:solidFill>
                  <a:latin typeface="+mn-lt"/>
                </a:rPr>
                <a:t>2.4 </a:t>
              </a:r>
              <a:r>
                <a:rPr kumimoji="0" lang="en-US" sz="1400" b="1" dirty="0">
                  <a:solidFill>
                    <a:schemeClr val="bg1"/>
                  </a:solidFill>
                  <a:latin typeface="+mn-lt"/>
                </a:rPr>
                <a:t>m</a:t>
              </a:r>
              <a:endParaRPr kumimoji="0" lang="ru-RU" sz="1400" b="1" dirty="0">
                <a:solidFill>
                  <a:schemeClr val="bg1"/>
                </a:solidFill>
                <a:latin typeface="+mn-lt"/>
              </a:endParaRPr>
            </a:p>
          </p:txBody>
        </p:sp>
        <p:sp>
          <p:nvSpPr>
            <p:cNvPr id="32" name="Line 12"/>
            <p:cNvSpPr>
              <a:spLocks noChangeShapeType="1"/>
            </p:cNvSpPr>
            <p:nvPr/>
          </p:nvSpPr>
          <p:spPr bwMode="auto">
            <a:xfrm>
              <a:off x="5496822" y="2818945"/>
              <a:ext cx="11282" cy="1978207"/>
            </a:xfrm>
            <a:prstGeom prst="line">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4" name="Text Box 13"/>
            <p:cNvSpPr txBox="1">
              <a:spLocks noChangeArrowheads="1"/>
            </p:cNvSpPr>
            <p:nvPr/>
          </p:nvSpPr>
          <p:spPr bwMode="auto">
            <a:xfrm>
              <a:off x="2771800" y="4077072"/>
              <a:ext cx="7255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eaLnBrk="1" hangingPunct="1">
                <a:spcBef>
                  <a:spcPct val="50000"/>
                </a:spcBef>
              </a:pPr>
              <a:r>
                <a:rPr kumimoji="0" lang="en-US" sz="1400" b="1" dirty="0">
                  <a:solidFill>
                    <a:schemeClr val="bg1"/>
                  </a:solidFill>
                  <a:latin typeface="+mn-lt"/>
                </a:rPr>
                <a:t>4.0 m</a:t>
              </a:r>
              <a:endParaRPr kumimoji="0" lang="ru-RU" sz="1400" b="1" dirty="0">
                <a:solidFill>
                  <a:schemeClr val="bg1"/>
                </a:solidFill>
                <a:latin typeface="+mn-lt"/>
              </a:endParaRPr>
            </a:p>
          </p:txBody>
        </p:sp>
        <p:sp>
          <p:nvSpPr>
            <p:cNvPr id="35" name="Line 14"/>
            <p:cNvSpPr>
              <a:spLocks noChangeShapeType="1"/>
            </p:cNvSpPr>
            <p:nvPr/>
          </p:nvSpPr>
          <p:spPr bwMode="auto">
            <a:xfrm flipV="1">
              <a:off x="2555776" y="4365103"/>
              <a:ext cx="3600400" cy="8535"/>
            </a:xfrm>
            <a:prstGeom prst="line">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Tree>
    <p:extLst>
      <p:ext uri="{BB962C8B-B14F-4D97-AF65-F5344CB8AC3E}">
        <p14:creationId xmlns:p14="http://schemas.microsoft.com/office/powerpoint/2010/main" val="5470038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0" name="TextBox 11"/>
          <p:cNvSpPr txBox="1">
            <a:spLocks noChangeArrowheads="1"/>
          </p:cNvSpPr>
          <p:nvPr/>
        </p:nvSpPr>
        <p:spPr bwMode="auto">
          <a:xfrm>
            <a:off x="0" y="116632"/>
            <a:ext cx="9144000" cy="5847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b="1" dirty="0">
                <a:solidFill>
                  <a:srgbClr val="000090"/>
                </a:solidFill>
                <a:ea typeface="MS PGothic" charset="-128"/>
                <a:cs typeface="Arial" charset="0"/>
              </a:rPr>
              <a:t>        </a:t>
            </a:r>
            <a:r>
              <a:rPr kumimoji="0" lang="en-US" altLang="ru-RU" b="1" dirty="0" err="1">
                <a:solidFill>
                  <a:srgbClr val="000090"/>
                </a:solidFill>
                <a:ea typeface="MS PGothic" charset="-128"/>
                <a:cs typeface="Arial" charset="0"/>
              </a:rPr>
              <a:t>Nuclotron</a:t>
            </a:r>
            <a:r>
              <a:rPr kumimoji="0" lang="en-US" altLang="ru-RU" b="1" dirty="0">
                <a:solidFill>
                  <a:srgbClr val="000090"/>
                </a:solidFill>
                <a:ea typeface="MS PGothic" charset="-128"/>
                <a:cs typeface="Arial" charset="0"/>
              </a:rPr>
              <a:t> Beams</a:t>
            </a:r>
          </a:p>
        </p:txBody>
      </p:sp>
      <p:graphicFrame>
        <p:nvGraphicFramePr>
          <p:cNvPr id="12" name="Group 136"/>
          <p:cNvGraphicFramePr>
            <a:graphicFrameLocks noGrp="1"/>
          </p:cNvGraphicFramePr>
          <p:nvPr>
            <p:extLst>
              <p:ext uri="{D42A27DB-BD31-4B8C-83A1-F6EECF244321}">
                <p14:modId xmlns:p14="http://schemas.microsoft.com/office/powerpoint/2010/main" val="895661831"/>
              </p:ext>
            </p:extLst>
          </p:nvPr>
        </p:nvGraphicFramePr>
        <p:xfrm>
          <a:off x="233363" y="1124744"/>
          <a:ext cx="8774112" cy="5121144"/>
        </p:xfrm>
        <a:graphic>
          <a:graphicData uri="http://schemas.openxmlformats.org/drawingml/2006/table">
            <a:tbl>
              <a:tblPr/>
              <a:tblGrid>
                <a:gridCol w="2490787"/>
                <a:gridCol w="1512888"/>
                <a:gridCol w="1249362"/>
                <a:gridCol w="1847850"/>
                <a:gridCol w="1673225"/>
              </a:tblGrid>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1" i="1" u="none" strike="noStrike" cap="none" normalizeH="0" baseline="0" dirty="0">
                          <a:ln>
                            <a:noFill/>
                          </a:ln>
                          <a:solidFill>
                            <a:srgbClr val="0000CC"/>
                          </a:solidFill>
                          <a:effectLst/>
                          <a:latin typeface="Arial" charset="0"/>
                          <a:ea typeface="SimSun" charset="0"/>
                        </a:rPr>
                        <a:t>Parameter</a:t>
                      </a:r>
                      <a:endParaRPr kumimoji="0" lang="ru-RU" altLang="ru-RU" sz="1800" b="1" i="1" u="none" strike="noStrike" cap="none" normalizeH="0" baseline="0" dirty="0">
                        <a:ln>
                          <a:noFill/>
                        </a:ln>
                        <a:solidFill>
                          <a:srgbClr val="0000CC"/>
                        </a:solidFill>
                        <a:effectLst/>
                        <a:latin typeface="Arial" charset="0"/>
                        <a:ea typeface="SimSun" charset="0"/>
                      </a:endParaRPr>
                    </a:p>
                  </a:txBody>
                  <a:tcPr marL="91450" marR="91450" marT="45738" marB="4573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1" i="1" u="none" strike="noStrike" cap="none" normalizeH="0" baseline="0">
                          <a:ln>
                            <a:noFill/>
                          </a:ln>
                          <a:solidFill>
                            <a:srgbClr val="0000CC"/>
                          </a:solidFill>
                          <a:effectLst/>
                          <a:latin typeface="Arial" charset="0"/>
                          <a:ea typeface="SimSun" charset="0"/>
                        </a:rPr>
                        <a:t>Achieved</a:t>
                      </a:r>
                      <a:endParaRPr kumimoji="0" lang="ru-RU" altLang="ru-RU" sz="1800" b="1" i="1" u="none" strike="noStrike" cap="none" normalizeH="0" baseline="0">
                        <a:ln>
                          <a:noFill/>
                        </a:ln>
                        <a:solidFill>
                          <a:srgbClr val="0000CC"/>
                        </a:solidFill>
                        <a:effectLst/>
                        <a:latin typeface="Arial" charset="0"/>
                        <a:ea typeface="SimSun"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dirty="0">
                          <a:ln>
                            <a:noFill/>
                          </a:ln>
                          <a:solidFill>
                            <a:srgbClr val="0000CC"/>
                          </a:solidFill>
                          <a:effectLst/>
                          <a:latin typeface="Arial" charset="0"/>
                          <a:ea typeface="MS PGothic" charset="-128"/>
                        </a:rPr>
                        <a:t>Project (</a:t>
                      </a:r>
                      <a:r>
                        <a:rPr kumimoji="0" lang="en-US" altLang="ru-RU" sz="1800" b="1" i="1" u="none" strike="noStrike" cap="none" normalizeH="0" baseline="0" dirty="0" smtClean="0">
                          <a:ln>
                            <a:noFill/>
                          </a:ln>
                          <a:solidFill>
                            <a:srgbClr val="0000CC"/>
                          </a:solidFill>
                          <a:effectLst/>
                          <a:latin typeface="Arial" charset="0"/>
                          <a:ea typeface="MS PGothic" charset="-128"/>
                        </a:rPr>
                        <a:t>201</a:t>
                      </a:r>
                      <a:r>
                        <a:rPr kumimoji="0" lang="ru-RU" altLang="ru-RU" sz="1800" b="1" i="1" u="none" strike="noStrike" cap="none" normalizeH="0" baseline="0" dirty="0" smtClean="0">
                          <a:ln>
                            <a:noFill/>
                          </a:ln>
                          <a:solidFill>
                            <a:srgbClr val="0000CC"/>
                          </a:solidFill>
                          <a:effectLst/>
                          <a:latin typeface="Arial" charset="0"/>
                          <a:ea typeface="MS PGothic" charset="-128"/>
                        </a:rPr>
                        <a:t>7 </a:t>
                      </a:r>
                      <a:r>
                        <a:rPr kumimoji="0" lang="en-US" altLang="ru-RU" sz="1800" b="1" i="1" u="none" strike="noStrike" cap="none" normalizeH="0" baseline="0" dirty="0" smtClean="0">
                          <a:ln>
                            <a:noFill/>
                          </a:ln>
                          <a:solidFill>
                            <a:srgbClr val="0000CC"/>
                          </a:solidFill>
                          <a:effectLst/>
                          <a:latin typeface="Arial" charset="0"/>
                          <a:ea typeface="MS PGothic" charset="-128"/>
                        </a:rPr>
                        <a:t>   </a:t>
                      </a:r>
                      <a:r>
                        <a:rPr kumimoji="0" lang="ru-RU" altLang="ru-RU" sz="1800" b="1" i="1" u="none" strike="noStrike" cap="none" normalizeH="0" baseline="0" dirty="0" smtClean="0">
                          <a:ln>
                            <a:noFill/>
                          </a:ln>
                          <a:solidFill>
                            <a:srgbClr val="FF3300"/>
                          </a:solidFill>
                          <a:effectLst/>
                          <a:latin typeface="Arial" charset="0"/>
                          <a:ea typeface="MS PGothic" charset="-128"/>
                        </a:rPr>
                        <a:t>201</a:t>
                      </a:r>
                      <a:r>
                        <a:rPr kumimoji="0" lang="en-US" altLang="ru-RU" sz="1800" b="1" i="1" u="none" strike="noStrike" cap="none" normalizeH="0" baseline="0" dirty="0" smtClean="0">
                          <a:ln>
                            <a:noFill/>
                          </a:ln>
                          <a:solidFill>
                            <a:srgbClr val="FF3300"/>
                          </a:solidFill>
                          <a:effectLst/>
                          <a:latin typeface="Arial" charset="0"/>
                          <a:ea typeface="MS PGothic" charset="-128"/>
                        </a:rPr>
                        <a:t>9</a:t>
                      </a:r>
                      <a:r>
                        <a:rPr kumimoji="0" lang="en-US" altLang="ru-RU" sz="1800" b="1" i="1" u="none" strike="noStrike" cap="none" normalizeH="0" baseline="0" dirty="0" smtClean="0">
                          <a:ln>
                            <a:noFill/>
                          </a:ln>
                          <a:solidFill>
                            <a:srgbClr val="0000CC"/>
                          </a:solidFill>
                          <a:effectLst/>
                          <a:latin typeface="Arial" charset="0"/>
                          <a:ea typeface="MS PGothic" charset="-128"/>
                        </a:rPr>
                        <a:t>)</a:t>
                      </a:r>
                      <a:endParaRPr kumimoji="0" lang="ru-RU" altLang="ru-RU" sz="1800" b="1" i="1" u="none" strike="noStrike" cap="none" normalizeH="0" baseline="0" dirty="0">
                        <a:ln>
                          <a:noFill/>
                        </a:ln>
                        <a:solidFill>
                          <a:srgbClr val="0000CC"/>
                        </a:solidFill>
                        <a:effectLst/>
                        <a:latin typeface="Arial" charset="0"/>
                        <a:ea typeface="MS PGothic" charset="-128"/>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Magnetic field, 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2.0</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2.0 (B</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 = 42.8 Tm)</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Field ramp, T/s</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0.8</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1.0</a:t>
                      </a:r>
                      <a:endParaRPr kumimoji="0" lang="cs-CZ" altLang="ru-RU" sz="1800" b="1" i="0" u="none" strike="noStrike" cap="none" normalizeH="0" baseline="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Repetition period, s</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8.0</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5.0</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cs-CZ" altLang="ru-RU" sz="1800" b="1" i="1" u="none" strike="noStrike" cap="none" normalizeH="0" baseline="0">
                        <a:ln>
                          <a:noFill/>
                        </a:ln>
                        <a:solidFill>
                          <a:srgbClr val="FF0000"/>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E, </a:t>
                      </a:r>
                      <a:r>
                        <a:rPr kumimoji="0" lang="en-US" altLang="ru-RU" sz="1800" b="1" i="0" u="none" strike="noStrike" cap="none" normalizeH="0" baseline="0" dirty="0" err="1">
                          <a:ln>
                            <a:noFill/>
                          </a:ln>
                          <a:solidFill>
                            <a:srgbClr val="000099"/>
                          </a:solidFill>
                          <a:effectLst/>
                          <a:latin typeface="Arial" charset="0"/>
                          <a:ea typeface="MS PGothic" charset="-128"/>
                          <a:cs typeface="Arial" charset="0"/>
                          <a:sym typeface="Symbol" charset="2"/>
                        </a:rPr>
                        <a:t>GeV</a:t>
                      </a: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u *)</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0" i="0" u="none" strike="noStrike" cap="none" normalizeH="0" baseline="0" dirty="0">
                          <a:ln>
                            <a:noFill/>
                          </a:ln>
                          <a:solidFill>
                            <a:srgbClr val="000099"/>
                          </a:solidFill>
                          <a:effectLst/>
                          <a:latin typeface="Arial" charset="0"/>
                          <a:ea typeface="MS PGothic" charset="-128"/>
                          <a:cs typeface="Arial" charset="0"/>
                          <a:sym typeface="Symbol" charset="2"/>
                        </a:rPr>
                        <a:t>Ions</a:t>
                      </a:r>
                      <a:r>
                        <a:rPr kumimoji="0" lang="en-US" altLang="ru-RU" sz="1800" b="0" i="0" u="none" strike="noStrike" cap="none" normalizeH="0" baseline="0" dirty="0" smtClean="0">
                          <a:ln>
                            <a:noFill/>
                          </a:ln>
                          <a:solidFill>
                            <a:srgbClr val="000099"/>
                          </a:solidFill>
                          <a:effectLst/>
                          <a:latin typeface="Arial" charset="0"/>
                          <a:ea typeface="MS PGothic" charset="-128"/>
                          <a:cs typeface="Arial" charset="0"/>
                          <a:sym typeface="Symbol" charset="2"/>
                        </a:rPr>
                        <a:t>/cycle</a:t>
                      </a:r>
                      <a:endParaRPr kumimoji="0" lang="cs-CZ" altLang="ru-RU" sz="1800" b="0"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Energy, </a:t>
                      </a:r>
                      <a:r>
                        <a:rPr kumimoji="0" lang="en-US" altLang="ru-RU" sz="1600" b="1" i="0" u="none" strike="noStrike" cap="none" normalizeH="0" baseline="0" dirty="0" err="1">
                          <a:ln>
                            <a:noFill/>
                          </a:ln>
                          <a:solidFill>
                            <a:srgbClr val="000099"/>
                          </a:solidFill>
                          <a:effectLst/>
                          <a:latin typeface="Arial" charset="0"/>
                          <a:ea typeface="MS PGothic" charset="-128"/>
                          <a:cs typeface="Arial" charset="0"/>
                          <a:sym typeface="Symbol" charset="2"/>
                        </a:rPr>
                        <a:t>GeV</a:t>
                      </a:r>
                      <a:r>
                        <a:rPr kumimoji="0" lang="en-US" altLang="ru-RU" sz="1600" b="1" i="0" u="none" strike="noStrike" cap="none" normalizeH="0" baseline="0" dirty="0">
                          <a:ln>
                            <a:noFill/>
                          </a:ln>
                          <a:solidFill>
                            <a:srgbClr val="000099"/>
                          </a:solidFill>
                          <a:effectLst/>
                          <a:latin typeface="Arial" charset="0"/>
                          <a:ea typeface="MS PGothic" charset="-128"/>
                          <a:cs typeface="Arial" charset="0"/>
                          <a:sym typeface="Symbol" charset="2"/>
                        </a:rPr>
                        <a:t>/u</a:t>
                      </a:r>
                      <a:endParaRPr kumimoji="0" lang="cs-CZ" altLang="ru-RU" sz="16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Ions/ cycle</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Light ions </a:t>
                      </a:r>
                      <a:r>
                        <a:rPr kumimoji="0" lang="en-US" altLang="ru-RU" sz="1800" b="1" i="1" u="none" strike="noStrike" cap="none" normalizeH="0" baseline="0">
                          <a:ln>
                            <a:noFill/>
                          </a:ln>
                          <a:solidFill>
                            <a:srgbClr val="FF0000"/>
                          </a:solidFill>
                          <a:effectLst/>
                          <a:latin typeface="Arial" charset="0"/>
                          <a:ea typeface="MS PGothic" charset="-128"/>
                          <a:cs typeface="Arial" charset="0"/>
                          <a:sym typeface="Symbol" charset="2"/>
                        </a:rPr>
                        <a:t>   </a:t>
                      </a:r>
                      <a:r>
                        <a:rPr kumimoji="0" lang="en-US" altLang="ru-RU" sz="1800" b="1" i="0" u="none" strike="noStrike" cap="none" normalizeH="0" baseline="0">
                          <a:ln>
                            <a:noFill/>
                          </a:ln>
                          <a:solidFill>
                            <a:srgbClr val="002060"/>
                          </a:solidFill>
                          <a:effectLst/>
                          <a:latin typeface="Arial" charset="0"/>
                          <a:ea typeface="MS PGothic" charset="-128"/>
                          <a:cs typeface="Arial" charset="0"/>
                          <a:sym typeface="Symbol" charset="2"/>
                        </a:rPr>
                        <a:t>d</a:t>
                      </a:r>
                      <a:endParaRPr kumimoji="0" lang="cs-CZ" altLang="ru-RU" sz="1800" b="1" i="1" u="none" strike="noStrike" cap="none" normalizeH="0" baseline="0">
                        <a:ln>
                          <a:noFill/>
                        </a:ln>
                        <a:solidFill>
                          <a:srgbClr val="002060"/>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5.8</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2</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a:t>
                      </a: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6.0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510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Heavy ions</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dirty="0" smtClean="0">
                          <a:ln>
                            <a:noFill/>
                          </a:ln>
                          <a:solidFill>
                            <a:srgbClr val="FF0000"/>
                          </a:solidFill>
                          <a:effectLst/>
                          <a:latin typeface="Arial" charset="0"/>
                          <a:ea typeface="MS PGothic" charset="-128"/>
                          <a:cs typeface="Arial" charset="0"/>
                        </a:rPr>
                        <a:t>With </a:t>
                      </a:r>
                      <a:r>
                        <a:rPr kumimoji="0" lang="en-US" altLang="ru-RU" sz="1800" b="1" i="1" u="none" strike="noStrike" cap="none" normalizeH="0" baseline="0" dirty="0">
                          <a:ln>
                            <a:noFill/>
                          </a:ln>
                          <a:solidFill>
                            <a:srgbClr val="FF0000"/>
                          </a:solidFill>
                          <a:effectLst/>
                          <a:latin typeface="Arial" charset="0"/>
                          <a:ea typeface="MS PGothic" charset="-128"/>
                          <a:cs typeface="Arial" charset="0"/>
                        </a:rPr>
                        <a:t>KRION-2</a:t>
                      </a:r>
                      <a:endParaRPr kumimoji="0" lang="cs-CZ" altLang="ru-RU" sz="1800" b="1" i="1" u="none" strike="noStrike" cap="none" normalizeH="0" baseline="0" dirty="0">
                        <a:ln>
                          <a:noFill/>
                        </a:ln>
                        <a:solidFill>
                          <a:srgbClr val="FF0000"/>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dirty="0">
                          <a:ln>
                            <a:noFill/>
                          </a:ln>
                          <a:solidFill>
                            <a:srgbClr val="FF0000"/>
                          </a:solidFill>
                          <a:effectLst/>
                          <a:latin typeface="Arial" charset="0"/>
                          <a:ea typeface="MS PGothic" charset="-128"/>
                          <a:cs typeface="Arial" charset="0"/>
                          <a:sym typeface="Symbol" charset="2"/>
                        </a:rPr>
                        <a:t>With </a:t>
                      </a:r>
                      <a:r>
                        <a:rPr kumimoji="0" lang="en-US" altLang="ru-RU" sz="1800" b="1" i="1" u="none" strike="noStrike" cap="none" normalizeH="0" baseline="0" dirty="0">
                          <a:ln>
                            <a:noFill/>
                          </a:ln>
                          <a:solidFill>
                            <a:schemeClr val="accent2"/>
                          </a:solidFill>
                          <a:effectLst/>
                          <a:latin typeface="Arial" charset="0"/>
                          <a:ea typeface="MS PGothic" charset="-128"/>
                          <a:cs typeface="Arial" charset="0"/>
                          <a:sym typeface="Symbol" charset="2"/>
                        </a:rPr>
                        <a:t>KRION-6T </a:t>
                      </a:r>
                      <a:r>
                        <a:rPr kumimoji="0" lang="en-US" altLang="ru-RU" sz="1800" b="1" i="1" u="none" strike="noStrike" cap="none" normalizeH="0" baseline="0" dirty="0">
                          <a:ln>
                            <a:noFill/>
                          </a:ln>
                          <a:solidFill>
                            <a:srgbClr val="FF0000"/>
                          </a:solidFill>
                          <a:effectLst/>
                          <a:latin typeface="Arial" charset="0"/>
                          <a:ea typeface="MS PGothic" charset="-128"/>
                          <a:cs typeface="Arial" charset="0"/>
                          <a:sym typeface="Symbol" charset="2"/>
                        </a:rPr>
                        <a:t>&amp; Booster</a:t>
                      </a:r>
                      <a:endParaRPr kumimoji="0" lang="cs-CZ" altLang="ru-RU" sz="1800" b="1" i="1" u="none" strike="noStrike" cap="none" normalizeH="0" baseline="0" dirty="0">
                        <a:ln>
                          <a:noFill/>
                        </a:ln>
                        <a:solidFill>
                          <a:srgbClr val="FF00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30000">
                          <a:ln>
                            <a:noFill/>
                          </a:ln>
                          <a:solidFill>
                            <a:srgbClr val="000099"/>
                          </a:solidFill>
                          <a:effectLst/>
                          <a:latin typeface="Arial" charset="0"/>
                          <a:ea typeface="MS PGothic" charset="-128"/>
                          <a:cs typeface="Arial" charset="0"/>
                        </a:rPr>
                        <a:t>40</a:t>
                      </a:r>
                      <a:r>
                        <a:rPr kumimoji="0" lang="en-US" altLang="ru-RU" sz="1800" b="1" i="0" u="none" strike="noStrike" cap="none" normalizeH="0" baseline="0">
                          <a:ln>
                            <a:noFill/>
                          </a:ln>
                          <a:solidFill>
                            <a:srgbClr val="000099"/>
                          </a:solidFill>
                          <a:effectLst/>
                          <a:latin typeface="Arial" charset="0"/>
                          <a:ea typeface="MS PGothic" charset="-128"/>
                          <a:cs typeface="Arial" charset="0"/>
                        </a:rPr>
                        <a:t>Ar</a:t>
                      </a:r>
                      <a:r>
                        <a:rPr kumimoji="0" lang="en-US" altLang="ru-RU" sz="1800" b="1" i="0" u="none" strike="noStrike" cap="none" normalizeH="0" baseline="30000">
                          <a:ln>
                            <a:noFill/>
                          </a:ln>
                          <a:solidFill>
                            <a:srgbClr val="000099"/>
                          </a:solidFill>
                          <a:effectLst/>
                          <a:latin typeface="Arial" charset="0"/>
                          <a:ea typeface="MS PGothic" charset="-128"/>
                          <a:cs typeface="Arial" charset="0"/>
                        </a:rPr>
                        <a:t>18+</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3.5</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rPr>
                        <a:t>5</a:t>
                      </a: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6</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4.9</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8</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2</a:t>
                      </a:r>
                      <a:r>
                        <a:rPr kumimoji="0" lang="en-US" altLang="ru-RU" sz="1800" b="1" i="0" u="none" strike="noStrike" cap="none" normalizeH="0" baseline="0" dirty="0">
                          <a:ln>
                            <a:noFill/>
                          </a:ln>
                          <a:solidFill>
                            <a:srgbClr val="FF3300"/>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FF3300"/>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30000">
                          <a:ln>
                            <a:noFill/>
                          </a:ln>
                          <a:solidFill>
                            <a:srgbClr val="000099"/>
                          </a:solidFill>
                          <a:effectLst/>
                          <a:latin typeface="Arial" charset="0"/>
                          <a:ea typeface="MS PGothic" charset="-128"/>
                          <a:cs typeface="Arial" charset="0"/>
                        </a:rPr>
                        <a:t>56</a:t>
                      </a:r>
                      <a:r>
                        <a:rPr kumimoji="0" lang="en-US" altLang="ru-RU" sz="1800" b="1" i="0" u="none" strike="noStrike" cap="none" normalizeH="0" baseline="0">
                          <a:ln>
                            <a:noFill/>
                          </a:ln>
                          <a:solidFill>
                            <a:srgbClr val="000099"/>
                          </a:solidFill>
                          <a:effectLst/>
                          <a:latin typeface="Arial" charset="0"/>
                          <a:ea typeface="MS PGothic" charset="-128"/>
                          <a:cs typeface="Arial" charset="0"/>
                        </a:rPr>
                        <a:t>Fe</a:t>
                      </a:r>
                      <a:r>
                        <a:rPr kumimoji="0" lang="en-US" altLang="ru-RU" sz="1800" b="1" i="0" u="none" strike="noStrike" cap="none" normalizeH="0" baseline="30000">
                          <a:ln>
                            <a:noFill/>
                          </a:ln>
                          <a:solidFill>
                            <a:srgbClr val="000099"/>
                          </a:solidFill>
                          <a:effectLst/>
                          <a:latin typeface="Arial" charset="0"/>
                          <a:ea typeface="MS PGothic" charset="-128"/>
                          <a:cs typeface="Arial" charset="0"/>
                        </a:rPr>
                        <a:t>26+</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2.5</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2</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10</a:t>
                      </a:r>
                      <a:r>
                        <a:rPr kumimoji="0" lang="en-US" altLang="ru-RU" sz="1800" b="1" i="0" u="none" strike="noStrike" cap="none" normalizeH="0" baseline="30000">
                          <a:ln>
                            <a:noFill/>
                          </a:ln>
                          <a:solidFill>
                            <a:srgbClr val="000099"/>
                          </a:solidFill>
                          <a:effectLst/>
                          <a:latin typeface="Arial" charset="0"/>
                          <a:ea typeface="MS PGothic" charset="-128"/>
                          <a:cs typeface="Arial" charset="0"/>
                          <a:sym typeface="Symbol" charset="2"/>
                        </a:rPr>
                        <a:t>6</a:t>
                      </a: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5.4</a:t>
                      </a:r>
                      <a:endParaRPr kumimoji="0" lang="cs-CZ" altLang="ru-RU" sz="1800" b="1" i="0" u="none" strike="noStrike" cap="none" normalizeH="0" baseline="0">
                        <a:ln>
                          <a:noFill/>
                        </a:ln>
                        <a:solidFill>
                          <a:srgbClr val="000066"/>
                        </a:solidFill>
                        <a:effectLst/>
                        <a:latin typeface="Arial" charset="0"/>
                        <a:ea typeface="MS PGothic" charset="-128"/>
                        <a:cs typeface="Arial" charset="0"/>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8</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110</a:t>
                      </a:r>
                      <a:r>
                        <a:rPr kumimoji="0" lang="en-US" altLang="ru-RU" sz="1800" b="1" i="0" u="none" strike="noStrike" cap="none" normalizeH="0" baseline="30000" dirty="0" smtClean="0">
                          <a:ln>
                            <a:noFill/>
                          </a:ln>
                          <a:solidFill>
                            <a:srgbClr val="FF3300"/>
                          </a:solidFill>
                          <a:effectLst/>
                          <a:latin typeface="Arial" charset="0"/>
                          <a:ea typeface="MS PGothic" charset="-128"/>
                          <a:cs typeface="Arial" charset="0"/>
                          <a:sym typeface="Symbol" charset="2"/>
                        </a:rPr>
                        <a:t>10</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altLang="ru-RU" sz="1800" b="1" i="0" u="none" strike="noStrike" cap="none" normalizeH="0" baseline="30000">
                          <a:ln>
                            <a:noFill/>
                          </a:ln>
                          <a:solidFill>
                            <a:srgbClr val="000066"/>
                          </a:solidFill>
                          <a:effectLst/>
                          <a:latin typeface="Arial" charset="0"/>
                          <a:ea typeface="MS PGothic" charset="-128"/>
                          <a:cs typeface="Arial" charset="0"/>
                        </a:rPr>
                        <a:t>124</a:t>
                      </a:r>
                      <a:r>
                        <a:rPr kumimoji="0" lang="cs-CZ" altLang="ru-RU" sz="1800" b="1" i="0" u="none" strike="noStrike" cap="none" normalizeH="0" baseline="0">
                          <a:ln>
                            <a:noFill/>
                          </a:ln>
                          <a:solidFill>
                            <a:srgbClr val="000066"/>
                          </a:solidFill>
                          <a:effectLst/>
                          <a:latin typeface="Arial" charset="0"/>
                          <a:ea typeface="MS PGothic" charset="-128"/>
                          <a:cs typeface="Arial" charset="0"/>
                        </a:rPr>
                        <a:t>Xe</a:t>
                      </a:r>
                      <a:r>
                        <a:rPr kumimoji="0" lang="cs-CZ" altLang="ru-RU" sz="1800" b="1" i="0" u="none" strike="noStrike" cap="none" normalizeH="0" baseline="30000">
                          <a:ln>
                            <a:noFill/>
                          </a:ln>
                          <a:solidFill>
                            <a:srgbClr val="000066"/>
                          </a:solidFill>
                          <a:effectLst/>
                          <a:latin typeface="Arial" charset="0"/>
                          <a:ea typeface="MS PGothic" charset="-128"/>
                          <a:cs typeface="Arial" charset="0"/>
                        </a:rPr>
                        <a:t>48/42+</a:t>
                      </a: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1.5</a:t>
                      </a:r>
                      <a:endParaRPr kumimoji="0" lang="cs-CZ" altLang="ru-RU" sz="1800" b="1" i="0" u="none" strike="noStrike" cap="none" normalizeH="0" baseline="0">
                        <a:ln>
                          <a:noFill/>
                        </a:ln>
                        <a:solidFill>
                          <a:srgbClr val="000066"/>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1</a:t>
                      </a:r>
                      <a:r>
                        <a:rPr kumimoji="0" lang="en-US" altLang="ru-RU" sz="1800" b="1" i="0" u="none" strike="noStrike" cap="none" normalizeH="0" baseline="0">
                          <a:ln>
                            <a:noFill/>
                          </a:ln>
                          <a:solidFill>
                            <a:srgbClr val="000066"/>
                          </a:solidFill>
                          <a:effectLst/>
                          <a:latin typeface="Arial" charset="0"/>
                          <a:ea typeface="MS PGothic" charset="-128"/>
                          <a:cs typeface="Arial" charset="0"/>
                          <a:sym typeface="Symbol" charset="2"/>
                        </a:rPr>
                        <a:t>10</a:t>
                      </a:r>
                      <a:r>
                        <a:rPr kumimoji="0" lang="en-US" altLang="ru-RU" sz="1800" b="1" i="0" u="none" strike="noStrike" cap="none" normalizeH="0" baseline="30000">
                          <a:ln>
                            <a:noFill/>
                          </a:ln>
                          <a:solidFill>
                            <a:srgbClr val="000066"/>
                          </a:solidFill>
                          <a:effectLst/>
                          <a:latin typeface="Arial" charset="0"/>
                          <a:ea typeface="MS PGothic" charset="-128"/>
                          <a:cs typeface="Arial" charset="0"/>
                          <a:sym typeface="Symbol" charset="2"/>
                        </a:rPr>
                        <a:t>3</a:t>
                      </a:r>
                      <a:endParaRPr kumimoji="0" lang="cs-CZ" altLang="ru-RU" sz="1800" b="1" i="0" u="none" strike="noStrike" cap="none" normalizeH="0" baseline="0">
                        <a:ln>
                          <a:noFill/>
                        </a:ln>
                        <a:solidFill>
                          <a:srgbClr val="000066"/>
                        </a:solidFill>
                        <a:effectLst/>
                        <a:latin typeface="Arial" charset="0"/>
                        <a:ea typeface="MS PGothic" charset="-128"/>
                        <a:cs typeface="Arial" charset="0"/>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4.0</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7</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2</a:t>
                      </a:r>
                      <a:r>
                        <a:rPr kumimoji="0" lang="en-US" altLang="ru-RU" sz="1800" b="1" i="0" u="none" strike="noStrike" cap="none" normalizeH="0" baseline="0" dirty="0">
                          <a:ln>
                            <a:noFill/>
                          </a:ln>
                          <a:solidFill>
                            <a:srgbClr val="FF3300"/>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FF3300"/>
                          </a:solidFill>
                          <a:effectLst/>
                          <a:latin typeface="Arial" charset="0"/>
                          <a:ea typeface="MS PGothic" charset="-128"/>
                          <a:cs typeface="Arial" charset="0"/>
                          <a:sym typeface="Symbol" charset="2"/>
                        </a:rPr>
                        <a:t>9</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30000">
                          <a:ln>
                            <a:noFill/>
                          </a:ln>
                          <a:solidFill>
                            <a:srgbClr val="000099"/>
                          </a:solidFill>
                          <a:effectLst/>
                          <a:latin typeface="Arial" charset="0"/>
                          <a:ea typeface="MS PGothic" charset="-128"/>
                          <a:cs typeface="Arial" charset="0"/>
                        </a:rPr>
                        <a:t>197</a:t>
                      </a:r>
                      <a:r>
                        <a:rPr kumimoji="0" lang="en-US" altLang="ru-RU" sz="1800" b="1" i="0" u="none" strike="noStrike" cap="none" normalizeH="0" baseline="0">
                          <a:ln>
                            <a:noFill/>
                          </a:ln>
                          <a:solidFill>
                            <a:srgbClr val="000099"/>
                          </a:solidFill>
                          <a:effectLst/>
                          <a:latin typeface="Arial" charset="0"/>
                          <a:ea typeface="MS PGothic" charset="-128"/>
                          <a:cs typeface="Arial" charset="0"/>
                        </a:rPr>
                        <a:t>Au</a:t>
                      </a:r>
                      <a:r>
                        <a:rPr kumimoji="0" lang="en-US" altLang="ru-RU" sz="1800" b="1" i="0" u="none" strike="noStrike" cap="none" normalizeH="0" baseline="30000">
                          <a:ln>
                            <a:noFill/>
                          </a:ln>
                          <a:solidFill>
                            <a:srgbClr val="000099"/>
                          </a:solidFill>
                          <a:effectLst/>
                          <a:latin typeface="Arial" charset="0"/>
                          <a:ea typeface="MS PGothic" charset="-128"/>
                          <a:cs typeface="Arial" charset="0"/>
                        </a:rPr>
                        <a:t>79+</a:t>
                      </a:r>
                      <a:endParaRPr kumimoji="0" lang="cs-CZ" altLang="ru-RU" sz="1800" b="1" i="0" u="none" strike="noStrike" cap="none" normalizeH="0" baseline="3000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66"/>
                          </a:solidFill>
                          <a:effectLst/>
                          <a:latin typeface="Arial" charset="0"/>
                          <a:ea typeface="MS PGothic" charset="-128"/>
                          <a:cs typeface="Arial" charset="0"/>
                        </a:rPr>
                        <a:t>4.5</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a:t>
                      </a:r>
                      <a:r>
                        <a:rPr kumimoji="0" lang="en-US"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10</a:t>
                      </a:r>
                      <a:r>
                        <a:rPr kumimoji="0" lang="ru-RU" altLang="ru-RU" sz="1800" b="1" i="0" u="none" strike="noStrike" cap="none" normalizeH="0" baseline="30000" dirty="0" smtClean="0">
                          <a:ln>
                            <a:noFill/>
                          </a:ln>
                          <a:solidFill>
                            <a:srgbClr val="000099"/>
                          </a:solidFill>
                          <a:effectLst/>
                          <a:latin typeface="Arial" charset="0"/>
                          <a:ea typeface="MS PGothic" charset="-128"/>
                          <a:cs typeface="Arial" charset="0"/>
                          <a:sym typeface="Symbol" charset="2"/>
                        </a:rPr>
                        <a:t>7</a:t>
                      </a:r>
                      <a:r>
                        <a:rPr kumimoji="0" lang="ru-RU" altLang="ru-RU" sz="1800" b="1" i="0" u="none" strike="noStrike" cap="none" normalizeH="0" baseline="0" dirty="0" smtClean="0">
                          <a:ln>
                            <a:noFill/>
                          </a:ln>
                          <a:solidFill>
                            <a:srgbClr val="000099"/>
                          </a:solidFill>
                          <a:effectLst/>
                          <a:latin typeface="Arial" charset="0"/>
                          <a:ea typeface="MS PGothic" charset="-128"/>
                          <a:cs typeface="Arial" charset="0"/>
                          <a:sym typeface="Symbol" charset="2"/>
                        </a:rPr>
                        <a:t>    </a:t>
                      </a:r>
                      <a:r>
                        <a:rPr kumimoji="0" lang="en-US" altLang="ru-RU" sz="1800" b="1" i="0" u="none" strike="noStrike" cap="none" normalizeH="0" baseline="0" dirty="0" smtClean="0">
                          <a:ln>
                            <a:noFill/>
                          </a:ln>
                          <a:solidFill>
                            <a:srgbClr val="FF3300"/>
                          </a:solidFill>
                          <a:effectLst/>
                          <a:latin typeface="Arial" charset="0"/>
                          <a:ea typeface="MS PGothic" charset="-128"/>
                          <a:cs typeface="Arial" charset="0"/>
                          <a:sym typeface="Symbol" charset="2"/>
                        </a:rPr>
                        <a:t>2</a:t>
                      </a:r>
                      <a:r>
                        <a:rPr kumimoji="0" lang="en-US" altLang="ru-RU" sz="1800" b="1" i="0" u="none" strike="noStrike" cap="none" normalizeH="0" baseline="0" dirty="0">
                          <a:ln>
                            <a:noFill/>
                          </a:ln>
                          <a:solidFill>
                            <a:srgbClr val="FF3300"/>
                          </a:solidFill>
                          <a:effectLst/>
                          <a:latin typeface="Arial" charset="0"/>
                          <a:ea typeface="MS PGothic" charset="-128"/>
                          <a:cs typeface="Arial" charset="0"/>
                          <a:sym typeface="Symbol" charset="2"/>
                        </a:rPr>
                        <a:t>10</a:t>
                      </a:r>
                      <a:r>
                        <a:rPr kumimoji="0" lang="en-US" altLang="ru-RU" sz="1800" b="1" i="0" u="none" strike="noStrike" cap="none" normalizeH="0" baseline="30000" dirty="0">
                          <a:ln>
                            <a:noFill/>
                          </a:ln>
                          <a:solidFill>
                            <a:srgbClr val="FF3300"/>
                          </a:solidFill>
                          <a:effectLst/>
                          <a:latin typeface="Arial" charset="0"/>
                          <a:ea typeface="MS PGothic" charset="-128"/>
                          <a:cs typeface="Arial" charset="0"/>
                          <a:sym typeface="Symbol" charset="2"/>
                        </a:rPr>
                        <a:t>9</a:t>
                      </a:r>
                      <a:endParaRPr kumimoji="0" lang="cs-CZ" altLang="ru-RU" sz="1800" b="1" i="0" u="none" strike="noStrike" cap="none" normalizeH="0" baseline="0" dirty="0">
                        <a:ln>
                          <a:noFill/>
                        </a:ln>
                        <a:solidFill>
                          <a:srgbClr val="FF33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Polarized beams</a:t>
                      </a:r>
                      <a:endParaRPr kumimoji="0" lang="cs-CZ" altLang="ru-RU" sz="1800" b="1" i="1" u="none" strike="noStrike" cap="none" normalizeH="0" baseline="0">
                        <a:ln>
                          <a:noFill/>
                        </a:ln>
                        <a:solidFill>
                          <a:srgbClr val="FF0000"/>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With Polaris</a:t>
                      </a:r>
                      <a:endParaRPr kumimoji="0" lang="cs-CZ" altLang="ru-RU" sz="1800" b="1" i="1" u="none" strike="noStrike" cap="none" normalizeH="0" baseline="0">
                        <a:ln>
                          <a:noFill/>
                        </a:ln>
                        <a:solidFill>
                          <a:srgbClr val="FF0000"/>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ru-RU"/>
                    </a:p>
                  </a:txBody>
                  <a:tcPr/>
                </a:tc>
                <a:tc gridSpan="2">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1" u="none" strike="noStrike" cap="none" normalizeH="0" baseline="0">
                          <a:ln>
                            <a:noFill/>
                          </a:ln>
                          <a:solidFill>
                            <a:srgbClr val="FF0000"/>
                          </a:solidFill>
                          <a:effectLst/>
                          <a:latin typeface="Arial" charset="0"/>
                          <a:ea typeface="MS PGothic" charset="-128"/>
                          <a:cs typeface="Arial" charset="0"/>
                        </a:rPr>
                        <a:t>With SPI </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hMerge="1">
                  <a:txBody>
                    <a:bodyPr/>
                    <a:lstStyle/>
                    <a:p>
                      <a:endParaRPr lang="ru-RU"/>
                    </a:p>
                  </a:txBody>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p</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sym typeface="Symbol" charset="2"/>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11.9</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  </a:t>
                      </a:r>
                      <a:r>
                        <a:rPr kumimoji="0" lang="en-US" altLang="ru-RU" sz="1800" b="1" i="0" u="none" strike="noStrike" cap="none" normalizeH="0" baseline="0" dirty="0" smtClean="0">
                          <a:ln>
                            <a:noFill/>
                          </a:ln>
                          <a:solidFill>
                            <a:srgbClr val="FF0000"/>
                          </a:solidFill>
                          <a:effectLst/>
                          <a:latin typeface="Arial" charset="0"/>
                          <a:ea typeface="MS PGothic" charset="-128"/>
                          <a:cs typeface="Arial" charset="0"/>
                          <a:sym typeface="Symbol" charset="2"/>
                        </a:rPr>
                        <a:t>**)</a:t>
                      </a:r>
                      <a:endParaRPr kumimoji="0" lang="en-US" altLang="ru-RU" sz="1800" b="1" i="0" u="none" strike="noStrike" cap="none" normalizeH="0" baseline="0" dirty="0">
                        <a:ln>
                          <a:noFill/>
                        </a:ln>
                        <a:solidFill>
                          <a:srgbClr val="FF0000"/>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r h="365125">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rPr>
                        <a:t>d</a:t>
                      </a: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a:t>
                      </a:r>
                      <a:endParaRPr kumimoji="0" lang="cs-CZ" altLang="ru-RU" sz="1800" b="1" i="0" u="none" strike="noStrike" cap="none" normalizeH="0" baseline="0">
                        <a:ln>
                          <a:noFill/>
                        </a:ln>
                        <a:solidFill>
                          <a:srgbClr val="000099"/>
                        </a:solidFill>
                        <a:effectLst/>
                        <a:latin typeface="Arial" charset="0"/>
                        <a:ea typeface="MS PGothic" charset="-128"/>
                        <a:cs typeface="Arial" charset="0"/>
                      </a:endParaRPr>
                    </a:p>
                  </a:txBody>
                  <a:tcPr marL="91450" marR="91450"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rPr>
                        <a:t>2.0</a:t>
                      </a:r>
                      <a:endParaRPr kumimoji="0" lang="cs-CZ" altLang="ru-RU" sz="1800" b="1" i="0" u="none" strike="noStrike" cap="none" normalizeH="0" baseline="0" dirty="0">
                        <a:ln>
                          <a:noFill/>
                        </a:ln>
                        <a:solidFill>
                          <a:srgbClr val="000099"/>
                        </a:solidFill>
                        <a:effectLst/>
                        <a:latin typeface="Arial" charset="0"/>
                        <a:ea typeface="MS PGothic" charset="-128"/>
                        <a:cs typeface="Arial" charset="0"/>
                      </a:endParaRPr>
                    </a:p>
                  </a:txBody>
                  <a:tcPr marL="91450" marR="91450"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510</a:t>
                      </a:r>
                      <a:r>
                        <a:rPr kumimoji="0" lang="en-US" altLang="ru-RU" sz="1800" b="1" i="0" u="none" strike="noStrike" cap="none" normalizeH="0" baseline="30000">
                          <a:ln>
                            <a:noFill/>
                          </a:ln>
                          <a:solidFill>
                            <a:srgbClr val="000099"/>
                          </a:solidFill>
                          <a:effectLst/>
                          <a:latin typeface="Arial" charset="0"/>
                          <a:ea typeface="MS PGothic" charset="-128"/>
                          <a:cs typeface="Arial" charset="0"/>
                          <a:sym typeface="Symbol" charset="2"/>
                        </a:rPr>
                        <a:t>8</a:t>
                      </a:r>
                      <a:endParaRPr kumimoji="0" lang="cs-CZ" altLang="ru-RU" sz="1800" b="1" i="0" u="none" strike="noStrike" cap="none" normalizeH="0" baseline="0">
                        <a:ln>
                          <a:noFill/>
                        </a:ln>
                        <a:solidFill>
                          <a:srgbClr val="000099"/>
                        </a:solidFill>
                        <a:effectLst/>
                        <a:latin typeface="Arial" charset="0"/>
                        <a:ea typeface="MS PGothic" charset="-128"/>
                        <a:cs typeface="Arial" charset="0"/>
                        <a:sym typeface="Symbol" charset="2"/>
                      </a:endParaRPr>
                    </a:p>
                  </a:txBody>
                  <a:tcPr marL="91449" marR="91449" marT="45735" marB="4573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37931725" indent="-37474525">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a:ln>
                            <a:noFill/>
                          </a:ln>
                          <a:solidFill>
                            <a:srgbClr val="000099"/>
                          </a:solidFill>
                          <a:effectLst/>
                          <a:latin typeface="Arial" charset="0"/>
                          <a:ea typeface="MS PGothic" charset="-128"/>
                          <a:cs typeface="Arial" charset="0"/>
                          <a:sym typeface="Symbol" charset="2"/>
                        </a:rPr>
                        <a:t>5.6</a:t>
                      </a: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lvl1pPr>
                        <a:lnSpc>
                          <a:spcPct val="93000"/>
                        </a:lnSpc>
                        <a:spcAft>
                          <a:spcPts val="1425"/>
                        </a:spcAft>
                        <a:buClr>
                          <a:srgbClr val="000000"/>
                        </a:buClr>
                        <a:buSzPct val="100000"/>
                        <a:buFont typeface="Times New Roman" charset="0"/>
                        <a:defRPr kumimoji="1" sz="28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defRPr kumimoji="1" sz="24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defRPr kumimoji="1" sz="20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defRPr kumimoji="1">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defRPr kumimoji="1">
                          <a:solidFill>
                            <a:srgbClr val="000000"/>
                          </a:solidFill>
                          <a:latin typeface="Arial" charset="0"/>
                          <a:ea typeface="SimSun" charset="0"/>
                          <a:cs typeface="SimSun"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rPr>
                        <a:t>110</a:t>
                      </a:r>
                      <a:r>
                        <a:rPr kumimoji="0" lang="en-US" altLang="ru-RU" sz="1800" b="1" i="0" u="none" strike="noStrike" cap="none" normalizeH="0" baseline="30000" dirty="0">
                          <a:ln>
                            <a:noFill/>
                          </a:ln>
                          <a:solidFill>
                            <a:srgbClr val="000099"/>
                          </a:solidFill>
                          <a:effectLst/>
                          <a:latin typeface="Arial" charset="0"/>
                          <a:ea typeface="MS PGothic" charset="-128"/>
                          <a:cs typeface="Arial" charset="0"/>
                          <a:sym typeface="Symbol" charset="2"/>
                        </a:rPr>
                        <a:t>10</a:t>
                      </a:r>
                      <a:endParaRPr kumimoji="0" lang="en-US" altLang="ru-RU" sz="1800" b="1" i="0" u="none" strike="noStrike" cap="none" normalizeH="0" baseline="0" dirty="0">
                        <a:ln>
                          <a:noFill/>
                        </a:ln>
                        <a:solidFill>
                          <a:srgbClr val="000099"/>
                        </a:solidFill>
                        <a:effectLst/>
                        <a:latin typeface="Arial" charset="0"/>
                        <a:ea typeface="MS PGothic" charset="-128"/>
                        <a:cs typeface="Arial" charset="0"/>
                        <a:sym typeface="Symbol" charset="2"/>
                      </a:endParaRPr>
                    </a:p>
                  </a:txBody>
                  <a:tcPr marL="91450" marR="91450" marT="45738" marB="4573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r>
            </a:tbl>
          </a:graphicData>
        </a:graphic>
      </p:graphicFrame>
      <p:sp>
        <p:nvSpPr>
          <p:cNvPr id="21589" name="TextBox 2"/>
          <p:cNvSpPr txBox="1">
            <a:spLocks noChangeArrowheads="1"/>
          </p:cNvSpPr>
          <p:nvPr/>
        </p:nvSpPr>
        <p:spPr bwMode="auto">
          <a:xfrm>
            <a:off x="5934075" y="6307931"/>
            <a:ext cx="3073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r">
              <a:lnSpc>
                <a:spcPct val="100000"/>
              </a:lnSpc>
              <a:spcAft>
                <a:spcPct val="0"/>
              </a:spcAft>
              <a:buClrTx/>
              <a:buSzTx/>
              <a:buFontTx/>
              <a:buNone/>
            </a:pPr>
            <a:r>
              <a:rPr kumimoji="0" lang="en-US" altLang="ru-RU" sz="1600" b="1" i="1" dirty="0" smtClean="0">
                <a:solidFill>
                  <a:srgbClr val="FF0000"/>
                </a:solidFill>
                <a:ea typeface="MS PGothic" charset="-128"/>
                <a:cs typeface="Arial" charset="0"/>
              </a:rPr>
              <a:t>**) </a:t>
            </a:r>
            <a:r>
              <a:rPr kumimoji="0" lang="en-US" altLang="ru-RU" sz="1600" b="1" i="1" dirty="0">
                <a:solidFill>
                  <a:srgbClr val="FF0000"/>
                </a:solidFill>
                <a:ea typeface="MS PGothic" charset="-128"/>
                <a:cs typeface="Arial" charset="0"/>
              </a:rPr>
              <a:t>With the Siberian snake</a:t>
            </a:r>
          </a:p>
        </p:txBody>
      </p:sp>
      <p:sp>
        <p:nvSpPr>
          <p:cNvPr id="5" name="TextBox 2"/>
          <p:cNvSpPr txBox="1">
            <a:spLocks noChangeArrowheads="1"/>
          </p:cNvSpPr>
          <p:nvPr/>
        </p:nvSpPr>
        <p:spPr bwMode="auto">
          <a:xfrm>
            <a:off x="179512" y="6381328"/>
            <a:ext cx="3456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600" b="1" i="1" dirty="0">
                <a:solidFill>
                  <a:srgbClr val="305B9F"/>
                </a:solidFill>
                <a:ea typeface="MS PGothic" charset="-128"/>
                <a:cs typeface="Arial" charset="0"/>
              </a:rPr>
              <a:t>*</a:t>
            </a:r>
            <a:r>
              <a:rPr kumimoji="0" lang="en-US" altLang="ru-RU" sz="1600" b="1" i="1" dirty="0" smtClean="0">
                <a:solidFill>
                  <a:srgbClr val="305B9F"/>
                </a:solidFill>
                <a:ea typeface="MS PGothic" charset="-128"/>
                <a:cs typeface="Arial" charset="0"/>
              </a:rPr>
              <a:t>) energies are given for Z/A = 1/2)</a:t>
            </a:r>
            <a:endParaRPr kumimoji="0" lang="en-US" altLang="ru-RU" sz="1600" b="1" i="1" dirty="0">
              <a:solidFill>
                <a:srgbClr val="305B9F"/>
              </a:solidFill>
              <a:ea typeface="MS PGothic" charset="-128"/>
              <a:cs typeface="Arial" charset="0"/>
            </a:endParaRPr>
          </a:p>
        </p:txBody>
      </p:sp>
    </p:spTree>
    <p:extLst>
      <p:ext uri="{BB962C8B-B14F-4D97-AF65-F5344CB8AC3E}">
        <p14:creationId xmlns:p14="http://schemas.microsoft.com/office/powerpoint/2010/main" val="444436635"/>
      </p:ext>
    </p:extLst>
  </p:cSld>
  <p:clrMapOvr>
    <a:masterClrMapping/>
  </p:clrMapOvr>
  <p:transition xmlns:p14="http://schemas.microsoft.com/office/powerpoint/2010/main" advTm="2859"/>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20151127_101425.jpg"/>
          <p:cNvPicPr>
            <a:picLocks noChangeAspect="1"/>
          </p:cNvPicPr>
          <p:nvPr/>
        </p:nvPicPr>
        <p:blipFill rotWithShape="1">
          <a:blip r:embed="rId2" cstate="print">
            <a:extLst>
              <a:ext uri="{28A0092B-C50C-407E-A947-70E740481C1C}">
                <a14:useLocalDpi xmlns:a14="http://schemas.microsoft.com/office/drawing/2010/main" val="0"/>
              </a:ext>
            </a:extLst>
          </a:blip>
          <a:srcRect l="6865" r="-6865"/>
          <a:stretch/>
        </p:blipFill>
        <p:spPr>
          <a:xfrm rot="5400000">
            <a:off x="6268752" y="3892488"/>
            <a:ext cx="3131840" cy="2348880"/>
          </a:xfrm>
          <a:prstGeom prst="rect">
            <a:avLst/>
          </a:prstGeom>
        </p:spPr>
      </p:pic>
      <p:pic>
        <p:nvPicPr>
          <p:cNvPr id="8"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Изображение 4"/>
          <p:cNvPicPr>
            <a:picLocks noChangeAspect="1"/>
          </p:cNvPicPr>
          <p:nvPr/>
        </p:nvPicPr>
        <p:blipFill rotWithShape="1">
          <a:blip r:embed="rId4" cstate="print">
            <a:extLst>
              <a:ext uri="{28A0092B-C50C-407E-A947-70E740481C1C}">
                <a14:useLocalDpi xmlns:a14="http://schemas.microsoft.com/office/drawing/2010/main" val="0"/>
              </a:ext>
            </a:extLst>
          </a:blip>
          <a:srcRect t="9625" b="-6347"/>
          <a:stretch/>
        </p:blipFill>
        <p:spPr>
          <a:xfrm>
            <a:off x="107503" y="3751200"/>
            <a:ext cx="4464497" cy="3236400"/>
          </a:xfrm>
          <a:prstGeom prst="rect">
            <a:avLst/>
          </a:prstGeom>
        </p:spPr>
      </p:pic>
      <p:pic>
        <p:nvPicPr>
          <p:cNvPr id="7" name="Изображение 6"/>
          <p:cNvPicPr>
            <a:picLocks noChangeAspect="1"/>
          </p:cNvPicPr>
          <p:nvPr/>
        </p:nvPicPr>
        <p:blipFill rotWithShape="1">
          <a:blip r:embed="rId5">
            <a:extLst>
              <a:ext uri="{28A0092B-C50C-407E-A947-70E740481C1C}">
                <a14:useLocalDpi xmlns:a14="http://schemas.microsoft.com/office/drawing/2010/main" val="0"/>
              </a:ext>
            </a:extLst>
          </a:blip>
          <a:srcRect l="14315" t="10835" r="-18" b="4077"/>
          <a:stretch/>
        </p:blipFill>
        <p:spPr>
          <a:xfrm>
            <a:off x="6112800" y="908720"/>
            <a:ext cx="3024000" cy="2250000"/>
          </a:xfrm>
          <a:prstGeom prst="rect">
            <a:avLst/>
          </a:prstGeom>
        </p:spPr>
      </p:pic>
      <p:pic>
        <p:nvPicPr>
          <p:cNvPr id="6" name="Изображение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908720"/>
            <a:ext cx="3096344" cy="206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Изображение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62" y="908720"/>
            <a:ext cx="2739146" cy="2054360"/>
          </a:xfrm>
          <a:prstGeom prst="rect">
            <a:avLst/>
          </a:prstGeom>
        </p:spPr>
      </p:pic>
      <p:sp>
        <p:nvSpPr>
          <p:cNvPr id="11" name="Прямоугольник 15"/>
          <p:cNvSpPr>
            <a:spLocks noChangeArrowheads="1"/>
          </p:cNvSpPr>
          <p:nvPr/>
        </p:nvSpPr>
        <p:spPr bwMode="auto">
          <a:xfrm>
            <a:off x="6588224" y="6237312"/>
            <a:ext cx="2555776"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800" b="1" dirty="0" smtClean="0">
                <a:solidFill>
                  <a:srgbClr val="0000FF"/>
                </a:solidFill>
                <a:ea typeface="SimSun" charset="0"/>
                <a:cs typeface="Arial" charset="0"/>
              </a:rPr>
              <a:t>UHV curved vacuum chambers (</a:t>
            </a:r>
            <a:r>
              <a:rPr kumimoji="0" lang="ru-RU" altLang="ru-RU" sz="1800" b="1" dirty="0" smtClean="0">
                <a:solidFill>
                  <a:srgbClr val="0000FF"/>
                </a:solidFill>
                <a:ea typeface="SimSun" charset="0"/>
                <a:cs typeface="Arial" charset="0"/>
              </a:rPr>
              <a:t>10</a:t>
            </a:r>
            <a:r>
              <a:rPr kumimoji="0" lang="en-US" altLang="ru-RU" sz="1800" b="1" baseline="30000" dirty="0" smtClean="0">
                <a:solidFill>
                  <a:srgbClr val="0000FF"/>
                </a:solidFill>
                <a:ea typeface="SimSun" charset="0"/>
                <a:cs typeface="Arial" charset="0"/>
              </a:rPr>
              <a:t>-</a:t>
            </a:r>
            <a:r>
              <a:rPr kumimoji="0" lang="ru-RU" altLang="ru-RU" sz="1800" b="1" baseline="30000" dirty="0" smtClean="0">
                <a:solidFill>
                  <a:srgbClr val="0000FF"/>
                </a:solidFill>
                <a:ea typeface="SimSun" charset="0"/>
                <a:cs typeface="Arial" charset="0"/>
              </a:rPr>
              <a:t>12</a:t>
            </a:r>
            <a:r>
              <a:rPr kumimoji="0" lang="en-US" altLang="ru-RU" sz="1800" b="1" dirty="0" smtClean="0">
                <a:solidFill>
                  <a:srgbClr val="0000FF"/>
                </a:solidFill>
                <a:ea typeface="SimSun" charset="0"/>
                <a:cs typeface="Arial" charset="0"/>
              </a:rPr>
              <a:t> </a:t>
            </a:r>
            <a:r>
              <a:rPr kumimoji="0" lang="en-US" altLang="ru-RU" sz="1800" b="1" dirty="0" err="1" smtClean="0">
                <a:solidFill>
                  <a:srgbClr val="0000FF"/>
                </a:solidFill>
                <a:ea typeface="SimSun" charset="0"/>
                <a:cs typeface="Arial" charset="0"/>
              </a:rPr>
              <a:t>Torr</a:t>
            </a:r>
            <a:r>
              <a:rPr kumimoji="0" lang="en-US" altLang="ru-RU" sz="1800" b="1" dirty="0" smtClean="0">
                <a:solidFill>
                  <a:srgbClr val="0000FF"/>
                </a:solidFill>
                <a:ea typeface="SimSun" charset="0"/>
                <a:cs typeface="Arial" charset="0"/>
              </a:rPr>
              <a:t>)</a:t>
            </a:r>
            <a:endParaRPr kumimoji="0" lang="ru-RU" altLang="ru-RU" sz="1800" b="1" dirty="0">
              <a:solidFill>
                <a:schemeClr val="tx1"/>
              </a:solidFill>
              <a:ea typeface="SimSun" charset="0"/>
              <a:cs typeface="Arial" charset="0"/>
            </a:endParaRPr>
          </a:p>
        </p:txBody>
      </p:sp>
      <p:pic>
        <p:nvPicPr>
          <p:cNvPr id="12" name="Picture 4" descr="C:\Users\neo\Desktop\Фото0051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239" y="3573016"/>
            <a:ext cx="1655961"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7"/>
          <p:cNvSpPr>
            <a:spLocks noChangeArrowheads="1"/>
          </p:cNvSpPr>
          <p:nvPr/>
        </p:nvSpPr>
        <p:spPr bwMode="auto">
          <a:xfrm>
            <a:off x="4716016" y="6213281"/>
            <a:ext cx="168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800" b="1" dirty="0" smtClean="0">
                <a:solidFill>
                  <a:srgbClr val="0000FF"/>
                </a:solidFill>
                <a:ea typeface="SimSun" charset="0"/>
                <a:cs typeface="Arial" charset="0"/>
              </a:rPr>
              <a:t>HTSC        current leads</a:t>
            </a:r>
            <a:endParaRPr kumimoji="0" lang="ru-RU" altLang="ru-RU" sz="1800" b="1" dirty="0">
              <a:solidFill>
                <a:schemeClr val="tx1"/>
              </a:solidFill>
              <a:ea typeface="SimSun" charset="0"/>
              <a:cs typeface="Arial" charset="0"/>
            </a:endParaRPr>
          </a:p>
        </p:txBody>
      </p:sp>
      <p:sp>
        <p:nvSpPr>
          <p:cNvPr id="15" name="Прямоугольник 17"/>
          <p:cNvSpPr>
            <a:spLocks noChangeArrowheads="1"/>
          </p:cNvSpPr>
          <p:nvPr/>
        </p:nvSpPr>
        <p:spPr bwMode="auto">
          <a:xfrm>
            <a:off x="0" y="6237312"/>
            <a:ext cx="4644008" cy="615553"/>
          </a:xfrm>
          <a:prstGeom prst="rect">
            <a:avLst/>
          </a:prstGeom>
          <a:solidFill>
            <a:srgbClr val="FFFFFF"/>
          </a:solidFill>
          <a:ln>
            <a:noFill/>
          </a:ln>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700" b="1" dirty="0" smtClean="0">
                <a:solidFill>
                  <a:srgbClr val="0000FF"/>
                </a:solidFill>
                <a:ea typeface="SimSun" charset="0"/>
                <a:cs typeface="Arial" charset="0"/>
              </a:rPr>
              <a:t>Electron cooling system (50 </a:t>
            </a:r>
            <a:r>
              <a:rPr kumimoji="0" lang="en-US" altLang="ru-RU" sz="1700" b="1" dirty="0" err="1" smtClean="0">
                <a:solidFill>
                  <a:srgbClr val="0000FF"/>
                </a:solidFill>
                <a:ea typeface="SimSun" charset="0"/>
                <a:cs typeface="Arial" charset="0"/>
              </a:rPr>
              <a:t>keV</a:t>
            </a:r>
            <a:r>
              <a:rPr kumimoji="0" lang="en-US" altLang="ru-RU" sz="1700" b="1" dirty="0" smtClean="0">
                <a:solidFill>
                  <a:srgbClr val="0000FF"/>
                </a:solidFill>
                <a:ea typeface="SimSun" charset="0"/>
                <a:cs typeface="Arial" charset="0"/>
              </a:rPr>
              <a:t>) commissioned in Novosibirsk (BINP)</a:t>
            </a:r>
            <a:endParaRPr kumimoji="0" lang="ru-RU" altLang="ru-RU" sz="1700" b="1" dirty="0">
              <a:solidFill>
                <a:schemeClr val="tx1"/>
              </a:solidFill>
              <a:ea typeface="SimSun" charset="0"/>
              <a:cs typeface="Arial" charset="0"/>
            </a:endParaRPr>
          </a:p>
        </p:txBody>
      </p:sp>
      <p:sp>
        <p:nvSpPr>
          <p:cNvPr id="16" name="TextBox 4"/>
          <p:cNvSpPr txBox="1">
            <a:spLocks noChangeArrowheads="1"/>
          </p:cNvSpPr>
          <p:nvPr/>
        </p:nvSpPr>
        <p:spPr bwMode="auto">
          <a:xfrm>
            <a:off x="1672010" y="179928"/>
            <a:ext cx="621235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3200" b="1" dirty="0" smtClean="0">
                <a:solidFill>
                  <a:srgbClr val="000090"/>
                </a:solidFill>
              </a:rPr>
              <a:t>NICA Booster elements. Status</a:t>
            </a:r>
            <a:endParaRPr lang="ru-RU" sz="3200" b="1" dirty="0">
              <a:solidFill>
                <a:srgbClr val="000090"/>
              </a:solidFill>
            </a:endParaRPr>
          </a:p>
        </p:txBody>
      </p:sp>
      <p:sp>
        <p:nvSpPr>
          <p:cNvPr id="17" name="Прямоугольник 15"/>
          <p:cNvSpPr>
            <a:spLocks noChangeArrowheads="1"/>
          </p:cNvSpPr>
          <p:nvPr/>
        </p:nvSpPr>
        <p:spPr bwMode="auto">
          <a:xfrm>
            <a:off x="6084168" y="2852936"/>
            <a:ext cx="3059832"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800" b="1" dirty="0" smtClean="0">
                <a:solidFill>
                  <a:srgbClr val="0000FF"/>
                </a:solidFill>
                <a:ea typeface="SimSun" charset="0"/>
                <a:cs typeface="Arial" charset="0"/>
              </a:rPr>
              <a:t>RF stations delivered from </a:t>
            </a:r>
            <a:r>
              <a:rPr kumimoji="0" lang="en-US" altLang="ru-RU" sz="1800" b="1" dirty="0" err="1" smtClean="0">
                <a:solidFill>
                  <a:srgbClr val="0000FF"/>
                </a:solidFill>
                <a:ea typeface="SimSun" charset="0"/>
                <a:cs typeface="Arial" charset="0"/>
              </a:rPr>
              <a:t>Budker</a:t>
            </a:r>
            <a:r>
              <a:rPr kumimoji="0" lang="en-US" altLang="ru-RU" sz="1800" b="1" dirty="0" smtClean="0">
                <a:solidFill>
                  <a:srgbClr val="0000FF"/>
                </a:solidFill>
                <a:ea typeface="SimSun" charset="0"/>
                <a:cs typeface="Arial" charset="0"/>
              </a:rPr>
              <a:t> INP</a:t>
            </a:r>
            <a:endParaRPr kumimoji="0" lang="ru-RU" altLang="ru-RU" sz="1800" b="1" dirty="0">
              <a:solidFill>
                <a:schemeClr val="tx1"/>
              </a:solidFill>
              <a:ea typeface="SimSun" charset="0"/>
              <a:cs typeface="Arial" charset="0"/>
            </a:endParaRPr>
          </a:p>
        </p:txBody>
      </p:sp>
      <p:sp>
        <p:nvSpPr>
          <p:cNvPr id="18" name="Прямоугольник 15"/>
          <p:cNvSpPr>
            <a:spLocks noChangeArrowheads="1"/>
          </p:cNvSpPr>
          <p:nvPr/>
        </p:nvSpPr>
        <p:spPr bwMode="auto">
          <a:xfrm>
            <a:off x="0" y="2996952"/>
            <a:ext cx="2843808"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800" b="1" dirty="0" smtClean="0">
                <a:solidFill>
                  <a:srgbClr val="0000FF"/>
                </a:solidFill>
                <a:ea typeface="SimSun" charset="0"/>
                <a:cs typeface="Arial" charset="0"/>
              </a:rPr>
              <a:t>All cryostats delivered</a:t>
            </a:r>
            <a:endParaRPr kumimoji="0" lang="ru-RU" altLang="ru-RU" sz="1800" b="1" dirty="0">
              <a:solidFill>
                <a:schemeClr val="tx1"/>
              </a:solidFill>
              <a:ea typeface="SimSun" charset="0"/>
              <a:cs typeface="Arial" charset="0"/>
            </a:endParaRPr>
          </a:p>
        </p:txBody>
      </p:sp>
      <p:sp>
        <p:nvSpPr>
          <p:cNvPr id="19" name="Прямоугольник 15"/>
          <p:cNvSpPr>
            <a:spLocks noChangeArrowheads="1"/>
          </p:cNvSpPr>
          <p:nvPr/>
        </p:nvSpPr>
        <p:spPr bwMode="auto">
          <a:xfrm>
            <a:off x="2987824" y="2996952"/>
            <a:ext cx="3240360"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800" b="1" dirty="0" smtClean="0">
                <a:solidFill>
                  <a:srgbClr val="0000FF"/>
                </a:solidFill>
                <a:ea typeface="SimSun" charset="0"/>
                <a:cs typeface="Arial" charset="0"/>
              </a:rPr>
              <a:t>4.5K Magnetic </a:t>
            </a:r>
            <a:r>
              <a:rPr kumimoji="0" lang="en-US" altLang="ru-RU" sz="1800" b="1" dirty="0" err="1" smtClean="0">
                <a:solidFill>
                  <a:srgbClr val="0000FF"/>
                </a:solidFill>
                <a:ea typeface="SimSun" charset="0"/>
                <a:cs typeface="Arial" charset="0"/>
              </a:rPr>
              <a:t>meas.system</a:t>
            </a:r>
            <a:r>
              <a:rPr kumimoji="0" lang="en-US" altLang="ru-RU" sz="1800" b="1" dirty="0" smtClean="0">
                <a:solidFill>
                  <a:srgbClr val="0000FF"/>
                </a:solidFill>
                <a:ea typeface="SimSun" charset="0"/>
                <a:cs typeface="Arial" charset="0"/>
              </a:rPr>
              <a:t> </a:t>
            </a:r>
            <a:endParaRPr kumimoji="0" lang="ru-RU" altLang="ru-RU" sz="1800" b="1" dirty="0">
              <a:solidFill>
                <a:schemeClr val="tx1"/>
              </a:solidFill>
              <a:ea typeface="SimSun" charset="0"/>
              <a:cs typeface="Arial" charset="0"/>
            </a:endParaRPr>
          </a:p>
        </p:txBody>
      </p:sp>
    </p:spTree>
    <p:extLst>
      <p:ext uri="{BB962C8B-B14F-4D97-AF65-F5344CB8AC3E}">
        <p14:creationId xmlns:p14="http://schemas.microsoft.com/office/powerpoint/2010/main" val="29029143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788"/>
            <a:ext cx="8958263" cy="462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3" name="Прямоугольник 58"/>
          <p:cNvSpPr>
            <a:spLocks noChangeArrowheads="1"/>
          </p:cNvSpPr>
          <p:nvPr/>
        </p:nvSpPr>
        <p:spPr bwMode="auto">
          <a:xfrm>
            <a:off x="0" y="0"/>
            <a:ext cx="9036050" cy="64632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ct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1800" b="1" dirty="0">
                <a:solidFill>
                  <a:srgbClr val="002060"/>
                </a:solidFill>
                <a:cs typeface="Arial" charset="0"/>
              </a:rPr>
              <a:t>Test Facility for SC magnets of NICA and FAIR: </a:t>
            </a:r>
            <a:r>
              <a:rPr lang="en-US" sz="1800" b="1" dirty="0">
                <a:solidFill>
                  <a:srgbClr val="FF0000"/>
                </a:solidFill>
                <a:cs typeface="Arial" charset="0"/>
              </a:rPr>
              <a:t>excellent </a:t>
            </a:r>
            <a:r>
              <a:rPr lang="ru-RU" sz="1800" b="1" dirty="0">
                <a:solidFill>
                  <a:srgbClr val="FF0000"/>
                </a:solidFill>
                <a:cs typeface="Arial" charset="0"/>
              </a:rPr>
              <a:t> </a:t>
            </a:r>
            <a:r>
              <a:rPr lang="en-US" sz="1800" b="1" dirty="0">
                <a:solidFill>
                  <a:srgbClr val="FF0000"/>
                </a:solidFill>
                <a:cs typeface="Arial" charset="0"/>
              </a:rPr>
              <a:t>collaboration of JINR and Germany </a:t>
            </a:r>
            <a:r>
              <a:rPr lang="en-US" sz="1800" b="1" dirty="0" smtClean="0">
                <a:solidFill>
                  <a:srgbClr val="FF0000"/>
                </a:solidFill>
                <a:cs typeface="Arial" charset="0"/>
              </a:rPr>
              <a:t>(GSI/FAIR)</a:t>
            </a:r>
            <a:r>
              <a:rPr lang="en-US" sz="1800" b="1" dirty="0">
                <a:solidFill>
                  <a:srgbClr val="FF0000"/>
                </a:solidFill>
                <a:cs typeface="Arial" charset="0"/>
              </a:rPr>
              <a:t>. Start of operation – December’14</a:t>
            </a:r>
            <a:r>
              <a:rPr lang="en-US" sz="1800" b="1" dirty="0" smtClean="0">
                <a:solidFill>
                  <a:srgbClr val="FF0000"/>
                </a:solidFill>
                <a:cs typeface="Arial" charset="0"/>
              </a:rPr>
              <a:t>.</a:t>
            </a:r>
            <a:endParaRPr lang="en-US" sz="1800" b="1" dirty="0">
              <a:solidFill>
                <a:srgbClr val="FF0000"/>
              </a:solidFill>
              <a:cs typeface="Arial"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862" y="1988840"/>
            <a:ext cx="3626642" cy="231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Изображение 1"/>
          <p:cNvPicPr>
            <a:picLocks noChangeAspect="1"/>
          </p:cNvPicPr>
          <p:nvPr/>
        </p:nvPicPr>
        <p:blipFill rotWithShape="1">
          <a:blip r:embed="rId4"/>
          <a:srcRect r="9788"/>
          <a:stretch/>
        </p:blipFill>
        <p:spPr>
          <a:xfrm>
            <a:off x="0" y="4293096"/>
            <a:ext cx="7155036" cy="2522515"/>
          </a:xfrm>
          <a:prstGeom prst="rect">
            <a:avLst/>
          </a:prstGeom>
        </p:spPr>
      </p:pic>
      <p:pic>
        <p:nvPicPr>
          <p:cNvPr id="3" name="Изображение 2" descr="pict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00" y="876300"/>
            <a:ext cx="7626096" cy="5090160"/>
          </a:xfrm>
          <a:prstGeom prst="rect">
            <a:avLst/>
          </a:prstGeom>
        </p:spPr>
      </p:pic>
    </p:spTree>
    <p:extLst>
      <p:ext uri="{BB962C8B-B14F-4D97-AF65-F5344CB8AC3E}">
        <p14:creationId xmlns:p14="http://schemas.microsoft.com/office/powerpoint/2010/main" val="1124192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3" name="Группа 1"/>
          <p:cNvGrpSpPr>
            <a:grpSpLocks/>
          </p:cNvGrpSpPr>
          <p:nvPr/>
        </p:nvGrpSpPr>
        <p:grpSpPr bwMode="auto">
          <a:xfrm>
            <a:off x="0" y="188640"/>
            <a:ext cx="9144000" cy="7128791"/>
            <a:chOff x="0" y="-27384"/>
            <a:chExt cx="9144000" cy="7128791"/>
          </a:xfrm>
        </p:grpSpPr>
        <p:sp>
          <p:nvSpPr>
            <p:cNvPr id="69635" name="Rectangle 7"/>
            <p:cNvSpPr>
              <a:spLocks noChangeArrowheads="1"/>
            </p:cNvSpPr>
            <p:nvPr/>
          </p:nvSpPr>
          <p:spPr bwMode="auto">
            <a:xfrm>
              <a:off x="837827" y="-27384"/>
              <a:ext cx="769461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r>
                <a:rPr kumimoji="1" lang="en-US" sz="3200" b="1" dirty="0" smtClean="0">
                  <a:solidFill>
                    <a:srgbClr val="000066"/>
                  </a:solidFill>
                  <a:cs typeface="Arial" charset="0"/>
                  <a:sym typeface="Apple Chancery" charset="0"/>
                </a:rPr>
                <a:t>Collider composition (HI mode)</a:t>
              </a:r>
              <a:endParaRPr kumimoji="1" lang="en-US" sz="3200" b="1" dirty="0">
                <a:solidFill>
                  <a:srgbClr val="000066"/>
                </a:solidFill>
                <a:cs typeface="Arial" charset="0"/>
                <a:sym typeface="Apple Chancery" charset="0"/>
              </a:endParaRPr>
            </a:p>
          </p:txBody>
        </p:sp>
        <p:pic>
          <p:nvPicPr>
            <p:cNvPr id="69636" name="Picture 78" descr="12Feb14_Ring_Ion_M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720"/>
              <a:ext cx="9144000" cy="61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7"/>
            <p:cNvSpPr>
              <a:spLocks noChangeArrowheads="1"/>
            </p:cNvSpPr>
            <p:nvPr/>
          </p:nvSpPr>
          <p:spPr bwMode="auto">
            <a:xfrm>
              <a:off x="0" y="5270400"/>
              <a:ext cx="4067175"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20000"/>
                </a:lnSpc>
              </a:pPr>
              <a:r>
                <a:rPr kumimoji="1" lang="en-US" sz="2000" b="1" dirty="0">
                  <a:solidFill>
                    <a:srgbClr val="000066"/>
                  </a:solidFill>
                  <a:cs typeface="Arial" charset="0"/>
                  <a:sym typeface="Apple Chancery" charset="0"/>
                </a:rPr>
                <a:t>	</a:t>
              </a:r>
              <a:r>
                <a:rPr kumimoji="1" lang="en-US" b="1" dirty="0">
                  <a:solidFill>
                    <a:srgbClr val="000066"/>
                  </a:solidFill>
                  <a:cs typeface="Arial" charset="0"/>
                  <a:sym typeface="Apple Chancery" charset="0"/>
                </a:rPr>
                <a:t>[ ] - element length</a:t>
              </a:r>
            </a:p>
            <a:p>
              <a:pPr marL="342900" indent="-342900">
                <a:lnSpc>
                  <a:spcPct val="120000"/>
                </a:lnSpc>
              </a:pPr>
              <a:r>
                <a:rPr kumimoji="1" lang="en-US" b="1" dirty="0">
                  <a:solidFill>
                    <a:srgbClr val="000066"/>
                  </a:solidFill>
                  <a:cs typeface="Arial" charset="0"/>
                  <a:sym typeface="Apple Chancery" charset="0"/>
                </a:rPr>
                <a:t>      ( ) - distance between elements</a:t>
              </a:r>
            </a:p>
          </p:txBody>
        </p:sp>
        <p:grpSp>
          <p:nvGrpSpPr>
            <p:cNvPr id="27" name="Группа 26"/>
            <p:cNvGrpSpPr>
              <a:grpSpLocks/>
            </p:cNvGrpSpPr>
            <p:nvPr/>
          </p:nvGrpSpPr>
          <p:grpSpPr bwMode="auto">
            <a:xfrm>
              <a:off x="3368751" y="3882326"/>
              <a:ext cx="1343578" cy="842818"/>
              <a:chOff x="-254829" y="5444935"/>
              <a:chExt cx="1299327" cy="800102"/>
            </a:xfrm>
            <a:noFill/>
          </p:grpSpPr>
          <p:pic>
            <p:nvPicPr>
              <p:cNvPr id="31" name="Picture 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829" y="5444935"/>
                <a:ext cx="835025" cy="800102"/>
              </a:xfrm>
              <a:prstGeom prst="rect">
                <a:avLst/>
              </a:prstGeom>
              <a:noFill/>
              <a:ln w="9525" algn="ctr">
                <a:solidFill>
                  <a:schemeClr val="bg1"/>
                </a:solidFill>
                <a:miter lim="800000"/>
                <a:headEnd/>
                <a:tailEnd/>
              </a:ln>
            </p:spPr>
          </p:pic>
          <p:sp>
            <p:nvSpPr>
              <p:cNvPr id="32" name="Text Box 40"/>
              <p:cNvSpPr txBox="1">
                <a:spLocks noChangeArrowheads="1"/>
              </p:cNvSpPr>
              <p:nvPr/>
            </p:nvSpPr>
            <p:spPr bwMode="auto">
              <a:xfrm>
                <a:off x="409498" y="5511288"/>
                <a:ext cx="635000" cy="336551"/>
              </a:xfrm>
              <a:prstGeom prst="rect">
                <a:avLst/>
              </a:prstGeom>
              <a:grpFill/>
              <a:ln>
                <a:noFill/>
              </a:ln>
              <a:extLst/>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r" eaLnBrk="1" hangingPunct="1">
                  <a:defRPr/>
                </a:pPr>
                <a:r>
                  <a:rPr lang="en-US" altLang="ru-RU" b="1" dirty="0" smtClean="0">
                    <a:solidFill>
                      <a:srgbClr val="FF0000"/>
                    </a:solidFill>
                    <a:ea typeface="+mn-ea"/>
                    <a:cs typeface="+mn-cs"/>
                  </a:rPr>
                  <a:t>MPD</a:t>
                </a:r>
                <a:endParaRPr lang="ru-RU" altLang="ru-RU" b="1" dirty="0" smtClean="0">
                  <a:solidFill>
                    <a:srgbClr val="FF0000"/>
                  </a:solidFill>
                  <a:ea typeface="+mn-ea"/>
                  <a:cs typeface="+mn-cs"/>
                </a:endParaRPr>
              </a:p>
            </p:txBody>
          </p:sp>
        </p:grpSp>
        <p:sp>
          <p:nvSpPr>
            <p:cNvPr id="69653" name="Text Box 17"/>
            <p:cNvSpPr txBox="1">
              <a:spLocks noChangeArrowheads="1"/>
            </p:cNvSpPr>
            <p:nvPr/>
          </p:nvSpPr>
          <p:spPr bwMode="auto">
            <a:xfrm>
              <a:off x="2947356" y="2297117"/>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6600"/>
                  </a:solidFill>
                  <a:miter lim="800000"/>
                  <a:headEnd/>
                  <a:tailEnd/>
                </a14:hiddenLine>
              </a:ext>
            </a:extLst>
          </p:spPr>
          <p:txBody>
            <a:bodyPr>
              <a:spAutoFit/>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pPr algn="ctr">
                <a:spcBef>
                  <a:spcPct val="50000"/>
                </a:spcBef>
              </a:pPr>
              <a:r>
                <a:rPr kumimoji="0" lang="en-US" sz="1800" b="1">
                  <a:solidFill>
                    <a:srgbClr val="000066"/>
                  </a:solidFill>
                  <a:latin typeface="Bookman Old Style" charset="0"/>
                  <a:cs typeface="Arial" charset="0"/>
                </a:rPr>
                <a:t>SPD</a:t>
              </a:r>
              <a:endParaRPr kumimoji="0" lang="ru-RU" sz="1800" b="1">
                <a:solidFill>
                  <a:srgbClr val="000066"/>
                </a:solidFill>
                <a:latin typeface="Bookman Old Style" charset="0"/>
                <a:cs typeface="Arial" charset="0"/>
              </a:endParaRPr>
            </a:p>
          </p:txBody>
        </p:sp>
        <p:pic>
          <p:nvPicPr>
            <p:cNvPr id="69654" name="Picture 14" descr="spd0_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2153" y="2143923"/>
              <a:ext cx="927100" cy="59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Прямая со стрелкой 8"/>
          <p:cNvCxnSpPr/>
          <p:nvPr/>
        </p:nvCxnSpPr>
        <p:spPr bwMode="auto">
          <a:xfrm flipV="1">
            <a:off x="4211960" y="2132856"/>
            <a:ext cx="432048" cy="288032"/>
          </a:xfrm>
          <a:prstGeom prst="straightConnector1">
            <a:avLst/>
          </a:prstGeom>
          <a:solidFill>
            <a:srgbClr val="00B8FF"/>
          </a:solidFill>
          <a:ln w="38100" cap="flat" cmpd="sng" algn="ctr">
            <a:solidFill>
              <a:srgbClr val="FF3300"/>
            </a:solidFill>
            <a:prstDash val="solid"/>
            <a:round/>
            <a:headEnd type="none" w="med" len="med"/>
            <a:tailEnd type="arrow"/>
          </a:ln>
          <a:effectLst/>
        </p:spPr>
      </p:cxnSp>
      <p:cxnSp>
        <p:nvCxnSpPr>
          <p:cNvPr id="41" name="Прямая со стрелкой 40"/>
          <p:cNvCxnSpPr/>
          <p:nvPr/>
        </p:nvCxnSpPr>
        <p:spPr bwMode="auto">
          <a:xfrm>
            <a:off x="4067944" y="4869160"/>
            <a:ext cx="504056" cy="432048"/>
          </a:xfrm>
          <a:prstGeom prst="straightConnector1">
            <a:avLst/>
          </a:prstGeom>
          <a:solidFill>
            <a:srgbClr val="00B8FF"/>
          </a:solidFill>
          <a:ln w="38100" cap="flat" cmpd="sng" algn="ctr">
            <a:solidFill>
              <a:srgbClr val="FF3300"/>
            </a:solidFill>
            <a:prstDash val="solid"/>
            <a:round/>
            <a:headEnd type="none" w="med" len="med"/>
            <a:tailEnd type="arrow"/>
          </a:ln>
          <a:effectLst/>
        </p:spPr>
      </p:cxnSp>
      <p:pic>
        <p:nvPicPr>
          <p:cNvPr id="20" name="Изображение 19" descr="DSC0139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064" y="1196752"/>
            <a:ext cx="3456384" cy="5057248"/>
          </a:xfrm>
          <a:prstGeom prst="rect">
            <a:avLst/>
          </a:prstGeom>
        </p:spPr>
      </p:pic>
      <p:pic>
        <p:nvPicPr>
          <p:cNvPr id="22" name="Изображение 21" descr="DSC00980.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656" y="1196751"/>
            <a:ext cx="3198485" cy="5098737"/>
          </a:xfrm>
          <a:prstGeom prst="rect">
            <a:avLst/>
          </a:prstGeom>
        </p:spPr>
      </p:pic>
    </p:spTree>
    <p:extLst>
      <p:ext uri="{BB962C8B-B14F-4D97-AF65-F5344CB8AC3E}">
        <p14:creationId xmlns:p14="http://schemas.microsoft.com/office/powerpoint/2010/main" val="317251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27384"/>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3" name="Изображение 4" descr="Nuclotron-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3" y="4365625"/>
            <a:ext cx="28162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 name="Group 10"/>
          <p:cNvGrpSpPr>
            <a:grpSpLocks/>
          </p:cNvGrpSpPr>
          <p:nvPr/>
        </p:nvGrpSpPr>
        <p:grpSpPr bwMode="auto">
          <a:xfrm>
            <a:off x="3203848" y="2349450"/>
            <a:ext cx="4824413" cy="3076574"/>
            <a:chOff x="2118" y="1052"/>
            <a:chExt cx="3039" cy="1938"/>
          </a:xfrm>
          <a:solidFill>
            <a:schemeClr val="bg1"/>
          </a:solidFill>
        </p:grpSpPr>
        <p:sp>
          <p:nvSpPr>
            <p:cNvPr id="95" name="Arc 94"/>
            <p:cNvSpPr>
              <a:spLocks/>
            </p:cNvSpPr>
            <p:nvPr/>
          </p:nvSpPr>
          <p:spPr bwMode="auto">
            <a:xfrm rot="10693531" flipV="1">
              <a:off x="2118" y="2067"/>
              <a:ext cx="732" cy="923"/>
            </a:xfrm>
            <a:custGeom>
              <a:avLst/>
              <a:gdLst>
                <a:gd name="T0" fmla="*/ 0 w 21564"/>
                <a:gd name="T1" fmla="*/ 0 h 21249"/>
                <a:gd name="T2" fmla="*/ 0 w 21564"/>
                <a:gd name="T3" fmla="*/ 0 h 21249"/>
                <a:gd name="T4" fmla="*/ 0 w 21564"/>
                <a:gd name="T5" fmla="*/ 0 h 21249"/>
                <a:gd name="T6" fmla="*/ 0 60000 65536"/>
                <a:gd name="T7" fmla="*/ 0 60000 65536"/>
                <a:gd name="T8" fmla="*/ 0 60000 65536"/>
                <a:gd name="T9" fmla="*/ 0 w 21564"/>
                <a:gd name="T10" fmla="*/ 0 h 21249"/>
                <a:gd name="T11" fmla="*/ 21564 w 21564"/>
                <a:gd name="T12" fmla="*/ 21249 h 21249"/>
              </a:gdLst>
              <a:ahLst/>
              <a:cxnLst>
                <a:cxn ang="T6">
                  <a:pos x="T0" y="T1"/>
                </a:cxn>
                <a:cxn ang="T7">
                  <a:pos x="T2" y="T3"/>
                </a:cxn>
                <a:cxn ang="T8">
                  <a:pos x="T4" y="T5"/>
                </a:cxn>
              </a:cxnLst>
              <a:rect l="T9" t="T10" r="T11" b="T12"/>
              <a:pathLst>
                <a:path w="21564" h="21249" fill="none" extrusionOk="0">
                  <a:moveTo>
                    <a:pt x="3880" y="0"/>
                  </a:moveTo>
                  <a:cubicBezTo>
                    <a:pt x="13681" y="1790"/>
                    <a:pt x="20986" y="10051"/>
                    <a:pt x="21563" y="19997"/>
                  </a:cubicBezTo>
                </a:path>
                <a:path w="21564" h="21249" stroke="0" extrusionOk="0">
                  <a:moveTo>
                    <a:pt x="3880" y="0"/>
                  </a:moveTo>
                  <a:cubicBezTo>
                    <a:pt x="13681" y="1790"/>
                    <a:pt x="20986" y="10051"/>
                    <a:pt x="21563" y="19997"/>
                  </a:cubicBezTo>
                  <a:lnTo>
                    <a:pt x="0" y="21249"/>
                  </a:lnTo>
                  <a:lnTo>
                    <a:pt x="3880" y="0"/>
                  </a:lnTo>
                  <a:close/>
                </a:path>
              </a:pathLst>
            </a:custGeom>
            <a:grpFill/>
            <a:ln w="38100">
              <a:solidFill>
                <a:srgbClr val="CC0000"/>
              </a:solidFill>
              <a:round/>
              <a:headEnd type="triangle" w="med" len="med"/>
              <a:tailEnd/>
            </a:ln>
          </p:spPr>
          <p:txBody>
            <a:bodyPr/>
            <a:lstStyle/>
            <a:p>
              <a:pPr>
                <a:defRPr/>
              </a:pPr>
              <a:endParaRPr lang="ru-RU">
                <a:latin typeface="+mj-lt"/>
                <a:ea typeface="+mn-ea"/>
                <a:cs typeface="+mn-cs"/>
              </a:endParaRPr>
            </a:p>
          </p:txBody>
        </p:sp>
        <p:sp>
          <p:nvSpPr>
            <p:cNvPr id="96" name="Line 95"/>
            <p:cNvSpPr>
              <a:spLocks noChangeShapeType="1"/>
            </p:cNvSpPr>
            <p:nvPr/>
          </p:nvSpPr>
          <p:spPr bwMode="auto">
            <a:xfrm flipH="1">
              <a:off x="2696" y="1762"/>
              <a:ext cx="643" cy="291"/>
            </a:xfrm>
            <a:prstGeom prst="line">
              <a:avLst/>
            </a:prstGeom>
            <a:grpFill/>
            <a:ln w="38100">
              <a:solidFill>
                <a:srgbClr val="CC0000"/>
              </a:solidFill>
              <a:round/>
              <a:headEnd type="triangle" w="med" len="med"/>
              <a:tailEnd/>
            </a:ln>
            <a:extLst/>
          </p:spPr>
          <p:txBody>
            <a:bodyPr/>
            <a:lstStyle/>
            <a:p>
              <a:pPr>
                <a:defRPr/>
              </a:pPr>
              <a:endParaRPr lang="ru-RU">
                <a:latin typeface="+mj-lt"/>
                <a:ea typeface="+mn-ea"/>
                <a:cs typeface="+mn-cs"/>
              </a:endParaRPr>
            </a:p>
          </p:txBody>
        </p:sp>
        <p:sp>
          <p:nvSpPr>
            <p:cNvPr id="98" name="Line 95"/>
            <p:cNvSpPr>
              <a:spLocks noChangeShapeType="1"/>
            </p:cNvSpPr>
            <p:nvPr/>
          </p:nvSpPr>
          <p:spPr bwMode="auto">
            <a:xfrm flipH="1" flipV="1">
              <a:off x="3345" y="1750"/>
              <a:ext cx="1371" cy="109"/>
            </a:xfrm>
            <a:prstGeom prst="line">
              <a:avLst/>
            </a:prstGeom>
            <a:grpFill/>
            <a:ln w="38100">
              <a:solidFill>
                <a:srgbClr val="CC0000"/>
              </a:solidFill>
              <a:prstDash val="dash"/>
              <a:round/>
              <a:headEnd type="triangle" w="med" len="med"/>
              <a:tailEnd/>
            </a:ln>
            <a:extLst/>
          </p:spPr>
          <p:txBody>
            <a:bodyPr/>
            <a:lstStyle/>
            <a:p>
              <a:pPr>
                <a:defRPr/>
              </a:pPr>
              <a:endParaRPr lang="ru-RU">
                <a:latin typeface="+mj-lt"/>
                <a:ea typeface="+mn-ea"/>
                <a:cs typeface="+mn-cs"/>
              </a:endParaRPr>
            </a:p>
          </p:txBody>
        </p:sp>
        <p:sp>
          <p:nvSpPr>
            <p:cNvPr id="99" name="Line 95"/>
            <p:cNvSpPr>
              <a:spLocks noChangeShapeType="1"/>
            </p:cNvSpPr>
            <p:nvPr/>
          </p:nvSpPr>
          <p:spPr bwMode="auto">
            <a:xfrm flipH="1">
              <a:off x="3354" y="1356"/>
              <a:ext cx="1603" cy="387"/>
            </a:xfrm>
            <a:prstGeom prst="line">
              <a:avLst/>
            </a:prstGeom>
            <a:grpFill/>
            <a:ln w="38100">
              <a:solidFill>
                <a:srgbClr val="CC0000"/>
              </a:solidFill>
              <a:prstDash val="dash"/>
              <a:round/>
              <a:headEnd type="triangle" w="med" len="med"/>
              <a:tailEnd/>
            </a:ln>
            <a:extLst/>
          </p:spPr>
          <p:txBody>
            <a:bodyPr/>
            <a:lstStyle/>
            <a:p>
              <a:pPr>
                <a:defRPr/>
              </a:pPr>
              <a:endParaRPr lang="ru-RU">
                <a:latin typeface="+mj-lt"/>
                <a:ea typeface="+mn-ea"/>
                <a:cs typeface="+mn-cs"/>
              </a:endParaRPr>
            </a:p>
          </p:txBody>
        </p:sp>
        <p:sp>
          <p:nvSpPr>
            <p:cNvPr id="100" name="Line 95"/>
            <p:cNvSpPr>
              <a:spLocks noChangeShapeType="1"/>
            </p:cNvSpPr>
            <p:nvPr/>
          </p:nvSpPr>
          <p:spPr bwMode="auto">
            <a:xfrm flipH="1">
              <a:off x="3363" y="1261"/>
              <a:ext cx="835" cy="483"/>
            </a:xfrm>
            <a:prstGeom prst="line">
              <a:avLst/>
            </a:prstGeom>
            <a:grpFill/>
            <a:ln w="38100">
              <a:solidFill>
                <a:srgbClr val="CC0000"/>
              </a:solidFill>
              <a:prstDash val="dash"/>
              <a:round/>
              <a:headEnd type="triangle" w="med" len="med"/>
              <a:tailEnd/>
            </a:ln>
            <a:extLst/>
          </p:spPr>
          <p:txBody>
            <a:bodyPr/>
            <a:lstStyle/>
            <a:p>
              <a:pPr>
                <a:defRPr/>
              </a:pPr>
              <a:endParaRPr lang="ru-RU">
                <a:latin typeface="+mj-lt"/>
                <a:ea typeface="+mn-ea"/>
                <a:cs typeface="+mn-cs"/>
              </a:endParaRPr>
            </a:p>
          </p:txBody>
        </p:sp>
        <p:sp>
          <p:nvSpPr>
            <p:cNvPr id="101" name="Text Box 64"/>
            <p:cNvSpPr txBox="1">
              <a:spLocks noChangeArrowheads="1"/>
            </p:cNvSpPr>
            <p:nvPr/>
          </p:nvSpPr>
          <p:spPr bwMode="auto">
            <a:xfrm>
              <a:off x="3207" y="1052"/>
              <a:ext cx="1950" cy="1179"/>
            </a:xfrm>
            <a:prstGeom prst="rect">
              <a:avLst/>
            </a:prstGeom>
            <a:grpFill/>
            <a:ln w="38100">
              <a:solidFill>
                <a:srgbClr val="000066"/>
              </a:solidFill>
              <a:prstDash val="sysDot"/>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endParaRPr lang="en-US" b="1" u="sng" smtClean="0">
                <a:solidFill>
                  <a:srgbClr val="FF0000"/>
                </a:solidFill>
                <a:latin typeface="+mj-lt"/>
                <a:ea typeface="+mn-ea"/>
                <a:cs typeface="+mn-cs"/>
              </a:endParaRPr>
            </a:p>
            <a:p>
              <a:pPr algn="ctr" eaLnBrk="1" hangingPunct="1">
                <a:defRPr/>
              </a:pPr>
              <a:r>
                <a:rPr lang="en-US" b="1" u="sng" smtClean="0">
                  <a:solidFill>
                    <a:srgbClr val="FF0000"/>
                  </a:solidFill>
                  <a:latin typeface="+mj-lt"/>
                  <a:ea typeface="+mn-ea"/>
                  <a:cs typeface="+mn-cs"/>
                </a:rPr>
                <a:t>Fixed Target Area</a:t>
              </a:r>
              <a:endParaRPr lang="ru-RU" b="1" smtClean="0">
                <a:solidFill>
                  <a:srgbClr val="000066"/>
                </a:solidFill>
                <a:latin typeface="+mj-lt"/>
                <a:ea typeface="+mn-ea"/>
                <a:cs typeface="+mn-cs"/>
              </a:endParaRPr>
            </a:p>
          </p:txBody>
        </p:sp>
      </p:grpSp>
      <p:grpSp>
        <p:nvGrpSpPr>
          <p:cNvPr id="84995" name="Group 63"/>
          <p:cNvGrpSpPr>
            <a:grpSpLocks/>
          </p:cNvGrpSpPr>
          <p:nvPr/>
        </p:nvGrpSpPr>
        <p:grpSpPr bwMode="auto">
          <a:xfrm>
            <a:off x="8516938" y="-333375"/>
            <a:ext cx="123825" cy="1487488"/>
            <a:chOff x="3189" y="1642"/>
            <a:chExt cx="78" cy="937"/>
          </a:xfrm>
        </p:grpSpPr>
        <p:sp>
          <p:nvSpPr>
            <p:cNvPr id="85034"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w="38100" cap="flat" cmpd="sng">
                  <a:solidFill>
                    <a:srgbClr val="000066"/>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5035"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w="38100" cap="flat" cmpd="sng">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pSp>
        <p:nvGrpSpPr>
          <p:cNvPr id="84996" name="Group 63"/>
          <p:cNvGrpSpPr>
            <a:grpSpLocks/>
          </p:cNvGrpSpPr>
          <p:nvPr/>
        </p:nvGrpSpPr>
        <p:grpSpPr bwMode="auto">
          <a:xfrm>
            <a:off x="2581275" y="-203200"/>
            <a:ext cx="123825" cy="1487488"/>
            <a:chOff x="3189" y="1642"/>
            <a:chExt cx="78" cy="937"/>
          </a:xfrm>
        </p:grpSpPr>
        <p:sp>
          <p:nvSpPr>
            <p:cNvPr id="85032"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a14="http://schemas.microsoft.com/office/drawing/2010/main" w="38100" cap="flat" cmpd="sng">
                  <a:solidFill>
                    <a:srgbClr val="000066"/>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5033"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a14="http://schemas.microsoft.com/office/drawing/2010/main" w="38100" cap="flat" cmpd="sng">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84997" name="Text Box 63"/>
          <p:cNvSpPr txBox="1">
            <a:spLocks noChangeArrowheads="1"/>
          </p:cNvSpPr>
          <p:nvPr/>
        </p:nvSpPr>
        <p:spPr bwMode="auto">
          <a:xfrm>
            <a:off x="900113" y="4868863"/>
            <a:ext cx="20875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pPr algn="ctr"/>
            <a:r>
              <a:rPr kumimoji="0" lang="en-US" b="1" u="sng">
                <a:solidFill>
                  <a:srgbClr val="FF0000"/>
                </a:solidFill>
                <a:cs typeface="Arial" charset="0"/>
              </a:rPr>
              <a:t>Nuclotron (45 Tm)</a:t>
            </a:r>
          </a:p>
          <a:p>
            <a:pPr algn="ctr"/>
            <a:r>
              <a:rPr kumimoji="0" lang="en-US" b="1">
                <a:solidFill>
                  <a:srgbClr val="000066"/>
                </a:solidFill>
                <a:cs typeface="Arial" charset="0"/>
              </a:rPr>
              <a:t>injection of one bunch </a:t>
            </a:r>
          </a:p>
          <a:p>
            <a:pPr algn="ctr"/>
            <a:r>
              <a:rPr kumimoji="0" lang="en-US" b="1">
                <a:solidFill>
                  <a:srgbClr val="000066"/>
                </a:solidFill>
                <a:cs typeface="Arial" charset="0"/>
              </a:rPr>
              <a:t>of </a:t>
            </a:r>
            <a:r>
              <a:rPr kumimoji="0" lang="en-US" b="1">
                <a:solidFill>
                  <a:srgbClr val="000066"/>
                </a:solidFill>
                <a:cs typeface="Arial" charset="0"/>
                <a:sym typeface="Symbol" charset="0"/>
              </a:rPr>
              <a:t> </a:t>
            </a:r>
            <a:r>
              <a:rPr kumimoji="0" lang="en-US" b="1">
                <a:solidFill>
                  <a:srgbClr val="000066"/>
                </a:solidFill>
                <a:cs typeface="Arial" charset="0"/>
                <a:sym typeface="Apple Chancery" charset="0"/>
              </a:rPr>
              <a:t>2</a:t>
            </a:r>
            <a:r>
              <a:rPr kumimoji="0" lang="en-US" b="1">
                <a:solidFill>
                  <a:srgbClr val="000066"/>
                </a:solidFill>
                <a:cs typeface="Arial" charset="0"/>
              </a:rPr>
              <a:t>×10</a:t>
            </a:r>
            <a:r>
              <a:rPr kumimoji="0" lang="en-US" b="1" baseline="30000">
                <a:solidFill>
                  <a:srgbClr val="000066"/>
                </a:solidFill>
                <a:cs typeface="Arial" charset="0"/>
              </a:rPr>
              <a:t>9</a:t>
            </a:r>
            <a:r>
              <a:rPr kumimoji="0" lang="en-US" b="1">
                <a:solidFill>
                  <a:srgbClr val="000066"/>
                </a:solidFill>
                <a:cs typeface="Arial" charset="0"/>
              </a:rPr>
              <a:t> ions,</a:t>
            </a:r>
          </a:p>
          <a:p>
            <a:pPr algn="ctr"/>
            <a:r>
              <a:rPr kumimoji="0" lang="en-US" b="1">
                <a:solidFill>
                  <a:srgbClr val="000066"/>
                </a:solidFill>
                <a:cs typeface="Arial" charset="0"/>
              </a:rPr>
              <a:t>acceleration up to </a:t>
            </a:r>
          </a:p>
          <a:p>
            <a:pPr algn="ctr"/>
            <a:r>
              <a:rPr kumimoji="0" lang="en-US" b="1">
                <a:solidFill>
                  <a:srgbClr val="000066"/>
                </a:solidFill>
                <a:cs typeface="Arial" charset="0"/>
              </a:rPr>
              <a:t>1 - 4.5 GeV/u max.</a:t>
            </a:r>
            <a:endParaRPr kumimoji="0" lang="ru-RU" b="1">
              <a:solidFill>
                <a:srgbClr val="008000"/>
              </a:solidFill>
              <a:cs typeface="Arial" charset="0"/>
            </a:endParaRPr>
          </a:p>
        </p:txBody>
      </p:sp>
      <p:grpSp>
        <p:nvGrpSpPr>
          <p:cNvPr id="84998" name="Group 5"/>
          <p:cNvGrpSpPr>
            <a:grpSpLocks/>
          </p:cNvGrpSpPr>
          <p:nvPr/>
        </p:nvGrpSpPr>
        <p:grpSpPr bwMode="auto">
          <a:xfrm>
            <a:off x="4360863" y="1557338"/>
            <a:ext cx="4783137" cy="452437"/>
            <a:chOff x="2624" y="747"/>
            <a:chExt cx="2997" cy="285"/>
          </a:xfrm>
        </p:grpSpPr>
        <p:sp>
          <p:nvSpPr>
            <p:cNvPr id="70705" name="Text Box 65"/>
            <p:cNvSpPr txBox="1">
              <a:spLocks noChangeArrowheads="1"/>
            </p:cNvSpPr>
            <p:nvPr/>
          </p:nvSpPr>
          <p:spPr bwMode="auto">
            <a:xfrm>
              <a:off x="3047" y="772"/>
              <a:ext cx="1575" cy="240"/>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err="1" smtClean="0">
                  <a:solidFill>
                    <a:srgbClr val="FF0000"/>
                  </a:solidFill>
                  <a:latin typeface="+mj-lt"/>
                </a:rPr>
                <a:t>Linac</a:t>
              </a:r>
              <a:r>
                <a:rPr kumimoji="0" lang="en-US" b="1" dirty="0" smtClean="0">
                  <a:solidFill>
                    <a:srgbClr val="FF0000"/>
                  </a:solidFill>
                  <a:latin typeface="+mj-lt"/>
                </a:rPr>
                <a:t> LU</a:t>
              </a:r>
              <a:r>
                <a:rPr kumimoji="0" lang="ru-RU" b="1" dirty="0" smtClean="0">
                  <a:solidFill>
                    <a:srgbClr val="FF0000"/>
                  </a:solidFill>
                  <a:latin typeface="+mj-lt"/>
                </a:rPr>
                <a:t>-20</a:t>
              </a:r>
              <a:r>
                <a:rPr kumimoji="0" lang="en-US" b="1" dirty="0" smtClean="0">
                  <a:solidFill>
                    <a:srgbClr val="FF0000"/>
                  </a:solidFill>
                  <a:latin typeface="+mj-lt"/>
                </a:rPr>
                <a:t> </a:t>
              </a:r>
              <a:r>
                <a:rPr kumimoji="0" lang="en-US" b="1" dirty="0" smtClean="0">
                  <a:solidFill>
                    <a:srgbClr val="000090"/>
                  </a:solidFill>
                  <a:latin typeface="+mj-lt"/>
                </a:rPr>
                <a:t>(5MeV/u)</a:t>
              </a:r>
              <a:endParaRPr kumimoji="0" lang="ru-RU" b="1" dirty="0" smtClean="0">
                <a:solidFill>
                  <a:srgbClr val="000090"/>
                </a:solidFill>
                <a:latin typeface="+mj-lt"/>
              </a:endParaRPr>
            </a:p>
          </p:txBody>
        </p:sp>
        <p:sp>
          <p:nvSpPr>
            <p:cNvPr id="70706" name="Text Box 65"/>
            <p:cNvSpPr txBox="1">
              <a:spLocks noChangeArrowheads="1"/>
            </p:cNvSpPr>
            <p:nvPr/>
          </p:nvSpPr>
          <p:spPr bwMode="auto">
            <a:xfrm>
              <a:off x="4742" y="747"/>
              <a:ext cx="879" cy="285"/>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smtClean="0">
                  <a:solidFill>
                    <a:srgbClr val="FF0000"/>
                  </a:solidFill>
                  <a:latin typeface="+mj-lt"/>
                </a:rPr>
                <a:t>Ion sources</a:t>
              </a:r>
              <a:endParaRPr kumimoji="0" lang="ru-RU" b="1" smtClean="0">
                <a:solidFill>
                  <a:srgbClr val="FF0000"/>
                </a:solidFill>
                <a:latin typeface="+mj-lt"/>
              </a:endParaRPr>
            </a:p>
          </p:txBody>
        </p:sp>
        <p:sp>
          <p:nvSpPr>
            <p:cNvPr id="70707" name="Line 95"/>
            <p:cNvSpPr>
              <a:spLocks noChangeShapeType="1"/>
            </p:cNvSpPr>
            <p:nvPr/>
          </p:nvSpPr>
          <p:spPr bwMode="auto">
            <a:xfrm flipH="1" flipV="1">
              <a:off x="4625" y="894"/>
              <a:ext cx="105" cy="5"/>
            </a:xfrm>
            <a:prstGeom prst="line">
              <a:avLst/>
            </a:prstGeom>
            <a:noFill/>
            <a:ln w="38100">
              <a:solidFill>
                <a:srgbClr val="000090"/>
              </a:solidFill>
              <a:round/>
              <a:headEnd/>
              <a:tailEnd type="triangle" w="med" len="med"/>
            </a:ln>
            <a:extLst/>
          </p:spPr>
          <p:txBody>
            <a:bodyPr/>
            <a:lstStyle/>
            <a:p>
              <a:pPr>
                <a:defRPr/>
              </a:pPr>
              <a:endParaRPr lang="ru-RU">
                <a:latin typeface="+mj-lt"/>
                <a:ea typeface="Arial" charset="0"/>
                <a:cs typeface="Arial" charset="0"/>
              </a:endParaRPr>
            </a:p>
          </p:txBody>
        </p:sp>
        <p:sp>
          <p:nvSpPr>
            <p:cNvPr id="32821" name="Line 9"/>
            <p:cNvSpPr>
              <a:spLocks noChangeShapeType="1"/>
            </p:cNvSpPr>
            <p:nvPr/>
          </p:nvSpPr>
          <p:spPr bwMode="auto">
            <a:xfrm flipH="1">
              <a:off x="2624" y="883"/>
              <a:ext cx="416" cy="0"/>
            </a:xfrm>
            <a:prstGeom prst="line">
              <a:avLst/>
            </a:prstGeom>
            <a:noFill/>
            <a:ln w="38100">
              <a:solidFill>
                <a:srgbClr val="000090"/>
              </a:solidFill>
              <a:round/>
              <a:headEnd/>
              <a:tailEnd type="triangle" w="med" len="med"/>
            </a:ln>
            <a:effectLst/>
            <a:extLst/>
          </p:spPr>
          <p:txBody>
            <a:bodyPr/>
            <a:lstStyle/>
            <a:p>
              <a:pPr>
                <a:defRPr/>
              </a:pPr>
              <a:endParaRPr lang="ru-RU">
                <a:latin typeface="+mj-lt"/>
                <a:ea typeface="+mn-ea"/>
              </a:endParaRPr>
            </a:p>
          </p:txBody>
        </p:sp>
      </p:grpSp>
      <p:grpSp>
        <p:nvGrpSpPr>
          <p:cNvPr id="17" name="Группа 16"/>
          <p:cNvGrpSpPr>
            <a:grpSpLocks/>
          </p:cNvGrpSpPr>
          <p:nvPr/>
        </p:nvGrpSpPr>
        <p:grpSpPr bwMode="auto">
          <a:xfrm>
            <a:off x="381000" y="1089025"/>
            <a:ext cx="3586163" cy="2484438"/>
            <a:chOff x="381000" y="1089545"/>
            <a:chExt cx="3586163" cy="2483471"/>
          </a:xfrm>
        </p:grpSpPr>
        <p:pic>
          <p:nvPicPr>
            <p:cNvPr id="85026" name="Изображение 2" descr="Booster-r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089545"/>
              <a:ext cx="3154374" cy="248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7" name="Text Box 80"/>
            <p:cNvSpPr txBox="1">
              <a:spLocks noChangeArrowheads="1"/>
            </p:cNvSpPr>
            <p:nvPr/>
          </p:nvSpPr>
          <p:spPr bwMode="auto">
            <a:xfrm>
              <a:off x="381000" y="1579892"/>
              <a:ext cx="3586163" cy="15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pPr algn="ctr"/>
              <a:r>
                <a:rPr kumimoji="0" lang="en-US" b="1" u="sng">
                  <a:solidFill>
                    <a:srgbClr val="FF0000"/>
                  </a:solidFill>
                  <a:cs typeface="Arial" charset="0"/>
                </a:rPr>
                <a:t>Booster (25 Tm)</a:t>
              </a:r>
            </a:p>
            <a:p>
              <a:pPr algn="ctr"/>
              <a:r>
                <a:rPr kumimoji="0" lang="en-US" b="1">
                  <a:solidFill>
                    <a:srgbClr val="000066"/>
                  </a:solidFill>
                  <a:cs typeface="Arial" charset="0"/>
                </a:rPr>
                <a:t>1</a:t>
              </a:r>
              <a:r>
                <a:rPr kumimoji="0" lang="ru-RU" b="1">
                  <a:solidFill>
                    <a:srgbClr val="000066"/>
                  </a:solidFill>
                  <a:cs typeface="Arial" charset="0"/>
                </a:rPr>
                <a:t>(</a:t>
              </a:r>
              <a:r>
                <a:rPr kumimoji="0" lang="en-US" b="1">
                  <a:solidFill>
                    <a:srgbClr val="000066"/>
                  </a:solidFill>
                  <a:cs typeface="Arial" charset="0"/>
                </a:rPr>
                <a:t>2-</a:t>
              </a:r>
              <a:r>
                <a:rPr kumimoji="0" lang="ru-RU" b="1">
                  <a:solidFill>
                    <a:srgbClr val="000066"/>
                  </a:solidFill>
                  <a:cs typeface="Arial" charset="0"/>
                </a:rPr>
                <a:t>3)</a:t>
              </a:r>
              <a:r>
                <a:rPr kumimoji="0" lang="en-US" b="1">
                  <a:solidFill>
                    <a:srgbClr val="000066"/>
                  </a:solidFill>
                  <a:cs typeface="Arial" charset="0"/>
                </a:rPr>
                <a:t> single-turn injection, </a:t>
              </a:r>
            </a:p>
            <a:p>
              <a:pPr algn="ctr"/>
              <a:r>
                <a:rPr kumimoji="0" lang="en-US" b="1">
                  <a:solidFill>
                    <a:srgbClr val="000066"/>
                  </a:solidFill>
                  <a:cs typeface="Arial" charset="0"/>
                </a:rPr>
                <a:t>storage of (</a:t>
              </a:r>
              <a:r>
                <a:rPr kumimoji="0" lang="ru-RU" b="1">
                  <a:solidFill>
                    <a:srgbClr val="000066"/>
                  </a:solidFill>
                  <a:cs typeface="Arial" charset="0"/>
                </a:rPr>
                <a:t>2</a:t>
              </a:r>
              <a:r>
                <a:rPr kumimoji="0" lang="en-US" b="1">
                  <a:solidFill>
                    <a:srgbClr val="000066"/>
                  </a:solidFill>
                  <a:cs typeface="Arial" charset="0"/>
                </a:rPr>
                <a:t> </a:t>
              </a:r>
              <a:r>
                <a:rPr kumimoji="0" lang="en-US" b="1">
                  <a:solidFill>
                    <a:srgbClr val="000066"/>
                  </a:solidFill>
                  <a:cs typeface="Arial" charset="0"/>
                  <a:sym typeface="Symbol" charset="0"/>
                </a:rPr>
                <a:t></a:t>
              </a:r>
              <a:r>
                <a:rPr kumimoji="0" lang="en-US" b="1">
                  <a:solidFill>
                    <a:srgbClr val="000066"/>
                  </a:solidFill>
                  <a:cs typeface="Arial" charset="0"/>
                </a:rPr>
                <a:t> 4)×10</a:t>
              </a:r>
              <a:r>
                <a:rPr kumimoji="0" lang="en-US" b="1" baseline="30000">
                  <a:solidFill>
                    <a:srgbClr val="000066"/>
                  </a:solidFill>
                  <a:cs typeface="Arial" charset="0"/>
                </a:rPr>
                <a:t>9</a:t>
              </a:r>
              <a:r>
                <a:rPr kumimoji="0" lang="en-US" b="1">
                  <a:solidFill>
                    <a:srgbClr val="000066"/>
                  </a:solidFill>
                  <a:cs typeface="Arial" charset="0"/>
                </a:rPr>
                <a:t> ions,</a:t>
              </a:r>
            </a:p>
            <a:p>
              <a:pPr algn="ctr"/>
              <a:r>
                <a:rPr kumimoji="0" lang="en-US" b="1">
                  <a:solidFill>
                    <a:srgbClr val="000066"/>
                  </a:solidFill>
                  <a:cs typeface="Arial" charset="0"/>
                </a:rPr>
                <a:t>acceleration up to 100 MeV/u,</a:t>
              </a:r>
            </a:p>
            <a:p>
              <a:pPr algn="ctr"/>
              <a:r>
                <a:rPr kumimoji="0" lang="en-US" b="1">
                  <a:solidFill>
                    <a:srgbClr val="000066"/>
                  </a:solidFill>
                  <a:cs typeface="Arial" charset="0"/>
                </a:rPr>
                <a:t>electron cooling, acceleration </a:t>
              </a:r>
            </a:p>
            <a:p>
              <a:pPr algn="ctr"/>
              <a:r>
                <a:rPr kumimoji="0" lang="en-US" b="1">
                  <a:solidFill>
                    <a:srgbClr val="000066"/>
                  </a:solidFill>
                  <a:cs typeface="Arial" charset="0"/>
                </a:rPr>
                <a:t>up to 600 MeV/u</a:t>
              </a:r>
              <a:endParaRPr kumimoji="0" lang="ru-RU" b="1">
                <a:solidFill>
                  <a:srgbClr val="000066"/>
                </a:solidFill>
                <a:cs typeface="Arial" charset="0"/>
              </a:endParaRPr>
            </a:p>
          </p:txBody>
        </p:sp>
      </p:grpSp>
      <p:sp>
        <p:nvSpPr>
          <p:cNvPr id="106" name="Line 89"/>
          <p:cNvSpPr>
            <a:spLocks noChangeShapeType="1"/>
          </p:cNvSpPr>
          <p:nvPr/>
        </p:nvSpPr>
        <p:spPr bwMode="auto">
          <a:xfrm flipH="1">
            <a:off x="611188" y="2430463"/>
            <a:ext cx="52387" cy="1574800"/>
          </a:xfrm>
          <a:prstGeom prst="line">
            <a:avLst/>
          </a:prstGeom>
          <a:noFill/>
          <a:ln w="381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07" name="Line 89"/>
          <p:cNvSpPr>
            <a:spLocks noChangeShapeType="1"/>
          </p:cNvSpPr>
          <p:nvPr/>
        </p:nvSpPr>
        <p:spPr bwMode="auto">
          <a:xfrm flipH="1">
            <a:off x="539750" y="4076700"/>
            <a:ext cx="71438" cy="1368425"/>
          </a:xfrm>
          <a:prstGeom prst="line">
            <a:avLst/>
          </a:prstGeom>
          <a:noFill/>
          <a:ln w="381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123" name="Group 36"/>
          <p:cNvGrpSpPr>
            <a:grpSpLocks/>
          </p:cNvGrpSpPr>
          <p:nvPr/>
        </p:nvGrpSpPr>
        <p:grpSpPr bwMode="auto">
          <a:xfrm>
            <a:off x="1971675" y="995363"/>
            <a:ext cx="7119938" cy="417512"/>
            <a:chOff x="1129" y="358"/>
            <a:chExt cx="4485" cy="263"/>
          </a:xfrm>
        </p:grpSpPr>
        <p:sp>
          <p:nvSpPr>
            <p:cNvPr id="70687" name="Text Box 65"/>
            <p:cNvSpPr txBox="1">
              <a:spLocks noChangeArrowheads="1"/>
            </p:cNvSpPr>
            <p:nvPr/>
          </p:nvSpPr>
          <p:spPr bwMode="auto">
            <a:xfrm>
              <a:off x="3056" y="381"/>
              <a:ext cx="1565" cy="240"/>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err="1" smtClean="0">
                  <a:solidFill>
                    <a:srgbClr val="FF0000"/>
                  </a:solidFill>
                  <a:latin typeface="+mj-lt"/>
                </a:rPr>
                <a:t>Linac</a:t>
              </a:r>
              <a:r>
                <a:rPr kumimoji="0" lang="en-US" b="1" dirty="0" smtClean="0">
                  <a:solidFill>
                    <a:srgbClr val="FF0000"/>
                  </a:solidFill>
                  <a:latin typeface="+mj-lt"/>
                </a:rPr>
                <a:t> </a:t>
              </a:r>
              <a:r>
                <a:rPr kumimoji="0" lang="en-US" b="1" dirty="0" err="1" smtClean="0">
                  <a:solidFill>
                    <a:srgbClr val="FF0000"/>
                  </a:solidFill>
                  <a:latin typeface="+mj-lt"/>
                </a:rPr>
                <a:t>HILac</a:t>
              </a:r>
              <a:r>
                <a:rPr kumimoji="0" lang="en-US" b="1" dirty="0" smtClean="0">
                  <a:solidFill>
                    <a:srgbClr val="FF0000"/>
                  </a:solidFill>
                  <a:latin typeface="+mj-lt"/>
                </a:rPr>
                <a:t> </a:t>
              </a:r>
              <a:r>
                <a:rPr kumimoji="0" lang="en-US" b="1" dirty="0" smtClean="0">
                  <a:solidFill>
                    <a:srgbClr val="000090"/>
                  </a:solidFill>
                  <a:latin typeface="+mj-lt"/>
                </a:rPr>
                <a:t>(3.2MeV/u)</a:t>
              </a:r>
              <a:endParaRPr kumimoji="0" lang="ru-RU" b="1" dirty="0" smtClean="0">
                <a:solidFill>
                  <a:srgbClr val="000090"/>
                </a:solidFill>
                <a:latin typeface="+mj-lt"/>
              </a:endParaRPr>
            </a:p>
          </p:txBody>
        </p:sp>
        <p:sp>
          <p:nvSpPr>
            <p:cNvPr id="70688" name="Text Box 65"/>
            <p:cNvSpPr txBox="1">
              <a:spLocks noChangeArrowheads="1"/>
            </p:cNvSpPr>
            <p:nvPr/>
          </p:nvSpPr>
          <p:spPr bwMode="auto">
            <a:xfrm>
              <a:off x="4761" y="358"/>
              <a:ext cx="853" cy="256"/>
            </a:xfrm>
            <a:prstGeom prst="rect">
              <a:avLst/>
            </a:prstGeom>
            <a:solidFill>
              <a:srgbClr val="FFFFFF"/>
            </a:solidFill>
            <a:ln w="28575">
              <a:solidFill>
                <a:srgbClr val="000090"/>
              </a:solidFill>
              <a:prstDash val="dash"/>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smtClean="0">
                  <a:solidFill>
                    <a:srgbClr val="FF0000"/>
                  </a:solidFill>
                  <a:latin typeface="+mj-lt"/>
                </a:rPr>
                <a:t>ESIS KRION</a:t>
              </a:r>
              <a:endParaRPr kumimoji="0" lang="ru-RU" b="1" dirty="0" smtClean="0">
                <a:solidFill>
                  <a:srgbClr val="FF0000"/>
                </a:solidFill>
                <a:latin typeface="+mj-lt"/>
              </a:endParaRPr>
            </a:p>
          </p:txBody>
        </p:sp>
        <p:sp>
          <p:nvSpPr>
            <p:cNvPr id="32802" name="Line 39"/>
            <p:cNvSpPr>
              <a:spLocks noChangeShapeType="1"/>
            </p:cNvSpPr>
            <p:nvPr/>
          </p:nvSpPr>
          <p:spPr bwMode="auto">
            <a:xfrm flipH="1" flipV="1">
              <a:off x="1129" y="521"/>
              <a:ext cx="1920" cy="0"/>
            </a:xfrm>
            <a:prstGeom prst="line">
              <a:avLst/>
            </a:prstGeom>
            <a:noFill/>
            <a:ln w="38100">
              <a:solidFill>
                <a:srgbClr val="000090"/>
              </a:solidFill>
              <a:round/>
              <a:headEnd/>
              <a:tailEnd type="triangle" w="med" len="med"/>
            </a:ln>
            <a:effectLst/>
            <a:extLst/>
          </p:spPr>
          <p:txBody>
            <a:bodyPr/>
            <a:lstStyle/>
            <a:p>
              <a:pPr>
                <a:defRPr/>
              </a:pPr>
              <a:endParaRPr lang="ru-RU">
                <a:latin typeface="+mj-lt"/>
                <a:ea typeface="+mn-ea"/>
              </a:endParaRPr>
            </a:p>
          </p:txBody>
        </p:sp>
        <p:sp>
          <p:nvSpPr>
            <p:cNvPr id="70690" name="Line 95"/>
            <p:cNvSpPr>
              <a:spLocks noChangeShapeType="1"/>
            </p:cNvSpPr>
            <p:nvPr/>
          </p:nvSpPr>
          <p:spPr bwMode="auto">
            <a:xfrm flipH="1" flipV="1">
              <a:off x="4634" y="503"/>
              <a:ext cx="115" cy="5"/>
            </a:xfrm>
            <a:prstGeom prst="line">
              <a:avLst/>
            </a:prstGeom>
            <a:noFill/>
            <a:ln w="38100">
              <a:solidFill>
                <a:srgbClr val="000090"/>
              </a:solidFill>
              <a:round/>
              <a:headEnd/>
              <a:tailEnd type="triangle" w="med" len="med"/>
            </a:ln>
            <a:extLst/>
          </p:spPr>
          <p:txBody>
            <a:bodyPr/>
            <a:lstStyle/>
            <a:p>
              <a:pPr>
                <a:defRPr/>
              </a:pPr>
              <a:endParaRPr lang="ru-RU">
                <a:latin typeface="+mj-lt"/>
                <a:ea typeface="Arial" charset="0"/>
                <a:cs typeface="Arial" charset="0"/>
              </a:endParaRPr>
            </a:p>
          </p:txBody>
        </p:sp>
      </p:grpSp>
      <p:sp>
        <p:nvSpPr>
          <p:cNvPr id="85021" name="Rectangle 7"/>
          <p:cNvSpPr>
            <a:spLocks noChangeArrowheads="1"/>
          </p:cNvSpPr>
          <p:nvPr/>
        </p:nvSpPr>
        <p:spPr bwMode="auto">
          <a:xfrm>
            <a:off x="0" y="11663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ctr"/>
            <a:r>
              <a:rPr kumimoji="1" lang="en-US" sz="2800" b="1" dirty="0" smtClean="0">
                <a:solidFill>
                  <a:srgbClr val="000066"/>
                </a:solidFill>
                <a:cs typeface="Arial" charset="0"/>
                <a:sym typeface="Apple Chancery" charset="0"/>
              </a:rPr>
              <a:t>NICA</a:t>
            </a:r>
            <a:r>
              <a:rPr kumimoji="1" lang="en-US" sz="2800" b="1" dirty="0">
                <a:solidFill>
                  <a:srgbClr val="000066"/>
                </a:solidFill>
                <a:cs typeface="Arial" charset="0"/>
                <a:sym typeface="Apple Chancery" charset="0"/>
              </a:rPr>
              <a:t> </a:t>
            </a:r>
            <a:r>
              <a:rPr kumimoji="1" lang="en-US" sz="2800" b="1" dirty="0" smtClean="0">
                <a:solidFill>
                  <a:srgbClr val="000066"/>
                </a:solidFill>
                <a:cs typeface="Arial" charset="0"/>
                <a:sym typeface="Apple Chancery" charset="0"/>
              </a:rPr>
              <a:t>@ Heavy </a:t>
            </a:r>
            <a:r>
              <a:rPr kumimoji="1" lang="en-US" sz="2800" b="1" dirty="0">
                <a:solidFill>
                  <a:srgbClr val="000066"/>
                </a:solidFill>
                <a:cs typeface="Arial" charset="0"/>
                <a:sym typeface="Apple Chancery" charset="0"/>
              </a:rPr>
              <a:t>Ion m</a:t>
            </a:r>
            <a:r>
              <a:rPr kumimoji="1" lang="en-US" sz="2800" b="1" dirty="0" smtClean="0">
                <a:solidFill>
                  <a:srgbClr val="000066"/>
                </a:solidFill>
                <a:cs typeface="Arial" charset="0"/>
                <a:sym typeface="Apple Chancery" charset="0"/>
              </a:rPr>
              <a:t>ode</a:t>
            </a:r>
            <a:endParaRPr kumimoji="1" lang="en-US" sz="2800" b="1" dirty="0">
              <a:solidFill>
                <a:srgbClr val="000066"/>
              </a:solidFill>
              <a:cs typeface="Arial" charset="0"/>
              <a:sym typeface="Apple Chancery" charset="0"/>
            </a:endParaRPr>
          </a:p>
        </p:txBody>
      </p:sp>
      <p:grpSp>
        <p:nvGrpSpPr>
          <p:cNvPr id="85004" name="Group 55"/>
          <p:cNvGrpSpPr>
            <a:grpSpLocks/>
          </p:cNvGrpSpPr>
          <p:nvPr/>
        </p:nvGrpSpPr>
        <p:grpSpPr bwMode="auto">
          <a:xfrm>
            <a:off x="2097088" y="1773238"/>
            <a:ext cx="2330450" cy="2814637"/>
            <a:chOff x="1739" y="1128"/>
            <a:chExt cx="1007" cy="1557"/>
          </a:xfrm>
        </p:grpSpPr>
        <p:sp>
          <p:nvSpPr>
            <p:cNvPr id="85017" name="Line 89"/>
            <p:cNvSpPr>
              <a:spLocks noChangeShapeType="1"/>
            </p:cNvSpPr>
            <p:nvPr/>
          </p:nvSpPr>
          <p:spPr bwMode="auto">
            <a:xfrm flipH="1">
              <a:off x="2122" y="1361"/>
              <a:ext cx="291" cy="928"/>
            </a:xfrm>
            <a:prstGeom prst="line">
              <a:avLst/>
            </a:prstGeom>
            <a:noFill/>
            <a:ln w="381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85018" name="Arc 57"/>
            <p:cNvSpPr>
              <a:spLocks/>
            </p:cNvSpPr>
            <p:nvPr/>
          </p:nvSpPr>
          <p:spPr bwMode="auto">
            <a:xfrm flipH="1">
              <a:off x="2406" y="1128"/>
              <a:ext cx="340" cy="280"/>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0" y="0"/>
                  </a:moveTo>
                  <a:cubicBezTo>
                    <a:pt x="10810" y="0"/>
                    <a:pt x="19955" y="7991"/>
                    <a:pt x="21404" y="18704"/>
                  </a:cubicBezTo>
                </a:path>
                <a:path w="21405" h="21600" stroke="0" extrusionOk="0">
                  <a:moveTo>
                    <a:pt x="0" y="0"/>
                  </a:moveTo>
                  <a:cubicBezTo>
                    <a:pt x="10810" y="0"/>
                    <a:pt x="19955" y="7991"/>
                    <a:pt x="21404" y="18704"/>
                  </a:cubicBezTo>
                  <a:lnTo>
                    <a:pt x="0" y="21600"/>
                  </a:lnTo>
                  <a:lnTo>
                    <a:pt x="0" y="0"/>
                  </a:lnTo>
                  <a:close/>
                </a:path>
              </a:pathLst>
            </a:custGeom>
            <a:noFill/>
            <a:ln w="38100">
              <a:solidFill>
                <a:srgbClr val="00009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5019" name="Arc 58"/>
            <p:cNvSpPr>
              <a:spLocks/>
            </p:cNvSpPr>
            <p:nvPr/>
          </p:nvSpPr>
          <p:spPr bwMode="auto">
            <a:xfrm rot="-3792276" flipH="1" flipV="1">
              <a:off x="1616" y="2246"/>
              <a:ext cx="562" cy="315"/>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0" y="0"/>
                  </a:moveTo>
                  <a:cubicBezTo>
                    <a:pt x="10810" y="0"/>
                    <a:pt x="19955" y="7991"/>
                    <a:pt x="21404" y="18704"/>
                  </a:cubicBezTo>
                </a:path>
                <a:path w="21405" h="21600" stroke="0" extrusionOk="0">
                  <a:moveTo>
                    <a:pt x="0" y="0"/>
                  </a:moveTo>
                  <a:cubicBezTo>
                    <a:pt x="10810" y="0"/>
                    <a:pt x="19955" y="7991"/>
                    <a:pt x="21404" y="18704"/>
                  </a:cubicBezTo>
                  <a:lnTo>
                    <a:pt x="0" y="21600"/>
                  </a:lnTo>
                  <a:lnTo>
                    <a:pt x="0" y="0"/>
                  </a:lnTo>
                  <a:close/>
                </a:path>
              </a:pathLst>
            </a:custGeom>
            <a:noFill/>
            <a:ln w="38100">
              <a:solidFill>
                <a:srgbClr val="00009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85013" name="Group 59"/>
          <p:cNvGrpSpPr>
            <a:grpSpLocks/>
          </p:cNvGrpSpPr>
          <p:nvPr/>
        </p:nvGrpSpPr>
        <p:grpSpPr bwMode="auto">
          <a:xfrm>
            <a:off x="321933" y="3848329"/>
            <a:ext cx="4394885" cy="409343"/>
            <a:chOff x="175" y="2035"/>
            <a:chExt cx="2293" cy="258"/>
          </a:xfrm>
        </p:grpSpPr>
        <p:sp>
          <p:nvSpPr>
            <p:cNvPr id="70680" name="Rectangle 81" descr="Темный диагональный 2"/>
            <p:cNvSpPr>
              <a:spLocks noChangeArrowheads="1"/>
            </p:cNvSpPr>
            <p:nvPr/>
          </p:nvSpPr>
          <p:spPr bwMode="auto">
            <a:xfrm rot="-5400000">
              <a:off x="295" y="2022"/>
              <a:ext cx="66" cy="305"/>
            </a:xfrm>
            <a:prstGeom prst="rect">
              <a:avLst/>
            </a:prstGeom>
            <a:pattFill prst="dkUpDiag">
              <a:fgClr>
                <a:srgbClr val="000000"/>
              </a:fgClr>
              <a:bgClr>
                <a:srgbClr val="FFFFFF"/>
              </a:bgClr>
            </a:pattFill>
            <a:ln w="28575">
              <a:solidFill>
                <a:srgbClr val="000000"/>
              </a:solidFill>
              <a:miter lim="800000"/>
              <a:headEnd/>
              <a:tailEnd/>
            </a:ln>
          </p:spPr>
          <p:txBody>
            <a:bodyPr vert="eaVert"/>
            <a:lstStyle/>
            <a:p>
              <a:pPr>
                <a:defRPr/>
              </a:pPr>
              <a:endParaRPr lang="ru-RU" baseline="30000">
                <a:latin typeface="+mj-lt"/>
                <a:ea typeface="Arial" charset="0"/>
                <a:cs typeface="Arial" charset="0"/>
              </a:endParaRPr>
            </a:p>
          </p:txBody>
        </p:sp>
        <p:sp>
          <p:nvSpPr>
            <p:cNvPr id="70681" name="Text Box 97"/>
            <p:cNvSpPr txBox="1">
              <a:spLocks noChangeArrowheads="1"/>
            </p:cNvSpPr>
            <p:nvPr/>
          </p:nvSpPr>
          <p:spPr bwMode="auto">
            <a:xfrm>
              <a:off x="552" y="2035"/>
              <a:ext cx="1916" cy="258"/>
            </a:xfrm>
            <a:prstGeom prst="rect">
              <a:avLst/>
            </a:prstGeom>
            <a:solidFill>
              <a:schemeClr val="bg1"/>
            </a:solidFill>
            <a:ln w="19050">
              <a:solidFill>
                <a:srgbClr val="FF0000"/>
              </a:solidFill>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smtClean="0">
                  <a:solidFill>
                    <a:srgbClr val="000066"/>
                  </a:solidFill>
                  <a:latin typeface="+mj-lt"/>
                </a:rPr>
                <a:t>Stripping (</a:t>
              </a:r>
              <a:r>
                <a:rPr kumimoji="0" lang="en-US" b="1" dirty="0" smtClean="0">
                  <a:solidFill>
                    <a:srgbClr val="FF0000"/>
                  </a:solidFill>
                  <a:latin typeface="+mj-lt"/>
                </a:rPr>
                <a:t>80%</a:t>
              </a:r>
              <a:r>
                <a:rPr kumimoji="0" lang="en-US" b="1" dirty="0" smtClean="0">
                  <a:solidFill>
                    <a:srgbClr val="000066"/>
                  </a:solidFill>
                  <a:latin typeface="+mj-lt"/>
                </a:rPr>
                <a:t>) </a:t>
              </a:r>
              <a:r>
                <a:rPr kumimoji="0" lang="en-US" b="1" baseline="30000" dirty="0" smtClean="0">
                  <a:solidFill>
                    <a:srgbClr val="000066"/>
                  </a:solidFill>
                  <a:latin typeface="+mj-lt"/>
                </a:rPr>
                <a:t>197</a:t>
              </a:r>
              <a:r>
                <a:rPr kumimoji="0" lang="en-US" b="1" dirty="0" smtClean="0">
                  <a:solidFill>
                    <a:srgbClr val="000066"/>
                  </a:solidFill>
                  <a:latin typeface="+mj-lt"/>
                </a:rPr>
                <a:t>Au</a:t>
              </a:r>
              <a:r>
                <a:rPr kumimoji="0" lang="en-US" b="1" baseline="30000" dirty="0" smtClean="0">
                  <a:solidFill>
                    <a:srgbClr val="000066"/>
                  </a:solidFill>
                  <a:latin typeface="+mj-lt"/>
                </a:rPr>
                <a:t>31+ </a:t>
              </a:r>
              <a:r>
                <a:rPr kumimoji="0" lang="en-US" b="1" dirty="0" smtClean="0">
                  <a:solidFill>
                    <a:srgbClr val="000066"/>
                  </a:solidFill>
                  <a:latin typeface="+mj-lt"/>
                  <a:sym typeface="MS PGothic" charset="0"/>
                </a:rPr>
                <a:t>=&gt; </a:t>
              </a:r>
              <a:r>
                <a:rPr kumimoji="0" lang="en-US" b="1" baseline="30000" dirty="0" smtClean="0">
                  <a:solidFill>
                    <a:srgbClr val="FF0000"/>
                  </a:solidFill>
                  <a:latin typeface="+mj-lt"/>
                </a:rPr>
                <a:t>197</a:t>
              </a:r>
              <a:r>
                <a:rPr kumimoji="0" lang="en-US" b="1" dirty="0" smtClean="0">
                  <a:solidFill>
                    <a:srgbClr val="FF0000"/>
                  </a:solidFill>
                  <a:latin typeface="+mj-lt"/>
                </a:rPr>
                <a:t>Au</a:t>
              </a:r>
              <a:r>
                <a:rPr kumimoji="0" lang="en-US" b="1" baseline="30000" dirty="0" smtClean="0">
                  <a:solidFill>
                    <a:srgbClr val="FF0000"/>
                  </a:solidFill>
                  <a:latin typeface="+mj-lt"/>
                </a:rPr>
                <a:t>79+</a:t>
              </a:r>
              <a:endParaRPr kumimoji="0" lang="ru-RU" b="1" dirty="0" smtClean="0">
                <a:solidFill>
                  <a:srgbClr val="FF0000"/>
                </a:solidFill>
                <a:latin typeface="+mj-lt"/>
              </a:endParaRPr>
            </a:p>
          </p:txBody>
        </p:sp>
      </p:grpSp>
      <p:grpSp>
        <p:nvGrpSpPr>
          <p:cNvPr id="16" name="Группа 15"/>
          <p:cNvGrpSpPr>
            <a:grpSpLocks/>
          </p:cNvGrpSpPr>
          <p:nvPr/>
        </p:nvGrpSpPr>
        <p:grpSpPr bwMode="auto">
          <a:xfrm>
            <a:off x="2771775" y="4464050"/>
            <a:ext cx="6337300" cy="2420938"/>
            <a:chOff x="2771800" y="4464496"/>
            <a:chExt cx="6337720" cy="2420888"/>
          </a:xfrm>
        </p:grpSpPr>
        <p:pic>
          <p:nvPicPr>
            <p:cNvPr id="8500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5431" y="4464496"/>
              <a:ext cx="5374089"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2" name="Text Box 77"/>
            <p:cNvSpPr txBox="1">
              <a:spLocks noChangeArrowheads="1"/>
            </p:cNvSpPr>
            <p:nvPr/>
          </p:nvSpPr>
          <p:spPr bwMode="auto">
            <a:xfrm>
              <a:off x="4716170" y="4940736"/>
              <a:ext cx="3960702" cy="649275"/>
            </a:xfrm>
            <a:prstGeom prst="rect">
              <a:avLst/>
            </a:prstGeom>
            <a:solidFill>
              <a:schemeClr val="bg1"/>
            </a:solidFill>
            <a:ln>
              <a:noFill/>
            </a:ln>
            <a:extLst/>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sz="1800" b="1" dirty="0" smtClean="0">
                  <a:solidFill>
                    <a:srgbClr val="FF0000"/>
                  </a:solidFill>
                  <a:latin typeface="+mj-lt"/>
                </a:rPr>
                <a:t>Two SC rings of the </a:t>
              </a:r>
              <a:r>
                <a:rPr kumimoji="0" lang="en-US" sz="1800" b="1" dirty="0">
                  <a:solidFill>
                    <a:srgbClr val="FF0000"/>
                  </a:solidFill>
                </a:rPr>
                <a:t>collider</a:t>
              </a:r>
              <a:endParaRPr kumimoji="0" lang="en-US" sz="1800" b="1" dirty="0" smtClean="0">
                <a:solidFill>
                  <a:srgbClr val="FF0000"/>
                </a:solidFill>
                <a:latin typeface="+mj-lt"/>
              </a:endParaRPr>
            </a:p>
          </p:txBody>
        </p:sp>
        <p:sp>
          <p:nvSpPr>
            <p:cNvPr id="85009" name="Text Box 66"/>
            <p:cNvSpPr txBox="1">
              <a:spLocks noChangeArrowheads="1"/>
            </p:cNvSpPr>
            <p:nvPr/>
          </p:nvSpPr>
          <p:spPr bwMode="auto">
            <a:xfrm>
              <a:off x="5364285" y="5985998"/>
              <a:ext cx="29559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defRPr kumimoji="1" sz="1600">
                  <a:solidFill>
                    <a:schemeClr val="tx1"/>
                  </a:solidFill>
                  <a:latin typeface="Arial" charset="0"/>
                  <a:ea typeface="SimSun" charset="0"/>
                  <a:cs typeface="SimSun" charset="0"/>
                </a:defRPr>
              </a:lvl1pPr>
              <a:lvl2pPr marL="742950" indent="-285750">
                <a:defRPr kumimoji="1" sz="1600">
                  <a:solidFill>
                    <a:schemeClr val="tx1"/>
                  </a:solidFill>
                  <a:latin typeface="Arial" charset="0"/>
                  <a:ea typeface="SimSun" charset="0"/>
                  <a:cs typeface="SimSun" charset="0"/>
                </a:defRPr>
              </a:lvl2pPr>
              <a:lvl3pPr marL="1143000" indent="-228600">
                <a:defRPr kumimoji="1" sz="1600">
                  <a:solidFill>
                    <a:schemeClr val="tx1"/>
                  </a:solidFill>
                  <a:latin typeface="Arial" charset="0"/>
                  <a:ea typeface="SimSun" charset="0"/>
                  <a:cs typeface="SimSun" charset="0"/>
                </a:defRPr>
              </a:lvl3pPr>
              <a:lvl4pPr marL="1600200" indent="-228600">
                <a:defRPr kumimoji="1" sz="1600">
                  <a:solidFill>
                    <a:schemeClr val="tx1"/>
                  </a:solidFill>
                  <a:latin typeface="Arial" charset="0"/>
                  <a:ea typeface="SimSun" charset="0"/>
                  <a:cs typeface="SimSun" charset="0"/>
                </a:defRPr>
              </a:lvl4pPr>
              <a:lvl5pPr marL="2057400" indent="-228600">
                <a:defRPr kumimoji="1" sz="16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kumimoji="1" sz="16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kumimoji="1" sz="16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kumimoji="1" sz="16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kumimoji="1" sz="1600">
                  <a:solidFill>
                    <a:schemeClr val="tx1"/>
                  </a:solidFill>
                  <a:latin typeface="Arial" charset="0"/>
                  <a:ea typeface="SimSun" charset="0"/>
                  <a:cs typeface="SimSun" charset="0"/>
                </a:defRPr>
              </a:lvl9pPr>
            </a:lstStyle>
            <a:p>
              <a:r>
                <a:rPr kumimoji="0" lang="en-US" sz="1800" b="1" dirty="0">
                  <a:solidFill>
                    <a:srgbClr val="000066"/>
                  </a:solidFill>
                  <a:latin typeface="+mn-lt"/>
                  <a:cs typeface="Arial" charset="0"/>
                </a:rPr>
                <a:t>~ 2 x 22 injection cycles</a:t>
              </a:r>
            </a:p>
            <a:p>
              <a:r>
                <a:rPr kumimoji="0" lang="en-US" sz="1800" b="1" dirty="0">
                  <a:solidFill>
                    <a:srgbClr val="000066"/>
                  </a:solidFill>
                  <a:latin typeface="+mn-lt"/>
                  <a:cs typeface="Arial" charset="0"/>
                </a:rPr>
                <a:t>    22 bunches per ring</a:t>
              </a:r>
              <a:endParaRPr kumimoji="0" lang="ru-RU" sz="1800" b="1" dirty="0">
                <a:solidFill>
                  <a:srgbClr val="000066"/>
                </a:solidFill>
                <a:latin typeface="+mn-lt"/>
                <a:cs typeface="Arial" charset="0"/>
              </a:endParaRPr>
            </a:p>
          </p:txBody>
        </p:sp>
        <p:cxnSp>
          <p:nvCxnSpPr>
            <p:cNvPr id="85010" name="Прямая соединительная линия 6"/>
            <p:cNvCxnSpPr>
              <a:cxnSpLocks noChangeShapeType="1"/>
            </p:cNvCxnSpPr>
            <p:nvPr/>
          </p:nvCxnSpPr>
          <p:spPr bwMode="auto">
            <a:xfrm flipH="1">
              <a:off x="2771800" y="6237312"/>
              <a:ext cx="648072" cy="288032"/>
            </a:xfrm>
            <a:prstGeom prst="line">
              <a:avLst/>
            </a:prstGeom>
            <a:noFill/>
            <a:ln w="38100">
              <a:solidFill>
                <a:srgbClr val="000090"/>
              </a:solidFill>
              <a:round/>
              <a:headEnd/>
              <a:tailEnd/>
            </a:ln>
            <a:extLst>
              <a:ext uri="{909E8E84-426E-40dd-AFC4-6F175D3DCCD1}">
                <a14:hiddenFill xmlns:a14="http://schemas.microsoft.com/office/drawing/2010/main">
                  <a:noFill/>
                </a14:hiddenFill>
              </a:ext>
            </a:extLst>
          </p:spPr>
        </p:cxnSp>
        <p:cxnSp>
          <p:nvCxnSpPr>
            <p:cNvPr id="85011" name="Прямая со стрелкой 12"/>
            <p:cNvCxnSpPr>
              <a:cxnSpLocks noChangeShapeType="1"/>
            </p:cNvCxnSpPr>
            <p:nvPr/>
          </p:nvCxnSpPr>
          <p:spPr bwMode="auto">
            <a:xfrm flipV="1">
              <a:off x="3419872" y="4941168"/>
              <a:ext cx="936104" cy="1296144"/>
            </a:xfrm>
            <a:prstGeom prst="straightConnector1">
              <a:avLst/>
            </a:prstGeom>
            <a:noFill/>
            <a:ln w="38100">
              <a:solidFill>
                <a:srgbClr val="000090"/>
              </a:solidFill>
              <a:round/>
              <a:headEnd/>
              <a:tailEnd type="arrow" w="med" len="med"/>
            </a:ln>
            <a:extLst>
              <a:ext uri="{909E8E84-426E-40dd-AFC4-6F175D3DCCD1}">
                <a14:hiddenFill xmlns:a14="http://schemas.microsoft.com/office/drawing/2010/main">
                  <a:noFill/>
                </a14:hiddenFill>
              </a:ext>
            </a:extLst>
          </p:spPr>
        </p:cxnSp>
        <p:cxnSp>
          <p:nvCxnSpPr>
            <p:cNvPr id="85012" name="Прямая со стрелкой 77"/>
            <p:cNvCxnSpPr>
              <a:cxnSpLocks noChangeShapeType="1"/>
            </p:cNvCxnSpPr>
            <p:nvPr/>
          </p:nvCxnSpPr>
          <p:spPr bwMode="auto">
            <a:xfrm>
              <a:off x="3419872" y="6237312"/>
              <a:ext cx="1368152" cy="432048"/>
            </a:xfrm>
            <a:prstGeom prst="straightConnector1">
              <a:avLst/>
            </a:prstGeom>
            <a:noFill/>
            <a:ln w="38100">
              <a:solidFill>
                <a:srgbClr val="000090"/>
              </a:solidFill>
              <a:round/>
              <a:headEnd/>
              <a:tailEnd type="arrow" w="med" len="med"/>
            </a:ln>
            <a:extLst>
              <a:ext uri="{909E8E84-426E-40dd-AFC4-6F175D3DCCD1}">
                <a14:hiddenFill xmlns:a14="http://schemas.microsoft.com/office/drawing/2010/main">
                  <a:noFill/>
                </a14:hiddenFill>
              </a:ext>
            </a:extLst>
          </p:spPr>
        </p:cxnSp>
      </p:grpSp>
      <p:pic>
        <p:nvPicPr>
          <p:cNvPr id="51" name="Picture 5" descr="bmn_view_2015.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9727" y="2348880"/>
            <a:ext cx="3088657"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Пятно 1 52"/>
          <p:cNvSpPr/>
          <p:nvPr/>
        </p:nvSpPr>
        <p:spPr bwMode="auto">
          <a:xfrm>
            <a:off x="5165998" y="5301208"/>
            <a:ext cx="3006401" cy="792088"/>
          </a:xfrm>
          <a:prstGeom prst="irregularSeal1">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b="1" i="0" u="none" strike="noStrike" cap="none" normalizeH="0" baseline="0" dirty="0" smtClean="0">
                <a:ln>
                  <a:noFill/>
                </a:ln>
                <a:effectLst/>
                <a:latin typeface="Arial" charset="0"/>
                <a:ea typeface="SimSun" charset="-122"/>
              </a:rPr>
              <a:t>L</a:t>
            </a:r>
            <a:r>
              <a:rPr kumimoji="0" lang="en-US" b="1" i="0" u="none" strike="noStrike" cap="none" normalizeH="0" dirty="0" smtClean="0">
                <a:ln>
                  <a:noFill/>
                </a:ln>
                <a:effectLst/>
                <a:latin typeface="Arial" charset="0"/>
                <a:ea typeface="SimSun" charset="-122"/>
              </a:rPr>
              <a:t> ≥ 10</a:t>
            </a:r>
            <a:r>
              <a:rPr kumimoji="0" lang="en-US" b="1" i="0" u="none" strike="noStrike" cap="none" normalizeH="0" baseline="30000" dirty="0" smtClean="0">
                <a:ln>
                  <a:noFill/>
                </a:ln>
                <a:effectLst/>
                <a:latin typeface="Arial" charset="0"/>
                <a:ea typeface="SimSun" charset="-122"/>
              </a:rPr>
              <a:t>27</a:t>
            </a:r>
            <a:r>
              <a:rPr kumimoji="0" lang="en-US" b="1" i="0" u="none" strike="noStrike" cap="none" normalizeH="0" dirty="0" smtClean="0">
                <a:ln>
                  <a:noFill/>
                </a:ln>
                <a:effectLst/>
                <a:latin typeface="Arial" charset="0"/>
                <a:ea typeface="SimSun" charset="-122"/>
              </a:rPr>
              <a:t> </a:t>
            </a:r>
            <a:r>
              <a:rPr lang="ru-RU" b="1" dirty="0" smtClean="0">
                <a:ea typeface="SimSun" charset="-122"/>
              </a:rPr>
              <a:t>см</a:t>
            </a:r>
            <a:r>
              <a:rPr kumimoji="0" lang="en-US" b="1" i="0" u="none" strike="noStrike" cap="none" normalizeH="0" baseline="30000" dirty="0" smtClean="0">
                <a:ln>
                  <a:noFill/>
                </a:ln>
                <a:effectLst/>
                <a:latin typeface="Arial" charset="0"/>
                <a:ea typeface="SimSun" charset="-122"/>
              </a:rPr>
              <a:t>-2</a:t>
            </a:r>
            <a:r>
              <a:rPr lang="ru-RU" b="1" dirty="0">
                <a:ea typeface="SimSun" charset="-122"/>
              </a:rPr>
              <a:t>с</a:t>
            </a:r>
            <a:r>
              <a:rPr kumimoji="0" lang="en-US" b="1" i="0" u="none" strike="noStrike" cap="none" normalizeH="0" baseline="30000" dirty="0" smtClean="0">
                <a:ln>
                  <a:noFill/>
                </a:ln>
                <a:effectLst/>
                <a:latin typeface="Arial" charset="0"/>
                <a:ea typeface="SimSun" charset="-122"/>
              </a:rPr>
              <a:t>-1</a:t>
            </a:r>
            <a:endParaRPr kumimoji="0" lang="ru-RU" b="1" i="0" u="none" strike="noStrike" cap="none" normalizeH="0" baseline="30000" dirty="0" smtClean="0">
              <a:ln>
                <a:noFill/>
              </a:ln>
              <a:effectLst/>
              <a:latin typeface="Arial" charset="0"/>
              <a:ea typeface="SimSun" charset="-122"/>
            </a:endParaRPr>
          </a:p>
        </p:txBody>
      </p:sp>
    </p:spTree>
    <p:extLst>
      <p:ext uri="{BB962C8B-B14F-4D97-AF65-F5344CB8AC3E}">
        <p14:creationId xmlns:p14="http://schemas.microsoft.com/office/powerpoint/2010/main" val="7936576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wipe(right)">
                                      <p:cBhvr>
                                        <p:cTn id="11" dur="500"/>
                                        <p:tgtEl>
                                          <p:spTgt spid="1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up)">
                                      <p:cBhvr>
                                        <p:cTn id="19" dur="500"/>
                                        <p:tgtEl>
                                          <p:spTgt spid="10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5013"/>
                                        </p:tgtEl>
                                        <p:attrNameLst>
                                          <p:attrName>style.visibility</p:attrName>
                                        </p:attrNameLst>
                                      </p:cBhvr>
                                      <p:to>
                                        <p:strVal val="visible"/>
                                      </p:to>
                                    </p:set>
                                  </p:childTnLst>
                                </p:cTn>
                              </p:par>
                            </p:childTnLst>
                          </p:cTn>
                        </p:par>
                        <p:par>
                          <p:cTn id="24" fill="hold">
                            <p:stCondLst>
                              <p:cond delay="0"/>
                            </p:stCondLst>
                            <p:childTnLst>
                              <p:par>
                                <p:cTn id="25" presetID="22" presetClass="entr" presetSubtype="1" fill="hold" grpId="0" nodeType="after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up)">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300"/>
            <a:ext cx="9144000" cy="6103495"/>
          </a:xfrm>
          <a:prstGeom prst="rect">
            <a:avLst/>
          </a:prstGeom>
        </p:spPr>
      </p:pic>
    </p:spTree>
    <p:extLst>
      <p:ext uri="{BB962C8B-B14F-4D97-AF65-F5344CB8AC3E}">
        <p14:creationId xmlns:p14="http://schemas.microsoft.com/office/powerpoint/2010/main" val="20406514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0" y="884907"/>
            <a:ext cx="91440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marL="342900" indent="-342900" eaLnBrk="1" hangingPunct="1">
              <a:spcAft>
                <a:spcPts val="600"/>
              </a:spcAft>
              <a:buAutoNum type="arabicPeriod"/>
            </a:pPr>
            <a:r>
              <a:rPr lang="en-US" sz="1800" dirty="0" smtClean="0"/>
              <a:t>Effective scheme of ion storage and bunch accumulation</a:t>
            </a:r>
            <a:endParaRPr lang="ru-RU" sz="1800" dirty="0" smtClean="0"/>
          </a:p>
          <a:p>
            <a:pPr marL="342900" indent="-342900" eaLnBrk="1" hangingPunct="1">
              <a:spcAft>
                <a:spcPts val="600"/>
              </a:spcAft>
              <a:buFontTx/>
              <a:buAutoNum type="arabicPeriod"/>
            </a:pPr>
            <a:r>
              <a:rPr lang="en-US" sz="1800" dirty="0" smtClean="0"/>
              <a:t>Lifetime on residual atom scattering</a:t>
            </a:r>
            <a:r>
              <a:rPr lang="ru-RU" sz="1800" dirty="0" smtClean="0"/>
              <a:t> </a:t>
            </a:r>
            <a:r>
              <a:rPr lang="en-US" sz="1800" dirty="0"/>
              <a:t>~ </a:t>
            </a:r>
            <a:r>
              <a:rPr lang="ru-RU" sz="1800" dirty="0"/>
              <a:t>10 </a:t>
            </a:r>
            <a:r>
              <a:rPr lang="en-US" sz="1800" dirty="0" smtClean="0"/>
              <a:t>hours</a:t>
            </a:r>
            <a:endParaRPr lang="ru-RU" sz="1800" dirty="0" smtClean="0"/>
          </a:p>
          <a:p>
            <a:pPr marL="342900" indent="-342900" eaLnBrk="1" hangingPunct="1">
              <a:spcAft>
                <a:spcPts val="600"/>
              </a:spcAft>
              <a:buFontTx/>
              <a:buAutoNum type="arabicPeriod"/>
            </a:pPr>
            <a:r>
              <a:rPr lang="en-US" sz="1800" dirty="0" smtClean="0"/>
              <a:t>Suppression </a:t>
            </a:r>
            <a:r>
              <a:rPr lang="en-US" sz="1800" dirty="0"/>
              <a:t>of “head-tail</a:t>
            </a:r>
            <a:r>
              <a:rPr lang="en-US" sz="1800" dirty="0" smtClean="0"/>
              <a:t>” and </a:t>
            </a:r>
            <a:r>
              <a:rPr lang="en-US" sz="1800" dirty="0" err="1" smtClean="0"/>
              <a:t>multibunch</a:t>
            </a:r>
            <a:r>
              <a:rPr lang="en-US" sz="1800" dirty="0" smtClean="0"/>
              <a:t> instabilities with feed-back systems</a:t>
            </a:r>
          </a:p>
          <a:p>
            <a:pPr marL="342900" indent="-342900" eaLnBrk="1" hangingPunct="1">
              <a:spcAft>
                <a:spcPts val="600"/>
              </a:spcAft>
              <a:buFontTx/>
              <a:buAutoNum type="arabicPeriod"/>
            </a:pPr>
            <a:endParaRPr lang="ru-RU" sz="700" dirty="0"/>
          </a:p>
          <a:p>
            <a:pPr eaLnBrk="1" hangingPunct="1"/>
            <a:r>
              <a:rPr lang="en-US" sz="1800" dirty="0" err="1" smtClean="0"/>
              <a:t>Suppresion</a:t>
            </a:r>
            <a:r>
              <a:rPr lang="en-US" sz="1800" dirty="0" smtClean="0"/>
              <a:t> of the </a:t>
            </a:r>
            <a:r>
              <a:rPr lang="en-US" sz="1800" dirty="0" err="1" smtClean="0"/>
              <a:t>emmitance</a:t>
            </a:r>
            <a:r>
              <a:rPr lang="en-US" sz="1800" dirty="0" smtClean="0"/>
              <a:t> growth</a:t>
            </a:r>
            <a:r>
              <a:rPr lang="ru-RU" sz="1800" dirty="0" smtClean="0"/>
              <a:t> </a:t>
            </a:r>
            <a:r>
              <a:rPr lang="en-US" sz="1800" dirty="0" smtClean="0"/>
              <a:t>(due to IBS) with beam cooling systems</a:t>
            </a:r>
            <a:r>
              <a:rPr lang="ru-RU" sz="1800" dirty="0" smtClean="0"/>
              <a:t>:</a:t>
            </a:r>
            <a:endParaRPr lang="ru-RU" sz="1800" dirty="0"/>
          </a:p>
          <a:p>
            <a:pPr eaLnBrk="1" hangingPunct="1"/>
            <a:r>
              <a:rPr lang="ru-RU" sz="1800" b="1" dirty="0">
                <a:solidFill>
                  <a:srgbClr val="FF0000"/>
                </a:solidFill>
              </a:rPr>
              <a:t>1 – 3 </a:t>
            </a:r>
            <a:r>
              <a:rPr lang="en-US" sz="1800" dirty="0" err="1" smtClean="0"/>
              <a:t>GeV</a:t>
            </a:r>
            <a:r>
              <a:rPr lang="en-US" sz="1800" dirty="0" smtClean="0"/>
              <a:t>/u</a:t>
            </a:r>
            <a:r>
              <a:rPr lang="ru-RU" sz="1800" dirty="0" smtClean="0"/>
              <a:t>– </a:t>
            </a:r>
            <a:r>
              <a:rPr lang="en-US" sz="1800" dirty="0" smtClean="0">
                <a:solidFill>
                  <a:srgbClr val="FF0000"/>
                </a:solidFill>
              </a:rPr>
              <a:t>electron cooling</a:t>
            </a:r>
            <a:endParaRPr lang="ru-RU" sz="1800" dirty="0"/>
          </a:p>
          <a:p>
            <a:pPr eaLnBrk="1" hangingPunct="1"/>
            <a:r>
              <a:rPr lang="ru-RU" sz="1800" b="1" dirty="0">
                <a:solidFill>
                  <a:srgbClr val="3333FF"/>
                </a:solidFill>
              </a:rPr>
              <a:t>3 – 4.5 </a:t>
            </a:r>
            <a:r>
              <a:rPr lang="ru-RU" sz="1800" dirty="0"/>
              <a:t>ГэВ</a:t>
            </a:r>
            <a:r>
              <a:rPr lang="en-US" sz="1800" dirty="0"/>
              <a:t>/</a:t>
            </a:r>
            <a:r>
              <a:rPr lang="ru-RU" sz="1800" dirty="0"/>
              <a:t>н – </a:t>
            </a:r>
            <a:r>
              <a:rPr lang="en-US" sz="1800" dirty="0" smtClean="0">
                <a:solidFill>
                  <a:srgbClr val="3333FF"/>
                </a:solidFill>
              </a:rPr>
              <a:t>3D stochastic cooling (longitudinal – by Palmer method)</a:t>
            </a:r>
            <a:endParaRPr lang="ru-RU" sz="1800" dirty="0"/>
          </a:p>
          <a:p>
            <a:pPr eaLnBrk="1" hangingPunct="1"/>
            <a:endParaRPr lang="ru-RU" sz="1800" dirty="0"/>
          </a:p>
        </p:txBody>
      </p:sp>
      <p:pic>
        <p:nvPicPr>
          <p:cNvPr id="9"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3501008"/>
            <a:ext cx="5515222" cy="335699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6" descr="pick-u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0019" y="4797152"/>
            <a:ext cx="2378485" cy="189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1127" y="3565207"/>
            <a:ext cx="2390398" cy="338554"/>
          </a:xfrm>
          <a:prstGeom prst="rect">
            <a:avLst/>
          </a:prstGeom>
          <a:noFill/>
        </p:spPr>
        <p:txBody>
          <a:bodyPr wrap="none" rtlCol="0">
            <a:spAutoFit/>
          </a:bodyPr>
          <a:lstStyle/>
          <a:p>
            <a:r>
              <a:rPr lang="en-US" dirty="0" err="1" smtClean="0">
                <a:solidFill>
                  <a:srgbClr val="00B050"/>
                </a:solidFill>
              </a:rPr>
              <a:t>Budker</a:t>
            </a:r>
            <a:r>
              <a:rPr lang="en-US" dirty="0" smtClean="0">
                <a:solidFill>
                  <a:srgbClr val="00B050"/>
                </a:solidFill>
              </a:rPr>
              <a:t> INP, Novosibirsk</a:t>
            </a:r>
            <a:endParaRPr lang="ru-RU" dirty="0">
              <a:solidFill>
                <a:srgbClr val="00B050"/>
              </a:solidFill>
            </a:endParaRPr>
          </a:p>
        </p:txBody>
      </p:sp>
      <p:sp>
        <p:nvSpPr>
          <p:cNvPr id="12" name="TextBox 11"/>
          <p:cNvSpPr txBox="1"/>
          <p:nvPr/>
        </p:nvSpPr>
        <p:spPr>
          <a:xfrm>
            <a:off x="5148064" y="6546830"/>
            <a:ext cx="2151038" cy="338554"/>
          </a:xfrm>
          <a:prstGeom prst="rect">
            <a:avLst/>
          </a:prstGeom>
          <a:solidFill>
            <a:srgbClr val="FFFFFF"/>
          </a:solidFill>
        </p:spPr>
        <p:txBody>
          <a:bodyPr wrap="none" rtlCol="0">
            <a:spAutoFit/>
          </a:bodyPr>
          <a:lstStyle/>
          <a:p>
            <a:r>
              <a:rPr lang="en-US" dirty="0" smtClean="0">
                <a:solidFill>
                  <a:srgbClr val="00B050"/>
                </a:solidFill>
              </a:rPr>
              <a:t>IKP FZ </a:t>
            </a:r>
            <a:r>
              <a:rPr lang="en-US" dirty="0" err="1" smtClean="0">
                <a:solidFill>
                  <a:srgbClr val="00B050"/>
                </a:solidFill>
              </a:rPr>
              <a:t>Juelich</a:t>
            </a:r>
            <a:r>
              <a:rPr lang="en-US" dirty="0" smtClean="0">
                <a:solidFill>
                  <a:srgbClr val="00B050"/>
                </a:solidFill>
              </a:rPr>
              <a:t>, FNAL</a:t>
            </a:r>
            <a:endParaRPr lang="ru-RU" dirty="0">
              <a:solidFill>
                <a:srgbClr val="00B050"/>
              </a:solidFill>
            </a:endParaRPr>
          </a:p>
        </p:txBody>
      </p:sp>
      <p:pic>
        <p:nvPicPr>
          <p:cNvPr id="13" name="Рисунок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3789040"/>
            <a:ext cx="2448842" cy="164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Изображение 1"/>
          <p:cNvPicPr>
            <a:picLocks noChangeAspect="1"/>
          </p:cNvPicPr>
          <p:nvPr/>
        </p:nvPicPr>
        <p:blipFill>
          <a:blip r:embed="rId6"/>
          <a:stretch>
            <a:fillRect/>
          </a:stretch>
        </p:blipFill>
        <p:spPr>
          <a:xfrm>
            <a:off x="6732240" y="3429000"/>
            <a:ext cx="2288124" cy="1342008"/>
          </a:xfrm>
          <a:prstGeom prst="rect">
            <a:avLst/>
          </a:prstGeom>
        </p:spPr>
      </p:pic>
      <p:sp>
        <p:nvSpPr>
          <p:cNvPr id="14" name="TextBox 4"/>
          <p:cNvSpPr txBox="1">
            <a:spLocks noChangeArrowheads="1"/>
          </p:cNvSpPr>
          <p:nvPr/>
        </p:nvSpPr>
        <p:spPr bwMode="auto">
          <a:xfrm>
            <a:off x="1428750" y="214313"/>
            <a:ext cx="684354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3200" b="1" dirty="0" smtClean="0">
                <a:solidFill>
                  <a:srgbClr val="000090"/>
                </a:solidFill>
              </a:rPr>
              <a:t>Strategy to achieve the luminosity</a:t>
            </a:r>
            <a:endParaRPr lang="ru-RU" sz="3200" b="1" dirty="0">
              <a:solidFill>
                <a:srgbClr val="000090"/>
              </a:solidFill>
            </a:endParaRPr>
          </a:p>
        </p:txBody>
      </p:sp>
    </p:spTree>
    <p:extLst>
      <p:ext uri="{BB962C8B-B14F-4D97-AF65-F5344CB8AC3E}">
        <p14:creationId xmlns:p14="http://schemas.microsoft.com/office/powerpoint/2010/main" val="1748444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Таблица 3"/>
          <p:cNvGraphicFramePr>
            <a:graphicFrameLocks noGrp="1"/>
          </p:cNvGraphicFramePr>
          <p:nvPr>
            <p:extLst>
              <p:ext uri="{D42A27DB-BD31-4B8C-83A1-F6EECF244321}">
                <p14:modId xmlns:p14="http://schemas.microsoft.com/office/powerpoint/2010/main" val="1501406620"/>
              </p:ext>
            </p:extLst>
          </p:nvPr>
        </p:nvGraphicFramePr>
        <p:xfrm>
          <a:off x="321469" y="2975875"/>
          <a:ext cx="8501062" cy="3016920"/>
        </p:xfrm>
        <a:graphic>
          <a:graphicData uri="http://schemas.openxmlformats.org/drawingml/2006/table">
            <a:tbl>
              <a:tblPr/>
              <a:tblGrid>
                <a:gridCol w="1841500"/>
                <a:gridCol w="1437208"/>
                <a:gridCol w="2088232"/>
                <a:gridCol w="1468835"/>
                <a:gridCol w="1665287"/>
              </a:tblGrid>
              <a:tr h="707628">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ru-RU" sz="2200" b="1" i="0" u="none" strike="noStrike" cap="none" normalizeH="0" baseline="0" dirty="0">
                          <a:ln>
                            <a:noFill/>
                          </a:ln>
                          <a:solidFill>
                            <a:schemeClr val="tx1"/>
                          </a:solidFill>
                          <a:effectLst/>
                          <a:latin typeface="+mn-lt"/>
                          <a:ea typeface="Calibri" charset="0"/>
                          <a:cs typeface="Times New Roman"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ru-RU" sz="2200" b="1" i="0" u="none" strike="noStrike" cap="none" normalizeH="0" baseline="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25000">
                          <a:ln>
                            <a:noFill/>
                          </a:ln>
                          <a:solidFill>
                            <a:schemeClr val="tx1"/>
                          </a:solidFill>
                          <a:effectLst/>
                          <a:latin typeface="+mn-lt"/>
                          <a:ea typeface="Calibri" charset="0"/>
                          <a:cs typeface="Times New Roman" charset="0"/>
                        </a:rPr>
                        <a:t>p</a:t>
                      </a:r>
                      <a:r>
                        <a:rPr kumimoji="0" lang="en-US" sz="2200" b="1" i="0" u="none" strike="noStrike" cap="none" normalizeH="0" baseline="0">
                          <a:ln>
                            <a:noFill/>
                          </a:ln>
                          <a:solidFill>
                            <a:schemeClr val="tx1"/>
                          </a:solidFill>
                          <a:effectLst/>
                          <a:latin typeface="+mn-lt"/>
                          <a:ea typeface="Calibri" charset="0"/>
                          <a:cs typeface="Times New Roman" charset="0"/>
                        </a:rPr>
                        <a:t>, 10</a:t>
                      </a:r>
                      <a:r>
                        <a:rPr kumimoji="0" lang="en-US" sz="2200" b="1" i="0" u="none" strike="noStrike" cap="none" normalizeH="0" baseline="30000">
                          <a:ln>
                            <a:noFill/>
                          </a:ln>
                          <a:solidFill>
                            <a:schemeClr val="tx1"/>
                          </a:solidFill>
                          <a:effectLst/>
                          <a:latin typeface="+mn-lt"/>
                          <a:ea typeface="Calibri" charset="0"/>
                          <a:cs typeface="Times New Roman" charset="0"/>
                        </a:rPr>
                        <a:t>-</a:t>
                      </a:r>
                      <a:r>
                        <a:rPr kumimoji="0" lang="ru-RU" sz="2200" b="1" i="0" u="none" strike="noStrike" cap="none" normalizeH="0" baseline="30000">
                          <a:ln>
                            <a:noFill/>
                          </a:ln>
                          <a:solidFill>
                            <a:schemeClr val="tx1"/>
                          </a:solidFill>
                          <a:effectLst/>
                          <a:latin typeface="+mn-lt"/>
                          <a:ea typeface="Calibri" charset="0"/>
                          <a:cs typeface="Times New Roman" charset="0"/>
                        </a:rPr>
                        <a:t>4</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ru-RU" sz="2200" b="1" i="0" u="none" strike="noStrike" cap="none" normalizeH="0" baseline="0" dirty="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0" dirty="0" smtClean="0">
                          <a:ln>
                            <a:noFill/>
                          </a:ln>
                          <a:solidFill>
                            <a:schemeClr val="tx1"/>
                          </a:solidFill>
                          <a:effectLst/>
                          <a:latin typeface="+mn-lt"/>
                          <a:ea typeface="Calibri" charset="0"/>
                          <a:cs typeface="Times New Roman" charset="0"/>
                        </a:rPr>
                        <a:t>,</a:t>
                      </a:r>
                      <a:r>
                        <a:rPr kumimoji="0" lang="ru-RU" sz="2200" b="1" i="0" u="none" strike="noStrike" cap="none" normalizeH="0" baseline="0" dirty="0" smtClean="0">
                          <a:ln>
                            <a:noFill/>
                          </a:ln>
                          <a:solidFill>
                            <a:schemeClr val="tx1"/>
                          </a:solidFill>
                          <a:effectLst/>
                          <a:latin typeface="+mn-lt"/>
                          <a:ea typeface="Calibri" charset="0"/>
                          <a:cs typeface="Times New Roman" charset="0"/>
                        </a:rPr>
                        <a:t> </a:t>
                      </a:r>
                      <a:r>
                        <a:rPr kumimoji="0" lang="en-US" sz="2200" b="1" i="0" u="none" strike="noStrike" cap="none" normalizeH="0" baseline="0" dirty="0" smtClean="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0" dirty="0">
                          <a:ln>
                            <a:noFill/>
                          </a:ln>
                          <a:solidFill>
                            <a:schemeClr val="tx1"/>
                          </a:solidFill>
                          <a:effectLst/>
                          <a:latin typeface="+mn-lt"/>
                          <a:ea typeface="Calibri" charset="0"/>
                          <a:cs typeface="Times New Roman" charset="0"/>
                          <a:sym typeface="Symbol" charset="0"/>
                        </a:rPr>
                        <a:t></a:t>
                      </a:r>
                      <a:r>
                        <a:rPr kumimoji="0" lang="ru-RU" sz="2200" b="1" i="0" u="none" strike="noStrike" cap="none" normalizeH="0" baseline="0" dirty="0">
                          <a:ln>
                            <a:noFill/>
                          </a:ln>
                          <a:solidFill>
                            <a:schemeClr val="tx1"/>
                          </a:solidFill>
                          <a:effectLst/>
                          <a:latin typeface="+mn-lt"/>
                          <a:ea typeface="Calibri" charset="0"/>
                          <a:cs typeface="Times New Roman" charset="0"/>
                        </a:rPr>
                        <a:t>мм</a:t>
                      </a:r>
                      <a:r>
                        <a:rPr kumimoji="0" lang="en-US" sz="2200" b="1" i="0" u="none" strike="noStrike" cap="none" normalizeH="0" baseline="0" dirty="0">
                          <a:ln>
                            <a:noFill/>
                          </a:ln>
                          <a:solidFill>
                            <a:schemeClr val="tx1"/>
                          </a:solidFill>
                          <a:effectLst/>
                          <a:latin typeface="+mn-lt"/>
                          <a:ea typeface="Calibri" charset="0"/>
                          <a:cs typeface="Times New Roman" charset="0"/>
                          <a:sym typeface="Symbol" charset="0"/>
                        </a:rPr>
                        <a:t></a:t>
                      </a:r>
                      <a:r>
                        <a:rPr kumimoji="0" lang="ru-RU" sz="2200" b="1" i="0" u="none" strike="noStrike" cap="none" normalizeH="0" baseline="0" dirty="0">
                          <a:ln>
                            <a:noFill/>
                          </a:ln>
                          <a:solidFill>
                            <a:schemeClr val="tx1"/>
                          </a:solidFill>
                          <a:effectLst/>
                          <a:latin typeface="+mn-lt"/>
                          <a:ea typeface="Calibri" charset="0"/>
                          <a:cs typeface="Times New Roman" charset="0"/>
                        </a:rPr>
                        <a:t>мрад</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N</a:t>
                      </a:r>
                      <a:r>
                        <a:rPr kumimoji="0" lang="en-US" sz="2200" b="1" i="0" u="none" strike="noStrike" cap="none" normalizeH="0" baseline="-25000">
                          <a:ln>
                            <a:noFill/>
                          </a:ln>
                          <a:solidFill>
                            <a:schemeClr val="tx1"/>
                          </a:solidFill>
                          <a:effectLst/>
                          <a:latin typeface="+mn-lt"/>
                          <a:ea typeface="Calibri" charset="0"/>
                          <a:cs typeface="Times New Roman" charset="0"/>
                        </a:rPr>
                        <a:t>b</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L</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7323">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25000">
                          <a:ln>
                            <a:noFill/>
                          </a:ln>
                          <a:solidFill>
                            <a:schemeClr val="tx1"/>
                          </a:solidFill>
                          <a:effectLst/>
                          <a:latin typeface="+mn-lt"/>
                          <a:ea typeface="Calibri" charset="0"/>
                          <a:cs typeface="Times New Roman" charset="0"/>
                        </a:rPr>
                        <a:t>197</a:t>
                      </a:r>
                      <a:r>
                        <a:rPr kumimoji="0" lang="en-US" sz="2200" b="1" i="0" u="none" strike="noStrike" cap="none" normalizeH="0" baseline="0">
                          <a:ln>
                            <a:noFill/>
                          </a:ln>
                          <a:solidFill>
                            <a:schemeClr val="tx1"/>
                          </a:solidFill>
                          <a:effectLst/>
                          <a:latin typeface="+mn-lt"/>
                          <a:ea typeface="Calibri" charset="0"/>
                          <a:cs typeface="Times New Roman" charset="0"/>
                        </a:rPr>
                        <a:t>Au</a:t>
                      </a:r>
                      <a:r>
                        <a:rPr kumimoji="0" lang="en-US" sz="2200" b="1" i="0" u="none" strike="noStrike" cap="none" normalizeH="0" baseline="30000">
                          <a:ln>
                            <a:noFill/>
                          </a:ln>
                          <a:solidFill>
                            <a:schemeClr val="tx1"/>
                          </a:solidFill>
                          <a:effectLst/>
                          <a:latin typeface="+mn-lt"/>
                          <a:ea typeface="Calibri" charset="0"/>
                          <a:cs typeface="Times New Roman" charset="0"/>
                        </a:rPr>
                        <a:t>79+</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4.14</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0.805</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1.49</a:t>
                      </a:r>
                      <a:r>
                        <a:rPr kumimoji="0" lang="en-US" sz="2200" b="1" i="0" u="none" strike="noStrike" cap="none" normalizeH="0" baseline="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0">
                          <a:ln>
                            <a:noFill/>
                          </a:ln>
                          <a:solidFill>
                            <a:schemeClr val="tx1"/>
                          </a:solidFill>
                          <a:effectLst/>
                          <a:latin typeface="+mn-lt"/>
                          <a:ea typeface="Calibri" charset="0"/>
                          <a:cs typeface="Times New Roman" charset="0"/>
                        </a:rPr>
                        <a:t>10</a:t>
                      </a:r>
                      <a:r>
                        <a:rPr kumimoji="0" lang="en-US" sz="2200" b="1" i="0" u="none" strike="noStrike" cap="none" normalizeH="0" baseline="30000">
                          <a:ln>
                            <a:noFill/>
                          </a:ln>
                          <a:solidFill>
                            <a:schemeClr val="tx1"/>
                          </a:solidFill>
                          <a:effectLst/>
                          <a:latin typeface="+mn-lt"/>
                          <a:ea typeface="Calibri" charset="0"/>
                          <a:cs typeface="Times New Roman" charset="0"/>
                        </a:rPr>
                        <a:t>9</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dirty="0">
                          <a:ln>
                            <a:noFill/>
                          </a:ln>
                          <a:solidFill>
                            <a:schemeClr val="tx1"/>
                          </a:solidFill>
                          <a:effectLst/>
                          <a:latin typeface="+mn-lt"/>
                          <a:ea typeface="Calibri" charset="0"/>
                          <a:cs typeface="Times New Roman" charset="0"/>
                        </a:rPr>
                        <a:t>3.05</a:t>
                      </a:r>
                      <a:r>
                        <a:rPr kumimoji="0" lang="en-US" sz="2200" b="1" i="1" u="none" strike="noStrike" cap="none" normalizeH="0" baseline="0" dirty="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0" dirty="0">
                          <a:ln>
                            <a:noFill/>
                          </a:ln>
                          <a:solidFill>
                            <a:schemeClr val="tx1"/>
                          </a:solidFill>
                          <a:effectLst/>
                          <a:latin typeface="+mn-lt"/>
                          <a:ea typeface="Calibri" charset="0"/>
                          <a:cs typeface="Times New Roman" charset="0"/>
                        </a:rPr>
                        <a:t>10</a:t>
                      </a:r>
                      <a:r>
                        <a:rPr kumimoji="0" lang="en-US" sz="2200" b="1" i="0" u="none" strike="noStrike" cap="none" normalizeH="0" baseline="30000" dirty="0">
                          <a:ln>
                            <a:noFill/>
                          </a:ln>
                          <a:solidFill>
                            <a:schemeClr val="tx1"/>
                          </a:solidFill>
                          <a:effectLst/>
                          <a:latin typeface="+mn-lt"/>
                          <a:ea typeface="Calibri" charset="0"/>
                          <a:cs typeface="Times New Roman" charset="0"/>
                        </a:rPr>
                        <a:t>26</a:t>
                      </a:r>
                      <a:endParaRPr kumimoji="0" lang="ru-RU" sz="2200" b="1" i="0" u="none" strike="noStrike" cap="none" normalizeH="0" baseline="0" dirty="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7323">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25000">
                          <a:ln>
                            <a:noFill/>
                          </a:ln>
                          <a:solidFill>
                            <a:schemeClr val="tx1"/>
                          </a:solidFill>
                          <a:effectLst/>
                          <a:latin typeface="+mn-lt"/>
                          <a:ea typeface="Calibri" charset="0"/>
                          <a:cs typeface="Times New Roman" charset="0"/>
                        </a:rPr>
                        <a:t>124</a:t>
                      </a:r>
                      <a:r>
                        <a:rPr kumimoji="0" lang="en-US" sz="2200" b="1" i="0" u="none" strike="noStrike" cap="none" normalizeH="0" baseline="0">
                          <a:ln>
                            <a:noFill/>
                          </a:ln>
                          <a:solidFill>
                            <a:schemeClr val="tx1"/>
                          </a:solidFill>
                          <a:effectLst/>
                          <a:latin typeface="+mn-lt"/>
                          <a:ea typeface="Calibri" charset="0"/>
                          <a:cs typeface="Times New Roman" charset="0"/>
                        </a:rPr>
                        <a:t>Xe</a:t>
                      </a:r>
                      <a:r>
                        <a:rPr kumimoji="0" lang="en-US" sz="2200" b="1" i="0" u="none" strike="noStrike" cap="none" normalizeH="0" baseline="30000">
                          <a:ln>
                            <a:noFill/>
                          </a:ln>
                          <a:solidFill>
                            <a:schemeClr val="tx1"/>
                          </a:solidFill>
                          <a:effectLst/>
                          <a:latin typeface="+mn-lt"/>
                          <a:ea typeface="Calibri" charset="0"/>
                          <a:cs typeface="Times New Roman" charset="0"/>
                        </a:rPr>
                        <a:t>42+</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3.8</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0.678</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2.53</a:t>
                      </a:r>
                      <a:r>
                        <a:rPr kumimoji="0" lang="en-US" sz="2200" b="1" i="0" u="none" strike="noStrike" cap="none" normalizeH="0" baseline="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0">
                          <a:ln>
                            <a:noFill/>
                          </a:ln>
                          <a:solidFill>
                            <a:schemeClr val="tx1"/>
                          </a:solidFill>
                          <a:effectLst/>
                          <a:latin typeface="+mn-lt"/>
                          <a:ea typeface="Calibri" charset="0"/>
                          <a:cs typeface="Times New Roman" charset="0"/>
                        </a:rPr>
                        <a:t>10</a:t>
                      </a:r>
                      <a:r>
                        <a:rPr kumimoji="0" lang="en-US" sz="2200" b="1" i="0" u="none" strike="noStrike" cap="none" normalizeH="0" baseline="30000">
                          <a:ln>
                            <a:noFill/>
                          </a:ln>
                          <a:solidFill>
                            <a:schemeClr val="tx1"/>
                          </a:solidFill>
                          <a:effectLst/>
                          <a:latin typeface="+mn-lt"/>
                          <a:ea typeface="Calibri" charset="0"/>
                          <a:cs typeface="Times New Roman" charset="0"/>
                        </a:rPr>
                        <a:t>9</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8.9</a:t>
                      </a:r>
                      <a:r>
                        <a:rPr kumimoji="0" lang="en-US" sz="2200" b="1" i="0" u="none" strike="noStrike" cap="none" normalizeH="0" baseline="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0">
                          <a:ln>
                            <a:noFill/>
                          </a:ln>
                          <a:solidFill>
                            <a:schemeClr val="tx1"/>
                          </a:solidFill>
                          <a:effectLst/>
                          <a:latin typeface="+mn-lt"/>
                          <a:ea typeface="Calibri" charset="0"/>
                          <a:cs typeface="Times New Roman" charset="0"/>
                        </a:rPr>
                        <a:t>10</a:t>
                      </a:r>
                      <a:r>
                        <a:rPr kumimoji="0" lang="en-US" sz="2200" b="1" i="0" u="none" strike="noStrike" cap="none" normalizeH="0" baseline="30000">
                          <a:ln>
                            <a:noFill/>
                          </a:ln>
                          <a:solidFill>
                            <a:schemeClr val="tx1"/>
                          </a:solidFill>
                          <a:effectLst/>
                          <a:latin typeface="+mn-lt"/>
                          <a:ea typeface="Calibri" charset="0"/>
                          <a:cs typeface="Times New Roman" charset="0"/>
                        </a:rPr>
                        <a:t>26</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7323">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25000">
                          <a:ln>
                            <a:noFill/>
                          </a:ln>
                          <a:solidFill>
                            <a:schemeClr val="tx1"/>
                          </a:solidFill>
                          <a:effectLst/>
                          <a:latin typeface="+mn-lt"/>
                          <a:ea typeface="Calibri" charset="0"/>
                          <a:cs typeface="Times New Roman" charset="0"/>
                        </a:rPr>
                        <a:t>84</a:t>
                      </a:r>
                      <a:r>
                        <a:rPr kumimoji="0" lang="en-US" sz="2200" b="1" i="0" u="none" strike="noStrike" cap="none" normalizeH="0" baseline="0">
                          <a:ln>
                            <a:noFill/>
                          </a:ln>
                          <a:solidFill>
                            <a:schemeClr val="tx1"/>
                          </a:solidFill>
                          <a:effectLst/>
                          <a:latin typeface="+mn-lt"/>
                          <a:ea typeface="Calibri" charset="0"/>
                          <a:cs typeface="Times New Roman" charset="0"/>
                        </a:rPr>
                        <a:t>Kr</a:t>
                      </a:r>
                      <a:r>
                        <a:rPr kumimoji="0" lang="en-US" sz="2200" b="1" i="0" u="none" strike="noStrike" cap="none" normalizeH="0" baseline="30000">
                          <a:ln>
                            <a:noFill/>
                          </a:ln>
                          <a:solidFill>
                            <a:schemeClr val="tx1"/>
                          </a:solidFill>
                          <a:effectLst/>
                          <a:latin typeface="+mn-lt"/>
                          <a:ea typeface="Calibri" charset="0"/>
                          <a:cs typeface="Times New Roman" charset="0"/>
                        </a:rPr>
                        <a:t>36+</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4.28</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0.86</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3.31</a:t>
                      </a:r>
                      <a:r>
                        <a:rPr kumimoji="0" lang="en-US" sz="2200" b="1" i="0" u="none" strike="noStrike" cap="none" normalizeH="0" baseline="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0">
                          <a:ln>
                            <a:noFill/>
                          </a:ln>
                          <a:solidFill>
                            <a:schemeClr val="tx1"/>
                          </a:solidFill>
                          <a:effectLst/>
                          <a:latin typeface="+mn-lt"/>
                          <a:ea typeface="Calibri" charset="0"/>
                          <a:cs typeface="Times New Roman" charset="0"/>
                        </a:rPr>
                        <a:t>10</a:t>
                      </a:r>
                      <a:r>
                        <a:rPr kumimoji="0" lang="en-US" sz="2200" b="1" i="0" u="none" strike="noStrike" cap="none" normalizeH="0" baseline="30000">
                          <a:ln>
                            <a:noFill/>
                          </a:ln>
                          <a:solidFill>
                            <a:schemeClr val="tx1"/>
                          </a:solidFill>
                          <a:effectLst/>
                          <a:latin typeface="+mn-lt"/>
                          <a:ea typeface="Calibri" charset="0"/>
                          <a:cs typeface="Times New Roman" charset="0"/>
                        </a:rPr>
                        <a:t>9</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1.52</a:t>
                      </a:r>
                      <a:r>
                        <a:rPr kumimoji="0" lang="en-US" sz="2200" b="1" i="0" u="none" strike="noStrike" cap="none" normalizeH="0" baseline="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0">
                          <a:ln>
                            <a:noFill/>
                          </a:ln>
                          <a:solidFill>
                            <a:schemeClr val="tx1"/>
                          </a:solidFill>
                          <a:effectLst/>
                          <a:latin typeface="+mn-lt"/>
                          <a:ea typeface="Calibri" charset="0"/>
                          <a:cs typeface="Times New Roman" charset="0"/>
                        </a:rPr>
                        <a:t>10</a:t>
                      </a:r>
                      <a:r>
                        <a:rPr kumimoji="0" lang="en-US" sz="2200" b="1" i="0" u="none" strike="noStrike" cap="none" normalizeH="0" baseline="30000">
                          <a:ln>
                            <a:noFill/>
                          </a:ln>
                          <a:solidFill>
                            <a:schemeClr val="tx1"/>
                          </a:solidFill>
                          <a:effectLst/>
                          <a:latin typeface="+mn-lt"/>
                          <a:ea typeface="Calibri" charset="0"/>
                          <a:cs typeface="Times New Roman" charset="0"/>
                        </a:rPr>
                        <a:t>27</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7323">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25000" dirty="0">
                          <a:ln>
                            <a:noFill/>
                          </a:ln>
                          <a:solidFill>
                            <a:schemeClr val="tx1"/>
                          </a:solidFill>
                          <a:effectLst/>
                          <a:latin typeface="+mn-lt"/>
                          <a:ea typeface="Calibri" charset="0"/>
                          <a:cs typeface="Times New Roman" charset="0"/>
                        </a:rPr>
                        <a:t>40</a:t>
                      </a:r>
                      <a:r>
                        <a:rPr kumimoji="0" lang="en-US" sz="2200" b="1" i="0" u="none" strike="noStrike" cap="none" normalizeH="0" baseline="0" dirty="0">
                          <a:ln>
                            <a:noFill/>
                          </a:ln>
                          <a:solidFill>
                            <a:schemeClr val="tx1"/>
                          </a:solidFill>
                          <a:effectLst/>
                          <a:latin typeface="+mn-lt"/>
                          <a:ea typeface="Calibri" charset="0"/>
                          <a:cs typeface="Times New Roman" charset="0"/>
                        </a:rPr>
                        <a:t>Ar</a:t>
                      </a:r>
                      <a:r>
                        <a:rPr kumimoji="0" lang="en-US" sz="2200" b="1" i="0" u="none" strike="noStrike" cap="none" normalizeH="0" baseline="30000" dirty="0">
                          <a:ln>
                            <a:noFill/>
                          </a:ln>
                          <a:solidFill>
                            <a:schemeClr val="tx1"/>
                          </a:solidFill>
                          <a:effectLst/>
                          <a:latin typeface="+mn-lt"/>
                          <a:ea typeface="Calibri" charset="0"/>
                          <a:cs typeface="Times New Roman" charset="0"/>
                        </a:rPr>
                        <a:t>18+</a:t>
                      </a:r>
                      <a:endParaRPr kumimoji="0" lang="ru-RU" sz="2200" b="1" i="0" u="none" strike="noStrike" cap="none" normalizeH="0" baseline="0" dirty="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a:ln>
                            <a:noFill/>
                          </a:ln>
                          <a:solidFill>
                            <a:schemeClr val="tx1"/>
                          </a:solidFill>
                          <a:effectLst/>
                          <a:latin typeface="+mn-lt"/>
                          <a:ea typeface="Calibri" charset="0"/>
                          <a:cs typeface="Times New Roman" charset="0"/>
                        </a:rPr>
                        <a:t>4.39</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dirty="0">
                          <a:ln>
                            <a:noFill/>
                          </a:ln>
                          <a:solidFill>
                            <a:schemeClr val="tx1"/>
                          </a:solidFill>
                          <a:effectLst/>
                          <a:latin typeface="+mn-lt"/>
                          <a:ea typeface="Calibri" charset="0"/>
                          <a:cs typeface="Times New Roman" charset="0"/>
                        </a:rPr>
                        <a:t>0.92</a:t>
                      </a:r>
                      <a:endParaRPr kumimoji="0" lang="ru-RU" sz="2200" b="1" i="0" u="none" strike="noStrike" cap="none" normalizeH="0" baseline="0" dirty="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ru-RU" sz="2200" b="1" i="0" u="none" strike="noStrike" cap="none" normalizeH="0" baseline="0">
                          <a:ln>
                            <a:noFill/>
                          </a:ln>
                          <a:solidFill>
                            <a:schemeClr val="tx1"/>
                          </a:solidFill>
                          <a:effectLst/>
                          <a:latin typeface="+mn-lt"/>
                          <a:ea typeface="Calibri" charset="0"/>
                          <a:cs typeface="Times New Roman" charset="0"/>
                        </a:rPr>
                        <a:t>6.</a:t>
                      </a:r>
                      <a:r>
                        <a:rPr kumimoji="0" lang="en-US" sz="2200" b="1" i="0" u="none" strike="noStrike" cap="none" normalizeH="0" baseline="0">
                          <a:ln>
                            <a:noFill/>
                          </a:ln>
                          <a:solidFill>
                            <a:schemeClr val="tx1"/>
                          </a:solidFill>
                          <a:effectLst/>
                          <a:latin typeface="+mn-lt"/>
                          <a:ea typeface="Calibri" charset="0"/>
                          <a:cs typeface="Times New Roman" charset="0"/>
                        </a:rPr>
                        <a:t>75</a:t>
                      </a:r>
                      <a:r>
                        <a:rPr kumimoji="0" lang="en-US" sz="2200" b="1" i="0" u="none" strike="noStrike" cap="none" normalizeH="0" baseline="0">
                          <a:ln>
                            <a:noFill/>
                          </a:ln>
                          <a:solidFill>
                            <a:schemeClr val="tx1"/>
                          </a:solidFill>
                          <a:effectLst/>
                          <a:latin typeface="+mn-lt"/>
                          <a:ea typeface="Calibri" charset="0"/>
                          <a:cs typeface="Times New Roman" charset="0"/>
                          <a:sym typeface="Symbol" charset="0"/>
                        </a:rPr>
                        <a:t></a:t>
                      </a:r>
                      <a:r>
                        <a:rPr kumimoji="0" lang="ru-RU" sz="2200" b="1" i="0" u="none" strike="noStrike" cap="none" normalizeH="0" baseline="0">
                          <a:ln>
                            <a:noFill/>
                          </a:ln>
                          <a:solidFill>
                            <a:schemeClr val="tx1"/>
                          </a:solidFill>
                          <a:effectLst/>
                          <a:latin typeface="+mn-lt"/>
                          <a:ea typeface="Calibri" charset="0"/>
                          <a:cs typeface="Times New Roman" charset="0"/>
                        </a:rPr>
                        <a:t>10</a:t>
                      </a:r>
                      <a:r>
                        <a:rPr kumimoji="0" lang="ru-RU" sz="2200" b="1" i="0" u="none" strike="noStrike" cap="none" normalizeH="0" baseline="30000">
                          <a:ln>
                            <a:noFill/>
                          </a:ln>
                          <a:solidFill>
                            <a:schemeClr val="tx1"/>
                          </a:solidFill>
                          <a:effectLst/>
                          <a:latin typeface="+mn-lt"/>
                          <a:ea typeface="Calibri" charset="0"/>
                          <a:cs typeface="Times New Roman" charset="0"/>
                        </a:rPr>
                        <a:t>9</a:t>
                      </a:r>
                      <a:endParaRPr kumimoji="0" lang="ru-RU" sz="2200" b="1" i="0" u="none" strike="noStrike" cap="none" normalizeH="0" baseline="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225425" algn="l" defTabSz="914400" rtl="0" eaLnBrk="1" fontAlgn="base" latinLnBrk="0" hangingPunct="1">
                        <a:lnSpc>
                          <a:spcPts val="2000"/>
                        </a:lnSpc>
                        <a:spcBef>
                          <a:spcPts val="600"/>
                        </a:spcBef>
                        <a:spcAft>
                          <a:spcPts val="600"/>
                        </a:spcAft>
                        <a:buClrTx/>
                        <a:buSzTx/>
                        <a:buFontTx/>
                        <a:buNone/>
                        <a:tabLst/>
                      </a:pPr>
                      <a:r>
                        <a:rPr kumimoji="0" lang="en-US" sz="2200" b="1" i="0" u="none" strike="noStrike" cap="none" normalizeH="0" baseline="0" dirty="0">
                          <a:ln>
                            <a:noFill/>
                          </a:ln>
                          <a:solidFill>
                            <a:schemeClr val="tx1"/>
                          </a:solidFill>
                          <a:effectLst/>
                          <a:latin typeface="+mn-lt"/>
                          <a:ea typeface="Calibri" charset="0"/>
                          <a:cs typeface="Times New Roman" charset="0"/>
                        </a:rPr>
                        <a:t>5.53</a:t>
                      </a:r>
                      <a:r>
                        <a:rPr kumimoji="0" lang="en-US" sz="2200" b="1" i="0" u="none" strike="noStrike" cap="none" normalizeH="0" baseline="0" dirty="0">
                          <a:ln>
                            <a:noFill/>
                          </a:ln>
                          <a:solidFill>
                            <a:schemeClr val="tx1"/>
                          </a:solidFill>
                          <a:effectLst/>
                          <a:latin typeface="+mn-lt"/>
                          <a:ea typeface="Calibri" charset="0"/>
                          <a:cs typeface="Times New Roman" charset="0"/>
                          <a:sym typeface="Symbol" charset="0"/>
                        </a:rPr>
                        <a:t></a:t>
                      </a:r>
                      <a:r>
                        <a:rPr kumimoji="0" lang="en-US" sz="2200" b="1" i="0" u="none" strike="noStrike" cap="none" normalizeH="0" baseline="0" dirty="0">
                          <a:ln>
                            <a:noFill/>
                          </a:ln>
                          <a:solidFill>
                            <a:schemeClr val="tx1"/>
                          </a:solidFill>
                          <a:effectLst/>
                          <a:latin typeface="+mn-lt"/>
                          <a:ea typeface="Calibri" charset="0"/>
                          <a:cs typeface="Times New Roman" charset="0"/>
                        </a:rPr>
                        <a:t>10</a:t>
                      </a:r>
                      <a:r>
                        <a:rPr kumimoji="0" lang="en-US" sz="2200" b="1" i="0" u="none" strike="noStrike" cap="none" normalizeH="0" baseline="30000" dirty="0">
                          <a:ln>
                            <a:noFill/>
                          </a:ln>
                          <a:solidFill>
                            <a:schemeClr val="tx1"/>
                          </a:solidFill>
                          <a:effectLst/>
                          <a:latin typeface="+mn-lt"/>
                          <a:ea typeface="Calibri" charset="0"/>
                          <a:cs typeface="Times New Roman" charset="0"/>
                        </a:rPr>
                        <a:t>27</a:t>
                      </a:r>
                      <a:endParaRPr kumimoji="0" lang="ru-RU" sz="2200" b="1" i="0" u="none" strike="noStrike" cap="none" normalizeH="0" baseline="0" dirty="0">
                        <a:ln>
                          <a:noFill/>
                        </a:ln>
                        <a:solidFill>
                          <a:schemeClr val="tx1"/>
                        </a:solidFill>
                        <a:effectLst/>
                        <a:latin typeface="+mn-lt"/>
                        <a:ea typeface="Calibri"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1546" name="TextBox 8"/>
          <p:cNvSpPr txBox="1">
            <a:spLocks noChangeArrowheads="1"/>
          </p:cNvSpPr>
          <p:nvPr/>
        </p:nvSpPr>
        <p:spPr bwMode="auto">
          <a:xfrm>
            <a:off x="252938" y="2317851"/>
            <a:ext cx="62247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2200" dirty="0" smtClean="0"/>
              <a:t>Optimal energy for stochastic cooling</a:t>
            </a:r>
            <a:r>
              <a:rPr lang="ru-RU" sz="2200" dirty="0" smtClean="0"/>
              <a:t>: </a:t>
            </a:r>
            <a:r>
              <a:rPr lang="ru-RU" sz="2200" dirty="0"/>
              <a:t>3.7 </a:t>
            </a:r>
            <a:r>
              <a:rPr lang="en-US" sz="2200" dirty="0" err="1" smtClean="0"/>
              <a:t>GeV</a:t>
            </a:r>
            <a:r>
              <a:rPr lang="en-US" sz="2200" dirty="0" smtClean="0"/>
              <a:t>/u</a:t>
            </a:r>
            <a:endParaRPr lang="ru-RU" sz="2200" dirty="0"/>
          </a:p>
        </p:txBody>
      </p:sp>
      <p:sp>
        <p:nvSpPr>
          <p:cNvPr id="21547" name="TextBox 10"/>
          <p:cNvSpPr txBox="1">
            <a:spLocks noChangeArrowheads="1"/>
          </p:cNvSpPr>
          <p:nvPr/>
        </p:nvSpPr>
        <p:spPr bwMode="auto">
          <a:xfrm>
            <a:off x="539552" y="6093296"/>
            <a:ext cx="61039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2400" dirty="0" err="1" smtClean="0"/>
              <a:t>Emmitance</a:t>
            </a:r>
            <a:r>
              <a:rPr lang="en-US" sz="2400" dirty="0" smtClean="0"/>
              <a:t> growth rates: </a:t>
            </a:r>
            <a:r>
              <a:rPr lang="ru-RU" sz="2400" dirty="0" smtClean="0"/>
              <a:t>50 </a:t>
            </a:r>
            <a:r>
              <a:rPr lang="ru-RU" sz="2400" dirty="0"/>
              <a:t>– 200 </a:t>
            </a:r>
            <a:r>
              <a:rPr lang="en-US" sz="2400" dirty="0" smtClean="0"/>
              <a:t>seconds</a:t>
            </a:r>
            <a:endParaRPr lang="ru-RU" sz="2400" dirty="0"/>
          </a:p>
        </p:txBody>
      </p:sp>
      <p:sp>
        <p:nvSpPr>
          <p:cNvPr id="21548" name="TextBox 4"/>
          <p:cNvSpPr txBox="1">
            <a:spLocks noChangeArrowheads="1"/>
          </p:cNvSpPr>
          <p:nvPr/>
        </p:nvSpPr>
        <p:spPr bwMode="auto">
          <a:xfrm>
            <a:off x="2051720" y="116632"/>
            <a:ext cx="50521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2800" b="1" dirty="0" smtClean="0">
                <a:solidFill>
                  <a:srgbClr val="000090"/>
                </a:solidFill>
              </a:rPr>
              <a:t>Luminosity for different ions</a:t>
            </a:r>
            <a:endParaRPr lang="ru-RU" sz="2800" b="1" dirty="0">
              <a:solidFill>
                <a:srgbClr val="000090"/>
              </a:solidFill>
            </a:endParaRPr>
          </a:p>
        </p:txBody>
      </p:sp>
      <p:sp>
        <p:nvSpPr>
          <p:cNvPr id="2" name="Прямоугольник 1"/>
          <p:cNvSpPr/>
          <p:nvPr/>
        </p:nvSpPr>
        <p:spPr>
          <a:xfrm>
            <a:off x="323528" y="1155254"/>
            <a:ext cx="8025855" cy="1015663"/>
          </a:xfrm>
          <a:prstGeom prst="rect">
            <a:avLst/>
          </a:prstGeom>
        </p:spPr>
        <p:txBody>
          <a:bodyPr wrap="none">
            <a:spAutoFit/>
          </a:bodyPr>
          <a:lstStyle/>
          <a:p>
            <a:r>
              <a:rPr lang="en-US" sz="2000" dirty="0" smtClean="0">
                <a:solidFill>
                  <a:srgbClr val="FF0000"/>
                </a:solidFill>
              </a:rPr>
              <a:t>Start-up configuration </a:t>
            </a:r>
            <a:r>
              <a:rPr lang="ru-RU" sz="2000" dirty="0" smtClean="0">
                <a:solidFill>
                  <a:srgbClr val="FF0000"/>
                </a:solidFill>
              </a:rPr>
              <a:t>(</a:t>
            </a:r>
            <a:r>
              <a:rPr lang="en-US" sz="2000" dirty="0" smtClean="0">
                <a:solidFill>
                  <a:srgbClr val="FF0000"/>
                </a:solidFill>
              </a:rPr>
              <a:t>2019-2020</a:t>
            </a:r>
            <a:r>
              <a:rPr lang="ru-RU" sz="2000" dirty="0" smtClean="0">
                <a:solidFill>
                  <a:srgbClr val="FF0000"/>
                </a:solidFill>
              </a:rPr>
              <a:t>)</a:t>
            </a:r>
            <a:r>
              <a:rPr lang="ru-RU" sz="2000" dirty="0" smtClean="0">
                <a:solidFill>
                  <a:srgbClr val="FF0000"/>
                </a:solidFill>
              </a:rPr>
              <a:t>, </a:t>
            </a:r>
            <a:r>
              <a:rPr lang="en-US" sz="2000" dirty="0" smtClean="0">
                <a:solidFill>
                  <a:srgbClr val="FF0000"/>
                </a:solidFill>
              </a:rPr>
              <a:t>in comparison to Design </a:t>
            </a:r>
            <a:r>
              <a:rPr lang="ru-RU" sz="2000" dirty="0" smtClean="0">
                <a:solidFill>
                  <a:srgbClr val="FF0000"/>
                </a:solidFill>
              </a:rPr>
              <a:t> </a:t>
            </a:r>
            <a:r>
              <a:rPr lang="ru-RU" sz="2000" dirty="0" smtClean="0">
                <a:solidFill>
                  <a:srgbClr val="FF0000"/>
                </a:solidFill>
              </a:rPr>
              <a:t>(2023 </a:t>
            </a:r>
            <a:r>
              <a:rPr lang="ru-RU" sz="2000" dirty="0" smtClean="0">
                <a:solidFill>
                  <a:srgbClr val="FF0000"/>
                </a:solidFill>
              </a:rPr>
              <a:t>)</a:t>
            </a:r>
            <a:r>
              <a:rPr lang="ru-RU" sz="2000" dirty="0" smtClean="0">
                <a:solidFill>
                  <a:srgbClr val="FF0000"/>
                </a:solidFill>
              </a:rPr>
              <a:t>:</a:t>
            </a:r>
          </a:p>
          <a:p>
            <a:r>
              <a:rPr lang="en-US" sz="2000" dirty="0" smtClean="0">
                <a:solidFill>
                  <a:srgbClr val="3333FF"/>
                </a:solidFill>
              </a:rPr>
              <a:t>Bunch length </a:t>
            </a:r>
            <a:r>
              <a:rPr lang="ru-RU" sz="2000" dirty="0" smtClean="0">
                <a:solidFill>
                  <a:srgbClr val="3333FF"/>
                </a:solidFill>
                <a:sym typeface="Symbol" panose="05050102010706020507" pitchFamily="18" charset="2"/>
              </a:rPr>
              <a:t></a:t>
            </a:r>
            <a:r>
              <a:rPr lang="ru-RU" sz="2000" dirty="0" smtClean="0">
                <a:solidFill>
                  <a:srgbClr val="3333FF"/>
                </a:solidFill>
                <a:sym typeface="Symbol" panose="05050102010706020507" pitchFamily="18" charset="2"/>
              </a:rPr>
              <a:t>2, </a:t>
            </a:r>
            <a:r>
              <a:rPr lang="en-US" sz="2000" dirty="0" smtClean="0">
                <a:solidFill>
                  <a:srgbClr val="3333FF"/>
                </a:solidFill>
                <a:sym typeface="Symbol" panose="05050102010706020507" pitchFamily="18" charset="2"/>
              </a:rPr>
              <a:t>intensity</a:t>
            </a:r>
            <a:r>
              <a:rPr lang="ru-RU" sz="2000" dirty="0" smtClean="0">
                <a:solidFill>
                  <a:srgbClr val="3333FF"/>
                </a:solidFill>
                <a:sym typeface="Symbol" panose="05050102010706020507" pitchFamily="18" charset="2"/>
              </a:rPr>
              <a:t> </a:t>
            </a:r>
            <a:r>
              <a:rPr lang="ru-RU" sz="2000" dirty="0" smtClean="0">
                <a:solidFill>
                  <a:srgbClr val="3333FF"/>
                </a:solidFill>
                <a:sym typeface="Symbol" panose="05050102010706020507" pitchFamily="18" charset="2"/>
              </a:rPr>
              <a:t>4, </a:t>
            </a:r>
            <a:r>
              <a:rPr lang="en-US" sz="2000" dirty="0" smtClean="0">
                <a:solidFill>
                  <a:srgbClr val="3333FF"/>
                </a:solidFill>
                <a:sym typeface="Symbol" panose="05050102010706020507" pitchFamily="18" charset="2"/>
              </a:rPr>
              <a:t>momentum spread</a:t>
            </a:r>
            <a:r>
              <a:rPr lang="ru-RU" sz="2000" dirty="0" smtClean="0">
                <a:solidFill>
                  <a:srgbClr val="3333FF"/>
                </a:solidFill>
                <a:sym typeface="Symbol" panose="05050102010706020507" pitchFamily="18" charset="2"/>
              </a:rPr>
              <a:t> </a:t>
            </a:r>
            <a:r>
              <a:rPr lang="ru-RU" sz="2000" dirty="0">
                <a:solidFill>
                  <a:srgbClr val="3333FF"/>
                </a:solidFill>
                <a:sym typeface="Symbol" panose="05050102010706020507" pitchFamily="18" charset="2"/>
              </a:rPr>
              <a:t></a:t>
            </a:r>
            <a:r>
              <a:rPr lang="ru-RU" sz="2000" dirty="0" smtClean="0">
                <a:solidFill>
                  <a:srgbClr val="3333FF"/>
                </a:solidFill>
                <a:sym typeface="Symbol" panose="05050102010706020507" pitchFamily="18" charset="2"/>
              </a:rPr>
              <a:t>2</a:t>
            </a:r>
            <a:r>
              <a:rPr lang="ru-RU" sz="2000" dirty="0">
                <a:solidFill>
                  <a:srgbClr val="3333FF"/>
                </a:solidFill>
                <a:sym typeface="Symbol" panose="05050102010706020507" pitchFamily="18" charset="2"/>
              </a:rPr>
              <a:t>.</a:t>
            </a:r>
            <a:endParaRPr lang="ru-RU" sz="2000" dirty="0" smtClean="0">
              <a:solidFill>
                <a:srgbClr val="3333FF"/>
              </a:solidFill>
              <a:sym typeface="Symbol" panose="05050102010706020507" pitchFamily="18" charset="2"/>
            </a:endParaRPr>
          </a:p>
          <a:p>
            <a:pPr lvl="0"/>
            <a:r>
              <a:rPr lang="en-US" sz="2000" dirty="0" smtClean="0">
                <a:solidFill>
                  <a:srgbClr val="3333FF"/>
                </a:solidFill>
                <a:sym typeface="Symbol" panose="05050102010706020507" pitchFamily="18" charset="2"/>
              </a:rPr>
              <a:t>I.e. luminosity </a:t>
            </a:r>
            <a:r>
              <a:rPr lang="ru-RU" sz="2000" dirty="0" smtClean="0">
                <a:solidFill>
                  <a:srgbClr val="3333FF"/>
                </a:solidFill>
                <a:sym typeface="Symbol" panose="05050102010706020507" pitchFamily="18" charset="2"/>
              </a:rPr>
              <a:t> </a:t>
            </a:r>
            <a:r>
              <a:rPr lang="en-US" sz="2000" dirty="0" smtClean="0">
                <a:solidFill>
                  <a:srgbClr val="3333FF"/>
                </a:solidFill>
                <a:sym typeface="Symbol" panose="05050102010706020507" pitchFamily="18" charset="2"/>
              </a:rPr>
              <a:t>less by</a:t>
            </a:r>
            <a:r>
              <a:rPr lang="ru-RU" sz="2000" dirty="0" smtClean="0">
                <a:solidFill>
                  <a:srgbClr val="3333FF"/>
                </a:solidFill>
                <a:sym typeface="Symbol" panose="05050102010706020507" pitchFamily="18" charset="2"/>
              </a:rPr>
              <a:t> </a:t>
            </a:r>
            <a:r>
              <a:rPr lang="ru-RU" sz="2000" dirty="0" smtClean="0">
                <a:solidFill>
                  <a:srgbClr val="3333FF"/>
                </a:solidFill>
                <a:sym typeface="Symbol" panose="05050102010706020507" pitchFamily="18" charset="2"/>
              </a:rPr>
              <a:t>10-50 </a:t>
            </a:r>
            <a:r>
              <a:rPr lang="en-US" sz="2000" dirty="0" smtClean="0">
                <a:solidFill>
                  <a:srgbClr val="3333FF"/>
                </a:solidFill>
                <a:sym typeface="Symbol" panose="05050102010706020507" pitchFamily="18" charset="2"/>
              </a:rPr>
              <a:t>times</a:t>
            </a:r>
            <a:r>
              <a:rPr lang="ru-RU" sz="2000" dirty="0" smtClean="0">
                <a:solidFill>
                  <a:srgbClr val="3333FF"/>
                </a:solidFill>
                <a:sym typeface="Symbol" panose="05050102010706020507" pitchFamily="18" charset="2"/>
              </a:rPr>
              <a:t>, </a:t>
            </a:r>
            <a:r>
              <a:rPr lang="en-US" sz="2000" dirty="0" smtClean="0">
                <a:solidFill>
                  <a:srgbClr val="3333FF"/>
                </a:solidFill>
                <a:sym typeface="Symbol" panose="05050102010706020507" pitchFamily="18" charset="2"/>
              </a:rPr>
              <a:t>@ level of </a:t>
            </a:r>
            <a:r>
              <a:rPr lang="ru-RU" sz="2000" dirty="0" smtClean="0">
                <a:solidFill>
                  <a:srgbClr val="3333FF"/>
                </a:solidFill>
                <a:sym typeface="Symbol" panose="05050102010706020507" pitchFamily="18" charset="2"/>
              </a:rPr>
              <a:t> </a:t>
            </a:r>
            <a:r>
              <a:rPr lang="en-US" sz="2000" dirty="0">
                <a:solidFill>
                  <a:srgbClr val="3333FF"/>
                </a:solidFill>
                <a:ea typeface="Calibri" charset="0"/>
                <a:cs typeface="Times New Roman" charset="0"/>
              </a:rPr>
              <a:t>5</a:t>
            </a:r>
            <a:r>
              <a:rPr lang="en-US" sz="2000" dirty="0">
                <a:solidFill>
                  <a:srgbClr val="3333FF"/>
                </a:solidFill>
                <a:ea typeface="Calibri" charset="0"/>
                <a:cs typeface="Times New Roman" charset="0"/>
                <a:sym typeface="Symbol" charset="0"/>
              </a:rPr>
              <a:t></a:t>
            </a:r>
            <a:r>
              <a:rPr lang="en-US" sz="2000" dirty="0" smtClean="0">
                <a:solidFill>
                  <a:srgbClr val="3333FF"/>
                </a:solidFill>
                <a:ea typeface="Calibri" charset="0"/>
                <a:cs typeface="Times New Roman" charset="0"/>
              </a:rPr>
              <a:t>10</a:t>
            </a:r>
            <a:r>
              <a:rPr lang="en-US" sz="2000" baseline="30000" dirty="0" smtClean="0">
                <a:solidFill>
                  <a:srgbClr val="3333FF"/>
                </a:solidFill>
                <a:ea typeface="Calibri" charset="0"/>
                <a:cs typeface="Times New Roman" charset="0"/>
              </a:rPr>
              <a:t>2</a:t>
            </a:r>
            <a:r>
              <a:rPr lang="ru-RU" sz="2000" baseline="30000" dirty="0" smtClean="0">
                <a:solidFill>
                  <a:srgbClr val="3333FF"/>
                </a:solidFill>
                <a:ea typeface="Calibri" charset="0"/>
                <a:cs typeface="Times New Roman" charset="0"/>
              </a:rPr>
              <a:t>5</a:t>
            </a:r>
            <a:r>
              <a:rPr lang="en-US" sz="2000" baseline="30000" dirty="0" smtClean="0">
                <a:solidFill>
                  <a:srgbClr val="3333FF"/>
                </a:solidFill>
                <a:ea typeface="Calibri" charset="0"/>
                <a:cs typeface="Times New Roman" charset="0"/>
              </a:rPr>
              <a:t> </a:t>
            </a:r>
            <a:r>
              <a:rPr lang="ru-RU" sz="2000" dirty="0" smtClean="0">
                <a:solidFill>
                  <a:srgbClr val="3333FF"/>
                </a:solidFill>
                <a:ea typeface="Calibri" charset="0"/>
                <a:cs typeface="Times New Roman" charset="0"/>
              </a:rPr>
              <a:t> - </a:t>
            </a:r>
            <a:r>
              <a:rPr lang="en-US" sz="2000" dirty="0" smtClean="0">
                <a:solidFill>
                  <a:srgbClr val="3333FF"/>
                </a:solidFill>
                <a:ea typeface="Calibri" charset="0"/>
                <a:cs typeface="Times New Roman" charset="0"/>
              </a:rPr>
              <a:t>5</a:t>
            </a:r>
            <a:r>
              <a:rPr lang="en-US" sz="2000" dirty="0">
                <a:solidFill>
                  <a:srgbClr val="3333FF"/>
                </a:solidFill>
                <a:ea typeface="Calibri" charset="0"/>
                <a:cs typeface="Times New Roman" charset="0"/>
                <a:sym typeface="Symbol" charset="0"/>
              </a:rPr>
              <a:t></a:t>
            </a:r>
            <a:r>
              <a:rPr lang="en-US" sz="2000" dirty="0" smtClean="0">
                <a:solidFill>
                  <a:srgbClr val="3333FF"/>
                </a:solidFill>
                <a:ea typeface="Calibri" charset="0"/>
                <a:cs typeface="Times New Roman" charset="0"/>
              </a:rPr>
              <a:t>10</a:t>
            </a:r>
            <a:r>
              <a:rPr lang="en-US" sz="2000" baseline="30000" dirty="0" smtClean="0">
                <a:solidFill>
                  <a:srgbClr val="3333FF"/>
                </a:solidFill>
                <a:ea typeface="Calibri" charset="0"/>
                <a:cs typeface="Times New Roman" charset="0"/>
              </a:rPr>
              <a:t>26</a:t>
            </a:r>
            <a:endParaRPr lang="ru-RU" sz="2000" dirty="0">
              <a:solidFill>
                <a:srgbClr val="3333FF"/>
              </a:solidFill>
              <a:ea typeface="Calibri" charset="0"/>
              <a:cs typeface="Times New Roman" charset="0"/>
            </a:endParaRPr>
          </a:p>
        </p:txBody>
      </p:sp>
    </p:spTree>
    <p:extLst>
      <p:ext uri="{BB962C8B-B14F-4D97-AF65-F5344CB8AC3E}">
        <p14:creationId xmlns:p14="http://schemas.microsoft.com/office/powerpoint/2010/main" val="1107157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060" y="675"/>
            <a:ext cx="7614684" cy="501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816" y="5013176"/>
            <a:ext cx="9147172" cy="1862048"/>
          </a:xfrm>
          <a:prstGeom prst="rect">
            <a:avLst/>
          </a:prstGeom>
        </p:spPr>
        <p:txBody>
          <a:bodyPr wrap="square">
            <a:spAutoFit/>
          </a:bodyPr>
          <a:lstStyle/>
          <a:p>
            <a:pPr>
              <a:spcAft>
                <a:spcPts val="600"/>
              </a:spcAft>
            </a:pPr>
            <a:r>
              <a:rPr lang="en-US" altLang="ru-RU" sz="1500" dirty="0" smtClean="0"/>
              <a:t>- </a:t>
            </a:r>
            <a:r>
              <a:rPr lang="en-US" altLang="ru-RU" sz="1500" dirty="0" smtClean="0"/>
              <a:t>NICA will study phenomena, happened at high densities but not so high temperatures. Similar conditions are expected inside neutron stars.</a:t>
            </a:r>
            <a:endParaRPr lang="ru-RU" altLang="ru-RU" sz="1500" dirty="0"/>
          </a:p>
          <a:p>
            <a:pPr>
              <a:spcAft>
                <a:spcPts val="600"/>
              </a:spcAft>
            </a:pPr>
            <a:r>
              <a:rPr lang="en-US" altLang="ru-RU" sz="1500" dirty="0" smtClean="0"/>
              <a:t>- </a:t>
            </a:r>
            <a:r>
              <a:rPr lang="ru-RU" altLang="ru-RU" sz="1500" dirty="0" smtClean="0"/>
              <a:t>QCD </a:t>
            </a:r>
            <a:r>
              <a:rPr lang="en-US" altLang="ru-RU" sz="1500" dirty="0" smtClean="0"/>
              <a:t>has strong relations with String theory (which was invented to understand strong interactions). Properties of QCD related not only to quarks and gluons, but also “open strings”, “closed strings”, that could lead us to understanding of Gravitation</a:t>
            </a:r>
            <a:r>
              <a:rPr lang="ru-RU" altLang="ru-RU" sz="1500" dirty="0" smtClean="0"/>
              <a:t>.</a:t>
            </a:r>
            <a:endParaRPr lang="ru-RU" altLang="ru-RU" sz="1500" dirty="0"/>
          </a:p>
          <a:p>
            <a:pPr>
              <a:spcAft>
                <a:spcPts val="600"/>
              </a:spcAft>
            </a:pPr>
            <a:r>
              <a:rPr lang="en-US" altLang="ru-RU" sz="1500" dirty="0" smtClean="0"/>
              <a:t>- </a:t>
            </a:r>
            <a:r>
              <a:rPr lang="en-US" altLang="ru-RU" sz="1500" dirty="0" smtClean="0"/>
              <a:t>When you study properties of phase transitions at heavy ion collisions, obtained results could be used for investigation of Black holes</a:t>
            </a:r>
            <a:r>
              <a:rPr lang="ru-RU" altLang="ru-RU" sz="1500" dirty="0" smtClean="0"/>
              <a:t>.</a:t>
            </a:r>
            <a:endParaRPr lang="ru-RU" altLang="ru-RU" sz="1500" dirty="0"/>
          </a:p>
        </p:txBody>
      </p:sp>
      <p:sp>
        <p:nvSpPr>
          <p:cNvPr id="3" name="Прямоугольник 2"/>
          <p:cNvSpPr/>
          <p:nvPr/>
        </p:nvSpPr>
        <p:spPr>
          <a:xfrm>
            <a:off x="25506" y="4671150"/>
            <a:ext cx="8360081" cy="338554"/>
          </a:xfrm>
          <a:prstGeom prst="rect">
            <a:avLst/>
          </a:prstGeom>
          <a:solidFill>
            <a:schemeClr val="bg1"/>
          </a:solidFill>
        </p:spPr>
        <p:txBody>
          <a:bodyPr wrap="none">
            <a:spAutoFit/>
          </a:bodyPr>
          <a:lstStyle/>
          <a:p>
            <a:r>
              <a:rPr lang="en-US" b="1" dirty="0" smtClean="0">
                <a:solidFill>
                  <a:srgbClr val="0000CC"/>
                </a:solidFill>
                <a:latin typeface="Arial"/>
                <a:cs typeface="Arial"/>
              </a:rPr>
              <a:t>David Gross (Nobel prize in physics for asymptotic freedom), </a:t>
            </a:r>
            <a:r>
              <a:rPr lang="en-US" b="1" dirty="0" err="1" smtClean="0">
                <a:solidFill>
                  <a:srgbClr val="0000CC"/>
                </a:solidFill>
                <a:latin typeface="Arial"/>
                <a:cs typeface="Arial"/>
              </a:rPr>
              <a:t>Dubna</a:t>
            </a:r>
            <a:r>
              <a:rPr lang="en-US" b="1" dirty="0" smtClean="0">
                <a:solidFill>
                  <a:srgbClr val="0000CC"/>
                </a:solidFill>
                <a:latin typeface="Arial"/>
                <a:cs typeface="Arial"/>
              </a:rPr>
              <a:t>, 25 March 2016</a:t>
            </a:r>
            <a:endParaRPr lang="ru-RU"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16076"/>
            <a:ext cx="397510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4"/>
          <p:cNvSpPr txBox="1">
            <a:spLocks noChangeArrowheads="1"/>
          </p:cNvSpPr>
          <p:nvPr/>
        </p:nvSpPr>
        <p:spPr bwMode="auto">
          <a:xfrm>
            <a:off x="4279900" y="3311351"/>
            <a:ext cx="4419600" cy="461962"/>
          </a:xfrm>
          <a:prstGeom prst="rect">
            <a:avLst/>
          </a:prstGeom>
          <a:solidFill>
            <a:schemeClr val="accent5"/>
          </a:solidFill>
          <a:ln w="9525">
            <a:solidFill>
              <a:srgbClr val="000090"/>
            </a:solidFill>
            <a:miter lim="800000"/>
            <a:headEnd/>
            <a:tailEnd/>
          </a:ln>
        </p:spPr>
        <p:txBody>
          <a:bodyPr>
            <a:spAutoFit/>
          </a:bodyPr>
          <a:lstStyle/>
          <a:p>
            <a:pPr>
              <a:defRPr/>
            </a:pPr>
            <a:r>
              <a:rPr lang="en-US" sz="2400" b="1" dirty="0" err="1">
                <a:solidFill>
                  <a:srgbClr val="FF0000"/>
                </a:solidFill>
                <a:cs typeface="SimSun" charset="0"/>
              </a:rPr>
              <a:t>M</a:t>
            </a:r>
            <a:r>
              <a:rPr lang="en-US" sz="2400" b="1" dirty="0" err="1">
                <a:solidFill>
                  <a:srgbClr val="000090"/>
                </a:solidFill>
                <a:cs typeface="SimSun" charset="0"/>
              </a:rPr>
              <a:t>ulti</a:t>
            </a:r>
            <a:r>
              <a:rPr lang="en-US" sz="2400" b="1" dirty="0" err="1">
                <a:solidFill>
                  <a:srgbClr val="FF0000"/>
                </a:solidFill>
                <a:cs typeface="SimSun" charset="0"/>
              </a:rPr>
              <a:t>P</a:t>
            </a:r>
            <a:r>
              <a:rPr lang="en-US" sz="2400" b="1" dirty="0" err="1">
                <a:solidFill>
                  <a:srgbClr val="000090"/>
                </a:solidFill>
                <a:cs typeface="SimSun" charset="0"/>
              </a:rPr>
              <a:t>urpose</a:t>
            </a:r>
            <a:r>
              <a:rPr lang="en-US" sz="2400" b="1" dirty="0">
                <a:solidFill>
                  <a:srgbClr val="000090"/>
                </a:solidFill>
                <a:cs typeface="SimSun" charset="0"/>
              </a:rPr>
              <a:t> </a:t>
            </a:r>
            <a:r>
              <a:rPr lang="en-US" sz="2400" b="1" dirty="0">
                <a:solidFill>
                  <a:srgbClr val="FF0000"/>
                </a:solidFill>
                <a:cs typeface="SimSun" charset="0"/>
              </a:rPr>
              <a:t>D</a:t>
            </a:r>
            <a:r>
              <a:rPr lang="en-US" sz="2400" b="1" dirty="0">
                <a:solidFill>
                  <a:srgbClr val="000090"/>
                </a:solidFill>
                <a:cs typeface="SimSun" charset="0"/>
              </a:rPr>
              <a:t>etector (</a:t>
            </a:r>
            <a:r>
              <a:rPr lang="en-US" sz="2400" b="1" dirty="0">
                <a:solidFill>
                  <a:srgbClr val="FF0000"/>
                </a:solidFill>
                <a:cs typeface="SimSun" charset="0"/>
              </a:rPr>
              <a:t>MPD</a:t>
            </a:r>
            <a:r>
              <a:rPr lang="en-US" sz="2400" b="1" dirty="0">
                <a:solidFill>
                  <a:srgbClr val="000090"/>
                </a:solidFill>
                <a:cs typeface="SimSun" charset="0"/>
              </a:rPr>
              <a:t>) </a:t>
            </a:r>
          </a:p>
        </p:txBody>
      </p:sp>
      <p:pic>
        <p:nvPicPr>
          <p:cNvPr id="24580" name="Picture 12" descr="C:\Users\Yury\Documents\Suzdal\BM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25" y="917401"/>
            <a:ext cx="3341688"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2"/>
          <p:cNvSpPr>
            <a:spLocks noChangeArrowheads="1"/>
          </p:cNvSpPr>
          <p:nvPr/>
        </p:nvSpPr>
        <p:spPr bwMode="auto">
          <a:xfrm>
            <a:off x="3340100" y="931688"/>
            <a:ext cx="5384800" cy="533400"/>
          </a:xfrm>
          <a:prstGeom prst="rect">
            <a:avLst/>
          </a:prstGeom>
          <a:solidFill>
            <a:srgbClr val="EAEAEA"/>
          </a:solidFill>
          <a:ln w="9525">
            <a:solidFill>
              <a:srgbClr val="000090"/>
            </a:solidFill>
            <a:miter lim="800000"/>
            <a:headEnd/>
            <a:tailEnd/>
          </a:ln>
        </p:spPr>
        <p:txBody>
          <a:bodyPr anchor="ct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2400" b="1">
                <a:solidFill>
                  <a:srgbClr val="FF0000"/>
                </a:solidFill>
                <a:ea typeface="SimSun" charset="0"/>
              </a:rPr>
              <a:t>B</a:t>
            </a:r>
            <a:r>
              <a:rPr kumimoji="0" lang="en-US" altLang="ru-RU" sz="2400">
                <a:solidFill>
                  <a:srgbClr val="000090"/>
                </a:solidFill>
                <a:ea typeface="SimSun" charset="0"/>
              </a:rPr>
              <a:t>aryonic </a:t>
            </a:r>
            <a:r>
              <a:rPr kumimoji="0" lang="en-US" altLang="ru-RU" sz="2400" b="1">
                <a:solidFill>
                  <a:srgbClr val="FF0000"/>
                </a:solidFill>
                <a:ea typeface="SimSun" charset="0"/>
              </a:rPr>
              <a:t>M</a:t>
            </a:r>
            <a:r>
              <a:rPr kumimoji="0" lang="en-US" altLang="ru-RU" sz="2400">
                <a:solidFill>
                  <a:srgbClr val="000090"/>
                </a:solidFill>
                <a:ea typeface="SimSun" charset="0"/>
              </a:rPr>
              <a:t>atter at </a:t>
            </a:r>
            <a:r>
              <a:rPr kumimoji="0" lang="en-US" altLang="ru-RU" sz="2400" b="1">
                <a:solidFill>
                  <a:srgbClr val="FF0000"/>
                </a:solidFill>
                <a:ea typeface="SimSun" charset="0"/>
              </a:rPr>
              <a:t>N</a:t>
            </a:r>
            <a:r>
              <a:rPr kumimoji="0" lang="en-US" altLang="ru-RU" sz="2400">
                <a:solidFill>
                  <a:srgbClr val="000090"/>
                </a:solidFill>
                <a:ea typeface="SimSun" charset="0"/>
              </a:rPr>
              <a:t>uclotron (</a:t>
            </a:r>
            <a:r>
              <a:rPr kumimoji="0" lang="en-US" altLang="ru-RU" sz="2400" b="1">
                <a:solidFill>
                  <a:srgbClr val="FF0000"/>
                </a:solidFill>
                <a:ea typeface="SimSun" charset="0"/>
              </a:rPr>
              <a:t>BM@N</a:t>
            </a:r>
            <a:r>
              <a:rPr kumimoji="0" lang="en-US" altLang="ru-RU" sz="2400">
                <a:solidFill>
                  <a:srgbClr val="000090"/>
                </a:solidFill>
                <a:ea typeface="SimSun" charset="0"/>
              </a:rPr>
              <a:t>)</a:t>
            </a:r>
            <a:endParaRPr kumimoji="0" lang="en-GB" altLang="ru-RU" sz="2400" i="1">
              <a:solidFill>
                <a:srgbClr val="000090"/>
              </a:solidFill>
              <a:ea typeface="SimSun" charset="0"/>
            </a:endParaRPr>
          </a:p>
        </p:txBody>
      </p:sp>
      <p:sp>
        <p:nvSpPr>
          <p:cNvPr id="24582" name="TextBox 8"/>
          <p:cNvSpPr txBox="1">
            <a:spLocks noChangeArrowheads="1"/>
          </p:cNvSpPr>
          <p:nvPr/>
        </p:nvSpPr>
        <p:spPr bwMode="auto">
          <a:xfrm>
            <a:off x="4127500" y="1553988"/>
            <a:ext cx="4381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2400" i="1">
                <a:solidFill>
                  <a:srgbClr val="000090"/>
                </a:solidFill>
                <a:ea typeface="SimSun" charset="0"/>
              </a:rPr>
              <a:t>the fixed target experiment </a:t>
            </a:r>
          </a:p>
          <a:p>
            <a:pPr>
              <a:lnSpc>
                <a:spcPct val="100000"/>
              </a:lnSpc>
              <a:spcAft>
                <a:spcPct val="0"/>
              </a:spcAft>
              <a:buClrTx/>
              <a:buSzTx/>
              <a:buFontTx/>
              <a:buNone/>
            </a:pPr>
            <a:r>
              <a:rPr kumimoji="0" lang="en-US" altLang="ru-RU" sz="2400" i="1">
                <a:solidFill>
                  <a:srgbClr val="000090"/>
                </a:solidFill>
                <a:ea typeface="SimSun" charset="0"/>
              </a:rPr>
              <a:t>at the Nuclotron</a:t>
            </a:r>
          </a:p>
        </p:txBody>
      </p:sp>
      <p:sp>
        <p:nvSpPr>
          <p:cNvPr id="24583" name="TextBox 4"/>
          <p:cNvSpPr txBox="1">
            <a:spLocks noChangeArrowheads="1"/>
          </p:cNvSpPr>
          <p:nvPr/>
        </p:nvSpPr>
        <p:spPr bwMode="auto">
          <a:xfrm>
            <a:off x="6286500" y="3870151"/>
            <a:ext cx="240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r">
              <a:lnSpc>
                <a:spcPct val="100000"/>
              </a:lnSpc>
              <a:spcAft>
                <a:spcPct val="0"/>
              </a:spcAft>
              <a:buClrTx/>
              <a:buSzTx/>
              <a:buFontTx/>
              <a:buNone/>
            </a:pPr>
            <a:r>
              <a:rPr kumimoji="0" lang="en-US" altLang="ru-RU" sz="2400" i="1">
                <a:solidFill>
                  <a:srgbClr val="000090"/>
                </a:solidFill>
                <a:ea typeface="SimSun" charset="0"/>
              </a:rPr>
              <a:t>at the Collider</a:t>
            </a:r>
          </a:p>
        </p:txBody>
      </p:sp>
      <p:sp>
        <p:nvSpPr>
          <p:cNvPr id="11" name="Text Box 1051"/>
          <p:cNvSpPr txBox="1">
            <a:spLocks noChangeArrowheads="1"/>
          </p:cNvSpPr>
          <p:nvPr/>
        </p:nvSpPr>
        <p:spPr bwMode="auto">
          <a:xfrm>
            <a:off x="107504" y="5790711"/>
            <a:ext cx="6667500" cy="461963"/>
          </a:xfrm>
          <a:prstGeom prst="rect">
            <a:avLst/>
          </a:prstGeom>
          <a:solidFill>
            <a:srgbClr val="DAEDEF"/>
          </a:solidFill>
          <a:ln w="9525">
            <a:solidFill>
              <a:srgbClr val="000090"/>
            </a:solidFill>
            <a:miter lim="800000"/>
            <a:headEnd/>
            <a:tailEnd/>
          </a:ln>
        </p:spPr>
        <p:txBody>
          <a:bodyPr>
            <a:spAutoFit/>
          </a:bodyPr>
          <a:lstStyle>
            <a:lvl1pPr>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algn="ctr" eaLnBrk="1" hangingPunct="1">
              <a:spcBef>
                <a:spcPct val="50000"/>
              </a:spcBef>
              <a:buClr>
                <a:srgbClr val="000000"/>
              </a:buClr>
              <a:buSzPct val="100000"/>
              <a:buFont typeface="Arial" panose="020B0604020202020204" pitchFamily="34" charset="0"/>
              <a:buNone/>
              <a:defRPr/>
            </a:pPr>
            <a:r>
              <a:rPr kumimoji="0" lang="en-US" sz="2400" b="1" smtClean="0">
                <a:solidFill>
                  <a:srgbClr val="FF0000"/>
                </a:solidFill>
                <a:effectLst>
                  <a:outerShdw blurRad="38100" dist="38100" dir="2700000" algn="tl">
                    <a:srgbClr val="000000"/>
                  </a:outerShdw>
                </a:effectLst>
                <a:ea typeface="MS PGothic" panose="020B0600070205080204" pitchFamily="34" charset="-128"/>
                <a:cs typeface="Arial" panose="020B0604020202020204" pitchFamily="34" charset="0"/>
              </a:rPr>
              <a:t>SPD </a:t>
            </a:r>
            <a:r>
              <a:rPr kumimoji="0" lang="en-US" sz="2400" b="1" smtClean="0">
                <a:solidFill>
                  <a:srgbClr val="000090"/>
                </a:solidFill>
                <a:effectLst>
                  <a:outerShdw blurRad="38100" dist="38100" dir="2700000" algn="tl">
                    <a:srgbClr val="000000"/>
                  </a:outerShdw>
                </a:effectLst>
                <a:ea typeface="MS PGothic" panose="020B0600070205080204" pitchFamily="34" charset="-128"/>
                <a:cs typeface="Arial" panose="020B0604020202020204" pitchFamily="34" charset="0"/>
              </a:rPr>
              <a:t>(</a:t>
            </a:r>
            <a:r>
              <a:rPr kumimoji="0" lang="en-US" sz="2400" b="1" smtClean="0">
                <a:solidFill>
                  <a:srgbClr val="FF0000"/>
                </a:solidFill>
                <a:effectLst>
                  <a:outerShdw blurRad="38100" dist="38100" dir="2700000" algn="tl">
                    <a:srgbClr val="000000"/>
                  </a:outerShdw>
                </a:effectLst>
                <a:ea typeface="MS PGothic" panose="020B0600070205080204" pitchFamily="34" charset="-128"/>
                <a:cs typeface="Arial" panose="020B0604020202020204" pitchFamily="34" charset="0"/>
              </a:rPr>
              <a:t>S</a:t>
            </a:r>
            <a:r>
              <a:rPr kumimoji="0" lang="en-US" sz="2400" b="1" smtClean="0">
                <a:solidFill>
                  <a:srgbClr val="000090"/>
                </a:solidFill>
                <a:effectLst>
                  <a:outerShdw blurRad="38100" dist="38100" dir="2700000" algn="tl">
                    <a:srgbClr val="000000"/>
                  </a:outerShdw>
                </a:effectLst>
                <a:ea typeface="MS PGothic" panose="020B0600070205080204" pitchFamily="34" charset="-128"/>
                <a:cs typeface="Arial" panose="020B0604020202020204" pitchFamily="34" charset="0"/>
              </a:rPr>
              <a:t>pin</a:t>
            </a:r>
            <a:r>
              <a:rPr kumimoji="0" lang="en-US" sz="2400" b="1" smtClean="0">
                <a:solidFill>
                  <a:srgbClr val="FF0000"/>
                </a:solidFill>
                <a:effectLst>
                  <a:outerShdw blurRad="38100" dist="38100" dir="2700000" algn="tl">
                    <a:srgbClr val="000000"/>
                  </a:outerShdw>
                </a:effectLst>
                <a:ea typeface="MS PGothic" panose="020B0600070205080204" pitchFamily="34" charset="-128"/>
                <a:cs typeface="Arial" panose="020B0604020202020204" pitchFamily="34" charset="0"/>
              </a:rPr>
              <a:t> P</a:t>
            </a:r>
            <a:r>
              <a:rPr kumimoji="0" lang="en-US" sz="2400" b="1" smtClean="0">
                <a:solidFill>
                  <a:srgbClr val="000090"/>
                </a:solidFill>
                <a:effectLst>
                  <a:outerShdw blurRad="38100" dist="38100" dir="2700000" algn="tl">
                    <a:srgbClr val="000000"/>
                  </a:outerShdw>
                </a:effectLst>
                <a:ea typeface="MS PGothic" panose="020B0600070205080204" pitchFamily="34" charset="-128"/>
                <a:cs typeface="Arial" panose="020B0604020202020204" pitchFamily="34" charset="0"/>
              </a:rPr>
              <a:t>hysics</a:t>
            </a:r>
            <a:r>
              <a:rPr kumimoji="0" lang="en-US" sz="2400" b="1" smtClean="0">
                <a:solidFill>
                  <a:srgbClr val="FF0000"/>
                </a:solidFill>
                <a:effectLst>
                  <a:outerShdw blurRad="38100" dist="38100" dir="2700000" algn="tl">
                    <a:srgbClr val="000000"/>
                  </a:outerShdw>
                </a:effectLst>
                <a:ea typeface="MS PGothic" panose="020B0600070205080204" pitchFamily="34" charset="-128"/>
                <a:cs typeface="Arial" panose="020B0604020202020204" pitchFamily="34" charset="0"/>
              </a:rPr>
              <a:t> D</a:t>
            </a:r>
            <a:r>
              <a:rPr kumimoji="0" lang="en-US" sz="2400" b="1" smtClean="0">
                <a:solidFill>
                  <a:srgbClr val="000090"/>
                </a:solidFill>
                <a:effectLst>
                  <a:outerShdw blurRad="38100" dist="38100" dir="2700000" algn="tl">
                    <a:srgbClr val="000000"/>
                  </a:outerShdw>
                </a:effectLst>
                <a:ea typeface="MS PGothic" panose="020B0600070205080204" pitchFamily="34" charset="-128"/>
                <a:cs typeface="Arial" panose="020B0604020202020204" pitchFamily="34" charset="0"/>
              </a:rPr>
              <a:t>etector)  </a:t>
            </a:r>
            <a:r>
              <a:rPr kumimoji="0" lang="en-US" sz="2400" i="1" smtClean="0">
                <a:solidFill>
                  <a:srgbClr val="000090"/>
                </a:solidFill>
                <a:effectLst>
                  <a:outerShdw blurRad="38100" dist="38100" dir="2700000" algn="tl">
                    <a:srgbClr val="000000"/>
                  </a:outerShdw>
                </a:effectLst>
                <a:ea typeface="MS PGothic" panose="020B0600070205080204" pitchFamily="34" charset="-128"/>
                <a:cs typeface="Arial" panose="020B0604020202020204" pitchFamily="34" charset="0"/>
              </a:rPr>
              <a:t>at the Collider</a:t>
            </a:r>
          </a:p>
        </p:txBody>
      </p:sp>
      <p:sp>
        <p:nvSpPr>
          <p:cNvPr id="24585" name="TextBox 2"/>
          <p:cNvSpPr txBox="1">
            <a:spLocks noChangeArrowheads="1"/>
          </p:cNvSpPr>
          <p:nvPr/>
        </p:nvSpPr>
        <p:spPr bwMode="auto">
          <a:xfrm>
            <a:off x="4279900" y="6268288"/>
            <a:ext cx="485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r" eaLnBrk="1" hangingPunct="1">
              <a:lnSpc>
                <a:spcPct val="100000"/>
              </a:lnSpc>
              <a:spcAft>
                <a:spcPct val="0"/>
              </a:spcAft>
              <a:buClrTx/>
              <a:buSzTx/>
              <a:buFontTx/>
              <a:buNone/>
            </a:pPr>
            <a:r>
              <a:rPr kumimoji="0" lang="ru-RU" altLang="ru-RU" sz="1600" i="1" dirty="0" smtClean="0">
                <a:solidFill>
                  <a:srgbClr val="FF0000"/>
                </a:solidFill>
                <a:ea typeface="MS PGothic" charset="-128"/>
                <a:cs typeface="Arial" charset="0"/>
              </a:rPr>
              <a:t>Готовится Концептуальный и технический проект. Организовывается </a:t>
            </a:r>
            <a:r>
              <a:rPr kumimoji="0" lang="ru-RU" altLang="ru-RU" sz="1600" i="1" dirty="0" err="1" smtClean="0">
                <a:solidFill>
                  <a:srgbClr val="FF0000"/>
                </a:solidFill>
                <a:ea typeface="MS PGothic" charset="-128"/>
                <a:cs typeface="Arial" charset="0"/>
              </a:rPr>
              <a:t>коллаборация</a:t>
            </a:r>
            <a:endParaRPr kumimoji="0" lang="ru-RU" altLang="ru-RU" sz="1600" i="1" dirty="0">
              <a:solidFill>
                <a:srgbClr val="FF0000"/>
              </a:solidFill>
              <a:ea typeface="MS PGothic" charset="-128"/>
              <a:cs typeface="Arial" charset="0"/>
            </a:endParaRPr>
          </a:p>
        </p:txBody>
      </p:sp>
      <p:sp>
        <p:nvSpPr>
          <p:cNvPr id="24586" name="TextBox 1"/>
          <p:cNvSpPr txBox="1">
            <a:spLocks noChangeArrowheads="1"/>
          </p:cNvSpPr>
          <p:nvPr/>
        </p:nvSpPr>
        <p:spPr bwMode="auto">
          <a:xfrm>
            <a:off x="2009559" y="107921"/>
            <a:ext cx="36231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b="1" dirty="0" smtClean="0">
                <a:solidFill>
                  <a:srgbClr val="000090"/>
                </a:solidFill>
                <a:ea typeface="SimSun" charset="0"/>
              </a:rPr>
              <a:t>NICA: 3 </a:t>
            </a:r>
            <a:r>
              <a:rPr kumimoji="0" lang="en-US" altLang="ru-RU" b="1" dirty="0">
                <a:solidFill>
                  <a:srgbClr val="000090"/>
                </a:solidFill>
                <a:ea typeface="SimSun" charset="0"/>
              </a:rPr>
              <a:t>detectors</a:t>
            </a:r>
          </a:p>
        </p:txBody>
      </p:sp>
      <p:sp>
        <p:nvSpPr>
          <p:cNvPr id="24587" name="TextBox 3"/>
          <p:cNvSpPr txBox="1">
            <a:spLocks noChangeArrowheads="1"/>
          </p:cNvSpPr>
          <p:nvPr/>
        </p:nvSpPr>
        <p:spPr bwMode="auto">
          <a:xfrm>
            <a:off x="5956300" y="2531888"/>
            <a:ext cx="27813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ru-RU" altLang="ru-RU" sz="2400" b="1" dirty="0" smtClean="0">
                <a:solidFill>
                  <a:srgbClr val="000090"/>
                </a:solidFill>
                <a:ea typeface="SimSun" charset="0"/>
              </a:rPr>
              <a:t>Этап</a:t>
            </a:r>
            <a:r>
              <a:rPr kumimoji="0" lang="en-US" altLang="ru-RU" sz="2400" b="1" dirty="0" smtClean="0">
                <a:solidFill>
                  <a:srgbClr val="000090"/>
                </a:solidFill>
                <a:ea typeface="SimSun" charset="0"/>
              </a:rPr>
              <a:t> I</a:t>
            </a:r>
            <a:r>
              <a:rPr kumimoji="0" lang="ru-RU" altLang="ru-RU" sz="2400" b="1" dirty="0" smtClean="0">
                <a:solidFill>
                  <a:srgbClr val="000090"/>
                </a:solidFill>
                <a:ea typeface="SimSun" charset="0"/>
              </a:rPr>
              <a:t>: </a:t>
            </a:r>
            <a:r>
              <a:rPr kumimoji="0" lang="en-US" altLang="ru-RU" sz="2400" b="1" dirty="0">
                <a:solidFill>
                  <a:srgbClr val="000090"/>
                </a:solidFill>
                <a:ea typeface="SimSun" charset="0"/>
              </a:rPr>
              <a:t>	2017</a:t>
            </a:r>
          </a:p>
        </p:txBody>
      </p:sp>
      <p:sp>
        <p:nvSpPr>
          <p:cNvPr id="24588" name="TextBox 15"/>
          <p:cNvSpPr txBox="1">
            <a:spLocks noChangeArrowheads="1"/>
          </p:cNvSpPr>
          <p:nvPr/>
        </p:nvSpPr>
        <p:spPr bwMode="auto">
          <a:xfrm>
            <a:off x="5880100" y="4817888"/>
            <a:ext cx="27813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ru-RU" altLang="ru-RU" sz="2400" b="1" dirty="0" smtClean="0">
                <a:solidFill>
                  <a:srgbClr val="000090"/>
                </a:solidFill>
                <a:ea typeface="SimSun" charset="0"/>
              </a:rPr>
              <a:t>Этап </a:t>
            </a:r>
            <a:r>
              <a:rPr kumimoji="0" lang="en-US" altLang="ru-RU" sz="2400" b="1" dirty="0" smtClean="0">
                <a:solidFill>
                  <a:srgbClr val="000090"/>
                </a:solidFill>
                <a:ea typeface="SimSun" charset="0"/>
              </a:rPr>
              <a:t>II:</a:t>
            </a:r>
            <a:r>
              <a:rPr kumimoji="0" lang="en-US" altLang="ru-RU" sz="2400" b="1" dirty="0">
                <a:solidFill>
                  <a:srgbClr val="000090"/>
                </a:solidFill>
                <a:ea typeface="SimSun" charset="0"/>
              </a:rPr>
              <a:t>	2019</a:t>
            </a:r>
          </a:p>
        </p:txBody>
      </p:sp>
      <p:sp>
        <p:nvSpPr>
          <p:cNvPr id="13" name="TextBox 4"/>
          <p:cNvSpPr txBox="1">
            <a:spLocks noChangeArrowheads="1"/>
          </p:cNvSpPr>
          <p:nvPr/>
        </p:nvSpPr>
        <p:spPr bwMode="auto">
          <a:xfrm>
            <a:off x="5724128" y="332704"/>
            <a:ext cx="26033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eaLnBrk="1" hangingPunct="1">
              <a:lnSpc>
                <a:spcPct val="100000"/>
              </a:lnSpc>
              <a:spcAft>
                <a:spcPct val="0"/>
              </a:spcAft>
              <a:buClrTx/>
              <a:buSzTx/>
              <a:buFontTx/>
              <a:buNone/>
            </a:pPr>
            <a:r>
              <a:rPr kumimoji="0" lang="ru-RU" altLang="ru-RU" sz="2000" b="1" dirty="0" smtClean="0">
                <a:solidFill>
                  <a:srgbClr val="000090"/>
                </a:solidFill>
                <a:ea typeface="MS PGothic" charset="-128"/>
              </a:rPr>
              <a:t>Рук. </a:t>
            </a:r>
            <a:r>
              <a:rPr kumimoji="0" lang="ru-RU" altLang="ru-RU" sz="2000" b="1" dirty="0" err="1" smtClean="0">
                <a:solidFill>
                  <a:srgbClr val="000090"/>
                </a:solidFill>
                <a:ea typeface="MS PGothic" charset="-128"/>
              </a:rPr>
              <a:t>В.Д.Кекелидзе</a:t>
            </a:r>
            <a:endParaRPr kumimoji="0" lang="en-US" altLang="ru-RU" sz="2000" i="1" dirty="0">
              <a:solidFill>
                <a:srgbClr val="000090"/>
              </a:solidFill>
              <a:ea typeface="MS PGothic" charset="-128"/>
            </a:endParaRPr>
          </a:p>
        </p:txBody>
      </p:sp>
      <p:sp>
        <p:nvSpPr>
          <p:cNvPr id="16" name="TextBox 15"/>
          <p:cNvSpPr txBox="1">
            <a:spLocks noChangeArrowheads="1"/>
          </p:cNvSpPr>
          <p:nvPr/>
        </p:nvSpPr>
        <p:spPr bwMode="auto">
          <a:xfrm>
            <a:off x="943000" y="6330884"/>
            <a:ext cx="3308300"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ru-RU" altLang="ru-RU" sz="2400" b="1" dirty="0" smtClean="0">
                <a:solidFill>
                  <a:srgbClr val="000090"/>
                </a:solidFill>
                <a:ea typeface="SimSun" charset="0"/>
              </a:rPr>
              <a:t>Этап </a:t>
            </a:r>
            <a:r>
              <a:rPr kumimoji="0" lang="en-US" altLang="ru-RU" sz="2400" b="1" dirty="0" smtClean="0">
                <a:solidFill>
                  <a:srgbClr val="000090"/>
                </a:solidFill>
                <a:ea typeface="SimSun" charset="0"/>
              </a:rPr>
              <a:t>III:</a:t>
            </a:r>
            <a:r>
              <a:rPr kumimoji="0" lang="en-US" altLang="ru-RU" sz="2400" b="1" dirty="0">
                <a:solidFill>
                  <a:srgbClr val="000090"/>
                </a:solidFill>
                <a:ea typeface="SimSun" charset="0"/>
              </a:rPr>
              <a:t> </a:t>
            </a:r>
            <a:r>
              <a:rPr kumimoji="0" lang="ru-RU" altLang="ru-RU" sz="2400" b="1" dirty="0" smtClean="0">
                <a:solidFill>
                  <a:srgbClr val="000090"/>
                </a:solidFill>
                <a:ea typeface="SimSun" charset="0"/>
              </a:rPr>
              <a:t>после </a:t>
            </a:r>
            <a:r>
              <a:rPr kumimoji="0" lang="en-US" altLang="ru-RU" sz="2400" b="1" dirty="0" smtClean="0">
                <a:solidFill>
                  <a:srgbClr val="000090"/>
                </a:solidFill>
                <a:ea typeface="SimSun" charset="0"/>
              </a:rPr>
              <a:t>20</a:t>
            </a:r>
            <a:r>
              <a:rPr kumimoji="0" lang="ru-RU" altLang="ru-RU" sz="2400" b="1" dirty="0" smtClean="0">
                <a:solidFill>
                  <a:srgbClr val="000090"/>
                </a:solidFill>
                <a:ea typeface="SimSun" charset="0"/>
              </a:rPr>
              <a:t>21</a:t>
            </a:r>
            <a:endParaRPr kumimoji="0" lang="en-US" altLang="ru-RU" sz="2400" b="1" dirty="0">
              <a:solidFill>
                <a:srgbClr val="000090"/>
              </a:solidFill>
              <a:ea typeface="SimSun" charset="0"/>
            </a:endParaRPr>
          </a:p>
        </p:txBody>
      </p:sp>
    </p:spTree>
    <p:extLst>
      <p:ext uri="{BB962C8B-B14F-4D97-AF65-F5344CB8AC3E}">
        <p14:creationId xmlns:p14="http://schemas.microsoft.com/office/powerpoint/2010/main" val="15217404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68363"/>
            <a:ext cx="6615113"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Box 1"/>
          <p:cNvSpPr txBox="1">
            <a:spLocks noChangeArrowheads="1"/>
          </p:cNvSpPr>
          <p:nvPr/>
        </p:nvSpPr>
        <p:spPr bwMode="auto">
          <a:xfrm>
            <a:off x="8101013" y="476250"/>
            <a:ext cx="5381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r>
              <a:rPr kumimoji="0" lang="en-US" u="sng">
                <a:latin typeface="Calibri" charset="0"/>
              </a:rPr>
              <a:t>FFD</a:t>
            </a:r>
            <a:endParaRPr kumimoji="0" lang="ru-RU" u="sng">
              <a:latin typeface="Calibri" charset="0"/>
            </a:endParaRPr>
          </a:p>
        </p:txBody>
      </p:sp>
      <p:sp>
        <p:nvSpPr>
          <p:cNvPr id="108547" name="TextBox 7"/>
          <p:cNvSpPr txBox="1">
            <a:spLocks noChangeArrowheads="1"/>
          </p:cNvSpPr>
          <p:nvPr/>
        </p:nvSpPr>
        <p:spPr bwMode="auto">
          <a:xfrm>
            <a:off x="1187450" y="0"/>
            <a:ext cx="6994525" cy="461963"/>
          </a:xfrm>
          <a:prstGeom prst="rect">
            <a:avLst/>
          </a:prstGeom>
          <a:solidFill>
            <a:srgbClr val="FFF8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r>
              <a:rPr kumimoji="0" lang="en-US" sz="2400" b="1">
                <a:solidFill>
                  <a:srgbClr val="000090"/>
                </a:solidFill>
              </a:rPr>
              <a:t>MPD detector for Heavy-Ion Collisions @ NICA</a:t>
            </a:r>
            <a:endParaRPr kumimoji="0" lang="ru-RU" sz="2400" b="1">
              <a:solidFill>
                <a:srgbClr val="000090"/>
              </a:solidFill>
            </a:endParaRPr>
          </a:p>
        </p:txBody>
      </p:sp>
      <p:sp>
        <p:nvSpPr>
          <p:cNvPr id="108548" name="Text Box 3"/>
          <p:cNvSpPr txBox="1">
            <a:spLocks noChangeArrowheads="1"/>
          </p:cNvSpPr>
          <p:nvPr/>
        </p:nvSpPr>
        <p:spPr bwMode="auto">
          <a:xfrm>
            <a:off x="179388" y="549275"/>
            <a:ext cx="3525837" cy="1079500"/>
          </a:xfrm>
          <a:prstGeom prst="rect">
            <a:avLst/>
          </a:prstGeom>
          <a:solidFill>
            <a:srgbClr val="EAEAEA"/>
          </a:solidFill>
          <a:ln w="9525">
            <a:solidFill>
              <a:srgbClr val="000090"/>
            </a:solidFill>
            <a:miter lim="800000"/>
            <a:headEnd/>
            <a:tailEnd/>
          </a:ln>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1600">
                <a:solidFill>
                  <a:schemeClr val="tx1"/>
                </a:solidFill>
                <a:latin typeface="Arial" charset="0"/>
                <a:ea typeface="Arial" charset="0"/>
                <a:cs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1600">
                <a:solidFill>
                  <a:schemeClr val="tx1"/>
                </a:solidFill>
                <a:latin typeface="Arial" charset="0"/>
                <a:ea typeface="Arial"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1600">
                <a:solidFill>
                  <a:schemeClr val="tx1"/>
                </a:solidFill>
                <a:latin typeface="Arial" charset="0"/>
                <a:ea typeface="Arial"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1600">
                <a:solidFill>
                  <a:schemeClr val="tx1"/>
                </a:solidFill>
                <a:latin typeface="Arial" charset="0"/>
                <a:ea typeface="Arial"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1600">
                <a:solidFill>
                  <a:schemeClr val="tx1"/>
                </a:solidFill>
                <a:latin typeface="Arial" charset="0"/>
                <a:ea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1600">
                <a:solidFill>
                  <a:schemeClr val="tx1"/>
                </a:solidFill>
                <a:latin typeface="Arial" charset="0"/>
                <a:ea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1600">
                <a:solidFill>
                  <a:schemeClr val="tx1"/>
                </a:solidFill>
                <a:latin typeface="Arial" charset="0"/>
                <a:ea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1600">
                <a:solidFill>
                  <a:schemeClr val="tx1"/>
                </a:solidFill>
                <a:latin typeface="Arial" charset="0"/>
                <a:ea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1600">
                <a:solidFill>
                  <a:schemeClr val="tx1"/>
                </a:solidFill>
                <a:latin typeface="Arial" charset="0"/>
                <a:ea typeface="Arial" charset="0"/>
              </a:defRPr>
            </a:lvl9pPr>
          </a:lstStyle>
          <a:p>
            <a:r>
              <a:rPr kumimoji="0" lang="en-US" b="1">
                <a:solidFill>
                  <a:srgbClr val="000090"/>
                </a:solidFill>
              </a:rPr>
              <a:t>Tracking: </a:t>
            </a:r>
            <a:r>
              <a:rPr kumimoji="0" lang="en-US" sz="1500" b="1">
                <a:solidFill>
                  <a:srgbClr val="000090"/>
                </a:solidFill>
              </a:rPr>
              <a:t>up to |</a:t>
            </a:r>
            <a:r>
              <a:rPr kumimoji="0" lang="en-US" sz="1500" b="1">
                <a:solidFill>
                  <a:srgbClr val="000090"/>
                </a:solidFill>
                <a:latin typeface="Symbol" charset="0"/>
              </a:rPr>
              <a:t>h</a:t>
            </a:r>
            <a:r>
              <a:rPr kumimoji="0" lang="en-US" sz="1500" b="1">
                <a:solidFill>
                  <a:srgbClr val="000090"/>
                </a:solidFill>
              </a:rPr>
              <a:t>|&lt;2 </a:t>
            </a:r>
            <a:r>
              <a:rPr kumimoji="0" lang="en-US" b="1">
                <a:solidFill>
                  <a:srgbClr val="000090"/>
                </a:solidFill>
              </a:rPr>
              <a:t>(</a:t>
            </a:r>
            <a:r>
              <a:rPr kumimoji="0" lang="en-US" sz="1500" b="1">
                <a:solidFill>
                  <a:srgbClr val="000090"/>
                </a:solidFill>
              </a:rPr>
              <a:t>TPC</a:t>
            </a:r>
            <a:r>
              <a:rPr kumimoji="0" lang="en-US" b="1">
                <a:solidFill>
                  <a:srgbClr val="000090"/>
                </a:solidFill>
              </a:rPr>
              <a:t>)</a:t>
            </a:r>
          </a:p>
          <a:p>
            <a:r>
              <a:rPr kumimoji="0" lang="en-US" b="1">
                <a:solidFill>
                  <a:srgbClr val="000090"/>
                </a:solidFill>
              </a:rPr>
              <a:t>PID: hadrons, e, </a:t>
            </a:r>
            <a:r>
              <a:rPr kumimoji="0" lang="en-US" b="1">
                <a:solidFill>
                  <a:srgbClr val="000090"/>
                </a:solidFill>
                <a:latin typeface="Symbol" charset="0"/>
              </a:rPr>
              <a:t>g </a:t>
            </a:r>
            <a:r>
              <a:rPr kumimoji="0" lang="en-US" sz="1500" b="1">
                <a:solidFill>
                  <a:srgbClr val="000090"/>
                </a:solidFill>
                <a:latin typeface="Symbol" charset="0"/>
              </a:rPr>
              <a:t>(</a:t>
            </a:r>
            <a:r>
              <a:rPr kumimoji="0" lang="en-US" sz="1500" b="1">
                <a:solidFill>
                  <a:srgbClr val="000090"/>
                </a:solidFill>
              </a:rPr>
              <a:t>TOF, TPC, ECAL</a:t>
            </a:r>
            <a:r>
              <a:rPr kumimoji="0" lang="en-US" sz="1500" b="1">
                <a:solidFill>
                  <a:srgbClr val="000090"/>
                </a:solidFill>
                <a:latin typeface="Symbol" charset="0"/>
              </a:rPr>
              <a:t>)</a:t>
            </a:r>
          </a:p>
          <a:p>
            <a:r>
              <a:rPr kumimoji="0" lang="en-US" b="1">
                <a:solidFill>
                  <a:srgbClr val="000090"/>
                </a:solidFill>
              </a:rPr>
              <a:t>Event characterization: </a:t>
            </a:r>
          </a:p>
          <a:p>
            <a:pPr algn="r"/>
            <a:r>
              <a:rPr kumimoji="0" lang="en-US" sz="1500" b="1">
                <a:solidFill>
                  <a:srgbClr val="000090"/>
                </a:solidFill>
              </a:rPr>
              <a:t>centrality &amp; event plane</a:t>
            </a:r>
            <a:r>
              <a:rPr kumimoji="0" lang="en-US" b="1">
                <a:solidFill>
                  <a:srgbClr val="000090"/>
                </a:solidFill>
              </a:rPr>
              <a:t> (</a:t>
            </a:r>
            <a:r>
              <a:rPr kumimoji="0" lang="en-US" sz="1500" b="1">
                <a:solidFill>
                  <a:srgbClr val="000090"/>
                </a:solidFill>
              </a:rPr>
              <a:t>ZDC</a:t>
            </a:r>
            <a:r>
              <a:rPr kumimoji="0" lang="en-US" b="1">
                <a:solidFill>
                  <a:srgbClr val="000090"/>
                </a:solidFill>
              </a:rPr>
              <a:t>)</a:t>
            </a:r>
            <a:endParaRPr kumimoji="0" lang="en-US" sz="1500" b="1">
              <a:solidFill>
                <a:srgbClr val="000090"/>
              </a:solidFill>
            </a:endParaRPr>
          </a:p>
        </p:txBody>
      </p:sp>
      <p:pic>
        <p:nvPicPr>
          <p:cNvPr id="1085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136900"/>
            <a:ext cx="4148138"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bwMode="auto">
          <a:xfrm>
            <a:off x="4140200" y="547688"/>
            <a:ext cx="4737100" cy="369887"/>
          </a:xfrm>
          <a:prstGeom prst="rect">
            <a:avLst/>
          </a:prstGeom>
          <a:solidFill>
            <a:schemeClr val="accent5">
              <a:lumMod val="90000"/>
              <a:alpha val="96000"/>
            </a:schemeClr>
          </a:solid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u="sng" smtClean="0">
                <a:solidFill>
                  <a:srgbClr val="000090"/>
                </a:solidFill>
              </a:rPr>
              <a:t>Stage 1:</a:t>
            </a:r>
            <a:r>
              <a:rPr lang="en-US" sz="1800" b="1" smtClean="0">
                <a:solidFill>
                  <a:srgbClr val="000090"/>
                </a:solidFill>
              </a:rPr>
              <a:t>             </a:t>
            </a:r>
            <a:r>
              <a:rPr lang="en-US" sz="1600" b="1" smtClean="0">
                <a:solidFill>
                  <a:srgbClr val="000090"/>
                </a:solidFill>
              </a:rPr>
              <a:t>TPC, TOF, ECAL, ZDC, FD</a:t>
            </a:r>
            <a:endParaRPr lang="ru-RU" sz="1600" b="1" smtClean="0">
              <a:solidFill>
                <a:srgbClr val="000090"/>
              </a:solidFill>
            </a:endParaRPr>
          </a:p>
        </p:txBody>
      </p:sp>
      <p:sp>
        <p:nvSpPr>
          <p:cNvPr id="108551" name="Rectangle 34"/>
          <p:cNvSpPr>
            <a:spLocks noChangeArrowheads="1"/>
          </p:cNvSpPr>
          <p:nvPr/>
        </p:nvSpPr>
        <p:spPr bwMode="auto">
          <a:xfrm>
            <a:off x="222250" y="1898650"/>
            <a:ext cx="3503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0090"/>
                </a:solidFill>
              </a:rPr>
              <a:t>Superconducting solenoid:  </a:t>
            </a:r>
            <a:endParaRPr lang="en-US" sz="2000"/>
          </a:p>
        </p:txBody>
      </p:sp>
      <p:sp>
        <p:nvSpPr>
          <p:cNvPr id="108552" name="Rectangle 35"/>
          <p:cNvSpPr>
            <a:spLocks noChangeArrowheads="1"/>
          </p:cNvSpPr>
          <p:nvPr/>
        </p:nvSpPr>
        <p:spPr bwMode="auto">
          <a:xfrm>
            <a:off x="152400" y="2330450"/>
            <a:ext cx="3551238"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a:solidFill>
                  <a:srgbClr val="000090"/>
                </a:solidFill>
              </a:rPr>
              <a:t>high level (~ 3x</a:t>
            </a:r>
            <a:r>
              <a:rPr lang="en-US" i="1">
                <a:solidFill>
                  <a:srgbClr val="FF0000"/>
                </a:solidFill>
              </a:rPr>
              <a:t>10</a:t>
            </a:r>
            <a:r>
              <a:rPr lang="en-US" i="1" baseline="30000">
                <a:solidFill>
                  <a:srgbClr val="FF0000"/>
                </a:solidFill>
              </a:rPr>
              <a:t>-4</a:t>
            </a:r>
            <a:r>
              <a:rPr lang="en-US" i="1">
                <a:solidFill>
                  <a:srgbClr val="000090"/>
                </a:solidFill>
              </a:rPr>
              <a:t>) of magnetic</a:t>
            </a:r>
          </a:p>
          <a:p>
            <a:r>
              <a:rPr lang="en-US" i="1">
                <a:solidFill>
                  <a:srgbClr val="000090"/>
                </a:solidFill>
              </a:rPr>
              <a:t>field homogeneity  </a:t>
            </a:r>
            <a:endParaRPr lang="en-US">
              <a:solidFill>
                <a:srgbClr val="000090"/>
              </a:solidFill>
            </a:endParaRPr>
          </a:p>
        </p:txBody>
      </p:sp>
      <p:sp>
        <p:nvSpPr>
          <p:cNvPr id="108553" name="TextBox 4"/>
          <p:cNvSpPr txBox="1">
            <a:spLocks noChangeArrowheads="1"/>
          </p:cNvSpPr>
          <p:nvPr/>
        </p:nvSpPr>
        <p:spPr bwMode="auto">
          <a:xfrm>
            <a:off x="2171700" y="2722563"/>
            <a:ext cx="16383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r>
              <a:rPr kumimoji="0" lang="en-US" sz="2000" b="1">
                <a:solidFill>
                  <a:srgbClr val="000090"/>
                </a:solidFill>
              </a:rPr>
              <a:t>B</a:t>
            </a:r>
            <a:r>
              <a:rPr kumimoji="0" lang="en-US" sz="2000" b="1" baseline="-25000">
                <a:solidFill>
                  <a:srgbClr val="000090"/>
                </a:solidFill>
              </a:rPr>
              <a:t>0</a:t>
            </a:r>
            <a:r>
              <a:rPr kumimoji="0" lang="en-US" sz="2000" b="1">
                <a:solidFill>
                  <a:srgbClr val="000090"/>
                </a:solidFill>
              </a:rPr>
              <a:t>=0.66 T</a:t>
            </a:r>
            <a:endParaRPr kumimoji="0" lang="ru-RU" sz="2000" b="1">
              <a:solidFill>
                <a:srgbClr val="000090"/>
              </a:solidFill>
            </a:endParaRPr>
          </a:p>
        </p:txBody>
      </p:sp>
      <p:sp>
        <p:nvSpPr>
          <p:cNvPr id="108554" name="TextBox 11"/>
          <p:cNvSpPr txBox="1">
            <a:spLocks noChangeArrowheads="1"/>
          </p:cNvSpPr>
          <p:nvPr/>
        </p:nvSpPr>
        <p:spPr bwMode="auto">
          <a:xfrm>
            <a:off x="4076700" y="5461000"/>
            <a:ext cx="3733800" cy="1016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r>
              <a:rPr kumimoji="0" lang="en-US" sz="2000" b="1">
                <a:solidFill>
                  <a:srgbClr val="0C1167"/>
                </a:solidFill>
              </a:rPr>
              <a:t>Magnet status:</a:t>
            </a:r>
          </a:p>
          <a:p>
            <a:r>
              <a:rPr kumimoji="0" lang="en-US" sz="2000" i="1">
                <a:solidFill>
                  <a:srgbClr val="0C1167"/>
                </a:solidFill>
              </a:rPr>
              <a:t>technical design – </a:t>
            </a:r>
            <a:r>
              <a:rPr kumimoji="0" lang="en-US" sz="2000" i="1">
                <a:solidFill>
                  <a:srgbClr val="FF0000"/>
                </a:solidFill>
              </a:rPr>
              <a:t>completed</a:t>
            </a:r>
            <a:r>
              <a:rPr kumimoji="0" lang="en-US" sz="2000" i="1">
                <a:solidFill>
                  <a:srgbClr val="0C1167"/>
                </a:solidFill>
              </a:rPr>
              <a:t>;</a:t>
            </a:r>
          </a:p>
          <a:p>
            <a:r>
              <a:rPr kumimoji="0" lang="en-US" sz="2000" i="1">
                <a:solidFill>
                  <a:srgbClr val="0C1167"/>
                </a:solidFill>
              </a:rPr>
              <a:t>survey for producers</a:t>
            </a:r>
          </a:p>
        </p:txBody>
      </p:sp>
      <p:sp>
        <p:nvSpPr>
          <p:cNvPr id="108555" name="TextBox 7"/>
          <p:cNvSpPr txBox="1">
            <a:spLocks noChangeArrowheads="1"/>
          </p:cNvSpPr>
          <p:nvPr/>
        </p:nvSpPr>
        <p:spPr bwMode="auto">
          <a:xfrm>
            <a:off x="101600" y="3090863"/>
            <a:ext cx="227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r>
              <a:rPr kumimoji="0" lang="en-US" sz="2000" b="1">
                <a:solidFill>
                  <a:srgbClr val="000090"/>
                </a:solidFill>
              </a:rPr>
              <a:t>Correction coils </a:t>
            </a:r>
          </a:p>
          <a:p>
            <a:r>
              <a:rPr kumimoji="0" lang="en-US" sz="2000" b="1">
                <a:solidFill>
                  <a:srgbClr val="000090"/>
                </a:solidFill>
              </a:rPr>
              <a:t> (</a:t>
            </a:r>
            <a:r>
              <a:rPr kumimoji="0" lang="en-US" sz="2000" i="1">
                <a:solidFill>
                  <a:srgbClr val="000090"/>
                </a:solidFill>
              </a:rPr>
              <a:t>warm</a:t>
            </a:r>
            <a:r>
              <a:rPr kumimoji="0" lang="en-US" sz="2000">
                <a:solidFill>
                  <a:srgbClr val="000090"/>
                </a:solidFill>
              </a:rPr>
              <a:t>)</a:t>
            </a:r>
            <a:r>
              <a:rPr kumimoji="0" lang="en-US" sz="2000" b="1">
                <a:solidFill>
                  <a:srgbClr val="000090"/>
                </a:solidFill>
              </a:rPr>
              <a:t> </a:t>
            </a:r>
          </a:p>
        </p:txBody>
      </p:sp>
      <p:cxnSp>
        <p:nvCxnSpPr>
          <p:cNvPr id="55309" name="Straight Arrow Connector 40"/>
          <p:cNvCxnSpPr>
            <a:cxnSpLocks noChangeShapeType="1"/>
          </p:cNvCxnSpPr>
          <p:nvPr/>
        </p:nvCxnSpPr>
        <p:spPr bwMode="auto">
          <a:xfrm>
            <a:off x="1244600" y="3644900"/>
            <a:ext cx="1397000" cy="508000"/>
          </a:xfrm>
          <a:prstGeom prst="straightConnector1">
            <a:avLst/>
          </a:prstGeom>
          <a:noFill/>
          <a:ln w="5715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10" name="Straight Arrow Connector 44"/>
          <p:cNvCxnSpPr>
            <a:cxnSpLocks noChangeShapeType="1"/>
          </p:cNvCxnSpPr>
          <p:nvPr/>
        </p:nvCxnSpPr>
        <p:spPr bwMode="auto">
          <a:xfrm rot="16200000" flipH="1">
            <a:off x="755650" y="4146550"/>
            <a:ext cx="1460500" cy="482600"/>
          </a:xfrm>
          <a:prstGeom prst="straightConnector1">
            <a:avLst/>
          </a:prstGeom>
          <a:noFill/>
          <a:ln w="5715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 name="Group 94"/>
          <p:cNvGrpSpPr>
            <a:grpSpLocks/>
          </p:cNvGrpSpPr>
          <p:nvPr/>
        </p:nvGrpSpPr>
        <p:grpSpPr bwMode="auto">
          <a:xfrm>
            <a:off x="4140200" y="966788"/>
            <a:ext cx="4737100" cy="3516312"/>
            <a:chOff x="4140200" y="966788"/>
            <a:chExt cx="4737100" cy="3516312"/>
          </a:xfrm>
        </p:grpSpPr>
        <p:grpSp>
          <p:nvGrpSpPr>
            <p:cNvPr id="108559" name="Group 91"/>
            <p:cNvGrpSpPr>
              <a:grpSpLocks/>
            </p:cNvGrpSpPr>
            <p:nvPr/>
          </p:nvGrpSpPr>
          <p:grpSpPr bwMode="auto">
            <a:xfrm>
              <a:off x="4572000" y="2628900"/>
              <a:ext cx="3302000" cy="1854200"/>
              <a:chOff x="4572000" y="2209800"/>
              <a:chExt cx="3302000" cy="1854200"/>
            </a:xfrm>
          </p:grpSpPr>
          <p:grpSp>
            <p:nvGrpSpPr>
              <p:cNvPr id="108561" name="Group 88"/>
              <p:cNvGrpSpPr>
                <a:grpSpLocks/>
              </p:cNvGrpSpPr>
              <p:nvPr/>
            </p:nvGrpSpPr>
            <p:grpSpPr bwMode="auto">
              <a:xfrm>
                <a:off x="4572000" y="2209800"/>
                <a:ext cx="731519" cy="1854200"/>
                <a:chOff x="4572000" y="2209800"/>
                <a:chExt cx="731519" cy="1854200"/>
              </a:xfrm>
            </p:grpSpPr>
            <p:sp>
              <p:nvSpPr>
                <p:cNvPr id="55341" name="Rectangle 23"/>
                <p:cNvSpPr>
                  <a:spLocks noChangeArrowheads="1"/>
                </p:cNvSpPr>
                <p:nvPr/>
              </p:nvSpPr>
              <p:spPr bwMode="auto">
                <a:xfrm>
                  <a:off x="4572000" y="2209800"/>
                  <a:ext cx="190500" cy="889000"/>
                </a:xfrm>
                <a:prstGeom prst="rect">
                  <a:avLst/>
                </a:prstGeom>
                <a:solidFill>
                  <a:srgbClr val="0000FF"/>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42" name="Rectangle 34"/>
                <p:cNvSpPr>
                  <a:spLocks noChangeArrowheads="1"/>
                </p:cNvSpPr>
                <p:nvPr/>
              </p:nvSpPr>
              <p:spPr bwMode="auto">
                <a:xfrm>
                  <a:off x="4762500" y="2490788"/>
                  <a:ext cx="165100" cy="608012"/>
                </a:xfrm>
                <a:prstGeom prst="rect">
                  <a:avLst/>
                </a:prstGeom>
                <a:solidFill>
                  <a:srgbClr val="226438"/>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43" name="Rectangle 39"/>
                <p:cNvSpPr>
                  <a:spLocks noChangeArrowheads="1"/>
                </p:cNvSpPr>
                <p:nvPr/>
              </p:nvSpPr>
              <p:spPr bwMode="auto">
                <a:xfrm>
                  <a:off x="4572000" y="3175000"/>
                  <a:ext cx="190500" cy="889000"/>
                </a:xfrm>
                <a:prstGeom prst="rect">
                  <a:avLst/>
                </a:prstGeom>
                <a:solidFill>
                  <a:srgbClr val="0000FF"/>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44" name="Rectangle 43"/>
                <p:cNvSpPr>
                  <a:spLocks noChangeArrowheads="1"/>
                </p:cNvSpPr>
                <p:nvPr/>
              </p:nvSpPr>
              <p:spPr bwMode="auto">
                <a:xfrm>
                  <a:off x="4775200" y="3176588"/>
                  <a:ext cx="165100" cy="608012"/>
                </a:xfrm>
                <a:prstGeom prst="rect">
                  <a:avLst/>
                </a:prstGeom>
                <a:solidFill>
                  <a:srgbClr val="226438"/>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45" name="Rectangle 46"/>
                <p:cNvSpPr>
                  <a:spLocks noChangeArrowheads="1"/>
                </p:cNvSpPr>
                <p:nvPr/>
              </p:nvSpPr>
              <p:spPr bwMode="auto">
                <a:xfrm>
                  <a:off x="5245100" y="2490788"/>
                  <a:ext cx="46038" cy="608012"/>
                </a:xfrm>
                <a:prstGeom prst="rect">
                  <a:avLst/>
                </a:prstGeom>
                <a:solidFill>
                  <a:srgbClr val="00009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46" name="Rectangle 48"/>
                <p:cNvSpPr>
                  <a:spLocks noChangeArrowheads="1"/>
                </p:cNvSpPr>
                <p:nvPr/>
              </p:nvSpPr>
              <p:spPr bwMode="auto">
                <a:xfrm>
                  <a:off x="5257800" y="3176588"/>
                  <a:ext cx="46038" cy="608012"/>
                </a:xfrm>
                <a:prstGeom prst="rect">
                  <a:avLst/>
                </a:prstGeom>
                <a:solidFill>
                  <a:srgbClr val="00009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47" name="Rectangle 50"/>
                <p:cNvSpPr>
                  <a:spLocks noChangeArrowheads="1"/>
                </p:cNvSpPr>
                <p:nvPr/>
              </p:nvSpPr>
              <p:spPr bwMode="auto">
                <a:xfrm>
                  <a:off x="5067300" y="2490788"/>
                  <a:ext cx="46038" cy="544512"/>
                </a:xfrm>
                <a:prstGeom prst="rect">
                  <a:avLst/>
                </a:prstGeom>
                <a:solidFill>
                  <a:srgbClr val="00009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48" name="Rectangle 51"/>
                <p:cNvSpPr>
                  <a:spLocks noChangeArrowheads="1"/>
                </p:cNvSpPr>
                <p:nvPr/>
              </p:nvSpPr>
              <p:spPr bwMode="auto">
                <a:xfrm>
                  <a:off x="5080000" y="3227388"/>
                  <a:ext cx="46038" cy="544512"/>
                </a:xfrm>
                <a:prstGeom prst="rect">
                  <a:avLst/>
                </a:prstGeom>
                <a:solidFill>
                  <a:srgbClr val="00009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49" name="Rectangle 54"/>
                <p:cNvSpPr>
                  <a:spLocks noChangeArrowheads="1"/>
                </p:cNvSpPr>
                <p:nvPr/>
              </p:nvSpPr>
              <p:spPr bwMode="auto">
                <a:xfrm>
                  <a:off x="5143500" y="2490788"/>
                  <a:ext cx="101600" cy="557212"/>
                </a:xfrm>
                <a:prstGeom prst="rect">
                  <a:avLst/>
                </a:prstGeom>
                <a:solidFill>
                  <a:srgbClr val="FFFF0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50" name="Rectangle 56"/>
                <p:cNvSpPr>
                  <a:spLocks noChangeArrowheads="1"/>
                </p:cNvSpPr>
                <p:nvPr/>
              </p:nvSpPr>
              <p:spPr bwMode="auto">
                <a:xfrm>
                  <a:off x="5143500" y="3201988"/>
                  <a:ext cx="101600" cy="557212"/>
                </a:xfrm>
                <a:prstGeom prst="rect">
                  <a:avLst/>
                </a:prstGeom>
                <a:solidFill>
                  <a:srgbClr val="FFFF0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51" name="Rectangle 58"/>
                <p:cNvSpPr>
                  <a:spLocks noChangeArrowheads="1"/>
                </p:cNvSpPr>
                <p:nvPr/>
              </p:nvSpPr>
              <p:spPr bwMode="auto">
                <a:xfrm>
                  <a:off x="4940300" y="2503488"/>
                  <a:ext cx="127000" cy="379412"/>
                </a:xfrm>
                <a:prstGeom prst="rect">
                  <a:avLst/>
                </a:prstGeom>
                <a:solidFill>
                  <a:srgbClr val="FFFF0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52" name="Rectangle 60"/>
                <p:cNvSpPr>
                  <a:spLocks noChangeArrowheads="1"/>
                </p:cNvSpPr>
                <p:nvPr/>
              </p:nvSpPr>
              <p:spPr bwMode="auto">
                <a:xfrm>
                  <a:off x="4940300" y="3367088"/>
                  <a:ext cx="127000" cy="379412"/>
                </a:xfrm>
                <a:prstGeom prst="rect">
                  <a:avLst/>
                </a:prstGeom>
                <a:solidFill>
                  <a:srgbClr val="FFFF0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grpSp>
          <p:grpSp>
            <p:nvGrpSpPr>
              <p:cNvPr id="108562" name="Group 89"/>
              <p:cNvGrpSpPr>
                <a:grpSpLocks/>
              </p:cNvGrpSpPr>
              <p:nvPr/>
            </p:nvGrpSpPr>
            <p:grpSpPr bwMode="auto">
              <a:xfrm>
                <a:off x="7137400" y="2222500"/>
                <a:ext cx="736600" cy="1841500"/>
                <a:chOff x="7137400" y="2222500"/>
                <a:chExt cx="736600" cy="1841500"/>
              </a:xfrm>
            </p:grpSpPr>
            <p:sp>
              <p:nvSpPr>
                <p:cNvPr id="55329" name="Rectangle 38"/>
                <p:cNvSpPr>
                  <a:spLocks noChangeArrowheads="1"/>
                </p:cNvSpPr>
                <p:nvPr/>
              </p:nvSpPr>
              <p:spPr bwMode="auto">
                <a:xfrm>
                  <a:off x="7670800" y="2222500"/>
                  <a:ext cx="190500" cy="889000"/>
                </a:xfrm>
                <a:prstGeom prst="rect">
                  <a:avLst/>
                </a:prstGeom>
                <a:solidFill>
                  <a:srgbClr val="0000FF"/>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0" name="Rectangle 41"/>
                <p:cNvSpPr>
                  <a:spLocks noChangeArrowheads="1"/>
                </p:cNvSpPr>
                <p:nvPr/>
              </p:nvSpPr>
              <p:spPr bwMode="auto">
                <a:xfrm>
                  <a:off x="7683500" y="3175000"/>
                  <a:ext cx="190500" cy="889000"/>
                </a:xfrm>
                <a:prstGeom prst="rect">
                  <a:avLst/>
                </a:prstGeom>
                <a:solidFill>
                  <a:srgbClr val="0000FF"/>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1" name="Rectangle 42"/>
                <p:cNvSpPr>
                  <a:spLocks noChangeArrowheads="1"/>
                </p:cNvSpPr>
                <p:nvPr/>
              </p:nvSpPr>
              <p:spPr bwMode="auto">
                <a:xfrm>
                  <a:off x="7505700" y="2503488"/>
                  <a:ext cx="165100" cy="608012"/>
                </a:xfrm>
                <a:prstGeom prst="rect">
                  <a:avLst/>
                </a:prstGeom>
                <a:solidFill>
                  <a:srgbClr val="226438"/>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2" name="Rectangle 45"/>
                <p:cNvSpPr>
                  <a:spLocks noChangeArrowheads="1"/>
                </p:cNvSpPr>
                <p:nvPr/>
              </p:nvSpPr>
              <p:spPr bwMode="auto">
                <a:xfrm>
                  <a:off x="7518400" y="3176588"/>
                  <a:ext cx="165100" cy="608012"/>
                </a:xfrm>
                <a:prstGeom prst="rect">
                  <a:avLst/>
                </a:prstGeom>
                <a:solidFill>
                  <a:srgbClr val="226438"/>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3" name="Rectangle 47"/>
                <p:cNvSpPr>
                  <a:spLocks noChangeArrowheads="1"/>
                </p:cNvSpPr>
                <p:nvPr/>
              </p:nvSpPr>
              <p:spPr bwMode="auto">
                <a:xfrm>
                  <a:off x="7137400" y="2490788"/>
                  <a:ext cx="46038" cy="608012"/>
                </a:xfrm>
                <a:prstGeom prst="rect">
                  <a:avLst/>
                </a:prstGeom>
                <a:solidFill>
                  <a:srgbClr val="00009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4" name="Rectangle 49"/>
                <p:cNvSpPr>
                  <a:spLocks noChangeArrowheads="1"/>
                </p:cNvSpPr>
                <p:nvPr/>
              </p:nvSpPr>
              <p:spPr bwMode="auto">
                <a:xfrm>
                  <a:off x="7137400" y="3176588"/>
                  <a:ext cx="46038" cy="608012"/>
                </a:xfrm>
                <a:prstGeom prst="rect">
                  <a:avLst/>
                </a:prstGeom>
                <a:solidFill>
                  <a:srgbClr val="00009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5" name="Rectangle 52"/>
                <p:cNvSpPr>
                  <a:spLocks noChangeArrowheads="1"/>
                </p:cNvSpPr>
                <p:nvPr/>
              </p:nvSpPr>
              <p:spPr bwMode="auto">
                <a:xfrm>
                  <a:off x="7315200" y="2503488"/>
                  <a:ext cx="46038" cy="544512"/>
                </a:xfrm>
                <a:prstGeom prst="rect">
                  <a:avLst/>
                </a:prstGeom>
                <a:solidFill>
                  <a:srgbClr val="00009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6" name="Rectangle 53"/>
                <p:cNvSpPr>
                  <a:spLocks noChangeArrowheads="1"/>
                </p:cNvSpPr>
                <p:nvPr/>
              </p:nvSpPr>
              <p:spPr bwMode="auto">
                <a:xfrm>
                  <a:off x="7315200" y="3227388"/>
                  <a:ext cx="46038" cy="544512"/>
                </a:xfrm>
                <a:prstGeom prst="rect">
                  <a:avLst/>
                </a:prstGeom>
                <a:solidFill>
                  <a:srgbClr val="00009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7" name="Rectangle 55"/>
                <p:cNvSpPr>
                  <a:spLocks noChangeArrowheads="1"/>
                </p:cNvSpPr>
                <p:nvPr/>
              </p:nvSpPr>
              <p:spPr bwMode="auto">
                <a:xfrm>
                  <a:off x="7213600" y="2490788"/>
                  <a:ext cx="101600" cy="557212"/>
                </a:xfrm>
                <a:prstGeom prst="rect">
                  <a:avLst/>
                </a:prstGeom>
                <a:solidFill>
                  <a:srgbClr val="FFFF0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8" name="Rectangle 57"/>
                <p:cNvSpPr>
                  <a:spLocks noChangeArrowheads="1"/>
                </p:cNvSpPr>
                <p:nvPr/>
              </p:nvSpPr>
              <p:spPr bwMode="auto">
                <a:xfrm>
                  <a:off x="7200900" y="3214688"/>
                  <a:ext cx="101600" cy="557212"/>
                </a:xfrm>
                <a:prstGeom prst="rect">
                  <a:avLst/>
                </a:prstGeom>
                <a:solidFill>
                  <a:srgbClr val="FFFF0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39" name="Rectangle 59"/>
                <p:cNvSpPr>
                  <a:spLocks noChangeArrowheads="1"/>
                </p:cNvSpPr>
                <p:nvPr/>
              </p:nvSpPr>
              <p:spPr bwMode="auto">
                <a:xfrm>
                  <a:off x="7366000" y="2503488"/>
                  <a:ext cx="127000" cy="379412"/>
                </a:xfrm>
                <a:prstGeom prst="rect">
                  <a:avLst/>
                </a:prstGeom>
                <a:solidFill>
                  <a:srgbClr val="FFFF0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sp>
              <p:nvSpPr>
                <p:cNvPr id="55340" name="Rectangle 61"/>
                <p:cNvSpPr>
                  <a:spLocks noChangeArrowheads="1"/>
                </p:cNvSpPr>
                <p:nvPr/>
              </p:nvSpPr>
              <p:spPr bwMode="auto">
                <a:xfrm>
                  <a:off x="7366000" y="3367088"/>
                  <a:ext cx="127000" cy="379412"/>
                </a:xfrm>
                <a:prstGeom prst="rect">
                  <a:avLst/>
                </a:prstGeom>
                <a:solidFill>
                  <a:srgbClr val="FFFF0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ea typeface="MS PGothic" charset="0"/>
                    <a:cs typeface="MS PGothic" charset="0"/>
                  </a:endParaRPr>
                </a:p>
              </p:txBody>
            </p:sp>
          </p:grpSp>
          <p:grpSp>
            <p:nvGrpSpPr>
              <p:cNvPr id="108563" name="Group 90"/>
              <p:cNvGrpSpPr>
                <a:grpSpLocks/>
              </p:cNvGrpSpPr>
              <p:nvPr/>
            </p:nvGrpSpPr>
            <p:grpSpPr bwMode="auto">
              <a:xfrm>
                <a:off x="5613400" y="3011488"/>
                <a:ext cx="1244600" cy="239712"/>
                <a:chOff x="5613400" y="3011488"/>
                <a:chExt cx="1244600" cy="239712"/>
              </a:xfrm>
            </p:grpSpPr>
            <p:cxnSp>
              <p:nvCxnSpPr>
                <p:cNvPr id="55317" name="Straight Connector 63"/>
                <p:cNvCxnSpPr>
                  <a:cxnSpLocks noChangeShapeType="1"/>
                </p:cNvCxnSpPr>
                <p:nvPr/>
              </p:nvCxnSpPr>
              <p:spPr bwMode="auto">
                <a:xfrm>
                  <a:off x="5918200" y="3048000"/>
                  <a:ext cx="596900" cy="1588"/>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18" name="Straight Connector 64"/>
                <p:cNvCxnSpPr>
                  <a:cxnSpLocks noChangeShapeType="1"/>
                </p:cNvCxnSpPr>
                <p:nvPr/>
              </p:nvCxnSpPr>
              <p:spPr bwMode="auto">
                <a:xfrm>
                  <a:off x="5918200" y="3086100"/>
                  <a:ext cx="596900" cy="1588"/>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19" name="Straight Connector 65"/>
                <p:cNvCxnSpPr>
                  <a:cxnSpLocks noChangeShapeType="1"/>
                </p:cNvCxnSpPr>
                <p:nvPr/>
              </p:nvCxnSpPr>
              <p:spPr bwMode="auto">
                <a:xfrm>
                  <a:off x="5918200" y="3200400"/>
                  <a:ext cx="596900" cy="1588"/>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20" name="Straight Connector 66"/>
                <p:cNvCxnSpPr>
                  <a:cxnSpLocks noChangeShapeType="1"/>
                </p:cNvCxnSpPr>
                <p:nvPr/>
              </p:nvCxnSpPr>
              <p:spPr bwMode="auto">
                <a:xfrm>
                  <a:off x="5918200" y="3238500"/>
                  <a:ext cx="596900" cy="1588"/>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21" name="Straight Connector 70"/>
                <p:cNvCxnSpPr>
                  <a:cxnSpLocks noChangeShapeType="1"/>
                </p:cNvCxnSpPr>
                <p:nvPr/>
              </p:nvCxnSpPr>
              <p:spPr bwMode="auto">
                <a:xfrm rot="16800000" flipH="1">
                  <a:off x="5791994" y="3048794"/>
                  <a:ext cx="87312" cy="12700"/>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22" name="Straight Connector 77"/>
                <p:cNvCxnSpPr>
                  <a:cxnSpLocks noChangeShapeType="1"/>
                </p:cNvCxnSpPr>
                <p:nvPr/>
              </p:nvCxnSpPr>
              <p:spPr bwMode="auto">
                <a:xfrm rot="16800000" flipH="1">
                  <a:off x="5791994" y="3201194"/>
                  <a:ext cx="87312" cy="12700"/>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23" name="Straight Connector 80"/>
                <p:cNvCxnSpPr>
                  <a:cxnSpLocks noChangeShapeType="1"/>
                </p:cNvCxnSpPr>
                <p:nvPr/>
              </p:nvCxnSpPr>
              <p:spPr bwMode="auto">
                <a:xfrm rot="16800000" flipH="1">
                  <a:off x="5576094" y="3201194"/>
                  <a:ext cx="87312" cy="12700"/>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24" name="Straight Connector 81"/>
                <p:cNvCxnSpPr>
                  <a:cxnSpLocks noChangeShapeType="1"/>
                </p:cNvCxnSpPr>
                <p:nvPr/>
              </p:nvCxnSpPr>
              <p:spPr bwMode="auto">
                <a:xfrm rot="16800000" flipH="1">
                  <a:off x="5576094" y="3048794"/>
                  <a:ext cx="87312" cy="12700"/>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25" name="Straight Connector 82"/>
                <p:cNvCxnSpPr>
                  <a:cxnSpLocks noChangeShapeType="1"/>
                </p:cNvCxnSpPr>
                <p:nvPr/>
              </p:nvCxnSpPr>
              <p:spPr bwMode="auto">
                <a:xfrm rot="16800000" flipH="1">
                  <a:off x="6579394" y="3201194"/>
                  <a:ext cx="87312" cy="12700"/>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26" name="Straight Connector 84"/>
                <p:cNvCxnSpPr>
                  <a:cxnSpLocks noChangeShapeType="1"/>
                </p:cNvCxnSpPr>
                <p:nvPr/>
              </p:nvCxnSpPr>
              <p:spPr bwMode="auto">
                <a:xfrm rot="16800000" flipH="1">
                  <a:off x="6807994" y="3201194"/>
                  <a:ext cx="87312" cy="12700"/>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27" name="Straight Connector 85"/>
                <p:cNvCxnSpPr>
                  <a:cxnSpLocks noChangeShapeType="1"/>
                </p:cNvCxnSpPr>
                <p:nvPr/>
              </p:nvCxnSpPr>
              <p:spPr bwMode="auto">
                <a:xfrm rot="16800000" flipH="1">
                  <a:off x="6579394" y="3048794"/>
                  <a:ext cx="87312" cy="12700"/>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328" name="Straight Connector 87"/>
                <p:cNvCxnSpPr>
                  <a:cxnSpLocks noChangeShapeType="1"/>
                </p:cNvCxnSpPr>
                <p:nvPr/>
              </p:nvCxnSpPr>
              <p:spPr bwMode="auto">
                <a:xfrm rot="16800000" flipH="1">
                  <a:off x="6807994" y="3048794"/>
                  <a:ext cx="87312" cy="12700"/>
                </a:xfrm>
                <a:prstGeom prst="line">
                  <a:avLst/>
                </a:prstGeom>
                <a:noFill/>
                <a:ln w="25400">
                  <a:solidFill>
                    <a:srgbClr val="00009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sp>
          <p:nvSpPr>
            <p:cNvPr id="93" name="TextBox 92"/>
            <p:cNvSpPr txBox="1"/>
            <p:nvPr/>
          </p:nvSpPr>
          <p:spPr bwMode="auto">
            <a:xfrm>
              <a:off x="4140200" y="966788"/>
              <a:ext cx="4737100" cy="369887"/>
            </a:xfrm>
            <a:prstGeom prst="rect">
              <a:avLst/>
            </a:prstGeom>
            <a:solidFill>
              <a:schemeClr val="accent6">
                <a:lumMod val="20000"/>
                <a:lumOff val="80000"/>
                <a:alpha val="96000"/>
              </a:schemeClr>
            </a:solid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u="sng" smtClean="0">
                  <a:solidFill>
                    <a:srgbClr val="FF0000"/>
                  </a:solidFill>
                </a:rPr>
                <a:t>Stage 2</a:t>
              </a:r>
              <a:r>
                <a:rPr lang="en-US" sz="1800" b="1" smtClean="0">
                  <a:solidFill>
                    <a:srgbClr val="000090"/>
                  </a:solidFill>
                </a:rPr>
                <a:t>:</a:t>
              </a:r>
              <a:r>
                <a:rPr lang="en-US" sz="1600" b="1" smtClean="0">
                  <a:solidFill>
                    <a:srgbClr val="000090"/>
                  </a:solidFill>
                </a:rPr>
                <a:t>     IT + Endcaps (tracker, TOF, ECAL)</a:t>
              </a:r>
              <a:endParaRPr lang="ru-RU" sz="1600" b="1" smtClean="0">
                <a:solidFill>
                  <a:srgbClr val="000090"/>
                </a:solidFill>
              </a:endParaRPr>
            </a:p>
          </p:txBody>
        </p:sp>
      </p:grpSp>
    </p:spTree>
    <p:extLst>
      <p:ext uri="{BB962C8B-B14F-4D97-AF65-F5344CB8AC3E}">
        <p14:creationId xmlns:p14="http://schemas.microsoft.com/office/powerpoint/2010/main" val="3726158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2"/>
          <a:stretch>
            <a:fillRect/>
          </a:stretch>
        </p:blipFill>
        <p:spPr>
          <a:xfrm>
            <a:off x="0" y="172010"/>
            <a:ext cx="9144000" cy="6513980"/>
          </a:xfrm>
          <a:prstGeom prst="rect">
            <a:avLst/>
          </a:prstGeom>
        </p:spPr>
      </p:pic>
    </p:spTree>
    <p:extLst>
      <p:ext uri="{BB962C8B-B14F-4D97-AF65-F5344CB8AC3E}">
        <p14:creationId xmlns:p14="http://schemas.microsoft.com/office/powerpoint/2010/main" val="6602607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DUB-SV-FS1\Projects\JINR\TPC-TOOLING\DESIGN\WORKDATA\Dmitriy.Osipov\Прочее\Для презентации\Конструкция приспособления\Общий вид.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657225"/>
            <a:ext cx="3200400" cy="272097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11618" name="Picture 2" descr="\\DUB-SV-FS1\Projects\JINR\TPC-TOOLING\DESIGN\WORKDATA\Dmitriy.Osipov\Прочее\Для презентации\Концепция процесса сборки\Установка оболочки С4 на каркас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736600"/>
            <a:ext cx="30067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Рисунок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9638" y="571500"/>
            <a:ext cx="29622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3538" y="165100"/>
            <a:ext cx="8275637" cy="461963"/>
          </a:xfrm>
          <a:prstGeom prst="rect">
            <a:avLst/>
          </a:prstGeom>
          <a:solidFill>
            <a:schemeClr val="accent5"/>
          </a:solidFill>
        </p:spPr>
        <p:txBody>
          <a:bodyPr wrap="none">
            <a:spAutoFit/>
          </a:bodyPr>
          <a:lstStyle/>
          <a:p>
            <a:pPr algn="ctr">
              <a:defRPr/>
            </a:pPr>
            <a:r>
              <a:rPr lang="en-US" sz="2400" b="1" dirty="0">
                <a:solidFill>
                  <a:srgbClr val="000090"/>
                </a:solidFill>
                <a:ea typeface="SimSun" charset="0"/>
                <a:cs typeface="SimSun" charset="0"/>
              </a:rPr>
              <a:t>TPC assembly tools, cooling &amp; laser calibration system</a:t>
            </a:r>
          </a:p>
        </p:txBody>
      </p:sp>
      <p:pic>
        <p:nvPicPr>
          <p:cNvPr id="111621" name="Рисунок 8" descr="Laser in TPC.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0" y="3302000"/>
            <a:ext cx="41910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2" name="Группа 9"/>
          <p:cNvGrpSpPr>
            <a:grpSpLocks/>
          </p:cNvGrpSpPr>
          <p:nvPr/>
        </p:nvGrpSpPr>
        <p:grpSpPr bwMode="auto">
          <a:xfrm>
            <a:off x="533400" y="3463925"/>
            <a:ext cx="3619500" cy="2974975"/>
            <a:chOff x="151410" y="649288"/>
            <a:chExt cx="8455219" cy="6344099"/>
          </a:xfrm>
        </p:grpSpPr>
        <p:pic>
          <p:nvPicPr>
            <p:cNvPr id="111623" name="Рисунок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1410" y="765624"/>
              <a:ext cx="8137525"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Прямоугольник 3"/>
            <p:cNvSpPr>
              <a:spLocks noChangeArrowheads="1"/>
            </p:cNvSpPr>
            <p:nvPr/>
          </p:nvSpPr>
          <p:spPr bwMode="auto">
            <a:xfrm>
              <a:off x="6492376" y="649288"/>
              <a:ext cx="2114253" cy="166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FFFF00"/>
                  </a:solidFill>
                </a:rPr>
                <a:t>outer thermal</a:t>
              </a:r>
            </a:p>
            <a:p>
              <a:r>
                <a:rPr lang="en-US" sz="1400">
                  <a:solidFill>
                    <a:srgbClr val="FFFF00"/>
                  </a:solidFill>
                </a:rPr>
                <a:t>screen</a:t>
              </a:r>
              <a:endParaRPr lang="ru-RU" sz="1400">
                <a:solidFill>
                  <a:srgbClr val="FFFF00"/>
                </a:solidFill>
              </a:endParaRPr>
            </a:p>
          </p:txBody>
        </p:sp>
        <p:cxnSp>
          <p:nvCxnSpPr>
            <p:cNvPr id="15" name="Прямая со стрелкой 12"/>
            <p:cNvCxnSpPr/>
            <p:nvPr/>
          </p:nvCxnSpPr>
          <p:spPr>
            <a:xfrm flipH="1" flipV="1">
              <a:off x="5409963" y="761005"/>
              <a:ext cx="1264576" cy="2098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626" name="Прямоугольник 6"/>
            <p:cNvSpPr>
              <a:spLocks noChangeArrowheads="1"/>
            </p:cNvSpPr>
            <p:nvPr/>
          </p:nvSpPr>
          <p:spPr bwMode="auto">
            <a:xfrm>
              <a:off x="5936012" y="4733903"/>
              <a:ext cx="2105075" cy="166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FFFF00"/>
                  </a:solidFill>
                </a:rPr>
                <a:t> front thermal</a:t>
              </a:r>
            </a:p>
            <a:p>
              <a:r>
                <a:rPr lang="en-US" sz="1400">
                  <a:solidFill>
                    <a:srgbClr val="FFFF00"/>
                  </a:solidFill>
                </a:rPr>
                <a:t>screen</a:t>
              </a:r>
              <a:endParaRPr lang="ru-RU" sz="1400">
                <a:solidFill>
                  <a:srgbClr val="FFFF00"/>
                </a:solidFill>
              </a:endParaRPr>
            </a:p>
          </p:txBody>
        </p:sp>
        <p:cxnSp>
          <p:nvCxnSpPr>
            <p:cNvPr id="17" name="Прямая со стрелкой 14"/>
            <p:cNvCxnSpPr/>
            <p:nvPr/>
          </p:nvCxnSpPr>
          <p:spPr>
            <a:xfrm flipH="1" flipV="1">
              <a:off x="5639885" y="4325751"/>
              <a:ext cx="1027236" cy="6432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1628" name="Рисунок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708025"/>
              <a:ext cx="27654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Овал 16"/>
            <p:cNvSpPr/>
            <p:nvPr/>
          </p:nvSpPr>
          <p:spPr>
            <a:xfrm>
              <a:off x="3288741" y="1370363"/>
              <a:ext cx="608182" cy="60935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Стрелка вправо 17"/>
            <p:cNvSpPr/>
            <p:nvPr/>
          </p:nvSpPr>
          <p:spPr>
            <a:xfrm flipH="1">
              <a:off x="2691685" y="1763061"/>
              <a:ext cx="567389" cy="22681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Tree>
    <p:extLst>
      <p:ext uri="{BB962C8B-B14F-4D97-AF65-F5344CB8AC3E}">
        <p14:creationId xmlns:p14="http://schemas.microsoft.com/office/powerpoint/2010/main" val="36256915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8625"/>
            <a:ext cx="301148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p:cNvSpPr txBox="1">
            <a:spLocks noChangeArrowheads="1"/>
          </p:cNvSpPr>
          <p:nvPr/>
        </p:nvSpPr>
        <p:spPr bwMode="auto">
          <a:xfrm>
            <a:off x="3011488" y="2095500"/>
            <a:ext cx="2946400" cy="461963"/>
          </a:xfrm>
          <a:prstGeom prst="rect">
            <a:avLst/>
          </a:prstGeom>
          <a:solidFill>
            <a:srgbClr val="FFFC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spcAft>
                <a:spcPts val="600"/>
              </a:spcAft>
            </a:pPr>
            <a:r>
              <a:rPr lang="en-US" sz="1200" b="1" dirty="0">
                <a:solidFill>
                  <a:srgbClr val="0C1167"/>
                </a:solidFill>
              </a:rPr>
              <a:t>Preproduction ECAL prototypes: co-operation with </a:t>
            </a:r>
            <a:r>
              <a:rPr lang="en-US" sz="1200" b="1" i="1" dirty="0" smtClean="0">
                <a:solidFill>
                  <a:srgbClr val="FF0000"/>
                </a:solidFill>
              </a:rPr>
              <a:t>Ukraine and China</a:t>
            </a:r>
            <a:endParaRPr lang="en-US" sz="1200" b="1" dirty="0">
              <a:solidFill>
                <a:srgbClr val="0C1167"/>
              </a:solidFill>
            </a:endParaRPr>
          </a:p>
        </p:txBody>
      </p:sp>
      <p:sp>
        <p:nvSpPr>
          <p:cNvPr id="60420" name="Text Box 5"/>
          <p:cNvSpPr txBox="1">
            <a:spLocks noChangeArrowheads="1"/>
          </p:cNvSpPr>
          <p:nvPr/>
        </p:nvSpPr>
        <p:spPr bwMode="auto">
          <a:xfrm>
            <a:off x="0" y="0"/>
            <a:ext cx="3011488" cy="428625"/>
          </a:xfrm>
          <a:prstGeom prst="rect">
            <a:avLst/>
          </a:prstGeom>
          <a:solidFill>
            <a:srgbClr val="FFFC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a:r>
              <a:rPr lang="en-US" sz="1200" b="1" dirty="0">
                <a:solidFill>
                  <a:srgbClr val="0C1167"/>
                </a:solidFill>
              </a:rPr>
              <a:t>RPC </a:t>
            </a:r>
            <a:r>
              <a:rPr lang="en-US" sz="1200" b="1" dirty="0" err="1">
                <a:solidFill>
                  <a:srgbClr val="0C1167"/>
                </a:solidFill>
              </a:rPr>
              <a:t>deam</a:t>
            </a:r>
            <a:r>
              <a:rPr lang="en-US" sz="1200" b="1" dirty="0">
                <a:solidFill>
                  <a:srgbClr val="0C1167"/>
                </a:solidFill>
              </a:rPr>
              <a:t> test at NUCLOTRON: cooperation with </a:t>
            </a:r>
            <a:r>
              <a:rPr lang="en-US" sz="1200" b="1" dirty="0" err="1">
                <a:solidFill>
                  <a:srgbClr val="FF0000"/>
                </a:solidFill>
              </a:rPr>
              <a:t>SPb</a:t>
            </a:r>
            <a:r>
              <a:rPr lang="en-US" sz="1200" b="1" dirty="0">
                <a:solidFill>
                  <a:srgbClr val="FF0000"/>
                </a:solidFill>
              </a:rPr>
              <a:t>, China</a:t>
            </a:r>
            <a:endParaRPr lang="ru-RU" sz="1200" b="1" dirty="0">
              <a:solidFill>
                <a:srgbClr val="FF0000"/>
              </a:solidFill>
            </a:endParaRPr>
          </a:p>
        </p:txBody>
      </p:sp>
      <p:pic>
        <p:nvPicPr>
          <p:cNvPr id="60421" name="Рисунок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57463"/>
            <a:ext cx="308133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12"/>
          <p:cNvSpPr txBox="1">
            <a:spLocks noChangeArrowheads="1"/>
          </p:cNvSpPr>
          <p:nvPr/>
        </p:nvSpPr>
        <p:spPr bwMode="auto">
          <a:xfrm>
            <a:off x="-4763" y="4679950"/>
            <a:ext cx="3086101" cy="2571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1200" b="1" dirty="0" smtClean="0">
                <a:solidFill>
                  <a:srgbClr val="19194D"/>
                </a:solidFill>
              </a:rPr>
              <a:t>TPC </a:t>
            </a:r>
            <a:r>
              <a:rPr lang="en-US" sz="1200" b="1" dirty="0">
                <a:solidFill>
                  <a:srgbClr val="19194D"/>
                </a:solidFill>
              </a:rPr>
              <a:t>Cylinder C3 manufactured in </a:t>
            </a:r>
            <a:r>
              <a:rPr lang="en-US" sz="1200" b="1" dirty="0" smtClean="0">
                <a:solidFill>
                  <a:srgbClr val="19194D"/>
                </a:solidFill>
              </a:rPr>
              <a:t>Dec’</a:t>
            </a:r>
            <a:r>
              <a:rPr lang="en-US" altLang="ja-JP" sz="1200" b="1" dirty="0" smtClean="0">
                <a:solidFill>
                  <a:srgbClr val="19194D"/>
                </a:solidFill>
              </a:rPr>
              <a:t>13</a:t>
            </a:r>
            <a:endParaRPr lang="ru-RU" sz="1200" b="1" dirty="0">
              <a:solidFill>
                <a:srgbClr val="19194D"/>
              </a:solidFill>
            </a:endParaRPr>
          </a:p>
        </p:txBody>
      </p:sp>
      <p:pic>
        <p:nvPicPr>
          <p:cNvPr id="60423" name="Picture 7" descr="D:\babkin\conference\BM@N\TDC_VL3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556250"/>
            <a:ext cx="17335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5" descr="D:\babkin\NIKA-MPD\ToF_RPC\documents_13\otchet_rpc_2st_2.jpg"/>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25613" y="5556250"/>
            <a:ext cx="23891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Rectangle 20"/>
          <p:cNvSpPr>
            <a:spLocks noChangeArrowheads="1"/>
          </p:cNvSpPr>
          <p:nvPr/>
        </p:nvSpPr>
        <p:spPr bwMode="auto">
          <a:xfrm>
            <a:off x="-4763" y="5094288"/>
            <a:ext cx="4114801" cy="46196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200" b="1" dirty="0">
                <a:solidFill>
                  <a:srgbClr val="0000FF"/>
                </a:solidFill>
              </a:rPr>
              <a:t>RPC performance </a:t>
            </a:r>
            <a:r>
              <a:rPr lang="en-US" sz="1200" b="1" dirty="0">
                <a:solidFill>
                  <a:srgbClr val="0C1C1D"/>
                </a:solidFill>
              </a:rPr>
              <a:t>: </a:t>
            </a:r>
            <a:r>
              <a:rPr lang="en-US" sz="1200" b="1" i="1" dirty="0">
                <a:solidFill>
                  <a:srgbClr val="0C1C1D"/>
                </a:solidFill>
              </a:rPr>
              <a:t>required efficiency, rate capability &amp; time resolution (63 </a:t>
            </a:r>
            <a:r>
              <a:rPr lang="en-US" sz="1200" b="1" i="1" dirty="0" err="1">
                <a:solidFill>
                  <a:srgbClr val="0C1C1D"/>
                </a:solidFill>
              </a:rPr>
              <a:t>ps</a:t>
            </a:r>
            <a:r>
              <a:rPr lang="en-US" sz="1200" b="1" i="1" dirty="0" smtClean="0">
                <a:solidFill>
                  <a:srgbClr val="0C1C1D"/>
                </a:solidFill>
              </a:rPr>
              <a:t>) had been</a:t>
            </a:r>
            <a:r>
              <a:rPr lang="en-US" sz="1200" b="1" i="1" dirty="0" smtClean="0">
                <a:solidFill>
                  <a:srgbClr val="FF0000"/>
                </a:solidFill>
              </a:rPr>
              <a:t> </a:t>
            </a:r>
            <a:r>
              <a:rPr lang="en-US" sz="1200" b="1" i="1" dirty="0">
                <a:solidFill>
                  <a:srgbClr val="FF0000"/>
                </a:solidFill>
              </a:rPr>
              <a:t>reached </a:t>
            </a:r>
            <a:endParaRPr lang="ru-RU" sz="1200" b="1" i="1" dirty="0">
              <a:solidFill>
                <a:srgbClr val="FF0000"/>
              </a:solidFill>
            </a:endParaRPr>
          </a:p>
        </p:txBody>
      </p:sp>
      <p:pic>
        <p:nvPicPr>
          <p:cNvPr id="60426" name="Изображение 4" descr="IMG_5039.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1338" y="77788"/>
            <a:ext cx="2868612"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2"/>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48013" y="2576513"/>
            <a:ext cx="289877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TextBox 2"/>
          <p:cNvSpPr txBox="1">
            <a:spLocks noChangeArrowheads="1"/>
          </p:cNvSpPr>
          <p:nvPr/>
        </p:nvSpPr>
        <p:spPr bwMode="auto">
          <a:xfrm>
            <a:off x="3122613" y="4654550"/>
            <a:ext cx="2924175" cy="2762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r>
              <a:rPr lang="en-US" sz="1200" b="1">
                <a:cs typeface="Arial" charset="0"/>
              </a:rPr>
              <a:t>ZDC coverage confirmed: 2.2&lt;|</a:t>
            </a:r>
            <a:r>
              <a:rPr lang="en-US" sz="1200" b="1">
                <a:latin typeface="Symbol" charset="0"/>
                <a:cs typeface="Arial" charset="0"/>
              </a:rPr>
              <a:t>h</a:t>
            </a:r>
            <a:r>
              <a:rPr lang="en-US" sz="1200" b="1">
                <a:cs typeface="Arial" charset="0"/>
              </a:rPr>
              <a:t>|&lt; 4.8</a:t>
            </a:r>
          </a:p>
        </p:txBody>
      </p:sp>
      <p:pic>
        <p:nvPicPr>
          <p:cNvPr id="60429" name="Picture 2" descr="beam-line dec-2012 1"/>
          <p:cNvPicPr>
            <a:picLocks noChangeAspect="1" noChangeArrowheads="1"/>
          </p:cNvPicPr>
          <p:nvPr/>
        </p:nvPicPr>
        <p:blipFill>
          <a:blip r:embed="rId8">
            <a:lum contrast="6000"/>
            <a:extLst>
              <a:ext uri="{28A0092B-C50C-407E-A947-70E740481C1C}">
                <a14:useLocalDpi xmlns:a14="http://schemas.microsoft.com/office/drawing/2010/main"/>
              </a:ext>
            </a:extLst>
          </a:blip>
          <a:srcRect/>
          <a:stretch>
            <a:fillRect/>
          </a:stretch>
        </p:blipFill>
        <p:spPr bwMode="auto">
          <a:xfrm>
            <a:off x="6038850" y="266700"/>
            <a:ext cx="30226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TextBox 15"/>
          <p:cNvSpPr txBox="1">
            <a:spLocks noChangeArrowheads="1"/>
          </p:cNvSpPr>
          <p:nvPr/>
        </p:nvSpPr>
        <p:spPr bwMode="auto">
          <a:xfrm>
            <a:off x="6040438" y="19050"/>
            <a:ext cx="3016250" cy="4619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1200">
                <a:solidFill>
                  <a:srgbClr val="000090"/>
                </a:solidFill>
              </a:rPr>
              <a:t>FFD tested with beam: achieved time resolution (38 ps) </a:t>
            </a:r>
            <a:r>
              <a:rPr lang="en-US" sz="1200">
                <a:solidFill>
                  <a:srgbClr val="FF0000"/>
                </a:solidFill>
              </a:rPr>
              <a:t>is better </a:t>
            </a:r>
            <a:r>
              <a:rPr lang="en-US" sz="1200">
                <a:solidFill>
                  <a:srgbClr val="000090"/>
                </a:solidFill>
              </a:rPr>
              <a:t>than required</a:t>
            </a:r>
          </a:p>
        </p:txBody>
      </p:sp>
      <p:pic>
        <p:nvPicPr>
          <p:cNvPr id="60431" name="Рисунок 4" descr="D:\babkin\grant_stependya\grant-2013\amp_small.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113463" y="2579688"/>
            <a:ext cx="295751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2" name="Прямоугольник 16"/>
          <p:cNvSpPr>
            <a:spLocks noChangeArrowheads="1"/>
          </p:cNvSpPr>
          <p:nvPr/>
        </p:nvSpPr>
        <p:spPr bwMode="auto">
          <a:xfrm>
            <a:off x="6088063" y="4495800"/>
            <a:ext cx="3055937" cy="4413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36000" bIns="36000">
            <a:spAutoFit/>
          </a:bodyPr>
          <a:lstStyle/>
          <a:p>
            <a:pPr eaLnBrk="1" hangingPunct="1"/>
            <a:r>
              <a:rPr lang="en-US" sz="1200" b="1"/>
              <a:t>Readout Electronics developed for </a:t>
            </a:r>
            <a:r>
              <a:rPr lang="en-US" sz="1200" b="1" i="1"/>
              <a:t>TPC, TOF, and ECAL (</a:t>
            </a:r>
            <a:r>
              <a:rPr lang="en-US" sz="1200" i="1">
                <a:cs typeface="Arial" charset="0"/>
              </a:rPr>
              <a:t>64 ch,13-bit,65 MSPS</a:t>
            </a:r>
            <a:r>
              <a:rPr lang="en-US" sz="1200" b="1" i="1"/>
              <a:t>)</a:t>
            </a:r>
            <a:endParaRPr lang="ru-RU" sz="1200" b="1" i="1"/>
          </a:p>
        </p:txBody>
      </p:sp>
      <p:pic>
        <p:nvPicPr>
          <p:cNvPr id="60433" name="Рисунок 15" descr="Новый рисунок.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251325" y="5324475"/>
            <a:ext cx="45767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4" name="Прямоугольник 18"/>
          <p:cNvSpPr>
            <a:spLocks noChangeArrowheads="1"/>
          </p:cNvSpPr>
          <p:nvPr/>
        </p:nvSpPr>
        <p:spPr bwMode="auto">
          <a:xfrm>
            <a:off x="4256088" y="5094288"/>
            <a:ext cx="4572000" cy="46196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200" b="1">
                <a:solidFill>
                  <a:srgbClr val="19194D"/>
                </a:solidFill>
              </a:rPr>
              <a:t>The CBM - MPD consortium: </a:t>
            </a:r>
            <a:r>
              <a:rPr lang="en-US" sz="1200" i="1">
                <a:solidFill>
                  <a:srgbClr val="19194D"/>
                </a:solidFill>
              </a:rPr>
              <a:t>development &amp; production of  STS for </a:t>
            </a:r>
            <a:r>
              <a:rPr lang="en-US" sz="1200" b="1" i="1">
                <a:solidFill>
                  <a:srgbClr val="0000FF"/>
                </a:solidFill>
              </a:rPr>
              <a:t>CBM</a:t>
            </a:r>
            <a:r>
              <a:rPr lang="en-US" sz="1200" i="1">
                <a:solidFill>
                  <a:srgbClr val="19194D"/>
                </a:solidFill>
              </a:rPr>
              <a:t> (FAIR)</a:t>
            </a:r>
            <a:r>
              <a:rPr lang="en-US" sz="1200" b="1" i="1">
                <a:solidFill>
                  <a:srgbClr val="19194D"/>
                </a:solidFill>
              </a:rPr>
              <a:t>, </a:t>
            </a:r>
            <a:r>
              <a:rPr lang="en-US" sz="1200" b="1" i="1">
                <a:solidFill>
                  <a:srgbClr val="0000FF"/>
                </a:solidFill>
              </a:rPr>
              <a:t>MPD</a:t>
            </a:r>
            <a:r>
              <a:rPr lang="en-US" sz="1200" b="1" i="1">
                <a:solidFill>
                  <a:srgbClr val="19194D"/>
                </a:solidFill>
              </a:rPr>
              <a:t> </a:t>
            </a:r>
            <a:r>
              <a:rPr lang="en-US" sz="1200" i="1">
                <a:solidFill>
                  <a:srgbClr val="19194D"/>
                </a:solidFill>
              </a:rPr>
              <a:t>&amp; </a:t>
            </a:r>
            <a:r>
              <a:rPr lang="en-US" sz="1200" b="1" i="1">
                <a:solidFill>
                  <a:srgbClr val="0000FF"/>
                </a:solidFill>
              </a:rPr>
              <a:t>BM@N</a:t>
            </a:r>
            <a:endParaRPr lang="ru-RU" sz="1200"/>
          </a:p>
        </p:txBody>
      </p:sp>
      <p:sp>
        <p:nvSpPr>
          <p:cNvPr id="60435" name="Прямоугольник 19"/>
          <p:cNvSpPr>
            <a:spLocks noChangeArrowheads="1"/>
          </p:cNvSpPr>
          <p:nvPr/>
        </p:nvSpPr>
        <p:spPr bwMode="auto">
          <a:xfrm>
            <a:off x="4395788" y="6403975"/>
            <a:ext cx="2889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1200" i="1">
                <a:solidFill>
                  <a:srgbClr val="161645"/>
                </a:solidFill>
              </a:rPr>
              <a:t>mock-up carbon-fiber ladder (</a:t>
            </a:r>
            <a:r>
              <a:rPr lang="ru-RU" sz="1200" i="1">
                <a:solidFill>
                  <a:srgbClr val="161645"/>
                </a:solidFill>
              </a:rPr>
              <a:t>15</a:t>
            </a:r>
            <a:r>
              <a:rPr lang="en-US" sz="1200" i="1">
                <a:solidFill>
                  <a:srgbClr val="161645"/>
                </a:solidFill>
              </a:rPr>
              <a:t> g / 1m</a:t>
            </a:r>
            <a:r>
              <a:rPr lang="ru-RU" sz="1200" i="1">
                <a:solidFill>
                  <a:srgbClr val="161645"/>
                </a:solidFill>
              </a:rPr>
              <a:t>)</a:t>
            </a:r>
            <a:endParaRPr lang="en-US" sz="1200" i="1">
              <a:solidFill>
                <a:srgbClr val="161645"/>
              </a:solidFill>
            </a:endParaRPr>
          </a:p>
        </p:txBody>
      </p:sp>
    </p:spTree>
    <p:extLst>
      <p:ext uri="{BB962C8B-B14F-4D97-AF65-F5344CB8AC3E}">
        <p14:creationId xmlns:p14="http://schemas.microsoft.com/office/powerpoint/2010/main" val="26798827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88640"/>
            <a:ext cx="4513372" cy="2787896"/>
          </a:xfrm>
          <a:prstGeom prst="rect">
            <a:avLst/>
          </a:prstGeom>
        </p:spPr>
      </p:pic>
      <p:pic>
        <p:nvPicPr>
          <p:cNvPr id="3" name="Изображение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50" y="3523320"/>
            <a:ext cx="4320480" cy="3240360"/>
          </a:xfrm>
          <a:prstGeom prst="rect">
            <a:avLst/>
          </a:prstGeom>
        </p:spPr>
      </p:pic>
      <p:pic>
        <p:nvPicPr>
          <p:cNvPr id="4" name="Изображение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16632"/>
            <a:ext cx="4427984" cy="3320988"/>
          </a:xfrm>
          <a:prstGeom prst="rect">
            <a:avLst/>
          </a:prstGeom>
        </p:spPr>
      </p:pic>
      <p:pic>
        <p:nvPicPr>
          <p:cNvPr id="5" name="Изображение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497" y="3573016"/>
            <a:ext cx="4187957" cy="3140968"/>
          </a:xfrm>
          <a:prstGeom prst="rect">
            <a:avLst/>
          </a:prstGeom>
        </p:spPr>
      </p:pic>
      <p:sp>
        <p:nvSpPr>
          <p:cNvPr id="6" name="TextBox 5"/>
          <p:cNvSpPr txBox="1"/>
          <p:nvPr/>
        </p:nvSpPr>
        <p:spPr>
          <a:xfrm>
            <a:off x="4218" y="3080651"/>
            <a:ext cx="4429418" cy="338554"/>
          </a:xfrm>
          <a:prstGeom prst="rect">
            <a:avLst/>
          </a:prstGeom>
          <a:noFill/>
        </p:spPr>
        <p:txBody>
          <a:bodyPr wrap="none" rtlCol="0">
            <a:spAutoFit/>
          </a:bodyPr>
          <a:lstStyle/>
          <a:p>
            <a:r>
              <a:rPr lang="en-US" dirty="0" smtClean="0"/>
              <a:t>Clean room (Silicon detectors – Inner trackers)</a:t>
            </a:r>
            <a:endParaRPr lang="ru-RU" dirty="0"/>
          </a:p>
        </p:txBody>
      </p:sp>
    </p:spTree>
    <p:extLst>
      <p:ext uri="{BB962C8B-B14F-4D97-AF65-F5344CB8AC3E}">
        <p14:creationId xmlns:p14="http://schemas.microsoft.com/office/powerpoint/2010/main" val="8944296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8" descr="Снимок экрана 2016-02-11 в 19.30.4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05688" y="947738"/>
            <a:ext cx="719137"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4" name="Picture 17" descr="IMG_2988--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92138"/>
            <a:ext cx="13970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4" descr="server-ro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338" y="3714750"/>
            <a:ext cx="3598862"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6"/>
          <p:cNvSpPr>
            <a:spLocks noChangeArrowheads="1"/>
          </p:cNvSpPr>
          <p:nvPr/>
        </p:nvSpPr>
        <p:spPr bwMode="auto">
          <a:xfrm>
            <a:off x="4479925" y="3244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t>
            </a:r>
          </a:p>
        </p:txBody>
      </p:sp>
      <p:sp>
        <p:nvSpPr>
          <p:cNvPr id="120837" name="Rectangle 7"/>
          <p:cNvSpPr>
            <a:spLocks noChangeArrowheads="1"/>
          </p:cNvSpPr>
          <p:nvPr/>
        </p:nvSpPr>
        <p:spPr bwMode="auto">
          <a:xfrm>
            <a:off x="4479925" y="3244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t>
            </a:r>
          </a:p>
        </p:txBody>
      </p:sp>
      <p:pic>
        <p:nvPicPr>
          <p:cNvPr id="120838" name="Picture 9" descr="Снимок экрана 2016-02-08 в 12.35.1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25" y="942975"/>
            <a:ext cx="4672013"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itle 1"/>
          <p:cNvSpPr txBox="1">
            <a:spLocks/>
          </p:cNvSpPr>
          <p:nvPr/>
        </p:nvSpPr>
        <p:spPr bwMode="auto">
          <a:xfrm>
            <a:off x="541338" y="630238"/>
            <a:ext cx="35306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kumimoji="1" sz="1600">
                <a:solidFill>
                  <a:schemeClr val="tx1"/>
                </a:solidFill>
                <a:latin typeface="Arial" charset="0"/>
                <a:ea typeface="Arial" charset="0"/>
                <a:cs typeface="Arial" charset="0"/>
              </a:defRPr>
            </a:lvl1pPr>
            <a:lvl2pPr marL="742950" indent="-285750" defTabSz="457200">
              <a:defRPr kumimoji="1" sz="1600">
                <a:solidFill>
                  <a:schemeClr val="tx1"/>
                </a:solidFill>
                <a:latin typeface="Arial" charset="0"/>
                <a:ea typeface="Arial" charset="0"/>
              </a:defRPr>
            </a:lvl2pPr>
            <a:lvl3pPr marL="1143000" indent="-228600" defTabSz="457200">
              <a:defRPr kumimoji="1" sz="1600">
                <a:solidFill>
                  <a:schemeClr val="tx1"/>
                </a:solidFill>
                <a:latin typeface="Arial" charset="0"/>
                <a:ea typeface="Arial" charset="0"/>
              </a:defRPr>
            </a:lvl3pPr>
            <a:lvl4pPr marL="1600200" indent="-228600" defTabSz="457200">
              <a:defRPr kumimoji="1" sz="1600">
                <a:solidFill>
                  <a:schemeClr val="tx1"/>
                </a:solidFill>
                <a:latin typeface="Arial" charset="0"/>
                <a:ea typeface="Arial" charset="0"/>
              </a:defRPr>
            </a:lvl4pPr>
            <a:lvl5pPr marL="2057400" indent="-228600" defTabSz="4572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eaLnBrk="1" hangingPunct="1"/>
            <a:r>
              <a:rPr kumimoji="0" lang="en-US" sz="2000">
                <a:solidFill>
                  <a:srgbClr val="000090"/>
                </a:solidFill>
                <a:ea typeface="ＭＳ Ｐゴシック" charset="0"/>
                <a:cs typeface="ＭＳ Ｐゴシック" charset="0"/>
              </a:rPr>
              <a:t>Data processing pipeline</a:t>
            </a:r>
          </a:p>
        </p:txBody>
      </p:sp>
      <p:sp>
        <p:nvSpPr>
          <p:cNvPr id="120840" name="Title 1"/>
          <p:cNvSpPr txBox="1">
            <a:spLocks/>
          </p:cNvSpPr>
          <p:nvPr/>
        </p:nvSpPr>
        <p:spPr bwMode="auto">
          <a:xfrm>
            <a:off x="160338" y="3586163"/>
            <a:ext cx="4411662"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kumimoji="1" sz="1600">
                <a:solidFill>
                  <a:schemeClr val="tx1"/>
                </a:solidFill>
                <a:latin typeface="Arial" charset="0"/>
                <a:ea typeface="Arial" charset="0"/>
                <a:cs typeface="Arial" charset="0"/>
              </a:defRPr>
            </a:lvl1pPr>
            <a:lvl2pPr marL="742950" indent="-285750" defTabSz="457200">
              <a:defRPr kumimoji="1" sz="1600">
                <a:solidFill>
                  <a:schemeClr val="tx1"/>
                </a:solidFill>
                <a:latin typeface="Arial" charset="0"/>
                <a:ea typeface="Arial" charset="0"/>
              </a:defRPr>
            </a:lvl2pPr>
            <a:lvl3pPr marL="1143000" indent="-228600" defTabSz="457200">
              <a:defRPr kumimoji="1" sz="1600">
                <a:solidFill>
                  <a:schemeClr val="tx1"/>
                </a:solidFill>
                <a:latin typeface="Arial" charset="0"/>
                <a:ea typeface="Arial" charset="0"/>
              </a:defRPr>
            </a:lvl3pPr>
            <a:lvl4pPr marL="1600200" indent="-228600" defTabSz="457200">
              <a:defRPr kumimoji="1" sz="1600">
                <a:solidFill>
                  <a:schemeClr val="tx1"/>
                </a:solidFill>
                <a:latin typeface="Arial" charset="0"/>
                <a:ea typeface="Arial" charset="0"/>
              </a:defRPr>
            </a:lvl4pPr>
            <a:lvl5pPr marL="2057400" indent="-228600" defTabSz="4572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eaLnBrk="1" hangingPunct="1"/>
            <a:r>
              <a:rPr kumimoji="0" lang="en-US" sz="2000">
                <a:solidFill>
                  <a:srgbClr val="000090"/>
                </a:solidFill>
                <a:ea typeface="ＭＳ Ｐゴシック" charset="0"/>
                <a:cs typeface="ＭＳ Ｐゴシック" charset="0"/>
              </a:rPr>
              <a:t>LHEP off-line cluster (prototype)</a:t>
            </a:r>
          </a:p>
        </p:txBody>
      </p:sp>
      <p:sp>
        <p:nvSpPr>
          <p:cNvPr id="120841" name="Rectangle 16"/>
          <p:cNvSpPr>
            <a:spLocks noChangeArrowheads="1"/>
          </p:cNvSpPr>
          <p:nvPr/>
        </p:nvSpPr>
        <p:spPr bwMode="auto">
          <a:xfrm>
            <a:off x="4622800" y="2362200"/>
            <a:ext cx="4402138"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a:solidFill>
                  <a:srgbClr val="000090"/>
                </a:solidFill>
              </a:rPr>
              <a:t>160 × 3 GHz CPU cores, 1024 GB RAM, </a:t>
            </a:r>
          </a:p>
          <a:p>
            <a:r>
              <a:rPr lang="en-US" i="1">
                <a:solidFill>
                  <a:srgbClr val="000090"/>
                </a:solidFill>
              </a:rPr>
              <a:t>8.5 TB Flash Memory, 2×10 Gb Ethernet</a:t>
            </a:r>
          </a:p>
          <a:p>
            <a:r>
              <a:rPr lang="en-US" i="1">
                <a:solidFill>
                  <a:srgbClr val="000090"/>
                </a:solidFill>
              </a:rPr>
              <a:t>4 × Permanent Storage nodes in 16U</a:t>
            </a:r>
          </a:p>
          <a:p>
            <a:r>
              <a:rPr lang="en-US" i="1">
                <a:solidFill>
                  <a:srgbClr val="000090"/>
                </a:solidFill>
              </a:rPr>
              <a:t>430 TB raw, triple replication on 4 TB </a:t>
            </a:r>
          </a:p>
          <a:p>
            <a:r>
              <a:rPr lang="en-US" i="1">
                <a:solidFill>
                  <a:srgbClr val="000090"/>
                </a:solidFill>
              </a:rPr>
              <a:t>HDD 4×10 Gb Ethernet</a:t>
            </a:r>
          </a:p>
        </p:txBody>
      </p:sp>
      <p:pic>
        <p:nvPicPr>
          <p:cNvPr id="120842" name="Picture 17" descr="IMG_6432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505200"/>
            <a:ext cx="186055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Rectangle 19"/>
          <p:cNvSpPr>
            <a:spLocks noChangeArrowheads="1"/>
          </p:cNvSpPr>
          <p:nvPr/>
        </p:nvSpPr>
        <p:spPr bwMode="auto">
          <a:xfrm>
            <a:off x="114300" y="5251450"/>
            <a:ext cx="3238500"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b="1">
                <a:solidFill>
                  <a:srgbClr val="000090"/>
                </a:solidFill>
              </a:rPr>
              <a:t>15 servers</a:t>
            </a:r>
            <a:r>
              <a:rPr lang="en-US">
                <a:solidFill>
                  <a:srgbClr val="000090"/>
                </a:solidFill>
              </a:rPr>
              <a:t>: 4 interactive, </a:t>
            </a:r>
          </a:p>
          <a:p>
            <a:r>
              <a:rPr lang="en-US">
                <a:solidFill>
                  <a:srgbClr val="000090"/>
                </a:solidFill>
              </a:rPr>
              <a:t>11 batch hosts, </a:t>
            </a:r>
            <a:r>
              <a:rPr lang="es-ES_tradnl">
                <a:solidFill>
                  <a:srgbClr val="000090"/>
                </a:solidFill>
              </a:rPr>
              <a:t>350 CPU cores</a:t>
            </a:r>
            <a:endParaRPr lang="en-US">
              <a:solidFill>
                <a:srgbClr val="000090"/>
              </a:solidFill>
            </a:endParaRPr>
          </a:p>
          <a:p>
            <a:r>
              <a:rPr lang="en-US">
                <a:solidFill>
                  <a:srgbClr val="000090"/>
                </a:solidFill>
              </a:rPr>
              <a:t>130TB disk space (</a:t>
            </a:r>
            <a:r>
              <a:rPr lang="en-US" i="1">
                <a:solidFill>
                  <a:srgbClr val="000090"/>
                </a:solidFill>
              </a:rPr>
              <a:t>replicated</a:t>
            </a:r>
            <a:r>
              <a:rPr lang="en-US">
                <a:solidFill>
                  <a:srgbClr val="000090"/>
                </a:solidFill>
              </a:rPr>
              <a:t>)</a:t>
            </a:r>
          </a:p>
        </p:txBody>
      </p:sp>
      <p:pic>
        <p:nvPicPr>
          <p:cNvPr id="120844" name="Picture 18" descr="IMG_181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797425"/>
            <a:ext cx="222091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5" name="Rectangle 2"/>
          <p:cNvSpPr>
            <a:spLocks noChangeArrowheads="1"/>
          </p:cNvSpPr>
          <p:nvPr/>
        </p:nvSpPr>
        <p:spPr bwMode="auto">
          <a:xfrm>
            <a:off x="4437063" y="3897313"/>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solidFill>
                  <a:srgbClr val="000090"/>
                </a:solidFill>
              </a:rPr>
              <a:t>Data storage (LIT): </a:t>
            </a:r>
          </a:p>
          <a:p>
            <a:pPr algn="r"/>
            <a:r>
              <a:rPr lang="en-US">
                <a:solidFill>
                  <a:srgbClr val="000090"/>
                </a:solidFill>
              </a:rPr>
              <a:t>&gt; </a:t>
            </a:r>
            <a:r>
              <a:rPr lang="en-US">
                <a:solidFill>
                  <a:srgbClr val="FF0000"/>
                </a:solidFill>
              </a:rPr>
              <a:t>10 PB </a:t>
            </a:r>
            <a:r>
              <a:rPr lang="en-US">
                <a:solidFill>
                  <a:srgbClr val="000090"/>
                </a:solidFill>
              </a:rPr>
              <a:t>RAW data p/y  after 2020</a:t>
            </a:r>
            <a:endParaRPr lang="en-US"/>
          </a:p>
        </p:txBody>
      </p:sp>
      <p:sp>
        <p:nvSpPr>
          <p:cNvPr id="4" name="Rectangle 3"/>
          <p:cNvSpPr/>
          <p:nvPr/>
        </p:nvSpPr>
        <p:spPr>
          <a:xfrm>
            <a:off x="5651500" y="4808538"/>
            <a:ext cx="3332163" cy="1754187"/>
          </a:xfrm>
          <a:prstGeom prst="rect">
            <a:avLst/>
          </a:prstGeom>
          <a:solidFill>
            <a:srgbClr val="FFFF00"/>
          </a:solidFill>
        </p:spPr>
        <p:txBody>
          <a:bodyPr>
            <a:spAutoFit/>
          </a:bodyPr>
          <a:lstStyle/>
          <a:p>
            <a:pPr>
              <a:defRPr/>
            </a:pPr>
            <a:r>
              <a:rPr lang="en-US" b="1" dirty="0">
                <a:solidFill>
                  <a:srgbClr val="000090"/>
                </a:solidFill>
                <a:ea typeface="SimSun" charset="0"/>
                <a:cs typeface="SimSun" charset="0"/>
              </a:rPr>
              <a:t>Needs: </a:t>
            </a:r>
          </a:p>
          <a:p>
            <a:pPr marL="285750" indent="-285750">
              <a:buFontTx/>
              <a:buChar char="-"/>
              <a:defRPr/>
            </a:pPr>
            <a:r>
              <a:rPr lang="en-US" dirty="0">
                <a:solidFill>
                  <a:srgbClr val="000090"/>
                </a:solidFill>
                <a:ea typeface="SimSun" charset="0"/>
                <a:cs typeface="SimSun" charset="0"/>
              </a:rPr>
              <a:t>Comp. CPU 	– 5 000 GHz      	</a:t>
            </a:r>
          </a:p>
          <a:p>
            <a:pPr marL="285750" indent="-285750">
              <a:buFontTx/>
              <a:buChar char="-"/>
              <a:defRPr/>
            </a:pPr>
            <a:r>
              <a:rPr lang="en-US" dirty="0">
                <a:solidFill>
                  <a:srgbClr val="000090"/>
                </a:solidFill>
                <a:ea typeface="SimSun" charset="0"/>
                <a:cs typeface="SimSun" charset="0"/>
              </a:rPr>
              <a:t>CPU cores 	– 1600 	</a:t>
            </a:r>
            <a:endParaRPr lang="ru-RU" dirty="0">
              <a:solidFill>
                <a:srgbClr val="000090"/>
              </a:solidFill>
              <a:ea typeface="SimSun" charset="0"/>
              <a:cs typeface="SimSun" charset="0"/>
            </a:endParaRPr>
          </a:p>
          <a:p>
            <a:pPr marL="285750" indent="-285750">
              <a:buFontTx/>
              <a:buChar char="-"/>
              <a:defRPr/>
            </a:pPr>
            <a:r>
              <a:rPr lang="en-US" dirty="0">
                <a:solidFill>
                  <a:srgbClr val="000090"/>
                </a:solidFill>
                <a:ea typeface="SimSun" charset="0"/>
                <a:cs typeface="SimSun" charset="0"/>
              </a:rPr>
              <a:t>Comp. RAM 	– 10 000 GB</a:t>
            </a:r>
          </a:p>
          <a:p>
            <a:pPr marL="285750" indent="-285750">
              <a:buFontTx/>
              <a:buChar char="-"/>
              <a:defRPr/>
            </a:pPr>
            <a:r>
              <a:rPr lang="en-US" dirty="0">
                <a:solidFill>
                  <a:srgbClr val="000090"/>
                </a:solidFill>
                <a:ea typeface="SimSun" charset="0"/>
                <a:cs typeface="SimSun" charset="0"/>
              </a:rPr>
              <a:t>Disc storage 	– 2 200 TB</a:t>
            </a:r>
          </a:p>
          <a:p>
            <a:pPr marL="285750" indent="-285750">
              <a:buFontTx/>
              <a:buChar char="-"/>
              <a:defRPr/>
            </a:pPr>
            <a:r>
              <a:rPr lang="en-US" dirty="0">
                <a:solidFill>
                  <a:srgbClr val="000090"/>
                </a:solidFill>
                <a:ea typeface="SimSun" charset="0"/>
                <a:cs typeface="SimSun" charset="0"/>
              </a:rPr>
              <a:t>Mass storage	– 20 PB/year</a:t>
            </a:r>
          </a:p>
        </p:txBody>
      </p:sp>
      <p:sp>
        <p:nvSpPr>
          <p:cNvPr id="120847" name="Title 1"/>
          <p:cNvSpPr txBox="1">
            <a:spLocks/>
          </p:cNvSpPr>
          <p:nvPr/>
        </p:nvSpPr>
        <p:spPr bwMode="auto">
          <a:xfrm>
            <a:off x="5016500" y="685800"/>
            <a:ext cx="4102100" cy="36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kumimoji="1" sz="1600">
                <a:solidFill>
                  <a:schemeClr val="tx1"/>
                </a:solidFill>
                <a:latin typeface="Arial" charset="0"/>
                <a:ea typeface="Arial" charset="0"/>
                <a:cs typeface="Arial" charset="0"/>
              </a:defRPr>
            </a:lvl1pPr>
            <a:lvl2pPr marL="742950" indent="-285750" defTabSz="457200">
              <a:defRPr kumimoji="1" sz="1600">
                <a:solidFill>
                  <a:schemeClr val="tx1"/>
                </a:solidFill>
                <a:latin typeface="Arial" charset="0"/>
                <a:ea typeface="Arial" charset="0"/>
              </a:defRPr>
            </a:lvl2pPr>
            <a:lvl3pPr marL="1143000" indent="-228600" defTabSz="457200">
              <a:defRPr kumimoji="1" sz="1600">
                <a:solidFill>
                  <a:schemeClr val="tx1"/>
                </a:solidFill>
                <a:latin typeface="Arial" charset="0"/>
                <a:ea typeface="Arial" charset="0"/>
              </a:defRPr>
            </a:lvl3pPr>
            <a:lvl4pPr marL="1600200" indent="-228600" defTabSz="457200">
              <a:defRPr kumimoji="1" sz="1600">
                <a:solidFill>
                  <a:schemeClr val="tx1"/>
                </a:solidFill>
                <a:latin typeface="Arial" charset="0"/>
                <a:ea typeface="Arial" charset="0"/>
              </a:defRPr>
            </a:lvl4pPr>
            <a:lvl5pPr marL="2057400" indent="-228600" defTabSz="4572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eaLnBrk="1" hangingPunct="1">
              <a:lnSpc>
                <a:spcPct val="70000"/>
              </a:lnSpc>
            </a:pPr>
            <a:r>
              <a:rPr kumimoji="0" lang="en-US" sz="2000">
                <a:solidFill>
                  <a:srgbClr val="000090"/>
                </a:solidFill>
                <a:ea typeface="ＭＳ Ｐゴシック" charset="0"/>
                <a:cs typeface="ＭＳ Ｐゴシック" charset="0"/>
              </a:rPr>
              <a:t>On-line prototype &amp; network rack</a:t>
            </a:r>
          </a:p>
        </p:txBody>
      </p:sp>
      <p:sp>
        <p:nvSpPr>
          <p:cNvPr id="2" name="Title 1"/>
          <p:cNvSpPr>
            <a:spLocks noGrp="1"/>
          </p:cNvSpPr>
          <p:nvPr>
            <p:ph type="ctrTitle"/>
          </p:nvPr>
        </p:nvSpPr>
        <p:spPr>
          <a:xfrm>
            <a:off x="736600" y="114300"/>
            <a:ext cx="2768600" cy="444500"/>
          </a:xfrm>
          <a:solidFill>
            <a:schemeClr val="accent5"/>
          </a:solidFill>
        </p:spPr>
        <p:txBody>
          <a:bodyPr>
            <a:noAutofit/>
          </a:bodyPr>
          <a:lstStyle/>
          <a:p>
            <a:pPr>
              <a:defRPr/>
            </a:pPr>
            <a:r>
              <a:rPr lang="en-US" sz="2400" b="1" dirty="0" smtClean="0">
                <a:solidFill>
                  <a:srgbClr val="000090"/>
                </a:solidFill>
              </a:rPr>
              <a:t>Computing</a:t>
            </a:r>
            <a:endParaRPr lang="en-US" sz="2400" b="1" dirty="0">
              <a:solidFill>
                <a:srgbClr val="000090"/>
              </a:solidFill>
            </a:endParaRPr>
          </a:p>
        </p:txBody>
      </p:sp>
      <p:sp>
        <p:nvSpPr>
          <p:cNvPr id="3" name="Rectangle 2"/>
          <p:cNvSpPr>
            <a:spLocks noChangeArrowheads="1"/>
          </p:cNvSpPr>
          <p:nvPr/>
        </p:nvSpPr>
        <p:spPr bwMode="auto">
          <a:xfrm>
            <a:off x="1866900" y="2955925"/>
            <a:ext cx="5727700" cy="738664"/>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dirty="0">
                <a:solidFill>
                  <a:schemeClr val="bg1"/>
                </a:solidFill>
              </a:rPr>
              <a:t>A</a:t>
            </a:r>
            <a:r>
              <a:rPr lang="en-US" dirty="0" smtClean="0">
                <a:solidFill>
                  <a:schemeClr val="bg1"/>
                </a:solidFill>
              </a:rPr>
              <a:t>ll </a:t>
            </a:r>
            <a:r>
              <a:rPr lang="en-US" dirty="0">
                <a:solidFill>
                  <a:schemeClr val="bg1"/>
                </a:solidFill>
              </a:rPr>
              <a:t>prototypes are constructed and tested;</a:t>
            </a:r>
          </a:p>
          <a:p>
            <a:pPr algn="ctr">
              <a:spcAft>
                <a:spcPts val="1200"/>
              </a:spcAft>
            </a:pPr>
            <a:r>
              <a:rPr lang="en-US" dirty="0">
                <a:solidFill>
                  <a:schemeClr val="bg1"/>
                </a:solidFill>
              </a:rPr>
              <a:t>design of the whole NICA cluster is in progress</a:t>
            </a:r>
          </a:p>
        </p:txBody>
      </p:sp>
      <p:sp>
        <p:nvSpPr>
          <p:cNvPr id="120850" name="TextBox 4"/>
          <p:cNvSpPr txBox="1">
            <a:spLocks noChangeArrowheads="1"/>
          </p:cNvSpPr>
          <p:nvPr/>
        </p:nvSpPr>
        <p:spPr bwMode="auto">
          <a:xfrm>
            <a:off x="3797300" y="266700"/>
            <a:ext cx="31607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eaLnBrk="1" hangingPunct="1"/>
            <a:r>
              <a:rPr kumimoji="0" lang="en-US" sz="2000" b="1">
                <a:solidFill>
                  <a:srgbClr val="000090"/>
                </a:solidFill>
                <a:ea typeface="ＭＳ Ｐゴシック" charset="0"/>
                <a:cs typeface="ＭＳ Ｐゴシック" charset="0"/>
              </a:rPr>
              <a:t>Leader</a:t>
            </a:r>
            <a:r>
              <a:rPr kumimoji="0" lang="en-US" sz="2000">
                <a:solidFill>
                  <a:srgbClr val="000090"/>
                </a:solidFill>
                <a:ea typeface="ＭＳ Ｐゴシック" charset="0"/>
                <a:cs typeface="ＭＳ Ｐゴシック" charset="0"/>
              </a:rPr>
              <a:t>: </a:t>
            </a:r>
            <a:r>
              <a:rPr kumimoji="0" lang="en-US" sz="2000" i="1">
                <a:solidFill>
                  <a:srgbClr val="000090"/>
                </a:solidFill>
                <a:ea typeface="ＭＳ Ｐゴシック" charset="0"/>
                <a:cs typeface="ＭＳ Ｐゴシック" charset="0"/>
              </a:rPr>
              <a:t>Yu. Potrebenikov</a:t>
            </a:r>
          </a:p>
        </p:txBody>
      </p:sp>
    </p:spTree>
    <p:extLst>
      <p:ext uri="{BB962C8B-B14F-4D97-AF65-F5344CB8AC3E}">
        <p14:creationId xmlns:p14="http://schemas.microsoft.com/office/powerpoint/2010/main" val="1483800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7" name="Группа 3"/>
          <p:cNvGrpSpPr>
            <a:grpSpLocks/>
          </p:cNvGrpSpPr>
          <p:nvPr/>
        </p:nvGrpSpPr>
        <p:grpSpPr bwMode="auto">
          <a:xfrm>
            <a:off x="411163" y="1920875"/>
            <a:ext cx="8191500" cy="4402138"/>
            <a:chOff x="298825" y="850899"/>
            <a:chExt cx="8538482" cy="5395522"/>
          </a:xfrm>
        </p:grpSpPr>
        <p:grpSp>
          <p:nvGrpSpPr>
            <p:cNvPr id="121868" name="Группа 1"/>
            <p:cNvGrpSpPr>
              <a:grpSpLocks/>
            </p:cNvGrpSpPr>
            <p:nvPr/>
          </p:nvGrpSpPr>
          <p:grpSpPr bwMode="auto">
            <a:xfrm>
              <a:off x="298825" y="850899"/>
              <a:ext cx="8538482" cy="5395522"/>
              <a:chOff x="147638" y="850900"/>
              <a:chExt cx="8915400" cy="5294313"/>
            </a:xfrm>
          </p:grpSpPr>
          <p:grpSp>
            <p:nvGrpSpPr>
              <p:cNvPr id="121870" name="Group 13"/>
              <p:cNvGrpSpPr>
                <a:grpSpLocks/>
              </p:cNvGrpSpPr>
              <p:nvPr/>
            </p:nvGrpSpPr>
            <p:grpSpPr bwMode="auto">
              <a:xfrm>
                <a:off x="147638" y="850900"/>
                <a:ext cx="8915400" cy="5294313"/>
                <a:chOff x="-3708400" y="152400"/>
                <a:chExt cx="8915400" cy="5294312"/>
              </a:xfrm>
            </p:grpSpPr>
            <p:pic>
              <p:nvPicPr>
                <p:cNvPr id="121872" name="Picture 10" descr="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52400"/>
                  <a:ext cx="8915400"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bwMode="auto">
                <a:xfrm>
                  <a:off x="1303866" y="3371372"/>
                  <a:ext cx="898504" cy="444184"/>
                </a:xfrm>
                <a:prstGeom prst="rect">
                  <a:avLst/>
                </a:prstGeom>
                <a:noFill/>
              </p:spPr>
              <p:txBody>
                <a:bodyPr>
                  <a:spAutoFit/>
                  <a:scene3d>
                    <a:camera prst="orthographicFront">
                      <a:rot lat="0" lon="0" rev="3900000"/>
                    </a:camera>
                    <a:lightRig rig="threePt" dir="t"/>
                  </a:scene3d>
                </a:bodyPr>
                <a:lstStyle/>
                <a:p>
                  <a:pPr>
                    <a:defRPr/>
                  </a:pPr>
                  <a:r>
                    <a:rPr lang="en-US" b="1" dirty="0">
                      <a:solidFill>
                        <a:srgbClr val="0C1167"/>
                      </a:solidFill>
                      <a:latin typeface="+mj-lt"/>
                      <a:ea typeface="+mn-ea"/>
                      <a:cs typeface="+mn-cs"/>
                    </a:rPr>
                    <a:t>MPD</a:t>
                  </a:r>
                </a:p>
              </p:txBody>
            </p:sp>
          </p:grpSp>
          <p:sp>
            <p:nvSpPr>
              <p:cNvPr id="27" name="TextBox 26"/>
              <p:cNvSpPr txBox="1"/>
              <p:nvPr/>
            </p:nvSpPr>
            <p:spPr>
              <a:xfrm>
                <a:off x="5905500" y="2706688"/>
                <a:ext cx="659293" cy="369332"/>
              </a:xfrm>
              <a:prstGeom prst="rect">
                <a:avLst/>
              </a:prstGeom>
              <a:noFill/>
              <a:scene3d>
                <a:camera prst="orthographicFront">
                  <a:rot lat="0" lon="0" rev="3840000"/>
                </a:camera>
                <a:lightRig rig="threePt" dir="t"/>
              </a:scene3d>
            </p:spPr>
            <p:txBody>
              <a:bodyPr wrap="none">
                <a:spAutoFit/>
              </a:bodyPr>
              <a:lstStyle/>
              <a:p>
                <a:pPr>
                  <a:defRPr/>
                </a:pPr>
                <a:r>
                  <a:rPr lang="en-US" b="1" dirty="0">
                    <a:solidFill>
                      <a:srgbClr val="008000"/>
                    </a:solidFill>
                    <a:ea typeface="+mn-ea"/>
                    <a:cs typeface="+mn-cs"/>
                  </a:rPr>
                  <a:t>SPD</a:t>
                </a:r>
              </a:p>
            </p:txBody>
          </p:sp>
        </p:grpSp>
        <p:sp>
          <p:nvSpPr>
            <p:cNvPr id="18" name="TextBox 17"/>
            <p:cNvSpPr txBox="1"/>
            <p:nvPr/>
          </p:nvSpPr>
          <p:spPr>
            <a:xfrm>
              <a:off x="1331849" y="1505853"/>
              <a:ext cx="1997769" cy="1131688"/>
            </a:xfrm>
            <a:prstGeom prst="rect">
              <a:avLst/>
            </a:prstGeom>
            <a:noFill/>
            <a:scene3d>
              <a:camera prst="orthographicFront">
                <a:rot lat="0" lon="0" rev="1620000"/>
              </a:camera>
              <a:lightRig rig="threePt" dir="t"/>
            </a:scene3d>
          </p:spPr>
          <p:txBody>
            <a:bodyPr wrap="none">
              <a:spAutoFit/>
            </a:bodyPr>
            <a:lstStyle/>
            <a:p>
              <a:pPr algn="ctr">
                <a:defRPr/>
              </a:pPr>
              <a:r>
                <a:rPr lang="en-US" dirty="0">
                  <a:solidFill>
                    <a:srgbClr val="FFFFFF"/>
                  </a:solidFill>
                  <a:ea typeface="+mn-ea"/>
                  <a:cs typeface="+mn-cs"/>
                </a:rPr>
                <a:t>experiments with</a:t>
              </a:r>
            </a:p>
            <a:p>
              <a:pPr>
                <a:defRPr/>
              </a:pPr>
              <a:r>
                <a:rPr lang="en-US" dirty="0">
                  <a:solidFill>
                    <a:srgbClr val="FFFFFF"/>
                  </a:solidFill>
                  <a:ea typeface="+mn-ea"/>
                  <a:cs typeface="+mn-cs"/>
                </a:rPr>
                <a:t>fixed targets </a:t>
              </a:r>
            </a:p>
            <a:p>
              <a:pPr algn="r">
                <a:defRPr/>
              </a:pPr>
              <a:r>
                <a:rPr lang="en-US" dirty="0">
                  <a:solidFill>
                    <a:srgbClr val="FFFFFF"/>
                  </a:solidFill>
                  <a:ea typeface="+mn-ea"/>
                  <a:cs typeface="+mn-cs"/>
                </a:rPr>
                <a:t>    bld. 205</a:t>
              </a:r>
            </a:p>
          </p:txBody>
        </p:sp>
      </p:grpSp>
      <p:grpSp>
        <p:nvGrpSpPr>
          <p:cNvPr id="121858" name="Group 13"/>
          <p:cNvGrpSpPr>
            <a:grpSpLocks/>
          </p:cNvGrpSpPr>
          <p:nvPr/>
        </p:nvGrpSpPr>
        <p:grpSpPr bwMode="auto">
          <a:xfrm>
            <a:off x="468313" y="995363"/>
            <a:ext cx="8629650" cy="822325"/>
            <a:chOff x="2328202" y="249838"/>
            <a:chExt cx="8629916" cy="823469"/>
          </a:xfrm>
        </p:grpSpPr>
        <p:sp>
          <p:nvSpPr>
            <p:cNvPr id="121866" name="TextBox 11"/>
            <p:cNvSpPr txBox="1">
              <a:spLocks noChangeArrowheads="1"/>
            </p:cNvSpPr>
            <p:nvPr/>
          </p:nvSpPr>
          <p:spPr bwMode="auto">
            <a:xfrm>
              <a:off x="2328202" y="672751"/>
              <a:ext cx="8629916" cy="40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eaLnBrk="1" hangingPunct="1"/>
              <a:r>
                <a:rPr kumimoji="0" lang="en-US" sz="2000" i="1">
                  <a:solidFill>
                    <a:srgbClr val="19194D"/>
                  </a:solidFill>
                  <a:ea typeface="MS PGothic" charset="0"/>
                  <a:cs typeface="MS PGothic" charset="0"/>
                </a:rPr>
                <a:t>For the first time at JINR the international tender has been implemented</a:t>
              </a:r>
            </a:p>
          </p:txBody>
        </p:sp>
        <p:sp>
          <p:nvSpPr>
            <p:cNvPr id="121867" name="TextBox 10"/>
            <p:cNvSpPr txBox="1">
              <a:spLocks noChangeArrowheads="1"/>
            </p:cNvSpPr>
            <p:nvPr/>
          </p:nvSpPr>
          <p:spPr bwMode="auto">
            <a:xfrm>
              <a:off x="2520447" y="249838"/>
              <a:ext cx="7950200" cy="4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eaLnBrk="1" hangingPunct="1"/>
              <a:r>
                <a:rPr kumimoji="0" lang="en-US" sz="2000" i="1">
                  <a:solidFill>
                    <a:srgbClr val="19194D"/>
                  </a:solidFill>
                  <a:ea typeface="MS PGothic" charset="0"/>
                  <a:cs typeface="MS PGothic" charset="0"/>
                </a:rPr>
                <a:t>The project has passed through the State Expertise in 2013</a:t>
              </a:r>
            </a:p>
          </p:txBody>
        </p:sp>
      </p:grpSp>
      <p:sp>
        <p:nvSpPr>
          <p:cNvPr id="121859" name="Slide Number Placeholder 6"/>
          <p:cNvSpPr>
            <a:spLocks noGrp="1"/>
          </p:cNvSpPr>
          <p:nvPr>
            <p:ph type="sldNum" sz="quarter" idx="4294967295"/>
          </p:nvPr>
        </p:nvSpPr>
        <p:spPr bwMode="auto">
          <a:xfrm>
            <a:off x="6654800" y="63468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eaLnBrk="1" hangingPunct="1"/>
            <a:fld id="{8FA6A47E-3299-A142-B441-7952CD4D52F4}" type="slidenum">
              <a:rPr kumimoji="0" lang="ru-RU" sz="1400">
                <a:ea typeface="MS PGothic" charset="0"/>
                <a:cs typeface="MS PGothic" charset="0"/>
              </a:rPr>
              <a:pPr eaLnBrk="1" hangingPunct="1"/>
              <a:t>27</a:t>
            </a:fld>
            <a:endParaRPr kumimoji="0" lang="ru-RU" sz="1400">
              <a:ea typeface="MS PGothic" charset="0"/>
              <a:cs typeface="MS PGothic" charset="0"/>
            </a:endParaRPr>
          </a:p>
        </p:txBody>
      </p:sp>
      <p:sp>
        <p:nvSpPr>
          <p:cNvPr id="121860" name="TextBox 16"/>
          <p:cNvSpPr txBox="1">
            <a:spLocks noChangeArrowheads="1"/>
          </p:cNvSpPr>
          <p:nvPr/>
        </p:nvSpPr>
        <p:spPr bwMode="auto">
          <a:xfrm>
            <a:off x="1574800" y="152400"/>
            <a:ext cx="6337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eaLnBrk="1" hangingPunct="1"/>
            <a:r>
              <a:rPr kumimoji="0" lang="en-US" sz="2800" b="1">
                <a:solidFill>
                  <a:srgbClr val="000090"/>
                </a:solidFill>
                <a:ea typeface="MS PGothic" charset="0"/>
                <a:cs typeface="MS PGothic" charset="0"/>
              </a:rPr>
              <a:t> Complex NICA – civil construction</a:t>
            </a:r>
          </a:p>
        </p:txBody>
      </p:sp>
      <p:pic>
        <p:nvPicPr>
          <p:cNvPr id="1218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300" y="5716588"/>
            <a:ext cx="1374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5729288"/>
            <a:ext cx="1454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600" y="5681663"/>
            <a:ext cx="13779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Рисунок 4" descr="LHEP-emblema-trans.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00" y="50800"/>
            <a:ext cx="15875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6" descr="NICA-Logo_4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7759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Picture 1"/>
          <p:cNvSpPr>
            <a:spLocks noChangeAspect="1"/>
          </p:cNvSpPr>
          <p:nvPr/>
        </p:nvSpPr>
        <p:spPr bwMode="auto">
          <a:xfrm>
            <a:off x="9612313" y="4437063"/>
            <a:ext cx="4572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endParaRPr kumimoji="0" lang="ru-RU" altLang="ru-RU" sz="1600">
              <a:solidFill>
                <a:schemeClr val="tx1"/>
              </a:solidFill>
              <a:ea typeface="SimSun" charset="0"/>
            </a:endParaRPr>
          </a:p>
        </p:txBody>
      </p:sp>
      <p:sp>
        <p:nvSpPr>
          <p:cNvPr id="70660" name="TextBox 14"/>
          <p:cNvSpPr txBox="1">
            <a:spLocks noChangeArrowheads="1"/>
          </p:cNvSpPr>
          <p:nvPr/>
        </p:nvSpPr>
        <p:spPr bwMode="auto">
          <a:xfrm>
            <a:off x="6604000" y="6118225"/>
            <a:ext cx="2544763"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r">
              <a:lnSpc>
                <a:spcPct val="100000"/>
              </a:lnSpc>
              <a:spcAft>
                <a:spcPct val="0"/>
              </a:spcAft>
              <a:buClrTx/>
              <a:buSzTx/>
              <a:buFontTx/>
              <a:buNone/>
            </a:pPr>
            <a:endParaRPr kumimoji="0" lang="ru-RU" altLang="ru-RU" sz="1400" b="1">
              <a:solidFill>
                <a:schemeClr val="tx1"/>
              </a:solidFill>
              <a:ea typeface="SimSun" charset="0"/>
            </a:endParaRPr>
          </a:p>
        </p:txBody>
      </p:sp>
      <p:sp>
        <p:nvSpPr>
          <p:cNvPr id="70661" name="TextBox 13"/>
          <p:cNvSpPr txBox="1">
            <a:spLocks noChangeArrowheads="1"/>
          </p:cNvSpPr>
          <p:nvPr/>
        </p:nvSpPr>
        <p:spPr bwMode="auto">
          <a:xfrm>
            <a:off x="4682057" y="2996952"/>
            <a:ext cx="4409556"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r">
              <a:lnSpc>
                <a:spcPct val="100000"/>
              </a:lnSpc>
              <a:spcAft>
                <a:spcPct val="0"/>
              </a:spcAft>
              <a:buClrTx/>
              <a:buSzTx/>
              <a:buFontTx/>
              <a:buNone/>
            </a:pPr>
            <a:r>
              <a:rPr kumimoji="0" lang="en-US" altLang="ru-RU" sz="1400" b="1" dirty="0" smtClean="0">
                <a:solidFill>
                  <a:srgbClr val="FF0000"/>
                </a:solidFill>
                <a:ea typeface="SimSun" charset="0"/>
              </a:rPr>
              <a:t>Contract for civil construction (JINR-</a:t>
            </a:r>
            <a:r>
              <a:rPr kumimoji="0" lang="en-US" altLang="ru-RU" sz="1400" b="1" dirty="0" err="1" smtClean="0">
                <a:solidFill>
                  <a:srgbClr val="FF0000"/>
                </a:solidFill>
                <a:ea typeface="SimSun" charset="0"/>
              </a:rPr>
              <a:t>Strabag</a:t>
            </a:r>
            <a:r>
              <a:rPr kumimoji="0" lang="en-US" altLang="ru-RU" sz="1400" b="1" dirty="0" smtClean="0">
                <a:solidFill>
                  <a:srgbClr val="FF0000"/>
                </a:solidFill>
                <a:ea typeface="SimSun" charset="0"/>
              </a:rPr>
              <a:t>. September 2015)</a:t>
            </a:r>
            <a:endParaRPr kumimoji="0" lang="en-US" altLang="ru-RU" sz="1400" b="1" dirty="0">
              <a:solidFill>
                <a:srgbClr val="FF0000"/>
              </a:solidFill>
              <a:ea typeface="SimSun" charset="0"/>
            </a:endParaRPr>
          </a:p>
        </p:txBody>
      </p:sp>
      <p:pic>
        <p:nvPicPr>
          <p:cNvPr id="7066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6475" y="47377"/>
            <a:ext cx="4211638"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Изображение 1"/>
          <p:cNvPicPr>
            <a:picLocks noChangeAspect="1"/>
          </p:cNvPicPr>
          <p:nvPr/>
        </p:nvPicPr>
        <p:blipFill rotWithShape="1">
          <a:blip r:embed="rId4" cstate="print">
            <a:extLst>
              <a:ext uri="{28A0092B-C50C-407E-A947-70E740481C1C}">
                <a14:useLocalDpi xmlns:a14="http://schemas.microsoft.com/office/drawing/2010/main" val="0"/>
              </a:ext>
            </a:extLst>
          </a:blip>
          <a:srcRect l="18125" t="945" r="12976" b="12263"/>
          <a:stretch/>
        </p:blipFill>
        <p:spPr>
          <a:xfrm>
            <a:off x="4840019" y="3585121"/>
            <a:ext cx="4251133" cy="3012231"/>
          </a:xfrm>
          <a:prstGeom prst="rect">
            <a:avLst/>
          </a:prstGeom>
        </p:spPr>
      </p:pic>
      <p:sp>
        <p:nvSpPr>
          <p:cNvPr id="5" name="Прямоугольник 4"/>
          <p:cNvSpPr/>
          <p:nvPr/>
        </p:nvSpPr>
        <p:spPr>
          <a:xfrm>
            <a:off x="251520" y="3155297"/>
            <a:ext cx="4257769" cy="338554"/>
          </a:xfrm>
          <a:prstGeom prst="rect">
            <a:avLst/>
          </a:prstGeom>
        </p:spPr>
        <p:txBody>
          <a:bodyPr wrap="none">
            <a:spAutoFit/>
          </a:bodyPr>
          <a:lstStyle/>
          <a:p>
            <a:r>
              <a:rPr lang="ru-RU" dirty="0"/>
              <a:t>http://nucloweb.jinr.ru/nucloserv/205corp.htm</a:t>
            </a:r>
          </a:p>
        </p:txBody>
      </p:sp>
      <p:pic>
        <p:nvPicPr>
          <p:cNvPr id="3" name="Рисунок 2"/>
          <p:cNvPicPr>
            <a:picLocks noChangeAspect="1"/>
          </p:cNvPicPr>
          <p:nvPr/>
        </p:nvPicPr>
        <p:blipFill rotWithShape="1">
          <a:blip r:embed="rId5"/>
          <a:srcRect l="27463" t="25955" r="24478" b="13018"/>
          <a:stretch/>
        </p:blipFill>
        <p:spPr>
          <a:xfrm>
            <a:off x="78752" y="3471055"/>
            <a:ext cx="4584861" cy="3274902"/>
          </a:xfrm>
          <a:prstGeom prst="rect">
            <a:avLst/>
          </a:prstGeom>
        </p:spPr>
      </p:pic>
      <p:pic>
        <p:nvPicPr>
          <p:cNvPr id="6" name="Изображение 5"/>
          <p:cNvPicPr>
            <a:picLocks noChangeAspect="1"/>
          </p:cNvPicPr>
          <p:nvPr/>
        </p:nvPicPr>
        <p:blipFill>
          <a:blip r:embed="rId6"/>
          <a:stretch>
            <a:fillRect/>
          </a:stretch>
        </p:blipFill>
        <p:spPr>
          <a:xfrm>
            <a:off x="76521" y="47377"/>
            <a:ext cx="4707052" cy="3051954"/>
          </a:xfrm>
          <a:prstGeom prst="rect">
            <a:avLst/>
          </a:prstGeom>
        </p:spPr>
      </p:pic>
    </p:spTree>
    <p:extLst>
      <p:ext uri="{BB962C8B-B14F-4D97-AF65-F5344CB8AC3E}">
        <p14:creationId xmlns:p14="http://schemas.microsoft.com/office/powerpoint/2010/main" val="2125285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7"/>
          <p:cNvSpPr txBox="1">
            <a:spLocks noChangeArrowheads="1"/>
          </p:cNvSpPr>
          <p:nvPr/>
        </p:nvSpPr>
        <p:spPr bwMode="auto">
          <a:xfrm>
            <a:off x="611560" y="46365"/>
            <a:ext cx="8424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3600" b="1" dirty="0" smtClean="0">
                <a:solidFill>
                  <a:srgbClr val="000090"/>
                </a:solidFill>
                <a:ea typeface="SimSun" charset="0"/>
                <a:cs typeface="Arial" charset="0"/>
              </a:rPr>
              <a:t>NICA time-line</a:t>
            </a:r>
            <a:endParaRPr kumimoji="0" lang="en-US" altLang="ru-RU" sz="3600" b="1" dirty="0">
              <a:solidFill>
                <a:srgbClr val="000090"/>
              </a:solidFill>
              <a:ea typeface="SimSun" charset="0"/>
              <a:cs typeface="Arial" charset="0"/>
            </a:endParaRPr>
          </a:p>
        </p:txBody>
      </p:sp>
      <p:graphicFrame>
        <p:nvGraphicFramePr>
          <p:cNvPr id="5" name="Table 8"/>
          <p:cNvGraphicFramePr>
            <a:graphicFrameLocks noGrp="1"/>
          </p:cNvGraphicFramePr>
          <p:nvPr>
            <p:extLst>
              <p:ext uri="{D42A27DB-BD31-4B8C-83A1-F6EECF244321}">
                <p14:modId xmlns:p14="http://schemas.microsoft.com/office/powerpoint/2010/main" val="2399018643"/>
              </p:ext>
            </p:extLst>
          </p:nvPr>
        </p:nvGraphicFramePr>
        <p:xfrm>
          <a:off x="35496" y="692696"/>
          <a:ext cx="9036501" cy="6142077"/>
        </p:xfrm>
        <a:graphic>
          <a:graphicData uri="http://schemas.openxmlformats.org/drawingml/2006/table">
            <a:tbl>
              <a:tblPr/>
              <a:tblGrid>
                <a:gridCol w="2548725"/>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gridCol w="180216"/>
              </a:tblGrid>
              <a:tr h="242674">
                <a:tc>
                  <a:txBody>
                    <a:bodyPr/>
                    <a:lstStyle/>
                    <a:p>
                      <a:pPr algn="l" fontAlgn="b"/>
                      <a:endParaRPr lang="en-US" sz="1400" b="1" i="0" u="none" strike="noStrike" dirty="0">
                        <a:solidFill>
                          <a:srgbClr val="000000"/>
                        </a:solidFill>
                        <a:effectLst/>
                        <a:latin typeface="Arial"/>
                        <a:cs typeface="Arial"/>
                      </a:endParaRPr>
                    </a:p>
                  </a:txBody>
                  <a:tcPr marL="10133" marR="10133" marT="10134"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2015</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2016</a:t>
                      </a: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2017</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2018</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2019</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2020</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2021</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2022</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2023</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en-US" sz="1400" b="1" dirty="0">
                          <a:solidFill>
                            <a:srgbClr val="002060"/>
                          </a:solidFill>
                          <a:effectLst/>
                          <a:latin typeface="Arial"/>
                          <a:ea typeface="Calibri"/>
                          <a:cs typeface="Arial"/>
                        </a:rPr>
                        <a:t>Injection complex</a:t>
                      </a:r>
                      <a:endParaRPr lang="ru-RU" sz="14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a:r>
                        <a:rPr lang="en-US" sz="1400" i="1" dirty="0" smtClean="0">
                          <a:solidFill>
                            <a:srgbClr val="000090"/>
                          </a:solidFill>
                          <a:latin typeface="Arial"/>
                          <a:cs typeface="Arial"/>
                        </a:rPr>
                        <a:t>Lu-20 upgrade</a:t>
                      </a:r>
                      <a:endParaRPr lang="en-US" sz="1400" i="1" dirty="0">
                        <a:solidFill>
                          <a:srgbClr val="000090"/>
                        </a:solidFill>
                        <a:latin typeface="Arial"/>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dirty="0">
                          <a:solidFill>
                            <a:srgbClr val="002060"/>
                          </a:solidFill>
                          <a:effectLst/>
                          <a:latin typeface="Arial"/>
                          <a:ea typeface="Calibri"/>
                          <a:cs typeface="Arial"/>
                        </a:rPr>
                        <a:t>HI Source</a:t>
                      </a:r>
                      <a:endParaRPr lang="ru-RU" sz="14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dirty="0">
                          <a:solidFill>
                            <a:srgbClr val="002060"/>
                          </a:solidFill>
                          <a:effectLst/>
                          <a:latin typeface="Arial"/>
                          <a:ea typeface="Calibri"/>
                          <a:cs typeface="Arial"/>
                        </a:rPr>
                        <a:t>HI </a:t>
                      </a:r>
                      <a:r>
                        <a:rPr lang="en-US" sz="1400" i="1" dirty="0" err="1">
                          <a:solidFill>
                            <a:srgbClr val="002060"/>
                          </a:solidFill>
                          <a:effectLst/>
                          <a:latin typeface="Arial"/>
                          <a:ea typeface="Calibri"/>
                          <a:cs typeface="Arial"/>
                        </a:rPr>
                        <a:t>Linac</a:t>
                      </a:r>
                      <a:endParaRPr lang="ru-RU" sz="14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en-US" sz="1400" b="1" dirty="0" err="1">
                          <a:solidFill>
                            <a:srgbClr val="002060"/>
                          </a:solidFill>
                          <a:effectLst/>
                          <a:latin typeface="Arial"/>
                          <a:ea typeface="Calibri"/>
                          <a:cs typeface="Times New Roman"/>
                        </a:rPr>
                        <a:t>Nuclotron</a:t>
                      </a:r>
                      <a:r>
                        <a:rPr lang="en-US" sz="1400" i="1" dirty="0">
                          <a:solidFill>
                            <a:srgbClr val="002060"/>
                          </a:solidFill>
                          <a:effectLst/>
                          <a:latin typeface="Arial"/>
                          <a:ea typeface="Calibri"/>
                          <a:cs typeface="Times New Roman"/>
                        </a:rPr>
                        <a:t> </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dirty="0">
                          <a:solidFill>
                            <a:srgbClr val="002060"/>
                          </a:solidFill>
                          <a:effectLst/>
                          <a:latin typeface="Arial"/>
                          <a:ea typeface="Calibri"/>
                          <a:cs typeface="Times New Roman"/>
                        </a:rPr>
                        <a:t>general development</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dirty="0">
                          <a:solidFill>
                            <a:srgbClr val="002060"/>
                          </a:solidFill>
                          <a:effectLst/>
                          <a:latin typeface="Arial"/>
                          <a:ea typeface="Calibri"/>
                          <a:cs typeface="Times New Roman"/>
                        </a:rPr>
                        <a:t>extracted channels</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en-US" sz="1400" b="1" dirty="0">
                          <a:solidFill>
                            <a:srgbClr val="008000"/>
                          </a:solidFill>
                          <a:effectLst/>
                          <a:latin typeface="Arial"/>
                          <a:ea typeface="Calibri"/>
                          <a:cs typeface="Times New Roman"/>
                        </a:rPr>
                        <a:t>Booster</a:t>
                      </a:r>
                      <a:r>
                        <a:rPr lang="en-US" sz="1400" b="1" dirty="0">
                          <a:solidFill>
                            <a:srgbClr val="002060"/>
                          </a:solidFill>
                          <a:effectLst/>
                          <a:latin typeface="Arial"/>
                          <a:ea typeface="Calibri"/>
                          <a:cs typeface="Times New Roman"/>
                        </a:rPr>
                        <a:t> </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ru-RU" sz="1400" b="1" dirty="0" err="1">
                          <a:solidFill>
                            <a:srgbClr val="002060"/>
                          </a:solidFill>
                          <a:effectLst/>
                          <a:latin typeface="Arial"/>
                          <a:ea typeface="Calibri"/>
                          <a:cs typeface="Times New Roman"/>
                        </a:rPr>
                        <a:t>Collider</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kern="1200">
                          <a:solidFill>
                            <a:srgbClr val="002060"/>
                          </a:solidFill>
                          <a:effectLst/>
                          <a:latin typeface="Arial"/>
                          <a:ea typeface="MS PGothic"/>
                          <a:cs typeface="Times New Roman"/>
                        </a:rPr>
                        <a:t>startup configuration</a:t>
                      </a:r>
                      <a:endParaRPr lang="ru-RU" sz="140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28361">
                <a:tc>
                  <a:txBody>
                    <a:bodyPr/>
                    <a:lstStyle/>
                    <a:p>
                      <a:pPr algn="ctr">
                        <a:lnSpc>
                          <a:spcPct val="115000"/>
                        </a:lnSpc>
                        <a:spcAft>
                          <a:spcPts val="0"/>
                        </a:spcAft>
                        <a:tabLst>
                          <a:tab pos="7381240" algn="l"/>
                        </a:tabLst>
                      </a:pPr>
                      <a:r>
                        <a:rPr lang="en-US" sz="1400" i="1" kern="1200" dirty="0">
                          <a:solidFill>
                            <a:srgbClr val="002060"/>
                          </a:solidFill>
                          <a:effectLst/>
                          <a:latin typeface="Arial"/>
                          <a:ea typeface="MS PGothic"/>
                          <a:cs typeface="Times New Roman"/>
                        </a:rPr>
                        <a:t>design configuration</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198575">
                <a:tc>
                  <a:txBody>
                    <a:bodyPr/>
                    <a:lstStyle/>
                    <a:p>
                      <a:pPr algn="l" fontAlgn="ctr">
                        <a:spcAft>
                          <a:spcPts val="0"/>
                        </a:spcAft>
                        <a:tabLst>
                          <a:tab pos="7381240" algn="l"/>
                        </a:tabLst>
                      </a:pPr>
                      <a:r>
                        <a:rPr lang="en-US" sz="1400" b="1" kern="1200" dirty="0">
                          <a:solidFill>
                            <a:srgbClr val="006666"/>
                          </a:solidFill>
                          <a:effectLst/>
                          <a:latin typeface="Arial"/>
                          <a:ea typeface="MS PGothic"/>
                        </a:rPr>
                        <a:t>BM@N</a:t>
                      </a:r>
                      <a:r>
                        <a:rPr lang="ru-RU" sz="1400" b="1" kern="1200" dirty="0">
                          <a:solidFill>
                            <a:srgbClr val="006666"/>
                          </a:solidFill>
                          <a:effectLst/>
                          <a:latin typeface="Arial"/>
                          <a:ea typeface="MS PGothic"/>
                        </a:rPr>
                        <a:t>  </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6666"/>
                          </a:solidFill>
                          <a:effectLst/>
                          <a:latin typeface="Arial"/>
                          <a:ea typeface="MS PGothic"/>
                        </a:rPr>
                        <a:t>I stage</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1"/>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1"/>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6666"/>
                          </a:solidFill>
                          <a:effectLst/>
                          <a:latin typeface="Arial"/>
                          <a:ea typeface="MS PGothic"/>
                        </a:rPr>
                        <a:t>II stage</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28361">
                <a:tc>
                  <a:txBody>
                    <a:bodyPr/>
                    <a:lstStyle/>
                    <a:p>
                      <a:pPr algn="l">
                        <a:lnSpc>
                          <a:spcPct val="115000"/>
                        </a:lnSpc>
                        <a:spcAft>
                          <a:spcPts val="0"/>
                        </a:spcAft>
                        <a:tabLst>
                          <a:tab pos="7381240" algn="l"/>
                        </a:tabLst>
                      </a:pPr>
                      <a:r>
                        <a:rPr lang="en-US" sz="1400" b="1" dirty="0">
                          <a:solidFill>
                            <a:srgbClr val="B22320"/>
                          </a:solidFill>
                          <a:effectLst/>
                          <a:latin typeface="Arial"/>
                          <a:ea typeface="Calibri"/>
                          <a:cs typeface="Times New Roman"/>
                        </a:rPr>
                        <a:t>MPD </a:t>
                      </a:r>
                      <a:endParaRPr lang="ru-RU" sz="14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ru-RU" sz="1400" i="1" kern="1200">
                          <a:solidFill>
                            <a:srgbClr val="B22320"/>
                          </a:solidFill>
                          <a:effectLst/>
                          <a:latin typeface="Arial"/>
                          <a:ea typeface="MS PGothic"/>
                        </a:rPr>
                        <a:t> </a:t>
                      </a:r>
                      <a:r>
                        <a:rPr lang="en-US" sz="1400" i="1" kern="1200">
                          <a:solidFill>
                            <a:srgbClr val="B22320"/>
                          </a:solidFill>
                          <a:effectLst/>
                          <a:latin typeface="Arial"/>
                          <a:ea typeface="MS PGothic"/>
                        </a:rPr>
                        <a:t>solenoid</a:t>
                      </a:r>
                      <a:endParaRPr lang="ru-RU" sz="14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a:solidFill>
                            <a:srgbClr val="B22320"/>
                          </a:solidFill>
                          <a:effectLst/>
                          <a:latin typeface="Arial"/>
                          <a:ea typeface="MS PGothic"/>
                        </a:rPr>
                        <a:t>TPC, TOF, Ecal (barrel) </a:t>
                      </a:r>
                      <a:endParaRPr lang="ru-RU" sz="14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a:solidFill>
                            <a:srgbClr val="B22320"/>
                          </a:solidFill>
                          <a:effectLst/>
                          <a:latin typeface="Arial"/>
                          <a:ea typeface="Times New Roman"/>
                        </a:rPr>
                        <a:t>upgraded end-caps</a:t>
                      </a:r>
                      <a:endParaRPr lang="ru-RU" sz="14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r>
              <a:tr h="198575">
                <a:tc>
                  <a:txBody>
                    <a:bodyPr/>
                    <a:lstStyle/>
                    <a:p>
                      <a:pPr algn="l" fontAlgn="ctr">
                        <a:spcAft>
                          <a:spcPts val="0"/>
                        </a:spcAft>
                        <a:tabLst>
                          <a:tab pos="7381240" algn="l"/>
                        </a:tabLst>
                      </a:pPr>
                      <a:r>
                        <a:rPr lang="en-US" sz="1400" b="1" kern="1200" dirty="0">
                          <a:solidFill>
                            <a:srgbClr val="003300"/>
                          </a:solidFill>
                          <a:effectLst/>
                          <a:latin typeface="Arial"/>
                          <a:ea typeface="MS PGothic"/>
                        </a:rPr>
                        <a:t> Civil engineering</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3300"/>
                          </a:solidFill>
                          <a:effectLst/>
                          <a:latin typeface="Arial"/>
                          <a:ea typeface="MS PGothic"/>
                        </a:rPr>
                        <a:t>MPD Hall</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3300"/>
                          </a:solidFill>
                          <a:effectLst/>
                          <a:latin typeface="Arial"/>
                          <a:ea typeface="MS PGothic"/>
                        </a:rPr>
                        <a:t>SPD Hall</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3300"/>
                          </a:solidFill>
                          <a:effectLst/>
                          <a:latin typeface="Arial"/>
                          <a:ea typeface="MS PGothic"/>
                        </a:rPr>
                        <a:t>collider tunnel</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ctr">
                        <a:spcAft>
                          <a:spcPts val="0"/>
                        </a:spcAft>
                        <a:tabLst>
                          <a:tab pos="7381240" algn="l"/>
                        </a:tabLst>
                      </a:pPr>
                      <a:r>
                        <a:rPr lang="en-US" sz="1400" i="1" kern="1200" dirty="0">
                          <a:solidFill>
                            <a:srgbClr val="003300"/>
                          </a:solidFill>
                          <a:effectLst/>
                          <a:latin typeface="Arial"/>
                          <a:ea typeface="MS PGothic"/>
                        </a:rPr>
                        <a:t>HEBT </a:t>
                      </a:r>
                      <a:r>
                        <a:rPr lang="en-US" sz="1400" i="1" kern="1200" dirty="0" err="1">
                          <a:solidFill>
                            <a:srgbClr val="003300"/>
                          </a:solidFill>
                          <a:effectLst/>
                          <a:latin typeface="Arial"/>
                          <a:ea typeface="MS PGothic"/>
                        </a:rPr>
                        <a:t>Nuclotron</a:t>
                      </a:r>
                      <a:r>
                        <a:rPr lang="en-US" sz="1400" i="1" kern="1200" dirty="0">
                          <a:solidFill>
                            <a:srgbClr val="003300"/>
                          </a:solidFill>
                          <a:effectLst/>
                          <a:latin typeface="Arial"/>
                          <a:ea typeface="MS PGothic"/>
                        </a:rPr>
                        <a:t>-collider</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198575">
                <a:tc>
                  <a:txBody>
                    <a:bodyPr/>
                    <a:lstStyle/>
                    <a:p>
                      <a:pPr algn="l" fontAlgn="base">
                        <a:spcAft>
                          <a:spcPts val="0"/>
                        </a:spcAft>
                        <a:tabLst>
                          <a:tab pos="7381240" algn="l"/>
                        </a:tabLst>
                      </a:pPr>
                      <a:r>
                        <a:rPr lang="en-US" sz="1400" b="1" kern="1200" dirty="0">
                          <a:solidFill>
                            <a:srgbClr val="002060"/>
                          </a:solidFill>
                          <a:effectLst/>
                          <a:latin typeface="Arial"/>
                          <a:ea typeface="MS PGothic"/>
                        </a:rPr>
                        <a:t> Cryogenic</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base">
                        <a:spcAft>
                          <a:spcPts val="0"/>
                        </a:spcAft>
                        <a:tabLst>
                          <a:tab pos="7381240" algn="l"/>
                        </a:tabLst>
                      </a:pPr>
                      <a:r>
                        <a:rPr lang="en-US" sz="1400" kern="1200" dirty="0">
                          <a:solidFill>
                            <a:srgbClr val="002060"/>
                          </a:solidFill>
                          <a:effectLst/>
                          <a:latin typeface="Arial"/>
                          <a:ea typeface="MS PGothic"/>
                        </a:rPr>
                        <a:t>for Booster</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98575">
                <a:tc>
                  <a:txBody>
                    <a:bodyPr/>
                    <a:lstStyle/>
                    <a:p>
                      <a:pPr algn="ctr" fontAlgn="base">
                        <a:spcAft>
                          <a:spcPts val="0"/>
                        </a:spcAft>
                        <a:tabLst>
                          <a:tab pos="7381240" algn="l"/>
                        </a:tabLst>
                      </a:pPr>
                      <a:r>
                        <a:rPr lang="en-US" sz="1400" kern="1200" dirty="0">
                          <a:solidFill>
                            <a:srgbClr val="002060"/>
                          </a:solidFill>
                          <a:effectLst/>
                          <a:latin typeface="Arial"/>
                          <a:ea typeface="MS PGothic"/>
                        </a:rPr>
                        <a:t>for Collider</a:t>
                      </a:r>
                      <a:endParaRPr lang="ru-RU" sz="14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bl>
          </a:graphicData>
        </a:graphic>
      </p:graphicFrame>
      <p:sp>
        <p:nvSpPr>
          <p:cNvPr id="7" name="Rectangle 4"/>
          <p:cNvSpPr/>
          <p:nvPr/>
        </p:nvSpPr>
        <p:spPr>
          <a:xfrm>
            <a:off x="6948264" y="6597352"/>
            <a:ext cx="736600" cy="190500"/>
          </a:xfrm>
          <a:prstGeom prst="rect">
            <a:avLst/>
          </a:prstGeom>
          <a:solidFill>
            <a:srgbClr val="BBE0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7676315" y="6515497"/>
            <a:ext cx="1216165" cy="307777"/>
          </a:xfrm>
          <a:prstGeom prst="rect">
            <a:avLst/>
          </a:prstGeom>
          <a:noFill/>
        </p:spPr>
        <p:txBody>
          <a:bodyPr wrap="none">
            <a:spAutoFit/>
          </a:bodyPr>
          <a:lstStyle/>
          <a:p>
            <a:pPr>
              <a:defRPr/>
            </a:pPr>
            <a:r>
              <a:rPr lang="en-US" sz="1400" i="1" dirty="0">
                <a:solidFill>
                  <a:schemeClr val="accent5">
                    <a:lumMod val="25000"/>
                  </a:schemeClr>
                </a:solidFill>
              </a:rPr>
              <a:t>running time</a:t>
            </a:r>
          </a:p>
        </p:txBody>
      </p:sp>
    </p:spTree>
    <p:extLst>
      <p:ext uri="{BB962C8B-B14F-4D97-AF65-F5344CB8AC3E}">
        <p14:creationId xmlns:p14="http://schemas.microsoft.com/office/powerpoint/2010/main" val="38672056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Номер слайда 1"/>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eaLnBrk="0" fontAlgn="base" hangingPunct="0">
              <a:spcBef>
                <a:spcPct val="0"/>
              </a:spcBef>
              <a:spcAft>
                <a:spcPct val="0"/>
              </a:spcAft>
              <a:defRPr kumimoji="1" sz="2400">
                <a:solidFill>
                  <a:schemeClr val="tx1"/>
                </a:solidFill>
                <a:latin typeface="Arial" charset="0"/>
                <a:ea typeface="Arial" charset="0"/>
              </a:defRPr>
            </a:lvl6pPr>
            <a:lvl7pPr marL="2971800" indent="-228600" eaLnBrk="0" fontAlgn="base" hangingPunct="0">
              <a:spcBef>
                <a:spcPct val="0"/>
              </a:spcBef>
              <a:spcAft>
                <a:spcPct val="0"/>
              </a:spcAft>
              <a:defRPr kumimoji="1" sz="2400">
                <a:solidFill>
                  <a:schemeClr val="tx1"/>
                </a:solidFill>
                <a:latin typeface="Arial" charset="0"/>
                <a:ea typeface="Arial" charset="0"/>
              </a:defRPr>
            </a:lvl7pPr>
            <a:lvl8pPr marL="3429000" indent="-228600" eaLnBrk="0" fontAlgn="base" hangingPunct="0">
              <a:spcBef>
                <a:spcPct val="0"/>
              </a:spcBef>
              <a:spcAft>
                <a:spcPct val="0"/>
              </a:spcAft>
              <a:defRPr kumimoji="1" sz="2400">
                <a:solidFill>
                  <a:schemeClr val="tx1"/>
                </a:solidFill>
                <a:latin typeface="Arial" charset="0"/>
                <a:ea typeface="Arial" charset="0"/>
              </a:defRPr>
            </a:lvl8pPr>
            <a:lvl9pPr marL="3886200" indent="-228600" eaLnBrk="0" fontAlgn="base" hangingPunct="0">
              <a:spcBef>
                <a:spcPct val="0"/>
              </a:spcBef>
              <a:spcAft>
                <a:spcPct val="0"/>
              </a:spcAft>
              <a:defRPr kumimoji="1" sz="2400">
                <a:solidFill>
                  <a:schemeClr val="tx1"/>
                </a:solidFill>
                <a:latin typeface="Arial" charset="0"/>
                <a:ea typeface="Arial" charset="0"/>
              </a:defRPr>
            </a:lvl9pPr>
          </a:lstStyle>
          <a:p>
            <a:pPr algn="r"/>
            <a:fld id="{316283FF-DE7C-3F45-9CC2-794E7CD30D65}" type="slidenum">
              <a:rPr kumimoji="0" lang="ru-RU" sz="1400">
                <a:ea typeface="MS PGothic" charset="0"/>
                <a:cs typeface="MS PGothic" charset="0"/>
              </a:rPr>
              <a:pPr algn="r"/>
              <a:t>3</a:t>
            </a:fld>
            <a:endParaRPr kumimoji="0" lang="ru-RU" sz="1400">
              <a:ea typeface="MS PGothic" charset="0"/>
              <a:cs typeface="MS PGothic" charset="0"/>
            </a:endParaRPr>
          </a:p>
        </p:txBody>
      </p:sp>
      <p:pic>
        <p:nvPicPr>
          <p:cNvPr id="1382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08" y="-1"/>
            <a:ext cx="3636375" cy="273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2" descr="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1" y="4771830"/>
            <a:ext cx="8616949" cy="208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9" descr="qgp1.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8125" y="2706963"/>
            <a:ext cx="3228249" cy="201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Изображение 6"/>
          <p:cNvPicPr>
            <a:picLocks noChangeAspect="1"/>
          </p:cNvPicPr>
          <p:nvPr/>
        </p:nvPicPr>
        <p:blipFill>
          <a:blip r:embed="rId6"/>
          <a:stretch>
            <a:fillRect/>
          </a:stretch>
        </p:blipFill>
        <p:spPr>
          <a:xfrm>
            <a:off x="3636375" y="1"/>
            <a:ext cx="5507625" cy="3644192"/>
          </a:xfrm>
          <a:prstGeom prst="rect">
            <a:avLst/>
          </a:prstGeom>
        </p:spPr>
      </p:pic>
    </p:spTree>
    <p:extLst>
      <p:ext uri="{BB962C8B-B14F-4D97-AF65-F5344CB8AC3E}">
        <p14:creationId xmlns:p14="http://schemas.microsoft.com/office/powerpoint/2010/main" val="15415595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80"/>
          <p:cNvGrpSpPr>
            <a:grpSpLocks/>
          </p:cNvGrpSpPr>
          <p:nvPr/>
        </p:nvGrpSpPr>
        <p:grpSpPr bwMode="auto">
          <a:xfrm>
            <a:off x="76200" y="6040438"/>
            <a:ext cx="9067800" cy="817562"/>
            <a:chOff x="142876" y="314418"/>
            <a:chExt cx="29784777" cy="2685977"/>
          </a:xfrm>
        </p:grpSpPr>
        <p:pic>
          <p:nvPicPr>
            <p:cNvPr id="4" name="Рисунок 49" descr="fon-1 копия.gif"/>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2876" y="314418"/>
              <a:ext cx="10496517" cy="268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50" descr="fon-2 копия.g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925145" y="330052"/>
              <a:ext cx="9787006" cy="254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1" descr="fon-3 копия.g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901303" y="330052"/>
              <a:ext cx="9026350" cy="25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Скругленный прямоугольник 6"/>
          <p:cNvSpPr/>
          <p:nvPr/>
        </p:nvSpPr>
        <p:spPr>
          <a:xfrm>
            <a:off x="214313" y="1071563"/>
            <a:ext cx="8715375" cy="5000625"/>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76431" fontAlgn="auto">
              <a:spcBef>
                <a:spcPts val="0"/>
              </a:spcBef>
              <a:spcAft>
                <a:spcPts val="0"/>
              </a:spcAft>
              <a:defRPr/>
            </a:pPr>
            <a:endParaRPr lang="ru-RU"/>
          </a:p>
        </p:txBody>
      </p:sp>
      <p:sp>
        <p:nvSpPr>
          <p:cNvPr id="8" name="TextBox 7"/>
          <p:cNvSpPr txBox="1"/>
          <p:nvPr/>
        </p:nvSpPr>
        <p:spPr>
          <a:xfrm>
            <a:off x="2994025" y="857250"/>
            <a:ext cx="2922588" cy="442913"/>
          </a:xfrm>
          <a:prstGeom prst="roundRect">
            <a:avLst/>
          </a:prstGeom>
          <a:solidFill>
            <a:schemeClr val="tx2">
              <a:lumMod val="20000"/>
              <a:lumOff val="80000"/>
            </a:schemeClr>
          </a:solidFill>
          <a:ln>
            <a:solidFill>
              <a:schemeClr val="tx2"/>
            </a:solidFill>
          </a:ln>
        </p:spPr>
        <p:txBody>
          <a:bodyPr wrap="none">
            <a:spAutoFit/>
          </a:bodyPr>
          <a:lstStyle/>
          <a:p>
            <a:pPr algn="ctr" defTabSz="4176431" fontAlgn="auto">
              <a:spcBef>
                <a:spcPts val="0"/>
              </a:spcBef>
              <a:spcAft>
                <a:spcPts val="0"/>
              </a:spcAft>
              <a:defRPr/>
            </a:pPr>
            <a:r>
              <a:rPr lang="en-GB" sz="2000" dirty="0">
                <a:effectLst>
                  <a:outerShdw blurRad="38100" dist="38100" dir="2700000" algn="tl">
                    <a:srgbClr val="000000">
                      <a:alpha val="43137"/>
                    </a:srgbClr>
                  </a:outerShdw>
                </a:effectLst>
                <a:latin typeface="Arial" panose="020B0604020202020204" pitchFamily="34" charset="0"/>
                <a:ea typeface="+mn-ea"/>
                <a:cs typeface="Arial" pitchFamily="34" charset="0"/>
              </a:rPr>
              <a:t>Innovative Perspectives</a:t>
            </a:r>
            <a:endParaRPr lang="ru-RU" sz="2000" dirty="0">
              <a:effectLst>
                <a:outerShdw blurRad="38100" dist="38100" dir="2700000" algn="tl">
                  <a:srgbClr val="000000">
                    <a:alpha val="43137"/>
                  </a:srgbClr>
                </a:outerShdw>
              </a:effectLst>
              <a:latin typeface="Arial" panose="020B0604020202020204" pitchFamily="34" charset="0"/>
              <a:ea typeface="+mn-ea"/>
              <a:cs typeface="Arial" pitchFamily="34" charset="0"/>
            </a:endParaRPr>
          </a:p>
        </p:txBody>
      </p:sp>
      <p:pic>
        <p:nvPicPr>
          <p:cNvPr id="9" name="Рисунок 1" descr="мобильный2.jpg"/>
          <p:cNvPicPr>
            <a:picLocks noChangeAspect="1" noChangeArrowheads="1"/>
          </p:cNvPicPr>
          <p:nvPr/>
        </p:nvPicPr>
        <p:blipFill>
          <a:blip r:embed="rId5"/>
          <a:srcRect/>
          <a:stretch>
            <a:fillRect/>
          </a:stretch>
        </p:blipFill>
        <p:spPr bwMode="auto">
          <a:xfrm>
            <a:off x="3279775" y="1722382"/>
            <a:ext cx="2435225" cy="2286000"/>
          </a:xfrm>
          <a:prstGeom prst="rect">
            <a:avLst/>
          </a:prstGeom>
          <a:noFill/>
          <a:ln w="9525">
            <a:solidFill>
              <a:schemeClr val="bg1">
                <a:lumMod val="50000"/>
              </a:schemeClr>
            </a:solidFill>
            <a:miter lim="800000"/>
            <a:headEnd/>
            <a:tailEnd/>
          </a:ln>
        </p:spPr>
      </p:pic>
      <p:pic>
        <p:nvPicPr>
          <p:cNvPr id="10" name="Рисунок 5" descr="pamela"/>
          <p:cNvPicPr>
            <a:picLocks noChangeAspect="1" noChangeArrowheads="1"/>
          </p:cNvPicPr>
          <p:nvPr/>
        </p:nvPicPr>
        <p:blipFill rotWithShape="1">
          <a:blip r:embed="rId6"/>
          <a:srcRect r="-14"/>
          <a:stretch/>
        </p:blipFill>
        <p:spPr bwMode="auto">
          <a:xfrm>
            <a:off x="6108700" y="1357313"/>
            <a:ext cx="1490663" cy="2357437"/>
          </a:xfrm>
          <a:prstGeom prst="rect">
            <a:avLst/>
          </a:prstGeom>
          <a:noFill/>
          <a:ln w="9525">
            <a:solidFill>
              <a:schemeClr val="bg1">
                <a:lumMod val="50000"/>
              </a:schemeClr>
            </a:solidFill>
            <a:miter lim="800000"/>
            <a:headEnd/>
            <a:tailEnd/>
          </a:ln>
        </p:spPr>
      </p:pic>
      <p:pic>
        <p:nvPicPr>
          <p:cNvPr id="11" name="Рисунок 1"/>
          <p:cNvPicPr>
            <a:picLocks noChangeAspect="1" noChangeArrowheads="1"/>
          </p:cNvPicPr>
          <p:nvPr/>
        </p:nvPicPr>
        <p:blipFill>
          <a:blip r:embed="rId7"/>
          <a:srcRect/>
          <a:stretch>
            <a:fillRect/>
          </a:stretch>
        </p:blipFill>
        <p:spPr bwMode="auto">
          <a:xfrm>
            <a:off x="6134100" y="3857625"/>
            <a:ext cx="2686050" cy="2000250"/>
          </a:xfrm>
          <a:prstGeom prst="rect">
            <a:avLst/>
          </a:prstGeom>
          <a:noFill/>
          <a:ln w="9525">
            <a:solidFill>
              <a:schemeClr val="bg1">
                <a:lumMod val="50000"/>
              </a:schemeClr>
            </a:solidFill>
            <a:miter lim="800000"/>
            <a:headEnd/>
            <a:tailEnd/>
          </a:ln>
        </p:spPr>
      </p:pic>
      <p:pic>
        <p:nvPicPr>
          <p:cNvPr id="12" name="Picture 1761"/>
          <p:cNvPicPr>
            <a:picLocks noChangeAspect="1" noChangeArrowheads="1"/>
          </p:cNvPicPr>
          <p:nvPr/>
        </p:nvPicPr>
        <p:blipFill>
          <a:blip r:embed="rId8"/>
          <a:srcRect/>
          <a:stretch>
            <a:fillRect/>
          </a:stretch>
        </p:blipFill>
        <p:spPr bwMode="auto">
          <a:xfrm>
            <a:off x="571500" y="1357313"/>
            <a:ext cx="2571750" cy="1928812"/>
          </a:xfrm>
          <a:prstGeom prst="rect">
            <a:avLst/>
          </a:prstGeom>
          <a:noFill/>
          <a:ln w="9525">
            <a:solidFill>
              <a:schemeClr val="bg1">
                <a:lumMod val="50000"/>
              </a:schemeClr>
            </a:solidFill>
            <a:miter lim="800000"/>
            <a:headEnd/>
            <a:tailEnd/>
          </a:ln>
        </p:spPr>
      </p:pic>
      <p:sp>
        <p:nvSpPr>
          <p:cNvPr id="13" name="TextBox 12"/>
          <p:cNvSpPr txBox="1">
            <a:spLocks noChangeArrowheads="1"/>
          </p:cNvSpPr>
          <p:nvPr/>
        </p:nvSpPr>
        <p:spPr bwMode="auto">
          <a:xfrm>
            <a:off x="500063" y="119063"/>
            <a:ext cx="7862887" cy="523875"/>
          </a:xfrm>
          <a:prstGeom prst="rect">
            <a:avLst/>
          </a:prstGeom>
          <a:noFill/>
          <a:ln>
            <a:noFill/>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176431" fontAlgn="auto">
              <a:spcBef>
                <a:spcPts val="0"/>
              </a:spcBef>
              <a:spcAft>
                <a:spcPts val="0"/>
              </a:spcAft>
              <a:defRPr/>
            </a:pPr>
            <a:r>
              <a:rPr lang="en-US" sz="2800" cap="small" dirty="0">
                <a:solidFill>
                  <a:srgbClr val="CC0000"/>
                </a:solidFill>
                <a:latin typeface="Arial Black" pitchFamily="34" charset="0"/>
                <a:ea typeface="+mn-ea"/>
                <a:cs typeface="+mn-cs"/>
              </a:rPr>
              <a:t>Megaproject</a:t>
            </a:r>
            <a:r>
              <a:rPr lang="ru-RU" sz="2800" cap="small" dirty="0">
                <a:solidFill>
                  <a:srgbClr val="CC0000"/>
                </a:solidFill>
                <a:latin typeface="Arial Black" pitchFamily="34" charset="0"/>
                <a:ea typeface="+mn-ea"/>
                <a:cs typeface="+mn-cs"/>
              </a:rPr>
              <a:t> </a:t>
            </a:r>
            <a:r>
              <a:rPr lang="en-US" sz="2800" cap="small" dirty="0">
                <a:solidFill>
                  <a:srgbClr val="CC0000"/>
                </a:solidFill>
                <a:latin typeface="Arial Black" pitchFamily="34" charset="0"/>
                <a:ea typeface="+mn-ea"/>
                <a:cs typeface="+mn-cs"/>
              </a:rPr>
              <a:t>NICA</a:t>
            </a:r>
            <a:endParaRPr lang="ru-RU" sz="2800" cap="small" dirty="0">
              <a:solidFill>
                <a:srgbClr val="CC0000"/>
              </a:solidFill>
              <a:latin typeface="Arial Black" pitchFamily="34" charset="0"/>
              <a:ea typeface="+mn-ea"/>
              <a:cs typeface="+mn-cs"/>
            </a:endParaRPr>
          </a:p>
        </p:txBody>
      </p:sp>
      <p:sp>
        <p:nvSpPr>
          <p:cNvPr id="14" name="Rectangle 2"/>
          <p:cNvSpPr txBox="1">
            <a:spLocks noChangeArrowheads="1"/>
          </p:cNvSpPr>
          <p:nvPr/>
        </p:nvSpPr>
        <p:spPr>
          <a:xfrm>
            <a:off x="3786188" y="3936944"/>
            <a:ext cx="1428750" cy="357188"/>
          </a:xfrm>
          <a:prstGeom prst="rect">
            <a:avLst/>
          </a:prstGeom>
        </p:spPr>
        <p:txBody>
          <a:bodyPr lIns="90000" tIns="46800" rIns="90000" bIns="46800" anchor="ctr"/>
          <a:lstStyle/>
          <a:p>
            <a:pPr algn="ct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i="1" dirty="0">
                <a:latin typeface="Arial" panose="020B0604020202020204" pitchFamily="34" charset="0"/>
                <a:ea typeface="+mj-ea"/>
                <a:cs typeface="Arial" pitchFamily="34" charset="0"/>
              </a:rPr>
              <a:t>Security</a:t>
            </a:r>
            <a:endParaRPr lang="en-GB" sz="2000" i="1" dirty="0">
              <a:latin typeface="Arial" panose="020B0604020202020204" pitchFamily="34" charset="0"/>
              <a:ea typeface="+mj-ea"/>
              <a:cs typeface="Arial" pitchFamily="34" charset="0"/>
            </a:endParaRPr>
          </a:p>
        </p:txBody>
      </p:sp>
      <p:sp>
        <p:nvSpPr>
          <p:cNvPr id="15" name="Rectangle 2"/>
          <p:cNvSpPr txBox="1">
            <a:spLocks noChangeArrowheads="1"/>
          </p:cNvSpPr>
          <p:nvPr/>
        </p:nvSpPr>
        <p:spPr>
          <a:xfrm>
            <a:off x="250825" y="3357563"/>
            <a:ext cx="3025775" cy="719137"/>
          </a:xfrm>
          <a:prstGeom prst="rect">
            <a:avLst/>
          </a:prstGeom>
        </p:spPr>
        <p:txBody>
          <a:bodyPr lIns="90000" tIns="46800" rIns="90000" bIns="46800" anchor="ctr"/>
          <a:lstStyle/>
          <a:p>
            <a:pPr algn="ct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dirty="0">
                <a:latin typeface="Arial" panose="020B0604020202020204" pitchFamily="34" charset="0"/>
                <a:ea typeface="+mj-ea"/>
                <a:cs typeface="Arial" pitchFamily="34" charset="0"/>
              </a:rPr>
              <a:t>Power saving, nuclear energetics, industrial accelerators, ecology</a:t>
            </a:r>
            <a:endParaRPr lang="en-GB" b="1" dirty="0">
              <a:latin typeface="Arial" panose="020B0604020202020204" pitchFamily="34" charset="0"/>
              <a:ea typeface="+mj-ea"/>
              <a:cs typeface="Arial" pitchFamily="34" charset="0"/>
            </a:endParaRPr>
          </a:p>
        </p:txBody>
      </p:sp>
      <p:sp>
        <p:nvSpPr>
          <p:cNvPr id="16" name="Rectangle 2"/>
          <p:cNvSpPr txBox="1">
            <a:spLocks noChangeArrowheads="1"/>
          </p:cNvSpPr>
          <p:nvPr/>
        </p:nvSpPr>
        <p:spPr>
          <a:xfrm>
            <a:off x="5002213" y="5589588"/>
            <a:ext cx="3552795" cy="576262"/>
          </a:xfrm>
          <a:prstGeom prst="rect">
            <a:avLst/>
          </a:prstGeom>
          <a:solidFill>
            <a:schemeClr val="bg1"/>
          </a:solidFill>
        </p:spPr>
        <p:txBody>
          <a:bodyPr lIns="90000" tIns="46800" rIns="90000" bIns="46800" anchor="ctr"/>
          <a:lstStyle/>
          <a:p>
            <a:pPr algn="ct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dirty="0">
                <a:latin typeface="Arial" panose="020B0604020202020204" pitchFamily="34" charset="0"/>
                <a:ea typeface="+mj-ea"/>
                <a:cs typeface="Arial" pitchFamily="34" charset="0"/>
              </a:rPr>
              <a:t>Nuclear medicine </a:t>
            </a:r>
            <a:r>
              <a:rPr lang="en-US" b="1" dirty="0" smtClean="0">
                <a:latin typeface="Arial" panose="020B0604020202020204" pitchFamily="34" charset="0"/>
                <a:ea typeface="+mj-ea"/>
                <a:cs typeface="Arial" pitchFamily="34" charset="0"/>
              </a:rPr>
              <a:t>Radiation </a:t>
            </a:r>
            <a:r>
              <a:rPr lang="en-US" b="1" dirty="0">
                <a:latin typeface="Arial" panose="020B0604020202020204" pitchFamily="34" charset="0"/>
                <a:ea typeface="+mj-ea"/>
                <a:cs typeface="Arial" pitchFamily="34" charset="0"/>
              </a:rPr>
              <a:t>medicine </a:t>
            </a:r>
            <a:r>
              <a:rPr lang="en-US" b="1" dirty="0" smtClean="0">
                <a:latin typeface="Arial" panose="020B0604020202020204" pitchFamily="34" charset="0"/>
                <a:ea typeface="+mj-ea"/>
                <a:cs typeface="Arial" pitchFamily="34" charset="0"/>
              </a:rPr>
              <a:t>(oncology </a:t>
            </a:r>
            <a:r>
              <a:rPr lang="en-US" b="1" dirty="0">
                <a:latin typeface="Arial" panose="020B0604020202020204" pitchFamily="34" charset="0"/>
                <a:ea typeface="+mj-ea"/>
                <a:cs typeface="Arial" pitchFamily="34" charset="0"/>
              </a:rPr>
              <a:t>therapy)</a:t>
            </a:r>
            <a:endParaRPr lang="en-GB" b="1" dirty="0">
              <a:latin typeface="Arial" panose="020B0604020202020204" pitchFamily="34" charset="0"/>
              <a:ea typeface="+mj-ea"/>
              <a:cs typeface="Arial" pitchFamily="34" charset="0"/>
            </a:endParaRPr>
          </a:p>
        </p:txBody>
      </p:sp>
      <p:sp>
        <p:nvSpPr>
          <p:cNvPr id="17" name="Rectangle 2"/>
          <p:cNvSpPr txBox="1">
            <a:spLocks noChangeArrowheads="1"/>
          </p:cNvSpPr>
          <p:nvPr/>
        </p:nvSpPr>
        <p:spPr>
          <a:xfrm>
            <a:off x="7451725" y="2349500"/>
            <a:ext cx="1835150" cy="504825"/>
          </a:xfrm>
          <a:prstGeom prst="rect">
            <a:avLst/>
          </a:prstGeom>
        </p:spPr>
        <p:txBody>
          <a:bodyPr lIns="90000" tIns="46800" rIns="90000" bIns="46800" anchor="ctr"/>
          <a:lstStyle/>
          <a:p>
            <a:pPr algn="ct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dirty="0">
                <a:latin typeface="Arial" panose="020B0604020202020204" pitchFamily="34" charset="0"/>
                <a:ea typeface="+mj-ea"/>
                <a:cs typeface="Arial" pitchFamily="34" charset="0"/>
              </a:rPr>
              <a:t>Space Technologies</a:t>
            </a:r>
            <a:endParaRPr lang="en-GB" b="1" dirty="0">
              <a:latin typeface="Arial" panose="020B0604020202020204" pitchFamily="34" charset="0"/>
              <a:ea typeface="+mj-ea"/>
              <a:cs typeface="Arial" pitchFamily="34" charset="0"/>
            </a:endParaRPr>
          </a:p>
        </p:txBody>
      </p:sp>
      <p:pic>
        <p:nvPicPr>
          <p:cNvPr id="18" name="Рисунок 85" descr="embl-JINR-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2875" y="0"/>
            <a:ext cx="12588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95288" y="4149725"/>
            <a:ext cx="2532062"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txBox="1">
            <a:spLocks noChangeArrowheads="1"/>
          </p:cNvSpPr>
          <p:nvPr/>
        </p:nvSpPr>
        <p:spPr>
          <a:xfrm>
            <a:off x="2916238" y="5589588"/>
            <a:ext cx="1800225" cy="360362"/>
          </a:xfrm>
          <a:prstGeom prst="rect">
            <a:avLst/>
          </a:prstGeom>
        </p:spPr>
        <p:txBody>
          <a:bodyPr lIns="90000" tIns="46800" rIns="90000" bIns="46800" anchor="ctr"/>
          <a:lstStyle/>
          <a:p>
            <a:pPr algn="ctr" defTabSz="4176431" fontAlgn="auto">
              <a:spcBef>
                <a:spcPts val="0"/>
              </a:spcBef>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dirty="0">
                <a:latin typeface="Arial" panose="020B0604020202020204" pitchFamily="34" charset="0"/>
                <a:ea typeface="+mj-ea"/>
                <a:cs typeface="Arial" pitchFamily="34" charset="0"/>
              </a:rPr>
              <a:t>Radiobiology</a:t>
            </a:r>
            <a:endParaRPr lang="en-GB" sz="2000" b="1" dirty="0">
              <a:latin typeface="Arial" panose="020B0604020202020204" pitchFamily="34" charset="0"/>
              <a:ea typeface="+mj-ea"/>
              <a:cs typeface="Arial" pitchFamily="34" charset="0"/>
            </a:endParaRPr>
          </a:p>
        </p:txBody>
      </p:sp>
      <p:pic>
        <p:nvPicPr>
          <p:cNvPr id="21" name="Изображение 1"/>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55650" y="5373688"/>
            <a:ext cx="103028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http://www.kemtipp.ru/stories/news/659.jp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243888" y="115888"/>
            <a:ext cx="8651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pupil">
            <a:hlinkClick r:id="rId13"/>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101975" y="4629098"/>
            <a:ext cx="1368425" cy="91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7" descr="Рисунок2.png"/>
          <p:cNvPicPr>
            <a:picLocks noChangeAspect="1"/>
          </p:cNvPicPr>
          <p:nvPr/>
        </p:nvPicPr>
        <p:blipFill>
          <a:blip r:embed="rId15" cstate="email">
            <a:extLst>
              <a:ext uri="{28A0092B-C50C-407E-A947-70E740481C1C}">
                <a14:useLocalDpi xmlns:a14="http://schemas.microsoft.com/office/drawing/2010/main" val="0"/>
              </a:ext>
            </a:extLst>
          </a:blip>
          <a:srcRect l="25563" t="9526" r="26445" b="10716"/>
          <a:stretch>
            <a:fillRect/>
          </a:stretch>
        </p:blipFill>
        <p:spPr bwMode="auto">
          <a:xfrm>
            <a:off x="4856163" y="4294132"/>
            <a:ext cx="1060450" cy="11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2931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5624023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Рисунок 5" descr="%20_1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0075" y="0"/>
            <a:ext cx="34639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Прямоугольник 5"/>
          <p:cNvSpPr>
            <a:spLocks noChangeArrowheads="1"/>
          </p:cNvSpPr>
          <p:nvPr/>
        </p:nvSpPr>
        <p:spPr bwMode="auto">
          <a:xfrm>
            <a:off x="0" y="1795989"/>
            <a:ext cx="914400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300" dirty="0">
                <a:solidFill>
                  <a:schemeClr val="tx1"/>
                </a:solidFill>
                <a:ea typeface="SimSun" charset="0"/>
              </a:rPr>
              <a:t>The Particle Physics accelerators are capable of investigating one of the basic questions of high-energy Nuclear Physics, which is the formation of quark-gluon plasma (QGP) in heavy ion collisions. </a:t>
            </a:r>
            <a:r>
              <a:rPr kumimoji="0" lang="is-IS" altLang="ru-RU" sz="1300" dirty="0" smtClean="0">
                <a:solidFill>
                  <a:schemeClr val="tx1"/>
                </a:solidFill>
                <a:ea typeface="SimSun" charset="0"/>
              </a:rPr>
              <a:t>….... </a:t>
            </a:r>
            <a:r>
              <a:rPr kumimoji="0" lang="en-US" altLang="ru-RU" sz="1300" dirty="0" smtClean="0">
                <a:solidFill>
                  <a:schemeClr val="tx1"/>
                </a:solidFill>
                <a:ea typeface="SimSun" charset="0"/>
              </a:rPr>
              <a:t>The </a:t>
            </a:r>
            <a:r>
              <a:rPr kumimoji="0" lang="en-US" altLang="ru-RU" sz="1300" dirty="0">
                <a:solidFill>
                  <a:schemeClr val="tx1"/>
                </a:solidFill>
                <a:ea typeface="SimSun" charset="0"/>
              </a:rPr>
              <a:t>study of the hadron-QGP phase transition and the investigation of the properties of strongly interacting baryonic matter will be extended to the lower energy range by the CBM fixed-target experiment at the ESFRI Landmark FAIR and the colliding-beams experiment at NICA in </a:t>
            </a:r>
            <a:r>
              <a:rPr kumimoji="0" lang="en-US" altLang="ru-RU" sz="1300" dirty="0" err="1">
                <a:solidFill>
                  <a:schemeClr val="tx1"/>
                </a:solidFill>
                <a:ea typeface="SimSun" charset="0"/>
              </a:rPr>
              <a:t>Dubna</a:t>
            </a:r>
            <a:r>
              <a:rPr kumimoji="0" lang="en-US" altLang="ru-RU" sz="1300" dirty="0">
                <a:solidFill>
                  <a:schemeClr val="tx1"/>
                </a:solidFill>
                <a:ea typeface="SimSun" charset="0"/>
              </a:rPr>
              <a:t>.</a:t>
            </a:r>
          </a:p>
          <a:p>
            <a:pPr>
              <a:lnSpc>
                <a:spcPct val="100000"/>
              </a:lnSpc>
              <a:spcAft>
                <a:spcPct val="0"/>
              </a:spcAft>
              <a:buClrTx/>
              <a:buSzTx/>
              <a:buFontTx/>
              <a:buNone/>
            </a:pPr>
            <a:r>
              <a:rPr kumimoji="0" lang="en-US" altLang="ru-RU" sz="1300" dirty="0">
                <a:solidFill>
                  <a:srgbClr val="FF3300"/>
                </a:solidFill>
                <a:ea typeface="SimSun" charset="0"/>
              </a:rPr>
              <a:t>The synergy and complementarity of the NICA and of the ESFRI Landmark FAIR and to some extent of the ESFRI Landmark SPIRAL2 make it very desirable to develop a joint coordinated effort for identifying a strong </a:t>
            </a:r>
            <a:r>
              <a:rPr kumimoji="0" lang="en-US" altLang="ru-RU" sz="1300" dirty="0" err="1">
                <a:solidFill>
                  <a:srgbClr val="FF3300"/>
                </a:solidFill>
                <a:ea typeface="SimSun" charset="0"/>
              </a:rPr>
              <a:t>programme</a:t>
            </a:r>
            <a:r>
              <a:rPr kumimoji="0" lang="en-US" altLang="ru-RU" sz="1300" dirty="0">
                <a:solidFill>
                  <a:srgbClr val="FF3300"/>
                </a:solidFill>
                <a:ea typeface="SimSun" charset="0"/>
              </a:rPr>
              <a:t> and for offering the best opportunities to international nuclear experimental physics. To this end ESFRI encourages these </a:t>
            </a:r>
            <a:r>
              <a:rPr kumimoji="0" lang="en-US" altLang="ru-RU" sz="1300" dirty="0" err="1">
                <a:solidFill>
                  <a:srgbClr val="FF3300"/>
                </a:solidFill>
                <a:ea typeface="SimSun" charset="0"/>
              </a:rPr>
              <a:t>Ris</a:t>
            </a:r>
            <a:r>
              <a:rPr kumimoji="0" lang="en-US" altLang="ru-RU" sz="1300" dirty="0">
                <a:solidFill>
                  <a:srgbClr val="FF3300"/>
                </a:solidFill>
                <a:ea typeface="SimSun" charset="0"/>
              </a:rPr>
              <a:t> both to work closely together and to pay special attention to developing NICA as a Global Research Infrastructure concept.</a:t>
            </a:r>
            <a:endParaRPr kumimoji="0" lang="ru-RU" altLang="ru-RU" sz="1300" dirty="0">
              <a:solidFill>
                <a:srgbClr val="FF3300"/>
              </a:solidFill>
              <a:ea typeface="SimSun" charset="0"/>
            </a:endParaRPr>
          </a:p>
        </p:txBody>
      </p:sp>
      <p:pic>
        <p:nvPicPr>
          <p:cNvPr id="69636" name="Изображение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59" y="3688816"/>
            <a:ext cx="5467231" cy="313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Изображение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3793" y="3628653"/>
            <a:ext cx="3650207" cy="322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Изображение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78" y="-2649"/>
            <a:ext cx="38893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0030" y="-67554"/>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Номер слайда 5"/>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DCFE76D5-ACC2-9842-9BF6-D243AC7B2734}" type="slidenum">
              <a:rPr kumimoji="0" lang="ru-RU" sz="1200">
                <a:solidFill>
                  <a:srgbClr val="898989"/>
                </a:solidFill>
                <a:latin typeface="Calibri" charset="0"/>
              </a:rPr>
              <a:pPr/>
              <a:t>33</a:t>
            </a:fld>
            <a:endParaRPr kumimoji="0" lang="ru-RU" sz="1200">
              <a:solidFill>
                <a:srgbClr val="898989"/>
              </a:solidFill>
              <a:latin typeface="Calibri" charset="0"/>
            </a:endParaRPr>
          </a:p>
        </p:txBody>
      </p:sp>
      <p:grpSp>
        <p:nvGrpSpPr>
          <p:cNvPr id="66563" name="Group 40"/>
          <p:cNvGrpSpPr>
            <a:grpSpLocks/>
          </p:cNvGrpSpPr>
          <p:nvPr/>
        </p:nvGrpSpPr>
        <p:grpSpPr bwMode="auto">
          <a:xfrm>
            <a:off x="0" y="4959350"/>
            <a:ext cx="5486400" cy="984250"/>
            <a:chOff x="0" y="2840"/>
            <a:chExt cx="3363" cy="620"/>
          </a:xfrm>
        </p:grpSpPr>
        <p:sp>
          <p:nvSpPr>
            <p:cNvPr id="66597" name="Text Box 41"/>
            <p:cNvSpPr txBox="1">
              <a:spLocks noChangeArrowheads="1"/>
            </p:cNvSpPr>
            <p:nvPr/>
          </p:nvSpPr>
          <p:spPr bwMode="auto">
            <a:xfrm>
              <a:off x="0" y="2840"/>
              <a:ext cx="3363" cy="6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800" b="1">
                  <a:solidFill>
                    <a:srgbClr val="FF0000"/>
                  </a:solidFill>
                  <a:latin typeface="+mn-lt"/>
                </a:rPr>
                <a:t>                    GSI/FAIR</a:t>
              </a:r>
            </a:p>
            <a:p>
              <a:pPr algn="r">
                <a:buFont typeface="Wingdings" charset="0"/>
                <a:buNone/>
              </a:pPr>
              <a:r>
                <a:rPr kumimoji="0" lang="en-US" sz="2000" b="1">
                  <a:solidFill>
                    <a:srgbClr val="FF0000"/>
                  </a:solidFill>
                  <a:latin typeface="+mn-lt"/>
                </a:rPr>
                <a:t>         </a:t>
              </a:r>
              <a:r>
                <a:rPr kumimoji="0" lang="en-US" sz="1800" b="1">
                  <a:solidFill>
                    <a:srgbClr val="FF0000"/>
                  </a:solidFill>
                  <a:latin typeface="+mn-lt"/>
                </a:rPr>
                <a:t>SC dipoles for Booster/SIS-100</a:t>
              </a:r>
            </a:p>
            <a:p>
              <a:pPr algn="r">
                <a:buFont typeface="Wingdings" charset="0"/>
                <a:buNone/>
              </a:pPr>
              <a:r>
                <a:rPr kumimoji="0" lang="en-US" sz="1800" b="1">
                  <a:solidFill>
                    <a:srgbClr val="FF0000"/>
                  </a:solidFill>
                  <a:latin typeface="+mn-lt"/>
                </a:rPr>
                <a:t>           beam cooling, diagnostics</a:t>
              </a:r>
            </a:p>
          </p:txBody>
        </p:sp>
        <p:pic>
          <p:nvPicPr>
            <p:cNvPr id="66598" name="Picture 42" descr="topo-f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8"/>
              <a:ext cx="70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4" name="Text Box 8"/>
          <p:cNvSpPr txBox="1">
            <a:spLocks noChangeArrowheads="1"/>
          </p:cNvSpPr>
          <p:nvPr/>
        </p:nvSpPr>
        <p:spPr bwMode="auto">
          <a:xfrm>
            <a:off x="76200" y="0"/>
            <a:ext cx="9004300"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lnSpc>
                <a:spcPct val="130000"/>
              </a:lnSpc>
            </a:pPr>
            <a:r>
              <a:rPr kumimoji="0" lang="en-US" sz="3200" b="1" dirty="0" smtClean="0">
                <a:solidFill>
                  <a:srgbClr val="000090"/>
                </a:solidFill>
              </a:rPr>
              <a:t>NICA collaboration</a:t>
            </a:r>
            <a:endParaRPr kumimoji="0" lang="ru-RU" sz="4400" b="1" dirty="0">
              <a:solidFill>
                <a:srgbClr val="000090"/>
              </a:solidFill>
            </a:endParaRPr>
          </a:p>
        </p:txBody>
      </p:sp>
      <p:grpSp>
        <p:nvGrpSpPr>
          <p:cNvPr id="66565" name="Group 31"/>
          <p:cNvGrpSpPr>
            <a:grpSpLocks/>
          </p:cNvGrpSpPr>
          <p:nvPr/>
        </p:nvGrpSpPr>
        <p:grpSpPr bwMode="auto">
          <a:xfrm>
            <a:off x="0" y="1524000"/>
            <a:ext cx="4254500" cy="1397000"/>
            <a:chOff x="104" y="624"/>
            <a:chExt cx="2792" cy="880"/>
          </a:xfrm>
        </p:grpSpPr>
        <p:sp>
          <p:nvSpPr>
            <p:cNvPr id="66595" name="Text Box 32"/>
            <p:cNvSpPr txBox="1">
              <a:spLocks noChangeArrowheads="1"/>
            </p:cNvSpPr>
            <p:nvPr/>
          </p:nvSpPr>
          <p:spPr bwMode="auto">
            <a:xfrm>
              <a:off x="104" y="624"/>
              <a:ext cx="2792" cy="8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nSpc>
                  <a:spcPct val="130000"/>
                </a:lnSpc>
                <a:buFont typeface="Wingdings" charset="0"/>
                <a:buNone/>
              </a:pPr>
              <a:r>
                <a:rPr kumimoji="0" lang="en-US" sz="1600" b="1" dirty="0">
                  <a:solidFill>
                    <a:srgbClr val="FF0000"/>
                  </a:solidFill>
                  <a:latin typeface="+mn-lt"/>
                </a:rPr>
                <a:t>	   </a:t>
              </a:r>
              <a:r>
                <a:rPr kumimoji="0" lang="en-US" sz="1600" b="1" dirty="0" err="1" smtClean="0">
                  <a:solidFill>
                    <a:srgbClr val="FF0000"/>
                  </a:solidFill>
                  <a:latin typeface="+mn-lt"/>
                </a:rPr>
                <a:t>Budker</a:t>
              </a:r>
              <a:r>
                <a:rPr kumimoji="0" lang="en-US" sz="1600" b="1" dirty="0" smtClean="0">
                  <a:solidFill>
                    <a:srgbClr val="FF0000"/>
                  </a:solidFill>
                  <a:latin typeface="+mn-lt"/>
                </a:rPr>
                <a:t> INP, Novosibirsk:</a:t>
              </a:r>
              <a:endParaRPr kumimoji="0" lang="en-US" sz="1600" b="1" dirty="0">
                <a:solidFill>
                  <a:srgbClr val="FF0000"/>
                </a:solidFill>
                <a:latin typeface="+mn-lt"/>
              </a:endParaRPr>
            </a:p>
            <a:p>
              <a:pPr>
                <a:buFont typeface="Wingdings" charset="0"/>
                <a:buChar char="ü"/>
              </a:pPr>
              <a:r>
                <a:rPr kumimoji="0" lang="en-US" sz="1600" b="1" dirty="0">
                  <a:solidFill>
                    <a:srgbClr val="FF0000"/>
                  </a:solidFill>
                  <a:latin typeface="+mn-lt"/>
                </a:rPr>
                <a:t> Booster RF system, e-cooler</a:t>
              </a:r>
            </a:p>
            <a:p>
              <a:pPr>
                <a:buFont typeface="Wingdings" charset="0"/>
                <a:buChar char="ü"/>
              </a:pPr>
              <a:r>
                <a:rPr kumimoji="0" lang="en-US" sz="1600" b="1" dirty="0">
                  <a:solidFill>
                    <a:srgbClr val="FF0000"/>
                  </a:solidFill>
                  <a:latin typeface="+mn-lt"/>
                </a:rPr>
                <a:t> Collider RF system</a:t>
              </a:r>
            </a:p>
            <a:p>
              <a:pPr>
                <a:buFont typeface="Wingdings" charset="0"/>
                <a:buChar char="ü"/>
              </a:pPr>
              <a:r>
                <a:rPr kumimoji="0" lang="en-US" sz="1600" b="1" dirty="0">
                  <a:solidFill>
                    <a:srgbClr val="FF0000"/>
                  </a:solidFill>
                  <a:latin typeface="+mn-lt"/>
                </a:rPr>
                <a:t> HV e-cooler for collider</a:t>
              </a:r>
            </a:p>
            <a:p>
              <a:pPr>
                <a:buFont typeface="Wingdings" charset="0"/>
                <a:buChar char="ü"/>
              </a:pPr>
              <a:r>
                <a:rPr kumimoji="0" lang="en-US" sz="1600" b="1" dirty="0">
                  <a:solidFill>
                    <a:srgbClr val="FF0000"/>
                  </a:solidFill>
                  <a:latin typeface="+mn-lt"/>
                </a:rPr>
                <a:t> Electronics</a:t>
              </a:r>
            </a:p>
          </p:txBody>
        </p:sp>
        <p:pic>
          <p:nvPicPr>
            <p:cNvPr id="66596" name="Picture 33" descr="3-BINP-logoty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640"/>
              <a:ext cx="377" cy="43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66566" name="Group 34"/>
          <p:cNvGrpSpPr>
            <a:grpSpLocks/>
          </p:cNvGrpSpPr>
          <p:nvPr/>
        </p:nvGrpSpPr>
        <p:grpSpPr bwMode="auto">
          <a:xfrm>
            <a:off x="4729609" y="1198384"/>
            <a:ext cx="4381500" cy="862012"/>
            <a:chOff x="3000" y="639"/>
            <a:chExt cx="2760" cy="543"/>
          </a:xfrm>
        </p:grpSpPr>
        <p:sp>
          <p:nvSpPr>
            <p:cNvPr id="66593" name="Text Box 35"/>
            <p:cNvSpPr txBox="1">
              <a:spLocks noChangeArrowheads="1"/>
            </p:cNvSpPr>
            <p:nvPr/>
          </p:nvSpPr>
          <p:spPr bwMode="auto">
            <a:xfrm>
              <a:off x="3000" y="639"/>
              <a:ext cx="2760" cy="54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800" b="1" dirty="0">
                  <a:solidFill>
                    <a:srgbClr val="FF0000"/>
                  </a:solidFill>
                  <a:latin typeface="+mn-lt"/>
                </a:rPr>
                <a:t>	      </a:t>
              </a:r>
              <a:r>
                <a:rPr kumimoji="0" lang="en-US" sz="1600" b="1" dirty="0" smtClean="0">
                  <a:solidFill>
                    <a:srgbClr val="FF0000"/>
                  </a:solidFill>
                  <a:latin typeface="+mn-lt"/>
                </a:rPr>
                <a:t>IHEP (</a:t>
              </a:r>
              <a:r>
                <a:rPr kumimoji="0" lang="en-US" sz="1600" b="1" dirty="0" err="1" smtClean="0">
                  <a:solidFill>
                    <a:srgbClr val="FF0000"/>
                  </a:solidFill>
                  <a:latin typeface="+mn-lt"/>
                </a:rPr>
                <a:t>Protvino</a:t>
              </a:r>
              <a:r>
                <a:rPr kumimoji="0" lang="en-US" sz="1600" b="1" dirty="0" smtClean="0">
                  <a:solidFill>
                    <a:srgbClr val="FF0000"/>
                  </a:solidFill>
                  <a:latin typeface="+mn-lt"/>
                </a:rPr>
                <a:t>):</a:t>
              </a:r>
              <a:endParaRPr kumimoji="0" lang="en-US" sz="1600" b="1" dirty="0">
                <a:solidFill>
                  <a:srgbClr val="FF0000"/>
                </a:solidFill>
                <a:latin typeface="+mn-lt"/>
              </a:endParaRPr>
            </a:p>
            <a:p>
              <a:pPr algn="r">
                <a:buFont typeface="Wingdings" charset="0"/>
                <a:buNone/>
              </a:pPr>
              <a:r>
                <a:rPr kumimoji="0" lang="en-US" sz="1600" b="1" dirty="0" smtClean="0">
                  <a:solidFill>
                    <a:srgbClr val="FF0000"/>
                  </a:solidFill>
                  <a:latin typeface="+mn-lt"/>
                </a:rPr>
                <a:t>beam </a:t>
              </a:r>
              <a:r>
                <a:rPr kumimoji="0" lang="en-US" sz="1600" b="1" dirty="0">
                  <a:solidFill>
                    <a:srgbClr val="FF0000"/>
                  </a:solidFill>
                  <a:latin typeface="+mn-lt"/>
                </a:rPr>
                <a:t>dynamics, RF, </a:t>
              </a:r>
            </a:p>
            <a:p>
              <a:pPr algn="r">
                <a:buFont typeface="Wingdings" charset="0"/>
                <a:buNone/>
              </a:pPr>
              <a:r>
                <a:rPr kumimoji="0" lang="en-US" sz="1600" b="1" dirty="0">
                  <a:solidFill>
                    <a:srgbClr val="FF0000"/>
                  </a:solidFill>
                  <a:latin typeface="+mn-lt"/>
                </a:rPr>
                <a:t>Feed-back systems </a:t>
              </a:r>
            </a:p>
          </p:txBody>
        </p:sp>
        <p:pic>
          <p:nvPicPr>
            <p:cNvPr id="66594" name="Picture 36" descr="ihep_sky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0" y="644"/>
              <a:ext cx="777"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567" name="Group 37"/>
          <p:cNvGrpSpPr>
            <a:grpSpLocks/>
          </p:cNvGrpSpPr>
          <p:nvPr/>
        </p:nvGrpSpPr>
        <p:grpSpPr bwMode="auto">
          <a:xfrm>
            <a:off x="4667250" y="2094141"/>
            <a:ext cx="3581400" cy="830890"/>
            <a:chOff x="3403" y="1544"/>
            <a:chExt cx="2256" cy="593"/>
          </a:xfrm>
        </p:grpSpPr>
        <p:sp>
          <p:nvSpPr>
            <p:cNvPr id="66591" name="Text Box 38"/>
            <p:cNvSpPr txBox="1">
              <a:spLocks noChangeArrowheads="1"/>
            </p:cNvSpPr>
            <p:nvPr/>
          </p:nvSpPr>
          <p:spPr bwMode="auto">
            <a:xfrm>
              <a:off x="3403" y="1544"/>
              <a:ext cx="2256" cy="59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600" b="1" dirty="0">
                  <a:solidFill>
                    <a:srgbClr val="FF0000"/>
                  </a:solidFill>
                  <a:latin typeface="+mn-lt"/>
                </a:rPr>
                <a:t>       FZ </a:t>
              </a:r>
              <a:r>
                <a:rPr kumimoji="0" lang="en-US" sz="1600" b="1" dirty="0" err="1">
                  <a:solidFill>
                    <a:srgbClr val="FF0000"/>
                  </a:solidFill>
                  <a:latin typeface="+mn-lt"/>
                </a:rPr>
                <a:t>Juelich</a:t>
              </a:r>
              <a:r>
                <a:rPr kumimoji="0" lang="en-US" sz="1600" b="1" dirty="0">
                  <a:solidFill>
                    <a:srgbClr val="FF0000"/>
                  </a:solidFill>
                  <a:latin typeface="+mn-lt"/>
                </a:rPr>
                <a:t> (IKP</a:t>
              </a:r>
              <a:r>
                <a:rPr kumimoji="0" lang="en-US" sz="1600" b="1" dirty="0" smtClean="0">
                  <a:solidFill>
                    <a:srgbClr val="FF0000"/>
                  </a:solidFill>
                  <a:latin typeface="+mn-lt"/>
                </a:rPr>
                <a:t>):</a:t>
              </a:r>
              <a:endParaRPr kumimoji="0" lang="en-US" sz="1600" b="1" dirty="0">
                <a:solidFill>
                  <a:srgbClr val="FF0000"/>
                </a:solidFill>
                <a:latin typeface="+mn-lt"/>
              </a:endParaRPr>
            </a:p>
            <a:p>
              <a:pPr algn="r">
                <a:buFont typeface="Wingdings" charset="0"/>
                <a:buNone/>
              </a:pPr>
              <a:r>
                <a:rPr kumimoji="0" lang="en-US" sz="1600" b="1" dirty="0">
                  <a:solidFill>
                    <a:srgbClr val="FF0000"/>
                  </a:solidFill>
                  <a:latin typeface="+mn-lt"/>
                </a:rPr>
                <a:t>        </a:t>
              </a:r>
              <a:r>
                <a:rPr kumimoji="0" lang="ru-RU" sz="1600" b="1" dirty="0">
                  <a:solidFill>
                    <a:srgbClr val="FF0000"/>
                  </a:solidFill>
                  <a:latin typeface="+mn-lt"/>
                </a:rPr>
                <a:t>		 </a:t>
              </a:r>
              <a:r>
                <a:rPr kumimoji="0" lang="en-US" sz="1600" b="1" dirty="0" err="1">
                  <a:solidFill>
                    <a:srgbClr val="FF0000"/>
                  </a:solidFill>
                  <a:latin typeface="+mn-lt"/>
                </a:rPr>
                <a:t>Stoch</a:t>
              </a:r>
              <a:r>
                <a:rPr kumimoji="0" lang="en-US" sz="1600" b="1" dirty="0">
                  <a:solidFill>
                    <a:srgbClr val="FF0000"/>
                  </a:solidFill>
                  <a:latin typeface="+mn-lt"/>
                </a:rPr>
                <a:t>. </a:t>
              </a:r>
              <a:r>
                <a:rPr kumimoji="0" lang="en-US" sz="1600" b="1" dirty="0" smtClean="0">
                  <a:solidFill>
                    <a:srgbClr val="FF0000"/>
                  </a:solidFill>
                  <a:latin typeface="+mn-lt"/>
                </a:rPr>
                <a:t>Cooling</a:t>
              </a:r>
            </a:p>
            <a:p>
              <a:pPr algn="r">
                <a:buFont typeface="Wingdings" charset="0"/>
                <a:buNone/>
              </a:pPr>
              <a:r>
                <a:rPr kumimoji="0" lang="en-US" sz="1600" b="1" dirty="0">
                  <a:solidFill>
                    <a:srgbClr val="FF0000"/>
                  </a:solidFill>
                </a:rPr>
                <a:t>HV Electron cooler</a:t>
              </a:r>
              <a:r>
                <a:rPr kumimoji="0" lang="en-US" sz="1600" b="1" dirty="0" smtClean="0">
                  <a:solidFill>
                    <a:srgbClr val="FF0000"/>
                  </a:solidFill>
                  <a:latin typeface="+mn-lt"/>
                </a:rPr>
                <a:t> </a:t>
              </a:r>
              <a:endParaRPr kumimoji="0" lang="en-US" sz="1600" b="1" dirty="0">
                <a:solidFill>
                  <a:srgbClr val="FF0000"/>
                </a:solidFill>
                <a:latin typeface="+mn-lt"/>
              </a:endParaRPr>
            </a:p>
          </p:txBody>
        </p:sp>
        <p:pic>
          <p:nvPicPr>
            <p:cNvPr id="66592" name="Picture 39" descr="FZJ_Logo_Colou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0" y="1572"/>
              <a:ext cx="48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568" name="Group 43"/>
          <p:cNvGrpSpPr>
            <a:grpSpLocks/>
          </p:cNvGrpSpPr>
          <p:nvPr/>
        </p:nvGrpSpPr>
        <p:grpSpPr bwMode="auto">
          <a:xfrm>
            <a:off x="5524500" y="4898475"/>
            <a:ext cx="3556000" cy="830987"/>
            <a:chOff x="3080" y="2088"/>
            <a:chExt cx="2240" cy="529"/>
          </a:xfrm>
        </p:grpSpPr>
        <p:sp>
          <p:nvSpPr>
            <p:cNvPr id="66589" name="Text Box 44"/>
            <p:cNvSpPr txBox="1">
              <a:spLocks noChangeArrowheads="1"/>
            </p:cNvSpPr>
            <p:nvPr/>
          </p:nvSpPr>
          <p:spPr bwMode="auto">
            <a:xfrm>
              <a:off x="3080" y="2088"/>
              <a:ext cx="2240" cy="529"/>
            </a:xfrm>
            <a:prstGeom prst="rect">
              <a:avLst/>
            </a:prstGeom>
            <a:solidFill>
              <a:schemeClr val="bg1"/>
            </a:solidFill>
            <a:ln w="9525">
              <a:solidFill>
                <a:srgbClr val="FF0000"/>
              </a:solidFill>
              <a:miter lim="800000"/>
              <a:headEnd/>
              <a:tailEnd/>
            </a:ln>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600" b="1" dirty="0" smtClean="0">
                  <a:solidFill>
                    <a:srgbClr val="FF0000"/>
                  </a:solidFill>
                  <a:latin typeface="+mn-lt"/>
                </a:rPr>
                <a:t>BNL:</a:t>
              </a:r>
              <a:endParaRPr kumimoji="0" lang="en-US" sz="1600" b="1" dirty="0">
                <a:solidFill>
                  <a:srgbClr val="FF0000"/>
                </a:solidFill>
                <a:latin typeface="+mn-lt"/>
              </a:endParaRPr>
            </a:p>
            <a:p>
              <a:pPr algn="r">
                <a:buFont typeface="Wingdings" charset="0"/>
                <a:buNone/>
              </a:pPr>
              <a:r>
                <a:rPr kumimoji="0" lang="en-US" sz="1600" b="1" dirty="0">
                  <a:solidFill>
                    <a:srgbClr val="FF0000"/>
                  </a:solidFill>
                  <a:latin typeface="+mn-lt"/>
                </a:rPr>
                <a:t>            Beam dynamics,</a:t>
              </a:r>
            </a:p>
            <a:p>
              <a:pPr algn="r">
                <a:buFont typeface="Wingdings" charset="0"/>
                <a:buNone/>
              </a:pPr>
              <a:r>
                <a:rPr kumimoji="0" lang="en-US" sz="1600" b="1" dirty="0" err="1">
                  <a:solidFill>
                    <a:srgbClr val="FF0000"/>
                  </a:solidFill>
                  <a:latin typeface="+mn-lt"/>
                </a:rPr>
                <a:t>s</a:t>
              </a:r>
              <a:r>
                <a:rPr kumimoji="0" lang="en-US" sz="1600" b="1" dirty="0" err="1" smtClean="0">
                  <a:solidFill>
                    <a:srgbClr val="FF0000"/>
                  </a:solidFill>
                  <a:latin typeface="+mn-lt"/>
                </a:rPr>
                <a:t>toch.cooling</a:t>
              </a:r>
              <a:r>
                <a:rPr kumimoji="0" lang="en-US" sz="1600" b="1" dirty="0" smtClean="0">
                  <a:solidFill>
                    <a:srgbClr val="FF0000"/>
                  </a:solidFill>
                  <a:latin typeface="+mn-lt"/>
                </a:rPr>
                <a:t>, e-cooling</a:t>
              </a:r>
              <a:endParaRPr kumimoji="0" lang="en-US" sz="1600" b="1" dirty="0">
                <a:solidFill>
                  <a:srgbClr val="FF0000"/>
                </a:solidFill>
                <a:latin typeface="+mn-lt"/>
              </a:endParaRPr>
            </a:p>
          </p:txBody>
        </p:sp>
        <p:pic>
          <p:nvPicPr>
            <p:cNvPr id="66590" name="Picture 45" descr="RH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6" y="2120"/>
              <a:ext cx="666" cy="4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6569" name="Text Box 58"/>
          <p:cNvSpPr txBox="1">
            <a:spLocks noChangeArrowheads="1"/>
          </p:cNvSpPr>
          <p:nvPr/>
        </p:nvSpPr>
        <p:spPr bwMode="auto">
          <a:xfrm>
            <a:off x="5651500" y="5780990"/>
            <a:ext cx="3429000" cy="923330"/>
          </a:xfrm>
          <a:prstGeom prst="rect">
            <a:avLst/>
          </a:prstGeom>
          <a:solidFill>
            <a:schemeClr val="bg1"/>
          </a:solidFill>
          <a:ln w="9525">
            <a:solidFill>
              <a:srgbClr val="FF0000"/>
            </a:solidFill>
            <a:miter lim="800000"/>
            <a:headEnd/>
            <a:tailEnd/>
          </a:ln>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r>
              <a:rPr kumimoji="0" lang="en-US" sz="1800" b="1" dirty="0" smtClean="0">
                <a:solidFill>
                  <a:srgbClr val="FF3300"/>
                </a:solidFill>
                <a:latin typeface="+mn-lt"/>
              </a:rPr>
              <a:t>ITEP:</a:t>
            </a:r>
            <a:endParaRPr kumimoji="0" lang="en-US" sz="1800" b="1" dirty="0">
              <a:solidFill>
                <a:srgbClr val="FF3300"/>
              </a:solidFill>
              <a:latin typeface="+mn-lt"/>
            </a:endParaRPr>
          </a:p>
          <a:p>
            <a:pPr algn="r"/>
            <a:r>
              <a:rPr kumimoji="0" lang="en-US" sz="1800" b="1" dirty="0" smtClean="0">
                <a:solidFill>
                  <a:srgbClr val="FF3300"/>
                </a:solidFill>
                <a:latin typeface="+mn-lt"/>
              </a:rPr>
              <a:t>RF, beam </a:t>
            </a:r>
            <a:r>
              <a:rPr kumimoji="0" lang="en-US" sz="1800" b="1" dirty="0">
                <a:solidFill>
                  <a:srgbClr val="FF3300"/>
                </a:solidFill>
                <a:latin typeface="+mn-lt"/>
              </a:rPr>
              <a:t>dynamics in the collider</a:t>
            </a:r>
            <a:r>
              <a:rPr kumimoji="0" lang="en-US" sz="1800" b="1" dirty="0" smtClean="0">
                <a:solidFill>
                  <a:srgbClr val="FF3300"/>
                </a:solidFill>
                <a:latin typeface="+mn-lt"/>
              </a:rPr>
              <a:t>, RFQ </a:t>
            </a:r>
            <a:r>
              <a:rPr kumimoji="0" lang="en-US" sz="1800" b="1" dirty="0" err="1" smtClean="0">
                <a:solidFill>
                  <a:srgbClr val="FF3300"/>
                </a:solidFill>
                <a:latin typeface="+mn-lt"/>
              </a:rPr>
              <a:t>linac</a:t>
            </a:r>
            <a:r>
              <a:rPr kumimoji="0" lang="en-US" sz="1800" b="1" dirty="0" smtClean="0">
                <a:solidFill>
                  <a:srgbClr val="FF3300"/>
                </a:solidFill>
                <a:latin typeface="+mn-lt"/>
              </a:rPr>
              <a:t>, SC p-</a:t>
            </a:r>
            <a:r>
              <a:rPr kumimoji="0" lang="en-US" sz="1800" b="1" dirty="0" err="1" smtClean="0">
                <a:solidFill>
                  <a:srgbClr val="FF3300"/>
                </a:solidFill>
                <a:latin typeface="+mn-lt"/>
              </a:rPr>
              <a:t>linac</a:t>
            </a:r>
            <a:endParaRPr kumimoji="0" lang="ru-RU" sz="1400" dirty="0">
              <a:solidFill>
                <a:srgbClr val="FF3300"/>
              </a:solidFill>
              <a:latin typeface="+mn-lt"/>
            </a:endParaRPr>
          </a:p>
        </p:txBody>
      </p:sp>
      <p:sp>
        <p:nvSpPr>
          <p:cNvPr id="66570" name="Text Box 54"/>
          <p:cNvSpPr txBox="1">
            <a:spLocks noChangeArrowheads="1"/>
          </p:cNvSpPr>
          <p:nvPr/>
        </p:nvSpPr>
        <p:spPr bwMode="auto">
          <a:xfrm>
            <a:off x="0" y="5965825"/>
            <a:ext cx="5562600" cy="369332"/>
          </a:xfrm>
          <a:prstGeom prst="rect">
            <a:avLst/>
          </a:prstGeom>
          <a:solidFill>
            <a:schemeClr val="bg1"/>
          </a:solidFill>
          <a:ln w="9525">
            <a:solidFill>
              <a:srgbClr val="FF0000"/>
            </a:solidFill>
            <a:miter lim="800000"/>
            <a:headEnd/>
            <a:tailEnd/>
          </a:ln>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just">
              <a:spcBef>
                <a:spcPct val="50000"/>
              </a:spcBef>
            </a:pPr>
            <a:r>
              <a:rPr kumimoji="0" lang="en-US" sz="1800" b="1" dirty="0" smtClean="0">
                <a:solidFill>
                  <a:srgbClr val="FF3300"/>
                </a:solidFill>
                <a:latin typeface="+mn-lt"/>
              </a:rPr>
              <a:t>VNIITF, VNIIEF</a:t>
            </a:r>
            <a:endParaRPr kumimoji="0" lang="ru-RU" sz="1400" dirty="0">
              <a:solidFill>
                <a:srgbClr val="FF3300"/>
              </a:solidFill>
              <a:latin typeface="+mn-lt"/>
            </a:endParaRPr>
          </a:p>
        </p:txBody>
      </p:sp>
      <p:grpSp>
        <p:nvGrpSpPr>
          <p:cNvPr id="66571" name="Group 55"/>
          <p:cNvGrpSpPr>
            <a:grpSpLocks/>
          </p:cNvGrpSpPr>
          <p:nvPr/>
        </p:nvGrpSpPr>
        <p:grpSpPr bwMode="auto">
          <a:xfrm>
            <a:off x="5220072" y="3938247"/>
            <a:ext cx="3891037" cy="923330"/>
            <a:chOff x="5226248" y="2901420"/>
            <a:chExt cx="3891037" cy="922754"/>
          </a:xfrm>
        </p:grpSpPr>
        <p:sp>
          <p:nvSpPr>
            <p:cNvPr id="66587" name="Text Box 47"/>
            <p:cNvSpPr txBox="1">
              <a:spLocks noChangeArrowheads="1"/>
            </p:cNvSpPr>
            <p:nvPr/>
          </p:nvSpPr>
          <p:spPr bwMode="auto">
            <a:xfrm>
              <a:off x="5231085" y="2901420"/>
              <a:ext cx="3886200" cy="92275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800" b="1" dirty="0">
                  <a:solidFill>
                    <a:srgbClr val="FF0000"/>
                  </a:solidFill>
                  <a:latin typeface="+mn-lt"/>
                </a:rPr>
                <a:t>     </a:t>
              </a:r>
              <a:r>
                <a:rPr kumimoji="0" lang="en-US" sz="1800" b="1" dirty="0" smtClean="0">
                  <a:solidFill>
                    <a:srgbClr val="FF0000"/>
                  </a:solidFill>
                  <a:latin typeface="+mn-lt"/>
                </a:rPr>
                <a:t>FNAL</a:t>
              </a:r>
              <a:r>
                <a:rPr kumimoji="0" lang="ru-RU" sz="1800" b="1" dirty="0" smtClean="0">
                  <a:solidFill>
                    <a:srgbClr val="FF0000"/>
                  </a:solidFill>
                  <a:latin typeface="+mn-lt"/>
                </a:rPr>
                <a:t>: </a:t>
              </a:r>
            </a:p>
            <a:p>
              <a:pPr algn="r">
                <a:buFont typeface="Wingdings" charset="0"/>
                <a:buNone/>
              </a:pPr>
              <a:r>
                <a:rPr kumimoji="0" lang="en-US" sz="1800" b="1" dirty="0" smtClean="0">
                  <a:solidFill>
                    <a:srgbClr val="FF0000"/>
                  </a:solidFill>
                  <a:latin typeface="+mn-lt"/>
                </a:rPr>
                <a:t>HV </a:t>
              </a:r>
              <a:r>
                <a:rPr kumimoji="0" lang="en-US" sz="1800" b="1" dirty="0">
                  <a:solidFill>
                    <a:srgbClr val="FF0000"/>
                  </a:solidFill>
                  <a:latin typeface="+mn-lt"/>
                </a:rPr>
                <a:t>Electron cooler</a:t>
              </a:r>
            </a:p>
            <a:p>
              <a:pPr algn="r">
                <a:buFont typeface="Wingdings" charset="0"/>
                <a:buNone/>
              </a:pPr>
              <a:r>
                <a:rPr kumimoji="0" lang="en-US" sz="1800" b="1" dirty="0">
                  <a:solidFill>
                    <a:srgbClr val="FF0000"/>
                  </a:solidFill>
                  <a:latin typeface="+mn-lt"/>
                </a:rPr>
                <a:t>Beam </a:t>
              </a:r>
              <a:r>
                <a:rPr kumimoji="0" lang="en-US" sz="1800" b="1" dirty="0" err="1">
                  <a:solidFill>
                    <a:srgbClr val="FF0000"/>
                  </a:solidFill>
                  <a:latin typeface="+mn-lt"/>
                </a:rPr>
                <a:t>dynamics,Stoch.cooling</a:t>
              </a:r>
              <a:endParaRPr kumimoji="0" lang="en-US" sz="1800" b="1" dirty="0">
                <a:solidFill>
                  <a:srgbClr val="FF0000"/>
                </a:solidFill>
                <a:latin typeface="+mn-lt"/>
              </a:endParaRPr>
            </a:p>
          </p:txBody>
        </p:sp>
        <p:pic>
          <p:nvPicPr>
            <p:cNvPr id="66588" name="Picture 3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6248" y="2968195"/>
              <a:ext cx="606152" cy="60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72" name="Picture 4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52120" y="5791200"/>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73" name="Group 46"/>
          <p:cNvGrpSpPr>
            <a:grpSpLocks/>
          </p:cNvGrpSpPr>
          <p:nvPr/>
        </p:nvGrpSpPr>
        <p:grpSpPr bwMode="auto">
          <a:xfrm>
            <a:off x="0" y="3697288"/>
            <a:ext cx="4953000" cy="646112"/>
            <a:chOff x="0" y="3352800"/>
            <a:chExt cx="4953000" cy="646331"/>
          </a:xfrm>
        </p:grpSpPr>
        <p:pic>
          <p:nvPicPr>
            <p:cNvPr id="66585" name="Picture 4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3352800"/>
              <a:ext cx="685800" cy="61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6" name="Text Box 49"/>
            <p:cNvSpPr txBox="1">
              <a:spLocks noChangeArrowheads="1"/>
            </p:cNvSpPr>
            <p:nvPr/>
          </p:nvSpPr>
          <p:spPr bwMode="auto">
            <a:xfrm>
              <a:off x="0" y="3352800"/>
              <a:ext cx="4953000" cy="6463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a:buFont typeface="Wingdings" charset="0"/>
                <a:buNone/>
              </a:pPr>
              <a:r>
                <a:rPr kumimoji="0" lang="en-US" sz="1800" b="1" dirty="0" smtClean="0">
                  <a:solidFill>
                    <a:srgbClr val="FF0000"/>
                  </a:solidFill>
                  <a:latin typeface="+mn-lt"/>
                </a:rPr>
                <a:t>INR RAS (</a:t>
              </a:r>
              <a:r>
                <a:rPr kumimoji="0" lang="en-US" sz="1800" b="1" dirty="0" err="1" smtClean="0">
                  <a:solidFill>
                    <a:srgbClr val="FF0000"/>
                  </a:solidFill>
                  <a:latin typeface="+mn-lt"/>
                </a:rPr>
                <a:t>Troitsk</a:t>
              </a:r>
              <a:r>
                <a:rPr kumimoji="0" lang="en-US" sz="1800" b="1" dirty="0" smtClean="0">
                  <a:solidFill>
                    <a:srgbClr val="FF0000"/>
                  </a:solidFill>
                  <a:latin typeface="+mn-lt"/>
                </a:rPr>
                <a:t>): </a:t>
              </a:r>
              <a:r>
                <a:rPr kumimoji="0" lang="en-US" sz="1800" b="1" dirty="0" err="1">
                  <a:solidFill>
                    <a:srgbClr val="FF0000"/>
                  </a:solidFill>
                  <a:latin typeface="+mn-lt"/>
                </a:rPr>
                <a:t>polarised</a:t>
              </a:r>
              <a:r>
                <a:rPr kumimoji="0" lang="en-US" sz="1800" b="1" dirty="0">
                  <a:solidFill>
                    <a:srgbClr val="FF0000"/>
                  </a:solidFill>
                  <a:latin typeface="+mn-lt"/>
                </a:rPr>
                <a:t> source,</a:t>
              </a:r>
            </a:p>
            <a:p>
              <a:pPr algn="r">
                <a:buFont typeface="Wingdings" charset="0"/>
                <a:buNone/>
              </a:pPr>
              <a:r>
                <a:rPr kumimoji="0" lang="en-US" sz="1800" b="1" dirty="0" err="1">
                  <a:solidFill>
                    <a:srgbClr val="FF0000"/>
                  </a:solidFill>
                  <a:latin typeface="+mn-lt"/>
                </a:rPr>
                <a:t>Linacs</a:t>
              </a:r>
              <a:r>
                <a:rPr kumimoji="0" lang="en-US" sz="1800" b="1" dirty="0">
                  <a:solidFill>
                    <a:srgbClr val="FF0000"/>
                  </a:solidFill>
                  <a:latin typeface="+mn-lt"/>
                </a:rPr>
                <a:t>, beam diagnostics</a:t>
              </a:r>
            </a:p>
          </p:txBody>
        </p:sp>
      </p:grpSp>
      <p:grpSp>
        <p:nvGrpSpPr>
          <p:cNvPr id="66574" name="Group 47"/>
          <p:cNvGrpSpPr>
            <a:grpSpLocks/>
          </p:cNvGrpSpPr>
          <p:nvPr/>
        </p:nvGrpSpPr>
        <p:grpSpPr bwMode="auto">
          <a:xfrm>
            <a:off x="0" y="4343400"/>
            <a:ext cx="5181600" cy="615950"/>
            <a:chOff x="0" y="4337447"/>
            <a:chExt cx="5410200" cy="615553"/>
          </a:xfrm>
        </p:grpSpPr>
        <p:sp>
          <p:nvSpPr>
            <p:cNvPr id="66583" name="Text Box 49"/>
            <p:cNvSpPr txBox="1">
              <a:spLocks noChangeArrowheads="1"/>
            </p:cNvSpPr>
            <p:nvPr/>
          </p:nvSpPr>
          <p:spPr bwMode="auto">
            <a:xfrm>
              <a:off x="0" y="4337447"/>
              <a:ext cx="5410200" cy="61555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buFont typeface="Wingdings" charset="0"/>
                <a:buNone/>
              </a:pPr>
              <a:r>
                <a:rPr kumimoji="0" lang="en-US" sz="1700" b="1" dirty="0" smtClean="0">
                  <a:solidFill>
                    <a:srgbClr val="FF0000"/>
                  </a:solidFill>
                  <a:latin typeface="+mn-lt"/>
                </a:rPr>
                <a:t>AREI:</a:t>
              </a:r>
              <a:endParaRPr kumimoji="0" lang="en-US" sz="1700" b="1" dirty="0">
                <a:solidFill>
                  <a:srgbClr val="FF0000"/>
                </a:solidFill>
                <a:latin typeface="+mn-lt"/>
              </a:endParaRPr>
            </a:p>
            <a:p>
              <a:pPr>
                <a:buFont typeface="Wingdings" charset="0"/>
                <a:buNone/>
              </a:pPr>
              <a:r>
                <a:rPr kumimoji="0" lang="en-US" sz="1700" b="1" dirty="0">
                  <a:solidFill>
                    <a:srgbClr val="FF0000"/>
                  </a:solidFill>
                  <a:latin typeface="+mn-lt"/>
                </a:rPr>
                <a:t>HV Electron cooler</a:t>
              </a:r>
            </a:p>
          </p:txBody>
        </p:sp>
        <p:pic>
          <p:nvPicPr>
            <p:cNvPr id="66584" name="Picture 4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4363294"/>
              <a:ext cx="966203" cy="51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575" name="Group 40"/>
          <p:cNvGrpSpPr>
            <a:grpSpLocks/>
          </p:cNvGrpSpPr>
          <p:nvPr/>
        </p:nvGrpSpPr>
        <p:grpSpPr bwMode="auto">
          <a:xfrm>
            <a:off x="76200" y="2971800"/>
            <a:ext cx="3189288" cy="649239"/>
            <a:chOff x="152400" y="2819400"/>
            <a:chExt cx="3189288" cy="685800"/>
          </a:xfrm>
        </p:grpSpPr>
        <p:pic>
          <p:nvPicPr>
            <p:cNvPr id="66581" name="Picture 5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2819400"/>
              <a:ext cx="1371600" cy="685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6582" name="Picture 5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76400" y="2895600"/>
              <a:ext cx="1665288" cy="5842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pSp>
      <p:sp>
        <p:nvSpPr>
          <p:cNvPr id="66576" name="Text Box 49"/>
          <p:cNvSpPr txBox="1">
            <a:spLocks noChangeArrowheads="1"/>
          </p:cNvSpPr>
          <p:nvPr/>
        </p:nvSpPr>
        <p:spPr bwMode="auto">
          <a:xfrm>
            <a:off x="0" y="1143000"/>
            <a:ext cx="4495800" cy="35394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buFont typeface="Wingdings" charset="0"/>
              <a:buNone/>
            </a:pPr>
            <a:r>
              <a:rPr kumimoji="0" lang="en-US" sz="1700" b="1" dirty="0" err="1" smtClean="0">
                <a:solidFill>
                  <a:srgbClr val="FF0000"/>
                </a:solidFill>
                <a:latin typeface="+mn-lt"/>
              </a:rPr>
              <a:t>MEPhI</a:t>
            </a:r>
            <a:r>
              <a:rPr kumimoji="0" lang="en-US" sz="1700" b="1" dirty="0" smtClean="0">
                <a:solidFill>
                  <a:srgbClr val="FF0000"/>
                </a:solidFill>
                <a:latin typeface="+mn-lt"/>
              </a:rPr>
              <a:t>, MEI, MSU, </a:t>
            </a:r>
            <a:r>
              <a:rPr kumimoji="0" lang="en-US" sz="1700" b="1" dirty="0" err="1" smtClean="0">
                <a:solidFill>
                  <a:srgbClr val="FF0000"/>
                </a:solidFill>
                <a:latin typeface="+mn-lt"/>
              </a:rPr>
              <a:t>SPbSU</a:t>
            </a:r>
            <a:r>
              <a:rPr kumimoji="0" lang="en-US" sz="1700" b="1" dirty="0" smtClean="0">
                <a:solidFill>
                  <a:srgbClr val="FF0000"/>
                </a:solidFill>
                <a:latin typeface="+mn-lt"/>
              </a:rPr>
              <a:t>, MPTI</a:t>
            </a:r>
            <a:r>
              <a:rPr kumimoji="0" lang="ru-RU" sz="1700" b="1" dirty="0" smtClean="0">
                <a:solidFill>
                  <a:srgbClr val="FF0000"/>
                </a:solidFill>
                <a:latin typeface="+mn-lt"/>
              </a:rPr>
              <a:t>,</a:t>
            </a:r>
            <a:r>
              <a:rPr kumimoji="0" lang="ru-RU" sz="1700" b="1" dirty="0">
                <a:solidFill>
                  <a:srgbClr val="FF0000"/>
                </a:solidFill>
                <a:latin typeface="+mn-lt"/>
              </a:rPr>
              <a:t>... </a:t>
            </a:r>
            <a:endParaRPr kumimoji="0" lang="en-US" sz="1700" b="1" dirty="0">
              <a:solidFill>
                <a:srgbClr val="FF0000"/>
              </a:solidFill>
              <a:latin typeface="+mn-lt"/>
            </a:endParaRPr>
          </a:p>
        </p:txBody>
      </p:sp>
      <p:grpSp>
        <p:nvGrpSpPr>
          <p:cNvPr id="66577" name="Group 42"/>
          <p:cNvGrpSpPr>
            <a:grpSpLocks/>
          </p:cNvGrpSpPr>
          <p:nvPr/>
        </p:nvGrpSpPr>
        <p:grpSpPr bwMode="auto">
          <a:xfrm>
            <a:off x="5005834" y="2884980"/>
            <a:ext cx="4051300" cy="1077218"/>
            <a:chOff x="5148709" y="2752886"/>
            <a:chExt cx="3581400" cy="1076861"/>
          </a:xfrm>
        </p:grpSpPr>
        <p:sp>
          <p:nvSpPr>
            <p:cNvPr id="66578" name="Text Box 38"/>
            <p:cNvSpPr txBox="1">
              <a:spLocks noChangeArrowheads="1"/>
            </p:cNvSpPr>
            <p:nvPr/>
          </p:nvSpPr>
          <p:spPr bwMode="auto">
            <a:xfrm>
              <a:off x="5148709" y="2752886"/>
              <a:ext cx="3581400" cy="10768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marL="432000" algn="r">
                <a:buFont typeface="Wingdings" charset="0"/>
                <a:buNone/>
              </a:pPr>
              <a:r>
                <a:rPr kumimoji="0" lang="en-US" sz="1400" b="1" dirty="0">
                  <a:solidFill>
                    <a:srgbClr val="FF0000"/>
                  </a:solidFill>
                  <a:latin typeface="+mn-lt"/>
                </a:rPr>
                <a:t>       </a:t>
              </a:r>
              <a:r>
                <a:rPr kumimoji="0" lang="en-US" sz="1600" b="1" dirty="0">
                  <a:solidFill>
                    <a:srgbClr val="FF0000"/>
                  </a:solidFill>
                  <a:latin typeface="+mn-lt"/>
                </a:rPr>
                <a:t>CERN</a:t>
              </a:r>
            </a:p>
            <a:p>
              <a:pPr marL="432000" algn="r">
                <a:buFont typeface="Wingdings" charset="0"/>
                <a:buNone/>
              </a:pPr>
              <a:r>
                <a:rPr kumimoji="0" lang="en-US" sz="1600" b="1" dirty="0">
                  <a:solidFill>
                    <a:srgbClr val="FF0000"/>
                  </a:solidFill>
                  <a:latin typeface="+mn-lt"/>
                </a:rPr>
                <a:t>  SC </a:t>
              </a:r>
              <a:r>
                <a:rPr kumimoji="0" lang="en-US" sz="1600" b="1" dirty="0" smtClean="0">
                  <a:solidFill>
                    <a:srgbClr val="FF0000"/>
                  </a:solidFill>
                  <a:latin typeface="+mn-lt"/>
                </a:rPr>
                <a:t>magnets and technologies</a:t>
              </a:r>
              <a:r>
                <a:rPr kumimoji="0" lang="en-US" sz="1600" b="1" dirty="0">
                  <a:solidFill>
                    <a:srgbClr val="FF0000"/>
                  </a:solidFill>
                  <a:latin typeface="+mn-lt"/>
                </a:rPr>
                <a:t>, </a:t>
              </a:r>
              <a:r>
                <a:rPr kumimoji="0" lang="en-US" sz="1600" b="1" dirty="0" smtClean="0">
                  <a:solidFill>
                    <a:srgbClr val="FF0000"/>
                  </a:solidFill>
                  <a:latin typeface="+mn-lt"/>
                </a:rPr>
                <a:t>energetics</a:t>
              </a:r>
              <a:r>
                <a:rPr kumimoji="0" lang="en-US" sz="1600" b="1" dirty="0">
                  <a:solidFill>
                    <a:srgbClr val="FF0000"/>
                  </a:solidFill>
                  <a:latin typeface="+mn-lt"/>
                </a:rPr>
                <a:t>, </a:t>
              </a:r>
              <a:r>
                <a:rPr kumimoji="0" lang="en-US" sz="1600" b="1" dirty="0" smtClean="0">
                  <a:solidFill>
                    <a:srgbClr val="FF0000"/>
                  </a:solidFill>
                  <a:latin typeface="+mn-lt"/>
                </a:rPr>
                <a:t>precise metrology, beam </a:t>
              </a:r>
              <a:r>
                <a:rPr kumimoji="0" lang="en-US" sz="1600" b="1" dirty="0">
                  <a:solidFill>
                    <a:srgbClr val="FF0000"/>
                  </a:solidFill>
                  <a:latin typeface="+mn-lt"/>
                </a:rPr>
                <a:t>cooling and </a:t>
              </a:r>
              <a:r>
                <a:rPr kumimoji="0" lang="en-US" sz="1600" b="1" dirty="0" smtClean="0">
                  <a:solidFill>
                    <a:srgbClr val="FF0000"/>
                  </a:solidFill>
                  <a:latin typeface="+mn-lt"/>
                </a:rPr>
                <a:t>beam dynamics </a:t>
              </a:r>
              <a:endParaRPr kumimoji="0" lang="en-US" sz="1600" b="1" dirty="0">
                <a:solidFill>
                  <a:srgbClr val="FF0000"/>
                </a:solidFill>
                <a:latin typeface="+mn-lt"/>
              </a:endParaRPr>
            </a:p>
          </p:txBody>
        </p:sp>
        <p:pic>
          <p:nvPicPr>
            <p:cNvPr id="66579" name="Picture 4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236726" y="2820714"/>
              <a:ext cx="73748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735897"/>
            <a:ext cx="9037060" cy="400110"/>
          </a:xfrm>
          <a:prstGeom prst="rect">
            <a:avLst/>
          </a:prstGeom>
          <a:solidFill>
            <a:srgbClr val="FFFFFF"/>
          </a:solidFill>
        </p:spPr>
        <p:txBody>
          <a:bodyPr wrap="square">
            <a:spAutoFit/>
          </a:bodyPr>
          <a:lstStyle/>
          <a:p>
            <a:pPr algn="ctr"/>
            <a:r>
              <a:rPr lang="ru-RU" sz="2000" b="1" dirty="0" smtClean="0">
                <a:solidFill>
                  <a:srgbClr val="000090"/>
                </a:solidFill>
                <a:latin typeface="+mn-lt"/>
                <a:ea typeface="Calibri" panose="020F0502020204030204" pitchFamily="34" charset="0"/>
              </a:rPr>
              <a:t>17 </a:t>
            </a:r>
            <a:r>
              <a:rPr lang="en-US" sz="2000" b="1" dirty="0">
                <a:solidFill>
                  <a:srgbClr val="000090"/>
                </a:solidFill>
                <a:latin typeface="+mn-lt"/>
                <a:ea typeface="Calibri" panose="020F0502020204030204" pitchFamily="34" charset="0"/>
              </a:rPr>
              <a:t>R</a:t>
            </a:r>
            <a:r>
              <a:rPr lang="en-US" sz="2000" b="1" dirty="0" smtClean="0">
                <a:solidFill>
                  <a:srgbClr val="000090"/>
                </a:solidFill>
                <a:latin typeface="+mn-lt"/>
                <a:ea typeface="Calibri" panose="020F0502020204030204" pitchFamily="34" charset="0"/>
              </a:rPr>
              <a:t>ussian Institutions and </a:t>
            </a:r>
            <a:r>
              <a:rPr lang="ru-RU" sz="2000" b="1" dirty="0" smtClean="0">
                <a:solidFill>
                  <a:srgbClr val="000090"/>
                </a:solidFill>
                <a:latin typeface="+mn-lt"/>
                <a:ea typeface="Calibri" panose="020F0502020204030204" pitchFamily="34" charset="0"/>
              </a:rPr>
              <a:t>24 </a:t>
            </a:r>
            <a:r>
              <a:rPr lang="en-US" sz="2000" b="1" dirty="0" smtClean="0">
                <a:solidFill>
                  <a:srgbClr val="000090"/>
                </a:solidFill>
                <a:latin typeface="+mn-lt"/>
                <a:ea typeface="Calibri" panose="020F0502020204030204" pitchFamily="34" charset="0"/>
              </a:rPr>
              <a:t>Labs from all over the world</a:t>
            </a:r>
            <a:endParaRPr lang="ru-RU" sz="2000" dirty="0">
              <a:solidFill>
                <a:srgbClr val="000090"/>
              </a:solidFill>
              <a:latin typeface="+mn-lt"/>
            </a:endParaRPr>
          </a:p>
        </p:txBody>
      </p:sp>
      <p:sp>
        <p:nvSpPr>
          <p:cNvPr id="41" name="Text Box 54"/>
          <p:cNvSpPr txBox="1">
            <a:spLocks noChangeArrowheads="1"/>
          </p:cNvSpPr>
          <p:nvPr/>
        </p:nvSpPr>
        <p:spPr bwMode="auto">
          <a:xfrm>
            <a:off x="0" y="6381328"/>
            <a:ext cx="5562600" cy="369332"/>
          </a:xfrm>
          <a:prstGeom prst="rect">
            <a:avLst/>
          </a:prstGeom>
          <a:solidFill>
            <a:schemeClr val="bg1"/>
          </a:solidFill>
          <a:ln w="9525">
            <a:solidFill>
              <a:srgbClr val="FF0000"/>
            </a:solidFill>
            <a:miter lim="800000"/>
            <a:headEnd/>
            <a:tailEnd/>
          </a:ln>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just">
              <a:spcBef>
                <a:spcPct val="50000"/>
              </a:spcBef>
            </a:pPr>
            <a:r>
              <a:rPr kumimoji="0" lang="en-US" sz="1800" b="1" dirty="0" smtClean="0">
                <a:solidFill>
                  <a:srgbClr val="FF3300"/>
                </a:solidFill>
                <a:latin typeface="+mn-lt"/>
              </a:rPr>
              <a:t>IMP CAS, ASIPP, IHEP, Tsinghua U., </a:t>
            </a:r>
            <a:r>
              <a:rPr kumimoji="0" lang="en-US" sz="1800" b="1" dirty="0" err="1" smtClean="0">
                <a:solidFill>
                  <a:srgbClr val="FF3300"/>
                </a:solidFill>
                <a:latin typeface="+mn-lt"/>
              </a:rPr>
              <a:t>Fudan</a:t>
            </a:r>
            <a:r>
              <a:rPr kumimoji="0" lang="en-US" sz="1800" b="1" dirty="0" smtClean="0">
                <a:solidFill>
                  <a:srgbClr val="FF3300"/>
                </a:solidFill>
                <a:latin typeface="+mn-lt"/>
              </a:rPr>
              <a:t> U.</a:t>
            </a:r>
            <a:endParaRPr kumimoji="0" lang="ru-RU" sz="1400" dirty="0">
              <a:solidFill>
                <a:srgbClr val="FF3300"/>
              </a:solidFill>
              <a:latin typeface="+mn-lt"/>
            </a:endParaRPr>
          </a:p>
        </p:txBody>
      </p:sp>
    </p:spTree>
    <p:extLst>
      <p:ext uri="{BB962C8B-B14F-4D97-AF65-F5344CB8AC3E}">
        <p14:creationId xmlns:p14="http://schemas.microsoft.com/office/powerpoint/2010/main" val="2425412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Изображение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476250"/>
            <a:ext cx="4181476"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Box 4"/>
          <p:cNvSpPr txBox="1">
            <a:spLocks noChangeArrowheads="1"/>
          </p:cNvSpPr>
          <p:nvPr/>
        </p:nvSpPr>
        <p:spPr bwMode="auto">
          <a:xfrm>
            <a:off x="1042988" y="115888"/>
            <a:ext cx="6769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buClr>
                <a:srgbClr val="C00000"/>
              </a:buClr>
            </a:pPr>
            <a:r>
              <a:rPr kumimoji="0" lang="ru-RU" sz="2200" i="1">
                <a:solidFill>
                  <a:srgbClr val="002060"/>
                </a:solidFill>
                <a:ea typeface="ＭＳ Ｐゴシック" charset="0"/>
                <a:cs typeface="ＭＳ Ｐゴシック" charset="0"/>
              </a:rPr>
              <a:t>Статус мегасайенс проекта </a:t>
            </a:r>
            <a:r>
              <a:rPr kumimoji="0" lang="en-US" sz="2200" i="1">
                <a:solidFill>
                  <a:srgbClr val="002060"/>
                </a:solidFill>
                <a:ea typeface="ＭＳ Ｐゴシック" charset="0"/>
                <a:cs typeface="ＭＳ Ｐゴシック" charset="0"/>
              </a:rPr>
              <a:t>NICA </a:t>
            </a:r>
            <a:r>
              <a:rPr kumimoji="0" lang="ru-RU" sz="2200" i="1">
                <a:solidFill>
                  <a:srgbClr val="002060"/>
                </a:solidFill>
                <a:ea typeface="ＭＳ Ｐゴシック" charset="0"/>
                <a:cs typeface="ＭＳ Ｐゴシック" charset="0"/>
              </a:rPr>
              <a:t>в ОИЯИ</a:t>
            </a:r>
          </a:p>
        </p:txBody>
      </p:sp>
      <p:sp>
        <p:nvSpPr>
          <p:cNvPr id="141315" name="Прямоугольник 5"/>
          <p:cNvSpPr>
            <a:spLocks noChangeArrowheads="1"/>
          </p:cNvSpPr>
          <p:nvPr/>
        </p:nvSpPr>
        <p:spPr bwMode="auto">
          <a:xfrm>
            <a:off x="3708400" y="615950"/>
            <a:ext cx="5435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solidFill>
                  <a:srgbClr val="3333FF"/>
                </a:solidFill>
              </a:rPr>
              <a:t>В период 2013-2016 проект </a:t>
            </a:r>
            <a:r>
              <a:rPr lang="en-US">
                <a:solidFill>
                  <a:srgbClr val="3333FF"/>
                </a:solidFill>
              </a:rPr>
              <a:t>NICA</a:t>
            </a:r>
            <a:r>
              <a:rPr lang="ru-RU">
                <a:solidFill>
                  <a:srgbClr val="3333FF"/>
                </a:solidFill>
              </a:rPr>
              <a:t> успешно прошел несколько стадий международных экспертиз, собрал вокруг себя широкую коллаборацию участников из 95 институтов и научных организаций 25 стран мира. Важным этапом явилось признание международным научным сообществом проекта </a:t>
            </a:r>
            <a:r>
              <a:rPr lang="en-US">
                <a:solidFill>
                  <a:srgbClr val="3333FF"/>
                </a:solidFill>
              </a:rPr>
              <a:t>NICA</a:t>
            </a:r>
            <a:r>
              <a:rPr lang="ru-RU">
                <a:solidFill>
                  <a:srgbClr val="3333FF"/>
                </a:solidFill>
              </a:rPr>
              <a:t> и его включение в 2016 году в </a:t>
            </a:r>
            <a:r>
              <a:rPr lang="en-US">
                <a:solidFill>
                  <a:srgbClr val="3333FF"/>
                </a:solidFill>
              </a:rPr>
              <a:t>ESFRI Strategy Report on Research Infrastructures</a:t>
            </a:r>
            <a:r>
              <a:rPr lang="ru-RU">
                <a:solidFill>
                  <a:srgbClr val="3333FF"/>
                </a:solidFill>
              </a:rPr>
              <a:t> и </a:t>
            </a:r>
            <a:r>
              <a:rPr lang="en-US">
                <a:solidFill>
                  <a:srgbClr val="3333FF"/>
                </a:solidFill>
              </a:rPr>
              <a:t>ESFRI Roadmap </a:t>
            </a:r>
            <a:r>
              <a:rPr lang="ru-RU">
                <a:solidFill>
                  <a:srgbClr val="3333FF"/>
                </a:solidFill>
              </a:rPr>
              <a:t>2016 </a:t>
            </a:r>
            <a:r>
              <a:rPr lang="en-US">
                <a:solidFill>
                  <a:srgbClr val="3333FF"/>
                </a:solidFill>
              </a:rPr>
              <a:t>Update</a:t>
            </a:r>
            <a:r>
              <a:rPr lang="ru-RU">
                <a:solidFill>
                  <a:srgbClr val="3333FF"/>
                </a:solidFill>
              </a:rPr>
              <a:t> в качестве </a:t>
            </a:r>
            <a:r>
              <a:rPr lang="en-US">
                <a:solidFill>
                  <a:srgbClr val="3333FF"/>
                </a:solidFill>
              </a:rPr>
              <a:t>complimentary project to ESFRI landmark FAIR</a:t>
            </a:r>
            <a:r>
              <a:rPr lang="ru-RU">
                <a:solidFill>
                  <a:srgbClr val="3333FF"/>
                </a:solidFill>
              </a:rPr>
              <a:t> </a:t>
            </a:r>
          </a:p>
        </p:txBody>
      </p:sp>
      <p:sp>
        <p:nvSpPr>
          <p:cNvPr id="141316" name="Прямоугольник 6"/>
          <p:cNvSpPr>
            <a:spLocks noChangeArrowheads="1"/>
          </p:cNvSpPr>
          <p:nvPr/>
        </p:nvSpPr>
        <p:spPr bwMode="auto">
          <a:xfrm>
            <a:off x="3708400" y="2924175"/>
            <a:ext cx="54006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solidFill>
                  <a:srgbClr val="FF3300"/>
                </a:solidFill>
              </a:rPr>
              <a:t>Соглашение содержит базовые принципы создания и деятельности международной коллаборации «Комплекс </a:t>
            </a:r>
            <a:r>
              <a:rPr lang="en-US">
                <a:solidFill>
                  <a:srgbClr val="FF3300"/>
                </a:solidFill>
              </a:rPr>
              <a:t>NICA</a:t>
            </a:r>
            <a:r>
              <a:rPr lang="ru-RU">
                <a:solidFill>
                  <a:srgbClr val="FF3300"/>
                </a:solidFill>
              </a:rPr>
              <a:t>», все капитальные вложения участников проекта в новый комплекс становятся собственностью ОИЯИ. Мы рассчитываем, что в ближайшие годы подобные Соглашения будут подготовлены и подписаны со странами и международными научно-исследовательскими организациями, выразившими интерес к участию в мегасайенс-проекте </a:t>
            </a:r>
            <a:r>
              <a:rPr lang="en-US">
                <a:solidFill>
                  <a:srgbClr val="FF3300"/>
                </a:solidFill>
              </a:rPr>
              <a:t>NICA</a:t>
            </a:r>
            <a:r>
              <a:rPr lang="ru-RU">
                <a:solidFill>
                  <a:srgbClr val="FF3300"/>
                </a:solidFill>
              </a:rPr>
              <a:t> и свою готовность внести целевой вклад в проект. </a:t>
            </a:r>
          </a:p>
        </p:txBody>
      </p:sp>
      <p:sp>
        <p:nvSpPr>
          <p:cNvPr id="141317" name="Прямоугольник 7"/>
          <p:cNvSpPr>
            <a:spLocks noChangeArrowheads="1"/>
          </p:cNvSpPr>
          <p:nvPr/>
        </p:nvSpPr>
        <p:spPr bwMode="auto">
          <a:xfrm>
            <a:off x="-36513" y="5732463"/>
            <a:ext cx="91805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solidFill>
                  <a:srgbClr val="008000"/>
                </a:solidFill>
              </a:rPr>
              <a:t>К участию в международном мегапроекте </a:t>
            </a:r>
            <a:r>
              <a:rPr lang="en-US">
                <a:solidFill>
                  <a:srgbClr val="008000"/>
                </a:solidFill>
              </a:rPr>
              <a:t>NICA</a:t>
            </a:r>
            <a:r>
              <a:rPr lang="ru-RU">
                <a:solidFill>
                  <a:srgbClr val="008000"/>
                </a:solidFill>
              </a:rPr>
              <a:t> приглашены ведущие научные центры и университеты РФ, а также крупнейшие зарубежные центры</a:t>
            </a:r>
            <a:r>
              <a:rPr lang="en-US">
                <a:solidFill>
                  <a:srgbClr val="008000"/>
                </a:solidFill>
              </a:rPr>
              <a:t> </a:t>
            </a:r>
            <a:r>
              <a:rPr lang="ru-RU">
                <a:solidFill>
                  <a:srgbClr val="008000"/>
                </a:solidFill>
              </a:rPr>
              <a:t>(</a:t>
            </a:r>
            <a:r>
              <a:rPr lang="en-US">
                <a:solidFill>
                  <a:srgbClr val="008000"/>
                </a:solidFill>
              </a:rPr>
              <a:t>CERN,FNAL,FAIR,</a:t>
            </a:r>
            <a:r>
              <a:rPr lang="ru-RU">
                <a:solidFill>
                  <a:srgbClr val="008000"/>
                </a:solidFill>
              </a:rPr>
              <a:t> …</a:t>
            </a:r>
            <a:r>
              <a:rPr lang="en-US">
                <a:solidFill>
                  <a:srgbClr val="008000"/>
                </a:solidFill>
              </a:rPr>
              <a:t>)</a:t>
            </a:r>
            <a:endParaRPr lang="ru-RU">
              <a:solidFill>
                <a:srgbClr val="008000"/>
              </a:solidFill>
            </a:endParaRPr>
          </a:p>
          <a:p>
            <a:r>
              <a:rPr lang="ru-RU" b="1">
                <a:solidFill>
                  <a:srgbClr val="008000"/>
                </a:solidFill>
              </a:rPr>
              <a:t>Соглашение РФ-ОИЯИ по проекту </a:t>
            </a:r>
            <a:r>
              <a:rPr lang="en-US" b="1">
                <a:solidFill>
                  <a:srgbClr val="008000"/>
                </a:solidFill>
              </a:rPr>
              <a:t>NICA – </a:t>
            </a:r>
            <a:r>
              <a:rPr lang="ru-RU" b="1">
                <a:solidFill>
                  <a:srgbClr val="008000"/>
                </a:solidFill>
              </a:rPr>
              <a:t>прообраз документа для двухсторонних форматов взаимодействия элементов глобальной исследовательской инфраструктуры</a:t>
            </a:r>
          </a:p>
        </p:txBody>
      </p:sp>
    </p:spTree>
    <p:extLst>
      <p:ext uri="{BB962C8B-B14F-4D97-AF65-F5344CB8AC3E}">
        <p14:creationId xmlns:p14="http://schemas.microsoft.com/office/powerpoint/2010/main" val="32070760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Название 1"/>
          <p:cNvSpPr>
            <a:spLocks noGrp="1"/>
          </p:cNvSpPr>
          <p:nvPr>
            <p:ph type="title"/>
          </p:nvPr>
        </p:nvSpPr>
        <p:spPr>
          <a:xfrm>
            <a:off x="225425" y="80963"/>
            <a:ext cx="4424363" cy="568377"/>
          </a:xfrm>
        </p:spPr>
        <p:txBody>
          <a:bodyPr/>
          <a:lstStyle/>
          <a:p>
            <a:pPr eaLnBrk="1" hangingPunct="1"/>
            <a:r>
              <a:rPr kumimoji="0" lang="en-US" altLang="ru-RU" sz="3600" b="1" dirty="0" smtClean="0">
                <a:solidFill>
                  <a:srgbClr val="000090"/>
                </a:solidFill>
                <a:latin typeface="+mn-lt"/>
                <a:cs typeface="SimSun" charset="0"/>
              </a:rPr>
              <a:t>NICA</a:t>
            </a:r>
            <a:r>
              <a:rPr kumimoji="0" lang="ru-RU" altLang="ru-RU" sz="3600" b="1" dirty="0" smtClean="0">
                <a:solidFill>
                  <a:srgbClr val="000090"/>
                </a:solidFill>
                <a:latin typeface="+mn-lt"/>
                <a:cs typeface="SimSun" charset="0"/>
              </a:rPr>
              <a:t>:</a:t>
            </a:r>
            <a:r>
              <a:rPr kumimoji="0" lang="en-US" altLang="ru-RU" sz="3600" b="1" dirty="0" smtClean="0">
                <a:solidFill>
                  <a:srgbClr val="000090"/>
                </a:solidFill>
                <a:latin typeface="+mn-lt"/>
                <a:cs typeface="SimSun" charset="0"/>
              </a:rPr>
              <a:t> </a:t>
            </a:r>
            <a:r>
              <a:rPr kumimoji="0" lang="ru-RU" altLang="ru-RU" sz="3600" b="1" dirty="0">
                <a:solidFill>
                  <a:srgbClr val="000090"/>
                </a:solidFill>
                <a:latin typeface="+mn-lt"/>
                <a:cs typeface="SimSun" charset="0"/>
              </a:rPr>
              <a:t>э</a:t>
            </a:r>
            <a:r>
              <a:rPr kumimoji="0" lang="ru-RU" altLang="ru-RU" sz="3600" b="1" dirty="0" smtClean="0">
                <a:solidFill>
                  <a:srgbClr val="000090"/>
                </a:solidFill>
                <a:latin typeface="+mn-lt"/>
                <a:cs typeface="SimSun" charset="0"/>
              </a:rPr>
              <a:t>тап</a:t>
            </a:r>
            <a:r>
              <a:rPr kumimoji="0" lang="en-US" altLang="ru-RU" sz="3600" b="1" dirty="0" smtClean="0">
                <a:solidFill>
                  <a:srgbClr val="000090"/>
                </a:solidFill>
                <a:latin typeface="+mn-lt"/>
                <a:cs typeface="SimSun" charset="0"/>
              </a:rPr>
              <a:t> III</a:t>
            </a:r>
            <a:endParaRPr kumimoji="0" lang="ru-RU" altLang="ru-RU" sz="3600" b="1" dirty="0">
              <a:solidFill>
                <a:srgbClr val="000090"/>
              </a:solidFill>
              <a:latin typeface="+mn-lt"/>
              <a:cs typeface="SimSun" charset="0"/>
            </a:endParaRPr>
          </a:p>
        </p:txBody>
      </p:sp>
      <p:pic>
        <p:nvPicPr>
          <p:cNvPr id="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88" y="3200400"/>
            <a:ext cx="3665537" cy="276860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214091">
            <a:off x="3406775" y="1160463"/>
            <a:ext cx="60261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единительная линия 4"/>
          <p:cNvCxnSpPr/>
          <p:nvPr/>
        </p:nvCxnSpPr>
        <p:spPr>
          <a:xfrm flipH="1">
            <a:off x="3646488" y="2949575"/>
            <a:ext cx="498475" cy="19669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H="1">
            <a:off x="3646488" y="4584700"/>
            <a:ext cx="1971675" cy="4953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9949" name="Группа 39948"/>
          <p:cNvGrpSpPr>
            <a:grpSpLocks/>
          </p:cNvGrpSpPr>
          <p:nvPr/>
        </p:nvGrpSpPr>
        <p:grpSpPr bwMode="auto">
          <a:xfrm>
            <a:off x="508000" y="1962150"/>
            <a:ext cx="7570788" cy="1889125"/>
            <a:chOff x="507440" y="1962537"/>
            <a:chExt cx="7572102" cy="1888666"/>
          </a:xfrm>
        </p:grpSpPr>
        <p:grpSp>
          <p:nvGrpSpPr>
            <p:cNvPr id="57354" name="Группа 14"/>
            <p:cNvGrpSpPr>
              <a:grpSpLocks/>
            </p:cNvGrpSpPr>
            <p:nvPr/>
          </p:nvGrpSpPr>
          <p:grpSpPr bwMode="auto">
            <a:xfrm>
              <a:off x="797866" y="3255242"/>
              <a:ext cx="133615" cy="595961"/>
              <a:chOff x="797866" y="3255242"/>
              <a:chExt cx="133615" cy="595961"/>
            </a:xfrm>
          </p:grpSpPr>
          <p:sp>
            <p:nvSpPr>
              <p:cNvPr id="12" name="Прямоугольник 11"/>
              <p:cNvSpPr/>
              <p:nvPr/>
            </p:nvSpPr>
            <p:spPr>
              <a:xfrm rot="21265469">
                <a:off x="798003" y="3256036"/>
                <a:ext cx="112731" cy="414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2000"/>
              </a:p>
            </p:txBody>
          </p:sp>
          <p:cxnSp>
            <p:nvCxnSpPr>
              <p:cNvPr id="14" name="Прямая соединительная линия 13"/>
              <p:cNvCxnSpPr>
                <a:stCxn id="12" idx="2"/>
              </p:cNvCxnSpPr>
              <p:nvPr/>
            </p:nvCxnSpPr>
            <p:spPr>
              <a:xfrm>
                <a:off x="874216" y="3668685"/>
                <a:ext cx="57160" cy="182518"/>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7355" name="Text Box 77"/>
            <p:cNvSpPr txBox="1">
              <a:spLocks noChangeArrowheads="1"/>
            </p:cNvSpPr>
            <p:nvPr/>
          </p:nvSpPr>
          <p:spPr bwMode="auto">
            <a:xfrm rot="-2195845">
              <a:off x="4768017" y="1962537"/>
              <a:ext cx="33115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2000" b="1">
                  <a:solidFill>
                    <a:srgbClr val="FF0000"/>
                  </a:solidFill>
                  <a:ea typeface="SimSun" charset="0"/>
                  <a:cs typeface="Arial" charset="0"/>
                </a:rPr>
                <a:t>Two SC</a:t>
              </a:r>
            </a:p>
            <a:p>
              <a:pPr algn="ctr" eaLnBrk="1" hangingPunct="1">
                <a:lnSpc>
                  <a:spcPct val="100000"/>
                </a:lnSpc>
                <a:spcAft>
                  <a:spcPct val="0"/>
                </a:spcAft>
                <a:buClrTx/>
                <a:buSzTx/>
                <a:buFontTx/>
                <a:buNone/>
              </a:pPr>
              <a:r>
                <a:rPr kumimoji="0" lang="en-US" altLang="ru-RU" sz="2000" b="1">
                  <a:solidFill>
                    <a:srgbClr val="FF0000"/>
                  </a:solidFill>
                  <a:ea typeface="SimSun" charset="0"/>
                  <a:cs typeface="Arial" charset="0"/>
                </a:rPr>
                <a:t>collider rings (</a:t>
              </a:r>
              <a:r>
                <a:rPr kumimoji="0" lang="en-US" altLang="ru-RU" sz="2000" b="1" baseline="-25000">
                  <a:solidFill>
                    <a:srgbClr val="FF0000"/>
                  </a:solidFill>
                  <a:latin typeface="Wingdings" charset="2"/>
                  <a:ea typeface="SimSun" charset="0"/>
                  <a:cs typeface="Arial" charset="0"/>
                  <a:sym typeface="Symbol" charset="2"/>
                </a:rPr>
                <a:t></a:t>
              </a:r>
              <a:r>
                <a:rPr kumimoji="0" lang="en-US" altLang="ru-RU" sz="2000" b="1">
                  <a:solidFill>
                    <a:srgbClr val="FF0000"/>
                  </a:solidFill>
                  <a:ea typeface="SimSun" charset="0"/>
                  <a:cs typeface="Arial" charset="0"/>
                </a:rPr>
                <a:t>p x </a:t>
              </a:r>
              <a:r>
                <a:rPr kumimoji="0" lang="en-US" altLang="ru-RU" sz="2000" b="1" baseline="-25000">
                  <a:solidFill>
                    <a:srgbClr val="FF0000"/>
                  </a:solidFill>
                  <a:latin typeface="Wingdings" charset="2"/>
                  <a:ea typeface="SimSun" charset="0"/>
                  <a:cs typeface="Arial" charset="0"/>
                  <a:sym typeface="Symbol" charset="2"/>
                </a:rPr>
                <a:t></a:t>
              </a:r>
              <a:r>
                <a:rPr kumimoji="0" lang="en-US" altLang="ru-RU" sz="2000" b="1">
                  <a:solidFill>
                    <a:srgbClr val="FF0000"/>
                  </a:solidFill>
                  <a:ea typeface="SimSun" charset="0"/>
                  <a:cs typeface="Arial" charset="0"/>
                </a:rPr>
                <a:t>p)</a:t>
              </a:r>
            </a:p>
            <a:p>
              <a:pPr algn="ctr" eaLnBrk="1" hangingPunct="1">
                <a:lnSpc>
                  <a:spcPct val="100000"/>
                </a:lnSpc>
                <a:spcAft>
                  <a:spcPct val="0"/>
                </a:spcAft>
                <a:buClrTx/>
                <a:buSzTx/>
                <a:buFontTx/>
                <a:buNone/>
              </a:pPr>
              <a:r>
                <a:rPr lang="en-US" altLang="ru-RU" sz="2000" b="1">
                  <a:solidFill>
                    <a:srgbClr val="000066"/>
                  </a:solidFill>
                  <a:ea typeface="SimSun" charset="0"/>
                  <a:cs typeface="Arial" charset="0"/>
                  <a:sym typeface="Symbol" charset="2"/>
                </a:rPr>
                <a:t></a:t>
              </a:r>
              <a:r>
                <a:rPr lang="en-US" altLang="ru-RU" sz="2000" b="1">
                  <a:solidFill>
                    <a:srgbClr val="000066"/>
                  </a:solidFill>
                  <a:ea typeface="SimSun" charset="0"/>
                  <a:cs typeface="Arial" charset="0"/>
                </a:rPr>
                <a:t>s</a:t>
              </a:r>
              <a:r>
                <a:rPr lang="en-US" altLang="ru-RU" sz="2000" b="1" baseline="-25000">
                  <a:solidFill>
                    <a:srgbClr val="000066"/>
                  </a:solidFill>
                  <a:ea typeface="SimSun" charset="0"/>
                  <a:cs typeface="Arial" charset="0"/>
                </a:rPr>
                <a:t>pp</a:t>
              </a:r>
              <a:r>
                <a:rPr lang="en-US" altLang="ru-RU" sz="2000" b="1">
                  <a:solidFill>
                    <a:srgbClr val="000066"/>
                  </a:solidFill>
                  <a:ea typeface="SimSun" charset="0"/>
                  <a:cs typeface="Arial" charset="0"/>
                </a:rPr>
                <a:t> = 25 GeV</a:t>
              </a:r>
              <a:endParaRPr kumimoji="0" lang="en-US" altLang="ru-RU" sz="2000" b="1">
                <a:solidFill>
                  <a:srgbClr val="FF0000"/>
                </a:solidFill>
                <a:ea typeface="SimSun" charset="0"/>
                <a:cs typeface="Arial" charset="0"/>
              </a:endParaRPr>
            </a:p>
          </p:txBody>
        </p:sp>
        <p:sp>
          <p:nvSpPr>
            <p:cNvPr id="57356" name="Прямоугольник 17"/>
            <p:cNvSpPr>
              <a:spLocks noChangeArrowheads="1"/>
            </p:cNvSpPr>
            <p:nvPr/>
          </p:nvSpPr>
          <p:spPr bwMode="auto">
            <a:xfrm>
              <a:off x="507440" y="2905869"/>
              <a:ext cx="693028" cy="3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eaLnBrk="1" hangingPunct="1">
                <a:lnSpc>
                  <a:spcPct val="100000"/>
                </a:lnSpc>
                <a:spcAft>
                  <a:spcPct val="0"/>
                </a:spcAft>
                <a:buClrTx/>
                <a:buSzTx/>
                <a:buFontTx/>
                <a:buNone/>
              </a:pPr>
              <a:r>
                <a:rPr kumimoji="0" lang="en-US" altLang="ru-RU" sz="1600" baseline="-25000">
                  <a:solidFill>
                    <a:srgbClr val="0000FF"/>
                  </a:solidFill>
                  <a:latin typeface="Wingdings" charset="2"/>
                  <a:ea typeface="SimSun" charset="0"/>
                  <a:cs typeface="Arial" charset="0"/>
                  <a:sym typeface="Symbol" charset="2"/>
                </a:rPr>
                <a:t></a:t>
              </a:r>
              <a:r>
                <a:rPr kumimoji="0" lang="en-US" altLang="ru-RU" sz="1600">
                  <a:solidFill>
                    <a:srgbClr val="0000FF"/>
                  </a:solidFill>
                  <a:ea typeface="SimSun" charset="0"/>
                  <a:cs typeface="Arial" charset="0"/>
                </a:rPr>
                <a:t>p,d</a:t>
              </a:r>
              <a:endParaRPr kumimoji="0" lang="ru-RU" altLang="ru-RU" sz="1600">
                <a:solidFill>
                  <a:srgbClr val="0000FF"/>
                </a:solidFill>
                <a:ea typeface="SimSun" charset="0"/>
                <a:cs typeface="Arial" charset="0"/>
              </a:endParaRPr>
            </a:p>
          </p:txBody>
        </p:sp>
      </p:grpSp>
      <p:sp>
        <p:nvSpPr>
          <p:cNvPr id="57352" name="Прямоугольник 1"/>
          <p:cNvSpPr>
            <a:spLocks noChangeArrowheads="1"/>
          </p:cNvSpPr>
          <p:nvPr/>
        </p:nvSpPr>
        <p:spPr bwMode="auto">
          <a:xfrm>
            <a:off x="3348038" y="5335588"/>
            <a:ext cx="59404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 typeface="Arial" charset="0"/>
              <a:buChar char="•"/>
            </a:pPr>
            <a:r>
              <a:rPr kumimoji="0" lang="en-US" altLang="ru-RU" sz="1800" dirty="0">
                <a:solidFill>
                  <a:schemeClr val="tx1"/>
                </a:solidFill>
                <a:ea typeface="SimSun" charset="0"/>
                <a:cs typeface="Arial" charset="0"/>
              </a:rPr>
              <a:t>MMT</a:t>
            </a:r>
            <a:r>
              <a:rPr kumimoji="0" lang="ru-RU" altLang="ru-RU" sz="1800" dirty="0">
                <a:solidFill>
                  <a:schemeClr val="tx1"/>
                </a:solidFill>
                <a:ea typeface="SimSun" charset="0"/>
                <a:cs typeface="Arial" charset="0"/>
              </a:rPr>
              <a:t> (</a:t>
            </a:r>
            <a:r>
              <a:rPr kumimoji="0" lang="en-US" altLang="ru-RU" sz="1800" dirty="0" err="1">
                <a:solidFill>
                  <a:schemeClr val="tx1"/>
                </a:solidFill>
                <a:ea typeface="SimSun" charset="0"/>
                <a:cs typeface="Arial" charset="0"/>
              </a:rPr>
              <a:t>Drell</a:t>
            </a:r>
            <a:r>
              <a:rPr kumimoji="0" lang="en-US" altLang="ru-RU" sz="1800" dirty="0">
                <a:solidFill>
                  <a:schemeClr val="tx1"/>
                </a:solidFill>
                <a:ea typeface="SimSun" charset="0"/>
                <a:cs typeface="Arial" charset="0"/>
              </a:rPr>
              <a:t>-Yan) processes </a:t>
            </a:r>
          </a:p>
          <a:p>
            <a:pPr>
              <a:lnSpc>
                <a:spcPct val="100000"/>
              </a:lnSpc>
              <a:spcAft>
                <a:spcPct val="0"/>
              </a:spcAft>
              <a:buClrTx/>
              <a:buSzTx/>
              <a:buFont typeface="Arial" charset="0"/>
              <a:buChar char="•"/>
            </a:pPr>
            <a:r>
              <a:rPr kumimoji="0" lang="en-US" altLang="ru-RU" sz="1800" dirty="0">
                <a:solidFill>
                  <a:schemeClr val="tx1"/>
                </a:solidFill>
                <a:ea typeface="SimSun" charset="0"/>
                <a:cs typeface="Arial" charset="0"/>
              </a:rPr>
              <a:t>J/</a:t>
            </a:r>
            <a:r>
              <a:rPr kumimoji="0" lang="ru-RU" altLang="ru-RU" sz="1800" b="1" dirty="0">
                <a:solidFill>
                  <a:schemeClr val="tx1"/>
                </a:solidFill>
                <a:latin typeface="Lucida Grande" charset="0"/>
                <a:ea typeface="SimSun" charset="0"/>
                <a:cs typeface="Arial" charset="0"/>
              </a:rPr>
              <a:t>ψ</a:t>
            </a:r>
            <a:r>
              <a:rPr kumimoji="0" lang="en-US" altLang="ru-RU" sz="1800" dirty="0">
                <a:solidFill>
                  <a:schemeClr val="tx1"/>
                </a:solidFill>
                <a:ea typeface="SimSun" charset="0"/>
                <a:cs typeface="Arial" charset="0"/>
              </a:rPr>
              <a:t> production processes</a:t>
            </a:r>
          </a:p>
          <a:p>
            <a:pPr>
              <a:lnSpc>
                <a:spcPct val="100000"/>
              </a:lnSpc>
              <a:spcAft>
                <a:spcPct val="0"/>
              </a:spcAft>
              <a:buClrTx/>
              <a:buSzTx/>
              <a:buFont typeface="Arial" charset="0"/>
              <a:buChar char="•"/>
            </a:pPr>
            <a:r>
              <a:rPr kumimoji="0" lang="en-US" altLang="ru-RU" sz="1800" dirty="0">
                <a:solidFill>
                  <a:schemeClr val="tx1"/>
                </a:solidFill>
                <a:ea typeface="SimSun" charset="0"/>
                <a:cs typeface="Arial" charset="0"/>
              </a:rPr>
              <a:t>Spin effects in inclusive high-</a:t>
            </a:r>
            <a:r>
              <a:rPr kumimoji="0" lang="en-US" altLang="ru-RU" sz="1800" dirty="0" err="1">
                <a:solidFill>
                  <a:schemeClr val="tx1"/>
                </a:solidFill>
                <a:ea typeface="SimSun" charset="0"/>
                <a:cs typeface="Arial" charset="0"/>
              </a:rPr>
              <a:t>pT</a:t>
            </a:r>
            <a:r>
              <a:rPr kumimoji="0" lang="en-US" altLang="ru-RU" sz="1800" dirty="0">
                <a:solidFill>
                  <a:schemeClr val="tx1"/>
                </a:solidFill>
                <a:ea typeface="SimSun" charset="0"/>
                <a:cs typeface="Arial" charset="0"/>
              </a:rPr>
              <a:t> reactions</a:t>
            </a:r>
          </a:p>
          <a:p>
            <a:pPr>
              <a:lnSpc>
                <a:spcPct val="100000"/>
              </a:lnSpc>
              <a:spcAft>
                <a:spcPct val="0"/>
              </a:spcAft>
              <a:buClrTx/>
              <a:buSzTx/>
              <a:buFont typeface="Arial" charset="0"/>
              <a:buChar char="•"/>
            </a:pPr>
            <a:r>
              <a:rPr kumimoji="0" lang="en-US" altLang="ru-RU" sz="1800" dirty="0">
                <a:solidFill>
                  <a:schemeClr val="tx1"/>
                </a:solidFill>
                <a:ea typeface="SimSun" charset="0"/>
                <a:cs typeface="Arial" charset="0"/>
              </a:rPr>
              <a:t>Spin effects in 1- and 2-hadron production processes</a:t>
            </a:r>
          </a:p>
          <a:p>
            <a:pPr>
              <a:lnSpc>
                <a:spcPct val="100000"/>
              </a:lnSpc>
              <a:spcAft>
                <a:spcPct val="0"/>
              </a:spcAft>
              <a:buClrTx/>
              <a:buSzTx/>
              <a:buFont typeface="Arial" charset="0"/>
              <a:buChar char="•"/>
            </a:pPr>
            <a:r>
              <a:rPr kumimoji="0" lang="en-US" altLang="ru-RU" sz="1800" dirty="0">
                <a:solidFill>
                  <a:schemeClr val="tx1"/>
                </a:solidFill>
                <a:ea typeface="SimSun" charset="0"/>
                <a:cs typeface="Arial" charset="0"/>
              </a:rPr>
              <a:t>Polarization effects in heavy ion collisions</a:t>
            </a:r>
          </a:p>
        </p:txBody>
      </p:sp>
      <p:sp>
        <p:nvSpPr>
          <p:cNvPr id="57353" name="Прямоугольник 3"/>
          <p:cNvSpPr>
            <a:spLocks noChangeArrowheads="1"/>
          </p:cNvSpPr>
          <p:nvPr/>
        </p:nvSpPr>
        <p:spPr bwMode="auto">
          <a:xfrm>
            <a:off x="0" y="910461"/>
            <a:ext cx="51480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ru-RU" altLang="ru-RU" sz="2000" dirty="0" smtClean="0">
                <a:solidFill>
                  <a:srgbClr val="000090"/>
                </a:solidFill>
                <a:ea typeface="SimSun" charset="0"/>
                <a:cs typeface="Arial" charset="0"/>
              </a:rPr>
              <a:t>Столкновения поперечно и продольно поляризо</a:t>
            </a:r>
            <a:r>
              <a:rPr kumimoji="0" lang="ru-RU" altLang="ru-RU" sz="2000" dirty="0">
                <a:solidFill>
                  <a:srgbClr val="000090"/>
                </a:solidFill>
                <a:ea typeface="SimSun" charset="0"/>
                <a:cs typeface="Arial" charset="0"/>
              </a:rPr>
              <a:t>в</a:t>
            </a:r>
            <a:r>
              <a:rPr kumimoji="0" lang="ru-RU" altLang="ru-RU" sz="2000" dirty="0" smtClean="0">
                <a:solidFill>
                  <a:srgbClr val="000090"/>
                </a:solidFill>
                <a:ea typeface="SimSun" charset="0"/>
                <a:cs typeface="Arial" charset="0"/>
              </a:rPr>
              <a:t>анных пучков </a:t>
            </a:r>
            <a:r>
              <a:rPr kumimoji="0" lang="en-US" altLang="ru-RU" sz="2000" b="1" i="1" dirty="0" smtClean="0">
                <a:solidFill>
                  <a:srgbClr val="000090"/>
                </a:solidFill>
                <a:ea typeface="SimSun" charset="0"/>
                <a:cs typeface="Arial" charset="0"/>
              </a:rPr>
              <a:t>p</a:t>
            </a:r>
            <a:r>
              <a:rPr kumimoji="0" lang="en-US" altLang="ru-RU" sz="2000" dirty="0" smtClean="0">
                <a:solidFill>
                  <a:srgbClr val="000090"/>
                </a:solidFill>
                <a:ea typeface="SimSun" charset="0"/>
                <a:cs typeface="Arial" charset="0"/>
              </a:rPr>
              <a:t> </a:t>
            </a:r>
            <a:r>
              <a:rPr kumimoji="0" lang="en-US" altLang="ru-RU" sz="2000" dirty="0">
                <a:solidFill>
                  <a:srgbClr val="000090"/>
                </a:solidFill>
                <a:ea typeface="SimSun" charset="0"/>
                <a:cs typeface="Arial" charset="0"/>
              </a:rPr>
              <a:t>&amp; </a:t>
            </a:r>
            <a:r>
              <a:rPr kumimoji="0" lang="en-US" altLang="ru-RU" sz="2000" b="1" i="1" dirty="0">
                <a:solidFill>
                  <a:srgbClr val="000090"/>
                </a:solidFill>
                <a:ea typeface="SimSun" charset="0"/>
                <a:cs typeface="Arial" charset="0"/>
              </a:rPr>
              <a:t>d </a:t>
            </a:r>
            <a:r>
              <a:rPr kumimoji="0" lang="ru-RU" altLang="ru-RU" sz="2000" i="1" dirty="0" smtClean="0">
                <a:solidFill>
                  <a:srgbClr val="000090"/>
                </a:solidFill>
                <a:ea typeface="SimSun" charset="0"/>
                <a:cs typeface="Arial" charset="0"/>
              </a:rPr>
              <a:t>с энергией до</a:t>
            </a:r>
            <a:r>
              <a:rPr kumimoji="0" lang="en-US" altLang="ru-RU" sz="2000" i="1" dirty="0" smtClean="0">
                <a:solidFill>
                  <a:srgbClr val="000090"/>
                </a:solidFill>
                <a:ea typeface="SimSun" charset="0"/>
                <a:cs typeface="Arial" charset="0"/>
              </a:rPr>
              <a:t> </a:t>
            </a:r>
            <a:r>
              <a:rPr kumimoji="0" lang="ru-RU" altLang="ru-RU" sz="2000" i="1" dirty="0">
                <a:solidFill>
                  <a:srgbClr val="000090"/>
                </a:solidFill>
                <a:ea typeface="SimSun" charset="0"/>
                <a:cs typeface="Arial" charset="0"/>
              </a:rPr>
              <a:t>√</a:t>
            </a:r>
            <a:r>
              <a:rPr kumimoji="0" lang="en-US" altLang="ru-RU" sz="2000" i="1" dirty="0">
                <a:solidFill>
                  <a:srgbClr val="000090"/>
                </a:solidFill>
                <a:ea typeface="SimSun" charset="0"/>
                <a:cs typeface="Arial" charset="0"/>
              </a:rPr>
              <a:t>S = </a:t>
            </a:r>
            <a:r>
              <a:rPr kumimoji="0" lang="en-US" altLang="ru-RU" sz="2000" b="1" i="1" dirty="0">
                <a:solidFill>
                  <a:srgbClr val="000090"/>
                </a:solidFill>
                <a:ea typeface="SimSun" charset="0"/>
                <a:cs typeface="Arial" charset="0"/>
              </a:rPr>
              <a:t>27 </a:t>
            </a:r>
            <a:r>
              <a:rPr kumimoji="0" lang="en-US" altLang="ru-RU" sz="2000" b="1" i="1" dirty="0" err="1">
                <a:solidFill>
                  <a:srgbClr val="000090"/>
                </a:solidFill>
                <a:ea typeface="SimSun" charset="0"/>
                <a:cs typeface="Arial" charset="0"/>
              </a:rPr>
              <a:t>GeV</a:t>
            </a:r>
            <a:endParaRPr kumimoji="0" lang="en-US" altLang="ru-RU" sz="2000" b="1" i="1" dirty="0">
              <a:solidFill>
                <a:srgbClr val="000090"/>
              </a:solidFill>
              <a:ea typeface="SimSun" charset="0"/>
              <a:cs typeface="Arial" charset="0"/>
            </a:endParaRPr>
          </a:p>
        </p:txBody>
      </p:sp>
      <p:sp>
        <p:nvSpPr>
          <p:cNvPr id="2" name="TextBox 1"/>
          <p:cNvSpPr txBox="1"/>
          <p:nvPr/>
        </p:nvSpPr>
        <p:spPr>
          <a:xfrm>
            <a:off x="7107061" y="4465440"/>
            <a:ext cx="1539204" cy="400110"/>
          </a:xfrm>
          <a:prstGeom prst="rect">
            <a:avLst/>
          </a:prstGeom>
          <a:noFill/>
        </p:spPr>
        <p:txBody>
          <a:bodyPr wrap="none" rtlCol="0">
            <a:spAutoFit/>
          </a:bodyPr>
          <a:lstStyle/>
          <a:p>
            <a:r>
              <a:rPr lang="en-US" sz="2000" b="1" dirty="0" smtClean="0">
                <a:solidFill>
                  <a:srgbClr val="3333FF"/>
                </a:solidFill>
              </a:rPr>
              <a:t>CDR - 2016</a:t>
            </a:r>
            <a:endParaRPr lang="ru-RU" sz="2000" b="1" dirty="0">
              <a:solidFill>
                <a:srgbClr val="3333FF"/>
              </a:solidFill>
            </a:endParaRPr>
          </a:p>
        </p:txBody>
      </p:sp>
    </p:spTree>
    <p:extLst>
      <p:ext uri="{BB962C8B-B14F-4D97-AF65-F5344CB8AC3E}">
        <p14:creationId xmlns:p14="http://schemas.microsoft.com/office/powerpoint/2010/main" val="38664605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88" y="3200400"/>
            <a:ext cx="3665537" cy="276860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214091">
            <a:off x="3406775" y="1160463"/>
            <a:ext cx="60261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Прямая соединительная линия 27"/>
          <p:cNvCxnSpPr/>
          <p:nvPr/>
        </p:nvCxnSpPr>
        <p:spPr>
          <a:xfrm flipH="1">
            <a:off x="3646488" y="4584700"/>
            <a:ext cx="1971675" cy="4953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1448" name="Прямоугольник 12"/>
          <p:cNvSpPr>
            <a:spLocks noChangeArrowheads="1"/>
          </p:cNvSpPr>
          <p:nvPr/>
        </p:nvSpPr>
        <p:spPr bwMode="auto">
          <a:xfrm>
            <a:off x="3813175" y="4906963"/>
            <a:ext cx="5330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2000" dirty="0">
                <a:solidFill>
                  <a:schemeClr val="tx1"/>
                </a:solidFill>
                <a:ea typeface="SimSun" charset="0"/>
                <a:cs typeface="Arial" charset="0"/>
              </a:rPr>
              <a:t>1. </a:t>
            </a:r>
            <a:r>
              <a:rPr kumimoji="0" lang="ru-RU" altLang="ru-RU" sz="2000" dirty="0" smtClean="0">
                <a:solidFill>
                  <a:schemeClr val="tx1"/>
                </a:solidFill>
                <a:ea typeface="SimSun" charset="0"/>
                <a:cs typeface="Arial" charset="0"/>
              </a:rPr>
              <a:t>Масс-спектрометрия радиоактивных ионных пучков в </a:t>
            </a:r>
            <a:r>
              <a:rPr kumimoji="0" lang="ru-RU" altLang="ru-RU" sz="2000" dirty="0" err="1" smtClean="0">
                <a:solidFill>
                  <a:schemeClr val="tx1"/>
                </a:solidFill>
                <a:ea typeface="SimSun" charset="0"/>
                <a:cs typeface="Arial" charset="0"/>
              </a:rPr>
              <a:t>коллайдере</a:t>
            </a:r>
            <a:r>
              <a:rPr kumimoji="0" lang="en-US" altLang="ru-RU" sz="2000" dirty="0" smtClean="0">
                <a:solidFill>
                  <a:schemeClr val="tx1"/>
                </a:solidFill>
                <a:ea typeface="SimSun" charset="0"/>
                <a:cs typeface="Arial" charset="0"/>
              </a:rPr>
              <a:t>;</a:t>
            </a:r>
            <a:endParaRPr kumimoji="0" lang="ru-RU" altLang="ru-RU" sz="2000" dirty="0">
              <a:solidFill>
                <a:schemeClr val="tx1"/>
              </a:solidFill>
              <a:ea typeface="SimSun" charset="0"/>
              <a:cs typeface="Arial" charset="0"/>
            </a:endParaRPr>
          </a:p>
          <a:p>
            <a:pPr>
              <a:lnSpc>
                <a:spcPct val="100000"/>
              </a:lnSpc>
              <a:spcAft>
                <a:spcPct val="0"/>
              </a:spcAft>
              <a:buClrTx/>
              <a:buSzTx/>
              <a:buFontTx/>
              <a:buNone/>
            </a:pPr>
            <a:r>
              <a:rPr kumimoji="0" lang="en-US" altLang="ru-RU" sz="2000" dirty="0">
                <a:solidFill>
                  <a:schemeClr val="tx1"/>
                </a:solidFill>
                <a:ea typeface="SimSun" charset="0"/>
                <a:cs typeface="Arial" charset="0"/>
              </a:rPr>
              <a:t>2. </a:t>
            </a:r>
            <a:r>
              <a:rPr kumimoji="0" lang="ru-RU" altLang="ru-RU" sz="2000" dirty="0" smtClean="0">
                <a:solidFill>
                  <a:schemeClr val="tx1"/>
                </a:solidFill>
                <a:ea typeface="SimSun" charset="0"/>
                <a:cs typeface="Arial" charset="0"/>
              </a:rPr>
              <a:t>Попутные пучки фрагментов радиоактивных ионов в </a:t>
            </a:r>
            <a:r>
              <a:rPr kumimoji="0" lang="ru-RU" altLang="ru-RU" sz="2000" dirty="0" err="1" smtClean="0">
                <a:solidFill>
                  <a:schemeClr val="tx1"/>
                </a:solidFill>
                <a:ea typeface="SimSun" charset="0"/>
                <a:cs typeface="Arial" charset="0"/>
              </a:rPr>
              <a:t>коллайдере</a:t>
            </a:r>
            <a:r>
              <a:rPr kumimoji="0" lang="ru-RU" altLang="ru-RU" sz="2000" dirty="0" smtClean="0">
                <a:solidFill>
                  <a:schemeClr val="tx1"/>
                </a:solidFill>
                <a:ea typeface="SimSun" charset="0"/>
                <a:cs typeface="Arial" charset="0"/>
              </a:rPr>
              <a:t>;</a:t>
            </a:r>
            <a:endParaRPr kumimoji="0" lang="ru-RU" altLang="ru-RU" sz="2000" dirty="0">
              <a:solidFill>
                <a:schemeClr val="tx1"/>
              </a:solidFill>
              <a:ea typeface="SimSun" charset="0"/>
              <a:cs typeface="Arial" charset="0"/>
            </a:endParaRPr>
          </a:p>
          <a:p>
            <a:pPr>
              <a:lnSpc>
                <a:spcPct val="100000"/>
              </a:lnSpc>
              <a:spcAft>
                <a:spcPct val="0"/>
              </a:spcAft>
              <a:buClrTx/>
              <a:buSzTx/>
              <a:buFontTx/>
              <a:buNone/>
            </a:pPr>
            <a:r>
              <a:rPr kumimoji="0" lang="en-US" altLang="ru-RU" sz="2000" dirty="0">
                <a:solidFill>
                  <a:schemeClr val="tx1"/>
                </a:solidFill>
                <a:ea typeface="SimSun" charset="0"/>
                <a:cs typeface="Arial" charset="0"/>
              </a:rPr>
              <a:t>3. </a:t>
            </a:r>
            <a:r>
              <a:rPr kumimoji="0" lang="ru-RU" altLang="ru-RU" sz="2000" dirty="0" smtClean="0">
                <a:solidFill>
                  <a:schemeClr val="tx1"/>
                </a:solidFill>
                <a:ea typeface="SimSun" charset="0"/>
                <a:cs typeface="Arial" charset="0"/>
              </a:rPr>
              <a:t>Изучение </a:t>
            </a:r>
            <a:r>
              <a:rPr kumimoji="0" lang="en-US" altLang="ru-RU" sz="2000" dirty="0" smtClean="0">
                <a:solidFill>
                  <a:schemeClr val="tx1"/>
                </a:solidFill>
                <a:ea typeface="SimSun" charset="0"/>
                <a:cs typeface="Arial" charset="0"/>
              </a:rPr>
              <a:t>PDF </a:t>
            </a:r>
            <a:r>
              <a:rPr kumimoji="0" lang="ru-RU" altLang="ru-RU" sz="2000" dirty="0" smtClean="0">
                <a:solidFill>
                  <a:schemeClr val="tx1"/>
                </a:solidFill>
                <a:ea typeface="SimSun" charset="0"/>
                <a:cs typeface="Arial" charset="0"/>
              </a:rPr>
              <a:t>адронов/ядер с помощью электронного пучка (</a:t>
            </a:r>
            <a:r>
              <a:rPr kumimoji="0" lang="en-US" altLang="ru-RU" sz="2000" dirty="0" smtClean="0">
                <a:solidFill>
                  <a:schemeClr val="tx1"/>
                </a:solidFill>
                <a:ea typeface="SimSun" charset="0"/>
                <a:cs typeface="Arial" charset="0"/>
              </a:rPr>
              <a:t>~1 </a:t>
            </a:r>
            <a:r>
              <a:rPr kumimoji="0" lang="ru-RU" altLang="ru-RU" sz="2000" dirty="0" smtClean="0">
                <a:solidFill>
                  <a:schemeClr val="tx1"/>
                </a:solidFill>
                <a:ea typeface="SimSun" charset="0"/>
                <a:cs typeface="Arial" charset="0"/>
              </a:rPr>
              <a:t>ГэВ/н)</a:t>
            </a:r>
            <a:r>
              <a:rPr kumimoji="0" lang="en-US" altLang="ru-RU" sz="2000" dirty="0" smtClean="0">
                <a:solidFill>
                  <a:schemeClr val="tx1"/>
                </a:solidFill>
                <a:ea typeface="SimSun" charset="0"/>
                <a:cs typeface="Arial" charset="0"/>
              </a:rPr>
              <a:t>;</a:t>
            </a:r>
            <a:endParaRPr kumimoji="0" lang="en-US" altLang="ru-RU" sz="2000" dirty="0">
              <a:solidFill>
                <a:schemeClr val="tx1"/>
              </a:solidFill>
              <a:ea typeface="SimSun" charset="0"/>
              <a:cs typeface="Arial" charset="0"/>
            </a:endParaRPr>
          </a:p>
        </p:txBody>
      </p:sp>
      <p:grpSp>
        <p:nvGrpSpPr>
          <p:cNvPr id="4" name="Группа 3"/>
          <p:cNvGrpSpPr>
            <a:grpSpLocks/>
          </p:cNvGrpSpPr>
          <p:nvPr/>
        </p:nvGrpSpPr>
        <p:grpSpPr bwMode="auto">
          <a:xfrm>
            <a:off x="2320925" y="947738"/>
            <a:ext cx="6788334" cy="3968750"/>
            <a:chOff x="2320925" y="947738"/>
            <a:chExt cx="6788334" cy="3968750"/>
          </a:xfrm>
        </p:grpSpPr>
        <p:cxnSp>
          <p:nvCxnSpPr>
            <p:cNvPr id="27" name="Прямая соединительная линия 26"/>
            <p:cNvCxnSpPr>
              <a:stCxn id="87" idx="3"/>
            </p:cNvCxnSpPr>
            <p:nvPr/>
          </p:nvCxnSpPr>
          <p:spPr>
            <a:xfrm flipH="1">
              <a:off x="3646488" y="3863975"/>
              <a:ext cx="63500" cy="10525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stCxn id="77858" idx="0"/>
              <a:endCxn id="87" idx="2"/>
            </p:cNvCxnSpPr>
            <p:nvPr/>
          </p:nvCxnSpPr>
          <p:spPr>
            <a:xfrm flipH="1" flipV="1">
              <a:off x="3839173" y="4029879"/>
              <a:ext cx="95750" cy="28250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flipV="1">
              <a:off x="3881438" y="3444875"/>
              <a:ext cx="725487" cy="1428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77843" name="Группа 2"/>
            <p:cNvGrpSpPr>
              <a:grpSpLocks/>
            </p:cNvGrpSpPr>
            <p:nvPr/>
          </p:nvGrpSpPr>
          <p:grpSpPr bwMode="auto">
            <a:xfrm>
              <a:off x="2320925" y="947738"/>
              <a:ext cx="6788334" cy="3865585"/>
              <a:chOff x="2320925" y="947738"/>
              <a:chExt cx="6788334" cy="3865585"/>
            </a:xfrm>
          </p:grpSpPr>
          <p:grpSp>
            <p:nvGrpSpPr>
              <p:cNvPr id="77844" name="Группа 39950"/>
              <p:cNvGrpSpPr>
                <a:grpSpLocks/>
              </p:cNvGrpSpPr>
              <p:nvPr/>
            </p:nvGrpSpPr>
            <p:grpSpPr bwMode="auto">
              <a:xfrm>
                <a:off x="2738379" y="2057763"/>
                <a:ext cx="6370880" cy="2755560"/>
                <a:chOff x="2123912" y="2408503"/>
                <a:chExt cx="6370330" cy="2756085"/>
              </a:xfrm>
            </p:grpSpPr>
            <p:pic>
              <p:nvPicPr>
                <p:cNvPr id="77848" name="Рисунок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93836">
                  <a:off x="7584672" y="3163341"/>
                  <a:ext cx="868775" cy="14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939" name="Прямая со стрелкой 39938"/>
                <p:cNvCxnSpPr/>
                <p:nvPr/>
              </p:nvCxnSpPr>
              <p:spPr>
                <a:xfrm flipH="1">
                  <a:off x="6708277" y="3343352"/>
                  <a:ext cx="1085757" cy="404889"/>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7850" name="TextBox 39945"/>
                <p:cNvSpPr txBox="1">
                  <a:spLocks noChangeArrowheads="1"/>
                </p:cNvSpPr>
                <p:nvPr/>
              </p:nvSpPr>
              <p:spPr bwMode="auto">
                <a:xfrm>
                  <a:off x="7094620" y="3587283"/>
                  <a:ext cx="1399622" cy="83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1600" dirty="0">
                      <a:solidFill>
                        <a:srgbClr val="0000FF"/>
                      </a:solidFill>
                      <a:ea typeface="MS PGothic" charset="-128"/>
                      <a:cs typeface="Arial" charset="0"/>
                    </a:rPr>
                    <a:t>e- </a:t>
                  </a:r>
                  <a:r>
                    <a:rPr kumimoji="0" lang="ru-RU" altLang="ru-RU" sz="1600" dirty="0" smtClean="0">
                      <a:solidFill>
                        <a:srgbClr val="0000FF"/>
                      </a:solidFill>
                      <a:ea typeface="MS PGothic" charset="-128"/>
                      <a:cs typeface="Arial" charset="0"/>
                    </a:rPr>
                    <a:t>пучок</a:t>
                  </a:r>
                  <a:endParaRPr kumimoji="0" lang="en-US" altLang="ru-RU" sz="1600" dirty="0">
                    <a:solidFill>
                      <a:srgbClr val="0000FF"/>
                    </a:solidFill>
                    <a:ea typeface="MS PGothic" charset="-128"/>
                    <a:cs typeface="Arial" charset="0"/>
                  </a:endParaRPr>
                </a:p>
                <a:p>
                  <a:pPr algn="ctr" eaLnBrk="1" hangingPunct="1">
                    <a:lnSpc>
                      <a:spcPct val="100000"/>
                    </a:lnSpc>
                    <a:spcAft>
                      <a:spcPct val="0"/>
                    </a:spcAft>
                    <a:buClrTx/>
                    <a:buSzTx/>
                    <a:buFontTx/>
                    <a:buNone/>
                  </a:pPr>
                  <a:r>
                    <a:rPr kumimoji="0" lang="ru-RU" altLang="ru-RU" sz="1600" dirty="0" smtClean="0">
                      <a:solidFill>
                        <a:srgbClr val="0000FF"/>
                      </a:solidFill>
                      <a:ea typeface="MS PGothic" charset="-128"/>
                      <a:cs typeface="Arial" charset="0"/>
                    </a:rPr>
                    <a:t>СП </a:t>
                  </a:r>
                  <a:r>
                    <a:rPr kumimoji="0" lang="ru-RU" altLang="ru-RU" sz="1600" dirty="0" err="1" smtClean="0">
                      <a:solidFill>
                        <a:srgbClr val="0000FF"/>
                      </a:solidFill>
                      <a:ea typeface="MS PGothic" charset="-128"/>
                      <a:cs typeface="Arial" charset="0"/>
                    </a:rPr>
                    <a:t>линак</a:t>
                  </a:r>
                  <a:r>
                    <a:rPr kumimoji="0" lang="en-US" altLang="ru-RU" sz="1600" dirty="0" smtClean="0">
                      <a:solidFill>
                        <a:srgbClr val="0000FF"/>
                      </a:solidFill>
                      <a:ea typeface="MS PGothic" charset="-128"/>
                      <a:cs typeface="Arial" charset="0"/>
                    </a:rPr>
                    <a:t>,</a:t>
                  </a:r>
                  <a:endParaRPr kumimoji="0" lang="en-US" altLang="ru-RU" sz="1600" dirty="0">
                    <a:solidFill>
                      <a:srgbClr val="0000FF"/>
                    </a:solidFill>
                    <a:ea typeface="MS PGothic" charset="-128"/>
                    <a:cs typeface="Arial" charset="0"/>
                  </a:endParaRPr>
                </a:p>
                <a:p>
                  <a:pPr algn="ctr" eaLnBrk="1" hangingPunct="1">
                    <a:lnSpc>
                      <a:spcPct val="100000"/>
                    </a:lnSpc>
                    <a:spcAft>
                      <a:spcPct val="0"/>
                    </a:spcAft>
                    <a:buClrTx/>
                    <a:buSzTx/>
                    <a:buFontTx/>
                    <a:buNone/>
                  </a:pPr>
                  <a:r>
                    <a:rPr kumimoji="0" lang="en-US" altLang="ru-RU" sz="1600" dirty="0">
                      <a:solidFill>
                        <a:srgbClr val="0000FF"/>
                      </a:solidFill>
                      <a:ea typeface="MS PGothic" charset="-128"/>
                      <a:cs typeface="Arial" charset="0"/>
                    </a:rPr>
                    <a:t>1 </a:t>
                  </a:r>
                  <a:r>
                    <a:rPr kumimoji="0" lang="ru-RU" altLang="ru-RU" sz="1600" dirty="0" smtClean="0">
                      <a:solidFill>
                        <a:srgbClr val="0000FF"/>
                      </a:solidFill>
                      <a:ea typeface="MS PGothic" charset="-128"/>
                      <a:cs typeface="Arial" charset="0"/>
                    </a:rPr>
                    <a:t>ГэВ</a:t>
                  </a:r>
                  <a:r>
                    <a:rPr kumimoji="0" lang="en-US" altLang="ru-RU" sz="1600" dirty="0" smtClean="0">
                      <a:solidFill>
                        <a:srgbClr val="0000FF"/>
                      </a:solidFill>
                      <a:ea typeface="MS PGothic" charset="-128"/>
                      <a:cs typeface="Arial" charset="0"/>
                    </a:rPr>
                    <a:t>, </a:t>
                  </a:r>
                  <a:r>
                    <a:rPr kumimoji="0" lang="en-US" altLang="ru-RU" sz="1600" dirty="0">
                      <a:solidFill>
                        <a:srgbClr val="0000FF"/>
                      </a:solidFill>
                      <a:ea typeface="MS PGothic" charset="-128"/>
                      <a:cs typeface="Arial" charset="0"/>
                    </a:rPr>
                    <a:t>~ 30m</a:t>
                  </a:r>
                  <a:endParaRPr kumimoji="0" lang="ru-RU" altLang="ru-RU" sz="1600" dirty="0">
                    <a:solidFill>
                      <a:srgbClr val="0000FF"/>
                    </a:solidFill>
                    <a:ea typeface="MS PGothic" charset="-128"/>
                    <a:cs typeface="Arial" charset="0"/>
                  </a:endParaRPr>
                </a:p>
              </p:txBody>
            </p:sp>
            <p:grpSp>
              <p:nvGrpSpPr>
                <p:cNvPr id="77851" name="Группа 4"/>
                <p:cNvGrpSpPr>
                  <a:grpSpLocks/>
                </p:cNvGrpSpPr>
                <p:nvPr/>
              </p:nvGrpSpPr>
              <p:grpSpPr bwMode="auto">
                <a:xfrm rot="-3315489">
                  <a:off x="2032332" y="2500083"/>
                  <a:ext cx="2756085" cy="2572925"/>
                  <a:chOff x="1984361" y="4074655"/>
                  <a:chExt cx="4162969" cy="3834993"/>
                </a:xfrm>
              </p:grpSpPr>
              <p:sp>
                <p:nvSpPr>
                  <p:cNvPr id="87" name="Прямоугольник 86"/>
                  <p:cNvSpPr>
                    <a:spLocks noChangeArrowheads="1"/>
                  </p:cNvSpPr>
                  <p:nvPr/>
                </p:nvSpPr>
                <p:spPr bwMode="auto">
                  <a:xfrm>
                    <a:off x="3060149" y="5642435"/>
                    <a:ext cx="215848" cy="626988"/>
                  </a:xfrm>
                  <a:prstGeom prst="rect">
                    <a:avLst/>
                  </a:prstGeom>
                  <a:solidFill>
                    <a:srgbClr val="408000"/>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pPr algn="ctr" eaLnBrk="1" hangingPunct="1"/>
                    <a:endParaRPr lang="ru-RU" altLang="ru-RU">
                      <a:solidFill>
                        <a:srgbClr val="FFFFFF"/>
                      </a:solidFill>
                    </a:endParaRPr>
                  </a:p>
                </p:txBody>
              </p:sp>
              <p:sp>
                <p:nvSpPr>
                  <p:cNvPr id="88" name="Арка 87"/>
                  <p:cNvSpPr>
                    <a:spLocks/>
                  </p:cNvSpPr>
                  <p:nvPr/>
                </p:nvSpPr>
                <p:spPr bwMode="auto">
                  <a:xfrm rot="5400000">
                    <a:off x="2987071" y="5153137"/>
                    <a:ext cx="936934" cy="932944"/>
                  </a:xfrm>
                  <a:custGeom>
                    <a:avLst/>
                    <a:gdLst>
                      <a:gd name="T0" fmla="*/ 715249 w 936845"/>
                      <a:gd name="T1" fmla="*/ 69918 h 932617"/>
                      <a:gd name="T2" fmla="*/ 934155 w 936845"/>
                      <a:gd name="T3" fmla="*/ 520135 h 932617"/>
                      <a:gd name="T4" fmla="*/ 641717 w 936845"/>
                      <a:gd name="T5" fmla="*/ 486735 h 932617"/>
                      <a:gd name="T6" fmla="*/ 559816 w 936845"/>
                      <a:gd name="T7" fmla="*/ 320127 h 932617"/>
                      <a:gd name="T8" fmla="*/ 715249 w 936845"/>
                      <a:gd name="T9" fmla="*/ 69918 h 9326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6845" h="932617">
                        <a:moveTo>
                          <a:pt x="714977" y="69821"/>
                        </a:moveTo>
                        <a:cubicBezTo>
                          <a:pt x="869208" y="164865"/>
                          <a:pt x="954454" y="340009"/>
                          <a:pt x="933799" y="519407"/>
                        </a:cubicBezTo>
                        <a:lnTo>
                          <a:pt x="641473" y="486053"/>
                        </a:lnTo>
                        <a:cubicBezTo>
                          <a:pt x="649244" y="419589"/>
                          <a:pt x="617314" y="354700"/>
                          <a:pt x="559604" y="319679"/>
                        </a:cubicBezTo>
                        <a:lnTo>
                          <a:pt x="714977" y="69821"/>
                        </a:lnTo>
                        <a:close/>
                      </a:path>
                    </a:pathLst>
                  </a:custGeom>
                  <a:gradFill rotWithShape="1">
                    <a:gsLst>
                      <a:gs pos="0">
                        <a:srgbClr val="00E9A6"/>
                      </a:gs>
                      <a:gs pos="20000">
                        <a:srgbClr val="00E3A3"/>
                      </a:gs>
                      <a:gs pos="100000">
                        <a:srgbClr val="00AD7B"/>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anchor="ctr"/>
                  <a:lstStyle/>
                  <a:p>
                    <a:endParaRPr lang="ru-RU"/>
                  </a:p>
                </p:txBody>
              </p:sp>
              <p:sp>
                <p:nvSpPr>
                  <p:cNvPr id="89" name="Арка 88"/>
                  <p:cNvSpPr>
                    <a:spLocks/>
                  </p:cNvSpPr>
                  <p:nvPr/>
                </p:nvSpPr>
                <p:spPr bwMode="auto">
                  <a:xfrm rot="-5400000">
                    <a:off x="3583506" y="5413701"/>
                    <a:ext cx="939300" cy="932944"/>
                  </a:xfrm>
                  <a:custGeom>
                    <a:avLst/>
                    <a:gdLst>
                      <a:gd name="T0" fmla="*/ 716595 w 939212"/>
                      <a:gd name="T1" fmla="*/ 69641 h 932618"/>
                      <a:gd name="T2" fmla="*/ 936489 w 939212"/>
                      <a:gd name="T3" fmla="*/ 520268 h 932618"/>
                      <a:gd name="T4" fmla="*/ 644053 w 939212"/>
                      <a:gd name="T5" fmla="*/ 486866 h 932618"/>
                      <a:gd name="T6" fmla="*/ 561165 w 939212"/>
                      <a:gd name="T7" fmla="*/ 319856 h 932618"/>
                      <a:gd name="T8" fmla="*/ 716595 w 939212"/>
                      <a:gd name="T9" fmla="*/ 69641 h 9326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9212" h="932618">
                        <a:moveTo>
                          <a:pt x="716333" y="69545"/>
                        </a:moveTo>
                        <a:cubicBezTo>
                          <a:pt x="871266" y="164541"/>
                          <a:pt x="956929" y="339911"/>
                          <a:pt x="936143" y="519540"/>
                        </a:cubicBezTo>
                        <a:lnTo>
                          <a:pt x="643816" y="486186"/>
                        </a:lnTo>
                        <a:cubicBezTo>
                          <a:pt x="651720" y="419493"/>
                          <a:pt x="619370" y="354380"/>
                          <a:pt x="560956" y="319408"/>
                        </a:cubicBezTo>
                        <a:lnTo>
                          <a:pt x="716333" y="69545"/>
                        </a:lnTo>
                        <a:close/>
                      </a:path>
                    </a:pathLst>
                  </a:custGeom>
                  <a:gradFill rotWithShape="1">
                    <a:gsLst>
                      <a:gs pos="0">
                        <a:srgbClr val="00E9A6"/>
                      </a:gs>
                      <a:gs pos="20000">
                        <a:srgbClr val="00E3A3"/>
                      </a:gs>
                      <a:gs pos="100000">
                        <a:srgbClr val="00AD7B"/>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anchor="ctr"/>
                  <a:lstStyle/>
                  <a:p>
                    <a:endParaRPr lang="ru-RU"/>
                  </a:p>
                </p:txBody>
              </p:sp>
              <p:cxnSp>
                <p:nvCxnSpPr>
                  <p:cNvPr id="90" name="Прямая со стрелкой 89"/>
                  <p:cNvCxnSpPr>
                    <a:cxnSpLocks noChangeShapeType="1"/>
                  </p:cNvCxnSpPr>
                  <p:nvPr/>
                </p:nvCxnSpPr>
                <p:spPr bwMode="auto">
                  <a:xfrm rot="3315489" flipV="1">
                    <a:off x="4328629" y="4842673"/>
                    <a:ext cx="205841" cy="1021683"/>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1" name="Прямая со стрелкой 90"/>
                  <p:cNvCxnSpPr>
                    <a:cxnSpLocks noChangeShapeType="1"/>
                  </p:cNvCxnSpPr>
                  <p:nvPr/>
                </p:nvCxnSpPr>
                <p:spPr bwMode="auto">
                  <a:xfrm flipV="1">
                    <a:off x="3141103" y="5929070"/>
                    <a:ext cx="498850" cy="80444"/>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2" name="Прямая со стрелкой 91"/>
                  <p:cNvCxnSpPr>
                    <a:cxnSpLocks noChangeShapeType="1"/>
                  </p:cNvCxnSpPr>
                  <p:nvPr/>
                </p:nvCxnSpPr>
                <p:spPr bwMode="auto">
                  <a:xfrm flipV="1">
                    <a:off x="3672606" y="5560561"/>
                    <a:ext cx="290197" cy="359631"/>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7858" name="TextBox 21"/>
                  <p:cNvSpPr txBox="1">
                    <a:spLocks noChangeArrowheads="1"/>
                  </p:cNvSpPr>
                  <p:nvPr/>
                </p:nvSpPr>
                <p:spPr bwMode="auto">
                  <a:xfrm rot="2093660">
                    <a:off x="1984361" y="6581268"/>
                    <a:ext cx="1538289" cy="50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eaLnBrk="1" hangingPunct="1">
                      <a:lnSpc>
                        <a:spcPct val="100000"/>
                      </a:lnSpc>
                      <a:spcAft>
                        <a:spcPct val="0"/>
                      </a:spcAft>
                      <a:buClrTx/>
                      <a:buSzTx/>
                      <a:buFontTx/>
                      <a:buNone/>
                    </a:pPr>
                    <a:r>
                      <a:rPr kumimoji="0" lang="ru-RU" altLang="ru-RU" sz="1600" b="1" dirty="0" smtClean="0">
                        <a:solidFill>
                          <a:schemeClr val="tx1"/>
                        </a:solidFill>
                        <a:ea typeface="MS PGothic" charset="-128"/>
                        <a:cs typeface="Arial" charset="0"/>
                      </a:rPr>
                      <a:t>Мишень</a:t>
                    </a:r>
                    <a:endParaRPr kumimoji="0" lang="ru-RU" altLang="ru-RU" sz="1600" b="1" dirty="0">
                      <a:solidFill>
                        <a:schemeClr val="tx1"/>
                      </a:solidFill>
                      <a:ea typeface="MS PGothic" charset="-128"/>
                      <a:cs typeface="Arial" charset="0"/>
                    </a:endParaRPr>
                  </a:p>
                </p:txBody>
              </p:sp>
              <p:sp>
                <p:nvSpPr>
                  <p:cNvPr id="77859" name="TextBox 55"/>
                  <p:cNvSpPr txBox="1">
                    <a:spLocks noChangeArrowheads="1"/>
                  </p:cNvSpPr>
                  <p:nvPr/>
                </p:nvSpPr>
                <p:spPr bwMode="auto">
                  <a:xfrm rot="2161589">
                    <a:off x="4269997" y="6671138"/>
                    <a:ext cx="1877333" cy="123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ru-RU" altLang="ru-RU" sz="1600" b="1" dirty="0" smtClean="0">
                        <a:solidFill>
                          <a:schemeClr val="tx1"/>
                        </a:solidFill>
                        <a:ea typeface="MS PGothic" charset="-128"/>
                        <a:cs typeface="Arial" charset="0"/>
                      </a:rPr>
                      <a:t>Фрагмент-</a:t>
                    </a:r>
                  </a:p>
                  <a:p>
                    <a:pPr algn="ctr" eaLnBrk="1" hangingPunct="1">
                      <a:lnSpc>
                        <a:spcPct val="100000"/>
                      </a:lnSpc>
                      <a:spcAft>
                        <a:spcPct val="0"/>
                      </a:spcAft>
                      <a:buClrTx/>
                      <a:buSzTx/>
                      <a:buFontTx/>
                      <a:buNone/>
                    </a:pPr>
                    <a:r>
                      <a:rPr kumimoji="0" lang="ru-RU" altLang="ru-RU" sz="1600" b="1" dirty="0" smtClean="0">
                        <a:solidFill>
                          <a:schemeClr val="tx1"/>
                        </a:solidFill>
                        <a:ea typeface="MS PGothic" charset="-128"/>
                        <a:cs typeface="Arial" charset="0"/>
                      </a:rPr>
                      <a:t>сепаратор</a:t>
                    </a:r>
                    <a:endParaRPr kumimoji="0" lang="en-US" altLang="ru-RU" sz="1600" b="1" dirty="0">
                      <a:solidFill>
                        <a:schemeClr val="tx1"/>
                      </a:solidFill>
                      <a:ea typeface="MS PGothic" charset="-128"/>
                      <a:cs typeface="Arial" charset="0"/>
                    </a:endParaRPr>
                  </a:p>
                  <a:p>
                    <a:pPr algn="ctr" eaLnBrk="1" hangingPunct="1">
                      <a:lnSpc>
                        <a:spcPct val="100000"/>
                      </a:lnSpc>
                      <a:spcAft>
                        <a:spcPct val="0"/>
                      </a:spcAft>
                      <a:buClrTx/>
                      <a:buSzTx/>
                      <a:buFontTx/>
                      <a:buNone/>
                    </a:pPr>
                    <a:r>
                      <a:rPr kumimoji="0" lang="en-US" altLang="ru-RU" sz="1600" b="1" dirty="0">
                        <a:solidFill>
                          <a:schemeClr val="tx1"/>
                        </a:solidFill>
                        <a:ea typeface="MS PGothic" charset="-128"/>
                        <a:cs typeface="Arial" charset="0"/>
                      </a:rPr>
                      <a:t>(~</a:t>
                    </a:r>
                    <a:r>
                      <a:rPr kumimoji="0" lang="en-US" altLang="ru-RU" sz="1600" b="1" dirty="0" smtClean="0">
                        <a:solidFill>
                          <a:schemeClr val="tx1"/>
                        </a:solidFill>
                        <a:ea typeface="MS PGothic" charset="-128"/>
                        <a:cs typeface="Arial" charset="0"/>
                      </a:rPr>
                      <a:t>30</a:t>
                    </a:r>
                    <a:r>
                      <a:rPr kumimoji="0" lang="ru-RU" altLang="ru-RU" sz="1600" b="1" dirty="0" smtClean="0">
                        <a:solidFill>
                          <a:schemeClr val="tx1"/>
                        </a:solidFill>
                        <a:ea typeface="MS PGothic" charset="-128"/>
                        <a:cs typeface="Arial" charset="0"/>
                      </a:rPr>
                      <a:t>м</a:t>
                    </a:r>
                    <a:r>
                      <a:rPr kumimoji="0" lang="en-US" altLang="ru-RU" sz="1600" b="1" dirty="0" smtClean="0">
                        <a:solidFill>
                          <a:schemeClr val="tx1"/>
                        </a:solidFill>
                        <a:ea typeface="MS PGothic" charset="-128"/>
                        <a:cs typeface="Arial" charset="0"/>
                      </a:rPr>
                      <a:t>)</a:t>
                    </a:r>
                    <a:endParaRPr kumimoji="0" lang="ru-RU" altLang="ru-RU" sz="1600" b="1" dirty="0">
                      <a:solidFill>
                        <a:schemeClr val="tx1"/>
                      </a:solidFill>
                      <a:ea typeface="MS PGothic" charset="-128"/>
                      <a:cs typeface="Arial" charset="0"/>
                    </a:endParaRPr>
                  </a:p>
                </p:txBody>
              </p:sp>
              <p:sp>
                <p:nvSpPr>
                  <p:cNvPr id="77860" name="Прямоугольник 22"/>
                  <p:cNvSpPr>
                    <a:spLocks noChangeArrowheads="1"/>
                  </p:cNvSpPr>
                  <p:nvPr/>
                </p:nvSpPr>
                <p:spPr bwMode="auto">
                  <a:xfrm rot="2797703">
                    <a:off x="2212962" y="4550519"/>
                    <a:ext cx="1835177" cy="88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ru-RU" altLang="ru-RU" sz="1600" b="1" dirty="0" smtClean="0">
                        <a:solidFill>
                          <a:srgbClr val="0000FF"/>
                        </a:solidFill>
                        <a:latin typeface="Times New Roman" charset="0"/>
                        <a:ea typeface="SimSun" charset="0"/>
                      </a:rPr>
                      <a:t>Радиоактивные ионы</a:t>
                    </a:r>
                    <a:endParaRPr kumimoji="0" lang="ru-RU" altLang="ru-RU" sz="1600" dirty="0">
                      <a:solidFill>
                        <a:schemeClr val="tx1"/>
                      </a:solidFill>
                      <a:ea typeface="SimSun" charset="0"/>
                      <a:cs typeface="Arial" charset="0"/>
                    </a:endParaRPr>
                  </a:p>
                </p:txBody>
              </p:sp>
            </p:grpSp>
          </p:grpSp>
          <p:sp>
            <p:nvSpPr>
              <p:cNvPr id="29" name="Скругленный прямоугольник 28"/>
              <p:cNvSpPr/>
              <p:nvPr/>
            </p:nvSpPr>
            <p:spPr>
              <a:xfrm rot="16423642">
                <a:off x="1931988" y="1336675"/>
                <a:ext cx="2374900" cy="1597025"/>
              </a:xfrm>
              <a:prstGeom prst="roundRect">
                <a:avLst>
                  <a:gd name="adj" fmla="val 50000"/>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cxnSp>
            <p:nvCxnSpPr>
              <p:cNvPr id="33" name="Прямая со стрелкой 32"/>
              <p:cNvCxnSpPr>
                <a:cxnSpLocks noChangeShapeType="1"/>
              </p:cNvCxnSpPr>
              <p:nvPr/>
            </p:nvCxnSpPr>
            <p:spPr bwMode="auto">
              <a:xfrm flipV="1">
                <a:off x="3706813" y="2484438"/>
                <a:ext cx="828675" cy="528637"/>
              </a:xfrm>
              <a:prstGeom prst="straightConnector1">
                <a:avLst/>
              </a:prstGeom>
              <a:noFill/>
              <a:ln w="38100">
                <a:solidFill>
                  <a:srgbClr val="7030A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7847" name="TextBox 55"/>
              <p:cNvSpPr txBox="1">
                <a:spLocks noChangeArrowheads="1"/>
              </p:cNvSpPr>
              <p:nvPr/>
            </p:nvSpPr>
            <p:spPr bwMode="auto">
              <a:xfrm rot="-500436">
                <a:off x="2347913" y="1573213"/>
                <a:ext cx="1500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ja-JP" altLang="en-US" sz="1600" b="1">
                    <a:solidFill>
                      <a:schemeClr val="tx1"/>
                    </a:solidFill>
                    <a:ea typeface="MS PGothic" charset="-128"/>
                    <a:cs typeface="Arial" charset="0"/>
                  </a:rPr>
                  <a:t>“</a:t>
                </a:r>
                <a:r>
                  <a:rPr kumimoji="0" lang="en-US" altLang="ja-JP" sz="1600" b="1">
                    <a:solidFill>
                      <a:schemeClr val="tx1"/>
                    </a:solidFill>
                    <a:ea typeface="MS PGothic" charset="-128"/>
                    <a:cs typeface="Arial" charset="0"/>
                  </a:rPr>
                  <a:t>Collector ring</a:t>
                </a:r>
                <a:r>
                  <a:rPr kumimoji="0" lang="ja-JP" altLang="en-US" sz="1600" b="1">
                    <a:solidFill>
                      <a:schemeClr val="tx1"/>
                    </a:solidFill>
                    <a:ea typeface="MS PGothic" charset="-128"/>
                    <a:cs typeface="Arial" charset="0"/>
                  </a:rPr>
                  <a:t>”</a:t>
                </a:r>
                <a:r>
                  <a:rPr kumimoji="0" lang="en-US" altLang="ja-JP" sz="1600" b="1">
                    <a:solidFill>
                      <a:schemeClr val="tx1"/>
                    </a:solidFill>
                    <a:ea typeface="MS PGothic" charset="-128"/>
                    <a:cs typeface="Arial" charset="0"/>
                  </a:rPr>
                  <a:t>,</a:t>
                </a:r>
              </a:p>
              <a:p>
                <a:pPr algn="ctr" eaLnBrk="1" hangingPunct="1">
                  <a:lnSpc>
                    <a:spcPct val="100000"/>
                  </a:lnSpc>
                  <a:spcAft>
                    <a:spcPct val="0"/>
                  </a:spcAft>
                  <a:buClrTx/>
                  <a:buSzTx/>
                  <a:buFontTx/>
                  <a:buNone/>
                </a:pPr>
                <a:r>
                  <a:rPr kumimoji="0" lang="en-US" altLang="ru-RU" sz="1600" b="1">
                    <a:solidFill>
                      <a:schemeClr val="tx1"/>
                    </a:solidFill>
                    <a:ea typeface="MS PGothic" charset="-128"/>
                    <a:cs typeface="Arial" charset="0"/>
                  </a:rPr>
                  <a:t>C~150-200m</a:t>
                </a:r>
                <a:endParaRPr kumimoji="0" lang="ru-RU" altLang="ru-RU" sz="1600" b="1">
                  <a:solidFill>
                    <a:schemeClr val="tx1"/>
                  </a:solidFill>
                  <a:ea typeface="MS PGothic" charset="-128"/>
                  <a:cs typeface="Arial" charset="0"/>
                </a:endParaRPr>
              </a:p>
            </p:txBody>
          </p:sp>
        </p:grpSp>
      </p:grpSp>
      <p:pic>
        <p:nvPicPr>
          <p:cNvPr id="31" name="Рисунок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99188" y="1111250"/>
            <a:ext cx="2171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a:spLocks noChangeArrowheads="1"/>
          </p:cNvSpPr>
          <p:nvPr/>
        </p:nvSpPr>
        <p:spPr bwMode="auto">
          <a:xfrm>
            <a:off x="77788" y="936625"/>
            <a:ext cx="221784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ru-RU" altLang="ru-RU" sz="1800" b="1" dirty="0" smtClean="0">
                <a:solidFill>
                  <a:srgbClr val="FF0000"/>
                </a:solidFill>
                <a:ea typeface="SimSun" charset="0"/>
                <a:cs typeface="Arial" charset="0"/>
              </a:rPr>
              <a:t>Создание сверхкритических Кулоновских полей: попутны</a:t>
            </a:r>
            <a:r>
              <a:rPr kumimoji="0" lang="ru-RU" altLang="ru-RU" sz="1800" b="1" dirty="0">
                <a:solidFill>
                  <a:srgbClr val="FF0000"/>
                </a:solidFill>
                <a:ea typeface="SimSun" charset="0"/>
                <a:cs typeface="Arial" charset="0"/>
              </a:rPr>
              <a:t>е</a:t>
            </a:r>
            <a:r>
              <a:rPr kumimoji="0" lang="ru-RU" altLang="ru-RU" sz="1800" b="1" dirty="0" smtClean="0">
                <a:solidFill>
                  <a:srgbClr val="FF0000"/>
                </a:solidFill>
                <a:ea typeface="SimSun" charset="0"/>
                <a:cs typeface="Arial" charset="0"/>
              </a:rPr>
              <a:t> пучки ядер урана (</a:t>
            </a:r>
            <a:r>
              <a:rPr kumimoji="0" lang="en-US" altLang="ru-RU" sz="1800" b="1" dirty="0" smtClean="0">
                <a:solidFill>
                  <a:srgbClr val="FF0000"/>
                </a:solidFill>
                <a:ea typeface="SimSun" charset="0"/>
                <a:cs typeface="Arial" charset="0"/>
              </a:rPr>
              <a:t>E</a:t>
            </a:r>
            <a:r>
              <a:rPr kumimoji="0" lang="ru-RU" altLang="ru-RU" sz="1800" b="1" dirty="0" smtClean="0">
                <a:solidFill>
                  <a:srgbClr val="FF0000"/>
                </a:solidFill>
                <a:ea typeface="SimSun" charset="0"/>
                <a:cs typeface="Arial" charset="0"/>
              </a:rPr>
              <a:t> </a:t>
            </a:r>
            <a:r>
              <a:rPr kumimoji="0" lang="en-US" altLang="ru-RU" sz="1800" b="1" dirty="0" smtClean="0">
                <a:solidFill>
                  <a:srgbClr val="FF0000"/>
                </a:solidFill>
                <a:ea typeface="SimSun" charset="0"/>
                <a:cs typeface="Arial" charset="0"/>
              </a:rPr>
              <a:t>~ </a:t>
            </a:r>
            <a:r>
              <a:rPr kumimoji="0" lang="ru-RU" altLang="ru-RU" sz="1800" b="1" dirty="0" smtClean="0">
                <a:solidFill>
                  <a:srgbClr val="FF0000"/>
                </a:solidFill>
                <a:ea typeface="SimSun" charset="0"/>
                <a:cs typeface="Arial" charset="0"/>
              </a:rPr>
              <a:t>0.6 - 1 </a:t>
            </a:r>
            <a:r>
              <a:rPr kumimoji="0" lang="en-US" altLang="ru-RU" sz="1800" b="1" dirty="0" err="1" smtClean="0">
                <a:solidFill>
                  <a:srgbClr val="FF0000"/>
                </a:solidFill>
                <a:ea typeface="SimSun" charset="0"/>
                <a:cs typeface="Arial" charset="0"/>
              </a:rPr>
              <a:t>GeV</a:t>
            </a:r>
            <a:r>
              <a:rPr kumimoji="0" lang="en-US" altLang="ru-RU" sz="1800" b="1" dirty="0" smtClean="0">
                <a:solidFill>
                  <a:srgbClr val="FF0000"/>
                </a:solidFill>
                <a:ea typeface="SimSun" charset="0"/>
                <a:cs typeface="Arial" charset="0"/>
              </a:rPr>
              <a:t>/u)</a:t>
            </a:r>
            <a:endParaRPr kumimoji="0" lang="ru-RU" altLang="ru-RU" sz="1800" b="1" dirty="0">
              <a:solidFill>
                <a:srgbClr val="FF0000"/>
              </a:solidFill>
              <a:ea typeface="SimSun" charset="0"/>
              <a:cs typeface="Arial" charset="0"/>
            </a:endParaRPr>
          </a:p>
        </p:txBody>
      </p:sp>
      <p:pic>
        <p:nvPicPr>
          <p:cNvPr id="32" name="Рисунок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4413" y="4300538"/>
            <a:ext cx="18415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Прямая соединительная линия 33"/>
          <p:cNvCxnSpPr/>
          <p:nvPr/>
        </p:nvCxnSpPr>
        <p:spPr bwMode="auto">
          <a:xfrm flipH="1" flipV="1">
            <a:off x="2489200" y="5080000"/>
            <a:ext cx="522288" cy="103188"/>
          </a:xfrm>
          <a:prstGeom prst="line">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bwMode="auto">
          <a:xfrm flipH="1">
            <a:off x="1709738" y="5183188"/>
            <a:ext cx="1301750" cy="0"/>
          </a:xfrm>
          <a:prstGeom prst="line">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Полилиния 35"/>
          <p:cNvSpPr>
            <a:spLocks/>
          </p:cNvSpPr>
          <p:nvPr/>
        </p:nvSpPr>
        <p:spPr bwMode="auto">
          <a:xfrm>
            <a:off x="1136650" y="4311650"/>
            <a:ext cx="1558925" cy="862013"/>
          </a:xfrm>
          <a:custGeom>
            <a:avLst/>
            <a:gdLst>
              <a:gd name="T0" fmla="*/ 584843 w 1558471"/>
              <a:gd name="T1" fmla="*/ 10229 h 862206"/>
              <a:gd name="T2" fmla="*/ 133386 w 1558471"/>
              <a:gd name="T3" fmla="*/ 173872 h 862206"/>
              <a:gd name="T4" fmla="*/ 0 w 1558471"/>
              <a:gd name="T5" fmla="*/ 388657 h 862206"/>
              <a:gd name="T6" fmla="*/ 133386 w 1558471"/>
              <a:gd name="T7" fmla="*/ 623895 h 862206"/>
              <a:gd name="T8" fmla="*/ 389895 w 1558471"/>
              <a:gd name="T9" fmla="*/ 807997 h 862206"/>
              <a:gd name="T10" fmla="*/ 861876 w 1558471"/>
              <a:gd name="T11" fmla="*/ 859136 h 862206"/>
              <a:gd name="T12" fmla="*/ 1415938 w 1558471"/>
              <a:gd name="T13" fmla="*/ 756857 h 862206"/>
              <a:gd name="T14" fmla="*/ 1559585 w 1558471"/>
              <a:gd name="T15" fmla="*/ 460252 h 862206"/>
              <a:gd name="T16" fmla="*/ 1354375 w 1558471"/>
              <a:gd name="T17" fmla="*/ 204555 h 862206"/>
              <a:gd name="T18" fmla="*/ 943960 w 1558471"/>
              <a:gd name="T19" fmla="*/ 0 h 862206"/>
              <a:gd name="T20" fmla="*/ 943960 w 1558471"/>
              <a:gd name="T21" fmla="*/ 0 h 862206"/>
              <a:gd name="T22" fmla="*/ 677187 w 1558471"/>
              <a:gd name="T23" fmla="*/ 10229 h 8622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58471" h="862206">
                <a:moveTo>
                  <a:pt x="583823" y="10241"/>
                </a:moveTo>
                <a:cubicBezTo>
                  <a:pt x="407139" y="60595"/>
                  <a:pt x="230456" y="110950"/>
                  <a:pt x="133152" y="174106"/>
                </a:cubicBezTo>
                <a:cubicBezTo>
                  <a:pt x="35848" y="237262"/>
                  <a:pt x="0" y="314074"/>
                  <a:pt x="0" y="389179"/>
                </a:cubicBezTo>
                <a:cubicBezTo>
                  <a:pt x="0" y="464284"/>
                  <a:pt x="68283" y="554751"/>
                  <a:pt x="133152" y="624735"/>
                </a:cubicBezTo>
                <a:cubicBezTo>
                  <a:pt x="198021" y="694719"/>
                  <a:pt x="268012" y="769824"/>
                  <a:pt x="389215" y="809083"/>
                </a:cubicBezTo>
                <a:cubicBezTo>
                  <a:pt x="510418" y="848342"/>
                  <a:pt x="689662" y="868825"/>
                  <a:pt x="860370" y="860290"/>
                </a:cubicBezTo>
                <a:cubicBezTo>
                  <a:pt x="1031079" y="851755"/>
                  <a:pt x="1297384" y="824445"/>
                  <a:pt x="1413466" y="757875"/>
                </a:cubicBezTo>
                <a:cubicBezTo>
                  <a:pt x="1529548" y="691305"/>
                  <a:pt x="1567103" y="553044"/>
                  <a:pt x="1556861" y="460870"/>
                </a:cubicBezTo>
                <a:cubicBezTo>
                  <a:pt x="1546619" y="368696"/>
                  <a:pt x="1454436" y="281643"/>
                  <a:pt x="1352011" y="204831"/>
                </a:cubicBezTo>
                <a:cubicBezTo>
                  <a:pt x="1249586" y="128019"/>
                  <a:pt x="942310" y="0"/>
                  <a:pt x="942310" y="0"/>
                </a:cubicBezTo>
                <a:lnTo>
                  <a:pt x="676005" y="10241"/>
                </a:ln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ru-RU"/>
          </a:p>
        </p:txBody>
      </p:sp>
      <p:sp>
        <p:nvSpPr>
          <p:cNvPr id="37" name="TextBox 5"/>
          <p:cNvSpPr txBox="1">
            <a:spLocks noChangeArrowheads="1"/>
          </p:cNvSpPr>
          <p:nvPr/>
        </p:nvSpPr>
        <p:spPr bwMode="auto">
          <a:xfrm>
            <a:off x="141525" y="6027003"/>
            <a:ext cx="2977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ru-RU" altLang="ru-RU" sz="1600" dirty="0" smtClean="0">
                <a:solidFill>
                  <a:schemeClr val="tx1"/>
                </a:solidFill>
                <a:ea typeface="MS PGothic" charset="-128"/>
                <a:cs typeface="Arial" charset="0"/>
              </a:rPr>
              <a:t>Попутные пучки</a:t>
            </a:r>
            <a:r>
              <a:rPr kumimoji="0" lang="en-US" altLang="ru-RU" sz="1600" dirty="0" smtClean="0">
                <a:solidFill>
                  <a:schemeClr val="tx1"/>
                </a:solidFill>
                <a:ea typeface="MS PGothic" charset="-128"/>
                <a:cs typeface="Arial" charset="0"/>
              </a:rPr>
              <a:t> </a:t>
            </a:r>
            <a:r>
              <a:rPr kumimoji="0" lang="en-US" altLang="ru-RU" sz="1600" baseline="30000" dirty="0" smtClean="0">
                <a:solidFill>
                  <a:schemeClr val="tx1"/>
                </a:solidFill>
                <a:ea typeface="MS PGothic" charset="-128"/>
                <a:cs typeface="Arial" charset="0"/>
              </a:rPr>
              <a:t>92+</a:t>
            </a:r>
            <a:r>
              <a:rPr kumimoji="0" lang="en-US" altLang="ru-RU" sz="1600" dirty="0" smtClean="0">
                <a:solidFill>
                  <a:schemeClr val="tx1"/>
                </a:solidFill>
                <a:ea typeface="MS PGothic" charset="-128"/>
                <a:cs typeface="Arial" charset="0"/>
              </a:rPr>
              <a:t>U</a:t>
            </a:r>
            <a:r>
              <a:rPr kumimoji="0" lang="en-US" altLang="ru-RU" sz="1600" baseline="30000" dirty="0" smtClean="0">
                <a:solidFill>
                  <a:schemeClr val="tx1"/>
                </a:solidFill>
                <a:ea typeface="MS PGothic" charset="-128"/>
                <a:cs typeface="Arial" charset="0"/>
              </a:rPr>
              <a:t>235</a:t>
            </a:r>
            <a:endParaRPr kumimoji="0" lang="en-US" altLang="ru-RU" sz="1600" dirty="0">
              <a:solidFill>
                <a:schemeClr val="tx1"/>
              </a:solidFill>
              <a:ea typeface="MS PGothic" charset="-128"/>
              <a:cs typeface="Arial" charset="0"/>
            </a:endParaRPr>
          </a:p>
          <a:p>
            <a:pPr algn="ctr" eaLnBrk="1" hangingPunct="1">
              <a:lnSpc>
                <a:spcPct val="100000"/>
              </a:lnSpc>
              <a:spcAft>
                <a:spcPct val="0"/>
              </a:spcAft>
              <a:buClrTx/>
              <a:buSzTx/>
              <a:buFontTx/>
              <a:buNone/>
            </a:pPr>
            <a:r>
              <a:rPr kumimoji="0" lang="en-US" altLang="ru-RU" sz="1600" dirty="0">
                <a:solidFill>
                  <a:schemeClr val="tx1"/>
                </a:solidFill>
                <a:ea typeface="MS PGothic" charset="-128"/>
                <a:cs typeface="Arial" charset="0"/>
              </a:rPr>
              <a:t>E~ 0,6 </a:t>
            </a:r>
            <a:r>
              <a:rPr kumimoji="0" lang="en-US" altLang="ru-RU" sz="1600" dirty="0" err="1">
                <a:solidFill>
                  <a:schemeClr val="tx1"/>
                </a:solidFill>
                <a:ea typeface="MS PGothic" charset="-128"/>
                <a:cs typeface="Arial" charset="0"/>
              </a:rPr>
              <a:t>GeV</a:t>
            </a:r>
            <a:r>
              <a:rPr kumimoji="0" lang="en-US" altLang="ru-RU" sz="1600" dirty="0">
                <a:solidFill>
                  <a:schemeClr val="tx1"/>
                </a:solidFill>
                <a:ea typeface="MS PGothic" charset="-128"/>
                <a:cs typeface="Arial" charset="0"/>
              </a:rPr>
              <a:t>/u</a:t>
            </a:r>
          </a:p>
          <a:p>
            <a:pPr algn="ctr" eaLnBrk="1" hangingPunct="1">
              <a:lnSpc>
                <a:spcPct val="100000"/>
              </a:lnSpc>
              <a:spcAft>
                <a:spcPct val="0"/>
              </a:spcAft>
              <a:buClrTx/>
              <a:buSzTx/>
              <a:buFontTx/>
              <a:buNone/>
            </a:pPr>
            <a:r>
              <a:rPr kumimoji="0" lang="en-US" altLang="ru-RU" sz="1600" dirty="0">
                <a:solidFill>
                  <a:schemeClr val="tx1"/>
                </a:solidFill>
                <a:ea typeface="MS PGothic" charset="-128"/>
                <a:cs typeface="Arial" charset="0"/>
              </a:rPr>
              <a:t>~ 11 Tm ring</a:t>
            </a:r>
            <a:endParaRPr kumimoji="0" lang="ru-RU" altLang="ru-RU" sz="1600" dirty="0">
              <a:solidFill>
                <a:schemeClr val="tx1"/>
              </a:solidFill>
              <a:ea typeface="MS PGothic" charset="-128"/>
              <a:cs typeface="Arial" charset="0"/>
            </a:endParaRPr>
          </a:p>
        </p:txBody>
      </p:sp>
      <p:cxnSp>
        <p:nvCxnSpPr>
          <p:cNvPr id="38" name="Прямая соединительная линия 37"/>
          <p:cNvCxnSpPr/>
          <p:nvPr/>
        </p:nvCxnSpPr>
        <p:spPr>
          <a:xfrm flipH="1">
            <a:off x="3635375" y="2862263"/>
            <a:ext cx="558800" cy="221773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Название 1"/>
          <p:cNvSpPr>
            <a:spLocks noGrp="1"/>
          </p:cNvSpPr>
          <p:nvPr>
            <p:ph type="title"/>
          </p:nvPr>
        </p:nvSpPr>
        <p:spPr>
          <a:xfrm>
            <a:off x="225425" y="80963"/>
            <a:ext cx="4424363" cy="568377"/>
          </a:xfrm>
        </p:spPr>
        <p:txBody>
          <a:bodyPr/>
          <a:lstStyle/>
          <a:p>
            <a:pPr eaLnBrk="1" hangingPunct="1"/>
            <a:r>
              <a:rPr kumimoji="0" lang="en-US" altLang="ru-RU" sz="3600" b="1" dirty="0" smtClean="0">
                <a:solidFill>
                  <a:srgbClr val="000090"/>
                </a:solidFill>
                <a:latin typeface="+mn-lt"/>
                <a:cs typeface="SimSun" charset="0"/>
              </a:rPr>
              <a:t>NICA</a:t>
            </a:r>
            <a:r>
              <a:rPr kumimoji="0" lang="ru-RU" altLang="ru-RU" sz="3600" b="1" dirty="0" smtClean="0">
                <a:solidFill>
                  <a:srgbClr val="000090"/>
                </a:solidFill>
                <a:latin typeface="+mn-lt"/>
                <a:cs typeface="SimSun" charset="0"/>
              </a:rPr>
              <a:t>:</a:t>
            </a:r>
            <a:r>
              <a:rPr kumimoji="0" lang="en-US" altLang="ru-RU" sz="3600" b="1" dirty="0" smtClean="0">
                <a:solidFill>
                  <a:srgbClr val="000090"/>
                </a:solidFill>
                <a:latin typeface="+mn-lt"/>
                <a:cs typeface="SimSun" charset="0"/>
              </a:rPr>
              <a:t> </a:t>
            </a:r>
            <a:r>
              <a:rPr kumimoji="0" lang="ru-RU" altLang="ru-RU" sz="3600" b="1" dirty="0">
                <a:solidFill>
                  <a:srgbClr val="000090"/>
                </a:solidFill>
                <a:latin typeface="+mn-lt"/>
                <a:cs typeface="SimSun" charset="0"/>
              </a:rPr>
              <a:t>э</a:t>
            </a:r>
            <a:r>
              <a:rPr kumimoji="0" lang="ru-RU" altLang="ru-RU" sz="3600" b="1" dirty="0" smtClean="0">
                <a:solidFill>
                  <a:srgbClr val="000090"/>
                </a:solidFill>
                <a:latin typeface="+mn-lt"/>
                <a:cs typeface="SimSun" charset="0"/>
              </a:rPr>
              <a:t>тап</a:t>
            </a:r>
            <a:r>
              <a:rPr kumimoji="0" lang="en-US" altLang="ru-RU" sz="3600" b="1" dirty="0" smtClean="0">
                <a:solidFill>
                  <a:srgbClr val="000090"/>
                </a:solidFill>
                <a:latin typeface="+mn-lt"/>
                <a:cs typeface="SimSun" charset="0"/>
              </a:rPr>
              <a:t> I</a:t>
            </a:r>
            <a:r>
              <a:rPr kumimoji="0" lang="en-US" altLang="ru-RU" sz="3600" b="1" dirty="0">
                <a:solidFill>
                  <a:srgbClr val="000090"/>
                </a:solidFill>
                <a:latin typeface="+mn-lt"/>
                <a:cs typeface="SimSun" charset="0"/>
              </a:rPr>
              <a:t>V</a:t>
            </a:r>
            <a:endParaRPr kumimoji="0" lang="ru-RU" altLang="ru-RU" sz="3600" b="1" dirty="0">
              <a:solidFill>
                <a:srgbClr val="000090"/>
              </a:solidFill>
              <a:latin typeface="+mn-lt"/>
              <a:cs typeface="SimSun" charset="0"/>
            </a:endParaRPr>
          </a:p>
        </p:txBody>
      </p:sp>
    </p:spTree>
    <p:extLst>
      <p:ext uri="{BB962C8B-B14F-4D97-AF65-F5344CB8AC3E}">
        <p14:creationId xmlns:p14="http://schemas.microsoft.com/office/powerpoint/2010/main" val="2832841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3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61448"/>
                                        </p:tgtEl>
                                        <p:attrNameLst>
                                          <p:attrName>style.visibility</p:attrName>
                                        </p:attrNameLst>
                                      </p:cBhvr>
                                      <p:to>
                                        <p:strVal val="visible"/>
                                      </p:to>
                                    </p:set>
                                    <p:animEffect transition="in" filter="fade">
                                      <p:cBhvr>
                                        <p:cTn id="29" dur="500"/>
                                        <p:tgtEl>
                                          <p:spTgt spid="6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8" grpId="0"/>
      <p:bldP spid="2" grpId="0"/>
      <p:bldP spid="36" grpId="0" animBg="1"/>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214091">
            <a:off x="2704404" y="1228922"/>
            <a:ext cx="5485970" cy="257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413" y="3360738"/>
            <a:ext cx="2714625" cy="205105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единительная линия 4"/>
          <p:cNvCxnSpPr/>
          <p:nvPr/>
        </p:nvCxnSpPr>
        <p:spPr>
          <a:xfrm flipH="1">
            <a:off x="2699792" y="3360738"/>
            <a:ext cx="622300" cy="14351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H="1">
            <a:off x="2836863" y="4584700"/>
            <a:ext cx="1603375" cy="21113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9879" name="Группа 39951"/>
          <p:cNvGrpSpPr>
            <a:grpSpLocks/>
          </p:cNvGrpSpPr>
          <p:nvPr/>
        </p:nvGrpSpPr>
        <p:grpSpPr bwMode="auto">
          <a:xfrm>
            <a:off x="-1938" y="620727"/>
            <a:ext cx="9260316" cy="6056183"/>
            <a:chOff x="-636596" y="1193385"/>
            <a:chExt cx="9261201" cy="6053145"/>
          </a:xfrm>
        </p:grpSpPr>
        <p:pic>
          <p:nvPicPr>
            <p:cNvPr id="79882" name="Рисунок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8080631">
              <a:off x="319958" y="3508497"/>
              <a:ext cx="962688" cy="16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0" descr="AKovalenko_Twin_Magne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7122">
              <a:off x="3981528" y="3071876"/>
              <a:ext cx="1372658" cy="5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Text Box 77"/>
            <p:cNvSpPr txBox="1">
              <a:spLocks noChangeArrowheads="1"/>
            </p:cNvSpPr>
            <p:nvPr/>
          </p:nvSpPr>
          <p:spPr bwMode="auto">
            <a:xfrm rot="-2215450">
              <a:off x="4515907" y="1768984"/>
              <a:ext cx="2697305" cy="152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1600" b="1">
                  <a:solidFill>
                    <a:srgbClr val="0000FF"/>
                  </a:solidFill>
                  <a:ea typeface="SimSun" charset="0"/>
                  <a:cs typeface="Arial" charset="0"/>
                </a:rPr>
                <a:t>Two collider rings</a:t>
              </a:r>
            </a:p>
            <a:p>
              <a:pPr algn="ctr" eaLnBrk="1" hangingPunct="1">
                <a:lnSpc>
                  <a:spcPct val="100000"/>
                </a:lnSpc>
                <a:spcAft>
                  <a:spcPct val="0"/>
                </a:spcAft>
                <a:buClrTx/>
                <a:buSzTx/>
                <a:buFontTx/>
                <a:buNone/>
              </a:pPr>
              <a:r>
                <a:rPr kumimoji="0" lang="en-US" altLang="ru-RU" sz="1600" b="1">
                  <a:solidFill>
                    <a:srgbClr val="0000FF"/>
                  </a:solidFill>
                  <a:ea typeface="SimSun" charset="0"/>
                  <a:cs typeface="Arial" charset="0"/>
                </a:rPr>
                <a:t>SC magnets ~ 5 T;</a:t>
              </a:r>
            </a:p>
            <a:p>
              <a:pPr algn="ctr" eaLnBrk="1" hangingPunct="1">
                <a:lnSpc>
                  <a:spcPct val="100000"/>
                </a:lnSpc>
                <a:spcAft>
                  <a:spcPct val="0"/>
                </a:spcAft>
                <a:buClrTx/>
                <a:buSzTx/>
                <a:buFontTx/>
                <a:buNone/>
              </a:pPr>
              <a:r>
                <a:rPr kumimoji="0" lang="en-US" altLang="ru-RU" sz="1600" b="1">
                  <a:solidFill>
                    <a:srgbClr val="0000FF"/>
                  </a:solidFill>
                  <a:ea typeface="SimSun" charset="0"/>
                  <a:cs typeface="Arial" charset="0"/>
                </a:rPr>
                <a:t>~ 100 T</a:t>
              </a:r>
              <a:r>
                <a:rPr kumimoji="0" lang="en-US" altLang="ru-RU" sz="1600" b="1">
                  <a:solidFill>
                    <a:srgbClr val="0000FF"/>
                  </a:solidFill>
                  <a:ea typeface="SimSun" charset="0"/>
                  <a:cs typeface="Arial" charset="0"/>
                  <a:sym typeface="Symbol" charset="2"/>
                </a:rPr>
                <a:t></a:t>
              </a:r>
              <a:r>
                <a:rPr kumimoji="0" lang="en-US" altLang="ru-RU" sz="1600" b="1">
                  <a:solidFill>
                    <a:srgbClr val="0000FF"/>
                  </a:solidFill>
                  <a:ea typeface="SimSun" charset="0"/>
                  <a:cs typeface="Arial" charset="0"/>
                </a:rPr>
                <a:t>m</a:t>
              </a:r>
            </a:p>
            <a:p>
              <a:pPr algn="ctr" eaLnBrk="1" hangingPunct="1">
                <a:lnSpc>
                  <a:spcPct val="100000"/>
                </a:lnSpc>
                <a:spcAft>
                  <a:spcPct val="0"/>
                </a:spcAft>
                <a:buClrTx/>
                <a:buSzTx/>
                <a:buFontTx/>
                <a:buNone/>
              </a:pPr>
              <a:r>
                <a:rPr kumimoji="0" lang="en-US" altLang="ru-RU" sz="1600" b="1">
                  <a:solidFill>
                    <a:srgbClr val="0000FF"/>
                  </a:solidFill>
                  <a:ea typeface="SimSun" charset="0"/>
                  <a:cs typeface="Arial" charset="0"/>
                </a:rPr>
                <a:t>E ~ 30 GeV (p)</a:t>
              </a:r>
            </a:p>
            <a:p>
              <a:pPr algn="ctr" eaLnBrk="1" hangingPunct="1">
                <a:lnSpc>
                  <a:spcPct val="100000"/>
                </a:lnSpc>
                <a:spcAft>
                  <a:spcPct val="0"/>
                </a:spcAft>
                <a:buClrTx/>
                <a:buSzTx/>
                <a:buFontTx/>
                <a:buNone/>
              </a:pPr>
              <a:r>
                <a:rPr kumimoji="0" lang="en-US" altLang="ru-RU" sz="1600" b="1">
                  <a:solidFill>
                    <a:srgbClr val="0000FF"/>
                  </a:solidFill>
                  <a:ea typeface="SimSun" charset="0"/>
                  <a:cs typeface="Arial" charset="0"/>
                </a:rPr>
                <a:t>Intensity ~ 1e13</a:t>
              </a:r>
            </a:p>
          </p:txBody>
        </p:sp>
        <p:sp>
          <p:nvSpPr>
            <p:cNvPr id="79885" name="Line 89"/>
            <p:cNvSpPr>
              <a:spLocks noChangeShapeType="1"/>
            </p:cNvSpPr>
            <p:nvPr/>
          </p:nvSpPr>
          <p:spPr bwMode="auto">
            <a:xfrm flipV="1">
              <a:off x="6279758" y="2141834"/>
              <a:ext cx="1505052" cy="1264112"/>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9886" name="Прямоугольник 2"/>
            <p:cNvSpPr>
              <a:spLocks noChangeArrowheads="1"/>
            </p:cNvSpPr>
            <p:nvPr/>
          </p:nvSpPr>
          <p:spPr bwMode="auto">
            <a:xfrm rot="19334527">
              <a:off x="7309695" y="1193385"/>
              <a:ext cx="1314910" cy="33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ru-RU" altLang="ru-RU" sz="1600" b="1" dirty="0">
                  <a:solidFill>
                    <a:srgbClr val="000066"/>
                  </a:solidFill>
                  <a:latin typeface="Lucida Grande" charset="0"/>
                  <a:ea typeface="SimSun" charset="0"/>
                  <a:cs typeface="Arial" charset="0"/>
                </a:rPr>
                <a:t>µ</a:t>
              </a:r>
              <a:r>
                <a:rPr kumimoji="0" lang="en-US" altLang="ru-RU" sz="1600" b="1" dirty="0" smtClean="0">
                  <a:solidFill>
                    <a:srgbClr val="000066"/>
                  </a:solidFill>
                  <a:latin typeface="Bookman Old Style" charset="0"/>
                  <a:ea typeface="SimSun" charset="0"/>
                  <a:cs typeface="Arial" charset="0"/>
                </a:rPr>
                <a:t>-</a:t>
              </a:r>
              <a:r>
                <a:rPr kumimoji="0" lang="ru-RU" altLang="ru-RU" sz="1600" b="1" dirty="0" smtClean="0">
                  <a:solidFill>
                    <a:srgbClr val="000066"/>
                  </a:solidFill>
                  <a:latin typeface="Bookman Old Style" charset="0"/>
                  <a:ea typeface="SimSun" charset="0"/>
                  <a:cs typeface="Arial" charset="0"/>
                </a:rPr>
                <a:t>мишень</a:t>
              </a:r>
              <a:endParaRPr kumimoji="0" lang="en-US" altLang="ru-RU" sz="1600" b="1" dirty="0">
                <a:solidFill>
                  <a:srgbClr val="000066"/>
                </a:solidFill>
                <a:latin typeface="Bookman Old Style" charset="0"/>
                <a:ea typeface="SimSun" charset="0"/>
                <a:cs typeface="Arial" charset="0"/>
              </a:endParaRPr>
            </a:p>
          </p:txBody>
        </p:sp>
        <p:sp>
          <p:nvSpPr>
            <p:cNvPr id="102" name="Прямоугольник 101"/>
            <p:cNvSpPr>
              <a:spLocks noChangeArrowheads="1"/>
            </p:cNvSpPr>
            <p:nvPr/>
          </p:nvSpPr>
          <p:spPr bwMode="auto">
            <a:xfrm rot="-2142306">
              <a:off x="7762091" y="1777253"/>
              <a:ext cx="327056" cy="518852"/>
            </a:xfrm>
            <a:prstGeom prst="rect">
              <a:avLst/>
            </a:prstGeom>
            <a:gradFill rotWithShape="1">
              <a:gsLst>
                <a:gs pos="0">
                  <a:srgbClr val="00E9A6"/>
                </a:gs>
                <a:gs pos="20000">
                  <a:srgbClr val="00E3A3"/>
                </a:gs>
                <a:gs pos="100000">
                  <a:srgbClr val="00AD7B"/>
                </a:gs>
              </a:gsLst>
              <a:lin ang="540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pPr algn="ctr" eaLnBrk="1" hangingPunct="1"/>
              <a:endParaRPr lang="ru-RU" altLang="ru-RU">
                <a:solidFill>
                  <a:srgbClr val="FFFFFF"/>
                </a:solidFill>
              </a:endParaRPr>
            </a:p>
          </p:txBody>
        </p:sp>
        <p:sp>
          <p:nvSpPr>
            <p:cNvPr id="79888" name="TextBox 4"/>
            <p:cNvSpPr txBox="1">
              <a:spLocks noChangeArrowheads="1"/>
            </p:cNvSpPr>
            <p:nvPr/>
          </p:nvSpPr>
          <p:spPr bwMode="auto">
            <a:xfrm>
              <a:off x="-634658" y="6231377"/>
              <a:ext cx="4933794" cy="101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eaLnBrk="1" hangingPunct="1">
                <a:lnSpc>
                  <a:spcPct val="100000"/>
                </a:lnSpc>
                <a:spcAft>
                  <a:spcPct val="0"/>
                </a:spcAft>
                <a:buClrTx/>
                <a:buSzTx/>
                <a:buFontTx/>
                <a:buNone/>
              </a:pPr>
              <a:r>
                <a:rPr kumimoji="0" lang="ru-RU" altLang="ru-RU" sz="2000" b="1" dirty="0" smtClean="0">
                  <a:solidFill>
                    <a:srgbClr val="0000FF"/>
                  </a:solidFill>
                  <a:ea typeface="MS PGothic" charset="-128"/>
                  <a:cs typeface="Arial" charset="0"/>
                </a:rPr>
                <a:t>Протонный пучок большой мощности, например, для </a:t>
              </a:r>
            </a:p>
            <a:p>
              <a:pPr eaLnBrk="1" hangingPunct="1">
                <a:lnSpc>
                  <a:spcPct val="100000"/>
                </a:lnSpc>
                <a:spcAft>
                  <a:spcPct val="0"/>
                </a:spcAft>
                <a:buClrTx/>
                <a:buSzTx/>
                <a:buFontTx/>
                <a:buNone/>
              </a:pPr>
              <a:r>
                <a:rPr kumimoji="0" lang="ru-RU" altLang="ru-RU" sz="2000" b="1" dirty="0" smtClean="0">
                  <a:solidFill>
                    <a:srgbClr val="0000FF"/>
                  </a:solidFill>
                  <a:ea typeface="MS PGothic" charset="-128"/>
                  <a:cs typeface="Arial" charset="0"/>
                </a:rPr>
                <a:t>генерации потоков нейтрино</a:t>
              </a:r>
              <a:endParaRPr kumimoji="0" lang="ru-RU" altLang="ru-RU" sz="2000" b="1" dirty="0">
                <a:solidFill>
                  <a:srgbClr val="0000FF"/>
                </a:solidFill>
                <a:ea typeface="MS PGothic" charset="-128"/>
                <a:cs typeface="Arial" charset="0"/>
              </a:endParaRPr>
            </a:p>
          </p:txBody>
        </p:sp>
        <p:sp>
          <p:nvSpPr>
            <p:cNvPr id="79889" name="Прямоугольник 39947"/>
            <p:cNvSpPr>
              <a:spLocks noChangeArrowheads="1"/>
            </p:cNvSpPr>
            <p:nvPr/>
          </p:nvSpPr>
          <p:spPr bwMode="auto">
            <a:xfrm>
              <a:off x="-636596" y="2776727"/>
              <a:ext cx="3461921" cy="33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ru-RU" altLang="ru-RU" sz="1600" b="1" dirty="0" smtClean="0">
                  <a:solidFill>
                    <a:srgbClr val="0000FF"/>
                  </a:solidFill>
                  <a:ea typeface="SimSun" charset="0"/>
                  <a:cs typeface="Arial" charset="0"/>
                </a:rPr>
                <a:t>СП протонный </a:t>
              </a:r>
              <a:r>
                <a:rPr kumimoji="0" lang="ru-RU" altLang="ru-RU" sz="1600" b="1" dirty="0" err="1" smtClean="0">
                  <a:solidFill>
                    <a:srgbClr val="0000FF"/>
                  </a:solidFill>
                  <a:ea typeface="SimSun" charset="0"/>
                  <a:cs typeface="Arial" charset="0"/>
                </a:rPr>
                <a:t>линак</a:t>
              </a:r>
              <a:r>
                <a:rPr kumimoji="0" lang="ru-RU" altLang="ru-RU" sz="1600" b="1" dirty="0" smtClean="0">
                  <a:solidFill>
                    <a:srgbClr val="0000FF"/>
                  </a:solidFill>
                  <a:ea typeface="SimSun" charset="0"/>
                  <a:cs typeface="Arial" charset="0"/>
                </a:rPr>
                <a:t> </a:t>
              </a:r>
              <a:r>
                <a:rPr kumimoji="0" lang="en-US" altLang="ru-RU" sz="1600" b="1" dirty="0" smtClean="0">
                  <a:solidFill>
                    <a:srgbClr val="0000FF"/>
                  </a:solidFill>
                  <a:ea typeface="SimSun" charset="0"/>
                  <a:cs typeface="Arial" charset="0"/>
                </a:rPr>
                <a:t>(~10</a:t>
              </a:r>
              <a:r>
                <a:rPr kumimoji="0" lang="ru-RU" altLang="ru-RU" sz="1600" b="1" dirty="0" smtClean="0">
                  <a:solidFill>
                    <a:srgbClr val="0000FF"/>
                  </a:solidFill>
                  <a:ea typeface="SimSun" charset="0"/>
                  <a:cs typeface="Arial" charset="0"/>
                </a:rPr>
                <a:t> </a:t>
              </a:r>
              <a:r>
                <a:rPr kumimoji="0" lang="en-US" altLang="ru-RU" sz="1600" b="1" dirty="0" smtClean="0">
                  <a:solidFill>
                    <a:srgbClr val="0000FF"/>
                  </a:solidFill>
                  <a:ea typeface="SimSun" charset="0"/>
                  <a:cs typeface="Arial" charset="0"/>
                </a:rPr>
                <a:t>M</a:t>
              </a:r>
              <a:r>
                <a:rPr kumimoji="0" lang="ru-RU" altLang="ru-RU" sz="1600" b="1" dirty="0" smtClean="0">
                  <a:solidFill>
                    <a:srgbClr val="0000FF"/>
                  </a:solidFill>
                  <a:ea typeface="SimSun" charset="0"/>
                  <a:cs typeface="Arial" charset="0"/>
                </a:rPr>
                <a:t>В/м</a:t>
              </a:r>
              <a:r>
                <a:rPr kumimoji="0" lang="en-US" altLang="ru-RU" sz="1600" b="1" dirty="0" smtClean="0">
                  <a:solidFill>
                    <a:srgbClr val="0000FF"/>
                  </a:solidFill>
                  <a:ea typeface="SimSun" charset="0"/>
                  <a:cs typeface="Arial" charset="0"/>
                </a:rPr>
                <a:t>)</a:t>
              </a:r>
              <a:endParaRPr kumimoji="0" lang="ru-RU" altLang="ru-RU" sz="1600" b="1" dirty="0">
                <a:solidFill>
                  <a:srgbClr val="0000FF"/>
                </a:solidFill>
                <a:ea typeface="SimSun" charset="0"/>
                <a:cs typeface="Arial" charset="0"/>
              </a:endParaRPr>
            </a:p>
          </p:txBody>
        </p:sp>
      </p:grpSp>
      <p:sp>
        <p:nvSpPr>
          <p:cNvPr id="79880" name="Прямоугольник 3"/>
          <p:cNvSpPr>
            <a:spLocks noChangeArrowheads="1"/>
          </p:cNvSpPr>
          <p:nvPr/>
        </p:nvSpPr>
        <p:spPr bwMode="auto">
          <a:xfrm>
            <a:off x="7251700" y="2581275"/>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eaLnBrk="1" hangingPunct="1">
              <a:lnSpc>
                <a:spcPct val="100000"/>
              </a:lnSpc>
              <a:spcAft>
                <a:spcPct val="0"/>
              </a:spcAft>
              <a:buClrTx/>
              <a:buSzTx/>
              <a:buFontTx/>
              <a:buNone/>
            </a:pPr>
            <a:r>
              <a:rPr kumimoji="0" lang="en-US" altLang="ru-RU" sz="1600" b="1">
                <a:solidFill>
                  <a:srgbClr val="0000FF"/>
                </a:solidFill>
                <a:ea typeface="SimSun" charset="0"/>
                <a:cs typeface="Arial" charset="0"/>
              </a:rPr>
              <a:t>p</a:t>
            </a:r>
            <a:endParaRPr kumimoji="0" lang="ru-RU" altLang="ru-RU" sz="1600">
              <a:solidFill>
                <a:schemeClr val="tx1"/>
              </a:solidFill>
              <a:ea typeface="SimSun" charset="0"/>
              <a:cs typeface="Arial" charset="0"/>
            </a:endParaRPr>
          </a:p>
        </p:txBody>
      </p:sp>
      <p:pic>
        <p:nvPicPr>
          <p:cNvPr id="39945" name="Рисунок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02150" y="4062413"/>
            <a:ext cx="46021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Название 1"/>
          <p:cNvSpPr>
            <a:spLocks noGrp="1"/>
          </p:cNvSpPr>
          <p:nvPr>
            <p:ph type="title"/>
          </p:nvPr>
        </p:nvSpPr>
        <p:spPr>
          <a:xfrm>
            <a:off x="225425" y="80963"/>
            <a:ext cx="4424363" cy="568377"/>
          </a:xfrm>
        </p:spPr>
        <p:txBody>
          <a:bodyPr/>
          <a:lstStyle/>
          <a:p>
            <a:pPr eaLnBrk="1" hangingPunct="1"/>
            <a:r>
              <a:rPr kumimoji="0" lang="en-US" altLang="ru-RU" sz="3600" b="1" dirty="0" smtClean="0">
                <a:solidFill>
                  <a:srgbClr val="000090"/>
                </a:solidFill>
                <a:latin typeface="+mn-lt"/>
                <a:cs typeface="SimSun" charset="0"/>
              </a:rPr>
              <a:t>NICA</a:t>
            </a:r>
            <a:r>
              <a:rPr kumimoji="0" lang="ru-RU" altLang="ru-RU" sz="3600" b="1" dirty="0" smtClean="0">
                <a:solidFill>
                  <a:srgbClr val="000090"/>
                </a:solidFill>
                <a:latin typeface="+mn-lt"/>
                <a:cs typeface="SimSun" charset="0"/>
              </a:rPr>
              <a:t>:</a:t>
            </a:r>
            <a:r>
              <a:rPr kumimoji="0" lang="en-US" altLang="ru-RU" sz="3600" b="1" dirty="0" smtClean="0">
                <a:solidFill>
                  <a:srgbClr val="000090"/>
                </a:solidFill>
                <a:latin typeface="+mn-lt"/>
                <a:cs typeface="SimSun" charset="0"/>
              </a:rPr>
              <a:t> </a:t>
            </a:r>
            <a:r>
              <a:rPr kumimoji="0" lang="ru-RU" altLang="ru-RU" sz="3600" b="1" dirty="0">
                <a:solidFill>
                  <a:srgbClr val="000090"/>
                </a:solidFill>
                <a:latin typeface="+mn-lt"/>
                <a:cs typeface="SimSun" charset="0"/>
              </a:rPr>
              <a:t>э</a:t>
            </a:r>
            <a:r>
              <a:rPr kumimoji="0" lang="ru-RU" altLang="ru-RU" sz="3600" b="1" dirty="0" smtClean="0">
                <a:solidFill>
                  <a:srgbClr val="000090"/>
                </a:solidFill>
                <a:latin typeface="+mn-lt"/>
                <a:cs typeface="SimSun" charset="0"/>
              </a:rPr>
              <a:t>тап</a:t>
            </a:r>
            <a:r>
              <a:rPr kumimoji="0" lang="en-US" altLang="ru-RU" sz="3600" b="1" dirty="0" smtClean="0">
                <a:solidFill>
                  <a:srgbClr val="000090"/>
                </a:solidFill>
                <a:latin typeface="+mn-lt"/>
                <a:cs typeface="SimSun" charset="0"/>
              </a:rPr>
              <a:t> V</a:t>
            </a:r>
            <a:endParaRPr kumimoji="0" lang="ru-RU" altLang="ru-RU" sz="3600" b="1" dirty="0">
              <a:solidFill>
                <a:srgbClr val="000090"/>
              </a:solidFill>
              <a:latin typeface="+mn-lt"/>
              <a:cs typeface="SimSun" charset="0"/>
            </a:endParaRPr>
          </a:p>
        </p:txBody>
      </p:sp>
    </p:spTree>
    <p:extLst>
      <p:ext uri="{BB962C8B-B14F-4D97-AF65-F5344CB8AC3E}">
        <p14:creationId xmlns:p14="http://schemas.microsoft.com/office/powerpoint/2010/main" val="29273518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45"/>
                                        </p:tgtEl>
                                        <p:attrNameLst>
                                          <p:attrName>style.visibility</p:attrName>
                                        </p:attrNameLst>
                                      </p:cBhvr>
                                      <p:to>
                                        <p:strVal val="visible"/>
                                      </p:to>
                                    </p:set>
                                    <p:animEffect transition="in" filter="dissolve">
                                      <p:cBhvr>
                                        <p:cTn id="7" dur="500"/>
                                        <p:tgtEl>
                                          <p:spTgt spid="39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Box 4"/>
          <p:cNvSpPr txBox="1">
            <a:spLocks noChangeArrowheads="1"/>
          </p:cNvSpPr>
          <p:nvPr/>
        </p:nvSpPr>
        <p:spPr bwMode="auto">
          <a:xfrm>
            <a:off x="2411760" y="116632"/>
            <a:ext cx="4289155" cy="584776"/>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3200" b="1" dirty="0">
                <a:solidFill>
                  <a:srgbClr val="000090"/>
                </a:solidFill>
              </a:rPr>
              <a:t>Concluding </a:t>
            </a:r>
            <a:r>
              <a:rPr lang="en-US" sz="3200" b="1" dirty="0" smtClean="0">
                <a:solidFill>
                  <a:srgbClr val="000090"/>
                </a:solidFill>
              </a:rPr>
              <a:t>remarks: </a:t>
            </a:r>
            <a:endParaRPr lang="en-US" sz="3200" b="1" dirty="0">
              <a:solidFill>
                <a:srgbClr val="000090"/>
              </a:solidFill>
            </a:endParaRPr>
          </a:p>
        </p:txBody>
      </p:sp>
      <p:sp>
        <p:nvSpPr>
          <p:cNvPr id="62466" name="Rectangle 6"/>
          <p:cNvSpPr>
            <a:spLocks noChangeArrowheads="1"/>
          </p:cNvSpPr>
          <p:nvPr/>
        </p:nvSpPr>
        <p:spPr bwMode="auto">
          <a:xfrm>
            <a:off x="0" y="750178"/>
            <a:ext cx="9144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buClr>
                <a:srgbClr val="FF0000"/>
              </a:buClr>
              <a:buSzPct val="160000"/>
              <a:defRPr/>
            </a:pPr>
            <a:r>
              <a:rPr lang="en-US" sz="2400" b="1" dirty="0" smtClean="0">
                <a:solidFill>
                  <a:srgbClr val="002060"/>
                </a:solidFill>
              </a:rPr>
              <a:t>- NICA </a:t>
            </a:r>
            <a:r>
              <a:rPr lang="en-US" sz="2400" b="1" dirty="0">
                <a:solidFill>
                  <a:srgbClr val="002060"/>
                </a:solidFill>
              </a:rPr>
              <a:t>complex has a potential for competitive </a:t>
            </a:r>
            <a:r>
              <a:rPr lang="en-US" sz="2400" b="1" dirty="0" smtClean="0">
                <a:solidFill>
                  <a:srgbClr val="002060"/>
                </a:solidFill>
              </a:rPr>
              <a:t>research </a:t>
            </a:r>
          </a:p>
          <a:p>
            <a:pPr eaLnBrk="0" hangingPunct="0">
              <a:buClr>
                <a:srgbClr val="FF0000"/>
              </a:buClr>
              <a:buSzPct val="160000"/>
              <a:defRPr/>
            </a:pPr>
            <a:r>
              <a:rPr lang="en-US" sz="2400" b="1" dirty="0">
                <a:solidFill>
                  <a:srgbClr val="002060"/>
                </a:solidFill>
              </a:rPr>
              <a:t>	</a:t>
            </a:r>
            <a:r>
              <a:rPr lang="en-US" sz="2400" b="1" dirty="0" smtClean="0">
                <a:solidFill>
                  <a:srgbClr val="002060"/>
                </a:solidFill>
              </a:rPr>
              <a:t>	          in </a:t>
            </a:r>
            <a:r>
              <a:rPr lang="en-US" sz="2400" b="1" dirty="0">
                <a:solidFill>
                  <a:srgbClr val="FF0000"/>
                </a:solidFill>
              </a:rPr>
              <a:t>dense baryonic </a:t>
            </a:r>
            <a:r>
              <a:rPr lang="en-US" sz="2400" b="1" dirty="0" smtClean="0">
                <a:solidFill>
                  <a:srgbClr val="FF0000"/>
                </a:solidFill>
              </a:rPr>
              <a:t>matter </a:t>
            </a:r>
            <a:r>
              <a:rPr lang="en-US" sz="2400" b="1" dirty="0" smtClean="0">
                <a:solidFill>
                  <a:srgbClr val="000090"/>
                </a:solidFill>
              </a:rPr>
              <a:t>and </a:t>
            </a:r>
            <a:r>
              <a:rPr lang="en-US" sz="2400" b="1" dirty="0">
                <a:solidFill>
                  <a:srgbClr val="FF0000"/>
                </a:solidFill>
              </a:rPr>
              <a:t>spin </a:t>
            </a:r>
            <a:r>
              <a:rPr lang="en-US" sz="2400" b="1" dirty="0" smtClean="0">
                <a:solidFill>
                  <a:srgbClr val="FF0000"/>
                </a:solidFill>
              </a:rPr>
              <a:t>physics</a:t>
            </a:r>
            <a:r>
              <a:rPr lang="en-US" sz="2400" b="1" dirty="0" smtClean="0">
                <a:solidFill>
                  <a:srgbClr val="000090"/>
                </a:solidFill>
              </a:rPr>
              <a:t>.</a:t>
            </a:r>
          </a:p>
          <a:p>
            <a:pPr eaLnBrk="0" hangingPunct="0">
              <a:buClr>
                <a:srgbClr val="FF0000"/>
              </a:buClr>
              <a:buSzPct val="160000"/>
              <a:defRPr/>
            </a:pPr>
            <a:r>
              <a:rPr lang="en-US" sz="2400" b="1" dirty="0" smtClean="0">
                <a:solidFill>
                  <a:srgbClr val="FF0000"/>
                </a:solidFill>
              </a:rPr>
              <a:t> </a:t>
            </a:r>
            <a:endParaRPr lang="en-US" sz="2400" b="1" dirty="0">
              <a:solidFill>
                <a:srgbClr val="FF0000"/>
              </a:solidFill>
            </a:endParaRPr>
          </a:p>
          <a:p>
            <a:pPr>
              <a:buClr>
                <a:srgbClr val="FF0000"/>
              </a:buClr>
              <a:buSzPct val="160000"/>
              <a:defRPr/>
            </a:pPr>
            <a:r>
              <a:rPr lang="en-US" sz="2400" b="1" dirty="0" smtClean="0">
                <a:solidFill>
                  <a:srgbClr val="002060"/>
                </a:solidFill>
              </a:rPr>
              <a:t>- NICA has large international and </a:t>
            </a:r>
            <a:r>
              <a:rPr lang="en-US" sz="2400" b="1" dirty="0" smtClean="0">
                <a:solidFill>
                  <a:srgbClr val="FF3300"/>
                </a:solidFill>
              </a:rPr>
              <a:t>fruitful cooperation</a:t>
            </a:r>
            <a:r>
              <a:rPr lang="en-US" sz="2400" b="1" dirty="0" smtClean="0">
                <a:solidFill>
                  <a:srgbClr val="002060"/>
                </a:solidFill>
              </a:rPr>
              <a:t> with  	              GSI/FAIR, FZJ, CERN, FNAL, BNL, CAS, others.</a:t>
            </a:r>
            <a:endParaRPr lang="en-US" sz="2400" b="1" dirty="0" smtClean="0">
              <a:solidFill>
                <a:srgbClr val="FF0000"/>
              </a:solidFill>
            </a:endParaRPr>
          </a:p>
          <a:p>
            <a:pPr>
              <a:buClr>
                <a:srgbClr val="FF0000"/>
              </a:buClr>
              <a:buSzPct val="160000"/>
              <a:defRPr/>
            </a:pPr>
            <a:endParaRPr lang="en-US" sz="2400" b="1" dirty="0">
              <a:solidFill>
                <a:srgbClr val="002060"/>
              </a:solidFill>
            </a:endParaRPr>
          </a:p>
          <a:p>
            <a:pPr eaLnBrk="0" hangingPunct="0">
              <a:buClr>
                <a:srgbClr val="FF0000"/>
              </a:buClr>
              <a:buSzPct val="160000"/>
              <a:defRPr/>
            </a:pPr>
            <a:r>
              <a:rPr lang="en-US" sz="2400" b="1" dirty="0" smtClean="0">
                <a:solidFill>
                  <a:srgbClr val="002060"/>
                </a:solidFill>
              </a:rPr>
              <a:t>- The </a:t>
            </a:r>
            <a:r>
              <a:rPr lang="en-US" sz="2400" b="1" dirty="0">
                <a:solidFill>
                  <a:srgbClr val="002060"/>
                </a:solidFill>
              </a:rPr>
              <a:t>construction of </a:t>
            </a:r>
            <a:r>
              <a:rPr lang="en-US" sz="2400" b="1" dirty="0" smtClean="0">
                <a:solidFill>
                  <a:srgbClr val="002060"/>
                </a:solidFill>
              </a:rPr>
              <a:t>the </a:t>
            </a:r>
            <a:r>
              <a:rPr lang="en-US" sz="2400" b="1" dirty="0" smtClean="0">
                <a:solidFill>
                  <a:srgbClr val="FF3300"/>
                </a:solidFill>
              </a:rPr>
              <a:t>NICA collider</a:t>
            </a:r>
            <a:r>
              <a:rPr lang="en-US" sz="2400" b="1" dirty="0" smtClean="0">
                <a:solidFill>
                  <a:srgbClr val="002060"/>
                </a:solidFill>
              </a:rPr>
              <a:t> </a:t>
            </a:r>
            <a:r>
              <a:rPr lang="en-US" sz="2400" b="1" dirty="0">
                <a:solidFill>
                  <a:srgbClr val="002060"/>
                </a:solidFill>
              </a:rPr>
              <a:t>complex </a:t>
            </a:r>
            <a:r>
              <a:rPr lang="en-US" sz="2400" b="1" dirty="0" smtClean="0">
                <a:solidFill>
                  <a:srgbClr val="002060"/>
                </a:solidFill>
              </a:rPr>
              <a:t>and </a:t>
            </a:r>
            <a:r>
              <a:rPr lang="en-US" sz="2400" b="1" dirty="0">
                <a:solidFill>
                  <a:srgbClr val="002060"/>
                </a:solidFill>
              </a:rPr>
              <a:t>both </a:t>
            </a:r>
            <a:endParaRPr lang="en-US" sz="2400" b="1" dirty="0" smtClean="0">
              <a:solidFill>
                <a:srgbClr val="002060"/>
              </a:solidFill>
            </a:endParaRPr>
          </a:p>
          <a:p>
            <a:pPr eaLnBrk="0" hangingPunct="0">
              <a:buClr>
                <a:srgbClr val="FF0000"/>
              </a:buClr>
              <a:buSzPct val="160000"/>
              <a:defRPr/>
            </a:pPr>
            <a:r>
              <a:rPr lang="en-US" sz="2400" b="1" dirty="0">
                <a:solidFill>
                  <a:srgbClr val="002060"/>
                </a:solidFill>
              </a:rPr>
              <a:t>	</a:t>
            </a:r>
            <a:r>
              <a:rPr lang="en-US" sz="2400" b="1" dirty="0" smtClean="0">
                <a:solidFill>
                  <a:srgbClr val="002060"/>
                </a:solidFill>
              </a:rPr>
              <a:t>detectors </a:t>
            </a:r>
            <a:r>
              <a:rPr lang="en-US" sz="2400" b="1" dirty="0">
                <a:solidFill>
                  <a:srgbClr val="FF0000"/>
                </a:solidFill>
              </a:rPr>
              <a:t>BM@N</a:t>
            </a:r>
            <a:r>
              <a:rPr lang="en-US" sz="2400" b="1" dirty="0">
                <a:solidFill>
                  <a:srgbClr val="002060"/>
                </a:solidFill>
              </a:rPr>
              <a:t> &amp; </a:t>
            </a:r>
            <a:r>
              <a:rPr lang="en-US" sz="2400" b="1" dirty="0">
                <a:solidFill>
                  <a:srgbClr val="FF0000"/>
                </a:solidFill>
              </a:rPr>
              <a:t>MPD </a:t>
            </a:r>
            <a:r>
              <a:rPr lang="en-US" sz="2400" b="1" dirty="0" smtClean="0">
                <a:solidFill>
                  <a:srgbClr val="002060"/>
                </a:solidFill>
              </a:rPr>
              <a:t>is </a:t>
            </a:r>
            <a:r>
              <a:rPr lang="en-US" sz="2400" b="1" dirty="0">
                <a:solidFill>
                  <a:srgbClr val="002060"/>
                </a:solidFill>
              </a:rPr>
              <a:t>going close to the schedule </a:t>
            </a:r>
          </a:p>
          <a:p>
            <a:pPr eaLnBrk="0" hangingPunct="0">
              <a:buClr>
                <a:srgbClr val="FF0000"/>
              </a:buClr>
              <a:buSzPct val="160000"/>
              <a:defRPr/>
            </a:pPr>
            <a:endParaRPr lang="en-US" sz="2400" b="1" dirty="0">
              <a:solidFill>
                <a:srgbClr val="002060"/>
              </a:solidFill>
            </a:endParaRPr>
          </a:p>
          <a:p>
            <a:pPr>
              <a:buClr>
                <a:srgbClr val="C00000"/>
              </a:buClr>
              <a:defRPr/>
            </a:pPr>
            <a:r>
              <a:rPr lang="en-US" altLang="ru-RU" sz="2400" b="1" dirty="0" smtClean="0">
                <a:solidFill>
                  <a:srgbClr val="002060"/>
                </a:solidFill>
                <a:latin typeface="Arial" pitchFamily="34" charset="0"/>
                <a:cs typeface="Arial" pitchFamily="34" charset="0"/>
              </a:rPr>
              <a:t>- The </a:t>
            </a:r>
            <a:r>
              <a:rPr lang="en-US" altLang="ru-RU" sz="2400" b="1" dirty="0">
                <a:solidFill>
                  <a:srgbClr val="002060"/>
                </a:solidFill>
                <a:latin typeface="Arial" pitchFamily="34" charset="0"/>
                <a:cs typeface="Arial" pitchFamily="34" charset="0"/>
              </a:rPr>
              <a:t>inclusion of the NICA </a:t>
            </a:r>
            <a:r>
              <a:rPr lang="en-US" altLang="ru-RU" sz="2400" b="1" dirty="0" smtClean="0">
                <a:solidFill>
                  <a:srgbClr val="002060"/>
                </a:solidFill>
                <a:latin typeface="Arial" pitchFamily="34" charset="0"/>
                <a:cs typeface="Arial" pitchFamily="34" charset="0"/>
              </a:rPr>
              <a:t>project </a:t>
            </a:r>
            <a:r>
              <a:rPr lang="en-US" altLang="ru-RU" sz="2400" b="1" dirty="0">
                <a:solidFill>
                  <a:srgbClr val="002060"/>
                </a:solidFill>
                <a:latin typeface="Arial" pitchFamily="34" charset="0"/>
                <a:cs typeface="Arial" pitchFamily="34" charset="0"/>
              </a:rPr>
              <a:t>to the </a:t>
            </a:r>
            <a:r>
              <a:rPr lang="en-US" altLang="ru-RU" sz="2400" b="1" dirty="0">
                <a:solidFill>
                  <a:srgbClr val="FF3300"/>
                </a:solidFill>
                <a:latin typeface="Arial" pitchFamily="34" charset="0"/>
                <a:cs typeface="Arial" pitchFamily="34" charset="0"/>
              </a:rPr>
              <a:t>ESFRI</a:t>
            </a:r>
            <a:r>
              <a:rPr lang="en-US" altLang="ru-RU" sz="2400" b="1" dirty="0">
                <a:solidFill>
                  <a:srgbClr val="002060"/>
                </a:solidFill>
                <a:latin typeface="Arial" pitchFamily="34" charset="0"/>
                <a:cs typeface="Arial" pitchFamily="34" charset="0"/>
              </a:rPr>
              <a:t> and </a:t>
            </a:r>
            <a:r>
              <a:rPr lang="en-US" altLang="ru-RU" sz="2400" b="1" dirty="0">
                <a:solidFill>
                  <a:srgbClr val="FF3300"/>
                </a:solidFill>
                <a:latin typeface="Arial" pitchFamily="34" charset="0"/>
                <a:cs typeface="Arial" pitchFamily="34" charset="0"/>
              </a:rPr>
              <a:t>BRICS </a:t>
            </a:r>
            <a:r>
              <a:rPr lang="en-US" altLang="ru-RU" sz="2400" b="1" dirty="0" smtClean="0">
                <a:solidFill>
                  <a:srgbClr val="FF3300"/>
                </a:solidFill>
                <a:latin typeface="Arial" pitchFamily="34" charset="0"/>
                <a:cs typeface="Arial" pitchFamily="34" charset="0"/>
              </a:rPr>
              <a:t>                                              </a:t>
            </a:r>
          </a:p>
          <a:p>
            <a:pPr>
              <a:buClr>
                <a:srgbClr val="C00000"/>
              </a:buClr>
              <a:defRPr/>
            </a:pPr>
            <a:r>
              <a:rPr lang="en-US" altLang="ru-RU" sz="2400" b="1" dirty="0">
                <a:solidFill>
                  <a:srgbClr val="FF3300"/>
                </a:solidFill>
                <a:latin typeface="Arial" pitchFamily="34" charset="0"/>
                <a:cs typeface="Arial" pitchFamily="34" charset="0"/>
              </a:rPr>
              <a:t> </a:t>
            </a:r>
            <a:r>
              <a:rPr lang="en-US" altLang="ru-RU" sz="2400" b="1" dirty="0" smtClean="0">
                <a:solidFill>
                  <a:srgbClr val="FF3300"/>
                </a:solidFill>
                <a:latin typeface="Arial" pitchFamily="34" charset="0"/>
                <a:cs typeface="Arial" pitchFamily="34" charset="0"/>
              </a:rPr>
              <a:t>      RI </a:t>
            </a:r>
            <a:r>
              <a:rPr lang="en-US" altLang="ru-RU" sz="2400" b="1" dirty="0" err="1" smtClean="0">
                <a:solidFill>
                  <a:srgbClr val="002060"/>
                </a:solidFill>
                <a:latin typeface="Arial" pitchFamily="34" charset="0"/>
                <a:cs typeface="Arial" pitchFamily="34" charset="0"/>
              </a:rPr>
              <a:t>RoadMaps</a:t>
            </a:r>
            <a:r>
              <a:rPr lang="en-US" altLang="ru-RU" sz="2400" b="1" dirty="0" smtClean="0">
                <a:solidFill>
                  <a:srgbClr val="002060"/>
                </a:solidFill>
                <a:latin typeface="Arial" pitchFamily="34" charset="0"/>
                <a:cs typeface="Arial" pitchFamily="34" charset="0"/>
              </a:rPr>
              <a:t> gave </a:t>
            </a:r>
            <a:r>
              <a:rPr lang="en-US" altLang="ru-RU" sz="2400" b="1" dirty="0">
                <a:solidFill>
                  <a:srgbClr val="002060"/>
                </a:solidFill>
                <a:latin typeface="Arial" pitchFamily="34" charset="0"/>
                <a:cs typeface="Arial" pitchFamily="34" charset="0"/>
              </a:rPr>
              <a:t>a boost in attracting </a:t>
            </a:r>
            <a:r>
              <a:rPr lang="en-US" altLang="ru-RU" sz="2400" b="1" dirty="0" smtClean="0">
                <a:solidFill>
                  <a:srgbClr val="002060"/>
                </a:solidFill>
                <a:latin typeface="Arial" pitchFamily="34" charset="0"/>
                <a:cs typeface="Arial" pitchFamily="34" charset="0"/>
              </a:rPr>
              <a:t>new participants.</a:t>
            </a:r>
          </a:p>
          <a:p>
            <a:pPr>
              <a:buClr>
                <a:srgbClr val="C00000"/>
              </a:buClr>
              <a:defRPr/>
            </a:pPr>
            <a:endParaRPr lang="en-US" altLang="ru-RU" sz="2400" b="1" dirty="0">
              <a:solidFill>
                <a:srgbClr val="002060"/>
              </a:solidFill>
              <a:latin typeface="Arial" pitchFamily="34" charset="0"/>
              <a:cs typeface="Arial" pitchFamily="34" charset="0"/>
            </a:endParaRPr>
          </a:p>
          <a:p>
            <a:pPr>
              <a:buClr>
                <a:srgbClr val="C00000"/>
              </a:buClr>
              <a:defRPr/>
            </a:pPr>
            <a:r>
              <a:rPr lang="en-US" altLang="ru-RU" sz="2400" b="1" dirty="0" smtClean="0">
                <a:solidFill>
                  <a:srgbClr val="002060"/>
                </a:solidFill>
                <a:latin typeface="Arial" pitchFamily="34" charset="0"/>
                <a:cs typeface="Arial" pitchFamily="34" charset="0"/>
              </a:rPr>
              <a:t>- On 29</a:t>
            </a:r>
            <a:r>
              <a:rPr lang="en-US" altLang="ru-RU" sz="2400" b="1" baseline="30000" dirty="0" smtClean="0">
                <a:solidFill>
                  <a:srgbClr val="002060"/>
                </a:solidFill>
                <a:latin typeface="Arial" pitchFamily="34" charset="0"/>
                <a:cs typeface="Arial" pitchFamily="34" charset="0"/>
              </a:rPr>
              <a:t>th</a:t>
            </a:r>
            <a:r>
              <a:rPr lang="en-US" altLang="ru-RU" sz="2400" b="1" dirty="0" smtClean="0">
                <a:solidFill>
                  <a:srgbClr val="002060"/>
                </a:solidFill>
                <a:latin typeface="Arial" pitchFamily="34" charset="0"/>
                <a:cs typeface="Arial" pitchFamily="34" charset="0"/>
              </a:rPr>
              <a:t> April 2016 Russian Government </a:t>
            </a:r>
            <a:r>
              <a:rPr lang="en-US" altLang="ru-RU" sz="2400" b="1" dirty="0" smtClean="0">
                <a:solidFill>
                  <a:srgbClr val="FF3300"/>
                </a:solidFill>
                <a:latin typeface="Arial" pitchFamily="34" charset="0"/>
                <a:cs typeface="Arial" pitchFamily="34" charset="0"/>
              </a:rPr>
              <a:t>doubled NICA   </a:t>
            </a:r>
          </a:p>
          <a:p>
            <a:pPr>
              <a:buClr>
                <a:srgbClr val="C00000"/>
              </a:buClr>
              <a:defRPr/>
            </a:pPr>
            <a:r>
              <a:rPr lang="en-US" altLang="ru-RU" sz="2400" b="1" dirty="0">
                <a:solidFill>
                  <a:srgbClr val="FF3300"/>
                </a:solidFill>
                <a:latin typeface="Arial" pitchFamily="34" charset="0"/>
                <a:cs typeface="Arial" pitchFamily="34" charset="0"/>
              </a:rPr>
              <a:t> </a:t>
            </a:r>
            <a:r>
              <a:rPr lang="en-US" altLang="ru-RU" sz="2400" b="1" dirty="0" smtClean="0">
                <a:solidFill>
                  <a:srgbClr val="FF3300"/>
                </a:solidFill>
                <a:latin typeface="Arial" pitchFamily="34" charset="0"/>
                <a:cs typeface="Arial" pitchFamily="34" charset="0"/>
              </a:rPr>
              <a:t>   budget </a:t>
            </a:r>
            <a:r>
              <a:rPr lang="en-US" altLang="ru-RU" sz="2400" b="1" dirty="0" smtClean="0">
                <a:solidFill>
                  <a:srgbClr val="002060"/>
                </a:solidFill>
                <a:latin typeface="Arial" pitchFamily="34" charset="0"/>
                <a:cs typeface="Arial" pitchFamily="34" charset="0"/>
              </a:rPr>
              <a:t>providing State funding for NICA by special Decree.</a:t>
            </a:r>
          </a:p>
          <a:p>
            <a:pPr>
              <a:buClr>
                <a:srgbClr val="C00000"/>
              </a:buClr>
              <a:defRPr/>
            </a:pPr>
            <a:endParaRPr lang="en-US" altLang="ru-RU" sz="2400" b="1" dirty="0">
              <a:solidFill>
                <a:srgbClr val="002060"/>
              </a:solidFill>
              <a:latin typeface="Arial" pitchFamily="34" charset="0"/>
              <a:cs typeface="Arial" pitchFamily="34" charset="0"/>
            </a:endParaRPr>
          </a:p>
          <a:p>
            <a:pPr algn="ctr">
              <a:buClr>
                <a:srgbClr val="C00000"/>
              </a:buClr>
              <a:defRPr/>
            </a:pPr>
            <a:r>
              <a:rPr lang="en-US" altLang="ru-RU" sz="2800" b="1" dirty="0" smtClean="0">
                <a:solidFill>
                  <a:srgbClr val="009242"/>
                </a:solidFill>
                <a:latin typeface="Arial" pitchFamily="34" charset="0"/>
                <a:cs typeface="Arial" pitchFamily="34" charset="0"/>
              </a:rPr>
              <a:t>We welcome new partners !</a:t>
            </a:r>
            <a:endParaRPr lang="ru-RU" altLang="ru-RU" sz="2800" b="1" dirty="0">
              <a:solidFill>
                <a:srgbClr val="009242"/>
              </a:solidFill>
              <a:latin typeface="Arial" pitchFamily="34" charset="0"/>
              <a:cs typeface="Arial" pitchFamily="34" charset="0"/>
            </a:endParaRPr>
          </a:p>
        </p:txBody>
      </p:sp>
    </p:spTree>
    <p:extLst>
      <p:ext uri="{BB962C8B-B14F-4D97-AF65-F5344CB8AC3E}">
        <p14:creationId xmlns:p14="http://schemas.microsoft.com/office/powerpoint/2010/main" val="13015298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NICA-Logo_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836712"/>
            <a:ext cx="1507522" cy="74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92696"/>
            <a:ext cx="1342380" cy="86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Изображение 1" descr="image_NICA1.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2" y="2276872"/>
            <a:ext cx="921702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9163" y="917195"/>
            <a:ext cx="4565673" cy="584775"/>
          </a:xfrm>
          <a:prstGeom prst="rect">
            <a:avLst/>
          </a:prstGeom>
          <a:noFill/>
        </p:spPr>
        <p:txBody>
          <a:bodyPr wrap="none" rtlCol="0">
            <a:spAutoFit/>
          </a:bodyPr>
          <a:lstStyle/>
          <a:p>
            <a:r>
              <a:rPr lang="ru-RU" sz="3200" dirty="0" smtClean="0"/>
              <a:t>Спасибо за внимание !</a:t>
            </a:r>
            <a:endParaRPr lang="ru-RU" sz="32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344" y="42358"/>
            <a:ext cx="2558449" cy="204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4"/>
          <p:cNvSpPr txBox="1">
            <a:spLocks noChangeArrowheads="1"/>
          </p:cNvSpPr>
          <p:nvPr/>
        </p:nvSpPr>
        <p:spPr bwMode="auto">
          <a:xfrm>
            <a:off x="119063" y="4362450"/>
            <a:ext cx="8850312" cy="1446550"/>
          </a:xfrm>
          <a:prstGeom prst="rect">
            <a:avLst/>
          </a:prstGeom>
          <a:solidFill>
            <a:schemeClr val="accent6">
              <a:lumMod val="40000"/>
              <a:lumOff val="60000"/>
            </a:schemeClr>
          </a:solidFill>
          <a:ln>
            <a:noFill/>
          </a:ln>
          <a:extLst/>
        </p:spPr>
        <p:txBody>
          <a:bodyPr>
            <a:spAutoFit/>
          </a:bodyPr>
          <a:lstStyle>
            <a:lvl1pPr>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eaLnBrk="1" hangingPunct="1">
              <a:defRPr/>
            </a:pPr>
            <a:r>
              <a:rPr kumimoji="0" lang="en-US" sz="2200" b="1" dirty="0" smtClean="0">
                <a:solidFill>
                  <a:srgbClr val="000090"/>
                </a:solidFill>
                <a:ea typeface="MS PGothic" panose="020B0600070205080204" pitchFamily="34" charset="-128"/>
                <a:cs typeface="Arial" panose="020B0604020202020204" pitchFamily="34" charset="0"/>
              </a:rPr>
              <a:t>The most interesting and intriguing energy range has NICA:</a:t>
            </a:r>
            <a:endParaRPr kumimoji="0" lang="ru-RU" sz="2200" b="1" dirty="0" smtClean="0">
              <a:solidFill>
                <a:srgbClr val="000090"/>
              </a:solidFill>
              <a:ea typeface="MS PGothic" panose="020B0600070205080204" pitchFamily="34" charset="-128"/>
              <a:cs typeface="Arial" panose="020B0604020202020204" pitchFamily="34" charset="0"/>
            </a:endParaRPr>
          </a:p>
          <a:p>
            <a:pPr algn="r" eaLnBrk="1" hangingPunct="1">
              <a:buFontTx/>
              <a:buChar char="-"/>
              <a:defRPr/>
            </a:pPr>
            <a:r>
              <a:rPr kumimoji="0" lang="ru-RU" sz="2200" b="1" dirty="0" smtClean="0">
                <a:solidFill>
                  <a:srgbClr val="000090"/>
                </a:solidFill>
                <a:ea typeface="MS PGothic" panose="020B0600070205080204" pitchFamily="34" charset="-128"/>
                <a:cs typeface="Arial" panose="020B0604020202020204" pitchFamily="34" charset="0"/>
              </a:rPr>
              <a:t> </a:t>
            </a:r>
            <a:r>
              <a:rPr kumimoji="0" lang="en-US" sz="2200" b="1" dirty="0" smtClean="0">
                <a:solidFill>
                  <a:srgbClr val="000090"/>
                </a:solidFill>
                <a:ea typeface="MS PGothic" panose="020B0600070205080204" pitchFamily="34" charset="-128"/>
                <a:cs typeface="Arial" panose="020B0604020202020204" pitchFamily="34" charset="0"/>
              </a:rPr>
              <a:t>region of</a:t>
            </a:r>
            <a:r>
              <a:rPr kumimoji="0" lang="ru-RU" sz="2200" b="1" dirty="0" smtClean="0">
                <a:solidFill>
                  <a:srgbClr val="000090"/>
                </a:solidFill>
                <a:ea typeface="MS PGothic" panose="020B0600070205080204" pitchFamily="34" charset="-128"/>
                <a:cs typeface="Arial" panose="020B0604020202020204" pitchFamily="34" charset="0"/>
              </a:rPr>
              <a:t> </a:t>
            </a:r>
            <a:r>
              <a:rPr kumimoji="0" lang="en-US" sz="2200" b="1" dirty="0" smtClean="0">
                <a:solidFill>
                  <a:srgbClr val="FF0000"/>
                </a:solidFill>
                <a:ea typeface="MS PGothic" panose="020B0600070205080204" pitchFamily="34" charset="-128"/>
                <a:cs typeface="Arial" panose="020B0604020202020204" pitchFamily="34" charset="0"/>
              </a:rPr>
              <a:t>maximal density</a:t>
            </a:r>
            <a:r>
              <a:rPr kumimoji="0" lang="en-US" sz="2200" b="1" dirty="0" smtClean="0">
                <a:solidFill>
                  <a:srgbClr val="000090"/>
                </a:solidFill>
                <a:ea typeface="MS PGothic" panose="020B0600070205080204" pitchFamily="34" charset="-128"/>
                <a:cs typeface="Arial" panose="020B0604020202020204" pitchFamily="34" charset="0"/>
              </a:rPr>
              <a:t> of nuclear matter</a:t>
            </a:r>
            <a:r>
              <a:rPr kumimoji="0" lang="ru-RU" sz="2200" b="1" dirty="0" smtClean="0">
                <a:solidFill>
                  <a:srgbClr val="000090"/>
                </a:solidFill>
                <a:ea typeface="MS PGothic" panose="020B0600070205080204" pitchFamily="34" charset="-128"/>
                <a:cs typeface="Arial" panose="020B0604020202020204" pitchFamily="34" charset="0"/>
              </a:rPr>
              <a:t>,</a:t>
            </a:r>
            <a:endParaRPr kumimoji="0" lang="ru-RU" sz="2200" b="1" dirty="0" smtClean="0">
              <a:solidFill>
                <a:srgbClr val="000090"/>
              </a:solidFill>
              <a:ea typeface="MS PGothic" panose="020B0600070205080204" pitchFamily="34" charset="-128"/>
              <a:cs typeface="Arial" panose="020B0604020202020204" pitchFamily="34" charset="0"/>
            </a:endParaRPr>
          </a:p>
          <a:p>
            <a:pPr algn="r" eaLnBrk="1" hangingPunct="1">
              <a:defRPr/>
            </a:pPr>
            <a:r>
              <a:rPr kumimoji="0" lang="en-US" sz="2200" b="1" dirty="0" smtClean="0">
                <a:solidFill>
                  <a:srgbClr val="000090"/>
                </a:solidFill>
                <a:ea typeface="MS PGothic" panose="020B0600070205080204" pitchFamily="34" charset="-128"/>
                <a:cs typeface="Arial" panose="020B0604020202020204" pitchFamily="34" charset="0"/>
              </a:rPr>
              <a:t>Nobody yet reached it in </a:t>
            </a:r>
            <a:r>
              <a:rPr kumimoji="0" lang="en-US" sz="2200" b="1" dirty="0" err="1" smtClean="0">
                <a:solidFill>
                  <a:srgbClr val="000090"/>
                </a:solidFill>
                <a:ea typeface="MS PGothic" panose="020B0600070205080204" pitchFamily="34" charset="-128"/>
                <a:cs typeface="Arial" panose="020B0604020202020204" pitchFamily="34" charset="0"/>
              </a:rPr>
              <a:t>lab.conditions</a:t>
            </a:r>
            <a:endParaRPr kumimoji="0" lang="ru-RU" sz="2200" b="1" dirty="0" smtClean="0">
              <a:solidFill>
                <a:srgbClr val="000090"/>
              </a:solidFill>
              <a:ea typeface="MS PGothic" panose="020B0600070205080204" pitchFamily="34" charset="-128"/>
              <a:cs typeface="Arial" panose="020B0604020202020204" pitchFamily="34" charset="0"/>
            </a:endParaRPr>
          </a:p>
          <a:p>
            <a:pPr algn="r" eaLnBrk="1" hangingPunct="1">
              <a:defRPr/>
            </a:pPr>
            <a:r>
              <a:rPr kumimoji="0" lang="ru-RU" sz="2200" i="1" dirty="0" smtClean="0">
                <a:solidFill>
                  <a:srgbClr val="0000FF"/>
                </a:solidFill>
                <a:ea typeface="MS PGothic" panose="020B0600070205080204" pitchFamily="34" charset="-128"/>
                <a:cs typeface="Arial" panose="020B0604020202020204" pitchFamily="34" charset="0"/>
              </a:rPr>
              <a:t>(</a:t>
            </a:r>
            <a:r>
              <a:rPr kumimoji="0" lang="en-US" sz="2200" i="1" dirty="0" smtClean="0">
                <a:solidFill>
                  <a:srgbClr val="0000FF"/>
                </a:solidFill>
                <a:ea typeface="MS PGothic" panose="020B0600070205080204" pitchFamily="34" charset="-128"/>
                <a:cs typeface="Arial" panose="020B0604020202020204" pitchFamily="34" charset="0"/>
              </a:rPr>
              <a:t>phase transitions</a:t>
            </a:r>
            <a:r>
              <a:rPr kumimoji="0" lang="ru-RU" sz="2200" i="1" dirty="0" smtClean="0">
                <a:solidFill>
                  <a:srgbClr val="0000FF"/>
                </a:solidFill>
                <a:ea typeface="MS PGothic" panose="020B0600070205080204" pitchFamily="34" charset="-128"/>
                <a:cs typeface="Arial" panose="020B0604020202020204" pitchFamily="34" charset="0"/>
              </a:rPr>
              <a:t>, </a:t>
            </a:r>
            <a:r>
              <a:rPr kumimoji="0" lang="en-US" sz="2200" i="1" dirty="0" smtClean="0">
                <a:solidFill>
                  <a:srgbClr val="0000FF"/>
                </a:solidFill>
                <a:ea typeface="MS PGothic" panose="020B0600070205080204" pitchFamily="34" charset="-128"/>
                <a:cs typeface="Arial" panose="020B0604020202020204" pitchFamily="34" charset="0"/>
              </a:rPr>
              <a:t>early Universe</a:t>
            </a:r>
            <a:r>
              <a:rPr kumimoji="0" lang="ru-RU" sz="2200" i="1" dirty="0" smtClean="0">
                <a:solidFill>
                  <a:srgbClr val="0000FF"/>
                </a:solidFill>
                <a:ea typeface="MS PGothic" panose="020B0600070205080204" pitchFamily="34" charset="-128"/>
                <a:cs typeface="Arial" panose="020B0604020202020204" pitchFamily="34" charset="0"/>
              </a:rPr>
              <a:t>, </a:t>
            </a:r>
            <a:r>
              <a:rPr kumimoji="0" lang="en-US" sz="2200" i="1" dirty="0" smtClean="0">
                <a:solidFill>
                  <a:srgbClr val="0000FF"/>
                </a:solidFill>
                <a:ea typeface="MS PGothic" panose="020B0600070205080204" pitchFamily="34" charset="-128"/>
                <a:cs typeface="Arial" panose="020B0604020202020204" pitchFamily="34" charset="0"/>
              </a:rPr>
              <a:t>neutron stars</a:t>
            </a:r>
            <a:r>
              <a:rPr kumimoji="0" lang="ru-RU" sz="2200" i="1" dirty="0" smtClean="0">
                <a:solidFill>
                  <a:srgbClr val="0000FF"/>
                </a:solidFill>
                <a:ea typeface="MS PGothic" panose="020B0600070205080204" pitchFamily="34" charset="-128"/>
                <a:cs typeface="Arial" panose="020B0604020202020204" pitchFamily="34" charset="0"/>
              </a:rPr>
              <a:t>)  </a:t>
            </a:r>
            <a:endParaRPr kumimoji="0" lang="en-US" sz="2200" i="1" dirty="0" smtClean="0">
              <a:solidFill>
                <a:srgbClr val="0000FF"/>
              </a:solidFill>
              <a:ea typeface="MS PGothic" panose="020B0600070205080204" pitchFamily="34" charset="-128"/>
              <a:cs typeface="Arial" panose="020B0604020202020204" pitchFamily="34" charset="0"/>
            </a:endParaRPr>
          </a:p>
        </p:txBody>
      </p:sp>
      <p:sp>
        <p:nvSpPr>
          <p:cNvPr id="12291" name="TextBox 7"/>
          <p:cNvSpPr txBox="1">
            <a:spLocks noChangeArrowheads="1"/>
          </p:cNvSpPr>
          <p:nvPr/>
        </p:nvSpPr>
        <p:spPr bwMode="auto">
          <a:xfrm>
            <a:off x="101600" y="5932488"/>
            <a:ext cx="8991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eaLnBrk="1" hangingPunct="1">
              <a:lnSpc>
                <a:spcPct val="100000"/>
              </a:lnSpc>
              <a:spcAft>
                <a:spcPct val="0"/>
              </a:spcAft>
              <a:buClr>
                <a:srgbClr val="FF0000"/>
              </a:buClr>
              <a:buSzTx/>
              <a:buFont typeface="Wingdings" charset="2"/>
              <a:buChar char="ü"/>
            </a:pPr>
            <a:r>
              <a:rPr kumimoji="0" lang="en-US" altLang="ru-RU" sz="2200" dirty="0">
                <a:solidFill>
                  <a:srgbClr val="000090"/>
                </a:solidFill>
                <a:ea typeface="MS PGothic" charset="-128"/>
              </a:rPr>
              <a:t> </a:t>
            </a:r>
            <a:r>
              <a:rPr kumimoji="0" lang="en-US" altLang="ru-RU" sz="2200" b="1" dirty="0">
                <a:solidFill>
                  <a:srgbClr val="000090"/>
                </a:solidFill>
                <a:ea typeface="MS PGothic" charset="-128"/>
              </a:rPr>
              <a:t>FAIR</a:t>
            </a:r>
            <a:r>
              <a:rPr kumimoji="0" lang="en-US" altLang="ru-RU" sz="2200" dirty="0">
                <a:solidFill>
                  <a:srgbClr val="000090"/>
                </a:solidFill>
                <a:ea typeface="MS PGothic" charset="-128"/>
              </a:rPr>
              <a:t> </a:t>
            </a:r>
            <a:r>
              <a:rPr kumimoji="0" lang="ru-RU" altLang="ru-RU" sz="2200" i="1" dirty="0">
                <a:solidFill>
                  <a:srgbClr val="000090"/>
                </a:solidFill>
                <a:ea typeface="MS PGothic" charset="-128"/>
              </a:rPr>
              <a:t>(</a:t>
            </a:r>
            <a:r>
              <a:rPr kumimoji="0" lang="en-US" altLang="ru-RU" sz="2200" i="1" dirty="0">
                <a:solidFill>
                  <a:srgbClr val="000090"/>
                </a:solidFill>
                <a:ea typeface="MS PGothic" charset="-128"/>
              </a:rPr>
              <a:t>Darmstadt</a:t>
            </a:r>
            <a:r>
              <a:rPr kumimoji="0" lang="ru-RU" altLang="ru-RU" sz="2200" i="1" dirty="0">
                <a:solidFill>
                  <a:srgbClr val="000090"/>
                </a:solidFill>
                <a:ea typeface="MS PGothic" charset="-128"/>
              </a:rPr>
              <a:t>)</a:t>
            </a:r>
            <a:r>
              <a:rPr kumimoji="0" lang="en-US" altLang="ru-RU" sz="2200" i="1" dirty="0">
                <a:solidFill>
                  <a:srgbClr val="000090"/>
                </a:solidFill>
                <a:ea typeface="MS PGothic" charset="-128"/>
              </a:rPr>
              <a:t> – </a:t>
            </a:r>
            <a:r>
              <a:rPr kumimoji="0" lang="en-US" altLang="ru-RU" sz="2200" b="1" i="1" dirty="0" smtClean="0">
                <a:solidFill>
                  <a:srgbClr val="000090"/>
                </a:solidFill>
                <a:ea typeface="MS PGothic" charset="-128"/>
              </a:rPr>
              <a:t>fixed target </a:t>
            </a:r>
            <a:r>
              <a:rPr kumimoji="0" lang="en-US" altLang="ru-RU" sz="2200" i="1" dirty="0" smtClean="0">
                <a:solidFill>
                  <a:srgbClr val="000090"/>
                </a:solidFill>
                <a:ea typeface="MS PGothic" charset="-128"/>
              </a:rPr>
              <a:t>experiment</a:t>
            </a:r>
            <a:endParaRPr kumimoji="0" lang="ru-RU" altLang="ru-RU" sz="2200" b="1" dirty="0">
              <a:solidFill>
                <a:srgbClr val="000090"/>
              </a:solidFill>
              <a:ea typeface="MS PGothic" charset="-128"/>
            </a:endParaRPr>
          </a:p>
          <a:p>
            <a:pPr eaLnBrk="1" hangingPunct="1">
              <a:lnSpc>
                <a:spcPct val="100000"/>
              </a:lnSpc>
              <a:spcAft>
                <a:spcPct val="0"/>
              </a:spcAft>
              <a:buClr>
                <a:srgbClr val="FF0000"/>
              </a:buClr>
              <a:buSzTx/>
              <a:buFont typeface="Wingdings" charset="2"/>
              <a:buChar char="ü"/>
            </a:pPr>
            <a:r>
              <a:rPr kumimoji="0" lang="ru-RU" altLang="ru-RU" sz="2200" dirty="0">
                <a:solidFill>
                  <a:srgbClr val="000090"/>
                </a:solidFill>
                <a:ea typeface="MS PGothic" charset="-128"/>
              </a:rPr>
              <a:t> </a:t>
            </a:r>
            <a:r>
              <a:rPr kumimoji="0" lang="en-US" altLang="ru-RU" sz="2200" b="1" dirty="0">
                <a:solidFill>
                  <a:srgbClr val="FF0000"/>
                </a:solidFill>
                <a:ea typeface="MS PGothic" charset="-128"/>
              </a:rPr>
              <a:t>NICA</a:t>
            </a:r>
            <a:r>
              <a:rPr kumimoji="0" lang="en-US" altLang="ru-RU" sz="2200" dirty="0">
                <a:solidFill>
                  <a:srgbClr val="000090"/>
                </a:solidFill>
                <a:ea typeface="MS PGothic" charset="-128"/>
              </a:rPr>
              <a:t> </a:t>
            </a:r>
            <a:r>
              <a:rPr kumimoji="0" lang="ru-RU" altLang="ru-RU" sz="2200" i="1" dirty="0">
                <a:solidFill>
                  <a:srgbClr val="000090"/>
                </a:solidFill>
                <a:ea typeface="MS PGothic" charset="-128"/>
              </a:rPr>
              <a:t>(ОИЯИ,</a:t>
            </a:r>
            <a:r>
              <a:rPr kumimoji="0" lang="en-US" altLang="ru-RU" sz="2200" i="1" dirty="0">
                <a:solidFill>
                  <a:srgbClr val="000090"/>
                </a:solidFill>
                <a:ea typeface="MS PGothic" charset="-128"/>
              </a:rPr>
              <a:t> </a:t>
            </a:r>
            <a:r>
              <a:rPr kumimoji="0" lang="ru-RU" altLang="ru-RU" sz="2200" i="1" dirty="0" err="1">
                <a:solidFill>
                  <a:srgbClr val="000090"/>
                </a:solidFill>
                <a:ea typeface="MS PGothic" charset="-128"/>
              </a:rPr>
              <a:t>ДУбна</a:t>
            </a:r>
            <a:r>
              <a:rPr kumimoji="0" lang="ru-RU" altLang="ru-RU" sz="2200" i="1" dirty="0">
                <a:solidFill>
                  <a:srgbClr val="000090"/>
                </a:solidFill>
                <a:ea typeface="MS PGothic" charset="-128"/>
              </a:rPr>
              <a:t>) </a:t>
            </a:r>
            <a:r>
              <a:rPr kumimoji="0" lang="en-US" altLang="ru-RU" sz="2200" dirty="0">
                <a:solidFill>
                  <a:srgbClr val="000090"/>
                </a:solidFill>
                <a:ea typeface="MS PGothic" charset="-128"/>
              </a:rPr>
              <a:t>– </a:t>
            </a:r>
            <a:r>
              <a:rPr kumimoji="0" lang="en-US" altLang="ru-RU" sz="2200" b="1" dirty="0" smtClean="0">
                <a:solidFill>
                  <a:srgbClr val="FF0000"/>
                </a:solidFill>
                <a:ea typeface="MS PGothic" charset="-128"/>
              </a:rPr>
              <a:t>colliding beams experiment</a:t>
            </a:r>
            <a:endParaRPr kumimoji="0" lang="en-US" altLang="ru-RU" sz="2200" dirty="0">
              <a:solidFill>
                <a:srgbClr val="000090"/>
              </a:solidFill>
              <a:ea typeface="MS PGothic" charset="-128"/>
            </a:endParaRPr>
          </a:p>
        </p:txBody>
      </p:sp>
      <p:sp>
        <p:nvSpPr>
          <p:cNvPr id="10" name="Rectangle 9"/>
          <p:cNvSpPr/>
          <p:nvPr/>
        </p:nvSpPr>
        <p:spPr>
          <a:xfrm>
            <a:off x="5994428" y="3680480"/>
            <a:ext cx="2721001" cy="523220"/>
          </a:xfrm>
          <a:prstGeom prst="rect">
            <a:avLst/>
          </a:prstGeom>
          <a:solidFill>
            <a:srgbClr val="CCFFCC"/>
          </a:solidFill>
          <a:ln>
            <a:noFill/>
          </a:ln>
        </p:spPr>
        <p:txBody>
          <a:bodyPr wrap="square">
            <a:spAutoFit/>
          </a:bodyPr>
          <a:lstStyle>
            <a:lvl1pPr>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a:defRPr/>
            </a:pPr>
            <a:r>
              <a:rPr kumimoji="0" lang="en-US" sz="2800" b="1" dirty="0" smtClean="0">
                <a:solidFill>
                  <a:srgbClr val="000090"/>
                </a:solidFill>
                <a:effectLst>
                  <a:outerShdw blurRad="38100" dist="38100" dir="2700000" algn="tl">
                    <a:srgbClr val="000000"/>
                  </a:outerShdw>
                </a:effectLst>
                <a:sym typeface="SymbolPS" charset="0"/>
              </a:rPr>
              <a:t>√</a:t>
            </a:r>
            <a:r>
              <a:rPr kumimoji="0" lang="en-US" sz="2800" b="1" dirty="0" err="1" smtClean="0">
                <a:solidFill>
                  <a:srgbClr val="000090"/>
                </a:solidFill>
                <a:effectLst>
                  <a:outerShdw blurRad="38100" dist="38100" dir="2700000" algn="tl">
                    <a:srgbClr val="000000"/>
                  </a:outerShdw>
                </a:effectLst>
                <a:sym typeface="SymbolPS" charset="0"/>
              </a:rPr>
              <a:t>s</a:t>
            </a:r>
            <a:r>
              <a:rPr kumimoji="0" lang="en-US" sz="2800" b="1" baseline="-25000" dirty="0" err="1" smtClean="0">
                <a:solidFill>
                  <a:srgbClr val="000090"/>
                </a:solidFill>
                <a:effectLst>
                  <a:outerShdw blurRad="38100" dist="38100" dir="2700000" algn="tl">
                    <a:srgbClr val="000000"/>
                  </a:outerShdw>
                </a:effectLst>
                <a:sym typeface="SymbolPS" charset="0"/>
              </a:rPr>
              <a:t>NN</a:t>
            </a:r>
            <a:r>
              <a:rPr kumimoji="0" lang="en-US" sz="2800" b="1" dirty="0" smtClean="0">
                <a:solidFill>
                  <a:srgbClr val="000090"/>
                </a:solidFill>
                <a:sym typeface="SymbolPS" charset="0"/>
              </a:rPr>
              <a:t> ~ </a:t>
            </a:r>
            <a:r>
              <a:rPr kumimoji="0" lang="en-US" sz="2800" b="1" dirty="0" smtClean="0">
                <a:solidFill>
                  <a:srgbClr val="000090"/>
                </a:solidFill>
              </a:rPr>
              <a:t>10 </a:t>
            </a:r>
            <a:r>
              <a:rPr kumimoji="0" lang="ru-RU" sz="2800" b="1" dirty="0" smtClean="0">
                <a:solidFill>
                  <a:srgbClr val="000090"/>
                </a:solidFill>
              </a:rPr>
              <a:t>ГэВ</a:t>
            </a:r>
            <a:endParaRPr kumimoji="0" lang="en-US" sz="2800" b="1" dirty="0" smtClean="0">
              <a:solidFill>
                <a:srgbClr val="000090"/>
              </a:solidFill>
            </a:endParaRPr>
          </a:p>
        </p:txBody>
      </p:sp>
      <p:pic>
        <p:nvPicPr>
          <p:cNvPr id="12296" name="Изображение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97" y="2120900"/>
            <a:ext cx="2664296"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Изображение 3"/>
          <p:cNvPicPr>
            <a:picLocks noChangeAspect="1"/>
          </p:cNvPicPr>
          <p:nvPr/>
        </p:nvPicPr>
        <p:blipFill>
          <a:blip r:embed="rId6">
            <a:extLst>
              <a:ext uri="{28A0092B-C50C-407E-A947-70E740481C1C}">
                <a14:useLocalDpi xmlns:a14="http://schemas.microsoft.com/office/drawing/2010/main" val="0"/>
              </a:ext>
            </a:extLst>
          </a:blip>
          <a:srcRect t="-2"/>
          <a:stretch>
            <a:fillRect/>
          </a:stretch>
        </p:blipFill>
        <p:spPr bwMode="auto">
          <a:xfrm>
            <a:off x="2730822" y="2103720"/>
            <a:ext cx="22701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cienceblogs.com/startswithabang/files/2011/12/lhc-600x40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6063" y="30418"/>
            <a:ext cx="2638026" cy="204297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9"/>
          <p:cNvSpPr/>
          <p:nvPr/>
        </p:nvSpPr>
        <p:spPr>
          <a:xfrm>
            <a:off x="1499243" y="818029"/>
            <a:ext cx="1439863" cy="400050"/>
          </a:xfrm>
          <a:prstGeom prst="rect">
            <a:avLst/>
          </a:prstGeom>
          <a:solidFill>
            <a:srgbClr val="CCFFCC"/>
          </a:solidFill>
          <a:ln>
            <a:noFill/>
          </a:ln>
        </p:spPr>
        <p:txBody>
          <a:bodyPr>
            <a:spAutoFit/>
          </a:bodyPr>
          <a:lstStyle/>
          <a:p>
            <a:pPr>
              <a:defRPr/>
            </a:pPr>
            <a:r>
              <a:rPr lang="en-US" sz="2000" b="1" dirty="0">
                <a:solidFill>
                  <a:srgbClr val="000090"/>
                </a:solidFill>
                <a:effectLst>
                  <a:outerShdw blurRad="38100" dist="38100" dir="2700000" algn="tl">
                    <a:srgbClr val="DDDDDD"/>
                  </a:outerShdw>
                </a:effectLst>
                <a:cs typeface="SimSun" charset="0"/>
                <a:sym typeface="SymbolPS" charset="0"/>
              </a:rPr>
              <a:t>BNL, USA</a:t>
            </a:r>
            <a:endParaRPr lang="en-US" sz="2000" b="1" dirty="0">
              <a:solidFill>
                <a:srgbClr val="000090"/>
              </a:solidFill>
              <a:cs typeface="SimSun" charset="0"/>
            </a:endParaRPr>
          </a:p>
        </p:txBody>
      </p:sp>
      <p:sp>
        <p:nvSpPr>
          <p:cNvPr id="22" name="Rectangle 9"/>
          <p:cNvSpPr/>
          <p:nvPr/>
        </p:nvSpPr>
        <p:spPr>
          <a:xfrm>
            <a:off x="2973387" y="100013"/>
            <a:ext cx="927103" cy="400110"/>
          </a:xfrm>
          <a:prstGeom prst="rect">
            <a:avLst/>
          </a:prstGeom>
          <a:solidFill>
            <a:srgbClr val="CCFFCC"/>
          </a:solidFill>
          <a:ln>
            <a:noFill/>
          </a:ln>
        </p:spPr>
        <p:txBody>
          <a:bodyPr wrap="square">
            <a:spAutoFit/>
          </a:bodyPr>
          <a:lstStyle/>
          <a:p>
            <a:pPr>
              <a:defRPr/>
            </a:pPr>
            <a:r>
              <a:rPr lang="en-US" sz="2000" b="1" dirty="0">
                <a:solidFill>
                  <a:srgbClr val="000090"/>
                </a:solidFill>
                <a:effectLst>
                  <a:outerShdw blurRad="38100" dist="38100" dir="2700000" algn="tl">
                    <a:srgbClr val="DDDDDD"/>
                  </a:outerShdw>
                </a:effectLst>
                <a:cs typeface="SimSun" charset="0"/>
                <a:sym typeface="SymbolPS" charset="0"/>
              </a:rPr>
              <a:t>CERN</a:t>
            </a:r>
            <a:endParaRPr lang="en-US" sz="2000" b="1" dirty="0">
              <a:solidFill>
                <a:srgbClr val="000090"/>
              </a:solidFill>
              <a:cs typeface="SimSun" charset="0"/>
            </a:endParaRPr>
          </a:p>
        </p:txBody>
      </p:sp>
      <p:sp>
        <p:nvSpPr>
          <p:cNvPr id="23" name="Rectangle 9"/>
          <p:cNvSpPr/>
          <p:nvPr/>
        </p:nvSpPr>
        <p:spPr>
          <a:xfrm>
            <a:off x="2970213" y="3414713"/>
            <a:ext cx="768350" cy="400050"/>
          </a:xfrm>
          <a:prstGeom prst="rect">
            <a:avLst/>
          </a:prstGeom>
          <a:solidFill>
            <a:srgbClr val="CCFFCC"/>
          </a:solidFill>
          <a:ln>
            <a:noFill/>
          </a:ln>
        </p:spPr>
        <p:txBody>
          <a:bodyPr wrap="none">
            <a:spAutoFit/>
          </a:bodyPr>
          <a:lstStyle/>
          <a:p>
            <a:pPr>
              <a:defRPr/>
            </a:pPr>
            <a:r>
              <a:rPr lang="en-US" sz="2000" b="1" dirty="0">
                <a:solidFill>
                  <a:srgbClr val="0000FF"/>
                </a:solidFill>
                <a:effectLst>
                  <a:outerShdw blurRad="38100" dist="38100" dir="2700000" algn="tl">
                    <a:srgbClr val="DDDDDD"/>
                  </a:outerShdw>
                </a:effectLst>
                <a:cs typeface="SimSun" charset="0"/>
                <a:sym typeface="SymbolPS" charset="0"/>
              </a:rPr>
              <a:t>FAIR</a:t>
            </a:r>
            <a:endParaRPr lang="en-US" sz="2000" b="1" dirty="0">
              <a:solidFill>
                <a:srgbClr val="0000FF"/>
              </a:solidFill>
              <a:cs typeface="SimSun" charset="0"/>
            </a:endParaRPr>
          </a:p>
        </p:txBody>
      </p:sp>
      <p:sp>
        <p:nvSpPr>
          <p:cNvPr id="24" name="Rectangle 9"/>
          <p:cNvSpPr/>
          <p:nvPr/>
        </p:nvSpPr>
        <p:spPr>
          <a:xfrm>
            <a:off x="2195736" y="3414713"/>
            <a:ext cx="714375" cy="400050"/>
          </a:xfrm>
          <a:prstGeom prst="rect">
            <a:avLst/>
          </a:prstGeom>
          <a:solidFill>
            <a:srgbClr val="CCFFCC"/>
          </a:solidFill>
          <a:ln>
            <a:noFill/>
          </a:ln>
        </p:spPr>
        <p:txBody>
          <a:bodyPr wrap="none">
            <a:spAutoFit/>
          </a:bodyPr>
          <a:lstStyle/>
          <a:p>
            <a:pPr>
              <a:defRPr/>
            </a:pPr>
            <a:r>
              <a:rPr lang="en-US" sz="2000" b="1" dirty="0">
                <a:solidFill>
                  <a:srgbClr val="000090"/>
                </a:solidFill>
                <a:effectLst>
                  <a:outerShdw blurRad="38100" dist="38100" dir="2700000" algn="tl">
                    <a:srgbClr val="DDDDDD"/>
                  </a:outerShdw>
                </a:effectLst>
                <a:cs typeface="SimSun" charset="0"/>
                <a:sym typeface="SymbolPS" charset="0"/>
              </a:rPr>
              <a:t>NICA</a:t>
            </a:r>
            <a:endParaRPr lang="en-US" sz="2000" b="1" dirty="0">
              <a:solidFill>
                <a:srgbClr val="000090"/>
              </a:solidFill>
              <a:cs typeface="SimSun" charset="0"/>
            </a:endParaRPr>
          </a:p>
        </p:txBody>
      </p:sp>
      <p:pic>
        <p:nvPicPr>
          <p:cNvPr id="2" name="Рисунок 1"/>
          <p:cNvPicPr>
            <a:picLocks noChangeAspect="1"/>
          </p:cNvPicPr>
          <p:nvPr/>
        </p:nvPicPr>
        <p:blipFill>
          <a:blip r:embed="rId8"/>
          <a:stretch>
            <a:fillRect/>
          </a:stretch>
        </p:blipFill>
        <p:spPr>
          <a:xfrm>
            <a:off x="4552978" y="141122"/>
            <a:ext cx="4715545" cy="3459983"/>
          </a:xfrm>
          <a:prstGeom prst="rect">
            <a:avLst/>
          </a:prstGeom>
        </p:spPr>
      </p:pic>
    </p:spTree>
    <p:extLst>
      <p:ext uri="{BB962C8B-B14F-4D97-AF65-F5344CB8AC3E}">
        <p14:creationId xmlns:p14="http://schemas.microsoft.com/office/powerpoint/2010/main" val="9917427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5" name="Picture 4" descr="Nuclotron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95738" y="3727450"/>
            <a:ext cx="5148262" cy="3130550"/>
          </a:xfrm>
          <a:prstGeom prst="rect">
            <a:avLst/>
          </a:prstGeom>
          <a:solidFill>
            <a:srgbClr val="FFFF99"/>
          </a:solidFill>
          <a:ln w="9525">
            <a:solidFill>
              <a:schemeClr val="hlink"/>
            </a:solidFill>
            <a:miter lim="800000"/>
            <a:headEnd/>
            <a:tailEnd/>
          </a:ln>
        </p:spPr>
      </p:pic>
      <p:sp>
        <p:nvSpPr>
          <p:cNvPr id="2" name="Прямоугольник 4"/>
          <p:cNvSpPr>
            <a:spLocks noChangeArrowheads="1"/>
          </p:cNvSpPr>
          <p:nvPr/>
        </p:nvSpPr>
        <p:spPr bwMode="auto">
          <a:xfrm>
            <a:off x="180975" y="152400"/>
            <a:ext cx="8748713" cy="579438"/>
          </a:xfrm>
          <a:prstGeom prst="rect">
            <a:avLst/>
          </a:prstGeom>
          <a:noFill/>
          <a:ln w="9525">
            <a:noFill/>
            <a:miter lim="800000"/>
            <a:headEnd/>
            <a:tailEnd/>
          </a:ln>
        </p:spPr>
        <p:txBody>
          <a:bodyPr>
            <a:spAutoFit/>
          </a:bodyPr>
          <a:lstStyle/>
          <a:p>
            <a:pPr marL="39688" algn="ctr">
              <a:defRPr/>
            </a:pPr>
            <a:r>
              <a:rPr lang="en-US" sz="3200" b="1" dirty="0">
                <a:solidFill>
                  <a:srgbClr val="FF0000"/>
                </a:solidFill>
                <a:latin typeface="Arial" pitchFamily="34" charset="0"/>
                <a:ea typeface="+mn-ea"/>
                <a:cs typeface="Arial" pitchFamily="34" charset="0"/>
                <a:sym typeface="Arial" pitchFamily="34" charset="0"/>
              </a:rPr>
              <a:t>NICA: </a:t>
            </a:r>
            <a:r>
              <a:rPr lang="en-US" sz="3200" b="1" u="sng" dirty="0" err="1">
                <a:solidFill>
                  <a:srgbClr val="FF0000"/>
                </a:solidFill>
                <a:effectLst>
                  <a:outerShdw blurRad="38100" dist="38100" dir="2700000" algn="tl">
                    <a:srgbClr val="C0C0C0"/>
                  </a:outerShdw>
                </a:effectLst>
                <a:latin typeface="Arial" pitchFamily="34" charset="0"/>
                <a:ea typeface="+mn-ea"/>
                <a:cs typeface="Arial" pitchFamily="34" charset="0"/>
                <a:sym typeface="Arial" pitchFamily="34" charset="0"/>
              </a:rPr>
              <a:t>N</a:t>
            </a:r>
            <a:r>
              <a:rPr lang="en-US" sz="3200" b="1" dirty="0" err="1">
                <a:solidFill>
                  <a:srgbClr val="000090"/>
                </a:solidFill>
                <a:latin typeface="Arial" pitchFamily="34" charset="0"/>
                <a:ea typeface="+mn-ea"/>
                <a:cs typeface="Arial" pitchFamily="34" charset="0"/>
                <a:sym typeface="Arial" pitchFamily="34" charset="0"/>
              </a:rPr>
              <a:t>uclotron</a:t>
            </a:r>
            <a:r>
              <a:rPr lang="en-US" sz="3200" b="1" dirty="0">
                <a:solidFill>
                  <a:srgbClr val="000090"/>
                </a:solidFill>
                <a:latin typeface="Arial" pitchFamily="34" charset="0"/>
                <a:ea typeface="+mn-ea"/>
                <a:cs typeface="Arial" pitchFamily="34" charset="0"/>
                <a:sym typeface="Arial" pitchFamily="34" charset="0"/>
              </a:rPr>
              <a:t> based</a:t>
            </a:r>
            <a:r>
              <a:rPr lang="en-US" sz="3200" b="1" dirty="0">
                <a:solidFill>
                  <a:srgbClr val="FF0000"/>
                </a:solidFill>
                <a:latin typeface="Arial" pitchFamily="34" charset="0"/>
                <a:ea typeface="+mn-ea"/>
                <a:cs typeface="Arial" pitchFamily="34" charset="0"/>
                <a:sym typeface="Arial" pitchFamily="34" charset="0"/>
              </a:rPr>
              <a:t> </a:t>
            </a:r>
            <a:r>
              <a:rPr lang="en-US" sz="3200" b="1" u="sng" dirty="0">
                <a:solidFill>
                  <a:srgbClr val="FF0000"/>
                </a:solidFill>
                <a:effectLst>
                  <a:outerShdw blurRad="38100" dist="38100" dir="2700000" algn="tl">
                    <a:srgbClr val="C0C0C0"/>
                  </a:outerShdw>
                </a:effectLst>
                <a:latin typeface="Arial" pitchFamily="34" charset="0"/>
                <a:ea typeface="+mn-ea"/>
                <a:cs typeface="Arial" pitchFamily="34" charset="0"/>
                <a:sym typeface="Arial" pitchFamily="34" charset="0"/>
              </a:rPr>
              <a:t>I</a:t>
            </a:r>
            <a:r>
              <a:rPr lang="en-US" sz="3200" b="1" dirty="0">
                <a:solidFill>
                  <a:srgbClr val="000090"/>
                </a:solidFill>
                <a:latin typeface="Arial" pitchFamily="34" charset="0"/>
                <a:ea typeface="+mn-ea"/>
                <a:cs typeface="Arial" pitchFamily="34" charset="0"/>
                <a:sym typeface="Arial" pitchFamily="34" charset="0"/>
              </a:rPr>
              <a:t>on </a:t>
            </a:r>
            <a:r>
              <a:rPr lang="en-US" sz="3200" b="1" u="sng" dirty="0">
                <a:solidFill>
                  <a:srgbClr val="FF0000"/>
                </a:solidFill>
                <a:effectLst>
                  <a:outerShdw blurRad="38100" dist="38100" dir="2700000" algn="tl">
                    <a:srgbClr val="C0C0C0"/>
                  </a:outerShdw>
                </a:effectLst>
                <a:latin typeface="Arial" pitchFamily="34" charset="0"/>
                <a:ea typeface="+mn-ea"/>
                <a:cs typeface="Arial" pitchFamily="34" charset="0"/>
                <a:sym typeface="Arial" pitchFamily="34" charset="0"/>
              </a:rPr>
              <a:t>C</a:t>
            </a:r>
            <a:r>
              <a:rPr lang="en-US" sz="3200" b="1" dirty="0">
                <a:solidFill>
                  <a:srgbClr val="000090"/>
                </a:solidFill>
                <a:latin typeface="Arial" pitchFamily="34" charset="0"/>
                <a:ea typeface="+mn-ea"/>
                <a:cs typeface="Arial" pitchFamily="34" charset="0"/>
                <a:sym typeface="Arial" pitchFamily="34" charset="0"/>
              </a:rPr>
              <a:t>ollider </a:t>
            </a:r>
            <a:r>
              <a:rPr lang="en-US" sz="3200" b="1" dirty="0" err="1">
                <a:solidFill>
                  <a:srgbClr val="000090"/>
                </a:solidFill>
                <a:latin typeface="Arial" pitchFamily="34" charset="0"/>
                <a:ea typeface="+mn-ea"/>
                <a:cs typeface="Arial" pitchFamily="34" charset="0"/>
                <a:sym typeface="Arial" pitchFamily="34" charset="0"/>
              </a:rPr>
              <a:t>f</a:t>
            </a:r>
            <a:r>
              <a:rPr lang="en-US" sz="3200" b="1" u="sng" dirty="0" err="1">
                <a:solidFill>
                  <a:srgbClr val="FF0000"/>
                </a:solidFill>
                <a:effectLst>
                  <a:outerShdw blurRad="38100" dist="38100" dir="2700000" algn="tl">
                    <a:srgbClr val="C0C0C0"/>
                  </a:outerShdw>
                </a:effectLst>
                <a:latin typeface="Arial" pitchFamily="34" charset="0"/>
                <a:ea typeface="+mn-ea"/>
                <a:cs typeface="Arial" pitchFamily="34" charset="0"/>
                <a:sym typeface="Arial" pitchFamily="34" charset="0"/>
              </a:rPr>
              <a:t>A</a:t>
            </a:r>
            <a:r>
              <a:rPr lang="en-US" sz="3200" b="1" dirty="0" err="1">
                <a:solidFill>
                  <a:srgbClr val="000090"/>
                </a:solidFill>
                <a:latin typeface="Arial" pitchFamily="34" charset="0"/>
                <a:ea typeface="+mn-ea"/>
                <a:cs typeface="Arial" pitchFamily="34" charset="0"/>
                <a:sym typeface="Arial" pitchFamily="34" charset="0"/>
              </a:rPr>
              <a:t>cility</a:t>
            </a:r>
            <a:endParaRPr lang="en-US" sz="3200" b="1" dirty="0">
              <a:solidFill>
                <a:srgbClr val="000090"/>
              </a:solidFill>
              <a:latin typeface="Arial" pitchFamily="34" charset="0"/>
              <a:ea typeface="+mn-ea"/>
              <a:cs typeface="Arial" pitchFamily="34" charset="0"/>
              <a:sym typeface="Arial" pitchFamily="34" charset="0"/>
            </a:endParaRPr>
          </a:p>
        </p:txBody>
      </p:sp>
      <p:pic>
        <p:nvPicPr>
          <p:cNvPr id="77827" name="Рисунок 3" descr="Nuclotron_tunnel_2010.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6363" y="846138"/>
            <a:ext cx="4846637"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Прямоугольник 2"/>
          <p:cNvSpPr>
            <a:spLocks noChangeArrowheads="1"/>
          </p:cNvSpPr>
          <p:nvPr/>
        </p:nvSpPr>
        <p:spPr bwMode="auto">
          <a:xfrm>
            <a:off x="42863" y="4630738"/>
            <a:ext cx="39243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smtClean="0">
                <a:latin typeface="Calibri" charset="0"/>
              </a:rPr>
              <a:t>Ion beam </a:t>
            </a:r>
            <a:r>
              <a:rPr lang="en-US" sz="2000" b="1" dirty="0" err="1" smtClean="0">
                <a:latin typeface="Calibri" charset="0"/>
              </a:rPr>
              <a:t>ut</a:t>
            </a:r>
            <a:r>
              <a:rPr lang="en-US" sz="2000" b="1" dirty="0" smtClean="0">
                <a:latin typeface="Calibri" charset="0"/>
              </a:rPr>
              <a:t> to </a:t>
            </a:r>
            <a:r>
              <a:rPr lang="en-US" sz="2000" b="1" dirty="0" smtClean="0">
                <a:solidFill>
                  <a:srgbClr val="FF0000"/>
                </a:solidFill>
                <a:latin typeface="Calibri" charset="0"/>
              </a:rPr>
              <a:t>5.2 </a:t>
            </a:r>
            <a:r>
              <a:rPr lang="ru-RU" sz="2000" b="1" dirty="0" smtClean="0">
                <a:solidFill>
                  <a:srgbClr val="FF0000"/>
                </a:solidFill>
                <a:latin typeface="Calibri" charset="0"/>
              </a:rPr>
              <a:t>ГэВ/н</a:t>
            </a:r>
            <a:endParaRPr lang="en-US" sz="2000" b="1" dirty="0">
              <a:solidFill>
                <a:srgbClr val="FF0000"/>
              </a:solidFill>
              <a:latin typeface="Calibri" charset="0"/>
            </a:endParaRPr>
          </a:p>
          <a:p>
            <a:endParaRPr lang="en-US" sz="2000" b="1" dirty="0">
              <a:solidFill>
                <a:srgbClr val="FF0000"/>
              </a:solidFill>
              <a:latin typeface="Calibri" charset="0"/>
            </a:endParaRPr>
          </a:p>
          <a:p>
            <a:r>
              <a:rPr lang="en-US" sz="2000" b="1" dirty="0" smtClean="0">
                <a:latin typeface="Calibri" charset="0"/>
              </a:rPr>
              <a:t>Ion spices</a:t>
            </a:r>
            <a:r>
              <a:rPr lang="en-US" sz="2000" b="1" dirty="0" smtClean="0">
                <a:latin typeface="Calibri" charset="0"/>
              </a:rPr>
              <a:t>:</a:t>
            </a:r>
            <a:r>
              <a:rPr lang="en-US" sz="2000" b="1" dirty="0" smtClean="0">
                <a:solidFill>
                  <a:srgbClr val="FF0000"/>
                </a:solidFill>
                <a:latin typeface="Calibri" charset="0"/>
              </a:rPr>
              <a:t> from protons to </a:t>
            </a:r>
            <a:r>
              <a:rPr lang="en-US" sz="2000" b="1" dirty="0" err="1">
                <a:solidFill>
                  <a:srgbClr val="FF0000"/>
                </a:solidFill>
                <a:latin typeface="Calibri" charset="0"/>
              </a:rPr>
              <a:t>Xe</a:t>
            </a:r>
            <a:endParaRPr lang="ru-RU" sz="2000" b="1" dirty="0">
              <a:latin typeface="Calibri" charset="0"/>
            </a:endParaRPr>
          </a:p>
          <a:p>
            <a:endParaRPr lang="en-US" sz="2000" b="1" dirty="0">
              <a:latin typeface="Calibri" charset="0"/>
            </a:endParaRPr>
          </a:p>
          <a:p>
            <a:r>
              <a:rPr lang="en-US" sz="2000" b="1" dirty="0" err="1" smtClean="0">
                <a:latin typeface="Calibri" charset="0"/>
              </a:rPr>
              <a:t>E_max</a:t>
            </a:r>
            <a:r>
              <a:rPr lang="en-US" sz="2000" b="1" dirty="0">
                <a:latin typeface="Calibri" charset="0"/>
              </a:rPr>
              <a:t> </a:t>
            </a:r>
            <a:r>
              <a:rPr lang="en-US" sz="2000" b="1" dirty="0" smtClean="0">
                <a:latin typeface="Calibri" charset="0"/>
              </a:rPr>
              <a:t>=</a:t>
            </a:r>
            <a:r>
              <a:rPr lang="ru-RU" sz="2000" b="1" dirty="0" smtClean="0">
                <a:latin typeface="Calibri" charset="0"/>
              </a:rPr>
              <a:t> </a:t>
            </a:r>
            <a:r>
              <a:rPr lang="en-US" sz="2000" b="1" dirty="0" smtClean="0">
                <a:solidFill>
                  <a:srgbClr val="FF0000"/>
                </a:solidFill>
                <a:latin typeface="Calibri" charset="0"/>
              </a:rPr>
              <a:t>5.8</a:t>
            </a:r>
            <a:r>
              <a:rPr lang="ru-RU" sz="2000" b="1" dirty="0" smtClean="0">
                <a:solidFill>
                  <a:srgbClr val="FF0000"/>
                </a:solidFill>
                <a:latin typeface="Calibri" charset="0"/>
              </a:rPr>
              <a:t> </a:t>
            </a:r>
            <a:r>
              <a:rPr lang="en-US" sz="2000" b="1" dirty="0" err="1" smtClean="0">
                <a:solidFill>
                  <a:srgbClr val="FF0000"/>
                </a:solidFill>
                <a:latin typeface="Calibri" charset="0"/>
              </a:rPr>
              <a:t>Gev</a:t>
            </a:r>
            <a:r>
              <a:rPr lang="en-US" sz="2000" b="1" dirty="0" smtClean="0">
                <a:solidFill>
                  <a:srgbClr val="FF0000"/>
                </a:solidFill>
                <a:latin typeface="Calibri" charset="0"/>
              </a:rPr>
              <a:t>/u</a:t>
            </a:r>
            <a:r>
              <a:rPr lang="en-US" sz="2000" b="1" dirty="0" smtClean="0">
                <a:solidFill>
                  <a:srgbClr val="FF0000"/>
                </a:solidFill>
                <a:latin typeface="Calibri" charset="0"/>
              </a:rPr>
              <a:t> </a:t>
            </a:r>
            <a:r>
              <a:rPr lang="en-US" sz="2000" b="1" dirty="0">
                <a:solidFill>
                  <a:srgbClr val="FF0000"/>
                </a:solidFill>
                <a:latin typeface="Calibri" charset="0"/>
              </a:rPr>
              <a:t>(C6+)</a:t>
            </a:r>
            <a:endParaRPr lang="ru-RU" sz="2000" b="1" dirty="0"/>
          </a:p>
        </p:txBody>
      </p:sp>
      <p:pic>
        <p:nvPicPr>
          <p:cNvPr id="77829"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5096" y="1410394"/>
            <a:ext cx="3656196" cy="169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Номер слайда 5"/>
          <p:cNvSpPr>
            <a:spLocks noGrp="1"/>
          </p:cNvSpPr>
          <p:nvPr>
            <p:ph type="sldNum" sz="quarter" idx="4294967295"/>
          </p:nvPr>
        </p:nvSpPr>
        <p:spPr>
          <a:xfrm>
            <a:off x="6457950" y="6356350"/>
            <a:ext cx="2057400" cy="365125"/>
          </a:xfrm>
          <a:prstGeom prst="rect">
            <a:avLst/>
          </a:prstGeom>
        </p:spPr>
        <p:txBody>
          <a:bodyPr/>
          <a:lstStyle/>
          <a:p>
            <a:pPr>
              <a:defRPr/>
            </a:pPr>
            <a:fld id="{786325A7-5015-6942-9482-CD32512F9E27}" type="slidenum">
              <a:rPr lang="en-US" smtClean="0"/>
              <a:pPr>
                <a:defRPr/>
              </a:pPr>
              <a:t>5</a:t>
            </a:fld>
            <a:endParaRPr lang="en-US"/>
          </a:p>
        </p:txBody>
      </p:sp>
    </p:spTree>
    <p:extLst>
      <p:ext uri="{BB962C8B-B14F-4D97-AF65-F5344CB8AC3E}">
        <p14:creationId xmlns:p14="http://schemas.microsoft.com/office/powerpoint/2010/main" val="11100949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69" y="1375955"/>
            <a:ext cx="9450481" cy="5509429"/>
          </a:xfrm>
          <a:prstGeom prst="rect">
            <a:avLst/>
          </a:prstGeom>
        </p:spPr>
      </p:pic>
      <p:pic>
        <p:nvPicPr>
          <p:cNvPr id="3" name="Изображение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35" y="1198196"/>
            <a:ext cx="9144000" cy="5448101"/>
          </a:xfrm>
          <a:prstGeom prst="rect">
            <a:avLst/>
          </a:prstGeom>
        </p:spPr>
      </p:pic>
      <p:pic>
        <p:nvPicPr>
          <p:cNvPr id="42" name="Picture 3" descr="NICA_header_blue.tif"/>
          <p:cNvPicPr>
            <a:picLocks noChangeAspect="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0" y="-27384"/>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6"/>
          <p:cNvSpPr txBox="1">
            <a:spLocks noChangeArrowheads="1"/>
          </p:cNvSpPr>
          <p:nvPr/>
        </p:nvSpPr>
        <p:spPr bwMode="auto">
          <a:xfrm>
            <a:off x="3231241" y="2643058"/>
            <a:ext cx="1796044" cy="584776"/>
          </a:xfrm>
          <a:prstGeom prst="rect">
            <a:avLst/>
          </a:prstGeom>
          <a:noFill/>
          <a:ln w="9525">
            <a:noFill/>
            <a:miter lim="800000"/>
            <a:headEnd/>
            <a:tailEnd/>
          </a:ln>
          <a:scene3d>
            <a:camera prst="orthographicFront">
              <a:rot lat="0" lon="0" rev="0"/>
            </a:camera>
            <a:lightRig rig="threePt" dir="t"/>
          </a:scene3d>
        </p:spPr>
        <p:txBody>
          <a:bodyPr>
            <a:spAutoFit/>
          </a:bodyPr>
          <a:lstStyle/>
          <a:p>
            <a:pPr algn="ctr">
              <a:spcBef>
                <a:spcPct val="50000"/>
              </a:spcBef>
              <a:defRPr/>
            </a:pPr>
            <a:r>
              <a:rPr lang="en-US" b="1" dirty="0" err="1" smtClean="0">
                <a:solidFill>
                  <a:srgbClr val="FFFFFF"/>
                </a:solidFill>
                <a:cs typeface="Arial" pitchFamily="34" charset="0"/>
              </a:rPr>
              <a:t>Nucloron</a:t>
            </a:r>
            <a:r>
              <a:rPr lang="en-US" b="1" dirty="0">
                <a:solidFill>
                  <a:srgbClr val="FFFFFF"/>
                </a:solidFill>
                <a:cs typeface="Arial" pitchFamily="34" charset="0"/>
              </a:rPr>
              <a:t> </a:t>
            </a:r>
            <a:r>
              <a:rPr lang="en-US" b="1" dirty="0" smtClean="0">
                <a:solidFill>
                  <a:srgbClr val="FFFFFF"/>
                </a:solidFill>
                <a:cs typeface="Arial" pitchFamily="34" charset="0"/>
              </a:rPr>
              <a:t> 0</a:t>
            </a:r>
            <a:r>
              <a:rPr lang="ru-RU" b="1" dirty="0" smtClean="0">
                <a:solidFill>
                  <a:srgbClr val="FFFFFF"/>
                </a:solidFill>
                <a:cs typeface="Arial" pitchFamily="34" charset="0"/>
              </a:rPr>
              <a:t>.</a:t>
            </a:r>
            <a:r>
              <a:rPr lang="en-US" b="1" dirty="0" smtClean="0">
                <a:solidFill>
                  <a:srgbClr val="FFFFFF"/>
                </a:solidFill>
                <a:cs typeface="Arial" pitchFamily="34" charset="0"/>
              </a:rPr>
              <a:t>6</a:t>
            </a:r>
            <a:r>
              <a:rPr lang="en-US" b="1" dirty="0">
                <a:solidFill>
                  <a:srgbClr val="FFFFFF"/>
                </a:solidFill>
                <a:cs typeface="Arial" pitchFamily="34" charset="0"/>
              </a:rPr>
              <a:t>-4</a:t>
            </a:r>
            <a:r>
              <a:rPr lang="ru-RU" b="1" dirty="0">
                <a:solidFill>
                  <a:srgbClr val="FFFFFF"/>
                </a:solidFill>
                <a:cs typeface="Arial" pitchFamily="34" charset="0"/>
              </a:rPr>
              <a:t>.</a:t>
            </a:r>
            <a:r>
              <a:rPr lang="en-US" b="1" dirty="0">
                <a:solidFill>
                  <a:srgbClr val="FFFFFF"/>
                </a:solidFill>
                <a:cs typeface="Arial" pitchFamily="34" charset="0"/>
              </a:rPr>
              <a:t>5 </a:t>
            </a:r>
            <a:r>
              <a:rPr lang="en-US" b="1" dirty="0" err="1" smtClean="0">
                <a:solidFill>
                  <a:srgbClr val="FFFFFF"/>
                </a:solidFill>
                <a:cs typeface="Arial" pitchFamily="34" charset="0"/>
              </a:rPr>
              <a:t>GeV</a:t>
            </a:r>
            <a:r>
              <a:rPr lang="en-US" b="1" dirty="0" smtClean="0">
                <a:solidFill>
                  <a:srgbClr val="FFFFFF"/>
                </a:solidFill>
                <a:cs typeface="Arial" pitchFamily="34" charset="0"/>
              </a:rPr>
              <a:t>/u</a:t>
            </a:r>
            <a:endParaRPr lang="ru-RU" b="1" dirty="0">
              <a:solidFill>
                <a:srgbClr val="FFFFFF"/>
              </a:solidFill>
              <a:cs typeface="Arial" pitchFamily="34" charset="0"/>
            </a:endParaRPr>
          </a:p>
        </p:txBody>
      </p:sp>
      <p:sp>
        <p:nvSpPr>
          <p:cNvPr id="10" name="Text Box 23"/>
          <p:cNvSpPr txBox="1">
            <a:spLocks noChangeArrowheads="1"/>
          </p:cNvSpPr>
          <p:nvPr/>
        </p:nvSpPr>
        <p:spPr bwMode="auto">
          <a:xfrm>
            <a:off x="5670251" y="2624817"/>
            <a:ext cx="1157500" cy="430887"/>
          </a:xfrm>
          <a:prstGeom prst="rect">
            <a:avLst/>
          </a:prstGeom>
          <a:solidFill>
            <a:schemeClr val="accent5">
              <a:lumMod val="60000"/>
              <a:lumOff val="40000"/>
            </a:schemeClr>
          </a:solidFill>
          <a:ln w="9525">
            <a:noFill/>
            <a:miter lim="800000"/>
            <a:headEnd/>
            <a:tailEnd/>
          </a:ln>
          <a:scene3d>
            <a:camera prst="orthographicFront">
              <a:rot lat="0" lon="0" rev="0"/>
            </a:camera>
            <a:lightRig rig="threePt" dir="t"/>
          </a:scene3d>
        </p:spPr>
        <p:txBody>
          <a:bodyPr lIns="0" tIns="0" rIns="0" bIns="0">
            <a:spAutoFit/>
          </a:bodyPr>
          <a:lstStyle/>
          <a:p>
            <a:pPr algn="ctr">
              <a:defRPr/>
            </a:pPr>
            <a:r>
              <a:rPr lang="en-US" sz="1400" b="1" dirty="0" err="1" smtClean="0">
                <a:solidFill>
                  <a:srgbClr val="000090"/>
                </a:solidFill>
                <a:latin typeface="Arial"/>
                <a:cs typeface="Arial"/>
              </a:rPr>
              <a:t>Linac</a:t>
            </a:r>
            <a:r>
              <a:rPr lang="en-US" sz="1400" b="1" dirty="0" smtClean="0">
                <a:solidFill>
                  <a:srgbClr val="000090"/>
                </a:solidFill>
                <a:latin typeface="Arial"/>
                <a:cs typeface="Arial"/>
              </a:rPr>
              <a:t> LU-20 (</a:t>
            </a:r>
            <a:r>
              <a:rPr lang="en-US" sz="1400" b="1" dirty="0">
                <a:solidFill>
                  <a:srgbClr val="000090"/>
                </a:solidFill>
                <a:latin typeface="Arial"/>
                <a:cs typeface="Arial"/>
              </a:rPr>
              <a:t>5</a:t>
            </a:r>
            <a:r>
              <a:rPr lang="ru-RU" sz="1400" b="1" dirty="0">
                <a:solidFill>
                  <a:srgbClr val="000090"/>
                </a:solidFill>
                <a:latin typeface="Arial"/>
                <a:cs typeface="Arial"/>
              </a:rPr>
              <a:t> </a:t>
            </a:r>
            <a:r>
              <a:rPr lang="en-US" sz="1400" b="1" dirty="0" smtClean="0">
                <a:solidFill>
                  <a:srgbClr val="000090"/>
                </a:solidFill>
                <a:latin typeface="Arial"/>
                <a:cs typeface="Arial"/>
              </a:rPr>
              <a:t>MeV/u)</a:t>
            </a:r>
            <a:endParaRPr lang="ru-RU" sz="1400" b="1" dirty="0">
              <a:solidFill>
                <a:srgbClr val="000090"/>
              </a:solidFill>
              <a:latin typeface="Arial"/>
              <a:cs typeface="Arial"/>
            </a:endParaRPr>
          </a:p>
        </p:txBody>
      </p:sp>
      <p:sp>
        <p:nvSpPr>
          <p:cNvPr id="18439" name="TextBox 1"/>
          <p:cNvSpPr txBox="1">
            <a:spLocks noChangeArrowheads="1"/>
          </p:cNvSpPr>
          <p:nvPr/>
        </p:nvSpPr>
        <p:spPr bwMode="auto">
          <a:xfrm>
            <a:off x="6842231" y="1835101"/>
            <a:ext cx="21621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600" dirty="0" smtClean="0">
                <a:solidFill>
                  <a:srgbClr val="FFFF00"/>
                </a:solidFill>
                <a:ea typeface="SimSun" charset="0"/>
                <a:cs typeface="Arial" charset="0"/>
              </a:rPr>
              <a:t>Fixed target experiments</a:t>
            </a:r>
            <a:endParaRPr kumimoji="0" lang="en-US" altLang="ru-RU" sz="1600" dirty="0">
              <a:solidFill>
                <a:srgbClr val="FFFF00"/>
              </a:solidFill>
              <a:ea typeface="SimSun" charset="0"/>
              <a:cs typeface="Arial" charset="0"/>
            </a:endParaRPr>
          </a:p>
        </p:txBody>
      </p:sp>
      <p:cxnSp>
        <p:nvCxnSpPr>
          <p:cNvPr id="6" name="Straight Arrow Connector 5"/>
          <p:cNvCxnSpPr>
            <a:cxnSpLocks noChangeShapeType="1"/>
          </p:cNvCxnSpPr>
          <p:nvPr/>
        </p:nvCxnSpPr>
        <p:spPr bwMode="auto">
          <a:xfrm>
            <a:off x="4342946" y="3199079"/>
            <a:ext cx="542894" cy="233275"/>
          </a:xfrm>
          <a:prstGeom prst="straightConnector1">
            <a:avLst/>
          </a:prstGeom>
          <a:noFill/>
          <a:ln w="25400">
            <a:solidFill>
              <a:srgbClr val="FFFF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Oval 27"/>
          <p:cNvSpPr>
            <a:spLocks noChangeArrowheads="1"/>
          </p:cNvSpPr>
          <p:nvPr/>
        </p:nvSpPr>
        <p:spPr bwMode="auto">
          <a:xfrm rot="21237547">
            <a:off x="4334555" y="3458707"/>
            <a:ext cx="1713492" cy="419264"/>
          </a:xfrm>
          <a:prstGeom prst="ellipse">
            <a:avLst/>
          </a:prstGeom>
          <a:noFill/>
          <a:ln w="38100">
            <a:solidFill>
              <a:srgbClr val="0000FF">
                <a:alpha val="62000"/>
              </a:srgbClr>
            </a:solidFill>
            <a:round/>
            <a:headEnd/>
            <a:tailEnd/>
          </a:ln>
          <a:scene3d>
            <a:camera prst="orthographicFront">
              <a:rot lat="0" lon="0" rev="21180000"/>
            </a:camera>
            <a:lightRig rig="threePt" dir="t"/>
          </a:scene3d>
        </p:spPr>
        <p:txBody>
          <a:bodyPr wrap="none" anchor="ctr"/>
          <a:lstStyle/>
          <a:p>
            <a:pPr>
              <a:defRPr/>
            </a:pPr>
            <a:endParaRPr lang="en-US">
              <a:cs typeface="SimSun" charset="0"/>
            </a:endParaRPr>
          </a:p>
        </p:txBody>
      </p:sp>
      <p:grpSp>
        <p:nvGrpSpPr>
          <p:cNvPr id="34" name="Group 33"/>
          <p:cNvGrpSpPr>
            <a:grpSpLocks/>
          </p:cNvGrpSpPr>
          <p:nvPr/>
        </p:nvGrpSpPr>
        <p:grpSpPr bwMode="auto">
          <a:xfrm>
            <a:off x="6988447" y="2491403"/>
            <a:ext cx="1767373" cy="1417022"/>
            <a:chOff x="5188176" y="1100666"/>
            <a:chExt cx="1767173" cy="1418127"/>
          </a:xfrm>
        </p:grpSpPr>
        <p:grpSp>
          <p:nvGrpSpPr>
            <p:cNvPr id="18470" name="Group 34"/>
            <p:cNvGrpSpPr>
              <a:grpSpLocks/>
            </p:cNvGrpSpPr>
            <p:nvPr/>
          </p:nvGrpSpPr>
          <p:grpSpPr bwMode="auto">
            <a:xfrm>
              <a:off x="5247923" y="1100666"/>
              <a:ext cx="1707426" cy="1418127"/>
              <a:chOff x="5247923" y="1100666"/>
              <a:chExt cx="1707426" cy="1418127"/>
            </a:xfrm>
          </p:grpSpPr>
          <p:pic>
            <p:nvPicPr>
              <p:cNvPr id="18472" name="Picture 12" descr="C:\Users\Yury\Documents\Suzdal\BM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923" y="1100666"/>
                <a:ext cx="1707426" cy="106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p:cNvCxnSpPr>
                <a:cxnSpLocks noChangeShapeType="1"/>
              </p:cNvCxnSpPr>
              <p:nvPr/>
            </p:nvCxnSpPr>
            <p:spPr bwMode="auto">
              <a:xfrm flipH="1">
                <a:off x="5435999" y="2165478"/>
                <a:ext cx="488058" cy="353315"/>
              </a:xfrm>
              <a:prstGeom prst="straightConnector1">
                <a:avLst/>
              </a:prstGeom>
              <a:noFill/>
              <a:ln w="47625">
                <a:solidFill>
                  <a:srgbClr val="FFFF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8471" name="TextBox 35"/>
            <p:cNvSpPr txBox="1">
              <a:spLocks noChangeArrowheads="1"/>
            </p:cNvSpPr>
            <p:nvPr/>
          </p:nvSpPr>
          <p:spPr bwMode="auto">
            <a:xfrm>
              <a:off x="5188176" y="1857541"/>
              <a:ext cx="934766" cy="36962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800" b="1" dirty="0">
                  <a:solidFill>
                    <a:srgbClr val="FFFF00"/>
                  </a:solidFill>
                  <a:ea typeface="SimSun" charset="0"/>
                </a:rPr>
                <a:t>BM@N</a:t>
              </a:r>
            </a:p>
          </p:txBody>
        </p:sp>
      </p:grpSp>
      <p:grpSp>
        <p:nvGrpSpPr>
          <p:cNvPr id="40" name="Group 39"/>
          <p:cNvGrpSpPr>
            <a:grpSpLocks/>
          </p:cNvGrpSpPr>
          <p:nvPr/>
        </p:nvGrpSpPr>
        <p:grpSpPr bwMode="auto">
          <a:xfrm>
            <a:off x="2401852" y="4349604"/>
            <a:ext cx="1315065" cy="936800"/>
            <a:chOff x="2401751" y="4349960"/>
            <a:chExt cx="1315125" cy="936803"/>
          </a:xfrm>
        </p:grpSpPr>
        <p:pic>
          <p:nvPicPr>
            <p:cNvPr id="1846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1751" y="4419278"/>
              <a:ext cx="1234933" cy="86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7" name="TextBox 41"/>
            <p:cNvSpPr txBox="1">
              <a:spLocks noChangeArrowheads="1"/>
            </p:cNvSpPr>
            <p:nvPr/>
          </p:nvSpPr>
          <p:spPr bwMode="auto">
            <a:xfrm>
              <a:off x="3019217" y="4349960"/>
              <a:ext cx="697659"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800" b="1" dirty="0">
                  <a:solidFill>
                    <a:srgbClr val="000090"/>
                  </a:solidFill>
                  <a:ea typeface="SimSun" charset="0"/>
                </a:rPr>
                <a:t>MPD</a:t>
              </a:r>
            </a:p>
          </p:txBody>
        </p:sp>
      </p:grpSp>
      <p:sp>
        <p:nvSpPr>
          <p:cNvPr id="18445" name="TextBox 14"/>
          <p:cNvSpPr txBox="1">
            <a:spLocks noChangeArrowheads="1"/>
          </p:cNvSpPr>
          <p:nvPr/>
        </p:nvSpPr>
        <p:spPr bwMode="auto">
          <a:xfrm>
            <a:off x="2843808" y="44624"/>
            <a:ext cx="3767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3600" b="1" dirty="0" smtClean="0">
                <a:solidFill>
                  <a:srgbClr val="000090"/>
                </a:solidFill>
                <a:ea typeface="SimSun" charset="0"/>
              </a:rPr>
              <a:t>NICA facility</a:t>
            </a:r>
            <a:endParaRPr kumimoji="0" lang="en-US" altLang="ru-RU" sz="3600" b="1" dirty="0">
              <a:solidFill>
                <a:srgbClr val="000090"/>
              </a:solidFill>
              <a:ea typeface="SimSun" charset="0"/>
            </a:endParaRPr>
          </a:p>
        </p:txBody>
      </p:sp>
      <p:sp>
        <p:nvSpPr>
          <p:cNvPr id="18446" name="TextBox 15"/>
          <p:cNvSpPr txBox="1">
            <a:spLocks noChangeArrowheads="1"/>
          </p:cNvSpPr>
          <p:nvPr/>
        </p:nvSpPr>
        <p:spPr bwMode="auto">
          <a:xfrm>
            <a:off x="1331640" y="673532"/>
            <a:ext cx="7344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2800" b="1" i="1" dirty="0" smtClean="0">
                <a:solidFill>
                  <a:srgbClr val="000090"/>
                </a:solidFill>
                <a:ea typeface="SimSun" charset="0"/>
              </a:rPr>
              <a:t>In operation</a:t>
            </a:r>
            <a:r>
              <a:rPr kumimoji="0" lang="ru-RU" altLang="ru-RU" sz="2800" b="1" i="1" dirty="0" smtClean="0">
                <a:solidFill>
                  <a:srgbClr val="000090"/>
                </a:solidFill>
                <a:ea typeface="SimSun" charset="0"/>
              </a:rPr>
              <a:t> </a:t>
            </a:r>
            <a:r>
              <a:rPr kumimoji="0" lang="en-US" altLang="ru-RU" sz="2800" b="1" i="1" dirty="0" smtClean="0">
                <a:solidFill>
                  <a:srgbClr val="000090"/>
                </a:solidFill>
                <a:ea typeface="SimSun" charset="0"/>
              </a:rPr>
              <a:t>                </a:t>
            </a:r>
            <a:r>
              <a:rPr kumimoji="0" lang="en-US" altLang="ru-RU" sz="2800" b="1" i="1" dirty="0" smtClean="0">
                <a:solidFill>
                  <a:srgbClr val="FF0000"/>
                </a:solidFill>
                <a:ea typeface="SimSun" charset="0"/>
              </a:rPr>
              <a:t>Under construction</a:t>
            </a:r>
            <a:endParaRPr kumimoji="0" lang="en-US" altLang="ru-RU" sz="2800" b="1" i="1" dirty="0">
              <a:solidFill>
                <a:srgbClr val="FF0000"/>
              </a:solidFill>
              <a:ea typeface="SimSun" charset="0"/>
            </a:endParaRPr>
          </a:p>
        </p:txBody>
      </p:sp>
      <p:cxnSp>
        <p:nvCxnSpPr>
          <p:cNvPr id="48" name="Straight Arrow Connector 37"/>
          <p:cNvCxnSpPr>
            <a:cxnSpLocks noChangeShapeType="1"/>
          </p:cNvCxnSpPr>
          <p:nvPr/>
        </p:nvCxnSpPr>
        <p:spPr bwMode="auto">
          <a:xfrm flipH="1">
            <a:off x="6516216" y="3023394"/>
            <a:ext cx="202937" cy="593626"/>
          </a:xfrm>
          <a:prstGeom prst="straightConnector1">
            <a:avLst/>
          </a:prstGeom>
          <a:noFill/>
          <a:ln w="47625">
            <a:solidFill>
              <a:schemeClr val="accent5">
                <a:lumMod val="60000"/>
                <a:lumOff val="40000"/>
              </a:schemeClr>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53" name="Picture 14" descr="spd0_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9390" y="4410382"/>
            <a:ext cx="1300861" cy="83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41"/>
          <p:cNvSpPr txBox="1">
            <a:spLocks noChangeArrowheads="1"/>
          </p:cNvSpPr>
          <p:nvPr/>
        </p:nvSpPr>
        <p:spPr bwMode="auto">
          <a:xfrm>
            <a:off x="5089322" y="4333805"/>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800" b="1" dirty="0">
                <a:solidFill>
                  <a:srgbClr val="000090"/>
                </a:solidFill>
                <a:ea typeface="SimSun" charset="0"/>
              </a:rPr>
              <a:t>S</a:t>
            </a:r>
            <a:r>
              <a:rPr kumimoji="0" lang="en-US" altLang="ru-RU" sz="1800" b="1" smtClean="0">
                <a:solidFill>
                  <a:srgbClr val="000090"/>
                </a:solidFill>
                <a:ea typeface="SimSun" charset="0"/>
              </a:rPr>
              <a:t>PD</a:t>
            </a:r>
            <a:endParaRPr kumimoji="0" lang="en-US" altLang="ru-RU" sz="1800" b="1" dirty="0">
              <a:solidFill>
                <a:srgbClr val="000090"/>
              </a:solidFill>
              <a:ea typeface="SimSun" charset="0"/>
            </a:endParaRPr>
          </a:p>
        </p:txBody>
      </p:sp>
      <p:cxnSp>
        <p:nvCxnSpPr>
          <p:cNvPr id="20" name="Прямая со стрелкой 19"/>
          <p:cNvCxnSpPr/>
          <p:nvPr/>
        </p:nvCxnSpPr>
        <p:spPr bwMode="auto">
          <a:xfrm>
            <a:off x="5628617" y="3861048"/>
            <a:ext cx="1247639" cy="0"/>
          </a:xfrm>
          <a:prstGeom prst="straightConnector1">
            <a:avLst/>
          </a:prstGeom>
          <a:solidFill>
            <a:srgbClr val="00B8FF"/>
          </a:solidFill>
          <a:ln w="41275" cap="flat" cmpd="sng" algn="ctr">
            <a:solidFill>
              <a:srgbClr val="3333FF"/>
            </a:solidFill>
            <a:prstDash val="solid"/>
            <a:round/>
            <a:headEnd type="none" w="med" len="med"/>
            <a:tailEnd type="triangle"/>
          </a:ln>
          <a:effectLst/>
        </p:spPr>
      </p:cxnSp>
      <p:sp>
        <p:nvSpPr>
          <p:cNvPr id="58" name="Oval 27"/>
          <p:cNvSpPr>
            <a:spLocks noChangeArrowheads="1"/>
          </p:cNvSpPr>
          <p:nvPr/>
        </p:nvSpPr>
        <p:spPr bwMode="auto">
          <a:xfrm rot="21237547">
            <a:off x="4478658" y="3524141"/>
            <a:ext cx="1464863" cy="288395"/>
          </a:xfrm>
          <a:prstGeom prst="ellipse">
            <a:avLst/>
          </a:prstGeom>
          <a:noFill/>
          <a:ln w="38100">
            <a:solidFill>
              <a:srgbClr val="FF3300">
                <a:alpha val="84000"/>
              </a:srgbClr>
            </a:solidFill>
            <a:round/>
            <a:headEnd/>
            <a:tailEnd/>
          </a:ln>
          <a:scene3d>
            <a:camera prst="orthographicFront">
              <a:rot lat="0" lon="0" rev="21180000"/>
            </a:camera>
            <a:lightRig rig="threePt" dir="t"/>
          </a:scene3d>
        </p:spPr>
        <p:txBody>
          <a:bodyPr wrap="none" anchor="ctr"/>
          <a:lstStyle/>
          <a:p>
            <a:pPr>
              <a:defRPr/>
            </a:pPr>
            <a:endParaRPr lang="en-US">
              <a:cs typeface="SimSun" charset="0"/>
            </a:endParaRPr>
          </a:p>
        </p:txBody>
      </p:sp>
      <p:cxnSp>
        <p:nvCxnSpPr>
          <p:cNvPr id="59" name="Прямая со стрелкой 58"/>
          <p:cNvCxnSpPr>
            <a:endCxn id="53" idx="0"/>
          </p:cNvCxnSpPr>
          <p:nvPr/>
        </p:nvCxnSpPr>
        <p:spPr bwMode="auto">
          <a:xfrm>
            <a:off x="4369390" y="3725736"/>
            <a:ext cx="650431" cy="684646"/>
          </a:xfrm>
          <a:prstGeom prst="straightConnector1">
            <a:avLst/>
          </a:prstGeom>
          <a:solidFill>
            <a:srgbClr val="00B8FF"/>
          </a:solidFill>
          <a:ln w="41275" cap="flat" cmpd="sng" algn="ctr">
            <a:solidFill>
              <a:srgbClr val="FF0000">
                <a:alpha val="70000"/>
              </a:srgbClr>
            </a:solidFill>
            <a:prstDash val="solid"/>
            <a:round/>
            <a:headEnd type="none" w="med" len="med"/>
            <a:tailEnd type="triangle"/>
          </a:ln>
          <a:effectLst/>
        </p:spPr>
      </p:cxnSp>
      <p:cxnSp>
        <p:nvCxnSpPr>
          <p:cNvPr id="63" name="Прямая со стрелкой 62"/>
          <p:cNvCxnSpPr/>
          <p:nvPr/>
        </p:nvCxnSpPr>
        <p:spPr bwMode="auto">
          <a:xfrm flipH="1">
            <a:off x="3995936" y="3992580"/>
            <a:ext cx="618457" cy="305308"/>
          </a:xfrm>
          <a:prstGeom prst="straightConnector1">
            <a:avLst/>
          </a:prstGeom>
          <a:solidFill>
            <a:srgbClr val="00B8FF"/>
          </a:solidFill>
          <a:ln w="41275" cap="flat" cmpd="sng" algn="ctr">
            <a:solidFill>
              <a:srgbClr val="FF0000">
                <a:alpha val="70000"/>
              </a:srgbClr>
            </a:solidFill>
            <a:prstDash val="solid"/>
            <a:round/>
            <a:headEnd type="none" w="med" len="med"/>
            <a:tailEnd type="triangle"/>
          </a:ln>
          <a:effectLst/>
        </p:spPr>
      </p:cxnSp>
      <p:cxnSp>
        <p:nvCxnSpPr>
          <p:cNvPr id="27" name="Прямая со стрелкой 26"/>
          <p:cNvCxnSpPr/>
          <p:nvPr/>
        </p:nvCxnSpPr>
        <p:spPr bwMode="auto">
          <a:xfrm flipH="1" flipV="1">
            <a:off x="5576830" y="3547044"/>
            <a:ext cx="808327" cy="15268"/>
          </a:xfrm>
          <a:prstGeom prst="straightConnector1">
            <a:avLst/>
          </a:prstGeom>
          <a:solidFill>
            <a:srgbClr val="00B8FF"/>
          </a:solidFill>
          <a:ln w="41275" cap="flat" cmpd="sng" algn="ctr">
            <a:solidFill>
              <a:srgbClr val="FF0000">
                <a:alpha val="70000"/>
              </a:srgbClr>
            </a:solidFill>
            <a:prstDash val="solid"/>
            <a:round/>
            <a:headEnd type="none" w="med" len="med"/>
            <a:tailEnd type="triangle"/>
          </a:ln>
          <a:effectLst/>
        </p:spPr>
      </p:cxnSp>
      <p:cxnSp>
        <p:nvCxnSpPr>
          <p:cNvPr id="30" name="Прямая со стрелкой 29"/>
          <p:cNvCxnSpPr/>
          <p:nvPr/>
        </p:nvCxnSpPr>
        <p:spPr bwMode="auto">
          <a:xfrm flipH="1">
            <a:off x="6026636" y="3617020"/>
            <a:ext cx="633596" cy="0"/>
          </a:xfrm>
          <a:prstGeom prst="straightConnector1">
            <a:avLst/>
          </a:prstGeom>
          <a:solidFill>
            <a:srgbClr val="00B8FF"/>
          </a:solidFill>
          <a:ln w="41275" cap="flat" cmpd="sng" algn="ctr">
            <a:solidFill>
              <a:srgbClr val="3333FF"/>
            </a:solidFill>
            <a:prstDash val="solid"/>
            <a:round/>
            <a:headEnd type="none" w="med" len="med"/>
            <a:tailEnd type="triangle"/>
          </a:ln>
          <a:effectLst/>
        </p:spPr>
      </p:cxnSp>
    </p:spTree>
    <p:extLst>
      <p:ext uri="{BB962C8B-B14F-4D97-AF65-F5344CB8AC3E}">
        <p14:creationId xmlns:p14="http://schemas.microsoft.com/office/powerpoint/2010/main" val="1839631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8439" grpId="0"/>
      <p:bldP spid="9" grpId="0" animBg="1"/>
      <p:bldP spid="54" grpId="0"/>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NICA_header_blue.tif"/>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Изображение 2"/>
          <p:cNvPicPr>
            <a:picLocks noChangeAspect="1"/>
          </p:cNvPicPr>
          <p:nvPr/>
        </p:nvPicPr>
        <p:blipFill rotWithShape="1">
          <a:blip r:embed="rId4" cstate="print">
            <a:extLst>
              <a:ext uri="{28A0092B-C50C-407E-A947-70E740481C1C}">
                <a14:useLocalDpi xmlns:a14="http://schemas.microsoft.com/office/drawing/2010/main" val="0"/>
              </a:ext>
            </a:extLst>
          </a:blip>
          <a:srcRect t="1" b="11016"/>
          <a:stretch/>
        </p:blipFill>
        <p:spPr>
          <a:xfrm>
            <a:off x="4378592" y="818063"/>
            <a:ext cx="4765408" cy="2826961"/>
          </a:xfrm>
          <a:prstGeom prst="rect">
            <a:avLst/>
          </a:prstGeom>
        </p:spPr>
      </p:pic>
      <p:pic>
        <p:nvPicPr>
          <p:cNvPr id="2" name="Изображение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75" y="845259"/>
            <a:ext cx="4307660" cy="2871773"/>
          </a:xfrm>
          <a:prstGeom prst="rect">
            <a:avLst/>
          </a:prstGeom>
        </p:spPr>
      </p:pic>
      <p:pic>
        <p:nvPicPr>
          <p:cNvPr id="11" name="Picture 3" descr="F:\+=HILAC=\common-view.jpg"/>
          <p:cNvPicPr>
            <a:picLocks noChangeAspect="1" noChangeArrowheads="1"/>
          </p:cNvPicPr>
          <p:nvPr/>
        </p:nvPicPr>
        <p:blipFill>
          <a:blip r:embed="rId6" cstate="screen"/>
          <a:srcRect/>
          <a:stretch>
            <a:fillRect/>
          </a:stretch>
        </p:blipFill>
        <p:spPr bwMode="auto">
          <a:xfrm>
            <a:off x="518696" y="4039455"/>
            <a:ext cx="7144584" cy="2781300"/>
          </a:xfrm>
          <a:prstGeom prst="rect">
            <a:avLst/>
          </a:prstGeom>
          <a:ln>
            <a:noFill/>
          </a:ln>
          <a:effectLst>
            <a:outerShdw blurRad="292100" dist="139700" dir="2700000" algn="tl" rotWithShape="0">
              <a:srgbClr val="333333">
                <a:alpha val="65000"/>
              </a:srgbClr>
            </a:outerShdw>
            <a:softEdge rad="63500"/>
          </a:effectLst>
        </p:spPr>
      </p:pic>
      <p:sp>
        <p:nvSpPr>
          <p:cNvPr id="56326" name="TextBox 6"/>
          <p:cNvSpPr txBox="1">
            <a:spLocks noChangeArrowheads="1"/>
          </p:cNvSpPr>
          <p:nvPr/>
        </p:nvSpPr>
        <p:spPr bwMode="auto">
          <a:xfrm>
            <a:off x="4217988" y="3213100"/>
            <a:ext cx="4862512" cy="1077913"/>
          </a:xfrm>
          <a:prstGeom prst="rect">
            <a:avLst/>
          </a:prstGeom>
          <a:solidFill>
            <a:schemeClr val="accent5">
              <a:lumMod val="60000"/>
              <a:lumOff val="40000"/>
            </a:schemeClr>
          </a:solidFill>
          <a:ln w="9525">
            <a:noFill/>
            <a:miter lim="800000"/>
            <a:headEnd/>
            <a:tailEnd/>
          </a:ln>
        </p:spPr>
        <p:txBody>
          <a:bodyPr>
            <a:spAutoFit/>
          </a:bodyPr>
          <a:lstStyle>
            <a:lvl1pPr>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eaLnBrk="1" hangingPunct="1">
              <a:defRPr/>
            </a:pPr>
            <a:r>
              <a:rPr kumimoji="0" lang="en-GB" smtClean="0">
                <a:solidFill>
                  <a:srgbClr val="FF0000"/>
                </a:solidFill>
                <a:cs typeface="Arial" panose="020B0604020202020204" pitchFamily="34" charset="0"/>
              </a:rPr>
              <a:t>B= 5.4T reached. </a:t>
            </a:r>
            <a:r>
              <a:rPr kumimoji="0" lang="en-US" smtClean="0">
                <a:solidFill>
                  <a:srgbClr val="0000CC"/>
                </a:solidFill>
                <a:cs typeface="Arial" panose="020B0604020202020204" pitchFamily="34" charset="0"/>
              </a:rPr>
              <a:t>Test Au beams produced: </a:t>
            </a:r>
          </a:p>
          <a:p>
            <a:pPr eaLnBrk="1" hangingPunct="1">
              <a:defRPr/>
            </a:pPr>
            <a:r>
              <a:rPr kumimoji="0" lang="en-US" smtClean="0">
                <a:solidFill>
                  <a:srgbClr val="0000CC"/>
                </a:solidFill>
                <a:cs typeface="Arial" panose="020B0604020202020204" pitchFamily="34" charset="0"/>
              </a:rPr>
              <a:t>- </a:t>
            </a:r>
            <a:r>
              <a:rPr kumimoji="0" lang="en-US" smtClean="0">
                <a:solidFill>
                  <a:srgbClr val="FF0000"/>
                </a:solidFill>
                <a:cs typeface="Arial" panose="020B0604020202020204" pitchFamily="34" charset="0"/>
              </a:rPr>
              <a:t>Au</a:t>
            </a:r>
            <a:r>
              <a:rPr kumimoji="0" lang="en-US" baseline="30000" smtClean="0">
                <a:solidFill>
                  <a:srgbClr val="FF0000"/>
                </a:solidFill>
                <a:cs typeface="Arial" panose="020B0604020202020204" pitchFamily="34" charset="0"/>
              </a:rPr>
              <a:t>30+</a:t>
            </a:r>
            <a:r>
              <a:rPr kumimoji="0" lang="en-US" smtClean="0">
                <a:solidFill>
                  <a:srgbClr val="FF0000"/>
                </a:solidFill>
                <a:cs typeface="Arial" panose="020B0604020202020204" pitchFamily="34" charset="0"/>
              </a:rPr>
              <a:t> ÷ Au32</a:t>
            </a:r>
            <a:r>
              <a:rPr kumimoji="0" lang="en-US" baseline="30000" smtClean="0">
                <a:solidFill>
                  <a:srgbClr val="FF0000"/>
                </a:solidFill>
                <a:cs typeface="Arial" panose="020B0604020202020204" pitchFamily="34" charset="0"/>
              </a:rPr>
              <a:t>32+</a:t>
            </a:r>
            <a:r>
              <a:rPr kumimoji="0" lang="en-US" smtClean="0">
                <a:solidFill>
                  <a:srgbClr val="FF0000"/>
                </a:solidFill>
                <a:cs typeface="Arial" panose="020B0604020202020204" pitchFamily="34" charset="0"/>
              </a:rPr>
              <a:t>, 610</a:t>
            </a:r>
            <a:r>
              <a:rPr kumimoji="0" lang="ru-RU" baseline="30000" smtClean="0">
                <a:solidFill>
                  <a:srgbClr val="FF0000"/>
                </a:solidFill>
                <a:cs typeface="Arial" panose="020B0604020202020204" pitchFamily="34" charset="0"/>
              </a:rPr>
              <a:t>8</a:t>
            </a:r>
            <a:r>
              <a:rPr kumimoji="0" lang="en-US" smtClean="0">
                <a:solidFill>
                  <a:srgbClr val="FF0000"/>
                </a:solidFill>
                <a:cs typeface="Arial" panose="020B0604020202020204" pitchFamily="34" charset="0"/>
              </a:rPr>
              <a:t>, T</a:t>
            </a:r>
            <a:r>
              <a:rPr kumimoji="0" lang="en-US" baseline="-25000" smtClean="0">
                <a:solidFill>
                  <a:srgbClr val="FF0000"/>
                </a:solidFill>
                <a:cs typeface="Arial" panose="020B0604020202020204" pitchFamily="34" charset="0"/>
              </a:rPr>
              <a:t>ioniz</a:t>
            </a:r>
            <a:r>
              <a:rPr kumimoji="0" lang="en-US" smtClean="0">
                <a:solidFill>
                  <a:srgbClr val="FF0000"/>
                </a:solidFill>
                <a:cs typeface="Arial" panose="020B0604020202020204" pitchFamily="34" charset="0"/>
              </a:rPr>
              <a:t>= 20 ms for </a:t>
            </a:r>
          </a:p>
          <a:p>
            <a:pPr eaLnBrk="1" hangingPunct="1">
              <a:buFontTx/>
              <a:buChar char="-"/>
              <a:defRPr/>
            </a:pPr>
            <a:r>
              <a:rPr kumimoji="0" lang="en-US" smtClean="0">
                <a:solidFill>
                  <a:srgbClr val="0000CC"/>
                </a:solidFill>
                <a:cs typeface="Arial" panose="020B0604020202020204" pitchFamily="34" charset="0"/>
              </a:rPr>
              <a:t> </a:t>
            </a:r>
            <a:r>
              <a:rPr kumimoji="0" lang="en-US" smtClean="0">
                <a:solidFill>
                  <a:srgbClr val="FF0000"/>
                </a:solidFill>
                <a:cs typeface="Arial" panose="020B0604020202020204" pitchFamily="34" charset="0"/>
              </a:rPr>
              <a:t>Au</a:t>
            </a:r>
            <a:r>
              <a:rPr kumimoji="0" lang="en-US" baseline="30000" smtClean="0">
                <a:solidFill>
                  <a:srgbClr val="FF0000"/>
                </a:solidFill>
                <a:cs typeface="Arial" panose="020B0604020202020204" pitchFamily="34" charset="0"/>
              </a:rPr>
              <a:t>32+</a:t>
            </a:r>
            <a:r>
              <a:rPr kumimoji="0" lang="en-US" smtClean="0">
                <a:solidFill>
                  <a:srgbClr val="FF0000"/>
                </a:solidFill>
                <a:cs typeface="Arial" panose="020B0604020202020204" pitchFamily="34" charset="0"/>
              </a:rPr>
              <a:t> -&gt; repetition rate 50 Hz.</a:t>
            </a:r>
          </a:p>
          <a:p>
            <a:pPr eaLnBrk="1" hangingPunct="1">
              <a:defRPr/>
            </a:pPr>
            <a:r>
              <a:rPr kumimoji="0" lang="en-US" smtClean="0">
                <a:solidFill>
                  <a:srgbClr val="0000CC"/>
                </a:solidFill>
                <a:cs typeface="Arial" panose="020B0604020202020204" pitchFamily="34" charset="0"/>
              </a:rPr>
              <a:t>- </a:t>
            </a:r>
            <a:r>
              <a:rPr kumimoji="0" lang="en-US" smtClean="0">
                <a:solidFill>
                  <a:srgbClr val="FF0000"/>
                </a:solidFill>
                <a:cs typeface="Arial" panose="020B0604020202020204" pitchFamily="34" charset="0"/>
              </a:rPr>
              <a:t>ion beams Au</a:t>
            </a:r>
            <a:r>
              <a:rPr kumimoji="0" lang="en-US" baseline="30000" smtClean="0">
                <a:solidFill>
                  <a:srgbClr val="FF0000"/>
                </a:solidFill>
                <a:cs typeface="Arial" panose="020B0604020202020204" pitchFamily="34" charset="0"/>
              </a:rPr>
              <a:t>51+</a:t>
            </a:r>
            <a:r>
              <a:rPr kumimoji="0" lang="en-US" smtClean="0">
                <a:solidFill>
                  <a:srgbClr val="FF0000"/>
                </a:solidFill>
                <a:cs typeface="Arial" panose="020B0604020202020204" pitchFamily="34" charset="0"/>
              </a:rPr>
              <a:t>÷ Au</a:t>
            </a:r>
            <a:r>
              <a:rPr kumimoji="0" lang="en-US" baseline="30000" smtClean="0">
                <a:solidFill>
                  <a:srgbClr val="FF0000"/>
                </a:solidFill>
                <a:cs typeface="Arial" panose="020B0604020202020204" pitchFamily="34" charset="0"/>
              </a:rPr>
              <a:t>54+ </a:t>
            </a:r>
            <a:r>
              <a:rPr kumimoji="0" lang="en-US" smtClean="0">
                <a:solidFill>
                  <a:srgbClr val="FF0000"/>
                </a:solidFill>
                <a:cs typeface="Arial" panose="020B0604020202020204" pitchFamily="34" charset="0"/>
              </a:rPr>
              <a:t> are produced.</a:t>
            </a:r>
            <a:endParaRPr kumimoji="0" lang="en-US" u="sng" smtClean="0">
              <a:solidFill>
                <a:srgbClr val="0000CC"/>
              </a:solidFill>
              <a:cs typeface="Arial" panose="020B0604020202020204" pitchFamily="34" charset="0"/>
            </a:endParaRPr>
          </a:p>
        </p:txBody>
      </p:sp>
      <p:sp>
        <p:nvSpPr>
          <p:cNvPr id="56329" name="TextBox 6"/>
          <p:cNvSpPr txBox="1">
            <a:spLocks noChangeArrowheads="1"/>
          </p:cNvSpPr>
          <p:nvPr/>
        </p:nvSpPr>
        <p:spPr bwMode="auto">
          <a:xfrm>
            <a:off x="-19050" y="3173413"/>
            <a:ext cx="4270376" cy="831850"/>
          </a:xfrm>
          <a:prstGeom prst="rect">
            <a:avLst/>
          </a:prstGeom>
          <a:solidFill>
            <a:schemeClr val="accent3">
              <a:lumMod val="20000"/>
              <a:lumOff val="80000"/>
            </a:schemeClr>
          </a:solidFill>
          <a:ln w="9525">
            <a:noFill/>
            <a:miter lim="800000"/>
            <a:headEnd/>
            <a:tailEnd/>
          </a:ln>
        </p:spPr>
        <p:txBody>
          <a:bodyPr wrap="square">
            <a:spAutoFit/>
          </a:bodyPr>
          <a:lstStyle/>
          <a:p>
            <a:pPr algn="ctr" eaLnBrk="1" hangingPunct="1">
              <a:defRPr/>
            </a:pPr>
            <a:r>
              <a:rPr lang="en-US" dirty="0">
                <a:solidFill>
                  <a:srgbClr val="FF0000"/>
                </a:solidFill>
                <a:latin typeface="Arial" pitchFamily="-72" charset="0"/>
                <a:ea typeface="MS PGothic" charset="0"/>
                <a:cs typeface="MS PGothic" charset="0"/>
              </a:rPr>
              <a:t>Source assembled in 2013 now is </a:t>
            </a:r>
          </a:p>
          <a:p>
            <a:pPr algn="ctr" eaLnBrk="1" hangingPunct="1">
              <a:defRPr/>
            </a:pPr>
            <a:r>
              <a:rPr lang="en-US" dirty="0">
                <a:solidFill>
                  <a:srgbClr val="FF0000"/>
                </a:solidFill>
                <a:latin typeface="Arial" pitchFamily="-72" charset="0"/>
                <a:ea typeface="MS PGothic" charset="0"/>
                <a:cs typeface="MS PGothic" charset="0"/>
              </a:rPr>
              <a:t>commissioned to achieve 10</a:t>
            </a:r>
            <a:r>
              <a:rPr lang="en-US" baseline="30000" dirty="0">
                <a:solidFill>
                  <a:srgbClr val="FF0000"/>
                </a:solidFill>
                <a:latin typeface="Arial" pitchFamily="-72" charset="0"/>
                <a:ea typeface="MS PGothic" charset="0"/>
                <a:cs typeface="MS PGothic" charset="0"/>
              </a:rPr>
              <a:t>10 </a:t>
            </a:r>
            <a:r>
              <a:rPr lang="en-US" dirty="0" err="1">
                <a:solidFill>
                  <a:srgbClr val="FF0000"/>
                </a:solidFill>
                <a:latin typeface="Arial" pitchFamily="-72" charset="0"/>
                <a:ea typeface="MS PGothic" charset="0"/>
                <a:cs typeface="MS PGothic" charset="0"/>
              </a:rPr>
              <a:t>deutrons</a:t>
            </a:r>
            <a:r>
              <a:rPr lang="en-US" dirty="0">
                <a:solidFill>
                  <a:srgbClr val="FF0000"/>
                </a:solidFill>
                <a:latin typeface="Arial" pitchFamily="-72" charset="0"/>
                <a:ea typeface="MS PGothic" charset="0"/>
                <a:cs typeface="MS PGothic" charset="0"/>
              </a:rPr>
              <a:t> pp.</a:t>
            </a:r>
          </a:p>
          <a:p>
            <a:pPr algn="ctr" eaLnBrk="1" hangingPunct="1">
              <a:defRPr/>
            </a:pPr>
            <a:r>
              <a:rPr lang="en-US" dirty="0">
                <a:solidFill>
                  <a:srgbClr val="FF0000"/>
                </a:solidFill>
                <a:latin typeface="Arial" pitchFamily="-72" charset="0"/>
                <a:ea typeface="MS PGothic" charset="0"/>
                <a:cs typeface="MS PGothic" charset="0"/>
              </a:rPr>
              <a:t>First beam run in beg.2016</a:t>
            </a:r>
            <a:endParaRPr lang="ru-RU" dirty="0">
              <a:solidFill>
                <a:srgbClr val="FF0000"/>
              </a:solidFill>
              <a:latin typeface="Arial" pitchFamily="-72" charset="0"/>
              <a:ea typeface="MS PGothic" charset="0"/>
              <a:cs typeface="MS PGothic" charset="0"/>
            </a:endParaRPr>
          </a:p>
        </p:txBody>
      </p:sp>
      <p:sp>
        <p:nvSpPr>
          <p:cNvPr id="26632" name="Номер слайда 1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r" eaLnBrk="1" hangingPunct="1">
              <a:lnSpc>
                <a:spcPct val="100000"/>
              </a:lnSpc>
              <a:spcAft>
                <a:spcPct val="0"/>
              </a:spcAft>
              <a:buClrTx/>
              <a:buSzTx/>
              <a:buFontTx/>
              <a:buNone/>
            </a:pPr>
            <a:fld id="{B4540BE8-FBE7-EF42-A7BC-B21B31C8F3D6}" type="slidenum">
              <a:rPr kumimoji="0" lang="ru-RU" altLang="ru-RU" sz="1200">
                <a:solidFill>
                  <a:srgbClr val="898989"/>
                </a:solidFill>
                <a:latin typeface="Calibri" charset="0"/>
                <a:ea typeface="SimSun" charset="0"/>
                <a:cs typeface="Arial" charset="0"/>
              </a:rPr>
              <a:pPr algn="r" eaLnBrk="1" hangingPunct="1">
                <a:lnSpc>
                  <a:spcPct val="100000"/>
                </a:lnSpc>
                <a:spcAft>
                  <a:spcPct val="0"/>
                </a:spcAft>
                <a:buClrTx/>
                <a:buSzTx/>
                <a:buFontTx/>
                <a:buNone/>
              </a:pPr>
              <a:t>7</a:t>
            </a:fld>
            <a:endParaRPr kumimoji="0" lang="ru-RU" altLang="ru-RU" sz="1200">
              <a:solidFill>
                <a:srgbClr val="898989"/>
              </a:solidFill>
              <a:latin typeface="Calibri" charset="0"/>
              <a:ea typeface="SimSun" charset="0"/>
              <a:cs typeface="Arial" charset="0"/>
            </a:endParaRPr>
          </a:p>
        </p:txBody>
      </p:sp>
      <p:sp>
        <p:nvSpPr>
          <p:cNvPr id="76805" name="Rectangle 2"/>
          <p:cNvSpPr>
            <a:spLocks noGrp="1" noChangeArrowheads="1"/>
          </p:cNvSpPr>
          <p:nvPr>
            <p:ph type="title" idx="4294967295"/>
          </p:nvPr>
        </p:nvSpPr>
        <p:spPr>
          <a:xfrm>
            <a:off x="4347675" y="815181"/>
            <a:ext cx="4793456" cy="309563"/>
          </a:xfrm>
          <a:solidFill>
            <a:schemeClr val="accent1">
              <a:lumMod val="20000"/>
              <a:lumOff val="80000"/>
            </a:schemeClr>
          </a:solidFill>
          <a:ln>
            <a:solidFill>
              <a:schemeClr val="accent1">
                <a:lumMod val="20000"/>
                <a:lumOff val="80000"/>
              </a:schemeClr>
            </a:solidFill>
          </a:ln>
        </p:spPr>
        <p:txBody>
          <a:bodyPr lIns="90000" tIns="46800" rIns="90000" bIns="46800" rtlCol="0">
            <a:normAutofit fontScale="90000"/>
          </a:bodyPr>
          <a:lstStyle/>
          <a:p>
            <a:pPr eaLnBrk="1" fontAlgn="auto" hangingPunct="1">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1" dirty="0">
                <a:solidFill>
                  <a:srgbClr val="0000CC"/>
                </a:solidFill>
                <a:ea typeface="+mj-ea"/>
                <a:cs typeface="+mj-cs"/>
              </a:rPr>
              <a:t>Heavy ion source: Krion-6T ESIS </a:t>
            </a:r>
          </a:p>
        </p:txBody>
      </p:sp>
      <p:sp>
        <p:nvSpPr>
          <p:cNvPr id="76806" name="Rectangle 2"/>
          <p:cNvSpPr>
            <a:spLocks noGrp="1" noChangeArrowheads="1"/>
          </p:cNvSpPr>
          <p:nvPr>
            <p:ph type="title" idx="4294967295"/>
          </p:nvPr>
        </p:nvSpPr>
        <p:spPr>
          <a:xfrm>
            <a:off x="0" y="824706"/>
            <a:ext cx="4310066" cy="300038"/>
          </a:xfrm>
          <a:solidFill>
            <a:schemeClr val="accent1">
              <a:lumMod val="20000"/>
              <a:lumOff val="80000"/>
            </a:schemeClr>
          </a:solidFill>
        </p:spPr>
        <p:txBody>
          <a:bodyPr lIns="90000" tIns="46800" rIns="90000" bIns="46800" rtlCol="0">
            <a:normAutofit fontScale="90000"/>
          </a:bodyPr>
          <a:lstStyle/>
          <a:p>
            <a:pPr eaLnBrk="1" fontAlgn="auto" hangingPunct="1">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1" dirty="0">
                <a:solidFill>
                  <a:srgbClr val="0000CC"/>
                </a:solidFill>
                <a:ea typeface="+mj-ea"/>
                <a:cs typeface="+mj-cs"/>
              </a:rPr>
              <a:t>Source for polarized particles (SPP)</a:t>
            </a:r>
          </a:p>
        </p:txBody>
      </p:sp>
      <p:pic>
        <p:nvPicPr>
          <p:cNvPr id="266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3175" y="4332288"/>
            <a:ext cx="15208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TextBox 6"/>
          <p:cNvSpPr txBox="1">
            <a:spLocks noChangeArrowheads="1"/>
          </p:cNvSpPr>
          <p:nvPr/>
        </p:nvSpPr>
        <p:spPr bwMode="auto">
          <a:xfrm>
            <a:off x="611560" y="6427156"/>
            <a:ext cx="3339976" cy="33855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1600" dirty="0">
                <a:solidFill>
                  <a:srgbClr val="FF0000"/>
                </a:solidFill>
                <a:ea typeface="MS PGothic" charset="-128"/>
                <a:cs typeface="Arial" charset="0"/>
              </a:rPr>
              <a:t>Heavy Ion </a:t>
            </a:r>
            <a:r>
              <a:rPr kumimoji="0" lang="en-US" altLang="ru-RU" sz="1600" dirty="0" err="1">
                <a:solidFill>
                  <a:srgbClr val="FF0000"/>
                </a:solidFill>
                <a:ea typeface="MS PGothic" charset="-128"/>
                <a:cs typeface="Arial" charset="0"/>
              </a:rPr>
              <a:t>Linac</a:t>
            </a:r>
            <a:r>
              <a:rPr kumimoji="0" lang="en-US" altLang="ru-RU" sz="1600" dirty="0">
                <a:solidFill>
                  <a:srgbClr val="FF0000"/>
                </a:solidFill>
                <a:ea typeface="MS PGothic" charset="-128"/>
                <a:cs typeface="Arial" charset="0"/>
              </a:rPr>
              <a:t> delivered to JINR. </a:t>
            </a:r>
            <a:endParaRPr kumimoji="0" lang="ru-RU" altLang="ru-RU" sz="1600" dirty="0">
              <a:solidFill>
                <a:srgbClr val="FF0000"/>
              </a:solidFill>
              <a:ea typeface="MS PGothic" charset="-128"/>
              <a:cs typeface="Arial" charset="0"/>
            </a:endParaRPr>
          </a:p>
        </p:txBody>
      </p:sp>
      <p:sp>
        <p:nvSpPr>
          <p:cNvPr id="15" name="Rectangle 5"/>
          <p:cNvSpPr>
            <a:spLocks noGrp="1"/>
          </p:cNvSpPr>
          <p:nvPr>
            <p:ph type="title"/>
          </p:nvPr>
        </p:nvSpPr>
        <p:spPr>
          <a:xfrm>
            <a:off x="179512" y="116632"/>
            <a:ext cx="8784976" cy="576063"/>
          </a:xfrm>
        </p:spPr>
        <p:txBody>
          <a:bodyPr rtlCol="0">
            <a:noAutofit/>
          </a:bodyPr>
          <a:lstStyle/>
          <a:p>
            <a:pPr eaLnBrk="1" fontAlgn="auto" hangingPunct="1">
              <a:spcAft>
                <a:spcPts val="0"/>
              </a:spcAft>
              <a:defRPr/>
            </a:pPr>
            <a:r>
              <a:rPr kumimoji="0" lang="en-US" sz="2400" b="1" dirty="0" smtClean="0">
                <a:solidFill>
                  <a:srgbClr val="0B07A7"/>
                </a:solidFill>
                <a:ea typeface="+mj-ea"/>
                <a:cs typeface="+mj-cs"/>
              </a:rPr>
              <a:t>New injection complex of the</a:t>
            </a:r>
            <a:r>
              <a:rPr kumimoji="0" lang="ru-RU" sz="2400" b="1" dirty="0" smtClean="0">
                <a:solidFill>
                  <a:srgbClr val="0B07A7"/>
                </a:solidFill>
                <a:ea typeface="+mj-ea"/>
                <a:cs typeface="+mj-cs"/>
              </a:rPr>
              <a:t> </a:t>
            </a:r>
            <a:r>
              <a:rPr kumimoji="0" lang="en-US" sz="2400" b="1" dirty="0" smtClean="0">
                <a:solidFill>
                  <a:srgbClr val="0B07A7"/>
                </a:solidFill>
                <a:ea typeface="+mj-ea"/>
                <a:cs typeface="+mj-cs"/>
              </a:rPr>
              <a:t>NICA</a:t>
            </a:r>
            <a:r>
              <a:rPr kumimoji="0" lang="ru-RU" sz="2400" b="1" dirty="0" smtClean="0">
                <a:solidFill>
                  <a:srgbClr val="0B07A7"/>
                </a:solidFill>
                <a:ea typeface="+mj-ea"/>
                <a:cs typeface="+mj-cs"/>
              </a:rPr>
              <a:t> </a:t>
            </a:r>
            <a:r>
              <a:rPr kumimoji="0" lang="en-US" sz="2400" b="1" dirty="0" smtClean="0">
                <a:solidFill>
                  <a:srgbClr val="0B07A7"/>
                </a:solidFill>
                <a:ea typeface="+mj-ea"/>
                <a:cs typeface="+mj-cs"/>
              </a:rPr>
              <a:t>(Ion sources</a:t>
            </a:r>
            <a:r>
              <a:rPr kumimoji="0" lang="ru-RU" sz="2400" b="1" dirty="0" smtClean="0">
                <a:solidFill>
                  <a:srgbClr val="0B07A7"/>
                </a:solidFill>
                <a:ea typeface="+mj-ea"/>
                <a:cs typeface="+mj-cs"/>
              </a:rPr>
              <a:t> + </a:t>
            </a:r>
            <a:r>
              <a:rPr kumimoji="0" lang="en-US" sz="2400" b="1" dirty="0" err="1" smtClean="0">
                <a:solidFill>
                  <a:srgbClr val="0B07A7"/>
                </a:solidFill>
                <a:ea typeface="+mj-ea"/>
                <a:cs typeface="+mj-cs"/>
              </a:rPr>
              <a:t>HILac</a:t>
            </a:r>
            <a:r>
              <a:rPr kumimoji="0" lang="en-US" sz="2400" b="1" dirty="0" smtClean="0">
                <a:solidFill>
                  <a:srgbClr val="0B07A7"/>
                </a:solidFill>
                <a:ea typeface="+mj-ea"/>
                <a:cs typeface="+mj-cs"/>
              </a:rPr>
              <a:t>)</a:t>
            </a:r>
            <a:endParaRPr kumimoji="0" lang="ru-RU" sz="2400" b="1" dirty="0">
              <a:solidFill>
                <a:srgbClr val="0B07A7"/>
              </a:solidFill>
              <a:ea typeface="+mj-ea"/>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UFN_fig5_новая_3"/>
          <p:cNvPicPr>
            <a:picLocks noChangeAspect="1" noChangeArrowheads="1"/>
          </p:cNvPicPr>
          <p:nvPr/>
        </p:nvPicPr>
        <p:blipFill>
          <a:blip r:embed="rId3">
            <a:extLst>
              <a:ext uri="{28A0092B-C50C-407E-A947-70E740481C1C}">
                <a14:useLocalDpi xmlns:a14="http://schemas.microsoft.com/office/drawing/2010/main" val="0"/>
              </a:ext>
            </a:extLst>
          </a:blip>
          <a:srcRect l="74187"/>
          <a:stretch>
            <a:fillRect/>
          </a:stretch>
        </p:blipFill>
        <p:spPr bwMode="auto">
          <a:xfrm>
            <a:off x="7776864" y="620688"/>
            <a:ext cx="1259632" cy="287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692696"/>
            <a:ext cx="2599732"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txBox="1">
            <a:spLocks/>
          </p:cNvSpPr>
          <p:nvPr/>
        </p:nvSpPr>
        <p:spPr bwMode="auto">
          <a:xfrm>
            <a:off x="4923838" y="3429000"/>
            <a:ext cx="421196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Georgia" charset="0"/>
                <a:ea typeface="MS PGothic" charset="0"/>
                <a:cs typeface="Georgia" charset="0"/>
              </a:defRPr>
            </a:lvl1pPr>
            <a:lvl2pPr>
              <a:defRPr sz="2800">
                <a:solidFill>
                  <a:schemeClr val="tx1"/>
                </a:solidFill>
                <a:latin typeface="Georgia" charset="0"/>
                <a:ea typeface="MS PGothic" charset="0"/>
                <a:cs typeface="Georgia" charset="0"/>
              </a:defRPr>
            </a:lvl2pPr>
            <a:lvl3pPr>
              <a:defRPr sz="2400">
                <a:solidFill>
                  <a:schemeClr val="tx1"/>
                </a:solidFill>
                <a:latin typeface="Georgia" charset="0"/>
                <a:ea typeface="MS PGothic" charset="0"/>
                <a:cs typeface="Georgia" charset="0"/>
              </a:defRPr>
            </a:lvl3pPr>
            <a:lvl4pPr>
              <a:defRPr sz="2000">
                <a:solidFill>
                  <a:schemeClr val="tx1"/>
                </a:solidFill>
                <a:latin typeface="Georgia" charset="0"/>
                <a:ea typeface="MS PGothic" charset="0"/>
                <a:cs typeface="Georgia" charset="0"/>
              </a:defRPr>
            </a:lvl4pPr>
            <a:lvl5pPr>
              <a:defRPr sz="2000">
                <a:solidFill>
                  <a:schemeClr val="tx1"/>
                </a:solidFill>
                <a:latin typeface="Georgia" charset="0"/>
                <a:ea typeface="MS PGothic" charset="0"/>
                <a:cs typeface="Georgia" charset="0"/>
              </a:defRPr>
            </a:lvl5pPr>
            <a:lvl6pPr eaLnBrk="0" fontAlgn="base" hangingPunct="0">
              <a:spcAft>
                <a:spcPct val="0"/>
              </a:spcAft>
              <a:buFont typeface="Arial" charset="0"/>
              <a:buChar char="»"/>
              <a:defRPr sz="2000">
                <a:solidFill>
                  <a:schemeClr val="tx1"/>
                </a:solidFill>
                <a:latin typeface="Georgia" charset="0"/>
                <a:ea typeface="MS PGothic" charset="0"/>
                <a:cs typeface="Georgia" charset="0"/>
              </a:defRPr>
            </a:lvl6pPr>
            <a:lvl7pPr eaLnBrk="0" fontAlgn="base" hangingPunct="0">
              <a:spcAft>
                <a:spcPct val="0"/>
              </a:spcAft>
              <a:buFont typeface="Arial" charset="0"/>
              <a:buChar char="»"/>
              <a:defRPr sz="2000">
                <a:solidFill>
                  <a:schemeClr val="tx1"/>
                </a:solidFill>
                <a:latin typeface="Georgia" charset="0"/>
                <a:ea typeface="MS PGothic" charset="0"/>
                <a:cs typeface="Georgia" charset="0"/>
              </a:defRPr>
            </a:lvl7pPr>
            <a:lvl8pPr eaLnBrk="0" fontAlgn="base" hangingPunct="0">
              <a:spcAft>
                <a:spcPct val="0"/>
              </a:spcAft>
              <a:buFont typeface="Arial" charset="0"/>
              <a:buChar char="»"/>
              <a:defRPr sz="2000">
                <a:solidFill>
                  <a:schemeClr val="tx1"/>
                </a:solidFill>
                <a:latin typeface="Georgia" charset="0"/>
                <a:ea typeface="MS PGothic" charset="0"/>
                <a:cs typeface="Georgia" charset="0"/>
              </a:defRPr>
            </a:lvl8pPr>
            <a:lvl9pPr eaLnBrk="0" fontAlgn="base" hangingPunct="0">
              <a:spcAft>
                <a:spcPct val="0"/>
              </a:spcAft>
              <a:buFont typeface="Arial" charset="0"/>
              <a:buChar char="»"/>
              <a:defRPr sz="2000">
                <a:solidFill>
                  <a:schemeClr val="tx1"/>
                </a:solidFill>
                <a:latin typeface="Georgia" charset="0"/>
                <a:ea typeface="MS PGothic" charset="0"/>
                <a:cs typeface="Georgia" charset="0"/>
              </a:defRPr>
            </a:lvl9pPr>
          </a:lstStyle>
          <a:p>
            <a:pPr eaLnBrk="0" hangingPunct="0">
              <a:spcBef>
                <a:spcPct val="20000"/>
              </a:spcBef>
            </a:pPr>
            <a:r>
              <a:rPr lang="en-US" sz="1800" dirty="0" smtClean="0">
                <a:solidFill>
                  <a:srgbClr val="000099"/>
                </a:solidFill>
                <a:latin typeface="+mn-lt"/>
              </a:rPr>
              <a:t>Max. B field = 2T</a:t>
            </a:r>
          </a:p>
          <a:p>
            <a:pPr eaLnBrk="0" hangingPunct="0">
              <a:spcBef>
                <a:spcPct val="20000"/>
              </a:spcBef>
            </a:pPr>
            <a:r>
              <a:rPr lang="en-US" sz="1800" dirty="0" smtClean="0">
                <a:solidFill>
                  <a:srgbClr val="000099"/>
                </a:solidFill>
                <a:latin typeface="+mn-lt"/>
              </a:rPr>
              <a:t>Ramp rate – up to 4 T/s @ 1 Hz</a:t>
            </a:r>
          </a:p>
          <a:p>
            <a:pPr eaLnBrk="0" hangingPunct="0">
              <a:spcBef>
                <a:spcPct val="20000"/>
              </a:spcBef>
            </a:pPr>
            <a:r>
              <a:rPr lang="en-US" sz="1800" dirty="0" smtClean="0">
                <a:solidFill>
                  <a:srgbClr val="000099"/>
                </a:solidFill>
                <a:latin typeface="+mn-lt"/>
              </a:rPr>
              <a:t>two-phase </a:t>
            </a:r>
            <a:r>
              <a:rPr lang="en-US" sz="1800" dirty="0" err="1" smtClean="0">
                <a:solidFill>
                  <a:srgbClr val="000099"/>
                </a:solidFill>
                <a:latin typeface="+mn-lt"/>
              </a:rPr>
              <a:t>LHe</a:t>
            </a:r>
            <a:r>
              <a:rPr lang="en-US" sz="1800" dirty="0" smtClean="0">
                <a:solidFill>
                  <a:srgbClr val="000099"/>
                </a:solidFill>
                <a:latin typeface="+mn-lt"/>
              </a:rPr>
              <a:t> @ 4.5K</a:t>
            </a:r>
            <a:endParaRPr lang="en-GB" sz="1800" dirty="0">
              <a:solidFill>
                <a:srgbClr val="000099"/>
              </a:solidFill>
              <a:latin typeface="+mn-lt"/>
            </a:endParaRPr>
          </a:p>
        </p:txBody>
      </p:sp>
      <p:pic>
        <p:nvPicPr>
          <p:cNvPr id="23" name="Picture 2" descr="E:\Мои документы\NICA\foto\Коллайдер\модуль с диполем\DSC01395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795" y="3965066"/>
            <a:ext cx="2183316" cy="31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DSC00980 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6228" y="3962971"/>
            <a:ext cx="1871376" cy="298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Прямоугольник 1"/>
          <p:cNvSpPr>
            <a:spLocks noChangeArrowheads="1"/>
          </p:cNvSpPr>
          <p:nvPr/>
        </p:nvSpPr>
        <p:spPr bwMode="auto">
          <a:xfrm>
            <a:off x="4716016" y="2843644"/>
            <a:ext cx="3024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dirty="0" smtClean="0"/>
              <a:t>“</a:t>
            </a:r>
            <a:r>
              <a:rPr lang="en-US" sz="1800" dirty="0" err="1" smtClean="0"/>
              <a:t>Nuclotron</a:t>
            </a:r>
            <a:r>
              <a:rPr lang="en-US" sz="1800" dirty="0" smtClean="0"/>
              <a:t>” SC hollow cable</a:t>
            </a:r>
            <a:endParaRPr lang="en-US" sz="1800" dirty="0">
              <a:solidFill>
                <a:srgbClr val="FF0000"/>
              </a:solidFill>
            </a:endParaRPr>
          </a:p>
        </p:txBody>
      </p:sp>
      <p:pic>
        <p:nvPicPr>
          <p:cNvPr id="26" name="Picture 2" descr="Л_1"/>
          <p:cNvPicPr>
            <a:picLocks noChangeAspect="1" noChangeArrowheads="1"/>
          </p:cNvPicPr>
          <p:nvPr/>
        </p:nvPicPr>
        <p:blipFill>
          <a:blip r:embed="rId7">
            <a:extLst>
              <a:ext uri="{28A0092B-C50C-407E-A947-70E740481C1C}">
                <a14:useLocalDpi xmlns:a14="http://schemas.microsoft.com/office/drawing/2010/main" val="0"/>
              </a:ext>
            </a:extLst>
          </a:blip>
          <a:srcRect l="1852" t="2074" r="7408" b="1283"/>
          <a:stretch>
            <a:fillRect/>
          </a:stretch>
        </p:blipFill>
        <p:spPr bwMode="auto">
          <a:xfrm>
            <a:off x="31602" y="846696"/>
            <a:ext cx="4828430" cy="3091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7" name="Изображение 5" descr="IMG_8022_1_sm.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6256" y="4605027"/>
            <a:ext cx="2555776" cy="255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Рисунок 13" descr="IMG_0143.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3838" y="4637038"/>
            <a:ext cx="1860510" cy="24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NICA_header_blue.tif"/>
          <p:cNvPicPr>
            <a:picLocks noChangeAspect="1"/>
          </p:cNvPicPr>
          <p:nvPr/>
        </p:nvPicPr>
        <p:blipFill>
          <a:blip r:embed="rId10">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
          <p:cNvSpPr txBox="1">
            <a:spLocks noChangeArrowheads="1"/>
          </p:cNvSpPr>
          <p:nvPr/>
        </p:nvSpPr>
        <p:spPr bwMode="auto">
          <a:xfrm>
            <a:off x="0" y="116632"/>
            <a:ext cx="9144000" cy="523220"/>
          </a:xfrm>
          <a:prstGeom prst="rect">
            <a:avLst/>
          </a:prstGeom>
          <a:noFill/>
          <a:ln w="9525">
            <a:noFill/>
            <a:miter lim="800000"/>
            <a:headEnd/>
            <a:tailEnd/>
          </a:ln>
        </p:spPr>
        <p:txBody>
          <a:bodyPr>
            <a:spAutoFit/>
          </a:bodyPr>
          <a:lstStyle/>
          <a:p>
            <a:pPr algn="ctr"/>
            <a:r>
              <a:rPr lang="en-US" sz="2800" b="1" dirty="0">
                <a:solidFill>
                  <a:srgbClr val="000090"/>
                </a:solidFill>
              </a:rPr>
              <a:t>S</a:t>
            </a:r>
            <a:r>
              <a:rPr lang="en-US" sz="2800" b="1" dirty="0" smtClean="0">
                <a:solidFill>
                  <a:srgbClr val="000090"/>
                </a:solidFill>
              </a:rPr>
              <a:t>uperconducting </a:t>
            </a:r>
            <a:r>
              <a:rPr lang="en-US" sz="2800" b="1" dirty="0" err="1" smtClean="0">
                <a:solidFill>
                  <a:srgbClr val="000090"/>
                </a:solidFill>
              </a:rPr>
              <a:t>superferric</a:t>
            </a:r>
            <a:r>
              <a:rPr lang="en-US" sz="2800" b="1" dirty="0">
                <a:solidFill>
                  <a:srgbClr val="000090"/>
                </a:solidFill>
              </a:rPr>
              <a:t> </a:t>
            </a:r>
            <a:r>
              <a:rPr lang="en-US" sz="2800" b="1" dirty="0" smtClean="0">
                <a:solidFill>
                  <a:srgbClr val="000090"/>
                </a:solidFill>
                <a:latin typeface="+mn-lt"/>
              </a:rPr>
              <a:t>“</a:t>
            </a:r>
            <a:r>
              <a:rPr lang="en-US" sz="2800" b="1" dirty="0" err="1" smtClean="0">
                <a:solidFill>
                  <a:srgbClr val="000090"/>
                </a:solidFill>
                <a:latin typeface="+mn-lt"/>
              </a:rPr>
              <a:t>Dubna</a:t>
            </a:r>
            <a:r>
              <a:rPr lang="en-US" sz="2800" b="1" dirty="0" smtClean="0">
                <a:solidFill>
                  <a:srgbClr val="000090"/>
                </a:solidFill>
                <a:latin typeface="+mn-lt"/>
              </a:rPr>
              <a:t> </a:t>
            </a:r>
            <a:r>
              <a:rPr lang="en-US" sz="2800" b="1" dirty="0" smtClean="0">
                <a:solidFill>
                  <a:srgbClr val="000090"/>
                </a:solidFill>
              </a:rPr>
              <a:t>magnets”</a:t>
            </a:r>
            <a:endParaRPr lang="en-US" sz="2800" b="1" dirty="0">
              <a:solidFill>
                <a:srgbClr val="000090"/>
              </a:solidFill>
              <a:latin typeface="+mn-lt"/>
            </a:endParaRPr>
          </a:p>
        </p:txBody>
      </p:sp>
    </p:spTree>
    <p:extLst>
      <p:ext uri="{BB962C8B-B14F-4D97-AF65-F5344CB8AC3E}">
        <p14:creationId xmlns:p14="http://schemas.microsoft.com/office/powerpoint/2010/main" val="1261651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NICA_header_blue.tif"/>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descr="IMG_82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3233738"/>
            <a:ext cx="5262562"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p:cNvSpPr txBox="1">
            <a:spLocks noChangeArrowheads="1"/>
          </p:cNvSpPr>
          <p:nvPr/>
        </p:nvSpPr>
        <p:spPr bwMode="auto">
          <a:xfrm>
            <a:off x="323850" y="4365625"/>
            <a:ext cx="3095625" cy="400050"/>
          </a:xfrm>
          <a:prstGeom prst="rect">
            <a:avLst/>
          </a:prstGeom>
          <a:solidFill>
            <a:srgbClr val="FCE2B5"/>
          </a:solidFill>
          <a:ln w="9525">
            <a:solidFill>
              <a:schemeClr val="bg1"/>
            </a:solidFill>
            <a:miter lim="800000"/>
            <a:headEnd/>
            <a:tailEnd/>
          </a:ln>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eaLnBrk="1" hangingPunct="1">
              <a:lnSpc>
                <a:spcPct val="100000"/>
              </a:lnSpc>
              <a:spcAft>
                <a:spcPct val="0"/>
              </a:spcAft>
              <a:buClrTx/>
              <a:buSzTx/>
              <a:buFontTx/>
              <a:buNone/>
            </a:pPr>
            <a:r>
              <a:rPr kumimoji="0" lang="en-US" altLang="ru-RU" sz="2000" b="1">
                <a:solidFill>
                  <a:srgbClr val="000090"/>
                </a:solidFill>
                <a:ea typeface="MS PGothic" charset="-128"/>
                <a:cs typeface="Arial" charset="0"/>
              </a:rPr>
              <a:t>HILAC RFQ + RFQ DTL</a:t>
            </a:r>
            <a:endParaRPr kumimoji="0" lang="ru-RU" altLang="ru-RU" sz="2000" b="1">
              <a:solidFill>
                <a:srgbClr val="000090"/>
              </a:solidFill>
              <a:ea typeface="MS PGothic" charset="-128"/>
              <a:cs typeface="Arial" charset="0"/>
            </a:endParaRPr>
          </a:p>
        </p:txBody>
      </p:sp>
      <p:sp>
        <p:nvSpPr>
          <p:cNvPr id="28676" name="Прямоугольник 16"/>
          <p:cNvSpPr>
            <a:spLocks noChangeArrowheads="1"/>
          </p:cNvSpPr>
          <p:nvPr/>
        </p:nvSpPr>
        <p:spPr bwMode="auto">
          <a:xfrm>
            <a:off x="4497388" y="881063"/>
            <a:ext cx="4565650" cy="584200"/>
          </a:xfrm>
          <a:prstGeom prst="rect">
            <a:avLst/>
          </a:prstGeom>
          <a:gradFill rotWithShape="1">
            <a:gsLst>
              <a:gs pos="0">
                <a:srgbClr val="BEF397"/>
              </a:gs>
              <a:gs pos="50000">
                <a:srgbClr val="D5F6C0"/>
              </a:gs>
              <a:gs pos="100000">
                <a:srgbClr val="EAFAE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113">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1600" b="1">
                <a:solidFill>
                  <a:srgbClr val="C00000"/>
                </a:solidFill>
                <a:ea typeface="SimSun" charset="0"/>
                <a:cs typeface="Arial" charset="0"/>
              </a:rPr>
              <a:t>RFQ resonator. Production started in 2013 (ITEP, MEPHI, VNIITP Snezhinsk)</a:t>
            </a:r>
          </a:p>
        </p:txBody>
      </p:sp>
      <p:sp>
        <p:nvSpPr>
          <p:cNvPr id="28677" name="Прямоугольник 1"/>
          <p:cNvSpPr>
            <a:spLocks noChangeArrowheads="1"/>
          </p:cNvSpPr>
          <p:nvPr/>
        </p:nvSpPr>
        <p:spPr bwMode="auto">
          <a:xfrm>
            <a:off x="107950" y="3729038"/>
            <a:ext cx="3527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gn="ctr">
              <a:lnSpc>
                <a:spcPct val="100000"/>
              </a:lnSpc>
              <a:spcAft>
                <a:spcPct val="0"/>
              </a:spcAft>
              <a:buClrTx/>
              <a:buSzTx/>
              <a:buFontTx/>
              <a:buNone/>
            </a:pPr>
            <a:r>
              <a:rPr kumimoji="0" lang="en-US" altLang="ru-RU" sz="2000" b="1">
                <a:solidFill>
                  <a:schemeClr val="tx1"/>
                </a:solidFill>
                <a:ea typeface="SimSun" charset="0"/>
                <a:cs typeface="Arial" charset="0"/>
              </a:rPr>
              <a:t>NICA Heavy ion injector </a:t>
            </a:r>
          </a:p>
          <a:p>
            <a:pPr algn="ctr">
              <a:lnSpc>
                <a:spcPct val="100000"/>
              </a:lnSpc>
              <a:spcAft>
                <a:spcPct val="0"/>
              </a:spcAft>
              <a:buClrTx/>
              <a:buSzTx/>
              <a:buFontTx/>
              <a:buNone/>
            </a:pPr>
            <a:r>
              <a:rPr kumimoji="0" lang="en-US" altLang="ru-RU" sz="2000" b="1">
                <a:solidFill>
                  <a:schemeClr val="tx1"/>
                </a:solidFill>
                <a:ea typeface="SimSun" charset="0"/>
                <a:cs typeface="Arial" charset="0"/>
              </a:rPr>
              <a:t>(HILAC)</a:t>
            </a:r>
            <a:endParaRPr kumimoji="0" lang="ru-RU" altLang="ru-RU" sz="2000" b="1">
              <a:solidFill>
                <a:schemeClr val="tx1"/>
              </a:solidFill>
              <a:ea typeface="SimSun" charset="0"/>
              <a:cs typeface="Arial" charset="0"/>
            </a:endParaRPr>
          </a:p>
        </p:txBody>
      </p:sp>
      <p:sp>
        <p:nvSpPr>
          <p:cNvPr id="28679" name="Номер слайда 1"/>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fld id="{CE0DA43A-59AF-2E44-9127-E58E05EC330A}" type="slidenum">
              <a:rPr kumimoji="0" lang="ru-RU" altLang="ru-RU" sz="1400">
                <a:ea typeface="MS PGothic" charset="-128"/>
                <a:cs typeface="Arial" charset="0"/>
              </a:rPr>
              <a:pPr>
                <a:lnSpc>
                  <a:spcPct val="100000"/>
                </a:lnSpc>
                <a:spcAft>
                  <a:spcPct val="0"/>
                </a:spcAft>
                <a:buClrTx/>
                <a:buSzTx/>
                <a:buFontTx/>
                <a:buNone/>
              </a:pPr>
              <a:t>9</a:t>
            </a:fld>
            <a:endParaRPr kumimoji="0" lang="ru-RU" altLang="ru-RU" sz="1400">
              <a:ea typeface="MS PGothic" charset="-128"/>
              <a:cs typeface="Arial" charset="0"/>
            </a:endParaRPr>
          </a:p>
        </p:txBody>
      </p:sp>
      <p:pic>
        <p:nvPicPr>
          <p:cNvPr id="15" name="Рисунок 4" descr="IMG_1164.jpg"/>
          <p:cNvPicPr>
            <a:picLocks noChangeAspect="1"/>
          </p:cNvPicPr>
          <p:nvPr/>
        </p:nvPicPr>
        <p:blipFill>
          <a:blip r:embed="rId4">
            <a:extLst>
              <a:ext uri="{28A0092B-C50C-407E-A947-70E740481C1C}">
                <a14:useLocalDpi xmlns:a14="http://schemas.microsoft.com/office/drawing/2010/main" val="0"/>
              </a:ext>
            </a:extLst>
          </a:blip>
          <a:srcRect t="8849" b="4073"/>
          <a:stretch>
            <a:fillRect/>
          </a:stretch>
        </p:blipFill>
        <p:spPr bwMode="auto">
          <a:xfrm>
            <a:off x="3492500" y="111125"/>
            <a:ext cx="5543550" cy="29575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Рисунок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052513"/>
            <a:ext cx="3168650" cy="23764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3"/>
          <p:cNvPicPr>
            <a:picLocks noChangeAspect="1"/>
          </p:cNvPicPr>
          <p:nvPr/>
        </p:nvPicPr>
        <p:blipFill>
          <a:blip r:embed="rId6">
            <a:extLst>
              <a:ext uri="{28A0092B-C50C-407E-A947-70E740481C1C}">
                <a14:useLocalDpi xmlns:a14="http://schemas.microsoft.com/office/drawing/2010/main" val="0"/>
              </a:ext>
            </a:extLst>
          </a:blip>
          <a:srcRect l="9268" t="10458" r="15787" b="10539"/>
          <a:stretch>
            <a:fillRect/>
          </a:stretch>
        </p:blipFill>
        <p:spPr bwMode="auto">
          <a:xfrm>
            <a:off x="611188" y="4797425"/>
            <a:ext cx="2559050" cy="1887538"/>
          </a:xfrm>
          <a:prstGeom prst="rect">
            <a:avLst/>
          </a:prstGeom>
          <a:noFill/>
          <a:ln>
            <a:noFill/>
          </a:ln>
          <a:effectLst>
            <a:outerShdw blurRad="63500" dist="152400" dir="2700000" sx="102000" sy="102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Рисунок 2"/>
          <p:cNvPicPr>
            <a:picLocks noChangeAspect="1"/>
          </p:cNvPicPr>
          <p:nvPr/>
        </p:nvPicPr>
        <p:blipFill>
          <a:blip r:embed="rId7">
            <a:extLst>
              <a:ext uri="{28A0092B-C50C-407E-A947-70E740481C1C}">
                <a14:useLocalDpi xmlns:a14="http://schemas.microsoft.com/office/drawing/2010/main" val="0"/>
              </a:ext>
            </a:extLst>
          </a:blip>
          <a:srcRect l="63326" t="49165"/>
          <a:stretch>
            <a:fillRect/>
          </a:stretch>
        </p:blipFill>
        <p:spPr bwMode="auto">
          <a:xfrm>
            <a:off x="46618" y="2898773"/>
            <a:ext cx="37671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Рисунок 12"/>
          <p:cNvPicPr>
            <a:picLocks noChangeAspect="1"/>
          </p:cNvPicPr>
          <p:nvPr/>
        </p:nvPicPr>
        <p:blipFill>
          <a:blip r:embed="rId7">
            <a:extLst>
              <a:ext uri="{28A0092B-C50C-407E-A947-70E740481C1C}">
                <a14:useLocalDpi xmlns:a14="http://schemas.microsoft.com/office/drawing/2010/main" val="0"/>
              </a:ext>
            </a:extLst>
          </a:blip>
          <a:srcRect l="37540" t="581" r="17232" b="54729"/>
          <a:stretch>
            <a:fillRect/>
          </a:stretch>
        </p:blipFill>
        <p:spPr bwMode="auto">
          <a:xfrm>
            <a:off x="3860296" y="2843162"/>
            <a:ext cx="512921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0" descr="LeCroy14.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3575" y="246855"/>
            <a:ext cx="4558763" cy="2593976"/>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3"/>
          <p:cNvSpPr>
            <a:spLocks noChangeArrowheads="1"/>
          </p:cNvSpPr>
          <p:nvPr/>
        </p:nvSpPr>
        <p:spPr bwMode="auto">
          <a:xfrm>
            <a:off x="179512" y="116632"/>
            <a:ext cx="30963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2400" b="1" dirty="0" smtClean="0">
                <a:solidFill>
                  <a:srgbClr val="000090"/>
                </a:solidFill>
                <a:ea typeface="SimSun" charset="0"/>
                <a:cs typeface="Arial" charset="0"/>
              </a:rPr>
              <a:t>Injection complex: 2 </a:t>
            </a:r>
            <a:r>
              <a:rPr kumimoji="0" lang="en-US" altLang="ru-RU" sz="2400" b="1" dirty="0" err="1" smtClean="0">
                <a:solidFill>
                  <a:srgbClr val="000090"/>
                </a:solidFill>
                <a:ea typeface="SimSun" charset="0"/>
                <a:cs typeface="Arial" charset="0"/>
              </a:rPr>
              <a:t>linacs</a:t>
            </a:r>
            <a:endParaRPr kumimoji="0" lang="ru-RU" altLang="ru-RU" sz="2400" b="1" dirty="0">
              <a:solidFill>
                <a:srgbClr val="000090"/>
              </a:solidFill>
              <a:ea typeface="SimSun" charset="0"/>
              <a:cs typeface="Arial" charset="0"/>
            </a:endParaRPr>
          </a:p>
        </p:txBody>
      </p:sp>
      <p:sp>
        <p:nvSpPr>
          <p:cNvPr id="20" name="Прямоугольник 13"/>
          <p:cNvSpPr>
            <a:spLocks noChangeArrowheads="1"/>
          </p:cNvSpPr>
          <p:nvPr/>
        </p:nvSpPr>
        <p:spPr bwMode="auto">
          <a:xfrm>
            <a:off x="179512" y="1052736"/>
            <a:ext cx="3312368" cy="338554"/>
          </a:xfrm>
          <a:prstGeom prst="rect">
            <a:avLst/>
          </a:prstGeom>
          <a:solidFill>
            <a:srgbClr val="FFFFFF"/>
          </a:solidFill>
          <a:ln>
            <a:noFill/>
          </a:ln>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US" altLang="ru-RU" sz="1600" b="1" dirty="0" smtClean="0">
                <a:solidFill>
                  <a:srgbClr val="000090"/>
                </a:solidFill>
                <a:ea typeface="SimSun" charset="0"/>
                <a:cs typeface="Arial" charset="0"/>
              </a:rPr>
              <a:t>JINR-ITEP-</a:t>
            </a:r>
            <a:r>
              <a:rPr kumimoji="0" lang="en-US" altLang="ru-RU" sz="1600" b="1" dirty="0" err="1" smtClean="0">
                <a:solidFill>
                  <a:srgbClr val="000090"/>
                </a:solidFill>
                <a:ea typeface="SimSun" charset="0"/>
                <a:cs typeface="Arial" charset="0"/>
              </a:rPr>
              <a:t>MEPhI</a:t>
            </a:r>
            <a:r>
              <a:rPr kumimoji="0" lang="en-US" altLang="ru-RU" sz="1600" b="1" dirty="0" smtClean="0">
                <a:solidFill>
                  <a:srgbClr val="000090"/>
                </a:solidFill>
                <a:ea typeface="SimSun" charset="0"/>
                <a:cs typeface="Arial" charset="0"/>
              </a:rPr>
              <a:t>-</a:t>
            </a:r>
            <a:r>
              <a:rPr kumimoji="0" lang="en-US" altLang="ru-RU" sz="1600" b="1" dirty="0" err="1" smtClean="0">
                <a:solidFill>
                  <a:srgbClr val="000090"/>
                </a:solidFill>
                <a:ea typeface="SimSun" charset="0"/>
                <a:cs typeface="Arial" charset="0"/>
              </a:rPr>
              <a:t>Snezhinsk</a:t>
            </a:r>
            <a:endParaRPr kumimoji="0" lang="ru-RU" altLang="ru-RU" sz="1600" b="1" dirty="0">
              <a:solidFill>
                <a:srgbClr val="000090"/>
              </a:solidFill>
              <a:ea typeface="SimSun"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68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8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1">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SimSun"/>
        <a:cs typeface=""/>
      </a:majorFont>
      <a:minorFont>
        <a:latin typeface="Arial"/>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SimSun"/>
        <a:cs typeface=""/>
      </a:majorFont>
      <a:minorFont>
        <a:latin typeface="Arial"/>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Constantia"/>
        <a:ea typeface="SimSun"/>
        <a:cs typeface=""/>
      </a:majorFont>
      <a:minorFont>
        <a:latin typeface="Constantia"/>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Тема1</Template>
  <TotalTime>690</TotalTime>
  <Words>2480</Words>
  <Application>Microsoft Macintosh PowerPoint</Application>
  <PresentationFormat>Экран (4:3)</PresentationFormat>
  <Paragraphs>444</Paragraphs>
  <Slides>39</Slides>
  <Notes>14</Notes>
  <HiddenSlides>0</HiddenSlides>
  <MMClips>0</MMClips>
  <ScaleCrop>false</ScaleCrop>
  <HeadingPairs>
    <vt:vector size="6" baseType="variant">
      <vt:variant>
        <vt:lpstr>Тема</vt:lpstr>
      </vt:variant>
      <vt:variant>
        <vt:i4>4</vt:i4>
      </vt:variant>
      <vt:variant>
        <vt:lpstr>Внедренные серверы OLE</vt:lpstr>
      </vt:variant>
      <vt:variant>
        <vt:i4>1</vt:i4>
      </vt:variant>
      <vt:variant>
        <vt:lpstr>Заголовки слайдов</vt:lpstr>
      </vt:variant>
      <vt:variant>
        <vt:i4>39</vt:i4>
      </vt:variant>
    </vt:vector>
  </HeadingPairs>
  <TitlesOfParts>
    <vt:vector size="44" baseType="lpstr">
      <vt:lpstr>Тема1</vt:lpstr>
      <vt:lpstr>1_Тема Office</vt:lpstr>
      <vt:lpstr>2_Тема Office</vt:lpstr>
      <vt:lpstr>3_Тема Office</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Heavy ion source: Krion-6T ESIS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Computing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NICA: этап III</vt:lpstr>
      <vt:lpstr>NICA: этап IV</vt:lpstr>
      <vt:lpstr>NICA: этап V</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Microsoft Office</dc:creator>
  <cp:lastModifiedBy>Пользователь Microsoft Office</cp:lastModifiedBy>
  <cp:revision>102</cp:revision>
  <dcterms:created xsi:type="dcterms:W3CDTF">2016-04-03T19:47:50Z</dcterms:created>
  <dcterms:modified xsi:type="dcterms:W3CDTF">2016-07-03T21:21:26Z</dcterms:modified>
</cp:coreProperties>
</file>