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c237b94df1ea40fa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9" r:id="rId6"/>
    <p:sldId id="293" r:id="rId7"/>
    <p:sldId id="294" r:id="rId8"/>
    <p:sldId id="260" r:id="rId9"/>
    <p:sldId id="261" r:id="rId10"/>
    <p:sldId id="257" r:id="rId11"/>
    <p:sldId id="262" r:id="rId12"/>
    <p:sldId id="264" r:id="rId13"/>
    <p:sldId id="265" r:id="rId14"/>
    <p:sldId id="258" r:id="rId15"/>
    <p:sldId id="266" r:id="rId16"/>
    <p:sldId id="267" r:id="rId17"/>
    <p:sldId id="268" r:id="rId18"/>
    <p:sldId id="270" r:id="rId19"/>
    <p:sldId id="271" r:id="rId20"/>
    <p:sldId id="272" r:id="rId21"/>
    <p:sldId id="277" r:id="rId22"/>
    <p:sldId id="273" r:id="rId23"/>
    <p:sldId id="275" r:id="rId24"/>
    <p:sldId id="276" r:id="rId25"/>
    <p:sldId id="279" r:id="rId26"/>
    <p:sldId id="280" r:id="rId27"/>
    <p:sldId id="281" r:id="rId28"/>
    <p:sldId id="282" r:id="rId29"/>
    <p:sldId id="263" r:id="rId30"/>
    <p:sldId id="286" r:id="rId31"/>
    <p:sldId id="278" r:id="rId32"/>
    <p:sldId id="283" r:id="rId33"/>
    <p:sldId id="284" r:id="rId34"/>
    <p:sldId id="289" r:id="rId35"/>
    <p:sldId id="285" r:id="rId36"/>
    <p:sldId id="295" r:id="rId37"/>
    <p:sldId id="287" r:id="rId38"/>
    <p:sldId id="288" r:id="rId39"/>
    <p:sldId id="290" r:id="rId40"/>
    <p:sldId id="291" r:id="rId41"/>
    <p:sldId id="292" r:id="rId42"/>
  </p:sldIdLst>
  <p:sldSz cx="9144000" cy="5143500" type="screen16x9"/>
  <p:notesSz cx="7010400" cy="92964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74CAC7"/>
    <a:srgbClr val="0085C3"/>
    <a:srgbClr val="AAAAAA"/>
    <a:srgbClr val="0087CC"/>
    <a:srgbClr val="FF7700"/>
    <a:srgbClr val="000D7C"/>
    <a:srgbClr val="C82B67"/>
    <a:srgbClr val="6E258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86036" autoAdjust="0"/>
  </p:normalViewPr>
  <p:slideViewPr>
    <p:cSldViewPr snapToGrid="0">
      <p:cViewPr varScale="1">
        <p:scale>
          <a:sx n="80" d="100"/>
          <a:sy n="80" d="100"/>
        </p:scale>
        <p:origin x="84" y="372"/>
      </p:cViewPr>
      <p:guideLst>
        <p:guide orient="horz" pos="3072"/>
        <p:guide pos="5577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56"/>
    </p:cViewPr>
  </p:sorterViewPr>
  <p:notesViewPr>
    <p:cSldViewPr snapToGrid="0">
      <p:cViewPr varScale="1">
        <p:scale>
          <a:sx n="87" d="100"/>
          <a:sy n="87" d="100"/>
        </p:scale>
        <p:origin x="2946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0918" y="9048205"/>
            <a:ext cx="491516" cy="2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2" name="fl" descr="                              Dell - Internal Use - Confidential&#10;"/>
          <p:cNvSpPr txBox="1"/>
          <p:nvPr/>
        </p:nvSpPr>
        <p:spPr>
          <a:xfrm>
            <a:off x="0" y="8973820"/>
            <a:ext cx="701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50" b="1" smtClean="0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endParaRPr lang="en-US" sz="850" b="1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8" y="384175"/>
            <a:ext cx="6988175" cy="39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84" y="4514514"/>
            <a:ext cx="5677504" cy="4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2759" y="9086840"/>
            <a:ext cx="669675" cy="2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l" descr="                              Dell - Internal Use - Confidential&#10;"/>
          <p:cNvSpPr txBox="1"/>
          <p:nvPr/>
        </p:nvSpPr>
        <p:spPr>
          <a:xfrm>
            <a:off x="0" y="8973820"/>
            <a:ext cx="7010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1" i="0" u="none" baseline="0" smtClean="0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pPr algn="l"/>
            <a:endParaRPr lang="en-US" sz="850" b="1" i="0" u="none" baseline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" y="911966"/>
            <a:ext cx="8590547" cy="42315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389374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Yellow 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3139" y="4447328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3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Gray divider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0302" y="4445707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8423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Teal divider slide">
    <p:bg>
      <p:bgPr>
        <a:solidFill>
          <a:srgbClr val="74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5508" y="4445041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239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15540" y="4543792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28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96" y="1170772"/>
            <a:ext cx="3891608" cy="28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9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wipe dir="r"/>
      </p:transition>
    </mc:Choice>
    <mc:Fallback xmlns="">
      <p:transition advClick="0" advTm="9000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" y="911966"/>
            <a:ext cx="8590547" cy="4231534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341312" indent="0">
              <a:buNone/>
              <a:defRPr/>
            </a:lvl2pPr>
            <a:lvl3pPr marL="688975" indent="0">
              <a:buNone/>
              <a:defRPr/>
            </a:lvl3pPr>
            <a:lvl4pPr marL="1023938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3955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" y="0"/>
            <a:ext cx="8590547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447C"/>
                </a:solidFill>
              </a:defRPr>
            </a:lvl1pPr>
            <a:lvl2pPr marL="341312" indent="0" algn="ctr">
              <a:buNone/>
              <a:defRPr/>
            </a:lvl2pPr>
            <a:lvl3pPr marL="688975" indent="0" algn="ctr">
              <a:buNone/>
              <a:defRPr/>
            </a:lvl3pPr>
            <a:lvl4pPr marL="1023938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57126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3150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1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rgbClr val="00447C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274320" y="2252133"/>
            <a:ext cx="5200791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4" name="Freeform 13"/>
          <p:cNvSpPr/>
          <p:nvPr userDrawn="1"/>
        </p:nvSpPr>
        <p:spPr>
          <a:xfrm>
            <a:off x="4121944" y="1157288"/>
            <a:ext cx="5022056" cy="3993356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447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4100513" y="1114425"/>
            <a:ext cx="5072062" cy="4036219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18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7825733" y="3849192"/>
            <a:ext cx="1023494" cy="10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418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l Dark Blue divider slide">
    <p:bg>
      <p:bgPr>
        <a:solidFill>
          <a:srgbClr val="00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96" y="1170772"/>
            <a:ext cx="3891608" cy="28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2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Dark Blue divider slide">
    <p:bg>
      <p:bgPr>
        <a:solidFill>
          <a:srgbClr val="00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2683" y="4448088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21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Green 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0302" y="4445707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6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0"/>
            <a:ext cx="8869680" cy="91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911966"/>
            <a:ext cx="8869680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7/4/2016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7/4/2016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4" r:id="rId1"/>
    <p:sldLayoutId id="2147484399" r:id="rId2"/>
    <p:sldLayoutId id="2147484400" r:id="rId3"/>
    <p:sldLayoutId id="2147484395" r:id="rId4"/>
    <p:sldLayoutId id="2147484397" r:id="rId5"/>
    <p:sldLayoutId id="2147484366" r:id="rId6"/>
    <p:sldLayoutId id="2147484392" r:id="rId7"/>
    <p:sldLayoutId id="2147484354" r:id="rId8"/>
    <p:sldLayoutId id="2147484359" r:id="rId9"/>
    <p:sldLayoutId id="2147484361" r:id="rId10"/>
    <p:sldLayoutId id="2147484352" r:id="rId11"/>
    <p:sldLayoutId id="2147484357" r:id="rId12"/>
    <p:sldLayoutId id="2147484387" r:id="rId13"/>
    <p:sldLayoutId id="2147484388" r:id="rId14"/>
    <p:sldLayoutId id="2147484401" r:id="rId1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rgbClr val="00447C"/>
          </a:solidFill>
          <a:latin typeface="Trebuchet MS" panose="020B0603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2000">
          <a:solidFill>
            <a:srgbClr val="00447C"/>
          </a:solidFill>
          <a:latin typeface="Trebuchet MS" panose="020B0603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Trebuchet MS" panose="020B0603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200" baseline="0">
          <a:solidFill>
            <a:schemeClr val="bg2"/>
          </a:solidFill>
          <a:latin typeface="Trebuchet MS" panose="020B0603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100" baseline="0">
          <a:solidFill>
            <a:schemeClr val="bg2"/>
          </a:solidFill>
          <a:latin typeface="Trebuchet MS" panose="020B0603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era of hyper convergence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" y="2252133"/>
            <a:ext cx="5200791" cy="1692771"/>
          </a:xfrm>
        </p:spPr>
        <p:txBody>
          <a:bodyPr/>
          <a:lstStyle/>
          <a:p>
            <a:r>
              <a:rPr lang="en-GB" dirty="0" smtClean="0"/>
              <a:t>Fedor Pavlov</a:t>
            </a:r>
          </a:p>
          <a:p>
            <a:r>
              <a:rPr lang="en-GB" dirty="0"/>
              <a:t>S</a:t>
            </a:r>
            <a:r>
              <a:rPr lang="en-GB" dirty="0" smtClean="0"/>
              <a:t>torage technology </a:t>
            </a:r>
            <a:r>
              <a:rPr lang="en-GB" dirty="0" smtClean="0"/>
              <a:t>consultant</a:t>
            </a:r>
          </a:p>
          <a:p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edor_pavlov@dell.com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317754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17001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3203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5569" y="452041"/>
            <a:ext cx="8164412" cy="4277137"/>
          </a:xfrm>
          <a:prstGeom prst="rect">
            <a:avLst/>
          </a:prstGeom>
          <a:solidFill>
            <a:schemeClr val="accent1">
              <a:alpha val="89000"/>
            </a:schemeClr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  <a:latin typeface="+mn-lt"/>
              </a:rPr>
              <a:t>…and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that’s why it might be interesting for </a:t>
            </a:r>
            <a:r>
              <a:rPr lang="en-GB" sz="3200" dirty="0" smtClean="0">
                <a:solidFill>
                  <a:schemeClr val="tx2"/>
                </a:solidFill>
                <a:latin typeface="+mn-lt"/>
              </a:rPr>
              <a:t>you. This information intents to be a food for thoughts rather then a “single source of truth”</a:t>
            </a:r>
          </a:p>
        </p:txBody>
      </p:sp>
    </p:spTree>
    <p:extLst>
      <p:ext uri="{BB962C8B-B14F-4D97-AF65-F5344CB8AC3E}">
        <p14:creationId xmlns:p14="http://schemas.microsoft.com/office/powerpoint/2010/main" val="3275646982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48598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EMC </a:t>
            </a: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Symmetrix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44403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2896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755836" cy="10341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29523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798569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11352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731243" cy="763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Intel x86 in </a:t>
            </a: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Symm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518586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731243" cy="7909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Intel x86 in </a:t>
            </a: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Symm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51974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3176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Dell+Nutanix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63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2882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3176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Dell+Nutanix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526059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GB" sz="1400" dirty="0">
                <a:solidFill>
                  <a:srgbClr val="4D4D4D"/>
                </a:solidFill>
                <a:latin typeface="Trebuchet MS"/>
              </a:rPr>
              <a:t>Market to support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GB" sz="1400" dirty="0">
                <a:solidFill>
                  <a:srgbClr val="4D4D4D"/>
                </a:solidFill>
                <a:latin typeface="Trebuchet MS"/>
              </a:rPr>
              <a:t>the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VCE </a:t>
            </a: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VxRail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>
                <a:solidFill>
                  <a:schemeClr val="bg1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Cisco </a:t>
            </a: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HyperFlex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63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GB" sz="1400" dirty="0">
                <a:solidFill>
                  <a:srgbClr val="4D4D4D"/>
                </a:solidFill>
                <a:latin typeface="Trebuchet MS"/>
              </a:rPr>
              <a:t>Intel x86 in </a:t>
            </a:r>
            <a:r>
              <a:rPr lang="en-GB" sz="1400" dirty="0" err="1">
                <a:solidFill>
                  <a:srgbClr val="4D4D4D"/>
                </a:solidFill>
                <a:latin typeface="Trebuchet MS"/>
              </a:rPr>
              <a:t>Symm</a:t>
            </a:r>
            <a:endParaRPr lang="en-GB" sz="1400" dirty="0">
              <a:solidFill>
                <a:srgbClr val="4D4D4D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07056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3176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Dell+Nutanix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526059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GB" sz="1400" dirty="0">
                <a:solidFill>
                  <a:srgbClr val="4D4D4D"/>
                </a:solidFill>
                <a:latin typeface="Trebuchet MS"/>
              </a:rPr>
              <a:t>Market to support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GB" sz="1400" dirty="0">
                <a:solidFill>
                  <a:srgbClr val="4D4D4D"/>
                </a:solidFill>
                <a:latin typeface="Trebuchet MS"/>
              </a:rPr>
              <a:t>the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VCE </a:t>
            </a: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VxRail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>
                <a:solidFill>
                  <a:schemeClr val="bg1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Cisco </a:t>
            </a:r>
            <a:r>
              <a:rPr lang="en-GB" sz="1400" b="1" dirty="0" err="1" smtClean="0">
                <a:solidFill>
                  <a:schemeClr val="bg1"/>
                </a:solidFill>
                <a:latin typeface="+mn-lt"/>
              </a:rPr>
              <a:t>HyperFlex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632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en-GB" sz="1400" dirty="0">
                <a:solidFill>
                  <a:srgbClr val="4D4D4D"/>
                </a:solidFill>
                <a:latin typeface="Trebuchet MS"/>
              </a:rPr>
              <a:t>Intel x86 in </a:t>
            </a:r>
            <a:r>
              <a:rPr lang="en-GB" sz="1400" dirty="0" err="1">
                <a:solidFill>
                  <a:srgbClr val="4D4D4D"/>
                </a:solidFill>
                <a:latin typeface="Trebuchet MS"/>
              </a:rPr>
              <a:t>Symm</a:t>
            </a:r>
            <a:endParaRPr lang="en-GB" sz="1400" dirty="0">
              <a:solidFill>
                <a:srgbClr val="4D4D4D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600" b="1" dirty="0" err="1" smtClean="0">
                <a:solidFill>
                  <a:schemeClr val="bg1"/>
                </a:solidFill>
                <a:latin typeface="+mn-lt"/>
              </a:rPr>
              <a:t>Nutanix</a:t>
            </a:r>
            <a:endParaRPr lang="en-GB" sz="14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7254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b="1" dirty="0" smtClean="0">
                <a:solidFill>
                  <a:srgbClr val="FFC000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44665" y="486994"/>
            <a:ext cx="1951463" cy="31945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" name="Curved Connector 3"/>
          <p:cNvCxnSpPr>
            <a:stCxn id="2" idx="3"/>
            <a:endCxn id="42" idx="1"/>
          </p:cNvCxnSpPr>
          <p:nvPr/>
        </p:nvCxnSpPr>
        <p:spPr>
          <a:xfrm flipH="1">
            <a:off x="5361643" y="646719"/>
            <a:ext cx="134485" cy="2324662"/>
          </a:xfrm>
          <a:prstGeom prst="bentConnector5">
            <a:avLst>
              <a:gd name="adj1" fmla="val -169982"/>
              <a:gd name="adj2" fmla="val 47254"/>
              <a:gd name="adj3" fmla="val 320615"/>
            </a:avLst>
          </a:prstGeom>
          <a:ln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361643" y="2683996"/>
            <a:ext cx="1895772" cy="57476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7415" y="1967234"/>
            <a:ext cx="1750398" cy="57476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3" name="Elbow Connector 32"/>
          <p:cNvCxnSpPr>
            <a:stCxn id="2" idx="3"/>
            <a:endCxn id="55" idx="1"/>
          </p:cNvCxnSpPr>
          <p:nvPr/>
        </p:nvCxnSpPr>
        <p:spPr>
          <a:xfrm>
            <a:off x="5496128" y="646719"/>
            <a:ext cx="1761287" cy="1607900"/>
          </a:xfrm>
          <a:prstGeom prst="bentConnector3">
            <a:avLst>
              <a:gd name="adj1" fmla="val 30669"/>
            </a:avLst>
          </a:prstGeom>
          <a:ln>
            <a:tailEnd type="triangl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2611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1748271"/>
            <a:ext cx="7345680" cy="14957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Hyper-Converged Infrastructure (HCI)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8340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44" y="603114"/>
            <a:ext cx="7240490" cy="41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7272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83" y="1081451"/>
            <a:ext cx="6812412" cy="1343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94653" y="1489409"/>
            <a:ext cx="9926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>
                <a:schemeClr val="bg1"/>
              </a:buClr>
            </a:pPr>
            <a:r>
              <a:rPr lang="ru-RU" sz="44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GB" sz="4400" dirty="0" smtClean="0">
                <a:solidFill>
                  <a:schemeClr val="bg2"/>
                </a:solidFill>
                <a:latin typeface="+mn-lt"/>
              </a:rPr>
              <a:t>U</a:t>
            </a:r>
            <a:endParaRPr lang="ru-RU" sz="4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487275" y="1081451"/>
            <a:ext cx="270805" cy="132935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Right Brace 6"/>
          <p:cNvSpPr/>
          <p:nvPr/>
        </p:nvSpPr>
        <p:spPr>
          <a:xfrm rot="16200000" flipH="1">
            <a:off x="5118579" y="-635223"/>
            <a:ext cx="343022" cy="6812413"/>
          </a:xfrm>
          <a:prstGeom prst="rightBrace">
            <a:avLst>
              <a:gd name="adj1" fmla="val 8333"/>
              <a:gd name="adj2" fmla="val 4951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All-in-One micro </a:t>
            </a:r>
            <a:r>
              <a:rPr lang="en-GB" dirty="0"/>
              <a:t>D</a:t>
            </a:r>
            <a:r>
              <a:rPr lang="en-GB" dirty="0" smtClean="0"/>
              <a:t>ata Center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636889" y="3116892"/>
            <a:ext cx="7227978" cy="20266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4 servers</a:t>
            </a:r>
          </a:p>
          <a:p>
            <a:pPr marL="342900" indent="-342900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24 drives (4 x 6) </a:t>
            </a:r>
            <a:r>
              <a:rPr lang="en-GB" dirty="0" smtClean="0"/>
              <a:t>redundant, virtual, </a:t>
            </a:r>
            <a:r>
              <a:rPr lang="en-GB" b="1" dirty="0" smtClean="0">
                <a:solidFill>
                  <a:schemeClr val="bg1"/>
                </a:solidFill>
              </a:rPr>
              <a:t>distributed storage</a:t>
            </a:r>
          </a:p>
          <a:p>
            <a:pPr marL="342900" indent="-342900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Built-in</a:t>
            </a:r>
            <a:r>
              <a:rPr lang="en-GB" dirty="0" smtClean="0"/>
              <a:t> Backup, </a:t>
            </a:r>
            <a:r>
              <a:rPr lang="en-GB" dirty="0" err="1" smtClean="0"/>
              <a:t>Dedup</a:t>
            </a:r>
            <a:r>
              <a:rPr lang="en-GB" dirty="0" smtClean="0"/>
              <a:t>, Replication, Metro-Cluster, File</a:t>
            </a:r>
          </a:p>
          <a:p>
            <a:pPr marL="342900" indent="-342900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cales out</a:t>
            </a:r>
            <a:r>
              <a:rPr lang="en-GB" dirty="0" smtClean="0"/>
              <a:t> linearly from 1 appliance (HCA) up</a:t>
            </a:r>
            <a:r>
              <a:rPr lang="ru-RU" dirty="0" smtClean="0"/>
              <a:t> </a:t>
            </a:r>
            <a:r>
              <a:rPr lang="en-GB" dirty="0" smtClean="0"/>
              <a:t>to thousands of nodes (virtually no limit)</a:t>
            </a:r>
          </a:p>
        </p:txBody>
      </p:sp>
    </p:spTree>
    <p:extLst>
      <p:ext uri="{BB962C8B-B14F-4D97-AF65-F5344CB8AC3E}">
        <p14:creationId xmlns:p14="http://schemas.microsoft.com/office/powerpoint/2010/main" val="11198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Hyper-Converged Node</a:t>
            </a:r>
            <a:endParaRPr lang="en-GB" dirty="0"/>
          </a:p>
        </p:txBody>
      </p:sp>
      <p:pic>
        <p:nvPicPr>
          <p:cNvPr id="5" name="Picture 2" descr="NDFS_NodeDeta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92" y="1694225"/>
            <a:ext cx="3653881" cy="27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22167"/>
            <a:ext cx="3709521" cy="731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5111" y="1638126"/>
            <a:ext cx="1518730" cy="467523"/>
          </a:xfrm>
          <a:prstGeom prst="rect">
            <a:avLst/>
          </a:prstGeom>
          <a:solidFill>
            <a:schemeClr val="accent4">
              <a:alpha val="6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264" y="2135376"/>
            <a:ext cx="11224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Single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3956" y="1322167"/>
            <a:ext cx="4413955" cy="3486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Elbow Connector 11"/>
          <p:cNvCxnSpPr>
            <a:stCxn id="8" idx="2"/>
            <a:endCxn id="10" idx="1"/>
          </p:cNvCxnSpPr>
          <p:nvPr/>
        </p:nvCxnSpPr>
        <p:spPr>
          <a:xfrm rot="16200000" flipH="1">
            <a:off x="3497212" y="2148872"/>
            <a:ext cx="644009" cy="1189480"/>
          </a:xfrm>
          <a:prstGeom prst="bentConnector2">
            <a:avLst/>
          </a:prstGeom>
          <a:ln w="2540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47467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Hyper-Converged Node</a:t>
            </a:r>
            <a:endParaRPr lang="en-GB" dirty="0"/>
          </a:p>
        </p:txBody>
      </p:sp>
      <p:pic>
        <p:nvPicPr>
          <p:cNvPr id="5" name="Picture 2" descr="NDFS_NodeDeta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92" y="1694225"/>
            <a:ext cx="3653881" cy="27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670756" y="1603914"/>
            <a:ext cx="3038404" cy="778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CVM (control VM)</a:t>
            </a:r>
          </a:p>
        </p:txBody>
      </p:sp>
    </p:spTree>
    <p:extLst>
      <p:ext uri="{BB962C8B-B14F-4D97-AF65-F5344CB8AC3E}">
        <p14:creationId xmlns:p14="http://schemas.microsoft.com/office/powerpoint/2010/main" val="2701170596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Scale-Out Architecture</a:t>
            </a:r>
            <a:endParaRPr lang="en-GB" dirty="0"/>
          </a:p>
        </p:txBody>
      </p:sp>
      <p:pic>
        <p:nvPicPr>
          <p:cNvPr id="5" name="Picture 2" descr="NDFS_NodeDeta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92" y="1694225"/>
            <a:ext cx="3653881" cy="27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DFS_NodeDeta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2" y="1694225"/>
            <a:ext cx="3653881" cy="27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-Turn Arrow 2"/>
          <p:cNvSpPr/>
          <p:nvPr/>
        </p:nvSpPr>
        <p:spPr>
          <a:xfrm>
            <a:off x="1275644" y="864376"/>
            <a:ext cx="4515556" cy="782259"/>
          </a:xfrm>
          <a:prstGeom prst="uturnArrow">
            <a:avLst>
              <a:gd name="adj1" fmla="val 29329"/>
              <a:gd name="adj2" fmla="val 25000"/>
              <a:gd name="adj3" fmla="val 25000"/>
              <a:gd name="adj4" fmla="val 43750"/>
              <a:gd name="adj5" fmla="val 100000"/>
            </a:avLst>
          </a:prstGeom>
          <a:ln cap="rnd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313790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Scale-Out Architecture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320" y="1298222"/>
            <a:ext cx="8498840" cy="2898606"/>
            <a:chOff x="330954" y="1041952"/>
            <a:chExt cx="8206065" cy="3565206"/>
          </a:xfrm>
        </p:grpSpPr>
        <p:pic>
          <p:nvPicPr>
            <p:cNvPr id="4" name="Picture 3" descr="arc controller ill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54" y="1041952"/>
              <a:ext cx="8206065" cy="35652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300" y="3018367"/>
              <a:ext cx="1244600" cy="2832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7467" y="3014134"/>
              <a:ext cx="1244600" cy="2832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0132" y="3026834"/>
              <a:ext cx="1244600" cy="283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58433" y="2997185"/>
              <a:ext cx="1413770" cy="304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Virtual Storage Control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3133" y="3009885"/>
              <a:ext cx="1413770" cy="304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Virtual Storage Control</a:t>
              </a: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7933" y="4102100"/>
              <a:ext cx="2091267" cy="2150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80549" y="4076689"/>
              <a:ext cx="376552" cy="287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Flash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5380" y="4076689"/>
              <a:ext cx="348589" cy="287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HDD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96459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22454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three phases of data center 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220561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23751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-171450" y="1962208"/>
            <a:ext cx="1882838" cy="1661102"/>
          </a:xfrm>
          <a:prstGeom prst="roundRect">
            <a:avLst/>
          </a:prstGeom>
          <a:solidFill>
            <a:schemeClr val="accent1">
              <a:alpha val="77000"/>
            </a:schemeClr>
          </a:solidFill>
          <a:effectLst/>
        </p:spPr>
        <p:txBody>
          <a:bodyPr wrap="square" lIns="182880" tIns="137160" rIns="137160" bIns="13716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Direct Attached Storage</a:t>
            </a:r>
          </a:p>
        </p:txBody>
      </p:sp>
      <p:sp>
        <p:nvSpPr>
          <p:cNvPr id="3" name="Left Arrow 2"/>
          <p:cNvSpPr/>
          <p:nvPr/>
        </p:nvSpPr>
        <p:spPr>
          <a:xfrm>
            <a:off x="72405" y="3023234"/>
            <a:ext cx="1390778" cy="501315"/>
          </a:xfrm>
          <a:prstGeom prst="leftArrow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925514" y="1960014"/>
            <a:ext cx="8190517" cy="1664431"/>
          </a:xfrm>
          <a:prstGeom prst="roundRect">
            <a:avLst/>
          </a:prstGeom>
          <a:solidFill>
            <a:schemeClr val="accent1">
              <a:alpha val="77000"/>
            </a:schemeClr>
          </a:solidFill>
          <a:effectLst/>
        </p:spPr>
        <p:txBody>
          <a:bodyPr wrap="square" lIns="182880" tIns="137160" rIns="137160" bIns="13716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Consolidation: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Storage Area Network, Network Attached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Data Consolidation, Data Protection,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Concentrated workloads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631660" y="1267301"/>
            <a:ext cx="4484371" cy="1160598"/>
          </a:xfrm>
          <a:prstGeom prst="roundRect">
            <a:avLst/>
          </a:prstGeom>
          <a:solidFill>
            <a:schemeClr val="accent3">
              <a:alpha val="77000"/>
            </a:schemeClr>
          </a:solidFill>
          <a:effectLst/>
        </p:spPr>
        <p:txBody>
          <a:bodyPr wrap="square" lIns="182880" tIns="137160" rIns="137160" bIns="13716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Private Cloud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32690" y="189298"/>
            <a:ext cx="3217631" cy="1288683"/>
          </a:xfrm>
          <a:prstGeom prst="roundRect">
            <a:avLst/>
          </a:prstGeom>
          <a:solidFill>
            <a:schemeClr val="accent4">
              <a:alpha val="77000"/>
            </a:schemeClr>
          </a:solidFill>
          <a:effectLst/>
        </p:spPr>
        <p:txBody>
          <a:bodyPr wrap="square" lIns="182880" tIns="137160" rIns="137160" bIns="13716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Discretization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Distributed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Apps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Cloud-Native</a:t>
            </a:r>
          </a:p>
        </p:txBody>
      </p:sp>
    </p:spTree>
    <p:extLst>
      <p:ext uri="{BB962C8B-B14F-4D97-AF65-F5344CB8AC3E}">
        <p14:creationId xmlns:p14="http://schemas.microsoft.com/office/powerpoint/2010/main" val="4486663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1: Consolidation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14026" y="1319554"/>
            <a:ext cx="3650841" cy="38239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Monolithic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Scales “vertically”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Quite 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Great for consolidated workloads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Great for </a:t>
            </a:r>
            <a:r>
              <a:rPr lang="en-GB" dirty="0" smtClean="0">
                <a:solidFill>
                  <a:schemeClr val="bg1"/>
                </a:solidFill>
              </a:rPr>
              <a:t>“Unparalleled”</a:t>
            </a:r>
            <a:r>
              <a:rPr lang="en-GB" dirty="0" smtClean="0"/>
              <a:t> workloads</a:t>
            </a:r>
            <a:endParaRPr lang="en-GB" dirty="0"/>
          </a:p>
        </p:txBody>
      </p:sp>
      <p:pic>
        <p:nvPicPr>
          <p:cNvPr id="6" name="Picture 2" descr="http://www.nasi.com/images/ibm_power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1" y="1319555"/>
            <a:ext cx="1082514" cy="27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toragereview.com/images/EMC%20dlm8000-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4" y="1379440"/>
            <a:ext cx="2842256" cy="26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56959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2: Federation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163437" y="1319554"/>
            <a:ext cx="4720885" cy="34936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Center consists of individual </a:t>
            </a:r>
            <a:r>
              <a:rPr lang="en-GB" dirty="0" smtClean="0">
                <a:solidFill>
                  <a:schemeClr val="bg1"/>
                </a:solidFill>
              </a:rPr>
              <a:t>“Blocks”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Center </a:t>
            </a:r>
            <a:r>
              <a:rPr lang="en-GB" dirty="0" smtClean="0">
                <a:solidFill>
                  <a:schemeClr val="bg1"/>
                </a:solidFill>
              </a:rPr>
              <a:t>scales-out</a:t>
            </a:r>
            <a:r>
              <a:rPr lang="en-GB" dirty="0" smtClean="0"/>
              <a:t> horizontally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Provides exceptionally high level of availability (99.9990% – 99.9999%)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Main application fields are still from consolidated to semi-distributed workloads and ordinary enterprise tasks</a:t>
            </a:r>
            <a:endParaRPr lang="en-GB" dirty="0"/>
          </a:p>
        </p:txBody>
      </p:sp>
      <p:pic>
        <p:nvPicPr>
          <p:cNvPr id="3" name="Picture 6" descr="http://en.community.dell.com/cfs-file/__key/communityserver-blogs-components-weblogfiles/00-00-00-00-07-metablogapi/1440.ConvergedBladeDataCenter_5F00_thumb_5F00_6FD726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" y="1319554"/>
            <a:ext cx="1405623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en.community.dell.com/cfs-file/__key/communityserver-blogs-components-weblogfiles/00-00-00-00-07-metablogapi/1440.ConvergedBladeDataCenter_5F00_thumb_5F00_6FD726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28" y="1319554"/>
            <a:ext cx="1405623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2sium0a4mv82jxss0x6oh61b-wpengine.netdna-ssl.com/wp-content/uploads/2015/05/PS6610-front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7" y="2771177"/>
            <a:ext cx="1357227" cy="6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2sium0a4mv82jxss0x6oh61b-wpengine.netdna-ssl.com/wp-content/uploads/2015/05/PS6610-front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25" y="2771177"/>
            <a:ext cx="1357227" cy="6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2sium0a4mv82jxss0x6oh61b-wpengine.netdna-ssl.com/wp-content/uploads/2015/05/PS6610-front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7" y="3412545"/>
            <a:ext cx="1357227" cy="6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2sium0a4mv82jxss0x6oh61b-wpengine.netdna-ssl.com/wp-content/uploads/2015/05/PS6610-front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25" y="3412545"/>
            <a:ext cx="1357227" cy="6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7148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18" y="1946363"/>
            <a:ext cx="6812412" cy="1343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5327" y="964642"/>
            <a:ext cx="2335896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5400" dirty="0" smtClean="0">
                <a:solidFill>
                  <a:schemeClr val="bg2"/>
                </a:solidFill>
                <a:latin typeface="+mn-lt"/>
              </a:rPr>
              <a:t>a Node</a:t>
            </a:r>
          </a:p>
        </p:txBody>
      </p:sp>
    </p:spTree>
    <p:extLst>
      <p:ext uri="{BB962C8B-B14F-4D97-AF65-F5344CB8AC3E}">
        <p14:creationId xmlns:p14="http://schemas.microsoft.com/office/powerpoint/2010/main" val="1971637638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3: Discretization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069582" y="1383842"/>
            <a:ext cx="4795285" cy="37596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Center consists of individual </a:t>
            </a:r>
            <a:r>
              <a:rPr lang="en-GB" dirty="0">
                <a:solidFill>
                  <a:schemeClr val="bg1"/>
                </a:solidFill>
              </a:rPr>
              <a:t>“Nodes”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Center </a:t>
            </a:r>
            <a:r>
              <a:rPr lang="en-GB" dirty="0">
                <a:solidFill>
                  <a:schemeClr val="bg1"/>
                </a:solidFill>
              </a:rPr>
              <a:t>scales-out</a:t>
            </a:r>
            <a:r>
              <a:rPr lang="en-GB" dirty="0"/>
              <a:t> horizontally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Great for </a:t>
            </a:r>
            <a:r>
              <a:rPr lang="en-GB" dirty="0">
                <a:solidFill>
                  <a:schemeClr val="bg1"/>
                </a:solidFill>
              </a:rPr>
              <a:t>distributed </a:t>
            </a:r>
            <a:r>
              <a:rPr lang="en-GB" dirty="0" smtClean="0">
                <a:solidFill>
                  <a:schemeClr val="bg1"/>
                </a:solidFill>
              </a:rPr>
              <a:t>workloads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" y="1383843"/>
            <a:ext cx="2663287" cy="48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" y="1868818"/>
            <a:ext cx="2663287" cy="48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" y="2339617"/>
            <a:ext cx="2663287" cy="48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" y="2810416"/>
            <a:ext cx="2663287" cy="48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" y="3277624"/>
            <a:ext cx="2663287" cy="48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" y="3762599"/>
            <a:ext cx="2663287" cy="4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75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895513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Software defines architecture</a:t>
            </a:r>
          </a:p>
          <a:p>
            <a:r>
              <a:rPr lang="en-GB" dirty="0" smtClean="0"/>
              <a:t>of IT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34532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In other words,</a:t>
            </a:r>
          </a:p>
          <a:p>
            <a:r>
              <a:rPr lang="en-GB" dirty="0"/>
              <a:t>i</a:t>
            </a:r>
            <a:r>
              <a:rPr lang="en-GB" dirty="0" smtClean="0"/>
              <a:t>t’s always been </a:t>
            </a:r>
            <a:r>
              <a:rPr lang="en-GB" i="1" dirty="0" smtClean="0"/>
              <a:t>defined by software</a:t>
            </a:r>
          </a:p>
        </p:txBody>
      </p:sp>
    </p:spTree>
    <p:extLst>
      <p:ext uri="{BB962C8B-B14F-4D97-AF65-F5344CB8AC3E}">
        <p14:creationId xmlns:p14="http://schemas.microsoft.com/office/powerpoint/2010/main" val="15488410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We just didn’t know 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978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or sure,</a:t>
            </a:r>
          </a:p>
          <a:p>
            <a:r>
              <a:rPr lang="en-GB" dirty="0" smtClean="0"/>
              <a:t>the future is Software Defined</a:t>
            </a:r>
          </a:p>
          <a:p>
            <a:r>
              <a:rPr lang="en-GB" dirty="0" smtClean="0"/>
              <a:t>in one way</a:t>
            </a:r>
            <a:r>
              <a:rPr lang="en-GB" dirty="0"/>
              <a:t> </a:t>
            </a:r>
            <a:r>
              <a:rPr lang="en-GB" dirty="0" smtClean="0"/>
              <a:t>or another.</a:t>
            </a:r>
          </a:p>
          <a:p>
            <a:endParaRPr lang="en-GB" dirty="0" smtClean="0"/>
          </a:p>
          <a:p>
            <a:r>
              <a:rPr lang="en-GB" dirty="0" smtClean="0"/>
              <a:t>As it has always been.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0706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When you design your infrastructure,</a:t>
            </a:r>
          </a:p>
          <a:p>
            <a:r>
              <a:rPr lang="en-GB" dirty="0" smtClean="0"/>
              <a:t>analyse the nature of your application:</a:t>
            </a:r>
          </a:p>
          <a:p>
            <a:r>
              <a:rPr lang="en-GB" dirty="0" smtClean="0"/>
              <a:t>is it distributed or consolidated,</a:t>
            </a:r>
          </a:p>
          <a:p>
            <a:r>
              <a:rPr lang="en-GB" dirty="0" smtClean="0"/>
              <a:t>is it cloud-native or does it require a classic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3148567149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More over, if you </a:t>
            </a:r>
            <a:r>
              <a:rPr lang="en-GB" i="1" dirty="0" smtClean="0">
                <a:solidFill>
                  <a:srgbClr val="74CAC7"/>
                </a:solidFill>
              </a:rPr>
              <a:t>design an application</a:t>
            </a:r>
            <a:r>
              <a:rPr lang="en-GB" dirty="0" smtClean="0"/>
              <a:t>,</a:t>
            </a:r>
          </a:p>
          <a:p>
            <a:r>
              <a:rPr lang="en-GB" dirty="0" smtClean="0"/>
              <a:t>keep in a mind that</a:t>
            </a:r>
          </a:p>
          <a:p>
            <a:r>
              <a:rPr lang="en-GB" dirty="0" smtClean="0">
                <a:solidFill>
                  <a:srgbClr val="74CAC7"/>
                </a:solidFill>
              </a:rPr>
              <a:t>shared-nothing, scale-out</a:t>
            </a:r>
          </a:p>
          <a:p>
            <a:r>
              <a:rPr lang="en-GB" dirty="0" smtClean="0"/>
              <a:t>infrastructures are already available as a mass-produced systems.</a:t>
            </a:r>
          </a:p>
          <a:p>
            <a:r>
              <a:rPr lang="en-GB" dirty="0" smtClean="0"/>
              <a:t>By doing so, you may save your company (or your country) a fortune!</a:t>
            </a:r>
          </a:p>
        </p:txBody>
      </p:sp>
    </p:spTree>
    <p:extLst>
      <p:ext uri="{BB962C8B-B14F-4D97-AF65-F5344CB8AC3E}">
        <p14:creationId xmlns:p14="http://schemas.microsoft.com/office/powerpoint/2010/main" val="619768742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884" y="4415589"/>
            <a:ext cx="395813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fedor_pavlov@dell.com</a:t>
            </a:r>
            <a:endParaRPr lang="en-GB" sz="28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72662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167051"/>
            <a:ext cx="1818820" cy="358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612821"/>
            <a:ext cx="1818820" cy="358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1058591"/>
            <a:ext cx="1818820" cy="358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1504361"/>
            <a:ext cx="1818820" cy="358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1950131"/>
            <a:ext cx="1818820" cy="35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2395901"/>
            <a:ext cx="1818820" cy="358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2841671"/>
            <a:ext cx="1818820" cy="358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3287441"/>
            <a:ext cx="1818820" cy="35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3733211"/>
            <a:ext cx="1818820" cy="35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4178981"/>
            <a:ext cx="1818820" cy="358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" y="4624751"/>
            <a:ext cx="1818820" cy="358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167051"/>
            <a:ext cx="1818820" cy="358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612821"/>
            <a:ext cx="1818820" cy="358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1058591"/>
            <a:ext cx="1818820" cy="358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1504361"/>
            <a:ext cx="1818820" cy="3587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1950131"/>
            <a:ext cx="1818820" cy="3587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2395901"/>
            <a:ext cx="1818820" cy="358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2841671"/>
            <a:ext cx="1818820" cy="358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3287441"/>
            <a:ext cx="1818820" cy="358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3733211"/>
            <a:ext cx="1818820" cy="358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4178981"/>
            <a:ext cx="1818820" cy="3587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3" y="4624751"/>
            <a:ext cx="1818820" cy="358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167051"/>
            <a:ext cx="1818820" cy="3587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612821"/>
            <a:ext cx="1818820" cy="358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1058591"/>
            <a:ext cx="1818820" cy="3587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1504361"/>
            <a:ext cx="1818820" cy="358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1950131"/>
            <a:ext cx="1818820" cy="358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2395901"/>
            <a:ext cx="1818820" cy="3587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2841671"/>
            <a:ext cx="1818820" cy="3587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3287441"/>
            <a:ext cx="1818820" cy="3587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3733211"/>
            <a:ext cx="1818820" cy="3587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4178981"/>
            <a:ext cx="1818820" cy="3587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3" y="4624751"/>
            <a:ext cx="1818820" cy="3587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167051"/>
            <a:ext cx="1818820" cy="3587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612821"/>
            <a:ext cx="1818820" cy="3587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1058591"/>
            <a:ext cx="1818820" cy="3587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1504361"/>
            <a:ext cx="1818820" cy="358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1950131"/>
            <a:ext cx="1818820" cy="3587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2395901"/>
            <a:ext cx="1818820" cy="3587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2841671"/>
            <a:ext cx="1818820" cy="3587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3287441"/>
            <a:ext cx="1818820" cy="3587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3733211"/>
            <a:ext cx="1818820" cy="3587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4178981"/>
            <a:ext cx="1818820" cy="3587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33" y="4624751"/>
            <a:ext cx="1818820" cy="3587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167051"/>
            <a:ext cx="1818820" cy="3587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612821"/>
            <a:ext cx="1818820" cy="3587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1058591"/>
            <a:ext cx="1818820" cy="3587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1504361"/>
            <a:ext cx="1818820" cy="3587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1950131"/>
            <a:ext cx="1818820" cy="3587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2395901"/>
            <a:ext cx="1818820" cy="35872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2841671"/>
            <a:ext cx="1818820" cy="3587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3287441"/>
            <a:ext cx="1818820" cy="3587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3733211"/>
            <a:ext cx="1818820" cy="35872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4178981"/>
            <a:ext cx="1818820" cy="3587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03" y="4624751"/>
            <a:ext cx="1818820" cy="35872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11804" y="689470"/>
            <a:ext cx="6543779" cy="340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23900" dirty="0" smtClean="0">
                <a:solidFill>
                  <a:schemeClr val="tx2"/>
                </a:solidFill>
                <a:latin typeface="+mn-lt"/>
              </a:rPr>
              <a:t>x600</a:t>
            </a:r>
            <a:endParaRPr lang="en-GB" sz="14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73630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44" y="603114"/>
            <a:ext cx="7240490" cy="4112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072" y="1371601"/>
            <a:ext cx="995463" cy="262646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078" y="1371601"/>
            <a:ext cx="1024645" cy="262646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991" y="2879388"/>
            <a:ext cx="1309993" cy="28210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86727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tstatic.imgsmail.ru/pic_image/cb02a4a8b3afb7dad3ea14e545210fa2/840/-/1196782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947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2" y="2533617"/>
            <a:ext cx="3268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4000" dirty="0" smtClean="0">
                <a:latin typeface="+mn-lt"/>
              </a:rPr>
              <a:t>Pioneers of hyper-convergence adoption </a:t>
            </a:r>
          </a:p>
        </p:txBody>
      </p:sp>
    </p:spTree>
    <p:extLst>
      <p:ext uri="{BB962C8B-B14F-4D97-AF65-F5344CB8AC3E}">
        <p14:creationId xmlns:p14="http://schemas.microsoft.com/office/powerpoint/2010/main" val="96353580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A brief </a:t>
            </a:r>
            <a:r>
              <a:rPr lang="en-GB" dirty="0"/>
              <a:t>H</a:t>
            </a:r>
            <a:r>
              <a:rPr lang="en-GB" dirty="0" smtClean="0"/>
              <a:t>istory of Storage</a:t>
            </a:r>
          </a:p>
          <a:p>
            <a:r>
              <a:rPr lang="en-GB" dirty="0" smtClean="0"/>
              <a:t>Hyper-Convergence</a:t>
            </a:r>
          </a:p>
          <a:p>
            <a:r>
              <a:rPr lang="en-GB" dirty="0" smtClean="0"/>
              <a:t>Three phases of Data Center Evolution</a:t>
            </a:r>
          </a:p>
          <a:p>
            <a:r>
              <a:rPr lang="en-GB" dirty="0" smtClean="0"/>
              <a:t>Conclusion. </a:t>
            </a:r>
            <a:r>
              <a:rPr lang="en-GB" dirty="0">
                <a:solidFill>
                  <a:schemeClr val="bg2"/>
                </a:solidFill>
              </a:rPr>
              <a:t>T</a:t>
            </a:r>
            <a:r>
              <a:rPr lang="en-GB" dirty="0" smtClean="0">
                <a:solidFill>
                  <a:schemeClr val="bg2"/>
                </a:solidFill>
              </a:rPr>
              <a:t>he software defines it all. And it always did.</a:t>
            </a:r>
          </a:p>
        </p:txBody>
      </p:sp>
    </p:spTree>
    <p:extLst>
      <p:ext uri="{BB962C8B-B14F-4D97-AF65-F5344CB8AC3E}">
        <p14:creationId xmlns:p14="http://schemas.microsoft.com/office/powerpoint/2010/main" val="122698054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brief history of storage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13622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6898400" y="2937753"/>
            <a:ext cx="0" cy="7976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833" y="4026468"/>
            <a:ext cx="8619427" cy="0"/>
          </a:xfrm>
          <a:prstGeom prst="straightConnector1">
            <a:avLst/>
          </a:prstGeom>
          <a:ln w="63500" cap="rnd"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61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10313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969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17" y="4329471"/>
            <a:ext cx="5579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643" y="4329471"/>
            <a:ext cx="55367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9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6353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283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2272" y="4330262"/>
            <a:ext cx="8942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1994-9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5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2604" y="4329471"/>
            <a:ext cx="5278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16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4205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98400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38319" y="4328680"/>
            <a:ext cx="5048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531" y="1014349"/>
            <a:ext cx="117001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EMC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Symmetrix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2834" y="1460882"/>
            <a:ext cx="3145092" cy="100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array-based replication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1TB-array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first platform independent storage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(Mainframe + Open Systems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0313" y="2754887"/>
            <a:ext cx="1241883" cy="464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HDS focused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on storage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arrays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280" y="4330262"/>
            <a:ext cx="56112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19</a:t>
            </a:r>
            <a:r>
              <a:rPr lang="ru-RU" sz="1400" dirty="0" smtClean="0">
                <a:solidFill>
                  <a:schemeClr val="bg2"/>
                </a:solidFill>
                <a:latin typeface="+mn-lt"/>
              </a:rPr>
              <a:t>87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841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841" y="567816"/>
            <a:ext cx="33203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RAID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8400" y="406777"/>
            <a:ext cx="1132643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Dell+Nutanix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OEM agreement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Dell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XC</a:t>
            </a:r>
            <a:r>
              <a:rPr lang="en-GB" sz="1400" dirty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1615" y="1506106"/>
            <a:ext cx="1495602" cy="1548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Market to support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he HCA hype: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VCE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VxRail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>
                <a:solidFill>
                  <a:schemeClr val="bg2"/>
                </a:solidFill>
              </a:rPr>
              <a:t>VMware VSAN 6.2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Cisco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HyperFlex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HPE CSA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841" y="774570"/>
            <a:ext cx="0" cy="29608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63530" y="1225685"/>
            <a:ext cx="0" cy="25097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832833" y="2033081"/>
            <a:ext cx="0" cy="17023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10313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1660" y="3258766"/>
            <a:ext cx="0" cy="47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71887" y="3054222"/>
            <a:ext cx="0" cy="6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8479" y="2446749"/>
            <a:ext cx="1530868" cy="735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Intel x86 in </a:t>
            </a: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Symm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Storage Federation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chemeClr val="bg2"/>
                </a:solidFill>
                <a:latin typeface="+mn-lt"/>
              </a:rPr>
              <a:t>Nutanix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6898400" y="1225685"/>
            <a:ext cx="0" cy="1184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679964" y="3336588"/>
            <a:ext cx="0" cy="3988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44665" y="4328680"/>
            <a:ext cx="562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2001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79964" y="3874068"/>
            <a:ext cx="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79964" y="774570"/>
            <a:ext cx="0" cy="616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679964" y="567816"/>
            <a:ext cx="150842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VMware GSX &amp; ESX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9964" y="2480554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69902" y="1689762"/>
            <a:ext cx="0" cy="274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5569" y="452041"/>
            <a:ext cx="8164412" cy="4277137"/>
          </a:xfrm>
          <a:prstGeom prst="rect">
            <a:avLst/>
          </a:prstGeom>
          <a:solidFill>
            <a:schemeClr val="accent1">
              <a:alpha val="89000"/>
            </a:schemeClr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  <a:latin typeface="+mn-lt"/>
              </a:rPr>
              <a:t>Disclaimer: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  <a:latin typeface="+mn-lt"/>
              </a:rPr>
              <a:t>non of these slides represent Dell’s view. Dell’s official position and views on the matter might be completely different. Further provided information is a private subjective opinion, showing someone’s unique view and way of thinking...</a:t>
            </a:r>
          </a:p>
        </p:txBody>
      </p:sp>
    </p:spTree>
    <p:extLst>
      <p:ext uri="{BB962C8B-B14F-4D97-AF65-F5344CB8AC3E}">
        <p14:creationId xmlns:p14="http://schemas.microsoft.com/office/powerpoint/2010/main" val="1573347282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ll_Template 16x9_final_MuseoEmbedded">
  <a:themeElements>
    <a:clrScheme name="Dell New altered">
      <a:dk1>
        <a:srgbClr val="4D4D4D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DellTemplate2016_Trebuchet.potx" id="{A72D993B-F21B-4918-BEB7-ECF56947CE23}" vid="{32347EC1-2B84-4051-A887-8FBE821D34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<?xml version="1.0" encoding="utf-8"?>
<customUI xmlns="http://schemas.microsoft.com/office/2009/07/customui">
  <ribbon startFromScratch="false">
    <tabs>
      <tab id="customTab" label="Dell Macros">
        <group id="customGroup" label="Page Numbers">
          <button id="ReplaceFonts" label="Replace Fonts" imageMso="ClearFormatting" size="large" onAction="ReplaceFonts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3BDD3-AA35-4F19-A12A-C6462BECFBD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MyDellTemplate2016_Trebuchet</Template>
  <TotalTime>976</TotalTime>
  <Words>1216</Words>
  <Application>Microsoft Office PowerPoint</Application>
  <PresentationFormat>On-screen Show (16:9)</PresentationFormat>
  <Paragraphs>401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Courier New</vt:lpstr>
      <vt:lpstr>Museo For Dell 300</vt:lpstr>
      <vt:lpstr>museo sans for dell</vt:lpstr>
      <vt:lpstr>museo sans for dell</vt:lpstr>
      <vt:lpstr>Trebuchet MS</vt:lpstr>
      <vt:lpstr>Wingdings</vt:lpstr>
      <vt:lpstr>Dell_Template 16x9_final_MuseoEmbedded</vt:lpstr>
      <vt:lpstr>The era of hyper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Agenda</vt:lpstr>
      <vt:lpstr>1: A brief history of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2: Hyper-Converged Infrastructure (HCI)</vt:lpstr>
      <vt:lpstr>All-in-One micro Data Center</vt:lpstr>
      <vt:lpstr>Single Hyper-Converged Node</vt:lpstr>
      <vt:lpstr>Single Hyper-Converged Node</vt:lpstr>
      <vt:lpstr>Scale-Out Architecture</vt:lpstr>
      <vt:lpstr>Scale-Out Architecture</vt:lpstr>
      <vt:lpstr>PowerPoint Presentation</vt:lpstr>
      <vt:lpstr>3: three phases of data center evolution</vt:lpstr>
      <vt:lpstr>PowerPoint Presentation</vt:lpstr>
      <vt:lpstr>Phase 1: Consolidation</vt:lpstr>
      <vt:lpstr>Phase 2: Federation</vt:lpstr>
      <vt:lpstr>Phase 3: Discretization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Pavlov, Fedor</dc:creator>
  <cp:keywords>Internal Use</cp:keywords>
  <cp:lastModifiedBy>Pavlov, Fedor</cp:lastModifiedBy>
  <cp:revision>167</cp:revision>
  <cp:lastPrinted>2014-02-14T16:26:12Z</cp:lastPrinted>
  <dcterms:created xsi:type="dcterms:W3CDTF">2016-07-03T19:38:21Z</dcterms:created>
  <dcterms:modified xsi:type="dcterms:W3CDTF">2016-07-04T12:09:16Z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c6bff6cb-b771-45b2-aab7-376ac1be7c90</vt:lpwstr>
  </property>
  <property fmtid="{D5CDD505-2E9C-101B-9397-08002B2CF9AE}" pid="4" name="DellClassification">
    <vt:lpwstr>Internal Use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titusconfig">
    <vt:lpwstr>1.3AMER</vt:lpwstr>
  </property>
</Properties>
</file>